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8"/>
  </p:notesMasterIdLst>
  <p:handoutMasterIdLst>
    <p:handoutMasterId r:id="rId29"/>
  </p:handoutMasterIdLst>
  <p:sldIdLst>
    <p:sldId id="256" r:id="rId2"/>
    <p:sldId id="515" r:id="rId3"/>
    <p:sldId id="516" r:id="rId4"/>
    <p:sldId id="358" r:id="rId5"/>
    <p:sldId id="391" r:id="rId6"/>
    <p:sldId id="680" r:id="rId7"/>
    <p:sldId id="732" r:id="rId8"/>
    <p:sldId id="301" r:id="rId9"/>
    <p:sldId id="307" r:id="rId10"/>
    <p:sldId id="733" r:id="rId11"/>
    <p:sldId id="678" r:id="rId12"/>
    <p:sldId id="691" r:id="rId13"/>
    <p:sldId id="730" r:id="rId14"/>
    <p:sldId id="731" r:id="rId15"/>
    <p:sldId id="686" r:id="rId16"/>
    <p:sldId id="734" r:id="rId17"/>
    <p:sldId id="687" r:id="rId18"/>
    <p:sldId id="313" r:id="rId19"/>
    <p:sldId id="314" r:id="rId20"/>
    <p:sldId id="315" r:id="rId21"/>
    <p:sldId id="316" r:id="rId22"/>
    <p:sldId id="340" r:id="rId23"/>
    <p:sldId id="735" r:id="rId24"/>
    <p:sldId id="342" r:id="rId25"/>
    <p:sldId id="374" r:id="rId26"/>
    <p:sldId id="688"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00"/>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8769" autoAdjust="0"/>
    <p:restoredTop sz="86379" autoAdjust="0"/>
  </p:normalViewPr>
  <p:slideViewPr>
    <p:cSldViewPr snapToGrid="0">
      <p:cViewPr varScale="1">
        <p:scale>
          <a:sx n="72" d="100"/>
          <a:sy n="72" d="100"/>
        </p:scale>
        <p:origin x="1002" y="66"/>
      </p:cViewPr>
      <p:guideLst>
        <p:guide orient="horz" pos="2160"/>
        <p:guide pos="3840"/>
      </p:guideLst>
    </p:cSldViewPr>
  </p:slideViewPr>
  <p:outlineViewPr>
    <p:cViewPr>
      <p:scale>
        <a:sx n="33" d="100"/>
        <a:sy n="33" d="100"/>
      </p:scale>
      <p:origin x="0" y="-10758"/>
    </p:cViewPr>
  </p:outlin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9282C9-63DE-4EC6-862A-72648838849D}" type="datetimeFigureOut">
              <a:rPr lang="en-US" smtClean="0"/>
              <a:t>10/7/2020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3D9F954-4F87-4EBB-A82B-84DF934B6E88}" type="slidenum">
              <a:rPr lang="en-US" smtClean="0"/>
              <a:t>‹#›</a:t>
            </a:fld>
            <a:endParaRPr lang="en-US"/>
          </a:p>
        </p:txBody>
      </p:sp>
    </p:spTree>
    <p:extLst>
      <p:ext uri="{BB962C8B-B14F-4D97-AF65-F5344CB8AC3E}">
        <p14:creationId xmlns:p14="http://schemas.microsoft.com/office/powerpoint/2010/main" val="46175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846A9A-5434-401F-BB0E-FDDDC562E152}" type="datetimeFigureOut">
              <a:rPr lang="en-GB" smtClean="0"/>
              <a:t>07/10/2020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797D50-29C1-43CA-8D75-D70EC8BAC397}" type="slidenum">
              <a:rPr lang="en-GB" smtClean="0"/>
              <a:t>‹#›</a:t>
            </a:fld>
            <a:endParaRPr lang="en-GB"/>
          </a:p>
        </p:txBody>
      </p:sp>
    </p:spTree>
    <p:extLst>
      <p:ext uri="{BB962C8B-B14F-4D97-AF65-F5344CB8AC3E}">
        <p14:creationId xmlns:p14="http://schemas.microsoft.com/office/powerpoint/2010/main" val="229470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that CCR integral to Personalised Care for PLWC in the community so encouraging and </a:t>
            </a:r>
            <a:r>
              <a:rPr lang="en-GB" dirty="0" err="1"/>
              <a:t>educatiing</a:t>
            </a:r>
            <a:r>
              <a:rPr lang="en-GB" dirty="0"/>
              <a:t> re good quality CCRs should be a part of All cancer Mac GP work</a:t>
            </a:r>
          </a:p>
          <a:p>
            <a:r>
              <a:rPr lang="en-GB" dirty="0"/>
              <a:t>Main reason is to highlight that the changes to QOF for this year have made things more explicit including what should be discussed and that a template should be used as per recent communications</a:t>
            </a:r>
          </a:p>
          <a:p>
            <a:r>
              <a:rPr lang="en-GB" dirty="0"/>
              <a:t>Mac GPs should be encouraging use of Macmillan templates aligned in all IT systems other than </a:t>
            </a:r>
            <a:r>
              <a:rPr lang="en-GB" dirty="0" err="1"/>
              <a:t>microtest</a:t>
            </a:r>
            <a:r>
              <a:rPr lang="en-GB" dirty="0"/>
              <a:t> currently. </a:t>
            </a:r>
          </a:p>
          <a:p>
            <a:r>
              <a:rPr lang="en-GB" dirty="0"/>
              <a:t>Some concern re recent survey results that Mac GPs not encouraging use of Mac template or perhaps not even using themselves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5E522-EAEE-5143-A177-E9C347899F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4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A64CB21-573B-4008-A6B9-AC69C84FDA50}"/>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473913C4-B136-428D-A5D9-50A787323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New Primary Care Resources Webpage. It’s great. Covers resources, toolkits and information relevant for a primary care professionals spanning the entire cancer pathway</a:t>
            </a:r>
            <a:r>
              <a:rPr lang="en-US" altLang="en-US" b="1">
                <a:latin typeface="Arial" panose="020B0604020202020204" pitchFamily="34" charset="0"/>
              </a:rPr>
              <a:t>. Its live now</a:t>
            </a:r>
            <a:r>
              <a:rPr lang="en-US" altLang="en-US">
                <a:latin typeface="Arial" panose="020B0604020202020204" pitchFamily="34" charset="0"/>
              </a:rPr>
              <a:t>. You should all have received a business card with this address on, we would encourage you to take a look and share this webpage with colleagues. It is relevant for GPs across the UK and details any nation specific resources are indicated. It also includes resources that may be useful for you to signpost patients to such as travel insurance guides.  </a:t>
            </a:r>
          </a:p>
        </p:txBody>
      </p:sp>
      <p:sp>
        <p:nvSpPr>
          <p:cNvPr id="14340" name="Slide Number Placeholder 3">
            <a:extLst>
              <a:ext uri="{FF2B5EF4-FFF2-40B4-BE49-F238E27FC236}">
                <a16:creationId xmlns:a16="http://schemas.microsoft.com/office/drawing/2014/main" id="{A97CD632-CDC0-47D9-82A1-FC0DFB6C5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7355FD-9998-484E-8D97-22D834DE725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404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2"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95648" y="5085185"/>
            <a:ext cx="11084928"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sp>
        <p:nvSpPr>
          <p:cNvPr id="16" name="Rectangle 15"/>
          <p:cNvSpPr/>
          <p:nvPr userDrawn="1"/>
        </p:nvSpPr>
        <p:spPr>
          <a:xfrm>
            <a:off x="0" y="638133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43339" y="6486756"/>
            <a:ext cx="11942299"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497489"/>
            <a:ext cx="1633548" cy="762279"/>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5238" t="39907" r="24588" b="34095"/>
          <a:stretch/>
        </p:blipFill>
        <p:spPr>
          <a:xfrm>
            <a:off x="8709966" y="5497488"/>
            <a:ext cx="3013861" cy="658233"/>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t="24871" b="16201"/>
          <a:stretch/>
        </p:blipFill>
        <p:spPr>
          <a:xfrm>
            <a:off x="3236040" y="5596128"/>
            <a:ext cx="1323789" cy="424282"/>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03979" y="5532964"/>
            <a:ext cx="1728192" cy="622756"/>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Tree>
    <p:extLst>
      <p:ext uri="{BB962C8B-B14F-4D97-AF65-F5344CB8AC3E}">
        <p14:creationId xmlns:p14="http://schemas.microsoft.com/office/powerpoint/2010/main" val="62212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504BAB39-F9B9-4548-8082-CCF997471444}"/>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0D0A2E58-0892-43D0-BA1E-3149B5D3F3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2F7C92A4-3423-4330-890E-716BFC014F9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7982D83D-F1BB-40B0-B80B-0CBF61DB7A6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287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D8CD6B7C-D9D7-41DD-BEFF-2D2EF80FF9DC}"/>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D446359A-3775-4B22-996B-391B0152A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5262B6B0-2005-4883-B26C-87FF18C8E3E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1299644A-B361-47CA-9975-05654E05839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839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1"/>
                </a:solidFill>
                <a:effectLst/>
                <a:uLnTx/>
                <a:uFillTx/>
                <a:latin typeface="Arial Black"/>
                <a:ea typeface="+mj-ea"/>
                <a:cs typeface="+mj-cs"/>
              </a:rPr>
              <a:t>02</a:t>
            </a:r>
            <a:endParaRPr lang="en-GB" sz="8800" dirty="0">
              <a:solidFill>
                <a:schemeClr val="accent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1"/>
                </a:solidFill>
              </a:rPr>
              <a:t>Transforming</a:t>
            </a:r>
            <a:r>
              <a:rPr lang="en-GB" sz="1800" i="1" baseline="0" dirty="0">
                <a:solidFill>
                  <a:schemeClr val="accent1"/>
                </a:solidFill>
              </a:rPr>
              <a:t> London’s health and care together</a:t>
            </a:r>
            <a:endParaRPr lang="en-GB" sz="1800" i="1" dirty="0">
              <a:solidFill>
                <a:schemeClr val="accent1"/>
              </a:solidFill>
            </a:endParaRPr>
          </a:p>
        </p:txBody>
      </p:sp>
      <p:cxnSp>
        <p:nvCxnSpPr>
          <p:cNvPr id="8" name="Straight Connector 7"/>
          <p:cNvCxnSpPr/>
          <p:nvPr userDrawn="1"/>
        </p:nvCxnSpPr>
        <p:spPr>
          <a:xfrm>
            <a:off x="310555" y="6165304"/>
            <a:ext cx="11450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DF94D516-A511-430B-9B88-3A6E333F752E}"/>
              </a:ext>
            </a:extLst>
          </p:cNvPr>
          <p:cNvGrpSpPr/>
          <p:nvPr userDrawn="1"/>
        </p:nvGrpSpPr>
        <p:grpSpPr>
          <a:xfrm>
            <a:off x="8684372" y="5719404"/>
            <a:ext cx="3076258" cy="215991"/>
            <a:chOff x="359669" y="6453095"/>
            <a:chExt cx="3076258" cy="215991"/>
          </a:xfrm>
        </p:grpSpPr>
        <p:pic>
          <p:nvPicPr>
            <p:cNvPr id="10" name="Picture 9">
              <a:extLst>
                <a:ext uri="{FF2B5EF4-FFF2-40B4-BE49-F238E27FC236}">
                  <a16:creationId xmlns:a16="http://schemas.microsoft.com/office/drawing/2014/main" id="{13F10946-AECF-4573-BFE8-CB00039D66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BF62C2DE-815D-4468-BD72-DE0F44FB109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2CCBBDDB-4D3A-4908-9927-118F6DCE74B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453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9AFE155F-84A2-4AAE-A9FC-02B6EC7364BB}"/>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532A9007-0561-49CD-AF45-6ECD3F80B1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9CDA2F04-6597-4034-933F-EAF3C007C6B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A79641E6-BE62-4D7A-B07F-7529FC91269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312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9664E0EF-5F8B-40A9-B373-B0CE5F9D4FDE}"/>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D00B708D-B993-469C-8D84-4A78B1B854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A78259BE-A702-46F8-AEA5-9614C93057F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F5294E26-BF76-4A0B-8D19-F353E4517E6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42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2ACD3911-6830-4365-9FDC-7450012E60D4}"/>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DB3FCB92-D46C-4ABA-899C-7C0DA02E2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A23104B3-66DB-4CBD-9B3F-F6D3D5E20E8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B6D49EA4-5B16-441F-8446-5CBD30FB3B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41118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9958C69D-3126-4EC1-B2DF-8CD74633DA80}"/>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DA40E7FF-A2D8-409A-AA58-86C349811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04241C03-2318-46A3-98C5-D25E88096F4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6FDACA08-A709-472D-89F6-C279D69352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82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2"/>
                </a:solidFill>
                <a:effectLst/>
                <a:uLnTx/>
                <a:uFillTx/>
                <a:latin typeface="Arial Black"/>
                <a:ea typeface="+mj-ea"/>
                <a:cs typeface="+mj-cs"/>
              </a:rPr>
              <a:t>03</a:t>
            </a:r>
            <a:endParaRPr lang="en-GB" sz="8800" dirty="0">
              <a:solidFill>
                <a:schemeClr val="accent2"/>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2"/>
                </a:solidFill>
              </a:rPr>
              <a:t>Transforming</a:t>
            </a:r>
            <a:r>
              <a:rPr lang="en-GB" sz="1800" i="1" baseline="0" dirty="0">
                <a:solidFill>
                  <a:schemeClr val="accent2"/>
                </a:solidFill>
              </a:rPr>
              <a:t> London’s health and care together</a:t>
            </a:r>
            <a:endParaRPr lang="en-GB" sz="1800" i="1" dirty="0">
              <a:solidFill>
                <a:schemeClr val="accent2"/>
              </a:solidFill>
            </a:endParaRPr>
          </a:p>
        </p:txBody>
      </p:sp>
      <p:cxnSp>
        <p:nvCxnSpPr>
          <p:cNvPr id="8" name="Straight Connector 7"/>
          <p:cNvCxnSpPr/>
          <p:nvPr userDrawn="1"/>
        </p:nvCxnSpPr>
        <p:spPr>
          <a:xfrm>
            <a:off x="310555" y="6165304"/>
            <a:ext cx="11450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CA2501B6-2449-4326-A1B3-385894DECD9A}"/>
              </a:ext>
            </a:extLst>
          </p:cNvPr>
          <p:cNvGrpSpPr/>
          <p:nvPr userDrawn="1"/>
        </p:nvGrpSpPr>
        <p:grpSpPr>
          <a:xfrm>
            <a:off x="8684372" y="5795973"/>
            <a:ext cx="3076258" cy="215991"/>
            <a:chOff x="359669" y="6453095"/>
            <a:chExt cx="3076258" cy="215991"/>
          </a:xfrm>
        </p:grpSpPr>
        <p:pic>
          <p:nvPicPr>
            <p:cNvPr id="10" name="Picture 9">
              <a:extLst>
                <a:ext uri="{FF2B5EF4-FFF2-40B4-BE49-F238E27FC236}">
                  <a16:creationId xmlns:a16="http://schemas.microsoft.com/office/drawing/2014/main" id="{83913E61-F10F-4E2C-8269-A75F2E899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2EF05C51-ADA4-4728-8019-9C35AC948CD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3C61D96A-BD31-40EE-B3C7-1BCF6A3DB1F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8562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2E22EA78-C608-4F32-8678-FB73C053DAB4}"/>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2491AA11-4CD2-44F3-9267-05C8258BD3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2B57723B-B35C-4C00-AEBC-271BACE2170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D83C50A4-B09B-4754-BAB3-C980AE7E6B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1711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551201D9-4C7C-4601-9639-60BF5F131FDD}"/>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5F60F179-33A8-49A8-AF75-0D6B4742CD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124E54ED-1EE8-47F2-AD7C-11CF025483E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5E6EBC4C-3025-49C4-87B1-3C6C52342E3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182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335360" y="1772816"/>
            <a:ext cx="10988917"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8832" y="4454488"/>
            <a:ext cx="4559829"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
        <p:nvSpPr>
          <p:cNvPr id="17" name="Text Placeholder 7"/>
          <p:cNvSpPr>
            <a:spLocks noGrp="1"/>
          </p:cNvSpPr>
          <p:nvPr>
            <p:ph type="body" sz="quarter" idx="10"/>
          </p:nvPr>
        </p:nvSpPr>
        <p:spPr>
          <a:xfrm>
            <a:off x="335362" y="5013176"/>
            <a:ext cx="9793087"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grpSp>
        <p:nvGrpSpPr>
          <p:cNvPr id="7" name="Group 6">
            <a:extLst>
              <a:ext uri="{FF2B5EF4-FFF2-40B4-BE49-F238E27FC236}">
                <a16:creationId xmlns:a16="http://schemas.microsoft.com/office/drawing/2014/main" id="{96F2BDDC-AD73-4492-A1BD-395BE171F0A9}"/>
              </a:ext>
            </a:extLst>
          </p:cNvPr>
          <p:cNvGrpSpPr/>
          <p:nvPr userDrawn="1"/>
        </p:nvGrpSpPr>
        <p:grpSpPr>
          <a:xfrm>
            <a:off x="359669" y="6462331"/>
            <a:ext cx="3076258" cy="215991"/>
            <a:chOff x="359669" y="6453095"/>
            <a:chExt cx="3076258" cy="215991"/>
          </a:xfrm>
        </p:grpSpPr>
        <p:pic>
          <p:nvPicPr>
            <p:cNvPr id="8" name="Picture 7">
              <a:extLst>
                <a:ext uri="{FF2B5EF4-FFF2-40B4-BE49-F238E27FC236}">
                  <a16:creationId xmlns:a16="http://schemas.microsoft.com/office/drawing/2014/main" id="{036B23CA-6A7F-4C82-ACCA-A80128DCB8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8B6D40DA-A0AC-46CC-A778-02930B3269C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EAD2AAA3-B5AA-4D13-8678-CDC4CA9919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9218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F2896AD0-D51A-4A53-A5DF-0EF0032541FA}"/>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118CDA7B-12B8-462A-B002-D9E1A6816C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F236CE19-5641-470D-BD99-B94FE4BF69C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19826DE4-2E76-46DA-ABB0-209BA9CB4C7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368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3CA96512-D5E7-402A-8B8B-6BD78B626950}"/>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5E37EAE7-EB89-4FA0-A80D-CE77C4D58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49286C74-1B3F-44D1-9CFA-E90759BF80A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8F417731-CE09-4C08-8232-E05733A3D65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5707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3"/>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3"/>
                </a:solidFill>
                <a:effectLst/>
                <a:uLnTx/>
                <a:uFillTx/>
                <a:latin typeface="Arial Black"/>
                <a:ea typeface="+mj-ea"/>
                <a:cs typeface="+mj-cs"/>
              </a:rPr>
              <a:t>04</a:t>
            </a:r>
            <a:endParaRPr lang="en-GB" sz="8800" dirty="0">
              <a:solidFill>
                <a:schemeClr val="accent3"/>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3"/>
                </a:solidFill>
              </a:rPr>
              <a:t>Transforming</a:t>
            </a:r>
            <a:r>
              <a:rPr lang="en-GB" sz="1800" i="1" baseline="0" dirty="0">
                <a:solidFill>
                  <a:schemeClr val="accent3"/>
                </a:solidFill>
              </a:rPr>
              <a:t> London’s health and care together</a:t>
            </a:r>
            <a:endParaRPr lang="en-GB" sz="1800" i="1" dirty="0">
              <a:solidFill>
                <a:schemeClr val="accent3"/>
              </a:solidFill>
            </a:endParaRPr>
          </a:p>
        </p:txBody>
      </p:sp>
      <p:cxnSp>
        <p:nvCxnSpPr>
          <p:cNvPr id="8" name="Straight Connector 7"/>
          <p:cNvCxnSpPr/>
          <p:nvPr userDrawn="1"/>
        </p:nvCxnSpPr>
        <p:spPr>
          <a:xfrm>
            <a:off x="310555" y="6165304"/>
            <a:ext cx="114500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B999813E-1D55-4B09-83FB-5EB3581635E8}"/>
              </a:ext>
            </a:extLst>
          </p:cNvPr>
          <p:cNvGrpSpPr/>
          <p:nvPr userDrawn="1"/>
        </p:nvGrpSpPr>
        <p:grpSpPr>
          <a:xfrm>
            <a:off x="8684372" y="5687977"/>
            <a:ext cx="3076258" cy="215991"/>
            <a:chOff x="359669" y="6453095"/>
            <a:chExt cx="3076258" cy="215991"/>
          </a:xfrm>
        </p:grpSpPr>
        <p:pic>
          <p:nvPicPr>
            <p:cNvPr id="10" name="Picture 9">
              <a:extLst>
                <a:ext uri="{FF2B5EF4-FFF2-40B4-BE49-F238E27FC236}">
                  <a16:creationId xmlns:a16="http://schemas.microsoft.com/office/drawing/2014/main" id="{7AA2D484-1C69-4738-9508-61BDBDE6B9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D17265D4-AF02-4901-B8A2-A8F7C3CC362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0E12CD40-F20F-4ABB-A0FF-A66822E29B2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3760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EE06CA7B-C58B-4EE9-B590-19690B09B860}"/>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A0CA9AA8-7236-4832-8958-3DDE398317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DDBEBC73-A7DA-404F-948B-4EBBD53A2B3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9E5826FD-9F4F-4485-9BBE-916E8C6F13B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1931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349C8D13-9AB1-409E-98BD-462CDD45D950}"/>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54DEEE0C-044F-4C05-A067-DFF1CE48C8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0548B324-A83B-49B6-B562-33F1647A313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44123409-070E-43A1-B361-44001C2D62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1881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05FE8FC2-93F4-4FC7-AC20-D9680EEBF0B2}"/>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58E2E2BE-EEF8-444B-9B79-6F2DD6AFCF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A3D40754-FA87-4616-AC23-58CFC20B243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2CC9EE0B-D0D2-4710-A662-4AE0477570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4661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0F49A3E5-3597-484A-ACAD-FF7712C7C420}"/>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E57A8025-8C83-4C28-B684-E05405A6B0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A5E82058-926C-467C-8868-88D1599EF95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36B36466-0135-4DF2-B435-896854180BD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2951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4"/>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4"/>
                </a:solidFill>
                <a:effectLst/>
                <a:uLnTx/>
                <a:uFillTx/>
                <a:latin typeface="Arial Black"/>
                <a:ea typeface="+mj-ea"/>
                <a:cs typeface="+mj-cs"/>
              </a:rPr>
              <a:t>05</a:t>
            </a:r>
            <a:endParaRPr lang="en-GB" sz="8800" dirty="0">
              <a:solidFill>
                <a:schemeClr val="accent4"/>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4"/>
                </a:solidFill>
              </a:rPr>
              <a:t>Transforming</a:t>
            </a:r>
            <a:r>
              <a:rPr lang="en-GB" sz="1800" i="1" baseline="0" dirty="0">
                <a:solidFill>
                  <a:schemeClr val="accent4"/>
                </a:solidFill>
              </a:rPr>
              <a:t> London’s health and care together</a:t>
            </a:r>
            <a:endParaRPr lang="en-GB" sz="1800" i="1" dirty="0">
              <a:solidFill>
                <a:schemeClr val="accent4"/>
              </a:solidFill>
            </a:endParaRPr>
          </a:p>
        </p:txBody>
      </p:sp>
      <p:cxnSp>
        <p:nvCxnSpPr>
          <p:cNvPr id="8" name="Straight Connector 7"/>
          <p:cNvCxnSpPr/>
          <p:nvPr userDrawn="1"/>
        </p:nvCxnSpPr>
        <p:spPr>
          <a:xfrm>
            <a:off x="310555" y="6165304"/>
            <a:ext cx="1145007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7353A42E-3DF5-4C07-BE60-45FFDF1368D6}"/>
              </a:ext>
            </a:extLst>
          </p:cNvPr>
          <p:cNvGrpSpPr/>
          <p:nvPr userDrawn="1"/>
        </p:nvGrpSpPr>
        <p:grpSpPr>
          <a:xfrm>
            <a:off x="8684372" y="5841284"/>
            <a:ext cx="3076258" cy="215991"/>
            <a:chOff x="359669" y="6453095"/>
            <a:chExt cx="3076258" cy="215991"/>
          </a:xfrm>
        </p:grpSpPr>
        <p:pic>
          <p:nvPicPr>
            <p:cNvPr id="10" name="Picture 9">
              <a:extLst>
                <a:ext uri="{FF2B5EF4-FFF2-40B4-BE49-F238E27FC236}">
                  <a16:creationId xmlns:a16="http://schemas.microsoft.com/office/drawing/2014/main" id="{75291203-5A96-4C61-8688-96447A9C3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ED8ABD93-7092-4E9C-B044-C937038D7DE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D62861F0-8232-4160-A482-C6CB8EF508F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080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40C16E4C-F2D5-4E57-B484-733254E7E6B9}"/>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C30324EF-AFAB-4273-BDFB-6BABE65E54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CB1E5134-54E3-4026-B878-1DCA706696A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1E32301D-99C1-4204-BE22-A3F23A66B9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719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11F7B1CB-5CFC-4301-8817-9F77AABF4427}"/>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28CA66A0-994A-4B23-9B76-1671A45B81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182D58C8-60E7-4D47-A3EB-8A047E6CB4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EB2C0FC2-3CF5-4A1F-BA3C-D0C3604D409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850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39DB388F-18E6-40D7-AF4D-8B6CD188BC23}"/>
              </a:ext>
            </a:extLst>
          </p:cNvPr>
          <p:cNvGrpSpPr/>
          <p:nvPr userDrawn="1"/>
        </p:nvGrpSpPr>
        <p:grpSpPr>
          <a:xfrm>
            <a:off x="359669" y="6462331"/>
            <a:ext cx="3076258" cy="215991"/>
            <a:chOff x="359669" y="6453095"/>
            <a:chExt cx="3076258" cy="215991"/>
          </a:xfrm>
        </p:grpSpPr>
        <p:pic>
          <p:nvPicPr>
            <p:cNvPr id="8" name="Picture 7">
              <a:extLst>
                <a:ext uri="{FF2B5EF4-FFF2-40B4-BE49-F238E27FC236}">
                  <a16:creationId xmlns:a16="http://schemas.microsoft.com/office/drawing/2014/main" id="{4799F615-046F-4396-88AD-7310350185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EDB09642-099D-4AC5-A76A-2688988973F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751D6C7E-FC34-4451-A5BA-8A90A75F41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0539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07297574-1507-47CD-A09D-D3D88C0D897E}"/>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E15274E1-23B9-4836-905C-33492C569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0289BFDE-C852-4BE4-88F3-11D566BB897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886274B4-7D81-439B-A46D-98D015C86E7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815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59370F19-A1AB-4C1A-8DCC-662FE6762436}"/>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AE72CDDC-1F72-4EE6-9744-7646C6EFF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63D46A49-5364-459D-A3F7-36CB61E0251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3B64799B-967A-4C85-B90E-69E8C642F4E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3521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rgbClr val="0091C9"/>
                </a:solidFill>
                <a:effectLst/>
                <a:uLnTx/>
                <a:uFillTx/>
                <a:latin typeface="Arial Black"/>
                <a:ea typeface="+mj-ea"/>
                <a:cs typeface="+mj-cs"/>
              </a:rPr>
              <a:t>06</a:t>
            </a:r>
            <a:endParaRPr lang="en-GB" sz="8800" dirty="0">
              <a:solidFill>
                <a:srgbClr val="0091C9"/>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rgbClr val="0091C9"/>
                </a:solidFill>
              </a:rPr>
              <a:t>Transforming</a:t>
            </a:r>
            <a:r>
              <a:rPr lang="en-GB" sz="1800" i="1" baseline="0" dirty="0">
                <a:solidFill>
                  <a:srgbClr val="0091C9"/>
                </a:solidFill>
              </a:rPr>
              <a:t> London’s health and care together</a:t>
            </a:r>
            <a:endParaRPr lang="en-GB" sz="1800" i="1" dirty="0">
              <a:solidFill>
                <a:srgbClr val="0091C9"/>
              </a:solidFill>
            </a:endParaRPr>
          </a:p>
        </p:txBody>
      </p:sp>
      <p:cxnSp>
        <p:nvCxnSpPr>
          <p:cNvPr id="6" name="Straight Connector 5"/>
          <p:cNvCxnSpPr/>
          <p:nvPr userDrawn="1"/>
        </p:nvCxnSpPr>
        <p:spPr>
          <a:xfrm>
            <a:off x="310555" y="6165304"/>
            <a:ext cx="11450075"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7" name="Group 6">
            <a:extLst>
              <a:ext uri="{FF2B5EF4-FFF2-40B4-BE49-F238E27FC236}">
                <a16:creationId xmlns:a16="http://schemas.microsoft.com/office/drawing/2014/main" id="{944B5163-5897-4BC7-9EC6-A71BAA3D75AA}"/>
              </a:ext>
            </a:extLst>
          </p:cNvPr>
          <p:cNvGrpSpPr/>
          <p:nvPr userDrawn="1"/>
        </p:nvGrpSpPr>
        <p:grpSpPr>
          <a:xfrm>
            <a:off x="8684372" y="5795973"/>
            <a:ext cx="3076258" cy="215991"/>
            <a:chOff x="359669" y="6453095"/>
            <a:chExt cx="3076258" cy="215991"/>
          </a:xfrm>
        </p:grpSpPr>
        <p:pic>
          <p:nvPicPr>
            <p:cNvPr id="8" name="Picture 7">
              <a:extLst>
                <a:ext uri="{FF2B5EF4-FFF2-40B4-BE49-F238E27FC236}">
                  <a16:creationId xmlns:a16="http://schemas.microsoft.com/office/drawing/2014/main" id="{47D8FEA7-14C5-43C5-97BB-CC26C72B90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E8582E1B-CA1C-4FA3-860F-50CD984414B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64389D50-F51A-496B-AC56-2DA9B7333AC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0517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1"/>
                </a:solidFill>
                <a:effectLst/>
                <a:uLnTx/>
                <a:uFillTx/>
                <a:latin typeface="Arial Black"/>
                <a:ea typeface="+mj-ea"/>
                <a:cs typeface="+mj-cs"/>
              </a:rPr>
              <a:t>07</a:t>
            </a:r>
            <a:endParaRPr lang="en-GB" sz="8800" dirty="0">
              <a:solidFill>
                <a:schemeClr val="accent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1"/>
                </a:solidFill>
              </a:rPr>
              <a:t>Transforming</a:t>
            </a:r>
            <a:r>
              <a:rPr lang="en-GB" sz="1800" i="1" baseline="0" dirty="0">
                <a:solidFill>
                  <a:schemeClr val="accent1"/>
                </a:solidFill>
              </a:rPr>
              <a:t> London’s health and care together</a:t>
            </a:r>
            <a:endParaRPr lang="en-GB" sz="1800" i="1" dirty="0">
              <a:solidFill>
                <a:schemeClr val="accent1"/>
              </a:solidFill>
            </a:endParaRPr>
          </a:p>
        </p:txBody>
      </p:sp>
      <p:cxnSp>
        <p:nvCxnSpPr>
          <p:cNvPr id="8" name="Straight Connector 7"/>
          <p:cNvCxnSpPr/>
          <p:nvPr userDrawn="1"/>
        </p:nvCxnSpPr>
        <p:spPr>
          <a:xfrm>
            <a:off x="310555" y="6165304"/>
            <a:ext cx="11450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7567C097-818A-4539-BAC6-FC83578807C2}"/>
              </a:ext>
            </a:extLst>
          </p:cNvPr>
          <p:cNvGrpSpPr/>
          <p:nvPr userDrawn="1"/>
        </p:nvGrpSpPr>
        <p:grpSpPr>
          <a:xfrm>
            <a:off x="8684372" y="5795973"/>
            <a:ext cx="3076258" cy="215991"/>
            <a:chOff x="359669" y="6453095"/>
            <a:chExt cx="3076258" cy="215991"/>
          </a:xfrm>
        </p:grpSpPr>
        <p:pic>
          <p:nvPicPr>
            <p:cNvPr id="10" name="Picture 9">
              <a:extLst>
                <a:ext uri="{FF2B5EF4-FFF2-40B4-BE49-F238E27FC236}">
                  <a16:creationId xmlns:a16="http://schemas.microsoft.com/office/drawing/2014/main" id="{8D3D5B6E-8742-4D69-8126-7C245ADD19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161444F2-1A7A-46BD-A5EF-BBAFFA36DE5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1B5020BE-B668-4BE4-8C0D-B21CD7781AF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2002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2"/>
                </a:solidFill>
                <a:effectLst/>
                <a:uLnTx/>
                <a:uFillTx/>
                <a:latin typeface="Arial Black"/>
                <a:ea typeface="+mj-ea"/>
                <a:cs typeface="+mj-cs"/>
              </a:rPr>
              <a:t>08</a:t>
            </a:r>
            <a:endParaRPr lang="en-GB" sz="8800" dirty="0">
              <a:solidFill>
                <a:schemeClr val="accent2"/>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2"/>
                </a:solidFill>
              </a:rPr>
              <a:t>Transforming</a:t>
            </a:r>
            <a:r>
              <a:rPr lang="en-GB" sz="1800" i="1" baseline="0" dirty="0">
                <a:solidFill>
                  <a:schemeClr val="accent2"/>
                </a:solidFill>
              </a:rPr>
              <a:t> London’s health and care together</a:t>
            </a:r>
            <a:endParaRPr lang="en-GB" sz="1800" i="1" dirty="0">
              <a:solidFill>
                <a:schemeClr val="accent2"/>
              </a:solidFill>
            </a:endParaRPr>
          </a:p>
        </p:txBody>
      </p:sp>
      <p:cxnSp>
        <p:nvCxnSpPr>
          <p:cNvPr id="8" name="Straight Connector 7"/>
          <p:cNvCxnSpPr/>
          <p:nvPr userDrawn="1"/>
        </p:nvCxnSpPr>
        <p:spPr>
          <a:xfrm>
            <a:off x="310555" y="6165304"/>
            <a:ext cx="11450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6BE8DF68-54E4-484B-A7C5-A2C99F868F6B}"/>
              </a:ext>
            </a:extLst>
          </p:cNvPr>
          <p:cNvGrpSpPr/>
          <p:nvPr userDrawn="1"/>
        </p:nvGrpSpPr>
        <p:grpSpPr>
          <a:xfrm>
            <a:off x="8780382" y="5794975"/>
            <a:ext cx="3076258" cy="215991"/>
            <a:chOff x="359669" y="6453095"/>
            <a:chExt cx="3076258" cy="215991"/>
          </a:xfrm>
        </p:grpSpPr>
        <p:pic>
          <p:nvPicPr>
            <p:cNvPr id="10" name="Picture 9">
              <a:extLst>
                <a:ext uri="{FF2B5EF4-FFF2-40B4-BE49-F238E27FC236}">
                  <a16:creationId xmlns:a16="http://schemas.microsoft.com/office/drawing/2014/main" id="{5FE8AD83-3E1B-4347-9901-1CF0466B23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8B61A3F5-A4F1-4D1B-8BC7-8C24607C55C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329D4098-0595-4A6C-B09C-A1B3D0B1FB9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8593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3"/>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3"/>
                </a:solidFill>
                <a:effectLst/>
                <a:uLnTx/>
                <a:uFillTx/>
                <a:latin typeface="Arial Black"/>
                <a:ea typeface="+mj-ea"/>
                <a:cs typeface="+mj-cs"/>
              </a:rPr>
              <a:t>09</a:t>
            </a:r>
            <a:endParaRPr lang="en-GB" sz="8800" dirty="0">
              <a:solidFill>
                <a:schemeClr val="accent3"/>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3"/>
                </a:solidFill>
              </a:rPr>
              <a:t>Transforming</a:t>
            </a:r>
            <a:r>
              <a:rPr lang="en-GB" sz="1800" i="1" baseline="0" dirty="0">
                <a:solidFill>
                  <a:schemeClr val="accent3"/>
                </a:solidFill>
              </a:rPr>
              <a:t> London’s health and care together</a:t>
            </a:r>
            <a:endParaRPr lang="en-GB" sz="1800" i="1" dirty="0">
              <a:solidFill>
                <a:schemeClr val="accent3"/>
              </a:solidFill>
            </a:endParaRPr>
          </a:p>
        </p:txBody>
      </p:sp>
      <p:cxnSp>
        <p:nvCxnSpPr>
          <p:cNvPr id="8" name="Straight Connector 7"/>
          <p:cNvCxnSpPr/>
          <p:nvPr userDrawn="1"/>
        </p:nvCxnSpPr>
        <p:spPr>
          <a:xfrm>
            <a:off x="310555" y="6165304"/>
            <a:ext cx="114500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C8928CDD-1BD5-4AB9-B42A-D0558D6ED24A}"/>
              </a:ext>
            </a:extLst>
          </p:cNvPr>
          <p:cNvGrpSpPr/>
          <p:nvPr userDrawn="1"/>
        </p:nvGrpSpPr>
        <p:grpSpPr>
          <a:xfrm>
            <a:off x="8684372" y="5687977"/>
            <a:ext cx="3076258" cy="215991"/>
            <a:chOff x="359669" y="6453095"/>
            <a:chExt cx="3076258" cy="215991"/>
          </a:xfrm>
        </p:grpSpPr>
        <p:pic>
          <p:nvPicPr>
            <p:cNvPr id="10" name="Picture 9">
              <a:extLst>
                <a:ext uri="{FF2B5EF4-FFF2-40B4-BE49-F238E27FC236}">
                  <a16:creationId xmlns:a16="http://schemas.microsoft.com/office/drawing/2014/main" id="{FFCAB331-6F85-4BD6-A3B5-CF16A2DF89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926262AA-D6E3-49A4-9479-32775326799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652D7199-7DAF-4DAA-926C-054317477B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514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334434" y="2275200"/>
            <a:ext cx="11523133"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3" y="-244800"/>
            <a:ext cx="12192000" cy="1780721"/>
          </a:xfrm>
          <a:prstGeom prst="rect">
            <a:avLst/>
          </a:prstGeom>
        </p:spPr>
      </p:pic>
      <p:grpSp>
        <p:nvGrpSpPr>
          <p:cNvPr id="6" name="Group 5">
            <a:extLst>
              <a:ext uri="{FF2B5EF4-FFF2-40B4-BE49-F238E27FC236}">
                <a16:creationId xmlns:a16="http://schemas.microsoft.com/office/drawing/2014/main" id="{1D01259E-444E-4257-B30D-05CE405505BE}"/>
              </a:ext>
            </a:extLst>
          </p:cNvPr>
          <p:cNvGrpSpPr/>
          <p:nvPr userDrawn="1"/>
        </p:nvGrpSpPr>
        <p:grpSpPr>
          <a:xfrm>
            <a:off x="359669" y="6453095"/>
            <a:ext cx="3076258" cy="215991"/>
            <a:chOff x="359669" y="6453095"/>
            <a:chExt cx="3076258" cy="215991"/>
          </a:xfrm>
        </p:grpSpPr>
        <p:pic>
          <p:nvPicPr>
            <p:cNvPr id="7" name="Picture 6">
              <a:extLst>
                <a:ext uri="{FF2B5EF4-FFF2-40B4-BE49-F238E27FC236}">
                  <a16:creationId xmlns:a16="http://schemas.microsoft.com/office/drawing/2014/main" id="{50D24194-6B81-48CB-AC18-B6AC290DE8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8" name="Picture 7" descr="M:\Public Health\4_Healthy Adults\MLAPP\Blank docs with logo header\Macmillan logo new.jpg">
              <a:extLst>
                <a:ext uri="{FF2B5EF4-FFF2-40B4-BE49-F238E27FC236}">
                  <a16:creationId xmlns:a16="http://schemas.microsoft.com/office/drawing/2014/main" id="{3BD3A999-27EA-4175-BC3A-8D7C56D3D37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32942CC3-85BE-45FB-BFEB-D169553B38E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5082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35580" y="4941214"/>
            <a:ext cx="2436707" cy="1622806"/>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43344" y="4941126"/>
            <a:ext cx="2331381" cy="1592961"/>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7051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3942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0954" y="274600"/>
            <a:ext cx="11330092"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073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D97EC6D1-7589-4603-B9AA-8211C07FEA31}"/>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5B7552B8-5C1D-4085-82FB-9C040A0B45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6C3658B5-9B5F-4043-AD5F-33BDE21213A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D51A6543-1243-4C14-A39C-35CE262F109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4590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0312-2C72-824D-8576-F8E55E1620D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9CD4498-4352-6F4F-A86B-C76D3616C3EF}"/>
              </a:ext>
            </a:extLst>
          </p:cNvPr>
          <p:cNvSpPr>
            <a:spLocks noGrp="1"/>
          </p:cNvSpPr>
          <p:nvPr>
            <p:ph type="dt" sz="half" idx="10"/>
          </p:nvPr>
        </p:nvSpPr>
        <p:spPr/>
        <p:txBody>
          <a:bodyPr/>
          <a:lstStyle/>
          <a:p>
            <a:fld id="{CC60DDAB-EBD8-004E-BE99-D955A07F4103}" type="datetimeFigureOut">
              <a:rPr lang="en-US" smtClean="0"/>
              <a:t>10/7/2020</a:t>
            </a:fld>
            <a:endParaRPr lang="en-US"/>
          </a:p>
        </p:txBody>
      </p:sp>
      <p:sp>
        <p:nvSpPr>
          <p:cNvPr id="4" name="Footer Placeholder 3">
            <a:extLst>
              <a:ext uri="{FF2B5EF4-FFF2-40B4-BE49-F238E27FC236}">
                <a16:creationId xmlns:a16="http://schemas.microsoft.com/office/drawing/2014/main" id="{262D2B0B-9BC5-6944-ADA8-D13EABA6ACF3}"/>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218717E-B09B-6848-B53C-B005625499B8}"/>
              </a:ext>
            </a:extLst>
          </p:cNvPr>
          <p:cNvSpPr>
            <a:spLocks noGrp="1"/>
          </p:cNvSpPr>
          <p:nvPr>
            <p:ph type="sldNum" sz="quarter" idx="12"/>
          </p:nvPr>
        </p:nvSpPr>
        <p:spPr/>
        <p:txBody>
          <a:bodyPr/>
          <a:lstStyle/>
          <a:p>
            <a:fld id="{13E720D1-33D3-BB45-AA0D-AFB41DB6A7F2}" type="slidenum">
              <a:rPr lang="en-US" smtClean="0"/>
              <a:t>‹#›</a:t>
            </a:fld>
            <a:endParaRPr lang="en-US"/>
          </a:p>
        </p:txBody>
      </p:sp>
      <p:pic>
        <p:nvPicPr>
          <p:cNvPr id="6" name="Picture 5">
            <a:extLst>
              <a:ext uri="{FF2B5EF4-FFF2-40B4-BE49-F238E27FC236}">
                <a16:creationId xmlns:a16="http://schemas.microsoft.com/office/drawing/2014/main" id="{C9A71A7D-FDDE-F845-AD80-5C8CC12A651A}"/>
              </a:ext>
            </a:extLst>
          </p:cNvPr>
          <p:cNvPicPr>
            <a:picLocks noChangeAspect="1"/>
          </p:cNvPicPr>
          <p:nvPr userDrawn="1"/>
        </p:nvPicPr>
        <p:blipFill>
          <a:blip r:embed="rId2"/>
          <a:stretch>
            <a:fillRect/>
          </a:stretch>
        </p:blipFill>
        <p:spPr>
          <a:xfrm>
            <a:off x="9933709" y="6132226"/>
            <a:ext cx="1872171" cy="502687"/>
          </a:xfrm>
          <a:prstGeom prst="rect">
            <a:avLst/>
          </a:prstGeom>
        </p:spPr>
      </p:pic>
    </p:spTree>
    <p:extLst>
      <p:ext uri="{BB962C8B-B14F-4D97-AF65-F5344CB8AC3E}">
        <p14:creationId xmlns:p14="http://schemas.microsoft.com/office/powerpoint/2010/main" val="20075664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7F6F2CFA-65A0-442B-B1C2-75A5E0BFE8F4}"/>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4169CE17-A535-4998-84E9-66D72F9DC2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65FC0BDD-7E3D-4BBC-8111-284D030B68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C4125F13-6534-4D6C-8D2B-A20162628E2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310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A4751D2D-E14B-4C71-A846-10EE7ECCBF3A}"/>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8CF3E729-2356-46CA-840F-B973F54F55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A478121D-A750-4272-8FD4-E4216894DA7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9766BB3F-3691-4042-845D-A7BB1F025D1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258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rgbClr val="0091C9"/>
                </a:solidFill>
                <a:effectLst/>
                <a:uLnTx/>
                <a:uFillTx/>
                <a:latin typeface="Arial Black"/>
                <a:ea typeface="+mj-ea"/>
                <a:cs typeface="+mj-cs"/>
              </a:rPr>
              <a:t>01</a:t>
            </a:r>
            <a:endParaRPr lang="en-GB" sz="8800" dirty="0">
              <a:solidFill>
                <a:srgbClr val="0091C9"/>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rgbClr val="0091C9"/>
                </a:solidFill>
              </a:rPr>
              <a:t>Transforming</a:t>
            </a:r>
            <a:r>
              <a:rPr lang="en-GB" sz="1800" i="1" baseline="0" dirty="0">
                <a:solidFill>
                  <a:srgbClr val="0091C9"/>
                </a:solidFill>
              </a:rPr>
              <a:t> London’s health and care together</a:t>
            </a:r>
            <a:endParaRPr lang="en-GB" sz="1800" i="1" dirty="0">
              <a:solidFill>
                <a:srgbClr val="0091C9"/>
              </a:solidFill>
            </a:endParaRPr>
          </a:p>
        </p:txBody>
      </p:sp>
      <p:cxnSp>
        <p:nvCxnSpPr>
          <p:cNvPr id="6" name="Straight Connector 5"/>
          <p:cNvCxnSpPr/>
          <p:nvPr userDrawn="1"/>
        </p:nvCxnSpPr>
        <p:spPr>
          <a:xfrm>
            <a:off x="310555" y="6165304"/>
            <a:ext cx="11450075"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7" name="Group 6">
            <a:extLst>
              <a:ext uri="{FF2B5EF4-FFF2-40B4-BE49-F238E27FC236}">
                <a16:creationId xmlns:a16="http://schemas.microsoft.com/office/drawing/2014/main" id="{4A736704-FBEA-4E35-A11A-1B6858D4E3DC}"/>
              </a:ext>
            </a:extLst>
          </p:cNvPr>
          <p:cNvGrpSpPr/>
          <p:nvPr userDrawn="1"/>
        </p:nvGrpSpPr>
        <p:grpSpPr>
          <a:xfrm>
            <a:off x="8684372" y="5831920"/>
            <a:ext cx="3076258" cy="215991"/>
            <a:chOff x="359669" y="6453095"/>
            <a:chExt cx="3076258" cy="215991"/>
          </a:xfrm>
        </p:grpSpPr>
        <p:pic>
          <p:nvPicPr>
            <p:cNvPr id="8" name="Picture 7">
              <a:extLst>
                <a:ext uri="{FF2B5EF4-FFF2-40B4-BE49-F238E27FC236}">
                  <a16:creationId xmlns:a16="http://schemas.microsoft.com/office/drawing/2014/main" id="{9098EAA5-E76C-4379-AFE0-B95C4B60D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E56063A5-B23F-4811-8314-1C296D419C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09D253CA-BFCE-4BBD-973F-F318A32889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975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21504FC5-F620-47FC-B5A4-F62092FAD9D9}"/>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A60CF09B-EFA6-4459-B98C-8F8C609BAF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8C000FB8-2D9D-4CD3-BB8C-D9303D839D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724FFAA5-F743-4278-8F9D-8BDB5687CB6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964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D2BEA295-9A08-471F-A7CD-0010F89CDA82}"/>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989427DE-CAEB-466F-8F02-4D486A380D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24D102C8-4560-4978-B4E6-C2FA08BFC22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216CE6AB-4475-4E59-A484-3660FBBCEEF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852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4" y="908050"/>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9011840" y="6381329"/>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77718263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4" r:id="rId37"/>
    <p:sldLayoutId id="2147483795" r:id="rId38"/>
    <p:sldLayoutId id="2147483796" r:id="rId39"/>
    <p:sldLayoutId id="2147483797" r:id="rId40"/>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http://www.myhealth.london.nhs.uk/system/files/Cancer%20Care%20Review.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cid:image001.png@01D38E19.9575FAA0" TargetMode="External"/><Relationship Id="rId2" Type="http://schemas.openxmlformats.org/officeDocument/2006/relationships/image" Target="../media/image16.png"/><Relationship Id="rId1" Type="http://schemas.openxmlformats.org/officeDocument/2006/relationships/slideLayout" Target="../slideLayouts/slideLayout40.xml"/><Relationship Id="rId6" Type="http://schemas.openxmlformats.org/officeDocument/2006/relationships/image" Target="../media/image18.jpeg"/><Relationship Id="rId5" Type="http://schemas.openxmlformats.org/officeDocument/2006/relationships/image" Target="cid:image002.png@01D38E19.9575FAA0"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macmillan.org.uk/_images/what-to-do-after-treatment-guide_tcm9-300403.pdf" TargetMode="External"/><Relationship Id="rId2" Type="http://schemas.openxmlformats.org/officeDocument/2006/relationships/hyperlink" Target="https://www.cancercaremap.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healthylondon.org/sites/default/files/Primary%20Care%20Cancer%20Checklist%20-"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hyperlink" Target="http://www.macmillan.org.uk/g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www.rcgp.org.uk/clinical-and-research/toolkits/consequences-of-cancer-toolkit.aspx" TargetMode="External"/><Relationship Id="rId2" Type="http://schemas.openxmlformats.org/officeDocument/2006/relationships/hyperlink" Target="https://www.nice.org.uk/guidance/ng56" TargetMode="External"/><Relationship Id="rId1" Type="http://schemas.openxmlformats.org/officeDocument/2006/relationships/slideLayout" Target="../slideLayouts/slideLayout3.xml"/><Relationship Id="rId6" Type="http://schemas.openxmlformats.org/officeDocument/2006/relationships/hyperlink" Target="https://public.tableau.com/profile/transforming.cancer.services.for.london" TargetMode="External"/><Relationship Id="rId5" Type="http://schemas.openxmlformats.org/officeDocument/2006/relationships/hyperlink" Target="https://www.healthylondon.org/our-work/cancer/" TargetMode="External"/><Relationship Id="rId4" Type="http://schemas.openxmlformats.org/officeDocument/2006/relationships/hyperlink" Target="https://www.macmillan.org.uk/about-us/health-professionals/resources/resources-for-gp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Holistic Cancer Care Reviews – an introduction</a:t>
            </a:r>
            <a:br>
              <a:rPr lang="en-GB" b="1" dirty="0"/>
            </a:br>
            <a:r>
              <a:rPr lang="en-GB" b="1" dirty="0"/>
              <a:t>Module 2</a:t>
            </a:r>
          </a:p>
        </p:txBody>
      </p:sp>
      <p:pic>
        <p:nvPicPr>
          <p:cNvPr id="4" name="Picture 7" descr="M:\Public Health\4_Healthy Adults\MLAPP\Blank docs with logo header\Macmillan logo new.jpg">
            <a:extLst>
              <a:ext uri="{FF2B5EF4-FFF2-40B4-BE49-F238E27FC236}">
                <a16:creationId xmlns:a16="http://schemas.microsoft.com/office/drawing/2014/main" id="{ED445E3E-44EE-471D-8FC3-8C4ED0DF85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9018" y="399596"/>
            <a:ext cx="3300789"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E71FCCE4-E5E9-4B6E-ADF7-7E050EB6D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46" y="399596"/>
            <a:ext cx="3300789"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1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157F99-D9CE-44B2-BF71-1DDD07784C44}"/>
              </a:ext>
            </a:extLst>
          </p:cNvPr>
          <p:cNvSpPr>
            <a:spLocks noGrp="1"/>
          </p:cNvSpPr>
          <p:nvPr>
            <p:ph type="body" sz="quarter" idx="10"/>
          </p:nvPr>
        </p:nvSpPr>
        <p:spPr/>
        <p:txBody>
          <a:bodyPr/>
          <a:lstStyle/>
          <a:p>
            <a:r>
              <a:rPr lang="en-GB" dirty="0"/>
              <a:t>Cancer Care Reviews (CCRs)</a:t>
            </a:r>
          </a:p>
        </p:txBody>
      </p:sp>
      <p:sp>
        <p:nvSpPr>
          <p:cNvPr id="3" name="Slide Number Placeholder 2">
            <a:extLst>
              <a:ext uri="{FF2B5EF4-FFF2-40B4-BE49-F238E27FC236}">
                <a16:creationId xmlns:a16="http://schemas.microsoft.com/office/drawing/2014/main" id="{BC228687-45D3-4BD1-B504-FC0D6C98F865}"/>
              </a:ext>
            </a:extLst>
          </p:cNvPr>
          <p:cNvSpPr>
            <a:spLocks noGrp="1"/>
          </p:cNvSpPr>
          <p:nvPr>
            <p:ph type="sldNum" sz="quarter" idx="11"/>
          </p:nvPr>
        </p:nvSpPr>
        <p:spPr/>
        <p:txBody>
          <a:bodyPr/>
          <a:lstStyle/>
          <a:p>
            <a:fld id="{8FC524A1-7B6A-464D-B8BC-8FE2E057339E}" type="slidenum">
              <a:rPr lang="en-GB" smtClean="0"/>
              <a:pPr/>
              <a:t>10</a:t>
            </a:fld>
            <a:endParaRPr lang="en-GB" dirty="0"/>
          </a:p>
        </p:txBody>
      </p:sp>
    </p:spTree>
    <p:extLst>
      <p:ext uri="{BB962C8B-B14F-4D97-AF65-F5344CB8AC3E}">
        <p14:creationId xmlns:p14="http://schemas.microsoft.com/office/powerpoint/2010/main" val="36810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solidFill>
            <a:srgbClr val="8238B9"/>
          </a:solidFill>
        </p:spPr>
        <p:txBody>
          <a:bodyPr vert="horz" wrap="square" lIns="0" tIns="36195" rIns="0" bIns="0" rtlCol="0" anchor="t">
            <a:spAutoFit/>
          </a:bodyPr>
          <a:lstStyle/>
          <a:p>
            <a:pPr marL="187325">
              <a:spcBef>
                <a:spcPts val="285"/>
              </a:spcBef>
            </a:pPr>
            <a:r>
              <a:rPr sz="2700" spc="-5" dirty="0"/>
              <a:t>CCRs </a:t>
            </a:r>
            <a:r>
              <a:rPr sz="2700" dirty="0"/>
              <a:t>in</a:t>
            </a:r>
            <a:r>
              <a:rPr sz="2700" spc="5" dirty="0"/>
              <a:t> </a:t>
            </a:r>
            <a:r>
              <a:rPr lang="en-US" sz="2700" spc="-5" dirty="0"/>
              <a:t>practice – what do we know?</a:t>
            </a:r>
            <a:endParaRPr sz="2700" dirty="0"/>
          </a:p>
        </p:txBody>
      </p:sp>
      <p:sp>
        <p:nvSpPr>
          <p:cNvPr id="3" name="object 3"/>
          <p:cNvSpPr txBox="1"/>
          <p:nvPr/>
        </p:nvSpPr>
        <p:spPr>
          <a:xfrm>
            <a:off x="334434" y="729222"/>
            <a:ext cx="11523133" cy="5399555"/>
          </a:xfrm>
          <a:prstGeom prst="rect">
            <a:avLst/>
          </a:prstGeom>
        </p:spPr>
        <p:txBody>
          <a:bodyPr vert="horz" wrap="square" lIns="0" tIns="13335" rIns="0" bIns="0" rtlCol="0" anchor="t">
            <a:spAutoFit/>
          </a:bodyPr>
          <a:lstStyle/>
          <a:p>
            <a:pPr marL="12700" marR="127000">
              <a:spcBef>
                <a:spcPts val="105"/>
              </a:spcBef>
            </a:pPr>
            <a:r>
              <a:rPr lang="en-GB" sz="2000" dirty="0">
                <a:latin typeface="Arial"/>
                <a:cs typeface="Arial"/>
              </a:rPr>
              <a:t>Through a range of focus groups and interviews with primary care clinicians in London – they have been </a:t>
            </a:r>
            <a:r>
              <a:rPr sz="2000" dirty="0">
                <a:latin typeface="Arial"/>
                <a:cs typeface="Arial"/>
              </a:rPr>
              <a:t>asked about how they</a:t>
            </a:r>
            <a:r>
              <a:rPr lang="en-US" sz="2000" dirty="0">
                <a:latin typeface="Arial"/>
                <a:cs typeface="Arial"/>
              </a:rPr>
              <a:t> </a:t>
            </a:r>
            <a:r>
              <a:rPr sz="2000" dirty="0">
                <a:latin typeface="Arial"/>
                <a:cs typeface="Arial"/>
              </a:rPr>
              <a:t>conduct </a:t>
            </a:r>
            <a:r>
              <a:rPr sz="2000" spc="5" dirty="0">
                <a:latin typeface="Arial"/>
                <a:cs typeface="Arial"/>
              </a:rPr>
              <a:t>CCRs, </a:t>
            </a:r>
            <a:r>
              <a:rPr sz="2000" dirty="0">
                <a:latin typeface="Arial"/>
                <a:cs typeface="Arial"/>
              </a:rPr>
              <a:t>their understanding</a:t>
            </a:r>
            <a:r>
              <a:rPr lang="en-US" sz="2000" dirty="0">
                <a:latin typeface="Arial"/>
                <a:cs typeface="Arial"/>
              </a:rPr>
              <a:t>, </a:t>
            </a:r>
            <a:r>
              <a:rPr sz="2000" dirty="0">
                <a:latin typeface="Arial"/>
                <a:cs typeface="Arial"/>
              </a:rPr>
              <a:t>its purpose</a:t>
            </a:r>
            <a:r>
              <a:rPr sz="2000" spc="-225" dirty="0">
                <a:latin typeface="Arial"/>
                <a:cs typeface="Arial"/>
              </a:rPr>
              <a:t> </a:t>
            </a:r>
            <a:r>
              <a:rPr sz="2000" dirty="0">
                <a:latin typeface="Arial"/>
                <a:cs typeface="Arial"/>
              </a:rPr>
              <a:t>and</a:t>
            </a:r>
            <a:r>
              <a:rPr lang="en-US" sz="2000" dirty="0">
                <a:latin typeface="Arial"/>
                <a:cs typeface="Arial"/>
              </a:rPr>
              <a:t> </a:t>
            </a:r>
            <a:r>
              <a:rPr sz="2000" dirty="0">
                <a:latin typeface="Arial"/>
                <a:cs typeface="Arial"/>
              </a:rPr>
              <a:t>how CCRs can be</a:t>
            </a:r>
            <a:r>
              <a:rPr sz="2000" spc="-55" dirty="0">
                <a:latin typeface="Arial"/>
                <a:cs typeface="Arial"/>
              </a:rPr>
              <a:t> </a:t>
            </a:r>
            <a:r>
              <a:rPr sz="2000" dirty="0">
                <a:latin typeface="Arial"/>
                <a:cs typeface="Arial"/>
              </a:rPr>
              <a:t>improved.</a:t>
            </a:r>
          </a:p>
          <a:p>
            <a:pPr marL="12700" marR="30480">
              <a:spcBef>
                <a:spcPts val="1200"/>
              </a:spcBef>
            </a:pPr>
            <a:r>
              <a:rPr lang="en-US" sz="2000" dirty="0">
                <a:latin typeface="Arial"/>
                <a:cs typeface="Arial"/>
              </a:rPr>
              <a:t>Feedback</a:t>
            </a:r>
            <a:r>
              <a:rPr sz="2000" dirty="0">
                <a:latin typeface="Arial"/>
                <a:cs typeface="Arial"/>
              </a:rPr>
              <a:t> </a:t>
            </a:r>
            <a:r>
              <a:rPr lang="en-US" sz="2000" dirty="0">
                <a:latin typeface="Arial"/>
                <a:cs typeface="Arial"/>
              </a:rPr>
              <a:t>outlined:</a:t>
            </a:r>
          </a:p>
          <a:p>
            <a:pPr marL="355600" marR="30480" indent="-342900">
              <a:spcBef>
                <a:spcPts val="1200"/>
              </a:spcBef>
              <a:buFont typeface="Arial"/>
              <a:buChar char="•"/>
            </a:pPr>
            <a:r>
              <a:rPr lang="en-US" sz="2000" dirty="0">
                <a:latin typeface="Arial"/>
                <a:cs typeface="Arial"/>
              </a:rPr>
              <a:t>Majority </a:t>
            </a:r>
            <a:r>
              <a:rPr sz="2000" dirty="0">
                <a:latin typeface="Arial"/>
                <a:cs typeface="Arial"/>
              </a:rPr>
              <a:t>are conducted with a</a:t>
            </a:r>
            <a:r>
              <a:rPr lang="en-US" sz="2000" dirty="0">
                <a:latin typeface="Arial"/>
                <a:cs typeface="Arial"/>
              </a:rPr>
              <a:t> </a:t>
            </a:r>
            <a:r>
              <a:rPr sz="2000" spc="-85" dirty="0">
                <a:latin typeface="Arial"/>
                <a:cs typeface="Arial"/>
              </a:rPr>
              <a:t>GP, </a:t>
            </a:r>
            <a:r>
              <a:rPr lang="en-GB" sz="2000" spc="-85" dirty="0">
                <a:latin typeface="Arial"/>
                <a:cs typeface="Arial"/>
              </a:rPr>
              <a:t> </a:t>
            </a:r>
            <a:r>
              <a:rPr sz="2000" dirty="0">
                <a:latin typeface="Arial"/>
                <a:cs typeface="Arial"/>
              </a:rPr>
              <a:t>face to face or </a:t>
            </a:r>
            <a:r>
              <a:rPr sz="2000" spc="-5" dirty="0">
                <a:latin typeface="Arial"/>
                <a:cs typeface="Arial"/>
              </a:rPr>
              <a:t>via the </a:t>
            </a:r>
            <a:r>
              <a:rPr sz="2000" dirty="0">
                <a:latin typeface="Arial"/>
                <a:cs typeface="Arial"/>
              </a:rPr>
              <a:t>telephone</a:t>
            </a:r>
            <a:r>
              <a:rPr lang="en-GB" sz="2000" dirty="0">
                <a:latin typeface="Arial"/>
                <a:cs typeface="Arial"/>
              </a:rPr>
              <a:t>.</a:t>
            </a:r>
          </a:p>
          <a:p>
            <a:pPr marL="355600" marR="30480" indent="-342900">
              <a:spcBef>
                <a:spcPts val="1200"/>
              </a:spcBef>
              <a:buFont typeface="Arial"/>
              <a:buChar char="•"/>
            </a:pPr>
            <a:r>
              <a:rPr lang="en-GB" sz="2000" dirty="0">
                <a:latin typeface="Arial"/>
                <a:cs typeface="Arial"/>
              </a:rPr>
              <a:t>Sometimes practice nurses conduct CCRs, but only with a supportive GP Partner encouraging them to do so.</a:t>
            </a:r>
          </a:p>
          <a:p>
            <a:pPr marL="355600" marR="30480" indent="-342900">
              <a:spcBef>
                <a:spcPts val="1200"/>
              </a:spcBef>
              <a:buFont typeface="Arial"/>
              <a:buChar char="•"/>
            </a:pPr>
            <a:r>
              <a:rPr lang="en-GB" sz="2000" dirty="0">
                <a:latin typeface="Arial"/>
                <a:cs typeface="Arial"/>
              </a:rPr>
              <a:t>Some “CCRs” don’t involve patients at all, and are considered a tick box exercise </a:t>
            </a:r>
            <a:r>
              <a:rPr lang="en-GB" sz="2000" dirty="0" err="1">
                <a:latin typeface="Arial"/>
                <a:cs typeface="Arial"/>
              </a:rPr>
              <a:t>eg</a:t>
            </a:r>
            <a:r>
              <a:rPr lang="en-GB" sz="2000" dirty="0">
                <a:latin typeface="Arial"/>
                <a:cs typeface="Arial"/>
              </a:rPr>
              <a:t> recording of clinical appointment letters.</a:t>
            </a:r>
            <a:endParaRPr lang="en-US" sz="2000" dirty="0">
              <a:latin typeface="Arial"/>
              <a:cs typeface="Arial"/>
            </a:endParaRPr>
          </a:p>
          <a:p>
            <a:pPr marL="355600" marR="30480" indent="-342900">
              <a:spcBef>
                <a:spcPts val="1200"/>
              </a:spcBef>
              <a:buFont typeface="Arial"/>
              <a:buChar char="•"/>
            </a:pPr>
            <a:r>
              <a:rPr sz="2000" dirty="0">
                <a:latin typeface="Arial"/>
                <a:cs typeface="Arial"/>
              </a:rPr>
              <a:t>Length of appointment </a:t>
            </a:r>
            <a:r>
              <a:rPr sz="2000" spc="-5" dirty="0">
                <a:latin typeface="Arial"/>
                <a:cs typeface="Arial"/>
              </a:rPr>
              <a:t>times </a:t>
            </a:r>
            <a:r>
              <a:rPr lang="en-GB" sz="2000" dirty="0">
                <a:latin typeface="Arial"/>
                <a:cs typeface="Arial"/>
              </a:rPr>
              <a:t>vary</a:t>
            </a:r>
            <a:r>
              <a:rPr sz="2000" dirty="0">
                <a:latin typeface="Arial"/>
                <a:cs typeface="Arial"/>
              </a:rPr>
              <a:t>,</a:t>
            </a:r>
            <a:r>
              <a:rPr lang="en-US" sz="2000" dirty="0">
                <a:latin typeface="Arial"/>
                <a:cs typeface="Arial"/>
              </a:rPr>
              <a:t> </a:t>
            </a:r>
            <a:r>
              <a:rPr sz="2000" dirty="0">
                <a:latin typeface="Arial"/>
                <a:cs typeface="Arial"/>
              </a:rPr>
              <a:t>from a </a:t>
            </a:r>
            <a:r>
              <a:rPr sz="2000" spc="-5" dirty="0">
                <a:latin typeface="Arial"/>
                <a:cs typeface="Arial"/>
              </a:rPr>
              <a:t>five minute </a:t>
            </a:r>
            <a:r>
              <a:rPr sz="2000" dirty="0">
                <a:latin typeface="Arial"/>
                <a:cs typeface="Arial"/>
              </a:rPr>
              <a:t>telephone call </a:t>
            </a:r>
            <a:r>
              <a:rPr sz="2000" spc="-5" dirty="0">
                <a:latin typeface="Arial"/>
                <a:cs typeface="Arial"/>
              </a:rPr>
              <a:t>to </a:t>
            </a:r>
            <a:r>
              <a:rPr lang="en-GB" sz="2000" dirty="0">
                <a:latin typeface="Arial"/>
                <a:cs typeface="Arial"/>
              </a:rPr>
              <a:t>twenty</a:t>
            </a:r>
            <a:r>
              <a:rPr sz="2000" dirty="0">
                <a:latin typeface="Arial"/>
                <a:cs typeface="Arial"/>
              </a:rPr>
              <a:t> minute face to face in the</a:t>
            </a:r>
            <a:r>
              <a:rPr sz="2000" spc="-155" dirty="0">
                <a:latin typeface="Arial"/>
                <a:cs typeface="Arial"/>
              </a:rPr>
              <a:t> </a:t>
            </a:r>
            <a:r>
              <a:rPr sz="2000" dirty="0">
                <a:latin typeface="Arial"/>
                <a:cs typeface="Arial"/>
              </a:rPr>
              <a:t>surgery</a:t>
            </a:r>
            <a:r>
              <a:rPr lang="en-GB" sz="2000" dirty="0">
                <a:latin typeface="Arial"/>
                <a:cs typeface="Arial"/>
              </a:rPr>
              <a:t>.</a:t>
            </a:r>
            <a:endParaRPr sz="2000" dirty="0">
              <a:cs typeface="Calibri"/>
            </a:endParaRPr>
          </a:p>
          <a:p>
            <a:pPr marL="355600" marR="5080" indent="-342900">
              <a:spcBef>
                <a:spcPts val="1205"/>
              </a:spcBef>
              <a:buFont typeface="Arial"/>
              <a:buChar char="•"/>
            </a:pPr>
            <a:r>
              <a:rPr lang="en-US" sz="2000" dirty="0">
                <a:latin typeface="Arial"/>
                <a:cs typeface="Arial"/>
              </a:rPr>
              <a:t>Majority</a:t>
            </a:r>
            <a:r>
              <a:rPr sz="2000" dirty="0">
                <a:latin typeface="Arial"/>
                <a:cs typeface="Arial"/>
              </a:rPr>
              <a:t> </a:t>
            </a:r>
            <a:r>
              <a:rPr lang="en-GB" sz="2000" dirty="0">
                <a:latin typeface="Arial"/>
                <a:cs typeface="Arial"/>
              </a:rPr>
              <a:t>understand</a:t>
            </a:r>
            <a:r>
              <a:rPr sz="2000" dirty="0">
                <a:latin typeface="Arial"/>
                <a:cs typeface="Arial"/>
              </a:rPr>
              <a:t> that the reviews </a:t>
            </a:r>
            <a:r>
              <a:rPr lang="en-GB" sz="2000" dirty="0">
                <a:latin typeface="Arial"/>
                <a:cs typeface="Arial"/>
              </a:rPr>
              <a:t>are</a:t>
            </a:r>
            <a:r>
              <a:rPr sz="2000" dirty="0">
                <a:latin typeface="Arial"/>
                <a:cs typeface="Arial"/>
              </a:rPr>
              <a:t> to highlight the needs of patients</a:t>
            </a:r>
            <a:r>
              <a:rPr lang="en-US" sz="2000" dirty="0">
                <a:latin typeface="Arial"/>
                <a:cs typeface="Arial"/>
              </a:rPr>
              <a:t> </a:t>
            </a:r>
            <a:r>
              <a:rPr sz="2000" dirty="0">
                <a:latin typeface="Arial"/>
                <a:cs typeface="Arial"/>
              </a:rPr>
              <a:t>diagnosed with </a:t>
            </a:r>
            <a:r>
              <a:rPr sz="2000" spc="-15" dirty="0">
                <a:latin typeface="Arial"/>
                <a:cs typeface="Arial"/>
              </a:rPr>
              <a:t>cancer</a:t>
            </a:r>
            <a:endParaRPr lang="en-US" sz="2000" dirty="0">
              <a:latin typeface="Arial"/>
              <a:cs typeface="Arial"/>
            </a:endParaRPr>
          </a:p>
          <a:p>
            <a:pPr marL="355600" marR="5080" indent="-342900">
              <a:spcBef>
                <a:spcPts val="1205"/>
              </a:spcBef>
              <a:buFont typeface="Arial"/>
              <a:buChar char="•"/>
            </a:pPr>
            <a:r>
              <a:rPr lang="en-GB" sz="2000" dirty="0">
                <a:latin typeface="Arial"/>
                <a:cs typeface="Arial"/>
              </a:rPr>
              <a:t>A small proportion feel </a:t>
            </a:r>
            <a:r>
              <a:rPr sz="2000" dirty="0">
                <a:latin typeface="Arial"/>
                <a:cs typeface="Arial"/>
              </a:rPr>
              <a:t>that their consultations</a:t>
            </a:r>
            <a:r>
              <a:rPr lang="en-US" sz="2000" dirty="0">
                <a:latin typeface="Arial"/>
                <a:cs typeface="Arial"/>
              </a:rPr>
              <a:t> </a:t>
            </a:r>
            <a:r>
              <a:rPr lang="en-GB" sz="2000" dirty="0">
                <a:latin typeface="Arial"/>
                <a:cs typeface="Arial"/>
              </a:rPr>
              <a:t>are</a:t>
            </a:r>
            <a:r>
              <a:rPr sz="2000" dirty="0">
                <a:latin typeface="Arial"/>
                <a:cs typeface="Arial"/>
              </a:rPr>
              <a:t> </a:t>
            </a:r>
            <a:r>
              <a:rPr sz="2000" spc="-5" dirty="0">
                <a:latin typeface="Arial"/>
                <a:cs typeface="Arial"/>
              </a:rPr>
              <a:t>holistic, </a:t>
            </a:r>
            <a:r>
              <a:rPr sz="2000" dirty="0">
                <a:latin typeface="Arial"/>
                <a:cs typeface="Arial"/>
              </a:rPr>
              <a:t>this </a:t>
            </a:r>
            <a:r>
              <a:rPr sz="2000" spc="-5" dirty="0">
                <a:latin typeface="Arial"/>
                <a:cs typeface="Arial"/>
              </a:rPr>
              <a:t>leaves an </a:t>
            </a:r>
            <a:r>
              <a:rPr sz="2000" dirty="0">
                <a:latin typeface="Arial"/>
                <a:cs typeface="Arial"/>
              </a:rPr>
              <a:t>assumption that the “needs” </a:t>
            </a:r>
            <a:r>
              <a:rPr sz="2000" spc="-5" dirty="0">
                <a:latin typeface="Arial"/>
                <a:cs typeface="Arial"/>
              </a:rPr>
              <a:t>of </a:t>
            </a:r>
            <a:r>
              <a:rPr sz="2000" dirty="0">
                <a:latin typeface="Arial"/>
                <a:cs typeface="Arial"/>
              </a:rPr>
              <a:t>the </a:t>
            </a:r>
            <a:r>
              <a:rPr sz="2000" spc="-5" dirty="0">
                <a:latin typeface="Arial"/>
                <a:cs typeface="Arial"/>
              </a:rPr>
              <a:t>patients</a:t>
            </a:r>
            <a:r>
              <a:rPr sz="2000" spc="-204" dirty="0">
                <a:latin typeface="Arial"/>
                <a:cs typeface="Arial"/>
              </a:rPr>
              <a:t> </a:t>
            </a:r>
            <a:r>
              <a:rPr lang="en-GB" sz="2000" dirty="0">
                <a:latin typeface="Arial"/>
                <a:cs typeface="Arial"/>
              </a:rPr>
              <a:t>are</a:t>
            </a:r>
            <a:r>
              <a:rPr lang="en-US" sz="2000" dirty="0">
                <a:latin typeface="Arial"/>
                <a:cs typeface="Arial"/>
              </a:rPr>
              <a:t> </a:t>
            </a:r>
            <a:r>
              <a:rPr sz="2000" dirty="0">
                <a:latin typeface="Arial"/>
                <a:cs typeface="Arial"/>
              </a:rPr>
              <a:t>more medical in</a:t>
            </a:r>
            <a:r>
              <a:rPr sz="2000" spc="-40" dirty="0">
                <a:latin typeface="Arial"/>
                <a:cs typeface="Arial"/>
              </a:rPr>
              <a:t> </a:t>
            </a:r>
            <a:r>
              <a:rPr sz="2000" dirty="0">
                <a:latin typeface="Arial"/>
                <a:cs typeface="Arial"/>
              </a:rPr>
              <a:t>nature</a:t>
            </a:r>
            <a:r>
              <a:rPr lang="en-GB" sz="2000" dirty="0">
                <a:latin typeface="Arial"/>
                <a:cs typeface="Arial"/>
              </a:rPr>
              <a:t>.</a:t>
            </a:r>
          </a:p>
        </p:txBody>
      </p:sp>
      <p:sp>
        <p:nvSpPr>
          <p:cNvPr id="4" name="object 4"/>
          <p:cNvSpPr txBox="1"/>
          <p:nvPr/>
        </p:nvSpPr>
        <p:spPr>
          <a:xfrm>
            <a:off x="10141712" y="6456679"/>
            <a:ext cx="196215" cy="197490"/>
          </a:xfrm>
          <a:prstGeom prst="rect">
            <a:avLst/>
          </a:prstGeom>
        </p:spPr>
        <p:txBody>
          <a:bodyPr vert="horz" wrap="square" lIns="0" tIns="12700" rIns="0" bIns="0" rtlCol="0">
            <a:spAutoFit/>
          </a:bodyPr>
          <a:lstStyle/>
          <a:p>
            <a:pPr marL="12700">
              <a:spcBef>
                <a:spcPts val="100"/>
              </a:spcBef>
            </a:pPr>
            <a:r>
              <a:rPr sz="1200" spc="-5" dirty="0">
                <a:solidFill>
                  <a:srgbClr val="205868"/>
                </a:solidFill>
                <a:latin typeface="Arial"/>
                <a:cs typeface="Arial"/>
              </a:rPr>
              <a:t>55</a:t>
            </a:r>
            <a:endParaRPr sz="1200">
              <a:latin typeface="Arial"/>
              <a:cs typeface="Arial"/>
            </a:endParaRPr>
          </a:p>
        </p:txBody>
      </p:sp>
      <p:sp>
        <p:nvSpPr>
          <p:cNvPr id="5" name="object 5"/>
          <p:cNvSpPr txBox="1"/>
          <p:nvPr/>
        </p:nvSpPr>
        <p:spPr>
          <a:xfrm>
            <a:off x="1854201" y="6553910"/>
            <a:ext cx="6537325" cy="228268"/>
          </a:xfrm>
          <a:prstGeom prst="rect">
            <a:avLst/>
          </a:prstGeom>
        </p:spPr>
        <p:txBody>
          <a:bodyPr vert="horz" wrap="square" lIns="0" tIns="12700" rIns="0" bIns="0" rtlCol="0">
            <a:spAutoFit/>
          </a:bodyPr>
          <a:lstStyle/>
          <a:p>
            <a:pPr marL="12700">
              <a:spcBef>
                <a:spcPts val="100"/>
              </a:spcBef>
            </a:pPr>
            <a:r>
              <a:rPr sz="1400" dirty="0">
                <a:latin typeface="Arial"/>
                <a:cs typeface="Arial"/>
              </a:rPr>
              <a:t>*</a:t>
            </a:r>
            <a:r>
              <a:rPr sz="1400" spc="-70" dirty="0">
                <a:latin typeface="Arial"/>
                <a:cs typeface="Arial"/>
              </a:rPr>
              <a:t> </a:t>
            </a:r>
            <a:r>
              <a:rPr sz="1400" spc="-5" dirty="0">
                <a:latin typeface="Arial"/>
                <a:cs typeface="Arial"/>
              </a:rPr>
              <a:t>https://</a:t>
            </a:r>
            <a:r>
              <a:rPr sz="1400" spc="-5" dirty="0">
                <a:latin typeface="Arial"/>
                <a:cs typeface="Arial"/>
                <a:hlinkClick r:id="rId2"/>
              </a:rPr>
              <a:t>www.myhealth.london.nhs.uk/system/files/Cancer%20Care%20Review.pdf</a:t>
            </a:r>
            <a:endParaRPr sz="1400">
              <a:latin typeface="Arial"/>
              <a:cs typeface="Arial"/>
            </a:endParaRPr>
          </a:p>
        </p:txBody>
      </p:sp>
    </p:spTree>
    <p:extLst>
      <p:ext uri="{BB962C8B-B14F-4D97-AF65-F5344CB8AC3E}">
        <p14:creationId xmlns:p14="http://schemas.microsoft.com/office/powerpoint/2010/main" val="175319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73F237-EA1E-0E44-BE8E-7877F5B96AC2}"/>
              </a:ext>
            </a:extLst>
          </p:cNvPr>
          <p:cNvSpPr/>
          <p:nvPr/>
        </p:nvSpPr>
        <p:spPr>
          <a:xfrm>
            <a:off x="1524000" y="85725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5" name="Title 4">
            <a:extLst>
              <a:ext uri="{FF2B5EF4-FFF2-40B4-BE49-F238E27FC236}">
                <a16:creationId xmlns:a16="http://schemas.microsoft.com/office/drawing/2014/main" id="{3194AAFC-39C3-4702-BFE8-3CA5E73AF43F}"/>
              </a:ext>
            </a:extLst>
          </p:cNvPr>
          <p:cNvSpPr>
            <a:spLocks noGrp="1"/>
          </p:cNvSpPr>
          <p:nvPr>
            <p:ph type="title"/>
          </p:nvPr>
        </p:nvSpPr>
        <p:spPr>
          <a:xfrm>
            <a:off x="1869621" y="1011352"/>
            <a:ext cx="7886700" cy="662328"/>
          </a:xfrm>
        </p:spPr>
        <p:txBody>
          <a:bodyPr/>
          <a:lstStyle/>
          <a:p>
            <a:r>
              <a:rPr lang="en-GB" dirty="0">
                <a:solidFill>
                  <a:srgbClr val="00B050"/>
                </a:solidFill>
              </a:rPr>
              <a:t>Cancer Care Review IT templates</a:t>
            </a:r>
          </a:p>
        </p:txBody>
      </p:sp>
      <p:grpSp>
        <p:nvGrpSpPr>
          <p:cNvPr id="7" name="Group 7">
            <a:extLst>
              <a:ext uri="{FF2B5EF4-FFF2-40B4-BE49-F238E27FC236}">
                <a16:creationId xmlns:a16="http://schemas.microsoft.com/office/drawing/2014/main" id="{C8E0A89E-6C6D-4A43-BDD0-23624FAD6CE0}"/>
              </a:ext>
            </a:extLst>
          </p:cNvPr>
          <p:cNvGrpSpPr>
            <a:grpSpLocks/>
          </p:cNvGrpSpPr>
          <p:nvPr/>
        </p:nvGrpSpPr>
        <p:grpSpPr bwMode="auto">
          <a:xfrm>
            <a:off x="1856276" y="1619253"/>
            <a:ext cx="4555410" cy="4172969"/>
            <a:chOff x="0" y="0"/>
            <a:chExt cx="7229475" cy="6527165"/>
          </a:xfrm>
        </p:grpSpPr>
        <p:pic>
          <p:nvPicPr>
            <p:cNvPr id="9" name="Picture 8" descr="cid:image001.png@01D38E19.9575FAA0">
              <a:extLst>
                <a:ext uri="{FF2B5EF4-FFF2-40B4-BE49-F238E27FC236}">
                  <a16:creationId xmlns:a16="http://schemas.microsoft.com/office/drawing/2014/main" id="{B6B6ADD8-EFC7-401C-B517-BD241FEB0FC8}"/>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7625" y="0"/>
              <a:ext cx="7172325" cy="545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id:image002.png@01D38E19.9575FAA0">
              <a:extLst>
                <a:ext uri="{FF2B5EF4-FFF2-40B4-BE49-F238E27FC236}">
                  <a16:creationId xmlns:a16="http://schemas.microsoft.com/office/drawing/2014/main" id="{7FE835D2-C096-413C-A4A5-0DC4A0B143FD}"/>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0" y="5372100"/>
              <a:ext cx="7229475" cy="115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id="{AAFD99F8-02BB-4EF1-9CC1-965D47BBEE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29601" y="2144433"/>
            <a:ext cx="4706124" cy="34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10BEE65-5B7B-42AA-93C7-168EFBE203C6}"/>
              </a:ext>
            </a:extLst>
          </p:cNvPr>
          <p:cNvSpPr txBox="1">
            <a:spLocks noChangeArrowheads="1"/>
          </p:cNvSpPr>
          <p:nvPr/>
        </p:nvSpPr>
        <p:spPr bwMode="auto">
          <a:xfrm>
            <a:off x="7113257" y="1712848"/>
            <a:ext cx="21997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685800"/>
            <a:r>
              <a:rPr lang="en-GB" altLang="en-US" sz="2100" b="1" dirty="0">
                <a:solidFill>
                  <a:srgbClr val="008A26"/>
                </a:solidFill>
              </a:rPr>
              <a:t>TPP </a:t>
            </a:r>
            <a:r>
              <a:rPr lang="en-GB" altLang="en-US" sz="2100" b="1" dirty="0" err="1">
                <a:solidFill>
                  <a:srgbClr val="008A26"/>
                </a:solidFill>
              </a:rPr>
              <a:t>SystmOne</a:t>
            </a:r>
            <a:endParaRPr lang="en-GB" altLang="en-US" sz="2100" b="1" dirty="0">
              <a:solidFill>
                <a:srgbClr val="008A26"/>
              </a:solidFill>
            </a:endParaRPr>
          </a:p>
        </p:txBody>
      </p:sp>
      <p:sp>
        <p:nvSpPr>
          <p:cNvPr id="12" name="TextBox 3">
            <a:extLst>
              <a:ext uri="{FF2B5EF4-FFF2-40B4-BE49-F238E27FC236}">
                <a16:creationId xmlns:a16="http://schemas.microsoft.com/office/drawing/2014/main" id="{335D6145-D7BC-4A35-81DC-D24BF7DB1F6E}"/>
              </a:ext>
            </a:extLst>
          </p:cNvPr>
          <p:cNvSpPr txBox="1">
            <a:spLocks noChangeArrowheads="1"/>
          </p:cNvSpPr>
          <p:nvPr/>
        </p:nvSpPr>
        <p:spPr bwMode="auto">
          <a:xfrm>
            <a:off x="2868579" y="5540399"/>
            <a:ext cx="1991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685800"/>
            <a:r>
              <a:rPr lang="en-GB" altLang="en-US" b="1" dirty="0">
                <a:solidFill>
                  <a:srgbClr val="008A26"/>
                </a:solidFill>
              </a:rPr>
              <a:t>EMIS Web</a:t>
            </a:r>
          </a:p>
        </p:txBody>
      </p:sp>
    </p:spTree>
    <p:extLst>
      <p:ext uri="{BB962C8B-B14F-4D97-AF65-F5344CB8AC3E}">
        <p14:creationId xmlns:p14="http://schemas.microsoft.com/office/powerpoint/2010/main" val="63882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0F54-BFC8-41D4-82AE-690D46AC3572}"/>
              </a:ext>
            </a:extLst>
          </p:cNvPr>
          <p:cNvSpPr>
            <a:spLocks noGrp="1"/>
          </p:cNvSpPr>
          <p:nvPr>
            <p:ph type="title"/>
          </p:nvPr>
        </p:nvSpPr>
        <p:spPr>
          <a:xfrm>
            <a:off x="334434" y="188914"/>
            <a:ext cx="11523133" cy="503783"/>
          </a:xfrm>
          <a:solidFill>
            <a:schemeClr val="accent2"/>
          </a:solidFill>
        </p:spPr>
        <p:txBody>
          <a:bodyPr vert="horz" lIns="68580" tIns="34290" rIns="68580" bIns="34290" rtlCol="0">
            <a:normAutofit/>
          </a:bodyPr>
          <a:lstStyle/>
          <a:p>
            <a:r>
              <a:rPr lang="en-US" dirty="0"/>
              <a:t>Cancer care reviews: recommended content (1)</a:t>
            </a:r>
          </a:p>
        </p:txBody>
      </p:sp>
      <p:sp>
        <p:nvSpPr>
          <p:cNvPr id="12" name="Slide Number Placeholder 3">
            <a:extLst>
              <a:ext uri="{FF2B5EF4-FFF2-40B4-BE49-F238E27FC236}">
                <a16:creationId xmlns:a16="http://schemas.microsoft.com/office/drawing/2014/main" id="{CC0C5446-CB10-44F1-8EA2-D46D3B49521B}"/>
              </a:ext>
            </a:extLst>
          </p:cNvPr>
          <p:cNvSpPr>
            <a:spLocks noGrp="1"/>
          </p:cNvSpPr>
          <p:nvPr>
            <p:ph type="sldNum" sz="quarter" idx="14"/>
          </p:nvPr>
        </p:nvSpPr>
        <p:spPr>
          <a:xfrm>
            <a:off x="9011840" y="6381329"/>
            <a:ext cx="2844800" cy="365125"/>
          </a:xfrm>
        </p:spPr>
        <p:txBody>
          <a:bodyPr/>
          <a:lstStyle/>
          <a:p>
            <a:pPr>
              <a:spcAft>
                <a:spcPts val="600"/>
              </a:spcAft>
            </a:pPr>
            <a:fld id="{8FC524A1-7B6A-464D-B8BC-8FE2E057339E}" type="slidenum">
              <a:rPr lang="en-GB" smtClean="0"/>
              <a:pPr>
                <a:spcAft>
                  <a:spcPts val="600"/>
                </a:spcAft>
              </a:pPr>
              <a:t>13</a:t>
            </a:fld>
            <a:endParaRPr lang="en-GB"/>
          </a:p>
        </p:txBody>
      </p:sp>
      <p:sp>
        <p:nvSpPr>
          <p:cNvPr id="3" name="Content Placeholder 2">
            <a:extLst>
              <a:ext uri="{FF2B5EF4-FFF2-40B4-BE49-F238E27FC236}">
                <a16:creationId xmlns:a16="http://schemas.microsoft.com/office/drawing/2014/main" id="{DA8E53B2-891D-4244-9A88-5CD3B1EE6868}"/>
              </a:ext>
            </a:extLst>
          </p:cNvPr>
          <p:cNvSpPr>
            <a:spLocks noGrp="1"/>
          </p:cNvSpPr>
          <p:nvPr>
            <p:ph sz="quarter" idx="15"/>
          </p:nvPr>
        </p:nvSpPr>
        <p:spPr>
          <a:xfrm>
            <a:off x="334434" y="692697"/>
            <a:ext cx="5666317" cy="5763441"/>
          </a:xfrm>
        </p:spPr>
        <p:txBody>
          <a:bodyPr vert="horz" lIns="68580" tIns="34290" rIns="68580" bIns="34290" rtlCol="0">
            <a:normAutofit/>
          </a:bodyPr>
          <a:lstStyle/>
          <a:p>
            <a:pPr>
              <a:lnSpc>
                <a:spcPct val="90000"/>
              </a:lnSpc>
            </a:pPr>
            <a:r>
              <a:rPr lang="en-US" b="1" dirty="0"/>
              <a:t>Opportunity to discuss the diagnosis</a:t>
            </a:r>
          </a:p>
          <a:p>
            <a:pPr>
              <a:lnSpc>
                <a:spcPct val="90000"/>
              </a:lnSpc>
            </a:pPr>
            <a:r>
              <a:rPr lang="en-US" dirty="0"/>
              <a:t>What does the patient understand, are there any unanswered questions?</a:t>
            </a:r>
          </a:p>
          <a:p>
            <a:pPr>
              <a:lnSpc>
                <a:spcPct val="90000"/>
              </a:lnSpc>
            </a:pPr>
            <a:r>
              <a:rPr lang="en-US" b="1" dirty="0"/>
              <a:t>Discussions regarding treatment </a:t>
            </a:r>
          </a:p>
          <a:p>
            <a:pPr>
              <a:lnSpc>
                <a:spcPct val="90000"/>
              </a:lnSpc>
            </a:pPr>
            <a:r>
              <a:rPr lang="en-US" dirty="0"/>
              <a:t>Has treatment started, being received or completed?</a:t>
            </a:r>
          </a:p>
          <a:p>
            <a:pPr>
              <a:lnSpc>
                <a:spcPct val="90000"/>
              </a:lnSpc>
            </a:pPr>
            <a:r>
              <a:rPr lang="en-US" b="1" dirty="0"/>
              <a:t>Explore physical, psychological ,emotional and social  consequences- </a:t>
            </a:r>
            <a:r>
              <a:rPr lang="en-US" dirty="0"/>
              <a:t>of the cancer and its treatment . These can be short and long term . </a:t>
            </a:r>
          </a:p>
          <a:p>
            <a:pPr>
              <a:lnSpc>
                <a:spcPct val="90000"/>
              </a:lnSpc>
            </a:pPr>
            <a:r>
              <a:rPr lang="en-US" dirty="0"/>
              <a:t>Review of physical symptoms- for example lymphoedema, fatigue, incontinence, pain, breathlessness </a:t>
            </a:r>
            <a:r>
              <a:rPr lang="en-US" dirty="0" err="1"/>
              <a:t>etc</a:t>
            </a:r>
            <a:endParaRPr lang="en-US" dirty="0"/>
          </a:p>
          <a:p>
            <a:pPr>
              <a:lnSpc>
                <a:spcPct val="90000"/>
              </a:lnSpc>
            </a:pPr>
            <a:r>
              <a:rPr lang="en-US" dirty="0"/>
              <a:t>Psychological – consider depression and anxiety screening </a:t>
            </a:r>
          </a:p>
          <a:p>
            <a:pPr>
              <a:lnSpc>
                <a:spcPct val="90000"/>
              </a:lnSpc>
            </a:pPr>
            <a:r>
              <a:rPr lang="en-US" dirty="0"/>
              <a:t>Social/financial- work, loss of income, practical help needed, any care needs?</a:t>
            </a:r>
          </a:p>
          <a:p>
            <a:pPr>
              <a:lnSpc>
                <a:spcPct val="90000"/>
              </a:lnSpc>
            </a:pPr>
            <a:r>
              <a:rPr lang="en-US" b="1" dirty="0"/>
              <a:t>Medication review</a:t>
            </a:r>
          </a:p>
          <a:p>
            <a:pPr>
              <a:lnSpc>
                <a:spcPct val="90000"/>
              </a:lnSpc>
            </a:pPr>
            <a:r>
              <a:rPr lang="en-US" dirty="0"/>
              <a:t>current , new, any contraindications.</a:t>
            </a:r>
          </a:p>
        </p:txBody>
      </p:sp>
      <p:pic>
        <p:nvPicPr>
          <p:cNvPr id="4" name="Picture 3" descr="A group of people in a room&#10;&#10;Description automatically generated">
            <a:extLst>
              <a:ext uri="{FF2B5EF4-FFF2-40B4-BE49-F238E27FC236}">
                <a16:creationId xmlns:a16="http://schemas.microsoft.com/office/drawing/2014/main" id="{15DB7B22-0119-4EA0-ACA4-DBA624A94F52}"/>
              </a:ext>
            </a:extLst>
          </p:cNvPr>
          <p:cNvPicPr>
            <a:picLocks noChangeAspect="1"/>
          </p:cNvPicPr>
          <p:nvPr/>
        </p:nvPicPr>
        <p:blipFill rotWithShape="1">
          <a:blip r:embed="rId2"/>
          <a:srcRect l="10818" r="6070"/>
          <a:stretch/>
        </p:blipFill>
        <p:spPr>
          <a:xfrm>
            <a:off x="6096001" y="689747"/>
            <a:ext cx="5760640" cy="5763441"/>
          </a:xfrm>
          <a:prstGeom prst="rect">
            <a:avLst/>
          </a:prstGeom>
          <a:noFill/>
        </p:spPr>
      </p:pic>
    </p:spTree>
    <p:extLst>
      <p:ext uri="{BB962C8B-B14F-4D97-AF65-F5344CB8AC3E}">
        <p14:creationId xmlns:p14="http://schemas.microsoft.com/office/powerpoint/2010/main" val="354260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CB67-BBDB-4A6F-8E7A-D9DEEC13B745}"/>
              </a:ext>
            </a:extLst>
          </p:cNvPr>
          <p:cNvSpPr>
            <a:spLocks noGrp="1"/>
          </p:cNvSpPr>
          <p:nvPr>
            <p:ph type="title"/>
          </p:nvPr>
        </p:nvSpPr>
        <p:spPr>
          <a:xfrm>
            <a:off x="334434" y="188914"/>
            <a:ext cx="11523133" cy="503783"/>
          </a:xfrm>
          <a:solidFill>
            <a:schemeClr val="accent2"/>
          </a:solidFill>
        </p:spPr>
        <p:txBody>
          <a:bodyPr>
            <a:normAutofit/>
          </a:bodyPr>
          <a:lstStyle/>
          <a:p>
            <a:r>
              <a:rPr lang="en-GB" dirty="0"/>
              <a:t>Cancer Care Reviews- Recommended content (2)</a:t>
            </a:r>
          </a:p>
        </p:txBody>
      </p:sp>
      <p:sp>
        <p:nvSpPr>
          <p:cNvPr id="12" name="Slide Number Placeholder 3">
            <a:extLst>
              <a:ext uri="{FF2B5EF4-FFF2-40B4-BE49-F238E27FC236}">
                <a16:creationId xmlns:a16="http://schemas.microsoft.com/office/drawing/2014/main" id="{BE69AB14-3FFA-4FB1-BF1A-B4952DD0C214}"/>
              </a:ext>
            </a:extLst>
          </p:cNvPr>
          <p:cNvSpPr>
            <a:spLocks noGrp="1"/>
          </p:cNvSpPr>
          <p:nvPr>
            <p:ph type="sldNum" sz="quarter" idx="14"/>
          </p:nvPr>
        </p:nvSpPr>
        <p:spPr>
          <a:xfrm>
            <a:off x="9011840" y="6381329"/>
            <a:ext cx="2844800" cy="365125"/>
          </a:xfrm>
        </p:spPr>
        <p:txBody>
          <a:bodyPr/>
          <a:lstStyle/>
          <a:p>
            <a:pPr>
              <a:spcAft>
                <a:spcPts val="600"/>
              </a:spcAft>
            </a:pPr>
            <a:fld id="{8FC524A1-7B6A-464D-B8BC-8FE2E057339E}" type="slidenum">
              <a:rPr lang="en-GB" smtClean="0"/>
              <a:pPr>
                <a:spcAft>
                  <a:spcPts val="600"/>
                </a:spcAft>
              </a:pPr>
              <a:t>14</a:t>
            </a:fld>
            <a:endParaRPr lang="en-GB"/>
          </a:p>
        </p:txBody>
      </p:sp>
      <p:sp>
        <p:nvSpPr>
          <p:cNvPr id="3" name="Content Placeholder 2">
            <a:extLst>
              <a:ext uri="{FF2B5EF4-FFF2-40B4-BE49-F238E27FC236}">
                <a16:creationId xmlns:a16="http://schemas.microsoft.com/office/drawing/2014/main" id="{8BBA4F41-DF61-400F-9D52-CB36B78FE339}"/>
              </a:ext>
            </a:extLst>
          </p:cNvPr>
          <p:cNvSpPr>
            <a:spLocks noGrp="1"/>
          </p:cNvSpPr>
          <p:nvPr>
            <p:ph sz="quarter" idx="15"/>
          </p:nvPr>
        </p:nvSpPr>
        <p:spPr>
          <a:xfrm>
            <a:off x="334434" y="692697"/>
            <a:ext cx="8677406" cy="5418171"/>
          </a:xfrm>
        </p:spPr>
        <p:txBody>
          <a:bodyPr>
            <a:normAutofit/>
          </a:bodyPr>
          <a:lstStyle/>
          <a:p>
            <a:pPr>
              <a:lnSpc>
                <a:spcPct val="90000"/>
              </a:lnSpc>
            </a:pPr>
            <a:r>
              <a:rPr lang="en-US" b="1" dirty="0"/>
              <a:t>Lifestyle advice </a:t>
            </a:r>
          </a:p>
          <a:p>
            <a:pPr marL="285750" indent="-285750">
              <a:lnSpc>
                <a:spcPct val="90000"/>
              </a:lnSpc>
              <a:buFont typeface="Arial" panose="020B0604020202020204" pitchFamily="34" charset="0"/>
              <a:buChar char="•"/>
            </a:pPr>
            <a:r>
              <a:rPr lang="en-US" dirty="0"/>
              <a:t>Consider advice on smoking, diet, alcohol, physical activity​ (some treatments can increase cardiovascular risk)</a:t>
            </a:r>
          </a:p>
          <a:p>
            <a:pPr>
              <a:lnSpc>
                <a:spcPct val="90000"/>
              </a:lnSpc>
            </a:pPr>
            <a:r>
              <a:rPr lang="en-US" b="1" dirty="0"/>
              <a:t>​Social support </a:t>
            </a:r>
          </a:p>
          <a:p>
            <a:pPr marL="285750" indent="-285750">
              <a:lnSpc>
                <a:spcPct val="90000"/>
              </a:lnSpc>
              <a:buFont typeface="Arial" panose="020B0604020202020204" pitchFamily="34" charset="0"/>
              <a:buChar char="•"/>
            </a:pPr>
            <a:r>
              <a:rPr lang="en-US" dirty="0"/>
              <a:t>Financial advice / DS1500 &amp; other benefits / prescription entitlements / social care needs?​</a:t>
            </a:r>
          </a:p>
          <a:p>
            <a:pPr>
              <a:lnSpc>
                <a:spcPct val="90000"/>
              </a:lnSpc>
            </a:pPr>
            <a:r>
              <a:rPr lang="en-US" b="1" dirty="0" err="1"/>
              <a:t>Carers</a:t>
            </a:r>
            <a:r>
              <a:rPr lang="en-US" dirty="0"/>
              <a:t> </a:t>
            </a:r>
          </a:p>
          <a:p>
            <a:pPr marL="285750" indent="-285750">
              <a:lnSpc>
                <a:spcPct val="90000"/>
              </a:lnSpc>
              <a:buFont typeface="Arial" panose="020B0604020202020204" pitchFamily="34" charset="0"/>
              <a:buChar char="•"/>
            </a:pPr>
            <a:r>
              <a:rPr lang="en-US" dirty="0"/>
              <a:t>Are they themselves a </a:t>
            </a:r>
            <a:r>
              <a:rPr lang="en-US" dirty="0" err="1"/>
              <a:t>carer</a:t>
            </a:r>
            <a:r>
              <a:rPr lang="en-US" dirty="0"/>
              <a:t> ? How is their </a:t>
            </a:r>
            <a:r>
              <a:rPr lang="en-US" dirty="0" err="1"/>
              <a:t>carer</a:t>
            </a:r>
            <a:r>
              <a:rPr lang="en-US" dirty="0"/>
              <a:t>/loved ones coping?​ Do they need support?</a:t>
            </a:r>
          </a:p>
          <a:p>
            <a:pPr>
              <a:lnSpc>
                <a:spcPct val="90000"/>
              </a:lnSpc>
            </a:pPr>
            <a:r>
              <a:rPr lang="en-US" dirty="0"/>
              <a:t>​</a:t>
            </a:r>
            <a:r>
              <a:rPr lang="en-US" b="1" dirty="0"/>
              <a:t>Unscheduled care planning </a:t>
            </a:r>
          </a:p>
          <a:p>
            <a:pPr marL="285750" indent="-285750">
              <a:lnSpc>
                <a:spcPct val="90000"/>
              </a:lnSpc>
              <a:buFont typeface="Arial" panose="020B0604020202020204" pitchFamily="34" charset="0"/>
              <a:buChar char="•"/>
            </a:pPr>
            <a:r>
              <a:rPr lang="en-US" dirty="0"/>
              <a:t>what to do in an emergency, check contact numbers/plans</a:t>
            </a:r>
          </a:p>
          <a:p>
            <a:pPr>
              <a:lnSpc>
                <a:spcPct val="90000"/>
              </a:lnSpc>
            </a:pPr>
            <a:r>
              <a:rPr lang="en-US" b="1" dirty="0"/>
              <a:t>Follow up &amp; monitoring plans</a:t>
            </a:r>
          </a:p>
          <a:p>
            <a:pPr marL="285750" indent="-285750">
              <a:lnSpc>
                <a:spcPct val="90000"/>
              </a:lnSpc>
              <a:buFont typeface="Arial" panose="020B0604020202020204" pitchFamily="34" charset="0"/>
              <a:buChar char="•"/>
            </a:pPr>
            <a:r>
              <a:rPr lang="en-US" dirty="0"/>
              <a:t>e.g. type and frequency of follow up, input from other teams (AHPs, district nurses etc.), screening appointments (e.g. future DEXA scans if on certain treatments, frequency of blood test follow up e.g. PSA)​. Use of diary dates. Coding essential. </a:t>
            </a:r>
          </a:p>
          <a:p>
            <a:pPr>
              <a:lnSpc>
                <a:spcPct val="90000"/>
              </a:lnSpc>
            </a:pPr>
            <a:endParaRPr lang="en-GB" sz="1500" dirty="0"/>
          </a:p>
        </p:txBody>
      </p:sp>
      <p:pic>
        <p:nvPicPr>
          <p:cNvPr id="5" name="Picture 4" descr="A close up of a sign&#10;&#10;Description automatically generated">
            <a:extLst>
              <a:ext uri="{FF2B5EF4-FFF2-40B4-BE49-F238E27FC236}">
                <a16:creationId xmlns:a16="http://schemas.microsoft.com/office/drawing/2014/main" id="{E82EE444-8B7C-46DA-BFD8-69B3ABDC3A07}"/>
              </a:ext>
            </a:extLst>
          </p:cNvPr>
          <p:cNvPicPr>
            <a:picLocks noChangeAspect="1"/>
          </p:cNvPicPr>
          <p:nvPr/>
        </p:nvPicPr>
        <p:blipFill>
          <a:blip r:embed="rId2"/>
          <a:stretch>
            <a:fillRect/>
          </a:stretch>
        </p:blipFill>
        <p:spPr>
          <a:xfrm>
            <a:off x="8207298" y="692697"/>
            <a:ext cx="3649342" cy="5760491"/>
          </a:xfrm>
          <a:prstGeom prst="rect">
            <a:avLst/>
          </a:prstGeom>
          <a:noFill/>
        </p:spPr>
      </p:pic>
    </p:spTree>
    <p:extLst>
      <p:ext uri="{BB962C8B-B14F-4D97-AF65-F5344CB8AC3E}">
        <p14:creationId xmlns:p14="http://schemas.microsoft.com/office/powerpoint/2010/main" val="370791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8120-CC45-4935-916A-39974D1526A8}"/>
              </a:ext>
            </a:extLst>
          </p:cNvPr>
          <p:cNvSpPr>
            <a:spLocks noGrp="1"/>
          </p:cNvSpPr>
          <p:nvPr>
            <p:ph type="title"/>
          </p:nvPr>
        </p:nvSpPr>
        <p:spPr>
          <a:solidFill>
            <a:schemeClr val="accent2"/>
          </a:solidFill>
        </p:spPr>
        <p:txBody>
          <a:bodyPr/>
          <a:lstStyle/>
          <a:p>
            <a:r>
              <a:rPr lang="en-GB" dirty="0"/>
              <a:t>Having Heard about Cancer Care Reviews </a:t>
            </a:r>
            <a:br>
              <a:rPr lang="en-GB" dirty="0"/>
            </a:br>
            <a:endParaRPr lang="en-GB" dirty="0"/>
          </a:p>
        </p:txBody>
      </p:sp>
      <p:sp>
        <p:nvSpPr>
          <p:cNvPr id="3" name="Subtitle 2">
            <a:extLst>
              <a:ext uri="{FF2B5EF4-FFF2-40B4-BE49-F238E27FC236}">
                <a16:creationId xmlns:a16="http://schemas.microsoft.com/office/drawing/2014/main" id="{6C352B4B-5218-42E1-A8DC-1B058999CDD5}"/>
              </a:ext>
            </a:extLst>
          </p:cNvPr>
          <p:cNvSpPr>
            <a:spLocks noGrp="1"/>
          </p:cNvSpPr>
          <p:nvPr>
            <p:ph type="body" sz="quarter" idx="12"/>
          </p:nvPr>
        </p:nvSpPr>
        <p:spPr>
          <a:xfrm>
            <a:off x="334434" y="692697"/>
            <a:ext cx="11523133" cy="5539978"/>
          </a:xfrm>
        </p:spPr>
        <p:txBody>
          <a:bodyPr vert="horz" wrap="square" lIns="0" tIns="0" rIns="0" bIns="0" rtlCol="0" anchor="t">
            <a:spAutoFit/>
          </a:bodyPr>
          <a:lstStyle/>
          <a:p>
            <a:r>
              <a:rPr lang="en-GB" sz="3200" dirty="0"/>
              <a:t>Your next patient with cancer: What might you now do differently?</a:t>
            </a:r>
            <a:endParaRPr lang="en-US" sz="3200" dirty="0"/>
          </a:p>
          <a:p>
            <a:endParaRPr lang="en-GB" sz="3200" dirty="0"/>
          </a:p>
          <a:p>
            <a:r>
              <a:rPr lang="en-GB" sz="3200" dirty="0"/>
              <a:t>Your practice/area : What improvements could be made relating to CCRs?</a:t>
            </a:r>
          </a:p>
          <a:p>
            <a:endParaRPr lang="en-GB" sz="3200" dirty="0"/>
          </a:p>
          <a:p>
            <a:r>
              <a:rPr lang="en-GB" sz="3200" dirty="0"/>
              <a:t>The next few slide outline a London based proposal for a model to support patients diagnosed with cancer within primary care ( more information is available in the resource section.)</a:t>
            </a:r>
          </a:p>
          <a:p>
            <a:endParaRPr lang="en-GB" dirty="0"/>
          </a:p>
        </p:txBody>
      </p:sp>
    </p:spTree>
    <p:extLst>
      <p:ext uri="{BB962C8B-B14F-4D97-AF65-F5344CB8AC3E}">
        <p14:creationId xmlns:p14="http://schemas.microsoft.com/office/powerpoint/2010/main" val="52912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BAC986-D7FE-4236-91F2-D323ECA804CD}"/>
              </a:ext>
            </a:extLst>
          </p:cNvPr>
          <p:cNvSpPr>
            <a:spLocks noGrp="1"/>
          </p:cNvSpPr>
          <p:nvPr>
            <p:ph type="body" sz="quarter" idx="10"/>
          </p:nvPr>
        </p:nvSpPr>
        <p:spPr/>
        <p:txBody>
          <a:bodyPr/>
          <a:lstStyle/>
          <a:p>
            <a:r>
              <a:rPr lang="en-GB" dirty="0"/>
              <a:t>Understanding the 4 point model</a:t>
            </a:r>
          </a:p>
        </p:txBody>
      </p:sp>
      <p:sp>
        <p:nvSpPr>
          <p:cNvPr id="3" name="Slide Number Placeholder 2">
            <a:extLst>
              <a:ext uri="{FF2B5EF4-FFF2-40B4-BE49-F238E27FC236}">
                <a16:creationId xmlns:a16="http://schemas.microsoft.com/office/drawing/2014/main" id="{FE82767E-E359-4258-B5EA-B04979CFBA87}"/>
              </a:ext>
            </a:extLst>
          </p:cNvPr>
          <p:cNvSpPr>
            <a:spLocks noGrp="1"/>
          </p:cNvSpPr>
          <p:nvPr>
            <p:ph type="sldNum" sz="quarter" idx="11"/>
          </p:nvPr>
        </p:nvSpPr>
        <p:spPr/>
        <p:txBody>
          <a:bodyPr/>
          <a:lstStyle/>
          <a:p>
            <a:fld id="{8FC524A1-7B6A-464D-B8BC-8FE2E057339E}" type="slidenum">
              <a:rPr lang="en-GB" smtClean="0"/>
              <a:pPr/>
              <a:t>16</a:t>
            </a:fld>
            <a:endParaRPr lang="en-GB" dirty="0"/>
          </a:p>
        </p:txBody>
      </p:sp>
    </p:spTree>
    <p:extLst>
      <p:ext uri="{BB962C8B-B14F-4D97-AF65-F5344CB8AC3E}">
        <p14:creationId xmlns:p14="http://schemas.microsoft.com/office/powerpoint/2010/main" val="18053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41712" y="6456679"/>
            <a:ext cx="196215" cy="197490"/>
          </a:xfrm>
          <a:prstGeom prst="rect">
            <a:avLst/>
          </a:prstGeom>
        </p:spPr>
        <p:txBody>
          <a:bodyPr vert="horz" wrap="square" lIns="0" tIns="12700" rIns="0" bIns="0" rtlCol="0">
            <a:spAutoFit/>
          </a:bodyPr>
          <a:lstStyle/>
          <a:p>
            <a:pPr marL="12700">
              <a:spcBef>
                <a:spcPts val="100"/>
              </a:spcBef>
            </a:pPr>
            <a:r>
              <a:rPr sz="1200" spc="-5" dirty="0">
                <a:solidFill>
                  <a:srgbClr val="205868"/>
                </a:solidFill>
                <a:latin typeface="Arial"/>
                <a:cs typeface="Arial"/>
              </a:rPr>
              <a:t>56</a:t>
            </a:r>
            <a:endParaRPr sz="1200">
              <a:latin typeface="Arial"/>
              <a:cs typeface="Arial"/>
            </a:endParaRPr>
          </a:p>
        </p:txBody>
      </p:sp>
      <p:sp>
        <p:nvSpPr>
          <p:cNvPr id="3" name="object 3"/>
          <p:cNvSpPr txBox="1">
            <a:spLocks noGrp="1"/>
          </p:cNvSpPr>
          <p:nvPr>
            <p:ph type="title"/>
          </p:nvPr>
        </p:nvSpPr>
        <p:spPr>
          <a:prstGeom prst="rect">
            <a:avLst/>
          </a:prstGeom>
          <a:solidFill>
            <a:srgbClr val="00B050"/>
          </a:solidFill>
        </p:spPr>
        <p:txBody>
          <a:bodyPr vert="horz" wrap="square" lIns="0" tIns="36195" rIns="0" bIns="0" rtlCol="0" anchor="t">
            <a:spAutoFit/>
          </a:bodyPr>
          <a:lstStyle/>
          <a:p>
            <a:pPr marL="187325">
              <a:spcBef>
                <a:spcPts val="285"/>
              </a:spcBef>
            </a:pPr>
            <a:r>
              <a:rPr lang="en-US" sz="2700" spc="-5" dirty="0"/>
              <a:t>4</a:t>
            </a:r>
            <a:r>
              <a:rPr sz="2700" spc="-5" dirty="0"/>
              <a:t> –Point</a:t>
            </a:r>
            <a:r>
              <a:rPr sz="2700" spc="-10" dirty="0"/>
              <a:t> </a:t>
            </a:r>
            <a:r>
              <a:rPr sz="2700" spc="-5" dirty="0"/>
              <a:t>model</a:t>
            </a:r>
            <a:r>
              <a:rPr lang="en-US" sz="2700" spc="-5" dirty="0"/>
              <a:t> : a London based proposal</a:t>
            </a:r>
            <a:endParaRPr sz="2700" dirty="0"/>
          </a:p>
        </p:txBody>
      </p:sp>
      <p:sp>
        <p:nvSpPr>
          <p:cNvPr id="4" name="object 4"/>
          <p:cNvSpPr txBox="1">
            <a:spLocks noGrp="1"/>
          </p:cNvSpPr>
          <p:nvPr>
            <p:ph type="body" sz="quarter" idx="12"/>
          </p:nvPr>
        </p:nvSpPr>
        <p:spPr>
          <a:xfrm>
            <a:off x="334434" y="692697"/>
            <a:ext cx="11523133" cy="1705595"/>
          </a:xfrm>
          <a:prstGeom prst="rect">
            <a:avLst/>
          </a:prstGeom>
        </p:spPr>
        <p:txBody>
          <a:bodyPr vert="horz" wrap="square" lIns="0" tIns="12700" rIns="0" bIns="0" rtlCol="0">
            <a:spAutoFit/>
          </a:bodyPr>
          <a:lstStyle/>
          <a:p>
            <a:pPr marL="12700" marR="5080">
              <a:spcBef>
                <a:spcPts val="100"/>
              </a:spcBef>
            </a:pPr>
            <a:r>
              <a:rPr lang="en-GB" b="0" dirty="0"/>
              <a:t>In 2015, London’s regional cancer board endorsed the 4 Point model for supporting people with cancer. </a:t>
            </a:r>
            <a:r>
              <a:rPr b="1" dirty="0"/>
              <a:t>The </a:t>
            </a:r>
            <a:r>
              <a:rPr b="1" spc="-5" dirty="0"/>
              <a:t>aim </a:t>
            </a:r>
            <a:r>
              <a:rPr b="1" dirty="0"/>
              <a:t>of the </a:t>
            </a:r>
            <a:r>
              <a:rPr b="1" spc="-5" dirty="0"/>
              <a:t>4 </a:t>
            </a:r>
            <a:r>
              <a:rPr b="1" dirty="0"/>
              <a:t>point </a:t>
            </a:r>
            <a:r>
              <a:rPr b="1" spc="-5" dirty="0"/>
              <a:t>model is </a:t>
            </a:r>
            <a:r>
              <a:rPr b="1" dirty="0"/>
              <a:t>to support people </a:t>
            </a:r>
            <a:r>
              <a:rPr b="1" spc="5" dirty="0"/>
              <a:t>with </a:t>
            </a:r>
            <a:r>
              <a:rPr b="1" spc="-5" dirty="0"/>
              <a:t>a </a:t>
            </a:r>
            <a:r>
              <a:rPr b="1" dirty="0"/>
              <a:t>diagnosis of </a:t>
            </a:r>
            <a:r>
              <a:rPr b="1" spc="-5" dirty="0"/>
              <a:t>cancer</a:t>
            </a:r>
            <a:r>
              <a:rPr b="1" spc="-100" dirty="0"/>
              <a:t> </a:t>
            </a:r>
            <a:r>
              <a:rPr b="1" dirty="0"/>
              <a:t>to  </a:t>
            </a:r>
            <a:r>
              <a:rPr b="1" spc="-5" dirty="0"/>
              <a:t>self-manage </a:t>
            </a:r>
            <a:r>
              <a:rPr b="1" spc="5" dirty="0"/>
              <a:t>whilst </a:t>
            </a:r>
            <a:r>
              <a:rPr b="1" spc="-5" dirty="0"/>
              <a:t>they </a:t>
            </a:r>
            <a:r>
              <a:rPr b="1" spc="-15" dirty="0"/>
              <a:t>have </a:t>
            </a:r>
            <a:r>
              <a:rPr b="1" spc="-5" dirty="0"/>
              <a:t>cancer </a:t>
            </a:r>
            <a:r>
              <a:rPr b="1" dirty="0"/>
              <a:t>and in </a:t>
            </a:r>
            <a:r>
              <a:rPr b="1" spc="-5" dirty="0"/>
              <a:t>the </a:t>
            </a:r>
            <a:r>
              <a:rPr b="1" dirty="0"/>
              <a:t>longer term</a:t>
            </a:r>
            <a:r>
              <a:rPr b="0" dirty="0">
                <a:latin typeface="Arial"/>
                <a:cs typeface="Arial"/>
              </a:rPr>
              <a:t>. For </a:t>
            </a:r>
            <a:r>
              <a:rPr b="0" spc="-5" dirty="0"/>
              <a:t>some people, they </a:t>
            </a:r>
            <a:r>
              <a:rPr b="0" dirty="0">
                <a:latin typeface="Arial"/>
                <a:cs typeface="Arial"/>
              </a:rPr>
              <a:t>may </a:t>
            </a:r>
            <a:r>
              <a:rPr b="0" spc="-5" dirty="0"/>
              <a:t>live </a:t>
            </a:r>
            <a:r>
              <a:rPr b="0" spc="-15" dirty="0"/>
              <a:t>with </a:t>
            </a:r>
            <a:r>
              <a:rPr b="0" spc="-5" dirty="0"/>
              <a:t>terminal cancer (or they </a:t>
            </a:r>
            <a:r>
              <a:rPr b="0" dirty="0">
                <a:latin typeface="Arial"/>
                <a:cs typeface="Arial"/>
              </a:rPr>
              <a:t>may </a:t>
            </a:r>
            <a:r>
              <a:rPr b="0" spc="-5" dirty="0"/>
              <a:t>be in remission) </a:t>
            </a:r>
            <a:r>
              <a:rPr b="0" dirty="0">
                <a:latin typeface="Arial"/>
                <a:cs typeface="Arial"/>
              </a:rPr>
              <a:t>for </a:t>
            </a:r>
            <a:r>
              <a:rPr b="0" spc="-5" dirty="0"/>
              <a:t>many </a:t>
            </a:r>
            <a:r>
              <a:rPr b="0" spc="-10" dirty="0"/>
              <a:t>years </a:t>
            </a:r>
            <a:r>
              <a:rPr b="0" spc="-5" dirty="0"/>
              <a:t>or  decades.</a:t>
            </a:r>
          </a:p>
        </p:txBody>
      </p:sp>
      <p:sp>
        <p:nvSpPr>
          <p:cNvPr id="5" name="object 5"/>
          <p:cNvSpPr txBox="1"/>
          <p:nvPr/>
        </p:nvSpPr>
        <p:spPr>
          <a:xfrm>
            <a:off x="334434" y="2415232"/>
            <a:ext cx="6867448" cy="3410549"/>
          </a:xfrm>
          <a:prstGeom prst="rect">
            <a:avLst/>
          </a:prstGeom>
        </p:spPr>
        <p:txBody>
          <a:bodyPr vert="horz" wrap="square" lIns="0" tIns="12065" rIns="0" bIns="0" rtlCol="0">
            <a:spAutoFit/>
          </a:bodyPr>
          <a:lstStyle/>
          <a:p>
            <a:pPr marL="104139"/>
            <a:r>
              <a:rPr lang="en-GB" sz="2000" b="1" spc="-15" dirty="0"/>
              <a:t>Trigger </a:t>
            </a:r>
            <a:r>
              <a:rPr lang="en-GB" sz="2000" b="1" spc="-10" dirty="0"/>
              <a:t>points for the London </a:t>
            </a:r>
            <a:r>
              <a:rPr lang="en-GB" sz="2000" b="1" spc="-5" dirty="0"/>
              <a:t>holistic</a:t>
            </a:r>
            <a:r>
              <a:rPr lang="en-GB" sz="2000" b="1" spc="170" dirty="0"/>
              <a:t> </a:t>
            </a:r>
            <a:r>
              <a:rPr lang="en-GB" sz="2000" b="1" spc="-5" dirty="0"/>
              <a:t>CCR model</a:t>
            </a:r>
            <a:r>
              <a:rPr lang="en-GB" sz="2000" b="1" spc="15" dirty="0"/>
              <a:t> </a:t>
            </a:r>
            <a:r>
              <a:rPr lang="en-GB" sz="2000" b="1" dirty="0"/>
              <a:t>are</a:t>
            </a:r>
            <a:r>
              <a:rPr lang="en-GB" sz="2000" b="1" dirty="0">
                <a:latin typeface="Arial"/>
                <a:cs typeface="Arial"/>
              </a:rPr>
              <a:t>:</a:t>
            </a:r>
          </a:p>
          <a:p>
            <a:pPr marL="299085" marR="168910" indent="-286385">
              <a:spcBef>
                <a:spcPts val="95"/>
              </a:spcBef>
              <a:buChar char="•"/>
              <a:tabLst>
                <a:tab pos="299085" algn="l"/>
                <a:tab pos="299720" algn="l"/>
              </a:tabLst>
            </a:pPr>
            <a:r>
              <a:rPr sz="2000" spc="-5" dirty="0">
                <a:latin typeface="Arial"/>
                <a:cs typeface="Arial"/>
              </a:rPr>
              <a:t>Point 1: Add patient to cancer register at  notification from hospital confirming a new  diagnosis (via </a:t>
            </a:r>
            <a:r>
              <a:rPr sz="2000" spc="-35" dirty="0">
                <a:latin typeface="Arial"/>
                <a:cs typeface="Arial"/>
              </a:rPr>
              <a:t>2ww, </a:t>
            </a:r>
            <a:r>
              <a:rPr sz="2000" spc="-5" dirty="0">
                <a:latin typeface="Arial"/>
                <a:cs typeface="Arial"/>
              </a:rPr>
              <a:t>routine outpatient,  screening, A&amp;E, other primary care routes,  previous diagnosis/recurrence).</a:t>
            </a:r>
            <a:endParaRPr sz="2000" dirty="0">
              <a:latin typeface="Arial"/>
              <a:cs typeface="Arial"/>
            </a:endParaRPr>
          </a:p>
          <a:p>
            <a:pPr marL="299085" marR="91440" indent="-286385">
              <a:buChar char="•"/>
              <a:tabLst>
                <a:tab pos="299085" algn="l"/>
                <a:tab pos="299720" algn="l"/>
              </a:tabLst>
            </a:pPr>
            <a:r>
              <a:rPr sz="2000" spc="-5" dirty="0">
                <a:latin typeface="Arial"/>
                <a:cs typeface="Arial"/>
              </a:rPr>
              <a:t>Point 2: CCR </a:t>
            </a:r>
            <a:r>
              <a:rPr sz="2000" spc="-10" dirty="0">
                <a:latin typeface="Arial"/>
                <a:cs typeface="Arial"/>
              </a:rPr>
              <a:t>with newly </a:t>
            </a:r>
            <a:r>
              <a:rPr sz="2000" spc="-5" dirty="0">
                <a:latin typeface="Arial"/>
                <a:cs typeface="Arial"/>
              </a:rPr>
              <a:t>registered patients  </a:t>
            </a:r>
            <a:r>
              <a:rPr sz="2000" spc="-10" dirty="0">
                <a:latin typeface="Arial"/>
                <a:cs typeface="Arial"/>
              </a:rPr>
              <a:t>with </a:t>
            </a:r>
            <a:r>
              <a:rPr sz="2000" spc="-5" dirty="0">
                <a:latin typeface="Arial"/>
                <a:cs typeface="Arial"/>
              </a:rPr>
              <a:t>cancer diagnosis in last 3- 6</a:t>
            </a:r>
            <a:r>
              <a:rPr sz="2000" spc="50" dirty="0">
                <a:latin typeface="Arial"/>
                <a:cs typeface="Arial"/>
              </a:rPr>
              <a:t> </a:t>
            </a:r>
            <a:r>
              <a:rPr sz="2000" spc="-5" dirty="0">
                <a:latin typeface="Arial"/>
                <a:cs typeface="Arial"/>
              </a:rPr>
              <a:t>months</a:t>
            </a:r>
            <a:endParaRPr sz="2000" dirty="0">
              <a:latin typeface="Arial"/>
              <a:cs typeface="Arial"/>
            </a:endParaRPr>
          </a:p>
          <a:p>
            <a:pPr marL="299085" marR="5080" indent="-286385">
              <a:buChar char="•"/>
              <a:tabLst>
                <a:tab pos="299085" algn="l"/>
                <a:tab pos="299720" algn="l"/>
              </a:tabLst>
            </a:pPr>
            <a:r>
              <a:rPr sz="2000" spc="-5" dirty="0">
                <a:latin typeface="Arial"/>
                <a:cs typeface="Arial"/>
              </a:rPr>
              <a:t>Point 3: </a:t>
            </a:r>
            <a:r>
              <a:rPr sz="2000" spc="-10" dirty="0">
                <a:latin typeface="Arial"/>
                <a:cs typeface="Arial"/>
              </a:rPr>
              <a:t>On </a:t>
            </a:r>
            <a:r>
              <a:rPr sz="2000" spc="-5" dirty="0">
                <a:latin typeface="Arial"/>
                <a:cs typeface="Arial"/>
              </a:rPr>
              <a:t>receipt of </a:t>
            </a:r>
            <a:r>
              <a:rPr sz="2000" spc="-10" dirty="0">
                <a:latin typeface="Arial"/>
                <a:cs typeface="Arial"/>
              </a:rPr>
              <a:t>Treatment </a:t>
            </a:r>
            <a:r>
              <a:rPr sz="2000" spc="-5" dirty="0">
                <a:latin typeface="Arial"/>
                <a:cs typeface="Arial"/>
              </a:rPr>
              <a:t>Summary  and /or transfer of care / discharge to  community or primary care teams to </a:t>
            </a:r>
            <a:r>
              <a:rPr sz="2000" spc="-10" dirty="0">
                <a:latin typeface="Arial"/>
                <a:cs typeface="Arial"/>
              </a:rPr>
              <a:t>offer </a:t>
            </a:r>
            <a:r>
              <a:rPr sz="2000" spc="-5" dirty="0">
                <a:latin typeface="Arial"/>
                <a:cs typeface="Arial"/>
              </a:rPr>
              <a:t>an  appointment 6-12 months after treatment  ends.</a:t>
            </a:r>
            <a:endParaRPr sz="2000" dirty="0">
              <a:latin typeface="Arial"/>
              <a:cs typeface="Arial"/>
            </a:endParaRPr>
          </a:p>
          <a:p>
            <a:pPr marL="299085" marR="181610" indent="-286385">
              <a:spcBef>
                <a:spcPts val="5"/>
              </a:spcBef>
              <a:buChar char="•"/>
              <a:tabLst>
                <a:tab pos="299085" algn="l"/>
                <a:tab pos="299720" algn="l"/>
              </a:tabLst>
            </a:pPr>
            <a:r>
              <a:rPr sz="2000" spc="-5" dirty="0">
                <a:latin typeface="Arial"/>
                <a:cs typeface="Arial"/>
              </a:rPr>
              <a:t>Point 4: Annual review as part of long term  management</a:t>
            </a:r>
            <a:endParaRPr sz="2000" dirty="0">
              <a:latin typeface="Arial"/>
              <a:cs typeface="Arial"/>
            </a:endParaRPr>
          </a:p>
        </p:txBody>
      </p:sp>
      <p:grpSp>
        <p:nvGrpSpPr>
          <p:cNvPr id="14" name="Group 13">
            <a:extLst>
              <a:ext uri="{FF2B5EF4-FFF2-40B4-BE49-F238E27FC236}">
                <a16:creationId xmlns:a16="http://schemas.microsoft.com/office/drawing/2014/main" id="{AA87EBE4-FC04-4159-8A4B-DEAD87C26C39}"/>
              </a:ext>
            </a:extLst>
          </p:cNvPr>
          <p:cNvGrpSpPr/>
          <p:nvPr/>
        </p:nvGrpSpPr>
        <p:grpSpPr>
          <a:xfrm>
            <a:off x="7347796" y="2658188"/>
            <a:ext cx="4509770" cy="3355524"/>
            <a:chOff x="4426902" y="2459407"/>
            <a:chExt cx="4466273" cy="3899631"/>
          </a:xfrm>
        </p:grpSpPr>
        <p:sp>
          <p:nvSpPr>
            <p:cNvPr id="9" name="Diamond 8">
              <a:extLst>
                <a:ext uri="{FF2B5EF4-FFF2-40B4-BE49-F238E27FC236}">
                  <a16:creationId xmlns:a16="http://schemas.microsoft.com/office/drawing/2014/main" id="{D11EFC7C-6C5C-4148-BD97-4402B3A56FE2}"/>
                </a:ext>
              </a:extLst>
            </p:cNvPr>
            <p:cNvSpPr/>
            <p:nvPr/>
          </p:nvSpPr>
          <p:spPr>
            <a:xfrm>
              <a:off x="5379698" y="2895600"/>
              <a:ext cx="2416175" cy="264544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TCST’s 4 Point CCR Model</a:t>
              </a:r>
            </a:p>
          </p:txBody>
        </p:sp>
        <p:sp>
          <p:nvSpPr>
            <p:cNvPr id="10" name="TextBox 9">
              <a:extLst>
                <a:ext uri="{FF2B5EF4-FFF2-40B4-BE49-F238E27FC236}">
                  <a16:creationId xmlns:a16="http://schemas.microsoft.com/office/drawing/2014/main" id="{DFAC0496-8073-445F-8CD0-82B7CB14C863}"/>
                </a:ext>
              </a:extLst>
            </p:cNvPr>
            <p:cNvSpPr txBox="1"/>
            <p:nvPr/>
          </p:nvSpPr>
          <p:spPr>
            <a:xfrm>
              <a:off x="5482885" y="2459407"/>
              <a:ext cx="2209799" cy="751135"/>
            </a:xfrm>
            <a:prstGeom prst="rect">
              <a:avLst/>
            </a:prstGeom>
            <a:noFill/>
          </p:spPr>
          <p:txBody>
            <a:bodyPr wrap="square" rtlCol="0">
              <a:spAutoFit/>
            </a:bodyPr>
            <a:lstStyle/>
            <a:p>
              <a:r>
                <a:rPr lang="en-GB" b="1" dirty="0">
                  <a:solidFill>
                    <a:schemeClr val="accent1"/>
                  </a:solidFill>
                </a:rPr>
                <a:t>Point 1</a:t>
              </a:r>
              <a:r>
                <a:rPr lang="en-GB" dirty="0">
                  <a:solidFill>
                    <a:schemeClr val="accent1"/>
                  </a:solidFill>
                </a:rPr>
                <a:t>: QOF CAN001</a:t>
              </a:r>
            </a:p>
          </p:txBody>
        </p:sp>
        <p:sp>
          <p:nvSpPr>
            <p:cNvPr id="11" name="TextBox 10">
              <a:extLst>
                <a:ext uri="{FF2B5EF4-FFF2-40B4-BE49-F238E27FC236}">
                  <a16:creationId xmlns:a16="http://schemas.microsoft.com/office/drawing/2014/main" id="{639C4F32-00DB-4776-9A0A-32475C04A4F1}"/>
                </a:ext>
              </a:extLst>
            </p:cNvPr>
            <p:cNvSpPr txBox="1"/>
            <p:nvPr/>
          </p:nvSpPr>
          <p:spPr>
            <a:xfrm>
              <a:off x="5482885" y="5607903"/>
              <a:ext cx="2209799" cy="751135"/>
            </a:xfrm>
            <a:prstGeom prst="rect">
              <a:avLst/>
            </a:prstGeom>
            <a:noFill/>
          </p:spPr>
          <p:txBody>
            <a:bodyPr wrap="square" rtlCol="0">
              <a:spAutoFit/>
            </a:bodyPr>
            <a:lstStyle/>
            <a:p>
              <a:r>
                <a:rPr lang="en-GB" b="1" dirty="0">
                  <a:solidFill>
                    <a:schemeClr val="accent1"/>
                  </a:solidFill>
                </a:rPr>
                <a:t>Point 1</a:t>
              </a:r>
              <a:r>
                <a:rPr lang="en-GB" dirty="0">
                  <a:solidFill>
                    <a:schemeClr val="accent1"/>
                  </a:solidFill>
                </a:rPr>
                <a:t>: QOF CAN001</a:t>
              </a:r>
            </a:p>
          </p:txBody>
        </p:sp>
        <p:sp>
          <p:nvSpPr>
            <p:cNvPr id="12" name="TextBox 11">
              <a:extLst>
                <a:ext uri="{FF2B5EF4-FFF2-40B4-BE49-F238E27FC236}">
                  <a16:creationId xmlns:a16="http://schemas.microsoft.com/office/drawing/2014/main" id="{AA48C2E2-D52F-4860-9F03-1DBB1B8330FA}"/>
                </a:ext>
              </a:extLst>
            </p:cNvPr>
            <p:cNvSpPr txBox="1"/>
            <p:nvPr/>
          </p:nvSpPr>
          <p:spPr>
            <a:xfrm>
              <a:off x="7940379" y="3788444"/>
              <a:ext cx="952796" cy="1394965"/>
            </a:xfrm>
            <a:prstGeom prst="rect">
              <a:avLst/>
            </a:prstGeom>
            <a:noFill/>
          </p:spPr>
          <p:txBody>
            <a:bodyPr wrap="square" rtlCol="0">
              <a:spAutoFit/>
            </a:bodyPr>
            <a:lstStyle/>
            <a:p>
              <a:r>
                <a:rPr lang="en-GB" b="1" dirty="0">
                  <a:solidFill>
                    <a:schemeClr val="accent1"/>
                  </a:solidFill>
                </a:rPr>
                <a:t>Point 2</a:t>
              </a:r>
              <a:r>
                <a:rPr lang="en-GB" dirty="0">
                  <a:solidFill>
                    <a:schemeClr val="accent1"/>
                  </a:solidFill>
                </a:rPr>
                <a:t>: QOF CAN003</a:t>
              </a:r>
            </a:p>
          </p:txBody>
        </p:sp>
        <p:sp>
          <p:nvSpPr>
            <p:cNvPr id="13" name="TextBox 12">
              <a:extLst>
                <a:ext uri="{FF2B5EF4-FFF2-40B4-BE49-F238E27FC236}">
                  <a16:creationId xmlns:a16="http://schemas.microsoft.com/office/drawing/2014/main" id="{B81E4D6B-9C04-4E11-8F1F-0EA0BC78D9CA}"/>
                </a:ext>
              </a:extLst>
            </p:cNvPr>
            <p:cNvSpPr txBox="1"/>
            <p:nvPr/>
          </p:nvSpPr>
          <p:spPr>
            <a:xfrm>
              <a:off x="4426902" y="3895155"/>
              <a:ext cx="952796" cy="1073050"/>
            </a:xfrm>
            <a:prstGeom prst="rect">
              <a:avLst/>
            </a:prstGeom>
            <a:noFill/>
          </p:spPr>
          <p:txBody>
            <a:bodyPr wrap="square" rtlCol="0">
              <a:spAutoFit/>
            </a:bodyPr>
            <a:lstStyle/>
            <a:p>
              <a:r>
                <a:rPr lang="en-GB" b="1" dirty="0">
                  <a:solidFill>
                    <a:schemeClr val="accent1"/>
                  </a:solidFill>
                </a:rPr>
                <a:t>Point 4</a:t>
              </a:r>
              <a:r>
                <a:rPr lang="en-GB" dirty="0">
                  <a:solidFill>
                    <a:schemeClr val="accent1"/>
                  </a:solidFill>
                </a:rPr>
                <a:t>: NG56</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solidFill>
            <a:srgbClr val="00B050"/>
          </a:solidFill>
        </p:spPr>
        <p:txBody>
          <a:bodyPr vert="horz" wrap="square" lIns="0" tIns="36195" rIns="0" bIns="0" rtlCol="0">
            <a:spAutoFit/>
          </a:bodyPr>
          <a:lstStyle/>
          <a:p>
            <a:pPr marL="187325">
              <a:spcBef>
                <a:spcPts val="285"/>
              </a:spcBef>
            </a:pPr>
            <a:r>
              <a:rPr sz="2700" dirty="0"/>
              <a:t>Point</a:t>
            </a:r>
            <a:r>
              <a:rPr sz="2700" spc="-5" dirty="0"/>
              <a:t> 1</a:t>
            </a:r>
            <a:endParaRPr sz="2700"/>
          </a:p>
        </p:txBody>
      </p:sp>
      <p:sp>
        <p:nvSpPr>
          <p:cNvPr id="3" name="object 3"/>
          <p:cNvSpPr txBox="1"/>
          <p:nvPr/>
        </p:nvSpPr>
        <p:spPr>
          <a:xfrm>
            <a:off x="334434" y="829584"/>
            <a:ext cx="11523133" cy="1244600"/>
          </a:xfrm>
          <a:prstGeom prst="rect">
            <a:avLst/>
          </a:prstGeom>
        </p:spPr>
        <p:txBody>
          <a:bodyPr vert="horz" wrap="square" lIns="0" tIns="12065" rIns="0" bIns="0" rtlCol="0">
            <a:spAutoFit/>
          </a:bodyPr>
          <a:lstStyle/>
          <a:p>
            <a:pPr marL="12700" marR="5080">
              <a:spcBef>
                <a:spcPts val="95"/>
              </a:spcBef>
            </a:pPr>
            <a:r>
              <a:rPr sz="4000" b="1" spc="-5" dirty="0">
                <a:latin typeface="Arial"/>
                <a:cs typeface="Arial"/>
              </a:rPr>
              <a:t>Point 1: Patient </a:t>
            </a:r>
            <a:r>
              <a:rPr sz="4000" b="1" spc="-10" dirty="0">
                <a:latin typeface="Arial"/>
                <a:cs typeface="Arial"/>
              </a:rPr>
              <a:t>added </a:t>
            </a:r>
            <a:r>
              <a:rPr sz="4000" b="1" spc="-5" dirty="0">
                <a:latin typeface="Arial"/>
                <a:cs typeface="Arial"/>
              </a:rPr>
              <a:t>to cancer  register (QOF</a:t>
            </a:r>
            <a:r>
              <a:rPr sz="4000" b="1" spc="20" dirty="0">
                <a:latin typeface="Arial"/>
                <a:cs typeface="Arial"/>
              </a:rPr>
              <a:t> </a:t>
            </a:r>
            <a:r>
              <a:rPr sz="4000" b="1" spc="-5" dirty="0">
                <a:latin typeface="Arial"/>
                <a:cs typeface="Arial"/>
              </a:rPr>
              <a:t>CAN001)</a:t>
            </a:r>
            <a:endParaRPr sz="4000" dirty="0">
              <a:latin typeface="Arial"/>
              <a:cs typeface="Arial"/>
            </a:endParaRPr>
          </a:p>
        </p:txBody>
      </p:sp>
      <p:sp>
        <p:nvSpPr>
          <p:cNvPr id="4" name="object 4"/>
          <p:cNvSpPr txBox="1"/>
          <p:nvPr/>
        </p:nvSpPr>
        <p:spPr>
          <a:xfrm>
            <a:off x="334434" y="2211071"/>
            <a:ext cx="11523132" cy="3054682"/>
          </a:xfrm>
          <a:prstGeom prst="rect">
            <a:avLst/>
          </a:prstGeom>
        </p:spPr>
        <p:txBody>
          <a:bodyPr vert="horz" wrap="square" lIns="0" tIns="12700" rIns="0" bIns="0" rtlCol="0" anchor="t">
            <a:spAutoFit/>
          </a:bodyPr>
          <a:lstStyle/>
          <a:p>
            <a:pPr marL="12700" marR="5080">
              <a:spcBef>
                <a:spcPts val="100"/>
              </a:spcBef>
            </a:pPr>
            <a:r>
              <a:rPr sz="2800" spc="-5" dirty="0">
                <a:latin typeface="Arial"/>
                <a:cs typeface="Arial"/>
              </a:rPr>
              <a:t>The purpose </a:t>
            </a:r>
            <a:r>
              <a:rPr sz="2800" dirty="0">
                <a:latin typeface="Arial"/>
                <a:cs typeface="Arial"/>
              </a:rPr>
              <a:t>of </a:t>
            </a:r>
            <a:r>
              <a:rPr sz="2800" spc="-5" dirty="0">
                <a:latin typeface="Arial"/>
                <a:cs typeface="Arial"/>
              </a:rPr>
              <a:t>a register in </a:t>
            </a:r>
            <a:r>
              <a:rPr sz="2800" dirty="0">
                <a:latin typeface="Arial"/>
                <a:cs typeface="Arial"/>
              </a:rPr>
              <a:t>QOF </a:t>
            </a:r>
            <a:r>
              <a:rPr sz="2800" spc="-5" dirty="0">
                <a:latin typeface="Arial"/>
                <a:cs typeface="Arial"/>
              </a:rPr>
              <a:t>is </a:t>
            </a:r>
            <a:r>
              <a:rPr sz="2800" dirty="0">
                <a:latin typeface="Arial"/>
                <a:cs typeface="Arial"/>
              </a:rPr>
              <a:t>to </a:t>
            </a:r>
            <a:r>
              <a:rPr sz="2800" spc="-5" dirty="0">
                <a:latin typeface="Arial"/>
                <a:cs typeface="Arial"/>
              </a:rPr>
              <a:t>define a cohort </a:t>
            </a:r>
            <a:r>
              <a:rPr sz="2800" dirty="0">
                <a:latin typeface="Arial"/>
                <a:cs typeface="Arial"/>
              </a:rPr>
              <a:t>of</a:t>
            </a:r>
            <a:r>
              <a:rPr lang="en-US" sz="2800" dirty="0">
                <a:latin typeface="Arial"/>
                <a:cs typeface="Arial"/>
              </a:rPr>
              <a:t> </a:t>
            </a:r>
            <a:r>
              <a:rPr sz="2800" dirty="0">
                <a:latin typeface="Arial"/>
                <a:cs typeface="Arial"/>
              </a:rPr>
              <a:t> </a:t>
            </a:r>
            <a:r>
              <a:rPr sz="2800" spc="-5" dirty="0">
                <a:latin typeface="Arial"/>
                <a:cs typeface="Arial"/>
              </a:rPr>
              <a:t>patients with a particular condition or risk </a:t>
            </a:r>
            <a:r>
              <a:rPr sz="2800" spc="-20" dirty="0">
                <a:latin typeface="Arial"/>
                <a:cs typeface="Arial"/>
              </a:rPr>
              <a:t>factor</a:t>
            </a:r>
            <a:r>
              <a:rPr lang="en-GB" sz="2800" spc="-20" dirty="0">
                <a:latin typeface="Arial"/>
                <a:cs typeface="Arial"/>
              </a:rPr>
              <a:t>, and thereby supporting ongoing management and support</a:t>
            </a:r>
            <a:r>
              <a:rPr sz="2800" spc="-20" dirty="0">
                <a:latin typeface="Arial"/>
                <a:cs typeface="Arial"/>
              </a:rPr>
              <a:t>. </a:t>
            </a:r>
            <a:endParaRPr lang="en-GB" sz="2800" spc="-20" dirty="0">
              <a:latin typeface="Arial"/>
              <a:cs typeface="Arial"/>
            </a:endParaRPr>
          </a:p>
          <a:p>
            <a:pPr marL="12700" marR="5080">
              <a:spcBef>
                <a:spcPts val="100"/>
              </a:spcBef>
            </a:pPr>
            <a:endParaRPr lang="en-GB" sz="2800" spc="-20" dirty="0">
              <a:latin typeface="Arial"/>
              <a:cs typeface="Arial"/>
            </a:endParaRPr>
          </a:p>
          <a:p>
            <a:pPr marL="12700" marR="5080">
              <a:spcBef>
                <a:spcPts val="100"/>
              </a:spcBef>
            </a:pPr>
            <a:r>
              <a:rPr lang="en-GB" sz="2800" spc="-20" dirty="0">
                <a:latin typeface="Arial"/>
                <a:cs typeface="Arial"/>
              </a:rPr>
              <a:t>A comparison of London prevalence data with London QOF register numbers shows that there were 18,000 patients not listed in London’s practice cancer registers.</a:t>
            </a:r>
            <a:endParaRPr sz="2800" dirty="0">
              <a:latin typeface="Arial"/>
              <a:cs typeface="Arial"/>
            </a:endParaRPr>
          </a:p>
        </p:txBody>
      </p:sp>
      <p:sp>
        <p:nvSpPr>
          <p:cNvPr id="5" name="object 5"/>
          <p:cNvSpPr txBox="1"/>
          <p:nvPr/>
        </p:nvSpPr>
        <p:spPr>
          <a:xfrm>
            <a:off x="10141712" y="6456679"/>
            <a:ext cx="196215" cy="197490"/>
          </a:xfrm>
          <a:prstGeom prst="rect">
            <a:avLst/>
          </a:prstGeom>
        </p:spPr>
        <p:txBody>
          <a:bodyPr vert="horz" wrap="square" lIns="0" tIns="12700" rIns="0" bIns="0" rtlCol="0">
            <a:spAutoFit/>
          </a:bodyPr>
          <a:lstStyle/>
          <a:p>
            <a:pPr marL="12700">
              <a:spcBef>
                <a:spcPts val="100"/>
              </a:spcBef>
            </a:pPr>
            <a:r>
              <a:rPr sz="1200" spc="-5" dirty="0">
                <a:solidFill>
                  <a:srgbClr val="205868"/>
                </a:solidFill>
                <a:latin typeface="Arial"/>
                <a:cs typeface="Arial"/>
              </a:rPr>
              <a:t>58</a:t>
            </a:r>
            <a:endParaRPr sz="12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solidFill>
            <a:srgbClr val="00B050"/>
          </a:solidFill>
        </p:spPr>
        <p:txBody>
          <a:bodyPr vert="horz" wrap="square" lIns="0" tIns="36195" rIns="0" bIns="0" rtlCol="0">
            <a:spAutoFit/>
          </a:bodyPr>
          <a:lstStyle/>
          <a:p>
            <a:pPr marL="187325">
              <a:spcBef>
                <a:spcPts val="285"/>
              </a:spcBef>
            </a:pPr>
            <a:r>
              <a:rPr sz="2700" dirty="0"/>
              <a:t>Point</a:t>
            </a:r>
            <a:r>
              <a:rPr sz="2700" spc="-5" dirty="0"/>
              <a:t> 2</a:t>
            </a:r>
            <a:endParaRPr sz="2700"/>
          </a:p>
        </p:txBody>
      </p:sp>
      <p:sp>
        <p:nvSpPr>
          <p:cNvPr id="3" name="object 3"/>
          <p:cNvSpPr txBox="1"/>
          <p:nvPr/>
        </p:nvSpPr>
        <p:spPr>
          <a:xfrm>
            <a:off x="334434" y="756692"/>
            <a:ext cx="11523132" cy="5456494"/>
          </a:xfrm>
          <a:prstGeom prst="rect">
            <a:avLst/>
          </a:prstGeom>
        </p:spPr>
        <p:txBody>
          <a:bodyPr vert="horz" wrap="square" lIns="0" tIns="13335" rIns="0" bIns="0" rtlCol="0">
            <a:spAutoFit/>
          </a:bodyPr>
          <a:lstStyle/>
          <a:p>
            <a:pPr marL="12700">
              <a:spcBef>
                <a:spcPts val="105"/>
              </a:spcBef>
            </a:pPr>
            <a:r>
              <a:rPr sz="2400" b="1" spc="-5" dirty="0">
                <a:latin typeface="Arial"/>
                <a:cs typeface="Arial"/>
              </a:rPr>
              <a:t>Point 2: 1st intervention: First contact after diagnosis (QOF CAN003)</a:t>
            </a:r>
          </a:p>
          <a:p>
            <a:pPr marL="12700" marR="280035">
              <a:lnSpc>
                <a:spcPct val="80000"/>
              </a:lnSpc>
              <a:spcBef>
                <a:spcPts val="1320"/>
              </a:spcBef>
            </a:pPr>
            <a:r>
              <a:rPr sz="2400" b="1" spc="-5" dirty="0">
                <a:latin typeface="Arial"/>
                <a:cs typeface="Arial"/>
              </a:rPr>
              <a:t>Telephone call and/or letter to patient regarding recent diagnosis with  invitation for the patient to attend the practice for a chat regarding their  diagnosis. </a:t>
            </a:r>
            <a:r>
              <a:rPr sz="2400" spc="-5" dirty="0">
                <a:latin typeface="Arial"/>
                <a:cs typeface="Arial"/>
              </a:rPr>
              <a:t>This could be completed by GP or practice nurse within six months of  diagnosis (i.e. QOF CCR).</a:t>
            </a:r>
          </a:p>
          <a:p>
            <a:pPr>
              <a:spcBef>
                <a:spcPts val="45"/>
              </a:spcBef>
            </a:pPr>
            <a:endParaRPr sz="2400" spc="-5" dirty="0">
              <a:latin typeface="Arial"/>
              <a:cs typeface="Arial"/>
            </a:endParaRPr>
          </a:p>
          <a:p>
            <a:pPr marL="12700" marR="5080">
              <a:lnSpc>
                <a:spcPct val="80000"/>
              </a:lnSpc>
            </a:pPr>
            <a:r>
              <a:rPr sz="2400" b="1" spc="-5" dirty="0">
                <a:latin typeface="Arial"/>
                <a:cs typeface="Arial"/>
              </a:rPr>
              <a:t>Letter is sent to patients who have just received a cancer diagnosis </a:t>
            </a:r>
            <a:r>
              <a:rPr sz="2400" spc="-5" dirty="0">
                <a:latin typeface="Arial"/>
                <a:cs typeface="Arial"/>
              </a:rPr>
              <a:t>(templates  are available from the TCST).</a:t>
            </a:r>
          </a:p>
          <a:p>
            <a:pPr>
              <a:lnSpc>
                <a:spcPct val="100000"/>
              </a:lnSpc>
            </a:pPr>
            <a:endParaRPr lang="en-GB" sz="2400" spc="-5" dirty="0">
              <a:latin typeface="Arial"/>
              <a:cs typeface="Arial"/>
            </a:endParaRPr>
          </a:p>
          <a:p>
            <a:pPr>
              <a:lnSpc>
                <a:spcPct val="100000"/>
              </a:lnSpc>
            </a:pPr>
            <a:r>
              <a:rPr lang="en-GB" sz="2400" spc="-5" dirty="0">
                <a:latin typeface="Arial"/>
                <a:cs typeface="Arial"/>
              </a:rPr>
              <a:t>The letter is to be tailored with the GP or GPN name, oncologist name, name of the key worker (if known), treating hospital; the type of cancer diagnosis and includes an outline of the personalised care interventions that they should be receiving along with the Macmillan Top Ten Tips*.</a:t>
            </a:r>
            <a:endParaRPr sz="2400" spc="-5" dirty="0">
              <a:latin typeface="Arial"/>
              <a:cs typeface="Arial"/>
            </a:endParaRPr>
          </a:p>
          <a:p>
            <a:pPr marL="12700">
              <a:spcBef>
                <a:spcPts val="1405"/>
              </a:spcBef>
            </a:pPr>
            <a:r>
              <a:rPr sz="2400" b="1" dirty="0">
                <a:latin typeface="Arial"/>
                <a:cs typeface="Arial"/>
              </a:rPr>
              <a:t>Signposting to </a:t>
            </a:r>
            <a:r>
              <a:rPr sz="2400" b="1" spc="-5" dirty="0">
                <a:latin typeface="Arial"/>
                <a:cs typeface="Arial"/>
              </a:rPr>
              <a:t>local support </a:t>
            </a:r>
            <a:r>
              <a:rPr sz="2400" b="1" dirty="0">
                <a:latin typeface="Arial"/>
                <a:cs typeface="Arial"/>
              </a:rPr>
              <a:t>groups </a:t>
            </a:r>
            <a:r>
              <a:rPr lang="en-GB" sz="2400" b="1" dirty="0">
                <a:latin typeface="Arial"/>
                <a:cs typeface="Arial"/>
              </a:rPr>
              <a:t>and other resources including </a:t>
            </a:r>
            <a:r>
              <a:rPr lang="en-GB" sz="2400" b="1" dirty="0">
                <a:latin typeface="Arial"/>
                <a:cs typeface="Arial"/>
                <a:hlinkClick r:id="rId2"/>
              </a:rPr>
              <a:t>Cancer Care Map</a:t>
            </a:r>
            <a:endParaRPr lang="en-GB" sz="2400" b="1" dirty="0">
              <a:latin typeface="Arial"/>
              <a:cs typeface="Arial"/>
            </a:endParaRPr>
          </a:p>
        </p:txBody>
      </p:sp>
      <p:sp>
        <p:nvSpPr>
          <p:cNvPr id="5" name="object 5"/>
          <p:cNvSpPr txBox="1"/>
          <p:nvPr/>
        </p:nvSpPr>
        <p:spPr>
          <a:xfrm>
            <a:off x="3428171" y="6370279"/>
            <a:ext cx="6138545" cy="197490"/>
          </a:xfrm>
          <a:prstGeom prst="rect">
            <a:avLst/>
          </a:prstGeom>
        </p:spPr>
        <p:txBody>
          <a:bodyPr vert="horz" wrap="square" lIns="0" tIns="12700" rIns="0" bIns="0" rtlCol="0">
            <a:spAutoFit/>
          </a:bodyPr>
          <a:lstStyle/>
          <a:p>
            <a:pPr marL="12700">
              <a:spcBef>
                <a:spcPts val="100"/>
              </a:spcBef>
            </a:pPr>
            <a:r>
              <a:rPr sz="1200" spc="-5" dirty="0">
                <a:latin typeface="Arial"/>
                <a:cs typeface="Arial"/>
              </a:rPr>
              <a:t>*</a:t>
            </a:r>
            <a:r>
              <a:rPr sz="1200" spc="20" dirty="0">
                <a:latin typeface="Arial"/>
                <a:cs typeface="Arial"/>
              </a:rPr>
              <a:t> </a:t>
            </a:r>
            <a:r>
              <a:rPr sz="1200" spc="-5" dirty="0">
                <a:latin typeface="Arial"/>
                <a:cs typeface="Arial"/>
                <a:hlinkClick r:id="rId3"/>
              </a:rPr>
              <a:t>http://www.macmillan.org.uk/_images/what-to-do-after-treatment-guide_tcm9-300403.pdf</a:t>
            </a:r>
            <a:endParaRPr sz="12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6A80A-44B4-4420-A34E-DBD0C7913FB1}"/>
              </a:ext>
            </a:extLst>
          </p:cNvPr>
          <p:cNvSpPr>
            <a:spLocks noGrp="1"/>
          </p:cNvSpPr>
          <p:nvPr>
            <p:ph type="title"/>
          </p:nvPr>
        </p:nvSpPr>
        <p:spPr/>
        <p:txBody>
          <a:bodyPr>
            <a:normAutofit/>
          </a:bodyPr>
          <a:lstStyle/>
          <a:p>
            <a:r>
              <a:rPr lang="en-GB" dirty="0">
                <a:latin typeface="Arial Black" panose="020B0A04020102020204" pitchFamily="34" charset="0"/>
                <a:cs typeface="Arial" panose="020B0604020202020204" pitchFamily="34" charset="0"/>
              </a:rPr>
              <a:t>Introduction</a:t>
            </a:r>
          </a:p>
        </p:txBody>
      </p:sp>
      <p:sp>
        <p:nvSpPr>
          <p:cNvPr id="9" name="Text Placeholder 8">
            <a:extLst>
              <a:ext uri="{FF2B5EF4-FFF2-40B4-BE49-F238E27FC236}">
                <a16:creationId xmlns:a16="http://schemas.microsoft.com/office/drawing/2014/main" id="{E23320A1-8154-4A73-AC88-89D12C6BA6CF}"/>
              </a:ext>
            </a:extLst>
          </p:cNvPr>
          <p:cNvSpPr>
            <a:spLocks noGrp="1"/>
          </p:cNvSpPr>
          <p:nvPr>
            <p:ph type="body" sz="quarter" idx="13"/>
          </p:nvPr>
        </p:nvSpPr>
        <p:spPr/>
        <p:txBody>
          <a:bodyPr/>
          <a:lstStyle/>
          <a:p>
            <a:r>
              <a:rPr lang="en-GB" dirty="0"/>
              <a:t>Training content for managing cancer as a long term condition</a:t>
            </a:r>
          </a:p>
        </p:txBody>
      </p:sp>
      <p:sp>
        <p:nvSpPr>
          <p:cNvPr id="6" name="Content Placeholder 5">
            <a:extLst>
              <a:ext uri="{FF2B5EF4-FFF2-40B4-BE49-F238E27FC236}">
                <a16:creationId xmlns:a16="http://schemas.microsoft.com/office/drawing/2014/main" id="{D04B5478-F676-4AC7-B0A9-0A9781ECA1F3}"/>
              </a:ext>
            </a:extLst>
          </p:cNvPr>
          <p:cNvSpPr>
            <a:spLocks noGrp="1"/>
          </p:cNvSpPr>
          <p:nvPr>
            <p:ph sz="quarter" idx="15"/>
          </p:nvPr>
        </p:nvSpPr>
        <p:spPr/>
        <p:txBody>
          <a:bodyPr>
            <a:normAutofit/>
          </a:bodyPr>
          <a:lstStyle/>
          <a:p>
            <a:pPr marL="0" indent="0">
              <a:buNone/>
            </a:pPr>
            <a:r>
              <a:rPr lang="en-GB" sz="1800" b="1" dirty="0">
                <a:latin typeface="Arial" panose="020B0604020202020204" pitchFamily="34" charset="0"/>
                <a:cs typeface="Arial" panose="020B0604020202020204" pitchFamily="34" charset="0"/>
              </a:rPr>
              <a:t>Purpose</a:t>
            </a:r>
          </a:p>
          <a:p>
            <a:pPr marL="0" indent="0">
              <a:buNone/>
            </a:pPr>
            <a:r>
              <a:rPr lang="en-GB" dirty="0">
                <a:latin typeface="Arial" panose="020B0604020202020204" pitchFamily="34" charset="0"/>
                <a:cs typeface="Arial" panose="020B0604020202020204" pitchFamily="34" charset="0"/>
              </a:rPr>
              <a:t>The content within these slides can be used and adapted for local use in Protected Learning Time and other training sessions on cancer as a long term condition.</a:t>
            </a:r>
          </a:p>
          <a:p>
            <a:r>
              <a:rPr lang="en-GB" dirty="0">
                <a:latin typeface="Arial" panose="020B0604020202020204" pitchFamily="34" charset="0"/>
                <a:cs typeface="Arial" panose="020B0604020202020204" pitchFamily="34" charset="0"/>
              </a:rPr>
              <a:t>This module is one of five – it can be used in isolation or as part of a wider training package. The modules are:</a:t>
            </a:r>
          </a:p>
          <a:p>
            <a:pPr marL="514350" indent="-514350">
              <a:buFont typeface="+mj-lt"/>
              <a:buAutoNum type="arabicPeriod"/>
            </a:pPr>
            <a:r>
              <a:rPr lang="en-GB" dirty="0">
                <a:latin typeface="Arial" panose="020B0604020202020204" pitchFamily="34" charset="0"/>
                <a:cs typeface="Arial" panose="020B0604020202020204" pitchFamily="34" charset="0"/>
              </a:rPr>
              <a:t>Personalised cancer care interventions</a:t>
            </a:r>
          </a:p>
          <a:p>
            <a:pPr marL="514350" indent="-514350">
              <a:buFont typeface="+mj-lt"/>
              <a:buAutoNum type="arabicPeriod"/>
            </a:pPr>
            <a:r>
              <a:rPr lang="en-GB" dirty="0">
                <a:latin typeface="Arial" panose="020B0604020202020204" pitchFamily="34" charset="0"/>
                <a:cs typeface="Arial" panose="020B0604020202020204" pitchFamily="34" charset="0"/>
              </a:rPr>
              <a:t>Holistic cancer care reviews</a:t>
            </a:r>
          </a:p>
          <a:p>
            <a:pPr marL="514350" indent="-514350">
              <a:buFont typeface="+mj-lt"/>
              <a:buAutoNum type="arabicPeriod"/>
            </a:pPr>
            <a:r>
              <a:rPr lang="en-GB" dirty="0">
                <a:latin typeface="Arial" panose="020B0604020202020204" pitchFamily="34" charset="0"/>
                <a:cs typeface="Arial" panose="020B0604020202020204" pitchFamily="34" charset="0"/>
              </a:rPr>
              <a:t>Consequences of treatment</a:t>
            </a:r>
          </a:p>
          <a:p>
            <a:pPr marL="514350" indent="-514350">
              <a:buFont typeface="+mj-lt"/>
              <a:buAutoNum type="arabicPeriod"/>
            </a:pPr>
            <a:r>
              <a:rPr lang="en-GB" dirty="0">
                <a:latin typeface="Arial" panose="020B0604020202020204" pitchFamily="34" charset="0"/>
                <a:cs typeface="Arial" panose="020B0604020202020204" pitchFamily="34" charset="0"/>
              </a:rPr>
              <a:t>Psychological support and rehabilitation</a:t>
            </a:r>
          </a:p>
          <a:p>
            <a:pPr marL="514350" indent="-514350">
              <a:buFont typeface="+mj-lt"/>
              <a:buAutoNum type="arabicPeriod"/>
            </a:pPr>
            <a:r>
              <a:rPr lang="en-GB" dirty="0">
                <a:latin typeface="Arial" panose="020B0604020202020204" pitchFamily="34" charset="0"/>
                <a:cs typeface="Arial" panose="020B0604020202020204" pitchFamily="34" charset="0"/>
              </a:rPr>
              <a:t>Social needs of people affected by cancer</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13E35FD9-BAED-4C21-AD8C-8710931A18DC}"/>
              </a:ext>
            </a:extLst>
          </p:cNvPr>
          <p:cNvSpPr>
            <a:spLocks noGrp="1"/>
          </p:cNvSpPr>
          <p:nvPr>
            <p:ph sz="quarter" idx="16"/>
          </p:nvPr>
        </p:nvSpPr>
        <p:spPr/>
        <p:txBody>
          <a:bodyPr>
            <a:normAutofit fontScale="92500" lnSpcReduction="10000"/>
          </a:bodyPr>
          <a:lstStyle/>
          <a:p>
            <a:r>
              <a:rPr lang="en-GB" b="1" dirty="0">
                <a:latin typeface="Arial" panose="020B0604020202020204" pitchFamily="34" charset="0"/>
                <a:cs typeface="Arial" panose="020B0604020202020204" pitchFamily="34" charset="0"/>
              </a:rPr>
              <a:t>Intended audience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CCG clinical leads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Macmillan GPs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Primary Care Nursing Forum leads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Training Hubs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Social prescribing teams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Acknowledgements</a:t>
            </a:r>
          </a:p>
          <a:p>
            <a:r>
              <a:rPr lang="en-GB" dirty="0">
                <a:latin typeface="Arial" panose="020B0604020202020204" pitchFamily="34" charset="0"/>
                <a:cs typeface="Arial" panose="020B0604020202020204" pitchFamily="34" charset="0"/>
              </a:rPr>
              <a:t>The content contained within this module was co-developed with London clinicians from Transforming Cancer Services Team (part of Healthy London Partnership), Macmillan Cancer Support, Trusts and Primary Care. </a:t>
            </a:r>
          </a:p>
          <a:p>
            <a:r>
              <a:rPr lang="en-GB" dirty="0">
                <a:latin typeface="Arial" panose="020B0604020202020204" pitchFamily="34" charset="0"/>
                <a:cs typeface="Arial" panose="020B0604020202020204" pitchFamily="34" charset="0"/>
              </a:rPr>
              <a:t>When using these slides locally, please ensure branding includes Health Education England, Macmillan and Healthy London Partnership. Thank you</a:t>
            </a:r>
          </a:p>
          <a:p>
            <a:endParaRPr lang="en-GB" b="1"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2229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solidFill>
            <a:srgbClr val="00B050"/>
          </a:solidFill>
        </p:spPr>
        <p:txBody>
          <a:bodyPr vert="horz" wrap="square" lIns="0" tIns="36195" rIns="0" bIns="0" rtlCol="0">
            <a:spAutoFit/>
          </a:bodyPr>
          <a:lstStyle/>
          <a:p>
            <a:pPr marL="187325">
              <a:spcBef>
                <a:spcPts val="285"/>
              </a:spcBef>
            </a:pPr>
            <a:r>
              <a:rPr sz="2700" dirty="0"/>
              <a:t>Point</a:t>
            </a:r>
            <a:r>
              <a:rPr sz="2700" spc="-5" dirty="0"/>
              <a:t> 3</a:t>
            </a:r>
            <a:endParaRPr sz="2700"/>
          </a:p>
        </p:txBody>
      </p:sp>
      <p:sp>
        <p:nvSpPr>
          <p:cNvPr id="3" name="object 3"/>
          <p:cNvSpPr txBox="1"/>
          <p:nvPr/>
        </p:nvSpPr>
        <p:spPr>
          <a:xfrm>
            <a:off x="334435" y="718547"/>
            <a:ext cx="11523132" cy="5117427"/>
          </a:xfrm>
          <a:prstGeom prst="rect">
            <a:avLst/>
          </a:prstGeom>
        </p:spPr>
        <p:txBody>
          <a:bodyPr vert="horz" wrap="square" lIns="0" tIns="76835" rIns="0" bIns="0" rtlCol="0">
            <a:spAutoFit/>
          </a:bodyPr>
          <a:lstStyle/>
          <a:p>
            <a:pPr marL="12700" marR="156845">
              <a:lnSpc>
                <a:spcPts val="2110"/>
              </a:lnSpc>
              <a:spcBef>
                <a:spcPts val="605"/>
              </a:spcBef>
            </a:pPr>
            <a:r>
              <a:rPr sz="2400" b="1" spc="-5" dirty="0">
                <a:latin typeface="Arial"/>
                <a:cs typeface="Arial"/>
              </a:rPr>
              <a:t>Point 3: 2nd intervention: Holistic cancer care review at the end  of primary treatment as standard (</a:t>
            </a:r>
            <a:r>
              <a:rPr lang="en-GB" sz="2400" b="1" spc="-5" dirty="0" err="1">
                <a:latin typeface="Arial"/>
                <a:cs typeface="Arial"/>
              </a:rPr>
              <a:t>eg</a:t>
            </a:r>
            <a:r>
              <a:rPr lang="en-GB" sz="2400" b="1" spc="-5" dirty="0">
                <a:latin typeface="Arial"/>
                <a:cs typeface="Arial"/>
              </a:rPr>
              <a:t> </a:t>
            </a:r>
            <a:r>
              <a:rPr sz="2400" b="1" spc="-5" dirty="0">
                <a:latin typeface="Arial"/>
                <a:cs typeface="Arial"/>
              </a:rPr>
              <a:t>local incentive scheme,  sample available from</a:t>
            </a:r>
            <a:r>
              <a:rPr sz="2400" b="1" spc="45" dirty="0">
                <a:latin typeface="Arial"/>
                <a:cs typeface="Arial"/>
              </a:rPr>
              <a:t> </a:t>
            </a:r>
            <a:r>
              <a:rPr sz="2400" b="1" spc="-5" dirty="0">
                <a:latin typeface="Arial"/>
                <a:cs typeface="Arial"/>
              </a:rPr>
              <a:t>TCST)</a:t>
            </a:r>
            <a:endParaRPr sz="2400" dirty="0">
              <a:latin typeface="Arial"/>
              <a:cs typeface="Arial"/>
            </a:endParaRPr>
          </a:p>
          <a:p>
            <a:pPr>
              <a:lnSpc>
                <a:spcPct val="100000"/>
              </a:lnSpc>
            </a:pPr>
            <a:endParaRPr sz="3200" dirty="0">
              <a:latin typeface="Times New Roman"/>
              <a:cs typeface="Times New Roman"/>
            </a:endParaRPr>
          </a:p>
          <a:p>
            <a:pPr marL="299085" marR="334645" indent="-286385">
              <a:lnSpc>
                <a:spcPts val="1540"/>
              </a:lnSpc>
              <a:buFont typeface="Arial"/>
              <a:buChar char="•"/>
              <a:tabLst>
                <a:tab pos="299085" algn="l"/>
                <a:tab pos="299720" algn="l"/>
              </a:tabLst>
            </a:pPr>
            <a:r>
              <a:rPr sz="2000" b="1" spc="-10" dirty="0">
                <a:latin typeface="Arial"/>
                <a:cs typeface="Arial"/>
              </a:rPr>
              <a:t>Appointment </a:t>
            </a:r>
            <a:r>
              <a:rPr sz="2000" b="1" spc="-5" dirty="0">
                <a:latin typeface="Arial"/>
                <a:cs typeface="Arial"/>
              </a:rPr>
              <a:t>triggered by a date entered into </a:t>
            </a:r>
            <a:r>
              <a:rPr sz="2000" b="1" spc="-10" dirty="0">
                <a:latin typeface="Arial"/>
                <a:cs typeface="Arial"/>
              </a:rPr>
              <a:t>the </a:t>
            </a:r>
            <a:r>
              <a:rPr sz="2000" b="1" spc="-5" dirty="0">
                <a:latin typeface="Arial"/>
                <a:cs typeface="Arial"/>
              </a:rPr>
              <a:t>Cancer Register and/or receipt of  </a:t>
            </a:r>
            <a:r>
              <a:rPr sz="2000" b="1" spc="-15" dirty="0">
                <a:latin typeface="Arial"/>
                <a:cs typeface="Arial"/>
              </a:rPr>
              <a:t>Treatment </a:t>
            </a:r>
            <a:r>
              <a:rPr sz="2000" b="1" spc="-5" dirty="0">
                <a:latin typeface="Arial"/>
                <a:cs typeface="Arial"/>
              </a:rPr>
              <a:t>Summary / transfer to primary</a:t>
            </a:r>
            <a:r>
              <a:rPr sz="2000" b="1" spc="150" dirty="0">
                <a:latin typeface="Arial"/>
                <a:cs typeface="Arial"/>
              </a:rPr>
              <a:t> </a:t>
            </a:r>
            <a:r>
              <a:rPr sz="2000" b="1" spc="-5" dirty="0">
                <a:latin typeface="Arial"/>
                <a:cs typeface="Arial"/>
              </a:rPr>
              <a:t>care.</a:t>
            </a:r>
            <a:endParaRPr sz="2000" dirty="0">
              <a:latin typeface="Arial"/>
              <a:cs typeface="Arial"/>
            </a:endParaRPr>
          </a:p>
          <a:p>
            <a:pPr marL="299085" indent="-286385">
              <a:lnSpc>
                <a:spcPts val="1730"/>
              </a:lnSpc>
              <a:spcBef>
                <a:spcPts val="830"/>
              </a:spcBef>
              <a:buFont typeface="Arial"/>
              <a:buChar char="•"/>
              <a:tabLst>
                <a:tab pos="299085" algn="l"/>
                <a:tab pos="299720" algn="l"/>
              </a:tabLst>
            </a:pPr>
            <a:r>
              <a:rPr sz="2000" b="1" spc="-5" dirty="0">
                <a:latin typeface="Arial"/>
                <a:cs typeface="Arial"/>
              </a:rPr>
              <a:t>Extended consultation </a:t>
            </a:r>
            <a:r>
              <a:rPr sz="2000" spc="-5" dirty="0">
                <a:latin typeface="Arial"/>
                <a:cs typeface="Arial"/>
              </a:rPr>
              <a:t>conducted by </a:t>
            </a:r>
            <a:r>
              <a:rPr sz="2000" spc="-10" dirty="0">
                <a:latin typeface="Arial"/>
                <a:cs typeface="Arial"/>
              </a:rPr>
              <a:t>GP </a:t>
            </a:r>
            <a:r>
              <a:rPr sz="2000" spc="-5" dirty="0">
                <a:latin typeface="Arial"/>
                <a:cs typeface="Arial"/>
              </a:rPr>
              <a:t>or primary care nurse depending on complexity</a:t>
            </a:r>
            <a:r>
              <a:rPr sz="2000" spc="225" dirty="0">
                <a:latin typeface="Arial"/>
                <a:cs typeface="Arial"/>
              </a:rPr>
              <a:t> </a:t>
            </a:r>
            <a:r>
              <a:rPr sz="2000" spc="-5" dirty="0">
                <a:latin typeface="Arial"/>
                <a:cs typeface="Arial"/>
              </a:rPr>
              <a:t>of</a:t>
            </a:r>
            <a:endParaRPr sz="2000" dirty="0">
              <a:latin typeface="Arial"/>
              <a:cs typeface="Arial"/>
            </a:endParaRPr>
          </a:p>
          <a:p>
            <a:pPr marL="299085">
              <a:lnSpc>
                <a:spcPts val="1730"/>
              </a:lnSpc>
            </a:pPr>
            <a:r>
              <a:rPr sz="2000" spc="-5" dirty="0">
                <a:latin typeface="Arial"/>
                <a:cs typeface="Arial"/>
              </a:rPr>
              <a:t>patients’ </a:t>
            </a:r>
            <a:r>
              <a:rPr sz="2000" spc="-10" dirty="0">
                <a:latin typeface="Arial"/>
                <a:cs typeface="Arial"/>
              </a:rPr>
              <a:t>needs </a:t>
            </a:r>
            <a:r>
              <a:rPr sz="2000" spc="-5" dirty="0">
                <a:latin typeface="Arial"/>
                <a:cs typeface="Arial"/>
              </a:rPr>
              <a:t>(e.g. double or triple </a:t>
            </a:r>
            <a:r>
              <a:rPr sz="2000" spc="-10" dirty="0">
                <a:latin typeface="Arial"/>
                <a:cs typeface="Arial"/>
              </a:rPr>
              <a:t>appointments </a:t>
            </a:r>
            <a:r>
              <a:rPr sz="2000" spc="-5" dirty="0">
                <a:latin typeface="Arial"/>
                <a:cs typeface="Arial"/>
              </a:rPr>
              <a:t>may be</a:t>
            </a:r>
            <a:r>
              <a:rPr sz="2000" spc="35" dirty="0">
                <a:latin typeface="Arial"/>
                <a:cs typeface="Arial"/>
              </a:rPr>
              <a:t> </a:t>
            </a:r>
            <a:r>
              <a:rPr sz="2000" spc="-5" dirty="0">
                <a:latin typeface="Arial"/>
                <a:cs typeface="Arial"/>
              </a:rPr>
              <a:t>required).</a:t>
            </a:r>
            <a:endParaRPr sz="2000" dirty="0">
              <a:latin typeface="Arial"/>
              <a:cs typeface="Arial"/>
            </a:endParaRPr>
          </a:p>
          <a:p>
            <a:pPr marL="299085" marR="52069" indent="-286385">
              <a:lnSpc>
                <a:spcPct val="80000"/>
              </a:lnSpc>
              <a:spcBef>
                <a:spcPts val="1200"/>
              </a:spcBef>
              <a:buFont typeface="Arial"/>
              <a:buChar char="•"/>
              <a:tabLst>
                <a:tab pos="299085" algn="l"/>
                <a:tab pos="299720" algn="l"/>
              </a:tabLst>
            </a:pPr>
            <a:r>
              <a:rPr sz="2000" b="1" spc="-10" dirty="0">
                <a:latin typeface="Arial"/>
                <a:cs typeface="Arial"/>
              </a:rPr>
              <a:t>Use </a:t>
            </a:r>
            <a:r>
              <a:rPr sz="2000" b="1" spc="-5" dirty="0">
                <a:latin typeface="Arial"/>
                <a:cs typeface="Arial"/>
              </a:rPr>
              <a:t>of a clinical template </a:t>
            </a:r>
            <a:r>
              <a:rPr sz="2000" b="1" spc="-10" dirty="0">
                <a:latin typeface="Arial"/>
                <a:cs typeface="Arial"/>
              </a:rPr>
              <a:t>for </a:t>
            </a:r>
            <a:r>
              <a:rPr sz="2000" b="1" spc="-5" dirty="0">
                <a:latin typeface="Arial"/>
                <a:cs typeface="Arial"/>
              </a:rPr>
              <a:t>holistic CCR </a:t>
            </a:r>
            <a:r>
              <a:rPr sz="2000" spc="-5" dirty="0">
                <a:latin typeface="Arial"/>
                <a:cs typeface="Arial"/>
              </a:rPr>
              <a:t>that captures whether the patient had an HNA  in secondary care and their information needs (template available from the TCST). </a:t>
            </a:r>
            <a:r>
              <a:rPr sz="2000" b="1" spc="-5" dirty="0">
                <a:latin typeface="Arial"/>
                <a:cs typeface="Arial"/>
              </a:rPr>
              <a:t>Using  </a:t>
            </a:r>
            <a:r>
              <a:rPr sz="2000" b="1" spc="-15" dirty="0">
                <a:latin typeface="Arial"/>
                <a:cs typeface="Arial"/>
              </a:rPr>
              <a:t>Treatment </a:t>
            </a:r>
            <a:r>
              <a:rPr sz="2000" b="1" spc="-5" dirty="0">
                <a:latin typeface="Arial"/>
                <a:cs typeface="Arial"/>
              </a:rPr>
              <a:t>Summaries </a:t>
            </a:r>
            <a:r>
              <a:rPr sz="2000" spc="-5" dirty="0">
                <a:latin typeface="Arial"/>
                <a:cs typeface="Arial"/>
              </a:rPr>
              <a:t>or discharge letters, discuss consequence of treatment (including  late effects) and further advice on physical </a:t>
            </a:r>
            <a:r>
              <a:rPr sz="2000" spc="-20" dirty="0">
                <a:latin typeface="Arial"/>
                <a:cs typeface="Arial"/>
              </a:rPr>
              <a:t>activity, </a:t>
            </a:r>
            <a:r>
              <a:rPr sz="2000" spc="-5" dirty="0">
                <a:latin typeface="Arial"/>
                <a:cs typeface="Arial"/>
              </a:rPr>
              <a:t>healthy lifestyles, signs and symptoms to  be </a:t>
            </a:r>
            <a:r>
              <a:rPr sz="2000" spc="-10" dirty="0">
                <a:latin typeface="Arial"/>
                <a:cs typeface="Arial"/>
              </a:rPr>
              <a:t>aware </a:t>
            </a:r>
            <a:r>
              <a:rPr sz="2000" spc="-5" dirty="0">
                <a:latin typeface="Arial"/>
                <a:cs typeface="Arial"/>
              </a:rPr>
              <a:t>of regarding recurrence </a:t>
            </a:r>
            <a:r>
              <a:rPr sz="2000" dirty="0">
                <a:latin typeface="Arial"/>
                <a:cs typeface="Arial"/>
              </a:rPr>
              <a:t>carer’s</a:t>
            </a:r>
            <a:r>
              <a:rPr sz="2000" spc="70" dirty="0">
                <a:latin typeface="Arial"/>
                <a:cs typeface="Arial"/>
              </a:rPr>
              <a:t> </a:t>
            </a:r>
            <a:r>
              <a:rPr sz="2000" spc="-5" dirty="0">
                <a:latin typeface="Arial"/>
                <a:cs typeface="Arial"/>
              </a:rPr>
              <a:t>needs.</a:t>
            </a:r>
            <a:endParaRPr sz="2000" dirty="0">
              <a:latin typeface="Arial"/>
              <a:cs typeface="Arial"/>
            </a:endParaRPr>
          </a:p>
          <a:p>
            <a:pPr marL="299085" marR="487680" indent="-286385">
              <a:lnSpc>
                <a:spcPts val="1540"/>
              </a:lnSpc>
              <a:spcBef>
                <a:spcPts val="1185"/>
              </a:spcBef>
              <a:buChar char="•"/>
              <a:tabLst>
                <a:tab pos="299085" algn="l"/>
                <a:tab pos="299720" algn="l"/>
              </a:tabLst>
            </a:pPr>
            <a:r>
              <a:rPr sz="2000" spc="-5" dirty="0">
                <a:latin typeface="Arial"/>
                <a:cs typeface="Arial"/>
              </a:rPr>
              <a:t>Professionals to </a:t>
            </a:r>
            <a:r>
              <a:rPr sz="2000" b="1" spc="-5" dirty="0">
                <a:latin typeface="Arial"/>
                <a:cs typeface="Arial"/>
              </a:rPr>
              <a:t>undertake appropriate training </a:t>
            </a:r>
            <a:r>
              <a:rPr sz="2000" b="1" spc="-10" dirty="0">
                <a:latin typeface="Arial"/>
                <a:cs typeface="Arial"/>
              </a:rPr>
              <a:t>modules </a:t>
            </a:r>
            <a:r>
              <a:rPr sz="2000" b="1" spc="-5" dirty="0">
                <a:latin typeface="Arial"/>
                <a:cs typeface="Arial"/>
              </a:rPr>
              <a:t>in </a:t>
            </a:r>
            <a:r>
              <a:rPr sz="2000" b="1" spc="-10" dirty="0">
                <a:latin typeface="Arial"/>
                <a:cs typeface="Arial"/>
              </a:rPr>
              <a:t>living </a:t>
            </a:r>
            <a:r>
              <a:rPr sz="2000" b="1" spc="5" dirty="0">
                <a:latin typeface="Arial"/>
                <a:cs typeface="Arial"/>
              </a:rPr>
              <a:t>with </a:t>
            </a:r>
            <a:r>
              <a:rPr sz="2000" b="1" spc="-5" dirty="0">
                <a:latin typeface="Arial"/>
                <a:cs typeface="Arial"/>
              </a:rPr>
              <a:t>and </a:t>
            </a:r>
            <a:r>
              <a:rPr sz="2000" b="1" spc="-15" dirty="0">
                <a:latin typeface="Arial"/>
                <a:cs typeface="Arial"/>
              </a:rPr>
              <a:t>beyond  </a:t>
            </a:r>
            <a:r>
              <a:rPr sz="2000" b="1" spc="-5" dirty="0">
                <a:latin typeface="Arial"/>
                <a:cs typeface="Arial"/>
              </a:rPr>
              <a:t>cancer</a:t>
            </a:r>
            <a:r>
              <a:rPr sz="2000" spc="-5" dirty="0">
                <a:latin typeface="Arial"/>
                <a:cs typeface="Arial"/>
              </a:rPr>
              <a:t>. A bespoke prospectus of training modules are available from the</a:t>
            </a:r>
            <a:r>
              <a:rPr sz="2000" spc="-45" dirty="0">
                <a:latin typeface="Arial"/>
                <a:cs typeface="Arial"/>
              </a:rPr>
              <a:t> </a:t>
            </a:r>
            <a:r>
              <a:rPr sz="2000" spc="-40" dirty="0">
                <a:latin typeface="Arial"/>
                <a:cs typeface="Arial"/>
              </a:rPr>
              <a:t>TCST.</a:t>
            </a:r>
            <a:endParaRPr sz="2000" dirty="0">
              <a:latin typeface="Arial"/>
              <a:cs typeface="Arial"/>
            </a:endParaRPr>
          </a:p>
          <a:p>
            <a:pPr marL="299085" marR="450850" indent="-286385">
              <a:lnSpc>
                <a:spcPct val="80100"/>
              </a:lnSpc>
              <a:spcBef>
                <a:spcPts val="1205"/>
              </a:spcBef>
              <a:buFont typeface="Arial"/>
              <a:buChar char="•"/>
              <a:tabLst>
                <a:tab pos="299085" algn="l"/>
                <a:tab pos="299720" algn="l"/>
              </a:tabLst>
            </a:pPr>
            <a:r>
              <a:rPr sz="2000" b="1" spc="-5" dirty="0">
                <a:latin typeface="Arial"/>
                <a:cs typeface="Arial"/>
              </a:rPr>
              <a:t>Primary care MDT meeting to discuss patients on register outlining care planning  actions and </a:t>
            </a:r>
            <a:r>
              <a:rPr sz="2000" b="1" spc="-10" dirty="0">
                <a:latin typeface="Arial"/>
                <a:cs typeface="Arial"/>
              </a:rPr>
              <a:t>review </a:t>
            </a:r>
            <a:r>
              <a:rPr sz="2000" b="1" spc="-5" dirty="0">
                <a:latin typeface="Arial"/>
                <a:cs typeface="Arial"/>
              </a:rPr>
              <a:t>any Significant </a:t>
            </a:r>
            <a:r>
              <a:rPr sz="2000" b="1" spc="-10" dirty="0">
                <a:latin typeface="Arial"/>
                <a:cs typeface="Arial"/>
              </a:rPr>
              <a:t>Event </a:t>
            </a:r>
            <a:r>
              <a:rPr sz="2000" b="1" spc="-15" dirty="0">
                <a:latin typeface="Arial"/>
                <a:cs typeface="Arial"/>
              </a:rPr>
              <a:t>Audits (SEAs) </a:t>
            </a:r>
            <a:r>
              <a:rPr sz="2000" spc="-5" dirty="0">
                <a:latin typeface="Arial"/>
                <a:cs typeface="Arial"/>
              </a:rPr>
              <a:t>related to recurrence or  subsequent primary cancer diagnosed via emergency</a:t>
            </a:r>
            <a:r>
              <a:rPr sz="2000" spc="30" dirty="0">
                <a:latin typeface="Arial"/>
                <a:cs typeface="Arial"/>
              </a:rPr>
              <a:t> </a:t>
            </a:r>
            <a:r>
              <a:rPr sz="2000" spc="-5" dirty="0">
                <a:latin typeface="Arial"/>
                <a:cs typeface="Arial"/>
              </a:rPr>
              <a:t>routes.</a:t>
            </a:r>
            <a:endParaRPr sz="2000" dirty="0">
              <a:latin typeface="Arial"/>
              <a:cs typeface="Arial"/>
            </a:endParaRPr>
          </a:p>
        </p:txBody>
      </p:sp>
      <p:sp>
        <p:nvSpPr>
          <p:cNvPr id="5" name="object 5"/>
          <p:cNvSpPr txBox="1"/>
          <p:nvPr/>
        </p:nvSpPr>
        <p:spPr>
          <a:xfrm>
            <a:off x="4213686" y="6139453"/>
            <a:ext cx="6069330" cy="361315"/>
          </a:xfrm>
          <a:prstGeom prst="rect">
            <a:avLst/>
          </a:prstGeom>
        </p:spPr>
        <p:txBody>
          <a:bodyPr vert="horz" wrap="square" lIns="0" tIns="12700" rIns="0" bIns="0" rtlCol="0">
            <a:spAutoFit/>
          </a:bodyPr>
          <a:lstStyle/>
          <a:p>
            <a:pPr marL="12700">
              <a:spcBef>
                <a:spcPts val="100"/>
              </a:spcBef>
            </a:pPr>
            <a:r>
              <a:rPr sz="1100" dirty="0">
                <a:latin typeface="Arial"/>
                <a:cs typeface="Arial"/>
              </a:rPr>
              <a:t>*</a:t>
            </a:r>
            <a:r>
              <a:rPr sz="1100" spc="100" dirty="0">
                <a:latin typeface="Arial"/>
                <a:cs typeface="Arial"/>
              </a:rPr>
              <a:t> </a:t>
            </a:r>
            <a:r>
              <a:rPr sz="1100" spc="-5" dirty="0">
                <a:latin typeface="Arial"/>
                <a:cs typeface="Arial"/>
              </a:rPr>
              <a:t>https://</a:t>
            </a:r>
            <a:r>
              <a:rPr sz="1100" spc="-5" dirty="0">
                <a:latin typeface="Arial"/>
                <a:cs typeface="Arial"/>
                <a:hlinkClick r:id="rId2"/>
              </a:rPr>
              <a:t>www.healthylondon.org/sites/default/files/Primary%20Care%20Cancer%20Checklist%20-</a:t>
            </a:r>
            <a:endParaRPr sz="1100" dirty="0">
              <a:latin typeface="Arial"/>
              <a:cs typeface="Arial"/>
            </a:endParaRPr>
          </a:p>
          <a:p>
            <a:pPr marL="12700"/>
            <a:r>
              <a:rPr sz="1100" dirty="0">
                <a:latin typeface="Arial"/>
                <a:cs typeface="Arial"/>
              </a:rPr>
              <a:t>%20ED%20%26%20LWBC_final_0.pdf</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solidFill>
            <a:srgbClr val="92D050"/>
          </a:solidFill>
        </p:spPr>
        <p:txBody>
          <a:bodyPr vert="horz" wrap="square" lIns="0" tIns="36195" rIns="0" bIns="0" rtlCol="0">
            <a:spAutoFit/>
          </a:bodyPr>
          <a:lstStyle/>
          <a:p>
            <a:pPr marL="187325">
              <a:spcBef>
                <a:spcPts val="285"/>
              </a:spcBef>
            </a:pPr>
            <a:r>
              <a:rPr sz="2700" dirty="0"/>
              <a:t>Point</a:t>
            </a:r>
            <a:r>
              <a:rPr sz="2700" spc="-5" dirty="0"/>
              <a:t> 4</a:t>
            </a:r>
            <a:endParaRPr sz="2700" dirty="0"/>
          </a:p>
        </p:txBody>
      </p:sp>
      <p:sp>
        <p:nvSpPr>
          <p:cNvPr id="3" name="object 3"/>
          <p:cNvSpPr txBox="1"/>
          <p:nvPr/>
        </p:nvSpPr>
        <p:spPr>
          <a:xfrm>
            <a:off x="334432" y="692697"/>
            <a:ext cx="11523133" cy="1947713"/>
          </a:xfrm>
          <a:prstGeom prst="rect">
            <a:avLst/>
          </a:prstGeom>
        </p:spPr>
        <p:txBody>
          <a:bodyPr vert="horz" wrap="square" lIns="0" tIns="63500" rIns="0" bIns="0" rtlCol="0">
            <a:spAutoFit/>
          </a:bodyPr>
          <a:lstStyle/>
          <a:p>
            <a:pPr marL="12700" marR="5080">
              <a:lnSpc>
                <a:spcPct val="90000"/>
              </a:lnSpc>
              <a:spcBef>
                <a:spcPts val="500"/>
              </a:spcBef>
            </a:pPr>
            <a:r>
              <a:rPr sz="3400" b="1" spc="-5" dirty="0">
                <a:latin typeface="Arial"/>
                <a:cs typeface="Arial"/>
              </a:rPr>
              <a:t>Point 4: 3rd intervention: </a:t>
            </a:r>
            <a:r>
              <a:rPr sz="3400" b="1" spc="-10" dirty="0">
                <a:latin typeface="Arial"/>
                <a:cs typeface="Arial"/>
              </a:rPr>
              <a:t>Cancer  </a:t>
            </a:r>
            <a:r>
              <a:rPr sz="3400" b="1" spc="-5" dirty="0">
                <a:latin typeface="Arial"/>
                <a:cs typeface="Arial"/>
              </a:rPr>
              <a:t>incorporated and reviewed at an annual  </a:t>
            </a:r>
            <a:r>
              <a:rPr sz="3400" b="1" spc="-90" dirty="0">
                <a:latin typeface="Arial"/>
                <a:cs typeface="Arial"/>
              </a:rPr>
              <a:t>LTC </a:t>
            </a:r>
            <a:r>
              <a:rPr sz="3400" b="1" spc="-10" dirty="0">
                <a:latin typeface="Arial"/>
                <a:cs typeface="Arial"/>
              </a:rPr>
              <a:t>Review </a:t>
            </a:r>
            <a:r>
              <a:rPr sz="3400" b="1" spc="-5" dirty="0">
                <a:latin typeface="Arial"/>
                <a:cs typeface="Arial"/>
              </a:rPr>
              <a:t>(QOF generic, long term  conditions local incentive scheme, NICE  Guidance for Multimorbidity</a:t>
            </a:r>
            <a:r>
              <a:rPr sz="3400" b="1" spc="85" dirty="0">
                <a:latin typeface="Arial"/>
                <a:cs typeface="Arial"/>
              </a:rPr>
              <a:t> </a:t>
            </a:r>
            <a:r>
              <a:rPr sz="3400" b="1" spc="-5" dirty="0">
                <a:latin typeface="Arial"/>
                <a:cs typeface="Arial"/>
              </a:rPr>
              <a:t>(NG56))</a:t>
            </a:r>
            <a:endParaRPr sz="3400" dirty="0">
              <a:latin typeface="Arial"/>
              <a:cs typeface="Arial"/>
            </a:endParaRPr>
          </a:p>
        </p:txBody>
      </p:sp>
      <p:sp>
        <p:nvSpPr>
          <p:cNvPr id="4" name="object 4"/>
          <p:cNvSpPr txBox="1"/>
          <p:nvPr/>
        </p:nvSpPr>
        <p:spPr>
          <a:xfrm>
            <a:off x="334430" y="2640410"/>
            <a:ext cx="11523133" cy="3822970"/>
          </a:xfrm>
          <a:prstGeom prst="rect">
            <a:avLst/>
          </a:prstGeom>
        </p:spPr>
        <p:txBody>
          <a:bodyPr vert="horz" wrap="square" lIns="0" tIns="34925" rIns="0" bIns="0" rtlCol="0" anchor="t">
            <a:spAutoFit/>
          </a:bodyPr>
          <a:lstStyle/>
          <a:p>
            <a:pPr marL="12700" marR="57785">
              <a:lnSpc>
                <a:spcPct val="90100"/>
              </a:lnSpc>
              <a:spcBef>
                <a:spcPts val="275"/>
              </a:spcBef>
            </a:pPr>
            <a:r>
              <a:rPr sz="2400" spc="-5" dirty="0">
                <a:latin typeface="Arial"/>
                <a:cs typeface="Arial"/>
              </a:rPr>
              <a:t>Annual review may be </a:t>
            </a:r>
            <a:r>
              <a:rPr sz="2400" dirty="0">
                <a:latin typeface="Arial"/>
                <a:cs typeface="Arial"/>
              </a:rPr>
              <a:t>for </a:t>
            </a:r>
            <a:r>
              <a:rPr sz="2400" spc="-5" dirty="0">
                <a:latin typeface="Arial"/>
                <a:cs typeface="Arial"/>
              </a:rPr>
              <a:t>a </a:t>
            </a:r>
            <a:r>
              <a:rPr sz="2400" dirty="0">
                <a:latin typeface="Arial"/>
                <a:cs typeface="Arial"/>
              </a:rPr>
              <a:t>period of time, for </a:t>
            </a:r>
            <a:r>
              <a:rPr sz="2400" spc="-5" dirty="0">
                <a:latin typeface="Arial"/>
                <a:cs typeface="Arial"/>
              </a:rPr>
              <a:t>example up </a:t>
            </a:r>
            <a:r>
              <a:rPr sz="2400" dirty="0">
                <a:latin typeface="Arial"/>
                <a:cs typeface="Arial"/>
              </a:rPr>
              <a:t>to </a:t>
            </a:r>
            <a:r>
              <a:rPr sz="2400" spc="-10" dirty="0">
                <a:latin typeface="Arial"/>
                <a:cs typeface="Arial"/>
              </a:rPr>
              <a:t>five </a:t>
            </a:r>
            <a:r>
              <a:rPr sz="2400" spc="-5" dirty="0">
                <a:latin typeface="Arial"/>
                <a:cs typeface="Arial"/>
              </a:rPr>
              <a:t>years, or </a:t>
            </a:r>
            <a:r>
              <a:rPr sz="2400" dirty="0">
                <a:latin typeface="Arial"/>
                <a:cs typeface="Arial"/>
              </a:rPr>
              <a:t>it may </a:t>
            </a:r>
            <a:r>
              <a:rPr sz="2400" spc="-5" dirty="0">
                <a:latin typeface="Arial"/>
                <a:cs typeface="Arial"/>
              </a:rPr>
              <a:t>be </a:t>
            </a:r>
            <a:r>
              <a:rPr sz="2400" dirty="0">
                <a:latin typeface="Arial"/>
                <a:cs typeface="Arial"/>
              </a:rPr>
              <a:t>indefinite. It </a:t>
            </a:r>
            <a:r>
              <a:rPr sz="2400" spc="-5" dirty="0">
                <a:latin typeface="Arial"/>
                <a:cs typeface="Arial"/>
              </a:rPr>
              <a:t>may  </a:t>
            </a:r>
            <a:r>
              <a:rPr sz="2400" dirty="0">
                <a:latin typeface="Arial"/>
                <a:cs typeface="Arial"/>
              </a:rPr>
              <a:t>also </a:t>
            </a:r>
            <a:r>
              <a:rPr sz="2400" spc="-5" dirty="0">
                <a:latin typeface="Arial"/>
                <a:cs typeface="Arial"/>
              </a:rPr>
              <a:t>only </a:t>
            </a:r>
            <a:r>
              <a:rPr sz="2400" dirty="0">
                <a:latin typeface="Arial"/>
                <a:cs typeface="Arial"/>
              </a:rPr>
              <a:t>apply to groups </a:t>
            </a:r>
            <a:r>
              <a:rPr sz="2400" spc="-5" dirty="0">
                <a:latin typeface="Arial"/>
                <a:cs typeface="Arial"/>
              </a:rPr>
              <a:t>patients </a:t>
            </a:r>
            <a:r>
              <a:rPr sz="2400" spc="-10" dirty="0">
                <a:latin typeface="Arial"/>
                <a:cs typeface="Arial"/>
              </a:rPr>
              <a:t>who </a:t>
            </a:r>
            <a:r>
              <a:rPr sz="2400" spc="-5" dirty="0">
                <a:latin typeface="Arial"/>
                <a:cs typeface="Arial"/>
              </a:rPr>
              <a:t>have specific needs </a:t>
            </a:r>
            <a:r>
              <a:rPr sz="2400" dirty="0">
                <a:latin typeface="Arial"/>
                <a:cs typeface="Arial"/>
              </a:rPr>
              <a:t>e.g. multi-morbidities, social risk factors,  </a:t>
            </a:r>
            <a:r>
              <a:rPr sz="2400" spc="-5" dirty="0">
                <a:latin typeface="Arial"/>
                <a:cs typeface="Arial"/>
              </a:rPr>
              <a:t>part </a:t>
            </a:r>
            <a:r>
              <a:rPr sz="2400" dirty="0">
                <a:latin typeface="Arial"/>
                <a:cs typeface="Arial"/>
              </a:rPr>
              <a:t>of </a:t>
            </a:r>
            <a:r>
              <a:rPr sz="2400" spc="-5" dirty="0">
                <a:latin typeface="Arial"/>
                <a:cs typeface="Arial"/>
              </a:rPr>
              <a:t>a </a:t>
            </a:r>
            <a:r>
              <a:rPr sz="2400" dirty="0">
                <a:latin typeface="Arial"/>
                <a:cs typeface="Arial"/>
              </a:rPr>
              <a:t>local integrated </a:t>
            </a:r>
            <a:r>
              <a:rPr sz="2400" spc="-5" dirty="0">
                <a:latin typeface="Arial"/>
                <a:cs typeface="Arial"/>
              </a:rPr>
              <a:t>care</a:t>
            </a:r>
            <a:r>
              <a:rPr sz="2400" spc="-85" dirty="0">
                <a:latin typeface="Arial"/>
                <a:cs typeface="Arial"/>
              </a:rPr>
              <a:t> </a:t>
            </a:r>
            <a:r>
              <a:rPr sz="2400" spc="-5" dirty="0">
                <a:latin typeface="Arial"/>
                <a:cs typeface="Arial"/>
              </a:rPr>
              <a:t>framework.</a:t>
            </a:r>
            <a:endParaRPr sz="2400" dirty="0">
              <a:latin typeface="Arial"/>
              <a:cs typeface="Arial"/>
            </a:endParaRPr>
          </a:p>
          <a:p>
            <a:pPr>
              <a:spcBef>
                <a:spcPts val="55"/>
              </a:spcBef>
            </a:pPr>
            <a:endParaRPr sz="2400" dirty="0">
              <a:latin typeface="Times New Roman"/>
              <a:cs typeface="Times New Roman"/>
            </a:endParaRPr>
          </a:p>
          <a:p>
            <a:pPr marL="12700" marR="20320">
              <a:lnSpc>
                <a:spcPct val="90000"/>
              </a:lnSpc>
            </a:pPr>
            <a:r>
              <a:rPr sz="2400" spc="-5" dirty="0">
                <a:latin typeface="Arial"/>
                <a:cs typeface="Arial"/>
              </a:rPr>
              <a:t>The </a:t>
            </a:r>
            <a:r>
              <a:rPr sz="2400" spc="-40" dirty="0">
                <a:latin typeface="Arial"/>
                <a:cs typeface="Arial"/>
              </a:rPr>
              <a:t>LTC </a:t>
            </a:r>
            <a:r>
              <a:rPr sz="2400" spc="-5" dirty="0">
                <a:latin typeface="Arial"/>
                <a:cs typeface="Arial"/>
              </a:rPr>
              <a:t>review should </a:t>
            </a:r>
            <a:r>
              <a:rPr sz="2400" dirty="0">
                <a:latin typeface="Arial"/>
                <a:cs typeface="Arial"/>
              </a:rPr>
              <a:t>include a </a:t>
            </a:r>
            <a:r>
              <a:rPr sz="2400" spc="-5" dirty="0">
                <a:latin typeface="Arial"/>
                <a:cs typeface="Arial"/>
              </a:rPr>
              <a:t>conversation </a:t>
            </a:r>
            <a:r>
              <a:rPr sz="2400" dirty="0">
                <a:latin typeface="Arial"/>
                <a:cs typeface="Arial"/>
              </a:rPr>
              <a:t>regarding the </a:t>
            </a:r>
            <a:r>
              <a:rPr sz="2400" spc="-5" dirty="0">
                <a:latin typeface="Arial"/>
                <a:cs typeface="Arial"/>
              </a:rPr>
              <a:t>person’s </a:t>
            </a:r>
            <a:r>
              <a:rPr sz="2400" dirty="0">
                <a:latin typeface="Arial"/>
                <a:cs typeface="Arial"/>
              </a:rPr>
              <a:t>psycho-social </a:t>
            </a:r>
            <a:r>
              <a:rPr sz="2400" spc="-5" dirty="0">
                <a:latin typeface="Arial"/>
                <a:cs typeface="Arial"/>
              </a:rPr>
              <a:t>and physical  </a:t>
            </a:r>
            <a:r>
              <a:rPr sz="2400" dirty="0">
                <a:latin typeface="Arial"/>
                <a:cs typeface="Arial"/>
              </a:rPr>
              <a:t>needs re cancer (e.g. </a:t>
            </a:r>
            <a:r>
              <a:rPr sz="2400" spc="-5" dirty="0">
                <a:latin typeface="Arial"/>
                <a:cs typeface="Arial"/>
              </a:rPr>
              <a:t>preventing </a:t>
            </a:r>
            <a:r>
              <a:rPr sz="2400" dirty="0">
                <a:latin typeface="Arial"/>
                <a:cs typeface="Arial"/>
              </a:rPr>
              <a:t>recurrence and detecting and/or managing any consequences of  treatment), </a:t>
            </a:r>
            <a:r>
              <a:rPr sz="2400" spc="-5" dirty="0">
                <a:latin typeface="Arial"/>
                <a:cs typeface="Arial"/>
              </a:rPr>
              <a:t>healthy lifestyle advice, as well as any </a:t>
            </a:r>
            <a:r>
              <a:rPr sz="2400" dirty="0">
                <a:latin typeface="Arial"/>
                <a:cs typeface="Arial"/>
              </a:rPr>
              <a:t>other long term conditions and/or social risk factors  that the person </a:t>
            </a:r>
            <a:r>
              <a:rPr sz="2400" spc="-5" dirty="0">
                <a:latin typeface="Arial"/>
                <a:cs typeface="Arial"/>
              </a:rPr>
              <a:t>may have. </a:t>
            </a:r>
            <a:r>
              <a:rPr sz="2400" dirty="0">
                <a:latin typeface="Arial"/>
                <a:cs typeface="Arial"/>
              </a:rPr>
              <a:t>Needs of carers </a:t>
            </a:r>
            <a:r>
              <a:rPr sz="2400" spc="-5" dirty="0">
                <a:latin typeface="Arial"/>
                <a:cs typeface="Arial"/>
              </a:rPr>
              <a:t>should </a:t>
            </a:r>
            <a:r>
              <a:rPr sz="2400" dirty="0">
                <a:latin typeface="Arial"/>
                <a:cs typeface="Arial"/>
              </a:rPr>
              <a:t>also </a:t>
            </a:r>
            <a:r>
              <a:rPr sz="2400" spc="-5" dirty="0">
                <a:latin typeface="Arial"/>
                <a:cs typeface="Arial"/>
              </a:rPr>
              <a:t>be </a:t>
            </a:r>
            <a:r>
              <a:rPr sz="2400" dirty="0">
                <a:latin typeface="Arial"/>
                <a:cs typeface="Arial"/>
              </a:rPr>
              <a:t>taken into</a:t>
            </a:r>
            <a:r>
              <a:rPr sz="2400" spc="-150" dirty="0">
                <a:latin typeface="Arial"/>
                <a:cs typeface="Arial"/>
              </a:rPr>
              <a:t> </a:t>
            </a:r>
            <a:r>
              <a:rPr sz="2400" spc="-5" dirty="0">
                <a:latin typeface="Arial"/>
                <a:cs typeface="Arial"/>
              </a:rPr>
              <a:t>account.</a:t>
            </a:r>
            <a:endParaRPr sz="2400" dirty="0">
              <a:latin typeface="Arial"/>
              <a:cs typeface="Arial"/>
            </a:endParaRPr>
          </a:p>
          <a:p>
            <a:pPr marL="12700" marR="20320">
              <a:lnSpc>
                <a:spcPct val="90000"/>
              </a:lnSpc>
            </a:pPr>
            <a:endParaRPr lang="en-US" sz="1500" spc="-5" dirty="0">
              <a:latin typeface="Arial"/>
              <a:cs typeface="Arial"/>
            </a:endParaRPr>
          </a:p>
          <a:p>
            <a:pPr>
              <a:spcBef>
                <a:spcPts val="15"/>
              </a:spcBef>
            </a:pPr>
            <a:endParaRPr lang="en-US" sz="2300" dirty="0">
              <a:solidFill>
                <a:srgbClr val="000000"/>
              </a:solidFill>
              <a:latin typeface="Times New Roman"/>
              <a:cs typeface="Times New Roman"/>
            </a:endParaRPr>
          </a:p>
          <a:p>
            <a:pPr marR="5080" algn="r"/>
            <a:r>
              <a:rPr sz="1200" spc="-5" dirty="0">
                <a:solidFill>
                  <a:srgbClr val="205868"/>
                </a:solidFill>
                <a:latin typeface="Arial"/>
                <a:cs typeface="Arial"/>
              </a:rPr>
              <a:t>61</a:t>
            </a:r>
            <a:endParaRPr sz="12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433" y="1604708"/>
            <a:ext cx="11523133" cy="364858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34435" y="838200"/>
            <a:ext cx="11523132" cy="751488"/>
          </a:xfrm>
          <a:prstGeom prst="rect">
            <a:avLst/>
          </a:prstGeom>
        </p:spPr>
        <p:txBody>
          <a:bodyPr vert="horz" wrap="square" lIns="0" tIns="12700" rIns="0" bIns="0" rtlCol="0">
            <a:spAutoFit/>
          </a:bodyPr>
          <a:lstStyle/>
          <a:p>
            <a:pPr algn="ctr">
              <a:spcBef>
                <a:spcPts val="100"/>
              </a:spcBef>
            </a:pPr>
            <a:r>
              <a:rPr lang="en-GB" sz="2400" spc="-45" dirty="0">
                <a:solidFill>
                  <a:srgbClr val="006FC0"/>
                </a:solidFill>
                <a:latin typeface="Arial"/>
                <a:cs typeface="Arial"/>
              </a:rPr>
              <a:t>It’s important that cancer survivors are safety netted properly, particularly regarding the risk of subsequent cancers and early detection of consequences of treatment. </a:t>
            </a:r>
            <a:endParaRPr sz="2400" dirty="0">
              <a:latin typeface="Arial"/>
              <a:cs typeface="Arial"/>
            </a:endParaRPr>
          </a:p>
        </p:txBody>
      </p:sp>
      <p:sp>
        <p:nvSpPr>
          <p:cNvPr id="4" name="object 4"/>
          <p:cNvSpPr txBox="1"/>
          <p:nvPr/>
        </p:nvSpPr>
        <p:spPr>
          <a:xfrm>
            <a:off x="334433" y="5288755"/>
            <a:ext cx="11523133" cy="629018"/>
          </a:xfrm>
          <a:prstGeom prst="rect">
            <a:avLst/>
          </a:prstGeom>
        </p:spPr>
        <p:txBody>
          <a:bodyPr vert="horz" wrap="square" lIns="0" tIns="13335" rIns="0" bIns="0" rtlCol="0">
            <a:spAutoFit/>
          </a:bodyPr>
          <a:lstStyle/>
          <a:p>
            <a:pPr marL="12700">
              <a:spcBef>
                <a:spcPts val="105"/>
              </a:spcBef>
            </a:pPr>
            <a:r>
              <a:rPr lang="en-GB" sz="2000" dirty="0">
                <a:solidFill>
                  <a:srgbClr val="001F5F"/>
                </a:solidFill>
                <a:latin typeface="Arial"/>
                <a:cs typeface="Arial"/>
              </a:rPr>
              <a:t>TCST </a:t>
            </a:r>
            <a:r>
              <a:rPr sz="2000" dirty="0">
                <a:solidFill>
                  <a:srgbClr val="001F5F"/>
                </a:solidFill>
                <a:latin typeface="Arial"/>
                <a:cs typeface="Arial"/>
              </a:rPr>
              <a:t>Guidance</a:t>
            </a:r>
            <a:r>
              <a:rPr lang="en-GB" sz="2000" dirty="0">
                <a:solidFill>
                  <a:srgbClr val="001F5F"/>
                </a:solidFill>
                <a:latin typeface="Arial"/>
                <a:cs typeface="Arial"/>
              </a:rPr>
              <a:t> </a:t>
            </a:r>
            <a:r>
              <a:rPr sz="2000" dirty="0">
                <a:solidFill>
                  <a:srgbClr val="001F5F"/>
                </a:solidFill>
                <a:latin typeface="Arial"/>
                <a:cs typeface="Arial"/>
              </a:rPr>
              <a:t>will </a:t>
            </a:r>
            <a:r>
              <a:rPr lang="en-GB" sz="2000" dirty="0">
                <a:solidFill>
                  <a:srgbClr val="001F5F"/>
                </a:solidFill>
                <a:latin typeface="Arial"/>
                <a:cs typeface="Arial"/>
              </a:rPr>
              <a:t>encompass</a:t>
            </a:r>
            <a:r>
              <a:rPr sz="2000" dirty="0">
                <a:solidFill>
                  <a:srgbClr val="001F5F"/>
                </a:solidFill>
                <a:latin typeface="Arial"/>
                <a:cs typeface="Arial"/>
              </a:rPr>
              <a:t> safety netting in primary care for: 4 </a:t>
            </a:r>
            <a:r>
              <a:rPr sz="2000" spc="-5" dirty="0">
                <a:solidFill>
                  <a:srgbClr val="001F5F"/>
                </a:solidFill>
                <a:latin typeface="Arial"/>
                <a:cs typeface="Arial"/>
              </a:rPr>
              <a:t>Point</a:t>
            </a:r>
            <a:r>
              <a:rPr sz="2000" spc="-160" dirty="0">
                <a:solidFill>
                  <a:srgbClr val="001F5F"/>
                </a:solidFill>
                <a:latin typeface="Arial"/>
                <a:cs typeface="Arial"/>
              </a:rPr>
              <a:t> </a:t>
            </a:r>
            <a:r>
              <a:rPr sz="2000" dirty="0">
                <a:solidFill>
                  <a:srgbClr val="001F5F"/>
                </a:solidFill>
                <a:latin typeface="Arial"/>
                <a:cs typeface="Arial"/>
              </a:rPr>
              <a:t>Model,</a:t>
            </a:r>
            <a:r>
              <a:rPr lang="en-GB" sz="2000" dirty="0">
                <a:solidFill>
                  <a:srgbClr val="001F5F"/>
                </a:solidFill>
                <a:latin typeface="Arial"/>
                <a:cs typeface="Arial"/>
              </a:rPr>
              <a:t> </a:t>
            </a:r>
            <a:r>
              <a:rPr sz="2000" dirty="0">
                <a:solidFill>
                  <a:srgbClr val="001F5F"/>
                </a:solidFill>
                <a:latin typeface="Arial"/>
                <a:cs typeface="Arial"/>
              </a:rPr>
              <a:t>stratified follow up pathways, consequences of treatment</a:t>
            </a:r>
            <a:r>
              <a:rPr lang="en-GB" sz="2000" dirty="0">
                <a:solidFill>
                  <a:srgbClr val="001F5F"/>
                </a:solidFill>
                <a:latin typeface="Arial"/>
                <a:cs typeface="Arial"/>
              </a:rPr>
              <a:t> and subsequent cancers</a:t>
            </a:r>
            <a:r>
              <a:rPr sz="2000" dirty="0">
                <a:solidFill>
                  <a:srgbClr val="001F5F"/>
                </a:solidFill>
                <a:latin typeface="Arial"/>
                <a:cs typeface="Arial"/>
              </a:rPr>
              <a:t>.</a:t>
            </a:r>
            <a:endParaRPr sz="2000" dirty="0">
              <a:latin typeface="Arial"/>
              <a:cs typeface="Arial"/>
            </a:endParaRPr>
          </a:p>
        </p:txBody>
      </p:sp>
      <p:sp>
        <p:nvSpPr>
          <p:cNvPr id="5" name="object 5"/>
          <p:cNvSpPr txBox="1">
            <a:spLocks noGrp="1"/>
          </p:cNvSpPr>
          <p:nvPr>
            <p:ph type="title"/>
          </p:nvPr>
        </p:nvSpPr>
        <p:spPr>
          <a:prstGeom prst="rect">
            <a:avLst/>
          </a:prstGeom>
          <a:solidFill>
            <a:srgbClr val="92D050"/>
          </a:solidFill>
        </p:spPr>
        <p:txBody>
          <a:bodyPr vert="horz" wrap="square" lIns="0" tIns="109220" rIns="0" bIns="0" rtlCol="0">
            <a:spAutoFit/>
          </a:bodyPr>
          <a:lstStyle/>
          <a:p>
            <a:pPr marL="269240">
              <a:spcBef>
                <a:spcPts val="860"/>
              </a:spcBef>
            </a:pPr>
            <a:r>
              <a:rPr lang="en-GB" sz="2700" spc="-5" dirty="0"/>
              <a:t>Long term survival and s</a:t>
            </a:r>
            <a:r>
              <a:rPr sz="2700" spc="-5" dirty="0" err="1"/>
              <a:t>afety</a:t>
            </a:r>
            <a:r>
              <a:rPr sz="2700" spc="-20" dirty="0"/>
              <a:t> </a:t>
            </a:r>
            <a:r>
              <a:rPr lang="en-GB" sz="2700" spc="-20" dirty="0"/>
              <a:t>n</a:t>
            </a:r>
            <a:r>
              <a:rPr sz="2700" dirty="0" err="1"/>
              <a:t>etting</a:t>
            </a:r>
            <a:endParaRPr sz="27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1A9D54-06A6-433B-BC1C-79191C67B819}"/>
              </a:ext>
            </a:extLst>
          </p:cNvPr>
          <p:cNvSpPr>
            <a:spLocks noGrp="1"/>
          </p:cNvSpPr>
          <p:nvPr>
            <p:ph type="body" sz="quarter" idx="10"/>
          </p:nvPr>
        </p:nvSpPr>
        <p:spPr/>
        <p:txBody>
          <a:bodyPr/>
          <a:lstStyle/>
          <a:p>
            <a:r>
              <a:rPr lang="en-GB" dirty="0"/>
              <a:t>Resource</a:t>
            </a:r>
          </a:p>
        </p:txBody>
      </p:sp>
      <p:sp>
        <p:nvSpPr>
          <p:cNvPr id="3" name="Slide Number Placeholder 2">
            <a:extLst>
              <a:ext uri="{FF2B5EF4-FFF2-40B4-BE49-F238E27FC236}">
                <a16:creationId xmlns:a16="http://schemas.microsoft.com/office/drawing/2014/main" id="{E8D5AC0C-D67F-47C1-BB22-0F0A5BB80F37}"/>
              </a:ext>
            </a:extLst>
          </p:cNvPr>
          <p:cNvSpPr>
            <a:spLocks noGrp="1"/>
          </p:cNvSpPr>
          <p:nvPr>
            <p:ph type="sldNum" sz="quarter" idx="11"/>
          </p:nvPr>
        </p:nvSpPr>
        <p:spPr/>
        <p:txBody>
          <a:bodyPr/>
          <a:lstStyle/>
          <a:p>
            <a:fld id="{8FC524A1-7B6A-464D-B8BC-8FE2E057339E}" type="slidenum">
              <a:rPr lang="en-GB" smtClean="0"/>
              <a:pPr/>
              <a:t>23</a:t>
            </a:fld>
            <a:endParaRPr lang="en-GB" dirty="0"/>
          </a:p>
        </p:txBody>
      </p:sp>
    </p:spTree>
    <p:extLst>
      <p:ext uri="{BB962C8B-B14F-4D97-AF65-F5344CB8AC3E}">
        <p14:creationId xmlns:p14="http://schemas.microsoft.com/office/powerpoint/2010/main" val="364253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9320" y="1335406"/>
            <a:ext cx="2628900" cy="80962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a:solidFill>
            <a:schemeClr val="accent6"/>
          </a:solidFill>
        </p:spPr>
        <p:txBody>
          <a:bodyPr vert="horz" wrap="square" lIns="0" tIns="36830" rIns="0" bIns="0" rtlCol="0">
            <a:spAutoFit/>
          </a:bodyPr>
          <a:lstStyle/>
          <a:p>
            <a:pPr marL="269240">
              <a:spcBef>
                <a:spcPts val="290"/>
              </a:spcBef>
            </a:pPr>
            <a:r>
              <a:rPr sz="2700" spc="-5" dirty="0"/>
              <a:t>Online resources: managing patients </a:t>
            </a:r>
            <a:r>
              <a:rPr sz="2700" dirty="0"/>
              <a:t>with</a:t>
            </a:r>
            <a:r>
              <a:rPr sz="2700" spc="30" dirty="0"/>
              <a:t> </a:t>
            </a:r>
            <a:r>
              <a:rPr sz="2700" spc="-5" dirty="0"/>
              <a:t>cancer</a:t>
            </a:r>
            <a:endParaRPr sz="2700"/>
          </a:p>
        </p:txBody>
      </p:sp>
      <p:sp>
        <p:nvSpPr>
          <p:cNvPr id="4" name="object 4"/>
          <p:cNvSpPr/>
          <p:nvPr/>
        </p:nvSpPr>
        <p:spPr>
          <a:xfrm>
            <a:off x="1662633" y="2492882"/>
            <a:ext cx="1371600" cy="952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35201" y="3861015"/>
            <a:ext cx="1824989" cy="739432"/>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951222" y="1570482"/>
            <a:ext cx="1941195" cy="299720"/>
          </a:xfrm>
          <a:prstGeom prst="rect">
            <a:avLst/>
          </a:prstGeom>
        </p:spPr>
        <p:txBody>
          <a:bodyPr vert="horz" wrap="square" lIns="0" tIns="12700" rIns="0" bIns="0" rtlCol="0">
            <a:spAutoFit/>
          </a:bodyPr>
          <a:lstStyle/>
          <a:p>
            <a:pPr marL="12700">
              <a:spcBef>
                <a:spcPts val="100"/>
              </a:spcBef>
            </a:pPr>
            <a:r>
              <a:rPr b="1" spc="-5" dirty="0">
                <a:latin typeface="Arial"/>
                <a:cs typeface="Arial"/>
              </a:rPr>
              <a:t>RCGP </a:t>
            </a:r>
            <a:r>
              <a:rPr b="1" dirty="0">
                <a:latin typeface="Arial"/>
                <a:cs typeface="Arial"/>
              </a:rPr>
              <a:t>CoT</a:t>
            </a:r>
            <a:r>
              <a:rPr b="1" spc="-95" dirty="0">
                <a:latin typeface="Arial"/>
                <a:cs typeface="Arial"/>
              </a:rPr>
              <a:t> </a:t>
            </a:r>
            <a:r>
              <a:rPr b="1" dirty="0">
                <a:latin typeface="Arial"/>
                <a:cs typeface="Arial"/>
              </a:rPr>
              <a:t>toolkit</a:t>
            </a:r>
            <a:endParaRPr>
              <a:latin typeface="Arial"/>
              <a:cs typeface="Arial"/>
            </a:endParaRPr>
          </a:p>
        </p:txBody>
      </p:sp>
      <p:sp>
        <p:nvSpPr>
          <p:cNvPr id="7" name="object 7"/>
          <p:cNvSpPr txBox="1"/>
          <p:nvPr/>
        </p:nvSpPr>
        <p:spPr>
          <a:xfrm>
            <a:off x="4951221" y="2607945"/>
            <a:ext cx="3845560" cy="574040"/>
          </a:xfrm>
          <a:prstGeom prst="rect">
            <a:avLst/>
          </a:prstGeom>
        </p:spPr>
        <p:txBody>
          <a:bodyPr vert="horz" wrap="square" lIns="0" tIns="12700" rIns="0" bIns="0" rtlCol="0">
            <a:spAutoFit/>
          </a:bodyPr>
          <a:lstStyle/>
          <a:p>
            <a:pPr marL="12700" marR="5080">
              <a:spcBef>
                <a:spcPts val="100"/>
              </a:spcBef>
            </a:pPr>
            <a:r>
              <a:rPr b="1" spc="-5" dirty="0">
                <a:latin typeface="Arial"/>
                <a:cs typeface="Arial"/>
              </a:rPr>
              <a:t>eLearning for </a:t>
            </a:r>
            <a:r>
              <a:rPr b="1" dirty="0">
                <a:latin typeface="Arial"/>
                <a:cs typeface="Arial"/>
              </a:rPr>
              <a:t>Health– open to </a:t>
            </a:r>
            <a:r>
              <a:rPr b="1" spc="-5" dirty="0">
                <a:latin typeface="Arial"/>
                <a:cs typeface="Arial"/>
              </a:rPr>
              <a:t>all  professionals, free, </a:t>
            </a:r>
            <a:r>
              <a:rPr b="1" spc="5" dirty="0">
                <a:latin typeface="Arial"/>
                <a:cs typeface="Arial"/>
              </a:rPr>
              <a:t>with</a:t>
            </a:r>
            <a:r>
              <a:rPr b="1" spc="-15" dirty="0">
                <a:latin typeface="Arial"/>
                <a:cs typeface="Arial"/>
              </a:rPr>
              <a:t> </a:t>
            </a:r>
            <a:r>
              <a:rPr b="1" spc="-5" dirty="0">
                <a:latin typeface="Arial"/>
                <a:cs typeface="Arial"/>
              </a:rPr>
              <a:t>certificate.</a:t>
            </a:r>
            <a:endParaRPr>
              <a:latin typeface="Arial"/>
              <a:cs typeface="Arial"/>
            </a:endParaRPr>
          </a:p>
        </p:txBody>
      </p:sp>
      <p:sp>
        <p:nvSpPr>
          <p:cNvPr id="8" name="object 8"/>
          <p:cNvSpPr txBox="1"/>
          <p:nvPr/>
        </p:nvSpPr>
        <p:spPr>
          <a:xfrm>
            <a:off x="4951221" y="3984117"/>
            <a:ext cx="2426970" cy="299720"/>
          </a:xfrm>
          <a:prstGeom prst="rect">
            <a:avLst/>
          </a:prstGeom>
        </p:spPr>
        <p:txBody>
          <a:bodyPr vert="horz" wrap="square" lIns="0" tIns="12700" rIns="0" bIns="0" rtlCol="0">
            <a:spAutoFit/>
          </a:bodyPr>
          <a:lstStyle/>
          <a:p>
            <a:pPr marL="12700">
              <a:spcBef>
                <a:spcPts val="100"/>
              </a:spcBef>
            </a:pPr>
            <a:r>
              <a:rPr b="1" spc="-5" dirty="0">
                <a:latin typeface="Arial"/>
                <a:cs typeface="Arial"/>
              </a:rPr>
              <a:t>Macmillan Learn</a:t>
            </a:r>
            <a:r>
              <a:rPr b="1" spc="-25" dirty="0">
                <a:latin typeface="Arial"/>
                <a:cs typeface="Arial"/>
              </a:rPr>
              <a:t> </a:t>
            </a:r>
            <a:r>
              <a:rPr b="1" dirty="0">
                <a:latin typeface="Arial"/>
                <a:cs typeface="Arial"/>
              </a:rPr>
              <a:t>Zone</a:t>
            </a:r>
            <a:endParaRPr>
              <a:latin typeface="Arial"/>
              <a:cs typeface="Arial"/>
            </a:endParaRPr>
          </a:p>
        </p:txBody>
      </p:sp>
      <p:sp>
        <p:nvSpPr>
          <p:cNvPr id="9" name="object 9"/>
          <p:cNvSpPr/>
          <p:nvPr/>
        </p:nvSpPr>
        <p:spPr>
          <a:xfrm>
            <a:off x="1616190" y="4713071"/>
            <a:ext cx="1860804" cy="111648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616190" y="5817082"/>
            <a:ext cx="2395728" cy="803808"/>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4951222" y="5114620"/>
            <a:ext cx="1856739" cy="1549142"/>
          </a:xfrm>
          <a:prstGeom prst="rect">
            <a:avLst/>
          </a:prstGeom>
        </p:spPr>
        <p:txBody>
          <a:bodyPr vert="horz" wrap="square" lIns="0" tIns="12700" rIns="0" bIns="0" rtlCol="0">
            <a:spAutoFit/>
          </a:bodyPr>
          <a:lstStyle/>
          <a:p>
            <a:pPr marL="12700">
              <a:spcBef>
                <a:spcPts val="100"/>
              </a:spcBef>
            </a:pPr>
            <a:r>
              <a:rPr b="1" spc="-5" dirty="0">
                <a:latin typeface="Arial"/>
                <a:cs typeface="Arial"/>
              </a:rPr>
              <a:t>Healthtalk</a:t>
            </a:r>
            <a:r>
              <a:rPr b="1" spc="-55" dirty="0">
                <a:latin typeface="Arial"/>
                <a:cs typeface="Arial"/>
              </a:rPr>
              <a:t> </a:t>
            </a:r>
            <a:r>
              <a:rPr b="1" dirty="0">
                <a:latin typeface="Arial"/>
                <a:cs typeface="Arial"/>
              </a:rPr>
              <a:t>online</a:t>
            </a:r>
            <a:endParaRPr>
              <a:latin typeface="Arial"/>
              <a:cs typeface="Arial"/>
            </a:endParaRPr>
          </a:p>
          <a:p>
            <a:pPr>
              <a:lnSpc>
                <a:spcPct val="100000"/>
              </a:lnSpc>
            </a:pPr>
            <a:endParaRPr sz="2000">
              <a:latin typeface="Times New Roman"/>
              <a:cs typeface="Times New Roman"/>
            </a:endParaRPr>
          </a:p>
          <a:p>
            <a:pPr>
              <a:spcBef>
                <a:spcPts val="15"/>
              </a:spcBef>
            </a:pPr>
            <a:endParaRPr sz="2600">
              <a:latin typeface="Times New Roman"/>
              <a:cs typeface="Times New Roman"/>
            </a:endParaRPr>
          </a:p>
          <a:p>
            <a:pPr marL="12700"/>
            <a:r>
              <a:rPr b="1" spc="-5" dirty="0">
                <a:latin typeface="Arial"/>
                <a:cs typeface="Arial"/>
              </a:rPr>
              <a:t>BMJ</a:t>
            </a:r>
            <a:r>
              <a:rPr b="1" spc="-15" dirty="0">
                <a:latin typeface="Arial"/>
                <a:cs typeface="Arial"/>
              </a:rPr>
              <a:t> </a:t>
            </a:r>
            <a:r>
              <a:rPr b="1" spc="-5" dirty="0">
                <a:latin typeface="Arial"/>
                <a:cs typeface="Arial"/>
              </a:rPr>
              <a:t>Learning</a:t>
            </a:r>
            <a:endParaRPr>
              <a:latin typeface="Arial"/>
              <a:cs typeface="Arial"/>
            </a:endParaRPr>
          </a:p>
          <a:p>
            <a:pPr marL="944880">
              <a:spcBef>
                <a:spcPts val="745"/>
              </a:spcBef>
            </a:pPr>
            <a:r>
              <a:rPr sz="1200" dirty="0">
                <a:solidFill>
                  <a:srgbClr val="888888"/>
                </a:solidFill>
                <a:latin typeface="Arial"/>
                <a:cs typeface="Arial"/>
              </a:rPr>
              <a:t>TCST</a:t>
            </a:r>
            <a:endParaRPr sz="12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F89BD-16D7-42A5-B3F2-9E5E83D04E0B}"/>
              </a:ext>
            </a:extLst>
          </p:cNvPr>
          <p:cNvSpPr>
            <a:spLocks noGrp="1"/>
          </p:cNvSpPr>
          <p:nvPr>
            <p:ph type="title"/>
          </p:nvPr>
        </p:nvSpPr>
        <p:spPr/>
        <p:txBody>
          <a:bodyPr/>
          <a:lstStyle/>
          <a:p>
            <a:r>
              <a:rPr lang="en-GB" dirty="0"/>
              <a:t>Resources for primary care teams</a:t>
            </a:r>
            <a:br>
              <a:rPr lang="en-GB" dirty="0"/>
            </a:br>
            <a:endParaRPr lang="en-GB" dirty="0"/>
          </a:p>
        </p:txBody>
      </p:sp>
      <p:sp>
        <p:nvSpPr>
          <p:cNvPr id="13316" name="TextBox 1">
            <a:extLst>
              <a:ext uri="{FF2B5EF4-FFF2-40B4-BE49-F238E27FC236}">
                <a16:creationId xmlns:a16="http://schemas.microsoft.com/office/drawing/2014/main" id="{73A1F1D8-BE7D-4FBB-8B0E-8F6DC1913CE0}"/>
              </a:ext>
            </a:extLst>
          </p:cNvPr>
          <p:cNvSpPr txBox="1">
            <a:spLocks noChangeArrowheads="1"/>
          </p:cNvSpPr>
          <p:nvPr/>
        </p:nvSpPr>
        <p:spPr bwMode="auto">
          <a:xfrm>
            <a:off x="6032899" y="5269258"/>
            <a:ext cx="2983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a:r>
              <a:rPr lang="en-GB" altLang="en-US" sz="1800" dirty="0">
                <a:solidFill>
                  <a:srgbClr val="333333"/>
                </a:solidFill>
                <a:hlinkClick r:id="rId3"/>
              </a:rPr>
              <a:t>www.macmillan.org.uk/gp</a:t>
            </a:r>
            <a:r>
              <a:rPr lang="en-GB" altLang="en-US" sz="1800" b="1" dirty="0">
                <a:solidFill>
                  <a:srgbClr val="333333"/>
                </a:solidFill>
              </a:rPr>
              <a:t> </a:t>
            </a:r>
          </a:p>
        </p:txBody>
      </p:sp>
      <p:pic>
        <p:nvPicPr>
          <p:cNvPr id="13317" name="Picture 1">
            <a:extLst>
              <a:ext uri="{FF2B5EF4-FFF2-40B4-BE49-F238E27FC236}">
                <a16:creationId xmlns:a16="http://schemas.microsoft.com/office/drawing/2014/main" id="{D73F1850-303E-4C89-8685-88959D1085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8858" t="2856" r="7079" b="13174"/>
          <a:stretch>
            <a:fillRect/>
          </a:stretch>
        </p:blipFill>
        <p:spPr bwMode="auto">
          <a:xfrm>
            <a:off x="334434" y="692698"/>
            <a:ext cx="5603213" cy="41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a:extLst>
              <a:ext uri="{FF2B5EF4-FFF2-40B4-BE49-F238E27FC236}">
                <a16:creationId xmlns:a16="http://schemas.microsoft.com/office/drawing/2014/main" id="{B2D09F49-4DF1-4C1D-A758-B414DDD562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8983" t="10477" r="10919" b="16032"/>
          <a:stretch>
            <a:fillRect/>
          </a:stretch>
        </p:blipFill>
        <p:spPr bwMode="auto">
          <a:xfrm>
            <a:off x="6032899" y="734369"/>
            <a:ext cx="5408252" cy="416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
            <a:extLst>
              <a:ext uri="{FF2B5EF4-FFF2-40B4-BE49-F238E27FC236}">
                <a16:creationId xmlns:a16="http://schemas.microsoft.com/office/drawing/2014/main" id="{0F49D589-C4F5-4C6D-B2B2-C217D14DC6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872" t="31113" r="31587" b="45872"/>
          <a:stretch>
            <a:fillRect/>
          </a:stretch>
        </p:blipFill>
        <p:spPr bwMode="auto">
          <a:xfrm>
            <a:off x="334434" y="4895850"/>
            <a:ext cx="438996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29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44C5-B1D7-4D4C-9E40-63088903616D}"/>
              </a:ext>
            </a:extLst>
          </p:cNvPr>
          <p:cNvSpPr>
            <a:spLocks noGrp="1"/>
          </p:cNvSpPr>
          <p:nvPr>
            <p:ph type="title"/>
          </p:nvPr>
        </p:nvSpPr>
        <p:spPr/>
        <p:txBody>
          <a:bodyPr wrap="square" lIns="0" tIns="0" rIns="0" bIns="0" anchor="t">
            <a:spAutoFit/>
          </a:bodyPr>
          <a:lstStyle/>
          <a:p>
            <a:r>
              <a:rPr lang="en-US" dirty="0"/>
              <a:t>Further resources</a:t>
            </a:r>
          </a:p>
        </p:txBody>
      </p:sp>
      <p:sp>
        <p:nvSpPr>
          <p:cNvPr id="4" name="TextBox 3">
            <a:extLst>
              <a:ext uri="{FF2B5EF4-FFF2-40B4-BE49-F238E27FC236}">
                <a16:creationId xmlns:a16="http://schemas.microsoft.com/office/drawing/2014/main" id="{DE52BFDF-38E3-4AC1-AB72-7786641CC714}"/>
              </a:ext>
            </a:extLst>
          </p:cNvPr>
          <p:cNvSpPr txBox="1"/>
          <p:nvPr/>
        </p:nvSpPr>
        <p:spPr>
          <a:xfrm>
            <a:off x="334434" y="692697"/>
            <a:ext cx="11523132" cy="507831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accent5"/>
                </a:solidFill>
                <a:latin typeface="Arial"/>
              </a:rPr>
              <a:t>NICE Guidance 56</a:t>
            </a:r>
            <a:br>
              <a:rPr lang="en-GB" b="1" dirty="0">
                <a:latin typeface="Arial"/>
              </a:rPr>
            </a:br>
            <a:r>
              <a:rPr lang="en-GB" dirty="0">
                <a:solidFill>
                  <a:schemeClr val="accent5"/>
                </a:solidFill>
                <a:latin typeface="Arial"/>
                <a:hlinkClick r:id="rId2"/>
              </a:rPr>
              <a:t>https://www.nice.org.uk/guidance/ng56</a:t>
            </a:r>
            <a:r>
              <a:rPr lang="en-GB" dirty="0">
                <a:solidFill>
                  <a:schemeClr val="accent5"/>
                </a:solidFill>
                <a:latin typeface="Arial"/>
              </a:rPr>
              <a:t> </a:t>
            </a:r>
            <a:endParaRPr lang="en-US" dirty="0"/>
          </a:p>
          <a:p>
            <a:r>
              <a:rPr lang="en-GB" b="1" dirty="0">
                <a:solidFill>
                  <a:schemeClr val="accent5"/>
                </a:solidFill>
                <a:latin typeface="Arial"/>
              </a:rPr>
              <a:t>RCGP Consequences of Treatment Toolkit </a:t>
            </a:r>
            <a:br>
              <a:rPr lang="en-GB" dirty="0">
                <a:latin typeface="Arial"/>
              </a:rPr>
            </a:br>
            <a:r>
              <a:rPr lang="en-GB" u="sng" dirty="0">
                <a:solidFill>
                  <a:schemeClr val="accent5"/>
                </a:solidFill>
                <a:latin typeface="Arial"/>
                <a:hlinkClick r:id="rId3"/>
              </a:rPr>
              <a:t>http://www.rcgp.org.uk/clinical-and-research/toolkits/consequences-of-cancer-toolkit.aspx</a:t>
            </a:r>
            <a:endParaRPr lang="en-GB" u="sng" dirty="0">
              <a:solidFill>
                <a:schemeClr val="accent5"/>
              </a:solidFill>
              <a:latin typeface="Arial"/>
              <a:cs typeface="Arial"/>
              <a:hlinkClick r:id="rId3"/>
            </a:endParaRPr>
          </a:p>
          <a:p>
            <a:r>
              <a:rPr lang="en-GB" b="1" dirty="0">
                <a:solidFill>
                  <a:schemeClr val="accent5"/>
                </a:solidFill>
                <a:latin typeface="Arial"/>
              </a:rPr>
              <a:t>Macmillan resources for primary care</a:t>
            </a:r>
            <a:br>
              <a:rPr lang="en-GB" b="1" dirty="0">
                <a:latin typeface="Arial"/>
              </a:rPr>
            </a:br>
            <a:r>
              <a:rPr lang="en-GB" u="sng" dirty="0">
                <a:solidFill>
                  <a:srgbClr val="FF0000"/>
                </a:solidFill>
                <a:latin typeface="Arial"/>
                <a:hlinkClick r:id="rId4"/>
              </a:rPr>
              <a:t>https://www.macmillan.org.uk/about-us/health-professionals/resources/resources-for-gps.html</a:t>
            </a:r>
            <a:r>
              <a:rPr lang="en-GB" u="sng" dirty="0">
                <a:solidFill>
                  <a:srgbClr val="FF0000"/>
                </a:solidFill>
                <a:latin typeface="Arial"/>
              </a:rPr>
              <a:t> </a:t>
            </a:r>
            <a:endParaRPr lang="en-GB" u="sng" dirty="0">
              <a:solidFill>
                <a:srgbClr val="FF0000"/>
              </a:solidFill>
              <a:latin typeface="Arial"/>
              <a:cs typeface="Arial"/>
            </a:endParaRPr>
          </a:p>
          <a:p>
            <a:r>
              <a:rPr lang="en-GB" b="1" dirty="0">
                <a:solidFill>
                  <a:schemeClr val="accent5"/>
                </a:solidFill>
                <a:latin typeface="Arial"/>
              </a:rPr>
              <a:t>TCST’s resources on cancer</a:t>
            </a:r>
            <a:br>
              <a:rPr lang="en-GB" b="1" dirty="0">
                <a:latin typeface="Arial"/>
              </a:rPr>
            </a:br>
            <a:r>
              <a:rPr lang="en-GB" dirty="0">
                <a:solidFill>
                  <a:srgbClr val="FF0000"/>
                </a:solidFill>
                <a:latin typeface="Arial"/>
                <a:hlinkClick r:id="rId5"/>
              </a:rPr>
              <a:t>https://www.healthylondon.org/our-work/cancer/</a:t>
            </a:r>
            <a:r>
              <a:rPr lang="en-GB" dirty="0">
                <a:solidFill>
                  <a:srgbClr val="FF0000"/>
                </a:solidFill>
                <a:latin typeface="Arial"/>
              </a:rPr>
              <a:t> </a:t>
            </a:r>
            <a:endParaRPr lang="en-GB" dirty="0">
              <a:solidFill>
                <a:srgbClr val="FF0000"/>
              </a:solidFill>
              <a:latin typeface="Arial"/>
              <a:cs typeface="Arial"/>
            </a:endParaRPr>
          </a:p>
          <a:p>
            <a:r>
              <a:rPr lang="en-GB" b="1" dirty="0">
                <a:solidFill>
                  <a:schemeClr val="accent5"/>
                </a:solidFill>
                <a:latin typeface="Arial"/>
              </a:rPr>
              <a:t>TCST’s analysis on cancer (tableau presentations)</a:t>
            </a:r>
            <a:br>
              <a:rPr lang="en-GB" b="1" dirty="0">
                <a:latin typeface="Arial"/>
              </a:rPr>
            </a:br>
            <a:r>
              <a:rPr lang="en-GB" dirty="0">
                <a:solidFill>
                  <a:srgbClr val="FF0000"/>
                </a:solidFill>
                <a:latin typeface="Arial"/>
                <a:hlinkClick r:id="rId6"/>
              </a:rPr>
              <a:t>https://public.tableau.com/profile/transforming.cancer.services.for.london#!/</a:t>
            </a:r>
            <a:r>
              <a:rPr lang="en-GB" dirty="0">
                <a:solidFill>
                  <a:srgbClr val="FF0000"/>
                </a:solidFill>
                <a:latin typeface="Arial"/>
              </a:rPr>
              <a:t> </a:t>
            </a:r>
            <a:endParaRPr lang="en-GB" dirty="0">
              <a:solidFill>
                <a:srgbClr val="FF0000"/>
              </a:solidFill>
              <a:latin typeface="Arial"/>
              <a:cs typeface="Arial"/>
            </a:endParaRPr>
          </a:p>
          <a:p>
            <a:endParaRPr lang="fr-FR" b="1" dirty="0">
              <a:solidFill>
                <a:schemeClr val="accent5"/>
              </a:solidFill>
              <a:latin typeface="Arial"/>
            </a:endParaRPr>
          </a:p>
          <a:p>
            <a:r>
              <a:rPr lang="fr-FR" b="1" dirty="0">
                <a:solidFill>
                  <a:schemeClr val="accent5"/>
                </a:solidFill>
                <a:latin typeface="Arial"/>
              </a:rPr>
              <a:t>Rubin et al</a:t>
            </a:r>
            <a:r>
              <a:rPr lang="fr-FR" dirty="0">
                <a:solidFill>
                  <a:schemeClr val="accent5"/>
                </a:solidFill>
                <a:latin typeface="Arial"/>
              </a:rPr>
              <a:t>, ‘</a:t>
            </a:r>
            <a:r>
              <a:rPr lang="en-GB" dirty="0">
                <a:solidFill>
                  <a:schemeClr val="accent5"/>
                </a:solidFill>
                <a:latin typeface="Arial"/>
              </a:rPr>
              <a:t>The expanding role of primary care in cancer control’, </a:t>
            </a:r>
            <a:r>
              <a:rPr lang="fr-FR" i="1" dirty="0">
                <a:solidFill>
                  <a:schemeClr val="accent5"/>
                </a:solidFill>
                <a:latin typeface="Arial"/>
              </a:rPr>
              <a:t>Lancet </a:t>
            </a:r>
            <a:r>
              <a:rPr lang="fr-FR" i="1" dirty="0" err="1">
                <a:solidFill>
                  <a:schemeClr val="accent5"/>
                </a:solidFill>
                <a:latin typeface="Arial"/>
              </a:rPr>
              <a:t>Oncology</a:t>
            </a:r>
            <a:r>
              <a:rPr lang="fr-FR" i="1" dirty="0">
                <a:solidFill>
                  <a:schemeClr val="accent5"/>
                </a:solidFill>
                <a:latin typeface="Arial"/>
              </a:rPr>
              <a:t> (</a:t>
            </a:r>
            <a:r>
              <a:rPr lang="fr-FR" dirty="0">
                <a:solidFill>
                  <a:schemeClr val="accent5"/>
                </a:solidFill>
                <a:latin typeface="Arial"/>
              </a:rPr>
              <a:t>2015) 16: 1231–72</a:t>
            </a:r>
          </a:p>
          <a:p>
            <a:endParaRPr lang="fr-FR" dirty="0">
              <a:solidFill>
                <a:schemeClr val="accent5"/>
              </a:solidFill>
              <a:latin typeface="Arial"/>
              <a:cs typeface="Arial"/>
            </a:endParaRPr>
          </a:p>
          <a:p>
            <a:r>
              <a:rPr lang="en-GB" b="1" dirty="0">
                <a:solidFill>
                  <a:schemeClr val="accent5"/>
                </a:solidFill>
                <a:latin typeface="Arial"/>
              </a:rPr>
              <a:t>Jefford et al</a:t>
            </a:r>
            <a:r>
              <a:rPr lang="en-GB" dirty="0">
                <a:solidFill>
                  <a:schemeClr val="accent5"/>
                </a:solidFill>
                <a:latin typeface="Arial"/>
              </a:rPr>
              <a:t>, ‘Implementing improved post-treatment care for cancer survivors in England, with reflections from Australia, Canada and the USA’, </a:t>
            </a:r>
            <a:r>
              <a:rPr lang="en-GB" i="1" dirty="0">
                <a:solidFill>
                  <a:schemeClr val="accent5"/>
                </a:solidFill>
                <a:latin typeface="Arial"/>
              </a:rPr>
              <a:t>British Journal of Cancer </a:t>
            </a:r>
            <a:r>
              <a:rPr lang="en-GB" dirty="0">
                <a:solidFill>
                  <a:schemeClr val="accent5"/>
                </a:solidFill>
                <a:latin typeface="Arial"/>
              </a:rPr>
              <a:t>(2013) 108, 14–20 | </a:t>
            </a:r>
            <a:r>
              <a:rPr lang="en-GB" dirty="0" err="1">
                <a:solidFill>
                  <a:schemeClr val="accent5"/>
                </a:solidFill>
                <a:latin typeface="Arial"/>
              </a:rPr>
              <a:t>doi</a:t>
            </a:r>
            <a:r>
              <a:rPr lang="en-GB" dirty="0">
                <a:solidFill>
                  <a:schemeClr val="accent5"/>
                </a:solidFill>
                <a:latin typeface="Arial"/>
              </a:rPr>
              <a:t>: 10.1038/bjc.2012.554</a:t>
            </a:r>
          </a:p>
          <a:p>
            <a:endParaRPr lang="en-GB" dirty="0">
              <a:solidFill>
                <a:schemeClr val="accent5"/>
              </a:solidFill>
              <a:latin typeface="Arial"/>
              <a:cs typeface="Arial"/>
            </a:endParaRPr>
          </a:p>
          <a:p>
            <a:r>
              <a:rPr lang="en-GB" b="1" dirty="0">
                <a:solidFill>
                  <a:schemeClr val="accent5"/>
                </a:solidFill>
                <a:latin typeface="Arial"/>
              </a:rPr>
              <a:t>Khan et al</a:t>
            </a:r>
            <a:r>
              <a:rPr lang="en-GB" dirty="0">
                <a:solidFill>
                  <a:schemeClr val="accent5"/>
                </a:solidFill>
                <a:latin typeface="Arial"/>
              </a:rPr>
              <a:t>, ‘A qualitative study of unmet needs and interactions with primary care among cancer survivors’, </a:t>
            </a:r>
            <a:r>
              <a:rPr lang="en-GB" i="1" dirty="0">
                <a:solidFill>
                  <a:schemeClr val="accent5"/>
                </a:solidFill>
                <a:latin typeface="Arial"/>
              </a:rPr>
              <a:t>British Journal of Cancer </a:t>
            </a:r>
            <a:r>
              <a:rPr lang="en-GB" dirty="0">
                <a:solidFill>
                  <a:schemeClr val="accent5"/>
                </a:solidFill>
                <a:latin typeface="Arial"/>
              </a:rPr>
              <a:t>(2011) 105, S46 – S51</a:t>
            </a:r>
            <a:endParaRPr lang="en-GB" dirty="0">
              <a:solidFill>
                <a:schemeClr val="accent5"/>
              </a:solidFill>
              <a:latin typeface="Arial"/>
              <a:cs typeface="Arial"/>
            </a:endParaRPr>
          </a:p>
        </p:txBody>
      </p:sp>
    </p:spTree>
    <p:extLst>
      <p:ext uri="{BB962C8B-B14F-4D97-AF65-F5344CB8AC3E}">
        <p14:creationId xmlns:p14="http://schemas.microsoft.com/office/powerpoint/2010/main" val="377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434" y="188914"/>
            <a:ext cx="11523133" cy="503783"/>
          </a:xfrm>
        </p:spPr>
        <p:txBody>
          <a:bodyPr vert="horz" lIns="0" tIns="53340" rIns="0" bIns="0" rtlCol="0">
            <a:normAutofit/>
          </a:bodyPr>
          <a:lstStyle/>
          <a:p>
            <a:r>
              <a:rPr lang="en-GB" spc="-5" dirty="0"/>
              <a:t>Aims and Objectives</a:t>
            </a:r>
            <a:endParaRPr lang="en-GB" dirty="0"/>
          </a:p>
        </p:txBody>
      </p:sp>
      <p:sp>
        <p:nvSpPr>
          <p:cNvPr id="12" name="Slide Number Placeholder 3">
            <a:extLst>
              <a:ext uri="{FF2B5EF4-FFF2-40B4-BE49-F238E27FC236}">
                <a16:creationId xmlns:a16="http://schemas.microsoft.com/office/drawing/2014/main" id="{6ACB21ED-FAEA-4701-8567-CB36243BF87F}"/>
              </a:ext>
            </a:extLst>
          </p:cNvPr>
          <p:cNvSpPr>
            <a:spLocks noGrp="1"/>
          </p:cNvSpPr>
          <p:nvPr>
            <p:ph type="sldNum" sz="quarter" idx="14"/>
          </p:nvPr>
        </p:nvSpPr>
        <p:spPr>
          <a:xfrm>
            <a:off x="9011840" y="6381329"/>
            <a:ext cx="2844800" cy="365125"/>
          </a:xfrm>
        </p:spPr>
        <p:txBody>
          <a:bodyPr/>
          <a:lstStyle/>
          <a:p>
            <a:pPr>
              <a:spcAft>
                <a:spcPts val="600"/>
              </a:spcAft>
            </a:pPr>
            <a:fld id="{8FC524A1-7B6A-464D-B8BC-8FE2E057339E}" type="slidenum">
              <a:rPr lang="en-GB" smtClean="0"/>
              <a:pPr>
                <a:spcAft>
                  <a:spcPts val="600"/>
                </a:spcAft>
              </a:pPr>
              <a:t>3</a:t>
            </a:fld>
            <a:endParaRPr lang="en-GB"/>
          </a:p>
        </p:txBody>
      </p:sp>
      <p:sp>
        <p:nvSpPr>
          <p:cNvPr id="3" name="object 3"/>
          <p:cNvSpPr txBox="1"/>
          <p:nvPr/>
        </p:nvSpPr>
        <p:spPr>
          <a:xfrm>
            <a:off x="334434" y="692697"/>
            <a:ext cx="11522206" cy="5763441"/>
          </a:xfrm>
          <a:prstGeom prst="rect">
            <a:avLst/>
          </a:prstGeom>
        </p:spPr>
        <p:txBody>
          <a:bodyPr vert="horz" lIns="0" tIns="0" rIns="0" bIns="0" rtlCol="0">
            <a:normAutofit/>
          </a:bodyPr>
          <a:lstStyle/>
          <a:p>
            <a:pPr marL="12700">
              <a:spcBef>
                <a:spcPts val="600"/>
              </a:spcBef>
              <a:spcAft>
                <a:spcPts val="600"/>
              </a:spcAft>
              <a:buFont typeface="Arial" panose="020B0604020202020204" pitchFamily="34" charset="0"/>
            </a:pPr>
            <a:r>
              <a:rPr lang="en-GB" sz="2800" b="1" spc="-15" dirty="0">
                <a:solidFill>
                  <a:schemeClr val="accent5"/>
                </a:solidFill>
              </a:rPr>
              <a:t>Aims</a:t>
            </a:r>
            <a:endParaRPr lang="en-GB" sz="2800" dirty="0">
              <a:solidFill>
                <a:schemeClr val="accent5"/>
              </a:solidFill>
            </a:endParaRPr>
          </a:p>
          <a:p>
            <a:pPr marL="299085" indent="-286385">
              <a:spcBef>
                <a:spcPts val="600"/>
              </a:spcBef>
              <a:spcAft>
                <a:spcPts val="600"/>
              </a:spcAft>
              <a:buFont typeface="Arial" panose="020B0604020202020204" pitchFamily="34" charset="0"/>
              <a:buChar char="•"/>
              <a:tabLst>
                <a:tab pos="299085" algn="l"/>
                <a:tab pos="299720" algn="l"/>
              </a:tabLst>
            </a:pPr>
            <a:r>
              <a:rPr lang="en-GB" sz="2800" spc="-5" dirty="0">
                <a:solidFill>
                  <a:schemeClr val="accent5"/>
                </a:solidFill>
              </a:rPr>
              <a:t>Help improve </a:t>
            </a:r>
            <a:r>
              <a:rPr lang="en-GB" sz="2800" dirty="0">
                <a:solidFill>
                  <a:schemeClr val="accent5"/>
                </a:solidFill>
              </a:rPr>
              <a:t>understanding of the long term </a:t>
            </a:r>
            <a:r>
              <a:rPr lang="en-GB" sz="2800" spc="-5" dirty="0">
                <a:solidFill>
                  <a:schemeClr val="accent5"/>
                </a:solidFill>
              </a:rPr>
              <a:t>management </a:t>
            </a:r>
            <a:r>
              <a:rPr lang="en-GB" sz="2800" dirty="0">
                <a:solidFill>
                  <a:schemeClr val="accent5"/>
                </a:solidFill>
              </a:rPr>
              <a:t>of </a:t>
            </a:r>
            <a:r>
              <a:rPr lang="en-GB" sz="2800" spc="-5" dirty="0">
                <a:solidFill>
                  <a:schemeClr val="accent5"/>
                </a:solidFill>
              </a:rPr>
              <a:t>people</a:t>
            </a:r>
            <a:r>
              <a:rPr lang="en-GB" sz="2800" spc="-90" dirty="0">
                <a:solidFill>
                  <a:schemeClr val="accent5"/>
                </a:solidFill>
              </a:rPr>
              <a:t> </a:t>
            </a:r>
            <a:r>
              <a:rPr lang="en-GB" sz="2800" spc="-25" dirty="0">
                <a:solidFill>
                  <a:schemeClr val="accent5"/>
                </a:solidFill>
              </a:rPr>
              <a:t>affected by cancer</a:t>
            </a:r>
            <a:endParaRPr lang="en-GB" sz="2800" dirty="0">
              <a:solidFill>
                <a:schemeClr val="accent5"/>
              </a:solidFill>
            </a:endParaRPr>
          </a:p>
          <a:p>
            <a:pPr marL="12700">
              <a:spcBef>
                <a:spcPts val="600"/>
              </a:spcBef>
              <a:spcAft>
                <a:spcPts val="600"/>
              </a:spcAft>
              <a:buFont typeface="Arial" panose="020B0604020202020204" pitchFamily="34" charset="0"/>
            </a:pPr>
            <a:r>
              <a:rPr lang="en-GB" sz="2800" b="1" spc="-5" dirty="0">
                <a:solidFill>
                  <a:schemeClr val="accent5"/>
                </a:solidFill>
              </a:rPr>
              <a:t>Objectives</a:t>
            </a:r>
            <a:endParaRPr lang="en-GB" sz="2800" dirty="0">
              <a:solidFill>
                <a:schemeClr val="accent5"/>
              </a:solidFill>
            </a:endParaRPr>
          </a:p>
          <a:p>
            <a:pPr marL="299085" indent="-286385">
              <a:spcBef>
                <a:spcPts val="600"/>
              </a:spcBef>
              <a:spcAft>
                <a:spcPts val="600"/>
              </a:spcAft>
              <a:buFont typeface="Arial" panose="020B0604020202020204" pitchFamily="34" charset="0"/>
              <a:buChar char="•"/>
              <a:tabLst>
                <a:tab pos="299085" algn="l"/>
                <a:tab pos="299720" algn="l"/>
              </a:tabLst>
            </a:pPr>
            <a:r>
              <a:rPr lang="en-GB" sz="2800" spc="-90" dirty="0">
                <a:solidFill>
                  <a:schemeClr val="accent5"/>
                </a:solidFill>
              </a:rPr>
              <a:t>Provide guidance on delivering holistic cancer care reviews in practice </a:t>
            </a:r>
          </a:p>
          <a:p>
            <a:pPr marL="299085" indent="-286385">
              <a:spcBef>
                <a:spcPts val="600"/>
              </a:spcBef>
              <a:spcAft>
                <a:spcPts val="600"/>
              </a:spcAft>
              <a:buFont typeface="Arial" panose="020B0604020202020204" pitchFamily="34" charset="0"/>
              <a:buChar char="•"/>
              <a:tabLst>
                <a:tab pos="299085" algn="l"/>
                <a:tab pos="299720" algn="l"/>
              </a:tabLst>
            </a:pPr>
            <a:r>
              <a:rPr lang="en-GB" sz="2800" spc="-90" dirty="0">
                <a:solidFill>
                  <a:schemeClr val="accent5"/>
                </a:solidFill>
              </a:rPr>
              <a:t>Highlight transitions of cancer care and what could go wrong</a:t>
            </a:r>
            <a:endParaRPr lang="en-GB" sz="2800" dirty="0">
              <a:solidFill>
                <a:schemeClr val="accent5"/>
              </a:solidFill>
            </a:endParaRPr>
          </a:p>
          <a:p>
            <a:pPr marL="299085" indent="-286385">
              <a:spcBef>
                <a:spcPts val="600"/>
              </a:spcBef>
              <a:spcAft>
                <a:spcPts val="600"/>
              </a:spcAft>
              <a:buFont typeface="Arial" panose="020B0604020202020204" pitchFamily="34" charset="0"/>
              <a:buChar char="•"/>
              <a:tabLst>
                <a:tab pos="299085" algn="l"/>
                <a:tab pos="299720" algn="l"/>
              </a:tabLst>
            </a:pPr>
            <a:r>
              <a:rPr lang="en-GB" sz="2800" spc="-5" dirty="0">
                <a:solidFill>
                  <a:schemeClr val="accent5"/>
                </a:solidFill>
              </a:rPr>
              <a:t>Further information</a:t>
            </a:r>
            <a:endParaRPr lang="en-GB" sz="2800" dirty="0">
              <a:solidFill>
                <a:schemeClr val="accent5"/>
              </a:solidFill>
            </a:endParaRPr>
          </a:p>
          <a:p>
            <a:pPr marL="1160145" lvl="1" indent="-321310">
              <a:spcBef>
                <a:spcPts val="600"/>
              </a:spcBef>
              <a:spcAft>
                <a:spcPts val="600"/>
              </a:spcAft>
              <a:buFont typeface="Arial" panose="020B0604020202020204" pitchFamily="34" charset="0"/>
              <a:buChar char=""/>
              <a:tabLst>
                <a:tab pos="1160145" algn="l"/>
                <a:tab pos="1160780" algn="l"/>
              </a:tabLst>
            </a:pPr>
            <a:r>
              <a:rPr lang="en-GB" sz="2800" spc="-5" dirty="0">
                <a:solidFill>
                  <a:schemeClr val="accent5"/>
                </a:solidFill>
              </a:rPr>
              <a:t>Highlight online educational </a:t>
            </a:r>
            <a:r>
              <a:rPr lang="en-GB" sz="2800" dirty="0">
                <a:solidFill>
                  <a:schemeClr val="accent5"/>
                </a:solidFill>
              </a:rPr>
              <a:t>tools </a:t>
            </a:r>
            <a:r>
              <a:rPr lang="en-GB" sz="2800" spc="-5" dirty="0">
                <a:solidFill>
                  <a:schemeClr val="accent5"/>
                </a:solidFill>
              </a:rPr>
              <a:t>and </a:t>
            </a:r>
            <a:r>
              <a:rPr lang="en-GB" sz="2800" dirty="0">
                <a:solidFill>
                  <a:schemeClr val="accent5"/>
                </a:solidFill>
              </a:rPr>
              <a:t>resources that </a:t>
            </a:r>
            <a:r>
              <a:rPr lang="en-GB" sz="2800" spc="-5" dirty="0">
                <a:solidFill>
                  <a:schemeClr val="accent5"/>
                </a:solidFill>
              </a:rPr>
              <a:t>can enhance patient</a:t>
            </a:r>
            <a:r>
              <a:rPr lang="en-GB" sz="2800" spc="-105" dirty="0">
                <a:solidFill>
                  <a:schemeClr val="accent5"/>
                </a:solidFill>
              </a:rPr>
              <a:t> </a:t>
            </a:r>
            <a:r>
              <a:rPr lang="en-GB" sz="2800" spc="-5" dirty="0">
                <a:solidFill>
                  <a:schemeClr val="accent5"/>
                </a:solidFill>
              </a:rPr>
              <a:t>care</a:t>
            </a:r>
            <a:endParaRPr lang="en-GB" sz="2800" dirty="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DA0D26-5E4E-4C57-8213-AF9A6FC9FC9D}"/>
              </a:ext>
            </a:extLst>
          </p:cNvPr>
          <p:cNvSpPr>
            <a:spLocks noGrp="1"/>
          </p:cNvSpPr>
          <p:nvPr>
            <p:ph type="body" sz="quarter" idx="10"/>
          </p:nvPr>
        </p:nvSpPr>
        <p:spPr/>
        <p:txBody>
          <a:bodyPr/>
          <a:lstStyle/>
          <a:p>
            <a:r>
              <a:rPr lang="en-GB" dirty="0"/>
              <a:t>Background</a:t>
            </a:r>
          </a:p>
        </p:txBody>
      </p:sp>
      <p:sp>
        <p:nvSpPr>
          <p:cNvPr id="5" name="Slide Number Placeholder 4">
            <a:extLst>
              <a:ext uri="{FF2B5EF4-FFF2-40B4-BE49-F238E27FC236}">
                <a16:creationId xmlns:a16="http://schemas.microsoft.com/office/drawing/2014/main" id="{1CCE4565-790A-4D70-97DB-47D75E5999F2}"/>
              </a:ext>
            </a:extLst>
          </p:cNvPr>
          <p:cNvSpPr>
            <a:spLocks noGrp="1"/>
          </p:cNvSpPr>
          <p:nvPr>
            <p:ph type="sldNum" sz="quarter" idx="11"/>
          </p:nvPr>
        </p:nvSpPr>
        <p:spPr/>
        <p:txBody>
          <a:bodyPr/>
          <a:lstStyle/>
          <a:p>
            <a:pPr>
              <a:defRPr/>
            </a:pPr>
            <a:fld id="{6BFBA523-4592-4F72-8629-CE6720FC0A97}" type="slidenum">
              <a:rPr lang="en-GB" smtClean="0">
                <a:solidFill>
                  <a:prstClr val="black">
                    <a:tint val="75000"/>
                  </a:prstClr>
                </a:solidFill>
              </a:rPr>
              <a:pPr>
                <a:defRPr/>
              </a:pPr>
              <a:t>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2CBAEE99-8FC5-4996-A1D8-2CF9683F6548}"/>
              </a:ext>
            </a:extLst>
          </p:cNvPr>
          <p:cNvSpPr>
            <a:spLocks noGrp="1"/>
          </p:cNvSpPr>
          <p:nvPr>
            <p:ph type="ftr" sz="quarter" idx="4294967295"/>
          </p:nvPr>
        </p:nvSpPr>
        <p:spPr>
          <a:xfrm>
            <a:off x="0" y="6356350"/>
            <a:ext cx="2895600" cy="365125"/>
          </a:xfrm>
        </p:spPr>
        <p:txBody>
          <a:bodyPr/>
          <a:lstStyle/>
          <a:p>
            <a:pPr>
              <a:defRPr/>
            </a:pPr>
            <a:r>
              <a:rPr lang="en-GB">
                <a:solidFill>
                  <a:prstClr val="black">
                    <a:tint val="75000"/>
                  </a:prstClr>
                </a:solidFill>
              </a:rPr>
              <a:t>Produce by Stephen Scott</a:t>
            </a:r>
          </a:p>
        </p:txBody>
      </p:sp>
    </p:spTree>
    <p:extLst>
      <p:ext uri="{BB962C8B-B14F-4D97-AF65-F5344CB8AC3E}">
        <p14:creationId xmlns:p14="http://schemas.microsoft.com/office/powerpoint/2010/main" val="202567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434" y="188914"/>
            <a:ext cx="11523133" cy="503783"/>
          </a:xfrm>
          <a:solidFill>
            <a:schemeClr val="accent6"/>
          </a:solidFill>
        </p:spPr>
        <p:txBody>
          <a:bodyPr vert="horz" lIns="0" tIns="53340" rIns="0" bIns="0" rtlCol="0">
            <a:normAutofit/>
          </a:bodyPr>
          <a:lstStyle/>
          <a:p>
            <a:r>
              <a:rPr lang="en-GB" spc="-5"/>
              <a:t>Transitions of care - what can go wrong?</a:t>
            </a:r>
            <a:endParaRPr lang="en-GB"/>
          </a:p>
        </p:txBody>
      </p:sp>
      <p:sp>
        <p:nvSpPr>
          <p:cNvPr id="3" name="object 3"/>
          <p:cNvSpPr txBox="1"/>
          <p:nvPr/>
        </p:nvSpPr>
        <p:spPr>
          <a:xfrm>
            <a:off x="334434" y="692697"/>
            <a:ext cx="11523133" cy="5616029"/>
          </a:xfrm>
          <a:prstGeom prst="rect">
            <a:avLst/>
          </a:prstGeom>
        </p:spPr>
        <p:txBody>
          <a:bodyPr vert="horz" lIns="0" tIns="0" rIns="0" bIns="0" rtlCol="0">
            <a:normAutofit/>
          </a:bodyPr>
          <a:lstStyle/>
          <a:p>
            <a:pPr>
              <a:lnSpc>
                <a:spcPct val="90000"/>
              </a:lnSpc>
              <a:spcBef>
                <a:spcPts val="600"/>
              </a:spcBef>
              <a:spcAft>
                <a:spcPts val="600"/>
              </a:spcAft>
              <a:buFont typeface="Arial" panose="020B0604020202020204" pitchFamily="34" charset="0"/>
              <a:defRPr/>
            </a:pPr>
            <a:r>
              <a:rPr lang="en-GB" altLang="en-US" sz="1400" b="1" dirty="0">
                <a:solidFill>
                  <a:schemeClr val="accent5"/>
                </a:solidFill>
              </a:rPr>
              <a:t>Lack of clear communication between primary and secondary care:</a:t>
            </a:r>
          </a:p>
          <a:p>
            <a:pPr marL="342900" indent="-342900">
              <a:lnSpc>
                <a:spcPct val="90000"/>
              </a:lnSpc>
              <a:spcBef>
                <a:spcPts val="600"/>
              </a:spcBef>
              <a:spcAft>
                <a:spcPts val="600"/>
              </a:spcAft>
              <a:buFont typeface="Arial" panose="020B0604020202020204" pitchFamily="34" charset="0"/>
              <a:buChar char="•"/>
              <a:defRPr/>
            </a:pPr>
            <a:r>
              <a:rPr lang="en-GB" sz="1400" spc="-5" dirty="0">
                <a:solidFill>
                  <a:schemeClr val="accent5"/>
                </a:solidFill>
              </a:rPr>
              <a:t>GP </a:t>
            </a:r>
            <a:r>
              <a:rPr lang="en-GB" sz="1400" dirty="0">
                <a:solidFill>
                  <a:schemeClr val="accent5"/>
                </a:solidFill>
              </a:rPr>
              <a:t>/ practice not </a:t>
            </a:r>
            <a:r>
              <a:rPr lang="en-GB" sz="1400" spc="-5" dirty="0">
                <a:solidFill>
                  <a:schemeClr val="accent5"/>
                </a:solidFill>
              </a:rPr>
              <a:t>informed that </a:t>
            </a:r>
            <a:r>
              <a:rPr lang="en-GB" sz="1400" dirty="0">
                <a:solidFill>
                  <a:schemeClr val="accent5"/>
                </a:solidFill>
              </a:rPr>
              <a:t>patient is at end of</a:t>
            </a:r>
            <a:r>
              <a:rPr lang="en-GB" sz="1400" spc="20" dirty="0">
                <a:solidFill>
                  <a:schemeClr val="accent5"/>
                </a:solidFill>
              </a:rPr>
              <a:t> </a:t>
            </a:r>
            <a:r>
              <a:rPr lang="en-GB" sz="1400" spc="-5" dirty="0">
                <a:solidFill>
                  <a:schemeClr val="accent5"/>
                </a:solidFill>
              </a:rPr>
              <a:t>treatment</a:t>
            </a:r>
            <a:endParaRPr lang="en-GB" sz="1400" dirty="0">
              <a:solidFill>
                <a:schemeClr val="accent5"/>
              </a:solidFill>
            </a:endParaRPr>
          </a:p>
          <a:p>
            <a:pPr marL="342900" indent="-342900">
              <a:lnSpc>
                <a:spcPct val="90000"/>
              </a:lnSpc>
              <a:spcBef>
                <a:spcPts val="600"/>
              </a:spcBef>
              <a:spcAft>
                <a:spcPts val="600"/>
              </a:spcAft>
              <a:buFont typeface="Arial" panose="020B0604020202020204" pitchFamily="34" charset="0"/>
              <a:buChar char="•"/>
              <a:defRPr/>
            </a:pPr>
            <a:r>
              <a:rPr lang="en-GB" sz="1400" dirty="0">
                <a:solidFill>
                  <a:schemeClr val="accent5"/>
                </a:solidFill>
              </a:rPr>
              <a:t>No clear details re </a:t>
            </a:r>
            <a:r>
              <a:rPr lang="en-GB" sz="1400" spc="-5" dirty="0">
                <a:solidFill>
                  <a:schemeClr val="accent5"/>
                </a:solidFill>
              </a:rPr>
              <a:t>treatments </a:t>
            </a:r>
            <a:r>
              <a:rPr lang="en-GB" sz="1400" dirty="0">
                <a:solidFill>
                  <a:schemeClr val="accent5"/>
                </a:solidFill>
              </a:rPr>
              <a:t>and possible consequences – early and</a:t>
            </a:r>
            <a:r>
              <a:rPr lang="en-GB" sz="1400" spc="50" dirty="0">
                <a:solidFill>
                  <a:schemeClr val="accent5"/>
                </a:solidFill>
              </a:rPr>
              <a:t> </a:t>
            </a:r>
            <a:r>
              <a:rPr lang="en-GB" sz="1400" spc="-5" dirty="0">
                <a:solidFill>
                  <a:schemeClr val="accent5"/>
                </a:solidFill>
              </a:rPr>
              <a:t>late</a:t>
            </a:r>
          </a:p>
          <a:p>
            <a:pPr marL="342900" indent="-342900">
              <a:lnSpc>
                <a:spcPct val="90000"/>
              </a:lnSpc>
              <a:spcBef>
                <a:spcPts val="600"/>
              </a:spcBef>
              <a:spcAft>
                <a:spcPts val="600"/>
              </a:spcAft>
              <a:buFont typeface="Arial" panose="020B0604020202020204" pitchFamily="34" charset="0"/>
              <a:buChar char="•"/>
              <a:defRPr/>
            </a:pPr>
            <a:r>
              <a:rPr lang="en-GB" sz="1400" spc="-5" dirty="0">
                <a:solidFill>
                  <a:schemeClr val="accent5"/>
                </a:solidFill>
              </a:rPr>
              <a:t>Delays </a:t>
            </a:r>
            <a:r>
              <a:rPr lang="en-GB" sz="1400" dirty="0">
                <a:solidFill>
                  <a:schemeClr val="accent5"/>
                </a:solidFill>
              </a:rPr>
              <a:t>in </a:t>
            </a:r>
            <a:r>
              <a:rPr lang="en-GB" sz="1400" spc="-5" dirty="0">
                <a:solidFill>
                  <a:schemeClr val="accent5"/>
                </a:solidFill>
              </a:rPr>
              <a:t>information </a:t>
            </a:r>
            <a:r>
              <a:rPr lang="en-GB" sz="1400" dirty="0">
                <a:solidFill>
                  <a:schemeClr val="accent5"/>
                </a:solidFill>
              </a:rPr>
              <a:t>transfer – patient arriving </a:t>
            </a:r>
            <a:r>
              <a:rPr lang="en-GB" sz="1400" spc="-5" dirty="0">
                <a:solidFill>
                  <a:schemeClr val="accent5"/>
                </a:solidFill>
              </a:rPr>
              <a:t>to </a:t>
            </a:r>
            <a:r>
              <a:rPr lang="en-GB" sz="1400" dirty="0">
                <a:solidFill>
                  <a:schemeClr val="accent5"/>
                </a:solidFill>
              </a:rPr>
              <a:t>GP before </a:t>
            </a:r>
            <a:r>
              <a:rPr lang="en-GB" sz="1400" spc="-5" dirty="0">
                <a:solidFill>
                  <a:schemeClr val="accent5"/>
                </a:solidFill>
              </a:rPr>
              <a:t>information</a:t>
            </a:r>
            <a:r>
              <a:rPr lang="en-GB" sz="1400" spc="50" dirty="0">
                <a:solidFill>
                  <a:schemeClr val="accent5"/>
                </a:solidFill>
              </a:rPr>
              <a:t> </a:t>
            </a:r>
            <a:r>
              <a:rPr lang="en-GB" sz="1400" dirty="0">
                <a:solidFill>
                  <a:schemeClr val="accent5"/>
                </a:solidFill>
              </a:rPr>
              <a:t>received</a:t>
            </a:r>
          </a:p>
          <a:p>
            <a:pPr marL="342900" indent="-342900">
              <a:lnSpc>
                <a:spcPct val="90000"/>
              </a:lnSpc>
              <a:spcBef>
                <a:spcPts val="600"/>
              </a:spcBef>
              <a:spcAft>
                <a:spcPts val="600"/>
              </a:spcAft>
              <a:buFont typeface="Arial" panose="020B0604020202020204" pitchFamily="34" charset="0"/>
              <a:buChar char="•"/>
              <a:defRPr/>
            </a:pPr>
            <a:endParaRPr lang="en-GB" sz="1400" spc="-5" dirty="0">
              <a:solidFill>
                <a:schemeClr val="accent5"/>
              </a:solidFill>
            </a:endParaRPr>
          </a:p>
          <a:p>
            <a:pPr>
              <a:lnSpc>
                <a:spcPct val="90000"/>
              </a:lnSpc>
              <a:spcBef>
                <a:spcPts val="600"/>
              </a:spcBef>
              <a:spcAft>
                <a:spcPts val="600"/>
              </a:spcAft>
              <a:buFont typeface="Arial" panose="020B0604020202020204" pitchFamily="34" charset="0"/>
              <a:defRPr/>
            </a:pPr>
            <a:r>
              <a:rPr lang="en-GB" sz="1400" b="1" spc="-5" dirty="0">
                <a:solidFill>
                  <a:schemeClr val="accent5"/>
                </a:solidFill>
              </a:rPr>
              <a:t>Lack of confidence and knowledge in cancer:</a:t>
            </a:r>
            <a:endParaRPr lang="en-GB" sz="1400" b="1" dirty="0">
              <a:solidFill>
                <a:schemeClr val="accent5"/>
              </a:solidFill>
            </a:endParaRPr>
          </a:p>
          <a:p>
            <a:pPr marL="342900" indent="-342900">
              <a:lnSpc>
                <a:spcPct val="90000"/>
              </a:lnSpc>
              <a:spcBef>
                <a:spcPts val="600"/>
              </a:spcBef>
              <a:spcAft>
                <a:spcPts val="600"/>
              </a:spcAft>
              <a:buFont typeface="Arial" panose="020B0604020202020204" pitchFamily="34" charset="0"/>
              <a:buChar char="•"/>
              <a:defRPr/>
            </a:pPr>
            <a:r>
              <a:rPr lang="en-GB" altLang="en-US" sz="1400" dirty="0">
                <a:solidFill>
                  <a:schemeClr val="accent5"/>
                </a:solidFill>
              </a:rPr>
              <a:t>GPs and practice nurses may lack knowledge of treatment received and potential effects/ increased risk of recurrence</a:t>
            </a:r>
          </a:p>
          <a:p>
            <a:pPr marL="342900" indent="-342900">
              <a:lnSpc>
                <a:spcPct val="90000"/>
              </a:lnSpc>
              <a:spcBef>
                <a:spcPts val="600"/>
              </a:spcBef>
              <a:spcAft>
                <a:spcPts val="600"/>
              </a:spcAft>
              <a:buFont typeface="Arial" panose="020B0604020202020204" pitchFamily="34" charset="0"/>
              <a:buChar char="•"/>
              <a:defRPr/>
            </a:pPr>
            <a:r>
              <a:rPr lang="en-GB" altLang="en-US" sz="1400" dirty="0">
                <a:solidFill>
                  <a:schemeClr val="accent5"/>
                </a:solidFill>
              </a:rPr>
              <a:t>Lack of knowledge and confidence in identifying and managing consequences of cancer and its treatment</a:t>
            </a:r>
          </a:p>
          <a:p>
            <a:pPr marL="342900" indent="-342900">
              <a:lnSpc>
                <a:spcPct val="90000"/>
              </a:lnSpc>
              <a:spcBef>
                <a:spcPts val="600"/>
              </a:spcBef>
              <a:spcAft>
                <a:spcPts val="600"/>
              </a:spcAft>
              <a:buFont typeface="Arial" panose="020B0604020202020204" pitchFamily="34" charset="0"/>
              <a:buChar char="•"/>
              <a:defRPr/>
            </a:pPr>
            <a:r>
              <a:rPr lang="en-GB" altLang="en-US" sz="1400" dirty="0">
                <a:solidFill>
                  <a:schemeClr val="accent5"/>
                </a:solidFill>
              </a:rPr>
              <a:t>Late onset effects not linked back to previous cancer and managed appropriately</a:t>
            </a:r>
          </a:p>
          <a:p>
            <a:pPr marL="342900" indent="-342900">
              <a:lnSpc>
                <a:spcPct val="90000"/>
              </a:lnSpc>
              <a:spcBef>
                <a:spcPts val="600"/>
              </a:spcBef>
              <a:spcAft>
                <a:spcPts val="600"/>
              </a:spcAft>
              <a:buFont typeface="Arial" panose="020B0604020202020204" pitchFamily="34" charset="0"/>
              <a:buChar char="•"/>
              <a:defRPr/>
            </a:pPr>
            <a:r>
              <a:rPr lang="en-GB" altLang="en-US" sz="1400" dirty="0">
                <a:solidFill>
                  <a:schemeClr val="accent5"/>
                </a:solidFill>
              </a:rPr>
              <a:t>Patients unaware of risk of consequences</a:t>
            </a:r>
          </a:p>
          <a:p>
            <a:pPr marL="342900" indent="-342900">
              <a:lnSpc>
                <a:spcPct val="90000"/>
              </a:lnSpc>
              <a:spcBef>
                <a:spcPts val="600"/>
              </a:spcBef>
              <a:spcAft>
                <a:spcPts val="600"/>
              </a:spcAft>
              <a:buFont typeface="Arial" panose="020B0604020202020204" pitchFamily="34" charset="0"/>
              <a:buChar char="•"/>
              <a:defRPr/>
            </a:pPr>
            <a:endParaRPr lang="en-GB" altLang="en-US" sz="1400" dirty="0">
              <a:solidFill>
                <a:schemeClr val="accent5"/>
              </a:solidFill>
            </a:endParaRPr>
          </a:p>
          <a:p>
            <a:pPr>
              <a:lnSpc>
                <a:spcPct val="90000"/>
              </a:lnSpc>
              <a:spcBef>
                <a:spcPts val="600"/>
              </a:spcBef>
              <a:spcAft>
                <a:spcPts val="600"/>
              </a:spcAft>
              <a:buFont typeface="Arial" panose="020B0604020202020204" pitchFamily="34" charset="0"/>
              <a:defRPr/>
            </a:pPr>
            <a:r>
              <a:rPr lang="en-GB" altLang="en-US" sz="1400" b="1" dirty="0">
                <a:solidFill>
                  <a:schemeClr val="accent5"/>
                </a:solidFill>
              </a:rPr>
              <a:t>Lack of clarity in role:</a:t>
            </a:r>
          </a:p>
          <a:p>
            <a:pPr marL="299085" marR="5080" indent="-286385">
              <a:lnSpc>
                <a:spcPct val="90000"/>
              </a:lnSpc>
              <a:spcBef>
                <a:spcPts val="600"/>
              </a:spcBef>
              <a:spcAft>
                <a:spcPts val="600"/>
              </a:spcAft>
              <a:buFont typeface="Arial" panose="020B0604020202020204" pitchFamily="34" charset="0"/>
              <a:buChar char="•"/>
              <a:tabLst>
                <a:tab pos="299085" algn="l"/>
                <a:tab pos="299720" algn="l"/>
              </a:tabLst>
            </a:pPr>
            <a:r>
              <a:rPr lang="en-GB" sz="1400" dirty="0">
                <a:solidFill>
                  <a:schemeClr val="accent5"/>
                </a:solidFill>
              </a:rPr>
              <a:t>Holistic needs not addressed – district nursing/community care co-ordination, social needs, carer  needs</a:t>
            </a:r>
          </a:p>
          <a:p>
            <a:pPr marL="299085" indent="-286385">
              <a:lnSpc>
                <a:spcPct val="90000"/>
              </a:lnSpc>
              <a:spcBef>
                <a:spcPts val="600"/>
              </a:spcBef>
              <a:spcAft>
                <a:spcPts val="600"/>
              </a:spcAft>
              <a:buFont typeface="Arial" panose="020B0604020202020204" pitchFamily="34" charset="0"/>
              <a:buChar char="•"/>
              <a:tabLst>
                <a:tab pos="299085" algn="l"/>
                <a:tab pos="299720" algn="l"/>
              </a:tabLst>
            </a:pPr>
            <a:r>
              <a:rPr lang="en-GB" sz="1400" dirty="0">
                <a:solidFill>
                  <a:schemeClr val="accent5"/>
                </a:solidFill>
              </a:rPr>
              <a:t>Prescribing confusions – responsibilities</a:t>
            </a:r>
            <a:r>
              <a:rPr lang="en-GB" sz="1400" spc="-35" dirty="0">
                <a:solidFill>
                  <a:schemeClr val="accent5"/>
                </a:solidFill>
              </a:rPr>
              <a:t> </a:t>
            </a:r>
            <a:r>
              <a:rPr lang="en-GB" sz="1400" spc="-5" dirty="0">
                <a:solidFill>
                  <a:schemeClr val="accent5"/>
                </a:solidFill>
              </a:rPr>
              <a:t>etc</a:t>
            </a:r>
            <a:endParaRPr lang="en-GB" sz="1400" dirty="0">
              <a:solidFill>
                <a:schemeClr val="accent5"/>
              </a:solidFill>
            </a:endParaRPr>
          </a:p>
          <a:p>
            <a:pPr marL="299085" indent="-286385">
              <a:lnSpc>
                <a:spcPct val="90000"/>
              </a:lnSpc>
              <a:spcBef>
                <a:spcPts val="600"/>
              </a:spcBef>
              <a:spcAft>
                <a:spcPts val="600"/>
              </a:spcAft>
              <a:buFont typeface="Arial" panose="020B0604020202020204" pitchFamily="34" charset="0"/>
              <a:buChar char="•"/>
              <a:tabLst>
                <a:tab pos="299085" algn="l"/>
                <a:tab pos="299720" algn="l"/>
              </a:tabLst>
            </a:pPr>
            <a:r>
              <a:rPr lang="en-GB" sz="1400" dirty="0">
                <a:solidFill>
                  <a:schemeClr val="accent5"/>
                </a:solidFill>
              </a:rPr>
              <a:t>Patients not feeling their GP/Practice Nurse can manage their cancer</a:t>
            </a:r>
            <a:r>
              <a:rPr lang="en-GB" sz="1400" spc="-20" dirty="0">
                <a:solidFill>
                  <a:schemeClr val="accent5"/>
                </a:solidFill>
              </a:rPr>
              <a:t> </a:t>
            </a:r>
            <a:r>
              <a:rPr lang="en-GB" sz="1400" dirty="0">
                <a:solidFill>
                  <a:schemeClr val="accent5"/>
                </a:solidFill>
              </a:rPr>
              <a:t>needs</a:t>
            </a:r>
          </a:p>
          <a:p>
            <a:pPr marL="299085" indent="-286385">
              <a:lnSpc>
                <a:spcPct val="90000"/>
              </a:lnSpc>
              <a:spcBef>
                <a:spcPts val="600"/>
              </a:spcBef>
              <a:spcAft>
                <a:spcPts val="600"/>
              </a:spcAft>
              <a:buFont typeface="Arial" panose="020B0604020202020204" pitchFamily="34" charset="0"/>
              <a:buChar char="•"/>
              <a:tabLst>
                <a:tab pos="299085" algn="l"/>
                <a:tab pos="299720" algn="l"/>
              </a:tabLst>
            </a:pPr>
            <a:r>
              <a:rPr lang="en-GB" sz="1400" dirty="0">
                <a:solidFill>
                  <a:schemeClr val="accent5"/>
                </a:solidFill>
              </a:rPr>
              <a:t>Lack of awareness of local services – specialist and generalists and rapid access routes</a:t>
            </a:r>
          </a:p>
        </p:txBody>
      </p:sp>
    </p:spTree>
    <p:extLst>
      <p:ext uri="{BB962C8B-B14F-4D97-AF65-F5344CB8AC3E}">
        <p14:creationId xmlns:p14="http://schemas.microsoft.com/office/powerpoint/2010/main" val="366034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7548" y="1646500"/>
            <a:ext cx="4183653" cy="5211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553201" y="1741067"/>
            <a:ext cx="4021179" cy="468045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34434" y="188914"/>
            <a:ext cx="11523133" cy="867545"/>
          </a:xfrm>
          <a:prstGeom prst="rect">
            <a:avLst/>
          </a:prstGeom>
          <a:solidFill>
            <a:schemeClr val="accent6"/>
          </a:solidFill>
        </p:spPr>
        <p:txBody>
          <a:bodyPr vert="horz" wrap="square" lIns="0" tIns="36195" rIns="0" bIns="0" rtlCol="0">
            <a:spAutoFit/>
          </a:bodyPr>
          <a:lstStyle/>
          <a:p>
            <a:pPr marL="187325">
              <a:spcBef>
                <a:spcPts val="285"/>
              </a:spcBef>
            </a:pPr>
            <a:r>
              <a:rPr sz="2700" spc="-75" dirty="0"/>
              <a:t>Top </a:t>
            </a:r>
            <a:r>
              <a:rPr sz="2700" spc="-5" dirty="0"/>
              <a:t>ten concerns experienced by patients</a:t>
            </a:r>
            <a:r>
              <a:rPr sz="2700" spc="120" dirty="0"/>
              <a:t> </a:t>
            </a:r>
            <a:r>
              <a:rPr lang="en-GB" sz="2700" spc="-45" dirty="0"/>
              <a:t>living with and</a:t>
            </a:r>
            <a:br>
              <a:rPr lang="en-GB" sz="2700" spc="-45" dirty="0"/>
            </a:br>
            <a:r>
              <a:rPr lang="en-GB" sz="2700" spc="-45" dirty="0"/>
              <a:t>beyond cancer</a:t>
            </a:r>
            <a:endParaRPr sz="2700" dirty="0"/>
          </a:p>
        </p:txBody>
      </p:sp>
      <p:sp>
        <p:nvSpPr>
          <p:cNvPr id="5" name="object 5"/>
          <p:cNvSpPr/>
          <p:nvPr/>
        </p:nvSpPr>
        <p:spPr>
          <a:xfrm>
            <a:off x="6456045" y="5589244"/>
            <a:ext cx="432434" cy="369570"/>
          </a:xfrm>
          <a:custGeom>
            <a:avLst/>
            <a:gdLst/>
            <a:ahLst/>
            <a:cxnLst/>
            <a:rect l="l" t="t" r="r" b="b"/>
            <a:pathLst>
              <a:path w="432435" h="369570">
                <a:moveTo>
                  <a:pt x="0" y="369328"/>
                </a:moveTo>
                <a:lnTo>
                  <a:pt x="432053" y="369328"/>
                </a:lnTo>
                <a:lnTo>
                  <a:pt x="432053" y="0"/>
                </a:lnTo>
                <a:lnTo>
                  <a:pt x="0" y="0"/>
                </a:lnTo>
                <a:lnTo>
                  <a:pt x="0" y="369328"/>
                </a:lnTo>
                <a:close/>
              </a:path>
            </a:pathLst>
          </a:custGeom>
          <a:solidFill>
            <a:srgbClr val="FFFFFF"/>
          </a:solidFill>
        </p:spPr>
        <p:txBody>
          <a:bodyPr wrap="square" lIns="0" tIns="0" rIns="0" bIns="0" rtlCol="0"/>
          <a:lstStyle/>
          <a:p>
            <a:endParaRPr/>
          </a:p>
        </p:txBody>
      </p:sp>
      <p:sp>
        <p:nvSpPr>
          <p:cNvPr id="6" name="object 6"/>
          <p:cNvSpPr txBox="1"/>
          <p:nvPr/>
        </p:nvSpPr>
        <p:spPr>
          <a:xfrm>
            <a:off x="1852137" y="1101352"/>
            <a:ext cx="8565039" cy="733534"/>
          </a:xfrm>
          <a:prstGeom prst="rect">
            <a:avLst/>
          </a:prstGeom>
        </p:spPr>
        <p:txBody>
          <a:bodyPr vert="horz" wrap="square" lIns="0" tIns="12700" rIns="0" bIns="0" rtlCol="0" anchor="t">
            <a:spAutoFit/>
          </a:bodyPr>
          <a:lstStyle/>
          <a:p>
            <a:pPr marL="12700">
              <a:spcBef>
                <a:spcPts val="100"/>
              </a:spcBef>
            </a:pPr>
            <a:r>
              <a:rPr b="1" dirty="0">
                <a:latin typeface="Arial"/>
                <a:cs typeface="Arial"/>
              </a:rPr>
              <a:t>What </a:t>
            </a:r>
            <a:r>
              <a:rPr lang="en-GB" b="1" spc="-15" dirty="0">
                <a:latin typeface="Arial"/>
                <a:cs typeface="Arial"/>
              </a:rPr>
              <a:t>do </a:t>
            </a:r>
            <a:r>
              <a:rPr b="1" spc="-10" dirty="0">
                <a:latin typeface="Arial"/>
                <a:cs typeface="Arial"/>
              </a:rPr>
              <a:t>you </a:t>
            </a:r>
            <a:r>
              <a:rPr b="1" spc="-5" dirty="0">
                <a:latin typeface="Arial"/>
                <a:cs typeface="Arial"/>
              </a:rPr>
              <a:t>think they</a:t>
            </a:r>
            <a:r>
              <a:rPr b="1" spc="90" dirty="0">
                <a:latin typeface="Arial"/>
                <a:cs typeface="Arial"/>
              </a:rPr>
              <a:t> </a:t>
            </a:r>
            <a:r>
              <a:rPr b="1" spc="-5" dirty="0">
                <a:latin typeface="Arial"/>
                <a:cs typeface="Arial"/>
              </a:rPr>
              <a:t>are?</a:t>
            </a:r>
            <a:endParaRPr lang="en-GB" b="1" spc="-5" dirty="0">
              <a:latin typeface="Arial"/>
              <a:cs typeface="Arial"/>
            </a:endParaRPr>
          </a:p>
          <a:p>
            <a:pPr marL="12700">
              <a:spcBef>
                <a:spcPts val="100"/>
              </a:spcBef>
            </a:pPr>
            <a:r>
              <a:rPr lang="en-GB" sz="1400" spc="-5" dirty="0">
                <a:latin typeface="Arial"/>
                <a:cs typeface="Arial"/>
              </a:rPr>
              <a:t>The top ten needs below come from HNA data collected in hospital- useful to consider in terms of CCR content as they cross physical, emotional, practical and social domains</a:t>
            </a:r>
            <a:endParaRPr sz="1850" dirty="0">
              <a:latin typeface="Times New Roman"/>
              <a:cs typeface="Times New Roman"/>
            </a:endParaRPr>
          </a:p>
        </p:txBody>
      </p:sp>
      <p:sp>
        <p:nvSpPr>
          <p:cNvPr id="8" name="Rectangle 7">
            <a:extLst>
              <a:ext uri="{FF2B5EF4-FFF2-40B4-BE49-F238E27FC236}">
                <a16:creationId xmlns:a16="http://schemas.microsoft.com/office/drawing/2014/main" id="{1370368B-4FBD-4C19-A539-F23BE04461AD}"/>
              </a:ext>
            </a:extLst>
          </p:cNvPr>
          <p:cNvSpPr/>
          <p:nvPr/>
        </p:nvSpPr>
        <p:spPr>
          <a:xfrm>
            <a:off x="4114800" y="2279450"/>
            <a:ext cx="4572000" cy="3416320"/>
          </a:xfrm>
          <a:prstGeom prst="rect">
            <a:avLst/>
          </a:prstGeom>
        </p:spPr>
        <p:txBody>
          <a:bodyPr>
            <a:spAutoFit/>
          </a:bodyPr>
          <a:lstStyle/>
          <a:p>
            <a:pPr marL="514350" indent="-514350">
              <a:buFont typeface="+mj-lt"/>
              <a:buAutoNum type="arabicPeriod"/>
            </a:pPr>
            <a:r>
              <a:rPr lang="en-GB" dirty="0"/>
              <a:t>Worry fear and anxiety</a:t>
            </a:r>
          </a:p>
          <a:p>
            <a:pPr marL="514350" indent="-514350">
              <a:buFont typeface="+mj-lt"/>
              <a:buAutoNum type="arabicPeriod"/>
            </a:pPr>
            <a:r>
              <a:rPr lang="en-GB" dirty="0"/>
              <a:t>Tired Exhausted or fatigued</a:t>
            </a:r>
          </a:p>
          <a:p>
            <a:pPr marL="514350" indent="-514350">
              <a:buFont typeface="+mj-lt"/>
              <a:buAutoNum type="arabicPeriod"/>
            </a:pPr>
            <a:r>
              <a:rPr lang="en-GB" dirty="0"/>
              <a:t>Pain or discomfort</a:t>
            </a:r>
          </a:p>
          <a:p>
            <a:pPr marL="514350" indent="-514350">
              <a:buFont typeface="+mj-lt"/>
              <a:buAutoNum type="arabicPeriod"/>
            </a:pPr>
            <a:r>
              <a:rPr lang="en-GB" dirty="0"/>
              <a:t>Money or finance</a:t>
            </a:r>
          </a:p>
          <a:p>
            <a:pPr marL="514350" indent="-514350">
              <a:buFont typeface="+mj-lt"/>
              <a:buAutoNum type="arabicPeriod"/>
            </a:pPr>
            <a:r>
              <a:rPr lang="en-GB" dirty="0"/>
              <a:t>Eating appetite or taste</a:t>
            </a:r>
          </a:p>
          <a:p>
            <a:pPr marL="514350" indent="-514350">
              <a:buFont typeface="+mj-lt"/>
              <a:buAutoNum type="arabicPeriod"/>
            </a:pPr>
            <a:r>
              <a:rPr lang="en-GB" dirty="0"/>
              <a:t>Moving around </a:t>
            </a:r>
          </a:p>
          <a:p>
            <a:pPr marL="514350" indent="-514350">
              <a:buFont typeface="+mj-lt"/>
              <a:buAutoNum type="arabicPeriod"/>
            </a:pPr>
            <a:r>
              <a:rPr lang="en-GB" dirty="0"/>
              <a:t>Uncertainty</a:t>
            </a:r>
          </a:p>
          <a:p>
            <a:pPr marL="514350" indent="-514350">
              <a:buFont typeface="+mj-lt"/>
              <a:buAutoNum type="arabicPeriod"/>
            </a:pPr>
            <a:r>
              <a:rPr lang="en-GB" dirty="0"/>
              <a:t>Sleep problems</a:t>
            </a:r>
          </a:p>
          <a:p>
            <a:pPr marL="514350" indent="-514350">
              <a:buFont typeface="+mj-lt"/>
              <a:buAutoNum type="arabicPeriod"/>
            </a:pPr>
            <a:r>
              <a:rPr lang="en-GB" dirty="0"/>
              <a:t>Sadness or depression</a:t>
            </a:r>
          </a:p>
          <a:p>
            <a:pPr marL="514350" indent="-514350">
              <a:buFont typeface="+mj-lt"/>
              <a:buAutoNum type="arabicPeriod"/>
            </a:pPr>
            <a:r>
              <a:rPr lang="en-GB" dirty="0"/>
              <a:t>Thinking about the future</a:t>
            </a:r>
          </a:p>
          <a:p>
            <a:pPr marL="514350" indent="-514350">
              <a:buFont typeface="+mj-lt"/>
              <a:buAutoNum type="arabicPeriod"/>
            </a:pPr>
            <a:endParaRPr lang="en-GB" dirty="0"/>
          </a:p>
          <a:p>
            <a:r>
              <a:rPr lang="en-GB" sz="900" dirty="0"/>
              <a:t>Source EHNA data for London 2018 collated by RM Partners Informatics team</a:t>
            </a:r>
            <a:r>
              <a:rPr lang="en-GB" dirty="0"/>
              <a:t>.</a:t>
            </a:r>
          </a:p>
        </p:txBody>
      </p:sp>
    </p:spTree>
    <p:extLst>
      <p:ext uri="{BB962C8B-B14F-4D97-AF65-F5344CB8AC3E}">
        <p14:creationId xmlns:p14="http://schemas.microsoft.com/office/powerpoint/2010/main" val="14885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91C6D-2C6F-4200-8430-861A5B88A2F4}"/>
              </a:ext>
            </a:extLst>
          </p:cNvPr>
          <p:cNvSpPr>
            <a:spLocks noGrp="1"/>
          </p:cNvSpPr>
          <p:nvPr>
            <p:ph type="body" sz="quarter" idx="10"/>
          </p:nvPr>
        </p:nvSpPr>
        <p:spPr/>
        <p:txBody>
          <a:bodyPr/>
          <a:lstStyle/>
          <a:p>
            <a:r>
              <a:rPr lang="en-GB" dirty="0"/>
              <a:t>Understanding the Cancer Quality Outcome Framework (</a:t>
            </a:r>
            <a:r>
              <a:rPr lang="en-GB" dirty="0" err="1"/>
              <a:t>QoF</a:t>
            </a:r>
            <a:r>
              <a:rPr lang="en-GB" dirty="0"/>
              <a:t>)</a:t>
            </a:r>
          </a:p>
        </p:txBody>
      </p:sp>
      <p:sp>
        <p:nvSpPr>
          <p:cNvPr id="3" name="Slide Number Placeholder 2">
            <a:extLst>
              <a:ext uri="{FF2B5EF4-FFF2-40B4-BE49-F238E27FC236}">
                <a16:creationId xmlns:a16="http://schemas.microsoft.com/office/drawing/2014/main" id="{9FA3A79D-4C1A-4666-ABA3-07AD57450B63}"/>
              </a:ext>
            </a:extLst>
          </p:cNvPr>
          <p:cNvSpPr>
            <a:spLocks noGrp="1"/>
          </p:cNvSpPr>
          <p:nvPr>
            <p:ph type="sldNum" sz="quarter" idx="11"/>
          </p:nvPr>
        </p:nvSpPr>
        <p:spPr/>
        <p:txBody>
          <a:bodyPr/>
          <a:lstStyle/>
          <a:p>
            <a:fld id="{8FC524A1-7B6A-464D-B8BC-8FE2E057339E}" type="slidenum">
              <a:rPr lang="en-GB" smtClean="0"/>
              <a:pPr/>
              <a:t>7</a:t>
            </a:fld>
            <a:endParaRPr lang="en-GB" dirty="0"/>
          </a:p>
        </p:txBody>
      </p:sp>
    </p:spTree>
    <p:extLst>
      <p:ext uri="{BB962C8B-B14F-4D97-AF65-F5344CB8AC3E}">
        <p14:creationId xmlns:p14="http://schemas.microsoft.com/office/powerpoint/2010/main" val="227468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71B0-4DBC-4D1F-ABA0-10063ED64FFC}"/>
              </a:ext>
            </a:extLst>
          </p:cNvPr>
          <p:cNvSpPr>
            <a:spLocks noGrp="1"/>
          </p:cNvSpPr>
          <p:nvPr>
            <p:ph type="title"/>
          </p:nvPr>
        </p:nvSpPr>
        <p:spPr>
          <a:solidFill>
            <a:schemeClr val="accent1"/>
          </a:solidFill>
        </p:spPr>
        <p:txBody>
          <a:bodyPr/>
          <a:lstStyle/>
          <a:p>
            <a:r>
              <a:rPr lang="en-GB" dirty="0"/>
              <a:t>QOF CCR Requirements</a:t>
            </a:r>
          </a:p>
        </p:txBody>
      </p:sp>
      <p:sp>
        <p:nvSpPr>
          <p:cNvPr id="3" name="Content Placeholder 2">
            <a:extLst>
              <a:ext uri="{FF2B5EF4-FFF2-40B4-BE49-F238E27FC236}">
                <a16:creationId xmlns:a16="http://schemas.microsoft.com/office/drawing/2014/main" id="{590B52AD-11BA-42AF-AEBC-577F5C38B75A}"/>
              </a:ext>
            </a:extLst>
          </p:cNvPr>
          <p:cNvSpPr>
            <a:spLocks noGrp="1"/>
          </p:cNvSpPr>
          <p:nvPr>
            <p:ph sz="quarter" idx="15"/>
          </p:nvPr>
        </p:nvSpPr>
        <p:spPr>
          <a:xfrm>
            <a:off x="334434" y="692697"/>
            <a:ext cx="11523133" cy="5616029"/>
          </a:xfrm>
        </p:spPr>
        <p:txBody>
          <a:bodyPr>
            <a:normAutofit/>
          </a:bodyPr>
          <a:lstStyle/>
          <a:p>
            <a:r>
              <a:rPr lang="en-GB" dirty="0"/>
              <a:t>Changes made to QOF specification 2019/20</a:t>
            </a:r>
          </a:p>
          <a:p>
            <a:r>
              <a:rPr lang="en-GB" dirty="0"/>
              <a:t>Encourages a more robust review – more explicit re content</a:t>
            </a:r>
          </a:p>
          <a:p>
            <a:r>
              <a:rPr lang="en-GB" dirty="0"/>
              <a:t>Encourages use of a template</a:t>
            </a:r>
          </a:p>
          <a:p>
            <a:r>
              <a:rPr lang="en-GB" dirty="0"/>
              <a:t>Encourages face to face reviews</a:t>
            </a:r>
          </a:p>
          <a:p>
            <a:endParaRPr lang="en-GB" dirty="0"/>
          </a:p>
          <a:p>
            <a:r>
              <a:rPr lang="en-GB" i="1" dirty="0"/>
              <a:t>‘</a:t>
            </a:r>
            <a:r>
              <a:rPr lang="en-GB" b="1" i="1" dirty="0"/>
              <a:t>This review represents an opportunity to address patients’ needs for individual assessment, care planning and on-going support and information requirements’</a:t>
            </a:r>
            <a:endParaRPr lang="en-GB" b="1" dirty="0"/>
          </a:p>
          <a:p>
            <a:r>
              <a:rPr lang="en-GB" b="1" i="1" dirty="0"/>
              <a:t>‘the patient’s individual health and support needs, which will vary with, for example, the diagnosis, staging, age and pre-morbid health of the patient and their social support networks. In collaboration with the National Cancer Survivorship Initiative (NCSI), </a:t>
            </a:r>
            <a:r>
              <a:rPr lang="en-GB" b="1" i="1" dirty="0">
                <a:highlight>
                  <a:srgbClr val="FFFF00"/>
                </a:highlight>
              </a:rPr>
              <a:t>Macmillan primary care community has produced a template which </a:t>
            </a:r>
            <a:r>
              <a:rPr lang="en-GB" b="1" i="1" dirty="0"/>
              <a:t>recommends that this could </a:t>
            </a:r>
            <a:r>
              <a:rPr lang="en-GB" b="1" i="1" dirty="0">
                <a:highlight>
                  <a:srgbClr val="FFFF00"/>
                </a:highlight>
              </a:rPr>
              <a:t>cover a discussion of the diagnosis and recording of cancer therapy, an offer of relevant information, medication review, benefits counselling and recording of a carer’s details’</a:t>
            </a:r>
            <a:endParaRPr lang="en-GB" b="1" dirty="0">
              <a:highlight>
                <a:srgbClr val="FFFF00"/>
              </a:highlight>
            </a:endParaRPr>
          </a:p>
          <a:p>
            <a:r>
              <a:rPr lang="en-GB" b="1" i="1" dirty="0"/>
              <a:t>‘It is preferable that a review should be </a:t>
            </a:r>
            <a:r>
              <a:rPr lang="en-GB" b="1" i="1" dirty="0">
                <a:highlight>
                  <a:srgbClr val="FFFF00"/>
                </a:highlight>
              </a:rPr>
              <a:t>face-to-face </a:t>
            </a:r>
            <a:r>
              <a:rPr lang="en-GB" b="1" i="1" dirty="0"/>
              <a:t>in most’ cases’</a:t>
            </a:r>
            <a:endParaRPr lang="en-GB" b="1" dirty="0"/>
          </a:p>
          <a:p>
            <a:endParaRPr lang="en-GB" dirty="0"/>
          </a:p>
          <a:p>
            <a:endParaRPr lang="en-GB" dirty="0"/>
          </a:p>
          <a:p>
            <a:endParaRPr lang="en-GB" dirty="0"/>
          </a:p>
        </p:txBody>
      </p:sp>
    </p:spTree>
    <p:extLst>
      <p:ext uri="{BB962C8B-B14F-4D97-AF65-F5344CB8AC3E}">
        <p14:creationId xmlns:p14="http://schemas.microsoft.com/office/powerpoint/2010/main" val="33851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68E9E-A6DC-4AE6-B4DA-A3A650997662}"/>
              </a:ext>
            </a:extLst>
          </p:cNvPr>
          <p:cNvSpPr>
            <a:spLocks noGrp="1"/>
          </p:cNvSpPr>
          <p:nvPr>
            <p:ph type="title"/>
          </p:nvPr>
        </p:nvSpPr>
        <p:spPr>
          <a:xfrm>
            <a:off x="334434" y="188914"/>
            <a:ext cx="11523133" cy="503783"/>
          </a:xfrm>
          <a:solidFill>
            <a:schemeClr val="accent1"/>
          </a:solidFill>
        </p:spPr>
        <p:txBody>
          <a:bodyPr>
            <a:normAutofit/>
          </a:bodyPr>
          <a:lstStyle/>
          <a:p>
            <a:r>
              <a:rPr lang="en-US" b="1" dirty="0"/>
              <a:t>QOF </a:t>
            </a:r>
            <a:r>
              <a:rPr lang="en-US" b="1" spc="-5" dirty="0"/>
              <a:t>CAN003: </a:t>
            </a:r>
            <a:r>
              <a:rPr lang="en-US" b="1" dirty="0"/>
              <a:t>Patient </a:t>
            </a:r>
            <a:r>
              <a:rPr lang="en-US" b="1" spc="-10" dirty="0"/>
              <a:t>Review </a:t>
            </a:r>
            <a:r>
              <a:rPr lang="en-US" b="1" dirty="0"/>
              <a:t>within 6 months of</a:t>
            </a:r>
            <a:r>
              <a:rPr lang="en-US" b="1" spc="-90" dirty="0"/>
              <a:t> </a:t>
            </a:r>
            <a:r>
              <a:rPr lang="en-US" b="1" dirty="0"/>
              <a:t>diagnosis</a:t>
            </a:r>
            <a:endParaRPr lang="en-US" dirty="0"/>
          </a:p>
        </p:txBody>
      </p:sp>
      <p:sp>
        <p:nvSpPr>
          <p:cNvPr id="3" name="object 3"/>
          <p:cNvSpPr txBox="1"/>
          <p:nvPr/>
        </p:nvSpPr>
        <p:spPr>
          <a:xfrm>
            <a:off x="334434" y="692697"/>
            <a:ext cx="11523133" cy="432047"/>
          </a:xfrm>
          <a:prstGeom prst="rect">
            <a:avLst/>
          </a:prstGeom>
        </p:spPr>
        <p:txBody>
          <a:bodyPr vert="horz" lIns="0" tIns="0" rIns="0" bIns="0" rtlCol="0">
            <a:normAutofit/>
          </a:bodyPr>
          <a:lstStyle/>
          <a:p>
            <a:pPr marL="177800" marR="5080">
              <a:lnSpc>
                <a:spcPct val="90000"/>
              </a:lnSpc>
              <a:spcBef>
                <a:spcPts val="600"/>
              </a:spcBef>
              <a:spcAft>
                <a:spcPts val="600"/>
              </a:spcAft>
            </a:pPr>
            <a:r>
              <a:rPr lang="en-GB" sz="1500" kern="1200" spc="-5" baseline="0">
                <a:solidFill>
                  <a:schemeClr val="accent5"/>
                </a:solidFill>
                <a:latin typeface="+mn-lt"/>
                <a:ea typeface="+mn-ea"/>
                <a:cs typeface="+mn-cs"/>
              </a:rPr>
              <a:t>2018/19 - The percentage of patients </a:t>
            </a:r>
            <a:r>
              <a:rPr lang="en-GB" sz="1500" kern="1200" spc="-10" baseline="0">
                <a:solidFill>
                  <a:schemeClr val="accent5"/>
                </a:solidFill>
                <a:latin typeface="+mn-lt"/>
                <a:ea typeface="+mn-ea"/>
                <a:cs typeface="+mn-cs"/>
              </a:rPr>
              <a:t>with </a:t>
            </a:r>
            <a:r>
              <a:rPr lang="en-GB" sz="1500" kern="1200" spc="-15" baseline="0">
                <a:solidFill>
                  <a:schemeClr val="accent5"/>
                </a:solidFill>
                <a:latin typeface="+mn-lt"/>
                <a:ea typeface="+mn-ea"/>
                <a:cs typeface="+mn-cs"/>
              </a:rPr>
              <a:t>cancer, </a:t>
            </a:r>
            <a:r>
              <a:rPr lang="en-GB" sz="1500" kern="1200" spc="-5" baseline="0">
                <a:solidFill>
                  <a:schemeClr val="accent5"/>
                </a:solidFill>
                <a:latin typeface="+mn-lt"/>
                <a:ea typeface="+mn-ea"/>
                <a:cs typeface="+mn-cs"/>
              </a:rPr>
              <a:t>diagnosed within the preceding 15 months,  </a:t>
            </a:r>
            <a:r>
              <a:rPr lang="en-GB" sz="1500" kern="1200" spc="-10" baseline="0">
                <a:solidFill>
                  <a:schemeClr val="accent5"/>
                </a:solidFill>
                <a:latin typeface="+mn-lt"/>
                <a:ea typeface="+mn-ea"/>
                <a:cs typeface="+mn-cs"/>
              </a:rPr>
              <a:t>who </a:t>
            </a:r>
            <a:r>
              <a:rPr lang="en-GB" sz="1500" kern="1200" spc="-5" baseline="0">
                <a:solidFill>
                  <a:schemeClr val="accent5"/>
                </a:solidFill>
                <a:latin typeface="+mn-lt"/>
                <a:ea typeface="+mn-ea"/>
                <a:cs typeface="+mn-cs"/>
              </a:rPr>
              <a:t>have a patient review recorded as occurring within 6 months of the date of diagnosis  </a:t>
            </a:r>
            <a:r>
              <a:rPr lang="en-GB" sz="1500" kern="1200" spc="-10" baseline="0">
                <a:solidFill>
                  <a:schemeClr val="accent5"/>
                </a:solidFill>
                <a:latin typeface="+mn-lt"/>
                <a:ea typeface="+mn-ea"/>
                <a:cs typeface="+mn-cs"/>
              </a:rPr>
              <a:t>(with</a:t>
            </a:r>
            <a:r>
              <a:rPr lang="en-GB" sz="1500" kern="1200" spc="15" baseline="0">
                <a:solidFill>
                  <a:schemeClr val="accent5"/>
                </a:solidFill>
                <a:latin typeface="+mn-lt"/>
                <a:ea typeface="+mn-ea"/>
                <a:cs typeface="+mn-cs"/>
              </a:rPr>
              <a:t> </a:t>
            </a:r>
            <a:r>
              <a:rPr lang="en-GB" sz="1500" kern="1200" spc="-5" baseline="0">
                <a:solidFill>
                  <a:schemeClr val="accent5"/>
                </a:solidFill>
                <a:latin typeface="+mn-lt"/>
                <a:ea typeface="+mn-ea"/>
                <a:cs typeface="+mn-cs"/>
              </a:rPr>
              <a:t>exclusions).</a:t>
            </a:r>
            <a:endParaRPr lang="en-GB" sz="1500" kern="1200" baseline="0">
              <a:solidFill>
                <a:schemeClr val="accent5"/>
              </a:solidFill>
              <a:latin typeface="+mn-lt"/>
              <a:ea typeface="+mn-ea"/>
              <a:cs typeface="+mn-cs"/>
            </a:endParaRPr>
          </a:p>
        </p:txBody>
      </p:sp>
      <p:sp>
        <p:nvSpPr>
          <p:cNvPr id="12" name="Slide Number Placeholder 3">
            <a:extLst>
              <a:ext uri="{FF2B5EF4-FFF2-40B4-BE49-F238E27FC236}">
                <a16:creationId xmlns:a16="http://schemas.microsoft.com/office/drawing/2014/main" id="{7EEF3A71-392B-49CE-9036-008B2578C6D1}"/>
              </a:ext>
            </a:extLst>
          </p:cNvPr>
          <p:cNvSpPr>
            <a:spLocks noGrp="1"/>
          </p:cNvSpPr>
          <p:nvPr>
            <p:ph type="sldNum" sz="quarter" idx="14"/>
          </p:nvPr>
        </p:nvSpPr>
        <p:spPr>
          <a:xfrm>
            <a:off x="9011840" y="6381329"/>
            <a:ext cx="2844800" cy="365125"/>
          </a:xfrm>
        </p:spPr>
        <p:txBody>
          <a:bodyPr/>
          <a:lstStyle/>
          <a:p>
            <a:pPr>
              <a:spcAft>
                <a:spcPts val="600"/>
              </a:spcAft>
            </a:pPr>
            <a:fld id="{8FC524A1-7B6A-464D-B8BC-8FE2E057339E}" type="slidenum">
              <a:rPr lang="en-GB" smtClean="0"/>
              <a:pPr>
                <a:spcAft>
                  <a:spcPts val="600"/>
                </a:spcAft>
              </a:pPr>
              <a:t>9</a:t>
            </a:fld>
            <a:endParaRPr lang="en-GB"/>
          </a:p>
        </p:txBody>
      </p:sp>
      <p:pic>
        <p:nvPicPr>
          <p:cNvPr id="5" name="Picture 4" descr="Chart&#10;&#10;Description automatically generated">
            <a:extLst>
              <a:ext uri="{FF2B5EF4-FFF2-40B4-BE49-F238E27FC236}">
                <a16:creationId xmlns:a16="http://schemas.microsoft.com/office/drawing/2014/main" id="{503A29EA-AB40-4291-B8CB-4D71A129E245}"/>
              </a:ext>
            </a:extLst>
          </p:cNvPr>
          <p:cNvPicPr>
            <a:picLocks noChangeAspect="1"/>
          </p:cNvPicPr>
          <p:nvPr/>
        </p:nvPicPr>
        <p:blipFill>
          <a:blip r:embed="rId2"/>
          <a:stretch>
            <a:fillRect/>
          </a:stretch>
        </p:blipFill>
        <p:spPr>
          <a:xfrm>
            <a:off x="334434" y="1341439"/>
            <a:ext cx="11522206" cy="4967287"/>
          </a:xfrm>
          <a:prstGeom prst="rect">
            <a:avLst/>
          </a:prstGeom>
          <a:noFill/>
        </p:spPr>
      </p:pic>
    </p:spTree>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2066</Words>
  <Application>Microsoft Office PowerPoint</Application>
  <PresentationFormat>Widescreen</PresentationFormat>
  <Paragraphs>212</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Calibri</vt:lpstr>
      <vt:lpstr>Times New Roman</vt:lpstr>
      <vt:lpstr>2017 - HLP updated branding-PPT Template</vt:lpstr>
      <vt:lpstr>Holistic Cancer Care Reviews – an introduction Module 2</vt:lpstr>
      <vt:lpstr>Introduction</vt:lpstr>
      <vt:lpstr>Aims and Objectives</vt:lpstr>
      <vt:lpstr>PowerPoint Presentation</vt:lpstr>
      <vt:lpstr>Transitions of care - what can go wrong?</vt:lpstr>
      <vt:lpstr>Top ten concerns experienced by patients living with and beyond cancer</vt:lpstr>
      <vt:lpstr>PowerPoint Presentation</vt:lpstr>
      <vt:lpstr>QOF CCR Requirements</vt:lpstr>
      <vt:lpstr>QOF CAN003: Patient Review within 6 months of diagnosis</vt:lpstr>
      <vt:lpstr>PowerPoint Presentation</vt:lpstr>
      <vt:lpstr>CCRs in practice – what do we know?</vt:lpstr>
      <vt:lpstr>Cancer Care Review IT templates</vt:lpstr>
      <vt:lpstr>Cancer care reviews: recommended content (1)</vt:lpstr>
      <vt:lpstr>Cancer Care Reviews- Recommended content (2)</vt:lpstr>
      <vt:lpstr>Having Heard about Cancer Care Reviews  </vt:lpstr>
      <vt:lpstr>PowerPoint Presentation</vt:lpstr>
      <vt:lpstr>4 –Point model : a London based proposal</vt:lpstr>
      <vt:lpstr>Point 1</vt:lpstr>
      <vt:lpstr>Point 2</vt:lpstr>
      <vt:lpstr>Point 3</vt:lpstr>
      <vt:lpstr>Point 4</vt:lpstr>
      <vt:lpstr>Long term survival and safety netting</vt:lpstr>
      <vt:lpstr>PowerPoint Presentation</vt:lpstr>
      <vt:lpstr>Online resources: managing patients with cancer</vt:lpstr>
      <vt:lpstr>Resources for primary care teams </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Holistic Cancer Care Reviews – an introduction Module 2</dc:title>
  <dc:creator>Jason Tong</dc:creator>
  <cp:lastModifiedBy>Jason Tong</cp:lastModifiedBy>
  <cp:revision>5</cp:revision>
  <dcterms:created xsi:type="dcterms:W3CDTF">2020-10-07T17:25:04Z</dcterms:created>
  <dcterms:modified xsi:type="dcterms:W3CDTF">2020-10-07T18:58:23Z</dcterms:modified>
</cp:coreProperties>
</file>