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18288000" cy="10287000"/>
  <p:notesSz cx="6858000" cy="9144000"/>
  <p:embeddedFontLst>
    <p:embeddedFont>
      <p:font typeface="Canva Sans" panose="020B0503030501040103" pitchFamily="34" charset="0"/>
      <p:regular r:id="rId46"/>
    </p:embeddedFont>
    <p:embeddedFont>
      <p:font typeface="Canva Sans Bold" panose="020B0803030501040103" pitchFamily="34" charset="0"/>
      <p:regular r:id="rId47"/>
      <p:bold r:id="rId48"/>
    </p:embeddedFont>
    <p:embeddedFont>
      <p:font typeface="Frutiger" panose="020B0602020204020204" pitchFamily="34" charset="77"/>
      <p:regular r:id="rId49"/>
    </p:embeddedFont>
    <p:embeddedFont>
      <p:font typeface="Frutiger Bold" panose="020B0803030504020204" pitchFamily="34" charset="77"/>
      <p:regular r:id="rId50"/>
      <p:bold r:id="rId51"/>
    </p:embeddedFont>
    <p:embeddedFont>
      <p:font typeface="Frutiger Bold Italics" panose="020B0703030504090204" pitchFamily="34" charset="77"/>
      <p:regular r:id="rId52"/>
      <p:bold r:id="rId53"/>
      <p:italic r:id="rId54"/>
      <p:boldItalic r:id="rId55"/>
    </p:embeddedFont>
    <p:embeddedFont>
      <p:font typeface="Frutiger Italics" panose="020B0602020204090204" pitchFamily="34" charset="77"/>
      <p:regular r:id="rId56"/>
      <p:italic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9" autoAdjust="0"/>
    <p:restoredTop sz="96327" autoAdjust="0"/>
  </p:normalViewPr>
  <p:slideViewPr>
    <p:cSldViewPr>
      <p:cViewPr varScale="1">
        <p:scale>
          <a:sx n="82" d="100"/>
          <a:sy n="82" d="100"/>
        </p:scale>
        <p:origin x="96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15.08.2025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2364038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8/15/25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5.svg"/><Relationship Id="rId11" Type="http://schemas.openxmlformats.org/officeDocument/2006/relationships/image" Target="../media/image14.png"/><Relationship Id="rId5" Type="http://schemas.openxmlformats.org/officeDocument/2006/relationships/image" Target="../media/image64.png"/><Relationship Id="rId10" Type="http://schemas.openxmlformats.org/officeDocument/2006/relationships/image" Target="../media/image69.svg"/><Relationship Id="rId4" Type="http://schemas.openxmlformats.org/officeDocument/2006/relationships/image" Target="../media/image63.svg"/><Relationship Id="rId9" Type="http://schemas.openxmlformats.org/officeDocument/2006/relationships/image" Target="../media/image68.png"/></Relationships>
</file>

<file path=ppt/slides/_rels/slide13.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5.svg"/><Relationship Id="rId11" Type="http://schemas.openxmlformats.org/officeDocument/2006/relationships/image" Target="../media/image14.png"/><Relationship Id="rId5" Type="http://schemas.openxmlformats.org/officeDocument/2006/relationships/image" Target="../media/image64.png"/><Relationship Id="rId10" Type="http://schemas.openxmlformats.org/officeDocument/2006/relationships/image" Target="../media/image69.svg"/><Relationship Id="rId4" Type="http://schemas.openxmlformats.org/officeDocument/2006/relationships/image" Target="../media/image63.svg"/><Relationship Id="rId9" Type="http://schemas.openxmlformats.org/officeDocument/2006/relationships/image" Target="../media/image68.png"/></Relationships>
</file>

<file path=ppt/slides/_rels/slide14.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59.png"/><Relationship Id="rId3" Type="http://schemas.openxmlformats.org/officeDocument/2006/relationships/image" Target="../media/image70.png"/><Relationship Id="rId7" Type="http://schemas.openxmlformats.org/officeDocument/2006/relationships/image" Target="../media/image55.png"/><Relationship Id="rId12" Type="http://schemas.openxmlformats.org/officeDocument/2006/relationships/image" Target="../media/image73.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4.svg"/><Relationship Id="rId11" Type="http://schemas.openxmlformats.org/officeDocument/2006/relationships/image" Target="../media/image72.png"/><Relationship Id="rId5" Type="http://schemas.openxmlformats.org/officeDocument/2006/relationships/image" Target="../media/image53.png"/><Relationship Id="rId15" Type="http://schemas.openxmlformats.org/officeDocument/2006/relationships/image" Target="../media/image14.png"/><Relationship Id="rId10" Type="http://schemas.openxmlformats.org/officeDocument/2006/relationships/image" Target="../media/image58.svg"/><Relationship Id="rId4" Type="http://schemas.openxmlformats.org/officeDocument/2006/relationships/image" Target="../media/image71.svg"/><Relationship Id="rId9" Type="http://schemas.openxmlformats.org/officeDocument/2006/relationships/image" Target="../media/image57.png"/><Relationship Id="rId14" Type="http://schemas.openxmlformats.org/officeDocument/2006/relationships/image" Target="../media/image60.svg"/></Relationships>
</file>

<file path=ppt/slides/_rels/slide1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75.jpeg"/><Relationship Id="rId7" Type="http://schemas.openxmlformats.org/officeDocument/2006/relationships/slide" Target="slide20.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slide" Target="slide19.xml"/><Relationship Id="rId5" Type="http://schemas.openxmlformats.org/officeDocument/2006/relationships/slide" Target="slide18.xml"/><Relationship Id="rId4" Type="http://schemas.openxmlformats.org/officeDocument/2006/relationships/image" Target="../media/image76.jpeg"/></Relationships>
</file>

<file path=ppt/slides/_rels/slide18.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 Id="rId9"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 Id="rId9" Type="http://schemas.openxmlformats.org/officeDocument/2006/relationships/image" Target="../media/image14.png"/></Relationships>
</file>

<file path=ppt/slides/_rels/slide22.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 Id="rId9"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77.jpeg"/><Relationship Id="rId7"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slide" Target="slide25.xml"/><Relationship Id="rId5" Type="http://schemas.openxmlformats.org/officeDocument/2006/relationships/slide" Target="slide26.xml"/><Relationship Id="rId4" Type="http://schemas.openxmlformats.org/officeDocument/2006/relationships/slide" Target="slide24.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46.svg"/></Relationships>
</file>

<file path=ppt/slides/_rels/slide25.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53.png"/><Relationship Id="rId7" Type="http://schemas.openxmlformats.org/officeDocument/2006/relationships/image" Target="../media/image70.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4.svg"/><Relationship Id="rId9" Type="http://schemas.openxmlformats.org/officeDocument/2006/relationships/image" Target="../media/image14.png"/></Relationships>
</file>

<file path=ppt/slides/_rels/slide26.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53.png"/><Relationship Id="rId7" Type="http://schemas.openxmlformats.org/officeDocument/2006/relationships/image" Target="../media/image70.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4.svg"/><Relationship Id="rId9"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78.jpeg"/><Relationship Id="rId7"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slide" Target="slide30.xml"/><Relationship Id="rId5" Type="http://schemas.openxmlformats.org/officeDocument/2006/relationships/slide" Target="slide29.xml"/><Relationship Id="rId4" Type="http://schemas.openxmlformats.org/officeDocument/2006/relationships/slide" Target="slide28.xml"/></Relationships>
</file>

<file path=ppt/slides/_rels/slide28.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 Id="rId9" Type="http://schemas.openxmlformats.org/officeDocument/2006/relationships/image" Target="../media/image14.png"/></Relationships>
</file>

<file path=ppt/slides/_rels/slide29.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30.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 Id="rId9" Type="http://schemas.openxmlformats.org/officeDocument/2006/relationships/image" Target="../media/image14.png"/></Relationships>
</file>

<file path=ppt/slides/_rels/slide3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79.jpeg"/><Relationship Id="rId7" Type="http://schemas.openxmlformats.org/officeDocument/2006/relationships/slide" Target="slide35.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slide" Target="slide34.xml"/><Relationship Id="rId5" Type="http://schemas.openxmlformats.org/officeDocument/2006/relationships/slide" Target="slide33.xml"/><Relationship Id="rId4" Type="http://schemas.openxmlformats.org/officeDocument/2006/relationships/slide" Target="slide32.xml"/></Relationships>
</file>

<file path=ppt/slides/_rels/slide32.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 Id="rId9" Type="http://schemas.openxmlformats.org/officeDocument/2006/relationships/image" Target="../media/image14.png"/></Relationships>
</file>

<file path=ppt/slides/_rels/slide33.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 Id="rId9" Type="http://schemas.openxmlformats.org/officeDocument/2006/relationships/image" Target="../media/image14.png"/></Relationships>
</file>

<file path=ppt/slides/_rels/slide34.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 Id="rId9"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46.svg"/></Relationships>
</file>

<file path=ppt/slides/_rels/slide36.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56.svg"/><Relationship Id="rId11" Type="http://schemas.openxmlformats.org/officeDocument/2006/relationships/image" Target="../media/image14.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37.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image" Target="../media/image80.jpeg"/><Relationship Id="rId7" Type="http://schemas.openxmlformats.org/officeDocument/2006/relationships/slide" Target="slide41.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slide" Target="slide40.xml"/><Relationship Id="rId5" Type="http://schemas.openxmlformats.org/officeDocument/2006/relationships/slide" Target="slide39.xml"/><Relationship Id="rId4" Type="http://schemas.openxmlformats.org/officeDocument/2006/relationships/slide" Target="slide38.xml"/><Relationship Id="rId9" Type="http://schemas.openxmlformats.org/officeDocument/2006/relationships/image" Target="../media/image44.png"/></Relationships>
</file>

<file path=ppt/slides/_rels/slide38.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 Id="rId9" Type="http://schemas.openxmlformats.org/officeDocument/2006/relationships/image" Target="../media/image14.png"/></Relationships>
</file>

<file path=ppt/slides/_rels/slide39.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56.svg"/><Relationship Id="rId11" Type="http://schemas.openxmlformats.org/officeDocument/2006/relationships/image" Target="../media/image14.png"/><Relationship Id="rId5" Type="http://schemas.openxmlformats.org/officeDocument/2006/relationships/image" Target="../media/image55.png"/><Relationship Id="rId10" Type="http://schemas.openxmlformats.org/officeDocument/2006/relationships/image" Target="../media/image71.svg"/><Relationship Id="rId4" Type="http://schemas.openxmlformats.org/officeDocument/2006/relationships/image" Target="../media/image54.svg"/><Relationship Id="rId9" Type="http://schemas.openxmlformats.org/officeDocument/2006/relationships/image" Target="../media/image70.png"/></Relationships>
</file>

<file path=ppt/slides/_rels/slide4.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18" Type="http://schemas.openxmlformats.org/officeDocument/2006/relationships/image" Target="../media/image34.svg"/><Relationship Id="rId3" Type="http://schemas.openxmlformats.org/officeDocument/2006/relationships/image" Target="../media/image19.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33.png"/><Relationship Id="rId2" Type="http://schemas.openxmlformats.org/officeDocument/2006/relationships/notesSlide" Target="../notesSlides/notesSlide4.xml"/><Relationship Id="rId16" Type="http://schemas.openxmlformats.org/officeDocument/2006/relationships/image" Target="../media/image32.svg"/><Relationship Id="rId20" Type="http://schemas.openxmlformats.org/officeDocument/2006/relationships/image" Target="../media/image36.sv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23" Type="http://schemas.openxmlformats.org/officeDocument/2006/relationships/image" Target="../media/image14.png"/><Relationship Id="rId10" Type="http://schemas.openxmlformats.org/officeDocument/2006/relationships/image" Target="../media/image26.svg"/><Relationship Id="rId19" Type="http://schemas.openxmlformats.org/officeDocument/2006/relationships/image" Target="../media/image35.pn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 Id="rId22" Type="http://schemas.openxmlformats.org/officeDocument/2006/relationships/image" Target="../media/image38.svg"/></Relationships>
</file>

<file path=ppt/slides/_rels/slide40.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 Id="rId9" Type="http://schemas.openxmlformats.org/officeDocument/2006/relationships/image" Target="../media/image14.png"/></Relationships>
</file>

<file path=ppt/slides/_rels/slide41.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 Id="rId9" Type="http://schemas.openxmlformats.org/officeDocument/2006/relationships/image" Target="../media/image14.png"/></Relationships>
</file>

<file path=ppt/slides/_rels/slide42.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 Id="rId9"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83.svg"/><Relationship Id="rId5" Type="http://schemas.openxmlformats.org/officeDocument/2006/relationships/image" Target="../media/image82.png"/><Relationship Id="rId4" Type="http://schemas.openxmlformats.org/officeDocument/2006/relationships/hyperlink" Target="https://www.linkedin.com/company/tp-hc"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6.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43.jpeg"/><Relationship Id="rId7" Type="http://schemas.openxmlformats.org/officeDocument/2006/relationships/slide" Target="slide9.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image" Target="../media/image44.png"/></Relationships>
</file>

<file path=ppt/slides/_rels/slide7.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17" Type="http://schemas.openxmlformats.org/officeDocument/2006/relationships/image" Target="../media/image14.png"/><Relationship Id="rId2" Type="http://schemas.openxmlformats.org/officeDocument/2006/relationships/notesSlide" Target="../notesSlides/notesSlide7.xml"/><Relationship Id="rId16" Type="http://schemas.openxmlformats.org/officeDocument/2006/relationships/image" Target="../media/image58.svg"/><Relationship Id="rId1" Type="http://schemas.openxmlformats.org/officeDocument/2006/relationships/slideLayout" Target="../slideLayouts/slideLayout7.xml"/><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 Id="rId14" Type="http://schemas.openxmlformats.org/officeDocument/2006/relationships/image" Target="../media/image56.svg"/></Relationships>
</file>

<file path=ppt/slides/_rels/slide8.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6.svg"/><Relationship Id="rId11" Type="http://schemas.openxmlformats.org/officeDocument/2006/relationships/image" Target="../media/image14.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TPHC Logo"/>
          <p:cNvSpPr/>
          <p:nvPr/>
        </p:nvSpPr>
        <p:spPr>
          <a:xfrm>
            <a:off x="13491727" y="-100924"/>
            <a:ext cx="5010831" cy="2259248"/>
          </a:xfrm>
          <a:custGeom>
            <a:avLst/>
            <a:gdLst/>
            <a:ahLst/>
            <a:cxnLst/>
            <a:rect l="l" t="t" r="r" b="b"/>
            <a:pathLst>
              <a:path w="5010831" h="2259248">
                <a:moveTo>
                  <a:pt x="0" y="0"/>
                </a:moveTo>
                <a:lnTo>
                  <a:pt x="5010832" y="0"/>
                </a:lnTo>
                <a:lnTo>
                  <a:pt x="5010832" y="2259248"/>
                </a:lnTo>
                <a:lnTo>
                  <a:pt x="0" y="225924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12" name="Group 12" descr="Female presenting person smiling to the camera with an orange background">
            <a:extLst>
              <a:ext uri="{C183D7F6-B498-43B3-948B-1728B52AA6E4}">
                <adec:decorative xmlns:adec="http://schemas.microsoft.com/office/drawing/2017/decorative" val="0"/>
              </a:ext>
            </a:extLst>
          </p:cNvPr>
          <p:cNvGrpSpPr/>
          <p:nvPr/>
        </p:nvGrpSpPr>
        <p:grpSpPr>
          <a:xfrm>
            <a:off x="562438" y="809888"/>
            <a:ext cx="2902975" cy="4194472"/>
            <a:chOff x="0" y="0"/>
            <a:chExt cx="3870634" cy="5592629"/>
          </a:xfrm>
        </p:grpSpPr>
        <p:sp>
          <p:nvSpPr>
            <p:cNvPr id="13" name="AutoShape 13"/>
            <p:cNvSpPr/>
            <p:nvPr/>
          </p:nvSpPr>
          <p:spPr>
            <a:xfrm>
              <a:off x="0" y="0"/>
              <a:ext cx="3870634" cy="5592629"/>
            </a:xfrm>
            <a:prstGeom prst="rect">
              <a:avLst/>
            </a:prstGeom>
            <a:solidFill>
              <a:srgbClr val="F06C34"/>
            </a:solidFill>
          </p:spPr>
          <p:txBody>
            <a:bodyPr/>
            <a:lstStyle/>
            <a:p>
              <a:endParaRPr lang="en-GB"/>
            </a:p>
          </p:txBody>
        </p:sp>
      </p:grpSp>
      <p:grpSp>
        <p:nvGrpSpPr>
          <p:cNvPr id="18" name="Group 18" descr="Female presenting person smiling to the camera with an orange background"/>
          <p:cNvGrpSpPr/>
          <p:nvPr/>
        </p:nvGrpSpPr>
        <p:grpSpPr>
          <a:xfrm>
            <a:off x="562438" y="843173"/>
            <a:ext cx="2911073" cy="4194472"/>
            <a:chOff x="0" y="0"/>
            <a:chExt cx="432534" cy="623224"/>
          </a:xfrm>
        </p:grpSpPr>
        <p:sp>
          <p:nvSpPr>
            <p:cNvPr id="19" name="Freeform 19"/>
            <p:cNvSpPr/>
            <p:nvPr/>
          </p:nvSpPr>
          <p:spPr>
            <a:xfrm>
              <a:off x="0" y="0"/>
              <a:ext cx="432534" cy="623224"/>
            </a:xfrm>
            <a:custGeom>
              <a:avLst/>
              <a:gdLst/>
              <a:ahLst/>
              <a:cxnLst/>
              <a:rect l="l" t="t" r="r" b="b"/>
              <a:pathLst>
                <a:path w="432534" h="623224">
                  <a:moveTo>
                    <a:pt x="0" y="0"/>
                  </a:moveTo>
                  <a:lnTo>
                    <a:pt x="432534" y="0"/>
                  </a:lnTo>
                  <a:lnTo>
                    <a:pt x="432534" y="623224"/>
                  </a:lnTo>
                  <a:lnTo>
                    <a:pt x="0" y="623224"/>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a:p>
          </p:txBody>
        </p:sp>
      </p:grpSp>
      <p:grpSp>
        <p:nvGrpSpPr>
          <p:cNvPr id="5" name="Group 5" descr="Male presenting person smiling to the camera with a yellow background">
            <a:extLst>
              <a:ext uri="{C183D7F6-B498-43B3-948B-1728B52AA6E4}">
                <adec:decorative xmlns:adec="http://schemas.microsoft.com/office/drawing/2017/decorative" val="0"/>
              </a:ext>
            </a:extLst>
          </p:cNvPr>
          <p:cNvGrpSpPr/>
          <p:nvPr/>
        </p:nvGrpSpPr>
        <p:grpSpPr>
          <a:xfrm>
            <a:off x="3465413" y="2172589"/>
            <a:ext cx="3733801" cy="5730111"/>
            <a:chOff x="0" y="0"/>
            <a:chExt cx="4978402" cy="7640148"/>
          </a:xfrm>
        </p:grpSpPr>
        <p:sp>
          <p:nvSpPr>
            <p:cNvPr id="6" name="AutoShape 6"/>
            <p:cNvSpPr/>
            <p:nvPr/>
          </p:nvSpPr>
          <p:spPr>
            <a:xfrm>
              <a:off x="0" y="0"/>
              <a:ext cx="4978402" cy="7640148"/>
            </a:xfrm>
            <a:prstGeom prst="rect">
              <a:avLst/>
            </a:prstGeom>
            <a:solidFill>
              <a:srgbClr val="FFCA26"/>
            </a:solidFill>
          </p:spPr>
          <p:txBody>
            <a:bodyPr/>
            <a:lstStyle/>
            <a:p>
              <a:endParaRPr lang="en-GB"/>
            </a:p>
          </p:txBody>
        </p:sp>
      </p:grpSp>
      <p:grpSp>
        <p:nvGrpSpPr>
          <p:cNvPr id="16" name="Group 16" descr="Male presenting person smiling to the camera with a yellow background"/>
          <p:cNvGrpSpPr/>
          <p:nvPr/>
        </p:nvGrpSpPr>
        <p:grpSpPr>
          <a:xfrm>
            <a:off x="3465413" y="2147626"/>
            <a:ext cx="3733801" cy="5755074"/>
            <a:chOff x="0" y="0"/>
            <a:chExt cx="554776" cy="855102"/>
          </a:xfrm>
        </p:grpSpPr>
        <p:sp>
          <p:nvSpPr>
            <p:cNvPr id="17" name="Freeform 17"/>
            <p:cNvSpPr/>
            <p:nvPr/>
          </p:nvSpPr>
          <p:spPr>
            <a:xfrm>
              <a:off x="0" y="0"/>
              <a:ext cx="554776" cy="855102"/>
            </a:xfrm>
            <a:custGeom>
              <a:avLst/>
              <a:gdLst/>
              <a:ahLst/>
              <a:cxnLst/>
              <a:rect l="l" t="t" r="r" b="b"/>
              <a:pathLst>
                <a:path w="554776" h="855102">
                  <a:moveTo>
                    <a:pt x="0" y="0"/>
                  </a:moveTo>
                  <a:lnTo>
                    <a:pt x="554776" y="0"/>
                  </a:lnTo>
                  <a:lnTo>
                    <a:pt x="554776" y="855102"/>
                  </a:lnTo>
                  <a:lnTo>
                    <a:pt x="0" y="855102"/>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GB"/>
            </a:p>
          </p:txBody>
        </p:sp>
      </p:grpSp>
      <p:sp>
        <p:nvSpPr>
          <p:cNvPr id="3" name="TextBox 3"/>
          <p:cNvSpPr txBox="1">
            <a:spLocks noGrp="1"/>
          </p:cNvSpPr>
          <p:nvPr>
            <p:ph type="title" idx="4294967295"/>
          </p:nvPr>
        </p:nvSpPr>
        <p:spPr>
          <a:xfrm>
            <a:off x="7595243" y="2525593"/>
            <a:ext cx="9970054" cy="337184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3199"/>
              </a:lnSpc>
              <a:spcBef>
                <a:spcPts val="0"/>
              </a:spcBef>
              <a:spcAft>
                <a:spcPts val="0"/>
              </a:spcAft>
              <a:buClrTx/>
              <a:buSzTx/>
              <a:buFontTx/>
              <a:buNone/>
              <a:tabLst/>
              <a:defRPr/>
            </a:pPr>
            <a:r>
              <a:rPr kumimoji="0" lang="en-US" sz="11999" b="1" i="0" u="none" strike="noStrike" kern="1200" cap="none" spc="-395" normalizeH="0" baseline="0" noProof="0" dirty="0">
                <a:ln>
                  <a:noFill/>
                </a:ln>
                <a:solidFill>
                  <a:srgbClr val="AF2C73"/>
                </a:solidFill>
                <a:effectLst/>
                <a:uLnTx/>
                <a:uFillTx/>
                <a:latin typeface="Frutiger Bold"/>
                <a:ea typeface="Frutiger Bold"/>
                <a:cs typeface="Frutiger Bold"/>
                <a:sym typeface="Frutiger Bold"/>
              </a:rPr>
              <a:t>Training and Development</a:t>
            </a:r>
          </a:p>
        </p:txBody>
      </p:sp>
      <p:sp>
        <p:nvSpPr>
          <p:cNvPr id="4" name="TextBox 4"/>
          <p:cNvSpPr txBox="1"/>
          <p:nvPr/>
        </p:nvSpPr>
        <p:spPr>
          <a:xfrm>
            <a:off x="7595243" y="5964109"/>
            <a:ext cx="8905748" cy="1149354"/>
          </a:xfrm>
          <a:prstGeom prst="rect">
            <a:avLst/>
          </a:prstGeom>
        </p:spPr>
        <p:txBody>
          <a:bodyPr lIns="0" tIns="0" rIns="0" bIns="0" rtlCol="0" anchor="t">
            <a:spAutoFit/>
          </a:bodyPr>
          <a:lstStyle/>
          <a:p>
            <a:pPr marL="0" lvl="0" indent="0" algn="l">
              <a:lnSpc>
                <a:spcPts val="8800"/>
              </a:lnSpc>
            </a:pPr>
            <a:r>
              <a:rPr lang="en-US" sz="8000" b="1" spc="-264">
                <a:solidFill>
                  <a:srgbClr val="00A499"/>
                </a:solidFill>
                <a:latin typeface="Frutiger Bold"/>
                <a:ea typeface="Frutiger Bold"/>
                <a:cs typeface="Frutiger Bold"/>
                <a:sym typeface="Frutiger Bold"/>
              </a:rPr>
              <a:t>Cat</a:t>
            </a:r>
            <a:r>
              <a:rPr lang="en-US" sz="8000" b="1" u="none" strike="noStrike" spc="-264">
                <a:solidFill>
                  <a:srgbClr val="00A499"/>
                </a:solidFill>
                <a:latin typeface="Frutiger Bold"/>
                <a:ea typeface="Frutiger Bold"/>
                <a:cs typeface="Frutiger Bold"/>
                <a:sym typeface="Frutiger Bold"/>
              </a:rPr>
              <a:t>alogue 2025-26</a:t>
            </a:r>
          </a:p>
        </p:txBody>
      </p:sp>
      <p:sp>
        <p:nvSpPr>
          <p:cNvPr id="20" name="TextBox 20"/>
          <p:cNvSpPr txBox="1"/>
          <p:nvPr/>
        </p:nvSpPr>
        <p:spPr>
          <a:xfrm>
            <a:off x="3473510" y="8556625"/>
            <a:ext cx="13785790" cy="701675"/>
          </a:xfrm>
          <a:prstGeom prst="rect">
            <a:avLst/>
          </a:prstGeom>
        </p:spPr>
        <p:txBody>
          <a:bodyPr lIns="0" tIns="0" rIns="0" bIns="0" rtlCol="0" anchor="t">
            <a:spAutoFit/>
          </a:bodyPr>
          <a:lstStyle/>
          <a:p>
            <a:pPr algn="l">
              <a:lnSpc>
                <a:spcPts val="5499"/>
              </a:lnSpc>
              <a:spcBef>
                <a:spcPct val="0"/>
              </a:spcBef>
            </a:pPr>
            <a:r>
              <a:rPr lang="en-US" sz="4999" b="1">
                <a:solidFill>
                  <a:srgbClr val="005EB8"/>
                </a:solidFill>
                <a:latin typeface="Frutiger Bold"/>
                <a:ea typeface="Frutiger Bold"/>
                <a:cs typeface="Frutiger Bold"/>
                <a:sym typeface="Frutiger Bold"/>
              </a:rPr>
              <a:t>Develop your people. Transform your impact.</a:t>
            </a:r>
          </a:p>
        </p:txBody>
      </p:sp>
      <p:sp>
        <p:nvSpPr>
          <p:cNvPr id="11" name="Freeform 11">
            <a:extLst>
              <a:ext uri="{C183D7F6-B498-43B3-948B-1728B52AA6E4}">
                <adec:decorative xmlns:adec="http://schemas.microsoft.com/office/drawing/2017/decorative" val="1"/>
              </a:ext>
            </a:extLst>
          </p:cNvPr>
          <p:cNvSpPr/>
          <p:nvPr/>
        </p:nvSpPr>
        <p:spPr>
          <a:xfrm rot="-10800000">
            <a:off x="3465413" y="809888"/>
            <a:ext cx="1008399" cy="1362701"/>
          </a:xfrm>
          <a:custGeom>
            <a:avLst/>
            <a:gdLst/>
            <a:ahLst/>
            <a:cxnLst/>
            <a:rect l="l" t="t" r="r" b="b"/>
            <a:pathLst>
              <a:path w="1008399" h="1362701">
                <a:moveTo>
                  <a:pt x="0" y="0"/>
                </a:moveTo>
                <a:lnTo>
                  <a:pt x="1008399" y="0"/>
                </a:lnTo>
                <a:lnTo>
                  <a:pt x="1008399" y="1362701"/>
                </a:lnTo>
                <a:lnTo>
                  <a:pt x="0" y="1362701"/>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GB"/>
          </a:p>
        </p:txBody>
      </p:sp>
      <p:sp>
        <p:nvSpPr>
          <p:cNvPr id="14" name="Freeform 14">
            <a:extLst>
              <a:ext uri="{C183D7F6-B498-43B3-948B-1728B52AA6E4}">
                <adec:decorative xmlns:adec="http://schemas.microsoft.com/office/drawing/2017/decorative" val="1"/>
              </a:ext>
            </a:extLst>
          </p:cNvPr>
          <p:cNvSpPr/>
          <p:nvPr/>
        </p:nvSpPr>
        <p:spPr>
          <a:xfrm rot="-10800000">
            <a:off x="4473812" y="809888"/>
            <a:ext cx="2725402" cy="1362701"/>
          </a:xfrm>
          <a:custGeom>
            <a:avLst/>
            <a:gdLst/>
            <a:ahLst/>
            <a:cxnLst/>
            <a:rect l="l" t="t" r="r" b="b"/>
            <a:pathLst>
              <a:path w="2725402" h="1362701">
                <a:moveTo>
                  <a:pt x="0" y="0"/>
                </a:moveTo>
                <a:lnTo>
                  <a:pt x="2725402" y="0"/>
                </a:lnTo>
                <a:lnTo>
                  <a:pt x="2725402" y="1362701"/>
                </a:lnTo>
                <a:lnTo>
                  <a:pt x="0" y="1362701"/>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GB"/>
          </a:p>
        </p:txBody>
      </p:sp>
      <p:sp>
        <p:nvSpPr>
          <p:cNvPr id="7" name="Freeform 7">
            <a:extLst>
              <a:ext uri="{C183D7F6-B498-43B3-948B-1728B52AA6E4}">
                <adec:decorative xmlns:adec="http://schemas.microsoft.com/office/drawing/2017/decorative" val="1"/>
              </a:ext>
            </a:extLst>
          </p:cNvPr>
          <p:cNvSpPr/>
          <p:nvPr/>
        </p:nvSpPr>
        <p:spPr>
          <a:xfrm rot="-10800000">
            <a:off x="562438" y="5004360"/>
            <a:ext cx="1453796" cy="1453796"/>
          </a:xfrm>
          <a:custGeom>
            <a:avLst/>
            <a:gdLst/>
            <a:ahLst/>
            <a:cxnLst/>
            <a:rect l="l" t="t" r="r" b="b"/>
            <a:pathLst>
              <a:path w="1453796" h="1453796">
                <a:moveTo>
                  <a:pt x="0" y="0"/>
                </a:moveTo>
                <a:lnTo>
                  <a:pt x="1453796" y="0"/>
                </a:lnTo>
                <a:lnTo>
                  <a:pt x="1453796" y="1453796"/>
                </a:lnTo>
                <a:lnTo>
                  <a:pt x="0" y="1453796"/>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GB"/>
          </a:p>
        </p:txBody>
      </p:sp>
      <p:grpSp>
        <p:nvGrpSpPr>
          <p:cNvPr id="8" name="Group 8">
            <a:extLst>
              <a:ext uri="{C183D7F6-B498-43B3-948B-1728B52AA6E4}">
                <adec:decorative xmlns:adec="http://schemas.microsoft.com/office/drawing/2017/decorative" val="1"/>
              </a:ext>
            </a:extLst>
          </p:cNvPr>
          <p:cNvGrpSpPr/>
          <p:nvPr/>
        </p:nvGrpSpPr>
        <p:grpSpPr>
          <a:xfrm>
            <a:off x="2011617" y="5004360"/>
            <a:ext cx="1453796" cy="1453796"/>
            <a:chOff x="0" y="0"/>
            <a:chExt cx="812800" cy="812800"/>
          </a:xfrm>
        </p:grpSpPr>
        <p:sp>
          <p:nvSpPr>
            <p:cNvPr id="9" name="Freeform 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E82985"/>
            </a:solidFill>
          </p:spPr>
          <p:txBody>
            <a:bodyPr/>
            <a:lstStyle/>
            <a:p>
              <a:endParaRPr lang="en-GB"/>
            </a:p>
          </p:txBody>
        </p:sp>
        <p:sp>
          <p:nvSpPr>
            <p:cNvPr id="10" name="TextBox 10"/>
            <p:cNvSpPr txBox="1"/>
            <p:nvPr/>
          </p:nvSpPr>
          <p:spPr>
            <a:xfrm>
              <a:off x="0" y="0"/>
              <a:ext cx="812800" cy="812800"/>
            </a:xfrm>
            <a:prstGeom prst="rect">
              <a:avLst/>
            </a:prstGeom>
          </p:spPr>
          <p:txBody>
            <a:bodyPr lIns="50800" tIns="50800" rIns="50800" bIns="50800" rtlCol="0" anchor="ctr"/>
            <a:lstStyle/>
            <a:p>
              <a:pPr algn="ctr">
                <a:lnSpc>
                  <a:spcPts val="2639"/>
                </a:lnSpc>
              </a:pPr>
              <a:endParaRPr/>
            </a:p>
          </p:txBody>
        </p:sp>
      </p:grpSp>
      <p:sp>
        <p:nvSpPr>
          <p:cNvPr id="15" name="Freeform 15">
            <a:extLst>
              <a:ext uri="{C183D7F6-B498-43B3-948B-1728B52AA6E4}">
                <adec:decorative xmlns:adec="http://schemas.microsoft.com/office/drawing/2017/decorative" val="1"/>
              </a:ext>
            </a:extLst>
          </p:cNvPr>
          <p:cNvSpPr/>
          <p:nvPr/>
        </p:nvSpPr>
        <p:spPr>
          <a:xfrm rot="5400000">
            <a:off x="2020869" y="6458156"/>
            <a:ext cx="1453796" cy="1435293"/>
          </a:xfrm>
          <a:custGeom>
            <a:avLst/>
            <a:gdLst/>
            <a:ahLst/>
            <a:cxnLst/>
            <a:rect l="l" t="t" r="r" b="b"/>
            <a:pathLst>
              <a:path w="1453796" h="1435293">
                <a:moveTo>
                  <a:pt x="0" y="0"/>
                </a:moveTo>
                <a:lnTo>
                  <a:pt x="1453796" y="0"/>
                </a:lnTo>
                <a:lnTo>
                  <a:pt x="1453796" y="1435293"/>
                </a:lnTo>
                <a:lnTo>
                  <a:pt x="0" y="1435293"/>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9" name="TextBox 9"/>
          <p:cNvSpPr txBox="1">
            <a:spLocks noGrp="1"/>
          </p:cNvSpPr>
          <p:nvPr>
            <p:ph type="title" idx="4294967295"/>
          </p:nvPr>
        </p:nvSpPr>
        <p:spPr>
          <a:xfrm>
            <a:off x="713422" y="492442"/>
            <a:ext cx="10302059" cy="133731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280"/>
              </a:lnSpc>
              <a:spcBef>
                <a:spcPts val="0"/>
              </a:spcBef>
              <a:spcAft>
                <a:spcPts val="0"/>
              </a:spcAft>
              <a:buClrTx/>
              <a:buSzTx/>
              <a:buFontTx/>
              <a:buNone/>
              <a:tabLst/>
              <a:defRPr/>
            </a:pPr>
            <a:r>
              <a:rPr kumimoji="0" lang="en-US" sz="4800" b="1" i="0" u="none" strike="noStrike" kern="1200" cap="none" spc="-158" normalizeH="0" baseline="0" noProof="0" dirty="0">
                <a:ln>
                  <a:noFill/>
                </a:ln>
                <a:solidFill>
                  <a:srgbClr val="AE2573"/>
                </a:solidFill>
                <a:effectLst/>
                <a:uLnTx/>
                <a:uFillTx/>
                <a:latin typeface="Frutiger Bold"/>
                <a:ea typeface="Frutiger Bold"/>
                <a:cs typeface="Frutiger Bold"/>
                <a:sym typeface="Frutiger Bold"/>
              </a:rPr>
              <a:t>Setting objectives that drive results (half day)</a:t>
            </a:r>
          </a:p>
        </p:txBody>
      </p:sp>
      <p:sp>
        <p:nvSpPr>
          <p:cNvPr id="16" name="TextBox 16"/>
          <p:cNvSpPr txBox="1"/>
          <p:nvPr/>
        </p:nvSpPr>
        <p:spPr>
          <a:xfrm>
            <a:off x="768779" y="1848811"/>
            <a:ext cx="9639310" cy="857250"/>
          </a:xfrm>
          <a:prstGeom prst="rect">
            <a:avLst/>
          </a:prstGeom>
        </p:spPr>
        <p:txBody>
          <a:bodyPr lIns="0" tIns="0" rIns="0" bIns="0" rtlCol="0" anchor="t">
            <a:spAutoFit/>
          </a:bodyPr>
          <a:lstStyle/>
          <a:p>
            <a:pPr marL="0" lvl="0" indent="0" algn="l">
              <a:lnSpc>
                <a:spcPts val="3300"/>
              </a:lnSpc>
            </a:pPr>
            <a:r>
              <a:rPr lang="en-US" sz="3000" b="1" spc="-99">
                <a:solidFill>
                  <a:srgbClr val="AE2573"/>
                </a:solidFill>
                <a:latin typeface="Frutiger Bold"/>
                <a:ea typeface="Frutiger Bold"/>
                <a:cs typeface="Frutiger Bold"/>
                <a:sym typeface="Frutiger Bold"/>
              </a:rPr>
              <a:t>Craft objectives that align purpose, performance, and accountability</a:t>
            </a:r>
          </a:p>
        </p:txBody>
      </p:sp>
      <p:sp>
        <p:nvSpPr>
          <p:cNvPr id="10" name="TextBox 10"/>
          <p:cNvSpPr txBox="1"/>
          <p:nvPr/>
        </p:nvSpPr>
        <p:spPr>
          <a:xfrm>
            <a:off x="768779" y="2941733"/>
            <a:ext cx="10106775" cy="2095500"/>
          </a:xfrm>
          <a:prstGeom prst="rect">
            <a:avLst/>
          </a:prstGeom>
        </p:spPr>
        <p:txBody>
          <a:bodyPr lIns="0" tIns="0" rIns="0" bIns="0" rtlCol="0" anchor="t">
            <a:spAutoFit/>
          </a:bodyPr>
          <a:lstStyle/>
          <a:p>
            <a:pPr algn="l">
              <a:lnSpc>
                <a:spcPts val="3360"/>
              </a:lnSpc>
            </a:pPr>
            <a:r>
              <a:rPr lang="en-US" sz="2800">
                <a:solidFill>
                  <a:srgbClr val="000000"/>
                </a:solidFill>
                <a:latin typeface="Frutiger"/>
                <a:ea typeface="Frutiger"/>
                <a:cs typeface="Frutiger"/>
                <a:sym typeface="Frutiger"/>
              </a:rPr>
              <a:t>Effective performance begins with clear, meaningful goals, translated into purposeful, actionable objectives. This practical session helps colleagues at all levels build confidence and clarity in setting objectives that drive development and success.</a:t>
            </a:r>
          </a:p>
        </p:txBody>
      </p:sp>
      <p:sp>
        <p:nvSpPr>
          <p:cNvPr id="5" name="TextBox 5"/>
          <p:cNvSpPr txBox="1"/>
          <p:nvPr/>
        </p:nvSpPr>
        <p:spPr>
          <a:xfrm>
            <a:off x="768779" y="5528319"/>
            <a:ext cx="10477347" cy="5810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This course covers:</a:t>
            </a:r>
          </a:p>
          <a:p>
            <a:pPr algn="l">
              <a:lnSpc>
                <a:spcPts val="1200"/>
              </a:lnSpc>
              <a:spcBef>
                <a:spcPct val="0"/>
              </a:spcBef>
            </a:pPr>
            <a:endParaRPr lang="en-US" sz="2799" b="1">
              <a:solidFill>
                <a:srgbClr val="AE2573"/>
              </a:solidFill>
              <a:latin typeface="Frutiger Bold"/>
              <a:ea typeface="Frutiger Bold"/>
              <a:cs typeface="Frutiger Bold"/>
              <a:sym typeface="Frutiger Bold"/>
            </a:endParaRPr>
          </a:p>
        </p:txBody>
      </p:sp>
      <p:sp>
        <p:nvSpPr>
          <p:cNvPr id="11" name="TextBox 11"/>
          <p:cNvSpPr txBox="1"/>
          <p:nvPr/>
        </p:nvSpPr>
        <p:spPr>
          <a:xfrm>
            <a:off x="713422" y="6324600"/>
            <a:ext cx="9947264" cy="2933700"/>
          </a:xfrm>
          <a:prstGeom prst="rect">
            <a:avLst/>
          </a:prstGeom>
        </p:spPr>
        <p:txBody>
          <a:bodyPr lIns="0" tIns="0" rIns="0" bIns="0" rtlCol="0" anchor="t">
            <a:spAutoFit/>
          </a:bodyPr>
          <a:lstStyle/>
          <a:p>
            <a:pPr marL="604521" lvl="1" indent="-302261" algn="l">
              <a:lnSpc>
                <a:spcPts val="3360"/>
              </a:lnSpc>
              <a:buFont typeface="Arial"/>
              <a:buChar char="•"/>
            </a:pPr>
            <a:r>
              <a:rPr lang="en-US" sz="2800">
                <a:solidFill>
                  <a:srgbClr val="000000"/>
                </a:solidFill>
                <a:latin typeface="Frutiger"/>
                <a:ea typeface="Frutiger"/>
                <a:cs typeface="Frutiger"/>
                <a:sym typeface="Frutiger"/>
              </a:rPr>
              <a:t>Understanding the purpose and process of appraisals in evaluating employee performance and development </a:t>
            </a:r>
          </a:p>
          <a:p>
            <a:pPr marL="604521" lvl="1" indent="-302261" algn="l">
              <a:lnSpc>
                <a:spcPts val="3360"/>
              </a:lnSpc>
              <a:buFont typeface="Arial"/>
              <a:buChar char="•"/>
            </a:pPr>
            <a:r>
              <a:rPr lang="en-US" sz="2800">
                <a:solidFill>
                  <a:srgbClr val="000000"/>
                </a:solidFill>
                <a:latin typeface="Frutiger"/>
                <a:ea typeface="Frutiger"/>
                <a:cs typeface="Frutiger"/>
                <a:sym typeface="Frutiger"/>
              </a:rPr>
              <a:t>Recognising the role of regular 1:1 meetings and their connection to successful appraisals</a:t>
            </a:r>
          </a:p>
          <a:p>
            <a:pPr marL="604521" lvl="1" indent="-302261" algn="l">
              <a:lnSpc>
                <a:spcPts val="3360"/>
              </a:lnSpc>
              <a:buFont typeface="Arial"/>
              <a:buChar char="•"/>
            </a:pPr>
            <a:r>
              <a:rPr lang="en-US" sz="2800">
                <a:solidFill>
                  <a:srgbClr val="000000"/>
                </a:solidFill>
                <a:latin typeface="Frutiger"/>
                <a:ea typeface="Frutiger"/>
                <a:cs typeface="Frutiger"/>
                <a:sym typeface="Frutiger"/>
              </a:rPr>
              <a:t>Effectively constructing and aligning objectives using the SMART framework to guide individual performance and development.</a:t>
            </a:r>
          </a:p>
        </p:txBody>
      </p:sp>
      <p:grpSp>
        <p:nvGrpSpPr>
          <p:cNvPr id="2" name="Group 2">
            <a:extLst>
              <a:ext uri="{C183D7F6-B498-43B3-948B-1728B52AA6E4}">
                <adec:decorative xmlns:adec="http://schemas.microsoft.com/office/drawing/2017/decorative" val="1"/>
              </a:ext>
            </a:extLst>
          </p:cNvPr>
          <p:cNvGrpSpPr/>
          <p:nvPr/>
        </p:nvGrpSpPr>
        <p:grpSpPr>
          <a:xfrm>
            <a:off x="11015530" y="0"/>
            <a:ext cx="7268400" cy="10346075"/>
            <a:chOff x="0" y="0"/>
            <a:chExt cx="2132652" cy="2819195"/>
          </a:xfrm>
        </p:grpSpPr>
        <p:sp>
          <p:nvSpPr>
            <p:cNvPr id="3" name="Freeform 3"/>
            <p:cNvSpPr/>
            <p:nvPr/>
          </p:nvSpPr>
          <p:spPr>
            <a:xfrm>
              <a:off x="0" y="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dirty="0"/>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15" name="TextBox 15"/>
          <p:cNvSpPr txBox="1"/>
          <p:nvPr/>
        </p:nvSpPr>
        <p:spPr>
          <a:xfrm>
            <a:off x="11227076" y="890108"/>
            <a:ext cx="6266577" cy="407035"/>
          </a:xfrm>
          <a:prstGeom prst="rect">
            <a:avLst/>
          </a:prstGeom>
        </p:spPr>
        <p:txBody>
          <a:bodyPr lIns="0" tIns="0" rIns="0" bIns="0" rtlCol="0" anchor="t">
            <a:spAutoFit/>
          </a:bodyPr>
          <a:lstStyle/>
          <a:p>
            <a:pPr marL="0" lvl="0" indent="0" algn="l">
              <a:lnSpc>
                <a:spcPts val="3079"/>
              </a:lnSpc>
            </a:pPr>
            <a:r>
              <a:rPr lang="en-US" sz="2799" b="1" spc="-92" dirty="0">
                <a:solidFill>
                  <a:srgbClr val="000000"/>
                </a:solidFill>
                <a:latin typeface="Frutiger Bold"/>
                <a:ea typeface="Frutiger Bold"/>
                <a:cs typeface="Frutiger Bold"/>
                <a:sym typeface="Frutiger Bold"/>
              </a:rPr>
              <a:t>This training is for:</a:t>
            </a:r>
          </a:p>
        </p:txBody>
      </p:sp>
      <p:sp>
        <p:nvSpPr>
          <p:cNvPr id="12" name="Freeform 12">
            <a:extLst>
              <a:ext uri="{C183D7F6-B498-43B3-948B-1728B52AA6E4}">
                <adec:decorative xmlns:adec="http://schemas.microsoft.com/office/drawing/2017/decorative" val="1"/>
              </a:ext>
            </a:extLst>
          </p:cNvPr>
          <p:cNvSpPr/>
          <p:nvPr/>
        </p:nvSpPr>
        <p:spPr>
          <a:xfrm>
            <a:off x="11227076" y="1949714"/>
            <a:ext cx="963006" cy="1057192"/>
          </a:xfrm>
          <a:custGeom>
            <a:avLst/>
            <a:gdLst/>
            <a:ahLst/>
            <a:cxnLst/>
            <a:rect l="l" t="t" r="r" b="b"/>
            <a:pathLst>
              <a:path w="963006" h="1057192">
                <a:moveTo>
                  <a:pt x="0" y="0"/>
                </a:moveTo>
                <a:lnTo>
                  <a:pt x="963006" y="0"/>
                </a:lnTo>
                <a:lnTo>
                  <a:pt x="963006" y="1057192"/>
                </a:lnTo>
                <a:lnTo>
                  <a:pt x="0" y="10571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6"/>
          <p:cNvSpPr txBox="1"/>
          <p:nvPr/>
        </p:nvSpPr>
        <p:spPr>
          <a:xfrm>
            <a:off x="12421587" y="1664981"/>
            <a:ext cx="5726814"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Line managers and team leaders looking to build confidence in setting clear, measurable objectives</a:t>
            </a:r>
          </a:p>
        </p:txBody>
      </p:sp>
      <p:sp>
        <p:nvSpPr>
          <p:cNvPr id="13" name="Freeform 13">
            <a:extLst>
              <a:ext uri="{C183D7F6-B498-43B3-948B-1728B52AA6E4}">
                <adec:decorative xmlns:adec="http://schemas.microsoft.com/office/drawing/2017/decorative" val="1"/>
              </a:ext>
            </a:extLst>
          </p:cNvPr>
          <p:cNvSpPr/>
          <p:nvPr/>
        </p:nvSpPr>
        <p:spPr>
          <a:xfrm>
            <a:off x="11246126" y="4305330"/>
            <a:ext cx="953481" cy="1046736"/>
          </a:xfrm>
          <a:custGeom>
            <a:avLst/>
            <a:gdLst/>
            <a:ahLst/>
            <a:cxnLst/>
            <a:rect l="l" t="t" r="r" b="b"/>
            <a:pathLst>
              <a:path w="953481" h="1046736">
                <a:moveTo>
                  <a:pt x="0" y="0"/>
                </a:moveTo>
                <a:lnTo>
                  <a:pt x="953481" y="0"/>
                </a:lnTo>
                <a:lnTo>
                  <a:pt x="953481" y="1046735"/>
                </a:lnTo>
                <a:lnTo>
                  <a:pt x="0" y="10467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8" name="TextBox 8"/>
          <p:cNvSpPr txBox="1"/>
          <p:nvPr/>
        </p:nvSpPr>
        <p:spPr>
          <a:xfrm>
            <a:off x="12421587" y="3980973"/>
            <a:ext cx="5224431"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Aspiring supervisors ready to develop foundational skills in goal-setting and people development</a:t>
            </a:r>
          </a:p>
        </p:txBody>
      </p:sp>
      <p:sp>
        <p:nvSpPr>
          <p:cNvPr id="14" name="Freeform 14">
            <a:extLst>
              <a:ext uri="{C183D7F6-B498-43B3-948B-1728B52AA6E4}">
                <adec:decorative xmlns:adec="http://schemas.microsoft.com/office/drawing/2017/decorative" val="1"/>
              </a:ext>
            </a:extLst>
          </p:cNvPr>
          <p:cNvSpPr/>
          <p:nvPr/>
        </p:nvSpPr>
        <p:spPr>
          <a:xfrm>
            <a:off x="11246126" y="6424654"/>
            <a:ext cx="963006" cy="1057192"/>
          </a:xfrm>
          <a:custGeom>
            <a:avLst/>
            <a:gdLst/>
            <a:ahLst/>
            <a:cxnLst/>
            <a:rect l="l" t="t" r="r" b="b"/>
            <a:pathLst>
              <a:path w="963006" h="1057192">
                <a:moveTo>
                  <a:pt x="0" y="0"/>
                </a:moveTo>
                <a:lnTo>
                  <a:pt x="963006" y="0"/>
                </a:lnTo>
                <a:lnTo>
                  <a:pt x="963006" y="1057192"/>
                </a:lnTo>
                <a:lnTo>
                  <a:pt x="0" y="10571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7" name="TextBox 7"/>
          <p:cNvSpPr txBox="1"/>
          <p:nvPr/>
        </p:nvSpPr>
        <p:spPr>
          <a:xfrm>
            <a:off x="12409157" y="6105525"/>
            <a:ext cx="5236861"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Anyone seeking to refresh their approach to 1:1s and appraisals with a focus on impact, inclusion, and clarity</a:t>
            </a:r>
          </a:p>
        </p:txBody>
      </p:sp>
      <p:sp>
        <p:nvSpPr>
          <p:cNvPr id="18" name="Freeform 18">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7" name="TextBox 17"/>
          <p:cNvSpPr txBox="1"/>
          <p:nvPr/>
        </p:nvSpPr>
        <p:spPr>
          <a:xfrm>
            <a:off x="17754601" y="9863172"/>
            <a:ext cx="294776" cy="292019"/>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98082"/>
        </a:solidFill>
        <a:effectLst/>
      </p:bgPr>
    </p:bg>
    <p:spTree>
      <p:nvGrpSpPr>
        <p:cNvPr id="1" name=""/>
        <p:cNvGrpSpPr/>
        <p:nvPr/>
      </p:nvGrpSpPr>
      <p:grpSpPr>
        <a:xfrm>
          <a:off x="0" y="0"/>
          <a:ext cx="0" cy="0"/>
          <a:chOff x="0" y="0"/>
          <a:chExt cx="0" cy="0"/>
        </a:xfrm>
      </p:grpSpPr>
      <p:sp>
        <p:nvSpPr>
          <p:cNvPr id="8" name="TextBox 8"/>
          <p:cNvSpPr txBox="1">
            <a:spLocks noGrp="1"/>
          </p:cNvSpPr>
          <p:nvPr>
            <p:ph type="title" idx="4294967295"/>
          </p:nvPr>
        </p:nvSpPr>
        <p:spPr>
          <a:xfrm>
            <a:off x="752187" y="338009"/>
            <a:ext cx="9554495" cy="521422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269"/>
              </a:lnSpc>
              <a:spcBef>
                <a:spcPts val="0"/>
              </a:spcBef>
              <a:spcAft>
                <a:spcPts val="0"/>
              </a:spcAft>
              <a:buClrTx/>
              <a:buSzTx/>
              <a:buFontTx/>
              <a:buNone/>
              <a:tabLst/>
              <a:defRPr/>
            </a:pPr>
            <a:r>
              <a:rPr kumimoji="0" lang="en-US" sz="9336" b="1" i="0" u="none" strike="noStrike" kern="1200" cap="none" spc="-308" normalizeH="0" baseline="0" noProof="0" dirty="0">
                <a:ln>
                  <a:noFill/>
                </a:ln>
                <a:solidFill>
                  <a:srgbClr val="F6F6F6"/>
                </a:solidFill>
                <a:effectLst/>
                <a:uLnTx/>
                <a:uFillTx/>
                <a:latin typeface="Frutiger Bold"/>
                <a:ea typeface="Frutiger Bold"/>
                <a:cs typeface="Frutiger Bold"/>
                <a:sym typeface="Frutiger Bold"/>
              </a:rPr>
              <a:t>Coaching for confidence, insights and impact</a:t>
            </a:r>
          </a:p>
        </p:txBody>
      </p:sp>
      <p:sp>
        <p:nvSpPr>
          <p:cNvPr id="9" name="TextBox 9"/>
          <p:cNvSpPr txBox="1"/>
          <p:nvPr/>
        </p:nvSpPr>
        <p:spPr>
          <a:xfrm>
            <a:off x="752187" y="5795309"/>
            <a:ext cx="9080203" cy="4171950"/>
          </a:xfrm>
          <a:prstGeom prst="rect">
            <a:avLst/>
          </a:prstGeom>
        </p:spPr>
        <p:txBody>
          <a:bodyPr lIns="0" tIns="0" rIns="0" bIns="0" rtlCol="0" anchor="t">
            <a:spAutoFit/>
          </a:bodyPr>
          <a:lstStyle/>
          <a:p>
            <a:pPr algn="l">
              <a:lnSpc>
                <a:spcPts val="4199"/>
              </a:lnSpc>
            </a:pPr>
            <a:r>
              <a:rPr lang="en-US" sz="2999">
                <a:solidFill>
                  <a:srgbClr val="FFFFFF"/>
                </a:solidFill>
                <a:latin typeface="Frutiger"/>
                <a:ea typeface="Frutiger"/>
                <a:cs typeface="Frutiger"/>
                <a:sym typeface="Frutiger"/>
              </a:rPr>
              <a:t>For moments of transition, challenge, or growth, coaching offers a focused space to reflect, plan, and build self-belief. </a:t>
            </a:r>
          </a:p>
          <a:p>
            <a:pPr algn="l">
              <a:lnSpc>
                <a:spcPts val="4199"/>
              </a:lnSpc>
            </a:pPr>
            <a:endParaRPr lang="en-US" sz="2999">
              <a:solidFill>
                <a:srgbClr val="FFFFFF"/>
              </a:solidFill>
              <a:latin typeface="Frutiger"/>
              <a:ea typeface="Frutiger"/>
              <a:cs typeface="Frutiger"/>
              <a:sym typeface="Frutiger"/>
            </a:endParaRPr>
          </a:p>
          <a:p>
            <a:pPr algn="l">
              <a:lnSpc>
                <a:spcPts val="4199"/>
              </a:lnSpc>
            </a:pPr>
            <a:r>
              <a:rPr lang="en-US" sz="2999">
                <a:solidFill>
                  <a:srgbClr val="FFFFFF"/>
                </a:solidFill>
                <a:latin typeface="Frutiger"/>
                <a:ea typeface="Frutiger"/>
                <a:cs typeface="Frutiger"/>
                <a:sym typeface="Frutiger"/>
              </a:rPr>
              <a:t>Our coaching is tailored to individuals, teams, or leadership cohorts and helps unlock energy, clarity, and purpose aligned to your organisational goals.</a:t>
            </a:r>
          </a:p>
        </p:txBody>
      </p:sp>
      <p:grpSp>
        <p:nvGrpSpPr>
          <p:cNvPr id="2" name="Group 2">
            <a:extLst>
              <a:ext uri="{C183D7F6-B498-43B3-948B-1728B52AA6E4}">
                <adec:decorative xmlns:adec="http://schemas.microsoft.com/office/drawing/2017/decorative" val="1"/>
              </a:ext>
            </a:extLst>
          </p:cNvPr>
          <p:cNvGrpSpPr/>
          <p:nvPr/>
        </p:nvGrpSpPr>
        <p:grpSpPr>
          <a:xfrm>
            <a:off x="10664722" y="0"/>
            <a:ext cx="7623278" cy="10287000"/>
            <a:chOff x="0" y="0"/>
            <a:chExt cx="1181045" cy="1593725"/>
          </a:xfrm>
        </p:grpSpPr>
        <p:sp>
          <p:nvSpPr>
            <p:cNvPr id="3" name="Freeform 3"/>
            <p:cNvSpPr/>
            <p:nvPr/>
          </p:nvSpPr>
          <p:spPr>
            <a:xfrm>
              <a:off x="0" y="0"/>
              <a:ext cx="1181045" cy="1593725"/>
            </a:xfrm>
            <a:custGeom>
              <a:avLst/>
              <a:gdLst/>
              <a:ahLst/>
              <a:cxnLst/>
              <a:rect l="l" t="t" r="r" b="b"/>
              <a:pathLst>
                <a:path w="1181045" h="1593725">
                  <a:moveTo>
                    <a:pt x="0" y="0"/>
                  </a:moveTo>
                  <a:lnTo>
                    <a:pt x="1181045" y="0"/>
                  </a:lnTo>
                  <a:lnTo>
                    <a:pt x="1181045" y="1593725"/>
                  </a:lnTo>
                  <a:lnTo>
                    <a:pt x="0" y="1593725"/>
                  </a:lnTo>
                  <a:close/>
                </a:path>
              </a:pathLst>
            </a:custGeom>
            <a:blipFill>
              <a:blip r:embed="rId3" cstate="email">
                <a:alphaModFix amt="31999"/>
                <a:extLst>
                  <a:ext uri="{28A0092B-C50C-407E-A947-70E740481C1C}">
                    <a14:useLocalDpi xmlns:a14="http://schemas.microsoft.com/office/drawing/2010/main"/>
                  </a:ext>
                </a:extLst>
              </a:blip>
              <a:stretch>
                <a:fillRect/>
              </a:stretch>
            </a:blipFill>
          </p:spPr>
          <p:txBody>
            <a:bodyPr/>
            <a:lstStyle/>
            <a:p>
              <a:endParaRPr lang="en-GB"/>
            </a:p>
          </p:txBody>
        </p:sp>
      </p:grpSp>
      <p:grpSp>
        <p:nvGrpSpPr>
          <p:cNvPr id="4" name="Group 4">
            <a:extLst>
              <a:ext uri="{C183D7F6-B498-43B3-948B-1728B52AA6E4}">
                <adec:decorative xmlns:adec="http://schemas.microsoft.com/office/drawing/2017/decorative" val="1"/>
              </a:ext>
            </a:extLst>
          </p:cNvPr>
          <p:cNvGrpSpPr/>
          <p:nvPr/>
        </p:nvGrpSpPr>
        <p:grpSpPr>
          <a:xfrm>
            <a:off x="10550538" y="0"/>
            <a:ext cx="7704805" cy="10287000"/>
            <a:chOff x="0" y="0"/>
            <a:chExt cx="2029249" cy="2709333"/>
          </a:xfrm>
        </p:grpSpPr>
        <p:sp>
          <p:nvSpPr>
            <p:cNvPr id="5" name="Freeform 5"/>
            <p:cNvSpPr/>
            <p:nvPr/>
          </p:nvSpPr>
          <p:spPr>
            <a:xfrm>
              <a:off x="0" y="0"/>
              <a:ext cx="2029249" cy="2709333"/>
            </a:xfrm>
            <a:custGeom>
              <a:avLst/>
              <a:gdLst/>
              <a:ahLst/>
              <a:cxnLst/>
              <a:rect l="l" t="t" r="r" b="b"/>
              <a:pathLst>
                <a:path w="2029249" h="2709333">
                  <a:moveTo>
                    <a:pt x="0" y="0"/>
                  </a:moveTo>
                  <a:lnTo>
                    <a:pt x="2029249" y="0"/>
                  </a:lnTo>
                  <a:lnTo>
                    <a:pt x="2029249" y="2709333"/>
                  </a:lnTo>
                  <a:lnTo>
                    <a:pt x="0" y="2709333"/>
                  </a:lnTo>
                  <a:close/>
                </a:path>
              </a:pathLst>
            </a:custGeom>
            <a:solidFill>
              <a:srgbClr val="298082">
                <a:alpha val="60000"/>
              </a:srgbClr>
            </a:solidFill>
          </p:spPr>
          <p:txBody>
            <a:bodyPr/>
            <a:lstStyle/>
            <a:p>
              <a:endParaRPr lang="en-GB"/>
            </a:p>
          </p:txBody>
        </p:sp>
        <p:sp>
          <p:nvSpPr>
            <p:cNvPr id="6" name="TextBox 6"/>
            <p:cNvSpPr txBox="1"/>
            <p:nvPr/>
          </p:nvSpPr>
          <p:spPr>
            <a:xfrm>
              <a:off x="0" y="9525"/>
              <a:ext cx="2029249" cy="2699808"/>
            </a:xfrm>
            <a:prstGeom prst="rect">
              <a:avLst/>
            </a:prstGeom>
          </p:spPr>
          <p:txBody>
            <a:bodyPr lIns="50800" tIns="50800" rIns="50800" bIns="50800" rtlCol="0" anchor="ctr"/>
            <a:lstStyle/>
            <a:p>
              <a:pPr algn="ctr">
                <a:lnSpc>
                  <a:spcPts val="2200"/>
                </a:lnSpc>
              </a:pPr>
              <a:endParaRPr/>
            </a:p>
          </p:txBody>
        </p:sp>
      </p:grpSp>
      <p:sp>
        <p:nvSpPr>
          <p:cNvPr id="7" name="TextBox 7"/>
          <p:cNvSpPr txBox="1"/>
          <p:nvPr/>
        </p:nvSpPr>
        <p:spPr>
          <a:xfrm>
            <a:off x="11320769" y="3043238"/>
            <a:ext cx="6311185" cy="4200525"/>
          </a:xfrm>
          <a:prstGeom prst="rect">
            <a:avLst/>
          </a:prstGeom>
        </p:spPr>
        <p:txBody>
          <a:bodyPr lIns="0" tIns="0" rIns="0" bIns="0" rtlCol="0" anchor="t">
            <a:spAutoFit/>
          </a:bodyPr>
          <a:lstStyle/>
          <a:p>
            <a:pPr algn="l">
              <a:lnSpc>
                <a:spcPts val="4799"/>
              </a:lnSpc>
            </a:pPr>
            <a:r>
              <a:rPr lang="en-US" sz="3999" b="1">
                <a:solidFill>
                  <a:srgbClr val="FFFFFF"/>
                </a:solidFill>
                <a:latin typeface="Frutiger Bold"/>
                <a:ea typeface="Frutiger Bold"/>
                <a:cs typeface="Frutiger Bold"/>
                <a:sym typeface="Frutiger Bold"/>
              </a:rPr>
              <a:t>Courses include: </a:t>
            </a:r>
          </a:p>
          <a:p>
            <a:pPr marL="863590" lvl="1" indent="-431795" algn="l">
              <a:lnSpc>
                <a:spcPts val="4799"/>
              </a:lnSpc>
              <a:buFont typeface="Arial"/>
              <a:buChar char="•"/>
            </a:pPr>
            <a:r>
              <a:rPr lang="en-US" sz="3999" u="sng">
                <a:solidFill>
                  <a:srgbClr val="FFFFFF"/>
                </a:solidFill>
                <a:latin typeface="Frutiger"/>
                <a:ea typeface="Frutiger"/>
                <a:cs typeface="Frutiger"/>
                <a:sym typeface="Frutiger"/>
              </a:rPr>
              <a:t>1:1 Coaching</a:t>
            </a:r>
          </a:p>
          <a:p>
            <a:pPr marL="863590" lvl="1" indent="-431795" algn="l">
              <a:lnSpc>
                <a:spcPts val="4799"/>
              </a:lnSpc>
              <a:buFont typeface="Arial"/>
              <a:buChar char="•"/>
            </a:pPr>
            <a:r>
              <a:rPr lang="en-US" sz="3999" u="sng">
                <a:solidFill>
                  <a:srgbClr val="FFFFFF"/>
                </a:solidFill>
                <a:latin typeface="Frutiger"/>
                <a:ea typeface="Frutiger"/>
                <a:cs typeface="Frutiger"/>
                <a:sym typeface="Frutiger"/>
              </a:rPr>
              <a:t>Strength-based coaching for individuals, leaders and teams</a:t>
            </a:r>
          </a:p>
          <a:p>
            <a:pPr marL="863590" lvl="1" indent="-431795" algn="l">
              <a:lnSpc>
                <a:spcPts val="4799"/>
              </a:lnSpc>
              <a:buFont typeface="Arial"/>
              <a:buChar char="•"/>
            </a:pPr>
            <a:r>
              <a:rPr lang="en-US" sz="3999" u="sng">
                <a:solidFill>
                  <a:srgbClr val="FFFFFF"/>
                </a:solidFill>
                <a:latin typeface="Frutiger"/>
                <a:ea typeface="Frutiger"/>
                <a:cs typeface="Frutiger"/>
                <a:sym typeface="Frutiger"/>
              </a:rPr>
              <a:t>The coaching leader</a:t>
            </a:r>
          </a:p>
        </p:txBody>
      </p:sp>
      <p:sp>
        <p:nvSpPr>
          <p:cNvPr id="11" name="Freeform 11">
            <a:extLst>
              <a:ext uri="{C183D7F6-B498-43B3-948B-1728B52AA6E4}">
                <adec:decorative xmlns:adec="http://schemas.microsoft.com/office/drawing/2017/decorative" val="1"/>
              </a:ext>
            </a:extLst>
          </p:cNvPr>
          <p:cNvSpPr/>
          <p:nvPr/>
        </p:nvSpPr>
        <p:spPr>
          <a:xfrm>
            <a:off x="0" y="9575728"/>
            <a:ext cx="789209" cy="711272"/>
          </a:xfrm>
          <a:custGeom>
            <a:avLst/>
            <a:gdLst/>
            <a:ahLst/>
            <a:cxnLst/>
            <a:rect l="l" t="t" r="r" b="b"/>
            <a:pathLst>
              <a:path w="789209" h="711272">
                <a:moveTo>
                  <a:pt x="0" y="0"/>
                </a:moveTo>
                <a:lnTo>
                  <a:pt x="789209" y="0"/>
                </a:lnTo>
                <a:lnTo>
                  <a:pt x="789209" y="711272"/>
                </a:lnTo>
                <a:lnTo>
                  <a:pt x="0" y="711272"/>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0" name="TextBox 10"/>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FAFAFA"/>
                </a:solidFill>
                <a:latin typeface="Frutiger"/>
                <a:ea typeface="Frutiger"/>
                <a:cs typeface="Frutiger"/>
                <a:sym typeface="Frutiger"/>
              </a:rPr>
              <a:t>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19" name="TextBox 19"/>
          <p:cNvSpPr txBox="1">
            <a:spLocks noGrp="1"/>
          </p:cNvSpPr>
          <p:nvPr>
            <p:ph type="title" idx="4294967295"/>
          </p:nvPr>
        </p:nvSpPr>
        <p:spPr>
          <a:xfrm>
            <a:off x="256533" y="539266"/>
            <a:ext cx="9639310" cy="7112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Coaching</a:t>
            </a:r>
          </a:p>
        </p:txBody>
      </p:sp>
      <p:sp>
        <p:nvSpPr>
          <p:cNvPr id="6" name="TextBox 6"/>
          <p:cNvSpPr txBox="1"/>
          <p:nvPr/>
        </p:nvSpPr>
        <p:spPr>
          <a:xfrm>
            <a:off x="491634" y="1639650"/>
            <a:ext cx="10082984" cy="3771900"/>
          </a:xfrm>
          <a:prstGeom prst="rect">
            <a:avLst/>
          </a:prstGeom>
        </p:spPr>
        <p:txBody>
          <a:bodyPr lIns="0" tIns="0" rIns="0" bIns="0" rtlCol="0" anchor="t">
            <a:spAutoFit/>
          </a:bodyPr>
          <a:lstStyle/>
          <a:p>
            <a:pPr algn="l">
              <a:lnSpc>
                <a:spcPts val="3360"/>
              </a:lnSpc>
            </a:pPr>
            <a:r>
              <a:rPr lang="en-US" sz="2800">
                <a:solidFill>
                  <a:srgbClr val="000000"/>
                </a:solidFill>
                <a:latin typeface="Frutiger"/>
                <a:ea typeface="Frutiger"/>
                <a:cs typeface="Frutiger"/>
                <a:sym typeface="Frutiger"/>
              </a:rPr>
              <a:t>Our bespoke coaching offer is designed to meet individual and organisational needs, supporting: </a:t>
            </a:r>
          </a:p>
          <a:p>
            <a:pPr marL="604521" lvl="1" indent="-302261" algn="l">
              <a:lnSpc>
                <a:spcPts val="3360"/>
              </a:lnSpc>
              <a:buFont typeface="Arial"/>
              <a:buChar char="•"/>
            </a:pPr>
            <a:r>
              <a:rPr lang="en-US" sz="2800" b="1">
                <a:solidFill>
                  <a:srgbClr val="000000"/>
                </a:solidFill>
                <a:latin typeface="Frutiger Bold"/>
                <a:ea typeface="Frutiger Bold"/>
                <a:cs typeface="Frutiger Bold"/>
                <a:sym typeface="Frutiger Bold"/>
              </a:rPr>
              <a:t>Senior leaders</a:t>
            </a:r>
            <a:r>
              <a:rPr lang="en-US" sz="2800">
                <a:solidFill>
                  <a:srgbClr val="000000"/>
                </a:solidFill>
                <a:latin typeface="Frutiger"/>
                <a:ea typeface="Frutiger"/>
                <a:cs typeface="Frutiger"/>
                <a:sym typeface="Frutiger"/>
              </a:rPr>
              <a:t> – strategic coaching for visionary leadership, decision-making, and driving transformation</a:t>
            </a:r>
          </a:p>
          <a:p>
            <a:pPr marL="604521" lvl="1" indent="-302261" algn="l">
              <a:lnSpc>
                <a:spcPts val="3360"/>
              </a:lnSpc>
              <a:buFont typeface="Arial"/>
              <a:buChar char="•"/>
            </a:pPr>
            <a:r>
              <a:rPr lang="en-US" sz="2800" b="1">
                <a:solidFill>
                  <a:srgbClr val="000000"/>
                </a:solidFill>
                <a:latin typeface="Frutiger Bold"/>
                <a:ea typeface="Frutiger Bold"/>
                <a:cs typeface="Frutiger Bold"/>
                <a:sym typeface="Frutiger Bold"/>
              </a:rPr>
              <a:t>Emerging leaders &amp; talent management</a:t>
            </a:r>
            <a:r>
              <a:rPr lang="en-US" sz="2800">
                <a:solidFill>
                  <a:srgbClr val="000000"/>
                </a:solidFill>
                <a:latin typeface="Frutiger"/>
                <a:ea typeface="Frutiger"/>
                <a:cs typeface="Frutiger"/>
                <a:sym typeface="Frutiger"/>
              </a:rPr>
              <a:t> – personalised development pathways to nurture future leaders</a:t>
            </a:r>
          </a:p>
          <a:p>
            <a:pPr marL="604521" lvl="1" indent="-302261" algn="l">
              <a:lnSpc>
                <a:spcPts val="3360"/>
              </a:lnSpc>
              <a:buFont typeface="Arial"/>
              <a:buChar char="•"/>
            </a:pPr>
            <a:r>
              <a:rPr lang="en-US" sz="2800" b="1">
                <a:solidFill>
                  <a:srgbClr val="000000"/>
                </a:solidFill>
                <a:latin typeface="Frutiger Bold"/>
                <a:ea typeface="Frutiger Bold"/>
                <a:cs typeface="Frutiger Bold"/>
                <a:sym typeface="Frutiger Bold"/>
              </a:rPr>
              <a:t>Underperformance</a:t>
            </a:r>
            <a:r>
              <a:rPr lang="en-US" sz="2800">
                <a:solidFill>
                  <a:srgbClr val="000000"/>
                </a:solidFill>
                <a:latin typeface="Frutiger"/>
                <a:ea typeface="Frutiger"/>
                <a:cs typeface="Frutiger"/>
                <a:sym typeface="Frutiger"/>
              </a:rPr>
              <a:t> – coaching interventions for underperformance, offering structured support and actionable growth strategies</a:t>
            </a:r>
          </a:p>
        </p:txBody>
      </p:sp>
      <p:sp>
        <p:nvSpPr>
          <p:cNvPr id="5" name="TextBox 5"/>
          <p:cNvSpPr txBox="1"/>
          <p:nvPr/>
        </p:nvSpPr>
        <p:spPr>
          <a:xfrm>
            <a:off x="713471" y="5791200"/>
            <a:ext cx="9639310" cy="4286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Expert coaches, evidence-based approach</a:t>
            </a:r>
          </a:p>
        </p:txBody>
      </p:sp>
      <p:sp>
        <p:nvSpPr>
          <p:cNvPr id="7" name="TextBox 7"/>
          <p:cNvSpPr txBox="1"/>
          <p:nvPr/>
        </p:nvSpPr>
        <p:spPr>
          <a:xfrm>
            <a:off x="713471" y="6515100"/>
            <a:ext cx="10082984" cy="1257300"/>
          </a:xfrm>
          <a:prstGeom prst="rect">
            <a:avLst/>
          </a:prstGeom>
        </p:spPr>
        <p:txBody>
          <a:bodyPr lIns="0" tIns="0" rIns="0" bIns="0" rtlCol="0" anchor="t">
            <a:spAutoFit/>
          </a:bodyPr>
          <a:lstStyle/>
          <a:p>
            <a:pPr algn="l">
              <a:lnSpc>
                <a:spcPts val="3360"/>
              </a:lnSpc>
            </a:pPr>
            <a:r>
              <a:rPr lang="en-US" sz="2800">
                <a:solidFill>
                  <a:srgbClr val="000000"/>
                </a:solidFill>
                <a:latin typeface="Frutiger"/>
                <a:ea typeface="Frutiger"/>
                <a:cs typeface="Frutiger"/>
                <a:sym typeface="Frutiger"/>
              </a:rPr>
              <a:t>Our coaching is delivered by qualified, highly experienced professionals, ensuring every session is designed to create meaningful and measurable impact. </a:t>
            </a:r>
          </a:p>
        </p:txBody>
      </p:sp>
      <p:sp>
        <p:nvSpPr>
          <p:cNvPr id="8" name="TextBox 8"/>
          <p:cNvSpPr txBox="1"/>
          <p:nvPr/>
        </p:nvSpPr>
        <p:spPr>
          <a:xfrm>
            <a:off x="732521" y="8067675"/>
            <a:ext cx="10082984" cy="1676400"/>
          </a:xfrm>
          <a:prstGeom prst="rect">
            <a:avLst/>
          </a:prstGeom>
        </p:spPr>
        <p:txBody>
          <a:bodyPr lIns="0" tIns="0" rIns="0" bIns="0" rtlCol="0" anchor="t">
            <a:spAutoFit/>
          </a:bodyPr>
          <a:lstStyle/>
          <a:p>
            <a:pPr algn="l">
              <a:lnSpc>
                <a:spcPts val="3360"/>
              </a:lnSpc>
            </a:pPr>
            <a:r>
              <a:rPr lang="en-US" sz="2800">
                <a:solidFill>
                  <a:srgbClr val="000000"/>
                </a:solidFill>
                <a:latin typeface="Frutiger"/>
                <a:ea typeface="Frutiger"/>
                <a:cs typeface="Frutiger"/>
                <a:sym typeface="Frutiger"/>
              </a:rPr>
              <a:t>We can integrate Strengthscope® - the only psychometric tool endorsed by the British Psychological Society - to help individuals, leaders, and teams identify strengths, enhance self-awareness, and improve workplace effectiveness.</a:t>
            </a:r>
          </a:p>
        </p:txBody>
      </p:sp>
      <p:grpSp>
        <p:nvGrpSpPr>
          <p:cNvPr id="2" name="Group 2">
            <a:extLst>
              <a:ext uri="{C183D7F6-B498-43B3-948B-1728B52AA6E4}">
                <adec:decorative xmlns:adec="http://schemas.microsoft.com/office/drawing/2017/decorative" val="1"/>
              </a:ext>
            </a:extLst>
          </p:cNvPr>
          <p:cNvGrpSpPr/>
          <p:nvPr/>
        </p:nvGrpSpPr>
        <p:grpSpPr>
          <a:xfrm>
            <a:off x="11015530" y="0"/>
            <a:ext cx="7272470" cy="10346075"/>
            <a:chOff x="0" y="0"/>
            <a:chExt cx="2132652" cy="2819195"/>
          </a:xfrm>
        </p:grpSpPr>
        <p:sp>
          <p:nvSpPr>
            <p:cNvPr id="3" name="Freeform 3"/>
            <p:cNvSpPr/>
            <p:nvPr/>
          </p:nvSpPr>
          <p:spPr>
            <a:xfrm>
              <a:off x="0" y="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grpSp>
        <p:nvGrpSpPr>
          <p:cNvPr id="9" name="Group 9" descr="Why choose our coaching?&#10;Tailored to you&#10;Strategic and practical&#10;Strength-based approach&#10;Proven results">
            <a:extLst>
              <a:ext uri="{C183D7F6-B498-43B3-948B-1728B52AA6E4}">
                <adec:decorative xmlns:adec="http://schemas.microsoft.com/office/drawing/2017/decorative" val="0"/>
              </a:ext>
            </a:extLst>
          </p:cNvPr>
          <p:cNvGrpSpPr/>
          <p:nvPr/>
        </p:nvGrpSpPr>
        <p:grpSpPr>
          <a:xfrm>
            <a:off x="11306231" y="885345"/>
            <a:ext cx="6719521" cy="8086489"/>
            <a:chOff x="0" y="19049"/>
            <a:chExt cx="8959364" cy="10781982"/>
          </a:xfrm>
        </p:grpSpPr>
        <p:sp>
          <p:nvSpPr>
            <p:cNvPr id="10" name="Freeform 10"/>
            <p:cNvSpPr/>
            <p:nvPr/>
          </p:nvSpPr>
          <p:spPr>
            <a:xfrm>
              <a:off x="227961" y="1011682"/>
              <a:ext cx="1339999" cy="1507734"/>
            </a:xfrm>
            <a:custGeom>
              <a:avLst/>
              <a:gdLst/>
              <a:ahLst/>
              <a:cxnLst/>
              <a:rect l="l" t="t" r="r" b="b"/>
              <a:pathLst>
                <a:path w="1339999" h="1507734">
                  <a:moveTo>
                    <a:pt x="0" y="0"/>
                  </a:moveTo>
                  <a:lnTo>
                    <a:pt x="1339999" y="0"/>
                  </a:lnTo>
                  <a:lnTo>
                    <a:pt x="1339999" y="1507733"/>
                  </a:lnTo>
                  <a:lnTo>
                    <a:pt x="0" y="15077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1" name="Freeform 11"/>
            <p:cNvSpPr/>
            <p:nvPr/>
          </p:nvSpPr>
          <p:spPr>
            <a:xfrm>
              <a:off x="227961" y="3636181"/>
              <a:ext cx="1339999" cy="1172499"/>
            </a:xfrm>
            <a:custGeom>
              <a:avLst/>
              <a:gdLst/>
              <a:ahLst/>
              <a:cxnLst/>
              <a:rect l="l" t="t" r="r" b="b"/>
              <a:pathLst>
                <a:path w="1339999" h="1172499">
                  <a:moveTo>
                    <a:pt x="0" y="0"/>
                  </a:moveTo>
                  <a:lnTo>
                    <a:pt x="1339999" y="0"/>
                  </a:lnTo>
                  <a:lnTo>
                    <a:pt x="1339999" y="1172499"/>
                  </a:lnTo>
                  <a:lnTo>
                    <a:pt x="0" y="11724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2" name="Freeform 12"/>
            <p:cNvSpPr/>
            <p:nvPr/>
          </p:nvSpPr>
          <p:spPr>
            <a:xfrm>
              <a:off x="227961" y="9058657"/>
              <a:ext cx="1339999" cy="1249549"/>
            </a:xfrm>
            <a:custGeom>
              <a:avLst/>
              <a:gdLst/>
              <a:ahLst/>
              <a:cxnLst/>
              <a:rect l="l" t="t" r="r" b="b"/>
              <a:pathLst>
                <a:path w="1339999" h="1249549">
                  <a:moveTo>
                    <a:pt x="0" y="0"/>
                  </a:moveTo>
                  <a:lnTo>
                    <a:pt x="1339999" y="0"/>
                  </a:lnTo>
                  <a:lnTo>
                    <a:pt x="1339999" y="1249548"/>
                  </a:lnTo>
                  <a:lnTo>
                    <a:pt x="0" y="124954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3" name="Freeform 13"/>
            <p:cNvSpPr/>
            <p:nvPr/>
          </p:nvSpPr>
          <p:spPr>
            <a:xfrm>
              <a:off x="227961" y="6099429"/>
              <a:ext cx="1339999" cy="1707004"/>
            </a:xfrm>
            <a:custGeom>
              <a:avLst/>
              <a:gdLst/>
              <a:ahLst/>
              <a:cxnLst/>
              <a:rect l="l" t="t" r="r" b="b"/>
              <a:pathLst>
                <a:path w="1339999" h="1707004">
                  <a:moveTo>
                    <a:pt x="0" y="0"/>
                  </a:moveTo>
                  <a:lnTo>
                    <a:pt x="1339999" y="0"/>
                  </a:lnTo>
                  <a:lnTo>
                    <a:pt x="1339999" y="1707004"/>
                  </a:lnTo>
                  <a:lnTo>
                    <a:pt x="0" y="17070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4" name="TextBox 14"/>
            <p:cNvSpPr txBox="1"/>
            <p:nvPr/>
          </p:nvSpPr>
          <p:spPr>
            <a:xfrm>
              <a:off x="0" y="19049"/>
              <a:ext cx="8355438" cy="542398"/>
            </a:xfrm>
            <a:prstGeom prst="rect">
              <a:avLst/>
            </a:prstGeom>
          </p:spPr>
          <p:txBody>
            <a:bodyPr lIns="0" tIns="0" rIns="0" bIns="0" rtlCol="0" anchor="t">
              <a:spAutoFit/>
            </a:bodyPr>
            <a:lstStyle/>
            <a:p>
              <a:pPr marL="0" lvl="0" indent="0" algn="l">
                <a:lnSpc>
                  <a:spcPts val="3079"/>
                </a:lnSpc>
              </a:pPr>
              <a:r>
                <a:rPr lang="en-US" sz="2799" b="1" spc="-92" dirty="0">
                  <a:solidFill>
                    <a:srgbClr val="000000"/>
                  </a:solidFill>
                  <a:latin typeface="Frutiger Bold"/>
                  <a:ea typeface="Frutiger Bold"/>
                  <a:cs typeface="Frutiger Bold"/>
                  <a:sym typeface="Frutiger Bold"/>
                </a:rPr>
                <a:t>Why choose our coaching?</a:t>
              </a:r>
            </a:p>
          </p:txBody>
        </p:sp>
        <p:sp>
          <p:nvSpPr>
            <p:cNvPr id="15" name="TextBox 15"/>
            <p:cNvSpPr txBox="1"/>
            <p:nvPr/>
          </p:nvSpPr>
          <p:spPr>
            <a:xfrm>
              <a:off x="1775780" y="917824"/>
              <a:ext cx="7183584" cy="1685925"/>
            </a:xfrm>
            <a:prstGeom prst="rect">
              <a:avLst/>
            </a:prstGeom>
          </p:spPr>
          <p:txBody>
            <a:bodyPr lIns="0" tIns="0" rIns="0" bIns="0" rtlCol="0" anchor="t">
              <a:spAutoFit/>
            </a:bodyPr>
            <a:lstStyle/>
            <a:p>
              <a:pPr algn="l">
                <a:lnSpc>
                  <a:spcPts val="3359"/>
                </a:lnSpc>
                <a:spcBef>
                  <a:spcPct val="0"/>
                </a:spcBef>
              </a:pPr>
              <a:r>
                <a:rPr lang="en-US" sz="2799" b="1" dirty="0">
                  <a:solidFill>
                    <a:srgbClr val="000000"/>
                  </a:solidFill>
                  <a:latin typeface="Frutiger Bold"/>
                  <a:ea typeface="Frutiger Bold"/>
                  <a:cs typeface="Frutiger Bold"/>
                  <a:sym typeface="Frutiger Bold"/>
                </a:rPr>
                <a:t>Tailored to you</a:t>
              </a:r>
              <a:r>
                <a:rPr lang="en-US" sz="2799" dirty="0">
                  <a:solidFill>
                    <a:srgbClr val="000000"/>
                  </a:solidFill>
                  <a:latin typeface="Frutiger"/>
                  <a:ea typeface="Frutiger"/>
                  <a:cs typeface="Frutiger"/>
                  <a:sym typeface="Frutiger"/>
                </a:rPr>
                <a:t> – fully </a:t>
              </a:r>
              <a:r>
                <a:rPr lang="en-US" sz="2799" dirty="0" err="1">
                  <a:solidFill>
                    <a:srgbClr val="000000"/>
                  </a:solidFill>
                  <a:latin typeface="Frutiger"/>
                  <a:ea typeface="Frutiger"/>
                  <a:cs typeface="Frutiger"/>
                  <a:sym typeface="Frutiger"/>
                </a:rPr>
                <a:t>personalised</a:t>
              </a:r>
              <a:r>
                <a:rPr lang="en-US" sz="2799" dirty="0">
                  <a:solidFill>
                    <a:srgbClr val="000000"/>
                  </a:solidFill>
                  <a:latin typeface="Frutiger"/>
                  <a:ea typeface="Frutiger"/>
                  <a:cs typeface="Frutiger"/>
                  <a:sym typeface="Frutiger"/>
                </a:rPr>
                <a:t> coaching designed around your unique challenges. </a:t>
              </a:r>
            </a:p>
          </p:txBody>
        </p:sp>
        <p:sp>
          <p:nvSpPr>
            <p:cNvPr id="16" name="TextBox 16"/>
            <p:cNvSpPr txBox="1"/>
            <p:nvPr/>
          </p:nvSpPr>
          <p:spPr>
            <a:xfrm>
              <a:off x="1775780" y="3095306"/>
              <a:ext cx="7183584" cy="2244725"/>
            </a:xfrm>
            <a:prstGeom prst="rect">
              <a:avLst/>
            </a:prstGeom>
          </p:spPr>
          <p:txBody>
            <a:bodyPr lIns="0" tIns="0" rIns="0" bIns="0" rtlCol="0" anchor="t">
              <a:spAutoFit/>
            </a:bodyPr>
            <a:lstStyle/>
            <a:p>
              <a:pPr algn="l">
                <a:lnSpc>
                  <a:spcPts val="3359"/>
                </a:lnSpc>
                <a:spcBef>
                  <a:spcPct val="0"/>
                </a:spcBef>
              </a:pPr>
              <a:r>
                <a:rPr lang="en-US" sz="2799" b="1" dirty="0">
                  <a:solidFill>
                    <a:srgbClr val="000000"/>
                  </a:solidFill>
                  <a:latin typeface="Frutiger Bold"/>
                  <a:ea typeface="Frutiger Bold"/>
                  <a:cs typeface="Frutiger Bold"/>
                  <a:sym typeface="Frutiger Bold"/>
                </a:rPr>
                <a:t>Strategic and practical </a:t>
              </a:r>
              <a:r>
                <a:rPr lang="en-US" sz="2799" dirty="0">
                  <a:solidFill>
                    <a:srgbClr val="000000"/>
                  </a:solidFill>
                  <a:latin typeface="Frutiger"/>
                  <a:ea typeface="Frutiger"/>
                  <a:cs typeface="Frutiger"/>
                  <a:sym typeface="Frutiger"/>
                </a:rPr>
                <a:t>– rooted in real-world leadership, offering applicable strategies for immediate impact. </a:t>
              </a:r>
            </a:p>
          </p:txBody>
        </p:sp>
        <p:sp>
          <p:nvSpPr>
            <p:cNvPr id="17" name="TextBox 17"/>
            <p:cNvSpPr txBox="1"/>
            <p:nvPr/>
          </p:nvSpPr>
          <p:spPr>
            <a:xfrm>
              <a:off x="1775780" y="5825806"/>
              <a:ext cx="7183584" cy="2244725"/>
            </a:xfrm>
            <a:prstGeom prst="rect">
              <a:avLst/>
            </a:prstGeom>
          </p:spPr>
          <p:txBody>
            <a:bodyPr lIns="0" tIns="0" rIns="0" bIns="0" rtlCol="0" anchor="t">
              <a:spAutoFit/>
            </a:bodyPr>
            <a:lstStyle/>
            <a:p>
              <a:pPr algn="l">
                <a:lnSpc>
                  <a:spcPts val="3359"/>
                </a:lnSpc>
                <a:spcBef>
                  <a:spcPct val="0"/>
                </a:spcBef>
              </a:pPr>
              <a:r>
                <a:rPr lang="en-US" sz="2799" b="1">
                  <a:solidFill>
                    <a:srgbClr val="000000"/>
                  </a:solidFill>
                  <a:latin typeface="Frutiger Bold"/>
                  <a:ea typeface="Frutiger Bold"/>
                  <a:cs typeface="Frutiger Bold"/>
                  <a:sym typeface="Frutiger Bold"/>
                </a:rPr>
                <a:t>Strength-based approach </a:t>
              </a:r>
              <a:r>
                <a:rPr lang="en-US" sz="2799">
                  <a:solidFill>
                    <a:srgbClr val="000000"/>
                  </a:solidFill>
                  <a:latin typeface="Frutiger"/>
                  <a:ea typeface="Frutiger"/>
                  <a:cs typeface="Frutiger"/>
                  <a:sym typeface="Frutiger"/>
                </a:rPr>
                <a:t>– helping individuals and teams leverage their strengths for peak performance. </a:t>
              </a:r>
            </a:p>
          </p:txBody>
        </p:sp>
        <p:sp>
          <p:nvSpPr>
            <p:cNvPr id="18" name="TextBox 18"/>
            <p:cNvSpPr txBox="1"/>
            <p:nvPr/>
          </p:nvSpPr>
          <p:spPr>
            <a:xfrm>
              <a:off x="1775780" y="8556306"/>
              <a:ext cx="7183584" cy="2244725"/>
            </a:xfrm>
            <a:prstGeom prst="rect">
              <a:avLst/>
            </a:prstGeom>
          </p:spPr>
          <p:txBody>
            <a:bodyPr lIns="0" tIns="0" rIns="0" bIns="0" rtlCol="0" anchor="t">
              <a:spAutoFit/>
            </a:bodyPr>
            <a:lstStyle/>
            <a:p>
              <a:pPr algn="l">
                <a:lnSpc>
                  <a:spcPts val="3359"/>
                </a:lnSpc>
                <a:spcBef>
                  <a:spcPct val="0"/>
                </a:spcBef>
              </a:pPr>
              <a:r>
                <a:rPr lang="en-US" sz="2799" b="1" dirty="0">
                  <a:solidFill>
                    <a:srgbClr val="000000"/>
                  </a:solidFill>
                  <a:latin typeface="Frutiger Bold"/>
                  <a:ea typeface="Frutiger Bold"/>
                  <a:cs typeface="Frutiger Bold"/>
                  <a:sym typeface="Frutiger Bold"/>
                </a:rPr>
                <a:t>Proven results </a:t>
              </a:r>
              <a:r>
                <a:rPr lang="en-US" sz="2799" dirty="0">
                  <a:solidFill>
                    <a:srgbClr val="000000"/>
                  </a:solidFill>
                  <a:latin typeface="Frutiger"/>
                  <a:ea typeface="Frutiger"/>
                  <a:cs typeface="Frutiger"/>
                  <a:sym typeface="Frutiger"/>
                </a:rPr>
                <a:t>– supporting </a:t>
              </a:r>
              <a:r>
                <a:rPr lang="en-US" sz="2799" dirty="0" err="1">
                  <a:solidFill>
                    <a:srgbClr val="000000"/>
                  </a:solidFill>
                  <a:latin typeface="Frutiger"/>
                  <a:ea typeface="Frutiger"/>
                  <a:cs typeface="Frutiger"/>
                  <a:sym typeface="Frutiger"/>
                </a:rPr>
                <a:t>organisational</a:t>
              </a:r>
              <a:r>
                <a:rPr lang="en-US" sz="2799" dirty="0">
                  <a:solidFill>
                    <a:srgbClr val="000000"/>
                  </a:solidFill>
                  <a:latin typeface="Frutiger"/>
                  <a:ea typeface="Frutiger"/>
                  <a:cs typeface="Frutiger"/>
                  <a:sym typeface="Frutiger"/>
                </a:rPr>
                <a:t> success through leadership excellence and people development.</a:t>
              </a:r>
            </a:p>
          </p:txBody>
        </p:sp>
      </p:grpSp>
      <p:sp>
        <p:nvSpPr>
          <p:cNvPr id="20" name="Freeform 20">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11" cstate="email">
              <a:extLst>
                <a:ext uri="{28A0092B-C50C-407E-A947-70E740481C1C}">
                  <a14:useLocalDpi xmlns:a14="http://schemas.microsoft.com/office/drawing/2010/main"/>
                </a:ext>
              </a:extLst>
            </a:blip>
            <a:stretch>
              <a:fillRect/>
            </a:stretch>
          </a:blipFill>
        </p:spPr>
        <p:txBody>
          <a:bodyPr/>
          <a:lstStyle/>
          <a:p>
            <a:endParaRPr lang="en-GB"/>
          </a:p>
        </p:txBody>
      </p:sp>
      <p:sp>
        <p:nvSpPr>
          <p:cNvPr id="21" name="TextBox 21"/>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12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15" name="TextBox 15"/>
          <p:cNvSpPr txBox="1">
            <a:spLocks noGrp="1"/>
          </p:cNvSpPr>
          <p:nvPr>
            <p:ph type="title" idx="4294967295"/>
          </p:nvPr>
        </p:nvSpPr>
        <p:spPr>
          <a:xfrm>
            <a:off x="378084" y="469212"/>
            <a:ext cx="9639310" cy="7112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Our Coaching</a:t>
            </a:r>
          </a:p>
        </p:txBody>
      </p:sp>
      <p:sp>
        <p:nvSpPr>
          <p:cNvPr id="16" name="TextBox 16"/>
          <p:cNvSpPr txBox="1"/>
          <p:nvPr/>
        </p:nvSpPr>
        <p:spPr>
          <a:xfrm>
            <a:off x="378084" y="1426254"/>
            <a:ext cx="9817441" cy="857259"/>
          </a:xfrm>
          <a:prstGeom prst="rect">
            <a:avLst/>
          </a:prstGeom>
        </p:spPr>
        <p:txBody>
          <a:bodyPr lIns="0" tIns="0" rIns="0" bIns="0" rtlCol="0" anchor="t">
            <a:spAutoFit/>
          </a:bodyPr>
          <a:lstStyle/>
          <a:p>
            <a:pPr marL="0" lvl="0" indent="0" algn="l">
              <a:lnSpc>
                <a:spcPts val="3300"/>
              </a:lnSpc>
            </a:pPr>
            <a:r>
              <a:rPr lang="en-US" sz="3000" b="1" spc="-99">
                <a:solidFill>
                  <a:srgbClr val="AE2573"/>
                </a:solidFill>
                <a:latin typeface="Frutiger Bold"/>
                <a:ea typeface="Frutiger Bold"/>
                <a:cs typeface="Frutiger Bold"/>
                <a:sym typeface="Frutiger Bold"/>
              </a:rPr>
              <a:t>Creating space for reflection, clarity, and growth at every level</a:t>
            </a:r>
          </a:p>
        </p:txBody>
      </p:sp>
      <p:sp>
        <p:nvSpPr>
          <p:cNvPr id="17" name="TextBox 17"/>
          <p:cNvSpPr txBox="1"/>
          <p:nvPr/>
        </p:nvSpPr>
        <p:spPr>
          <a:xfrm>
            <a:off x="410540" y="2502588"/>
            <a:ext cx="10604990" cy="42005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Coaching provides dedicated space for reflection, growth, and clarity, especially in times of change, challenge, or transition. Our bespoke offer meets individual and organisational needs, supporting people to lead with authenticity, build resilience, and perform at their best.</a:t>
            </a:r>
          </a:p>
          <a:p>
            <a:pPr algn="l">
              <a:lnSpc>
                <a:spcPts val="3359"/>
              </a:lnSpc>
              <a:spcBef>
                <a:spcPct val="0"/>
              </a:spcBef>
            </a:pPr>
            <a:endParaRPr lang="en-US" sz="2799">
              <a:solidFill>
                <a:srgbClr val="000000"/>
              </a:solidFill>
              <a:latin typeface="Frutiger"/>
              <a:ea typeface="Frutiger"/>
              <a:cs typeface="Frutiger"/>
              <a:sym typeface="Frutiger"/>
            </a:endParaRPr>
          </a:p>
          <a:p>
            <a:pPr algn="l">
              <a:lnSpc>
                <a:spcPts val="3359"/>
              </a:lnSpc>
              <a:spcBef>
                <a:spcPct val="0"/>
              </a:spcBef>
            </a:pPr>
            <a:r>
              <a:rPr lang="en-US" sz="2799">
                <a:solidFill>
                  <a:srgbClr val="000000"/>
                </a:solidFill>
                <a:latin typeface="Frutiger"/>
                <a:ea typeface="Frutiger"/>
                <a:cs typeface="Frutiger"/>
                <a:sym typeface="Frutiger"/>
              </a:rPr>
              <a:t>Delivered by qualified, experienced professionals, every coaching relationship is grounded in trust and shaped around your goals, whether that’s leadership development, culture change, or targeted support. </a:t>
            </a:r>
          </a:p>
        </p:txBody>
      </p:sp>
      <p:sp>
        <p:nvSpPr>
          <p:cNvPr id="18" name="TextBox 18"/>
          <p:cNvSpPr txBox="1"/>
          <p:nvPr/>
        </p:nvSpPr>
        <p:spPr>
          <a:xfrm>
            <a:off x="410540" y="6922188"/>
            <a:ext cx="9925050" cy="29432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Common focus areas include:</a:t>
            </a:r>
          </a:p>
          <a:p>
            <a:pPr algn="l">
              <a:lnSpc>
                <a:spcPts val="3359"/>
              </a:lnSpc>
              <a:spcBef>
                <a:spcPct val="0"/>
              </a:spcBef>
            </a:pPr>
            <a:endParaRPr lang="en-US" sz="2799" b="1">
              <a:solidFill>
                <a:srgbClr val="AE2573"/>
              </a:solidFill>
              <a:latin typeface="Frutiger Bold"/>
              <a:ea typeface="Frutiger Bold"/>
              <a:cs typeface="Frutiger Bold"/>
              <a:sym typeface="Frutiger Bold"/>
            </a:endParaRP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Leading through uncertainty and change</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Strategic decision-making and vision setting</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Navigating transition, challenge, or underperformance</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Enhancing emotional intelligence and presence</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Building confidence, clarity, and resilience</a:t>
            </a:r>
          </a:p>
        </p:txBody>
      </p:sp>
      <p:grpSp>
        <p:nvGrpSpPr>
          <p:cNvPr id="2" name="Group 2">
            <a:extLst>
              <a:ext uri="{C183D7F6-B498-43B3-948B-1728B52AA6E4}">
                <adec:decorative xmlns:adec="http://schemas.microsoft.com/office/drawing/2017/decorative" val="1"/>
              </a:ext>
            </a:extLst>
          </p:cNvPr>
          <p:cNvGrpSpPr/>
          <p:nvPr/>
        </p:nvGrpSpPr>
        <p:grpSpPr>
          <a:xfrm>
            <a:off x="11015530" y="0"/>
            <a:ext cx="7272470" cy="10346075"/>
            <a:chOff x="0" y="0"/>
            <a:chExt cx="2132652" cy="2819195"/>
          </a:xfrm>
        </p:grpSpPr>
        <p:sp>
          <p:nvSpPr>
            <p:cNvPr id="3" name="Freeform 3"/>
            <p:cNvSpPr/>
            <p:nvPr/>
          </p:nvSpPr>
          <p:spPr>
            <a:xfrm>
              <a:off x="0" y="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grpSp>
        <p:nvGrpSpPr>
          <p:cNvPr id="5" name="Group 5" descr="Why choose our coaching?&#10;Tailored to you&#10;Strategic and practical&#10;Strength-based approach&#10;Proven results"/>
          <p:cNvGrpSpPr/>
          <p:nvPr/>
        </p:nvGrpSpPr>
        <p:grpSpPr>
          <a:xfrm>
            <a:off x="11306231" y="885345"/>
            <a:ext cx="6719522" cy="8086489"/>
            <a:chOff x="0" y="19049"/>
            <a:chExt cx="8959364" cy="10781982"/>
          </a:xfrm>
        </p:grpSpPr>
        <p:sp>
          <p:nvSpPr>
            <p:cNvPr id="6" name="Freeform 6"/>
            <p:cNvSpPr/>
            <p:nvPr/>
          </p:nvSpPr>
          <p:spPr>
            <a:xfrm>
              <a:off x="227961" y="1011682"/>
              <a:ext cx="1339999" cy="1507734"/>
            </a:xfrm>
            <a:custGeom>
              <a:avLst/>
              <a:gdLst/>
              <a:ahLst/>
              <a:cxnLst/>
              <a:rect l="l" t="t" r="r" b="b"/>
              <a:pathLst>
                <a:path w="1339999" h="1507734">
                  <a:moveTo>
                    <a:pt x="0" y="0"/>
                  </a:moveTo>
                  <a:lnTo>
                    <a:pt x="1339999" y="0"/>
                  </a:lnTo>
                  <a:lnTo>
                    <a:pt x="1339999" y="1507733"/>
                  </a:lnTo>
                  <a:lnTo>
                    <a:pt x="0" y="15077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Freeform 7"/>
            <p:cNvSpPr/>
            <p:nvPr/>
          </p:nvSpPr>
          <p:spPr>
            <a:xfrm>
              <a:off x="227961" y="3636181"/>
              <a:ext cx="1339999" cy="1172499"/>
            </a:xfrm>
            <a:custGeom>
              <a:avLst/>
              <a:gdLst/>
              <a:ahLst/>
              <a:cxnLst/>
              <a:rect l="l" t="t" r="r" b="b"/>
              <a:pathLst>
                <a:path w="1339999" h="1172499">
                  <a:moveTo>
                    <a:pt x="0" y="0"/>
                  </a:moveTo>
                  <a:lnTo>
                    <a:pt x="1339999" y="0"/>
                  </a:lnTo>
                  <a:lnTo>
                    <a:pt x="1339999" y="1172499"/>
                  </a:lnTo>
                  <a:lnTo>
                    <a:pt x="0" y="11724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8" name="Freeform 8"/>
            <p:cNvSpPr/>
            <p:nvPr/>
          </p:nvSpPr>
          <p:spPr>
            <a:xfrm>
              <a:off x="227961" y="9058657"/>
              <a:ext cx="1339999" cy="1249549"/>
            </a:xfrm>
            <a:custGeom>
              <a:avLst/>
              <a:gdLst/>
              <a:ahLst/>
              <a:cxnLst/>
              <a:rect l="l" t="t" r="r" b="b"/>
              <a:pathLst>
                <a:path w="1339999" h="1249549">
                  <a:moveTo>
                    <a:pt x="0" y="0"/>
                  </a:moveTo>
                  <a:lnTo>
                    <a:pt x="1339999" y="0"/>
                  </a:lnTo>
                  <a:lnTo>
                    <a:pt x="1339999" y="1249548"/>
                  </a:lnTo>
                  <a:lnTo>
                    <a:pt x="0" y="124954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9" name="Freeform 9"/>
            <p:cNvSpPr/>
            <p:nvPr/>
          </p:nvSpPr>
          <p:spPr>
            <a:xfrm>
              <a:off x="227961" y="6099429"/>
              <a:ext cx="1339999" cy="1707004"/>
            </a:xfrm>
            <a:custGeom>
              <a:avLst/>
              <a:gdLst/>
              <a:ahLst/>
              <a:cxnLst/>
              <a:rect l="l" t="t" r="r" b="b"/>
              <a:pathLst>
                <a:path w="1339999" h="1707004">
                  <a:moveTo>
                    <a:pt x="0" y="0"/>
                  </a:moveTo>
                  <a:lnTo>
                    <a:pt x="1339999" y="0"/>
                  </a:lnTo>
                  <a:lnTo>
                    <a:pt x="1339999" y="1707004"/>
                  </a:lnTo>
                  <a:lnTo>
                    <a:pt x="0" y="17070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0" name="TextBox 10"/>
            <p:cNvSpPr txBox="1"/>
            <p:nvPr/>
          </p:nvSpPr>
          <p:spPr>
            <a:xfrm>
              <a:off x="0" y="19049"/>
              <a:ext cx="8355439" cy="549062"/>
            </a:xfrm>
            <a:prstGeom prst="rect">
              <a:avLst/>
            </a:prstGeom>
          </p:spPr>
          <p:txBody>
            <a:bodyPr lIns="0" tIns="0" rIns="0" bIns="0" rtlCol="0" anchor="t">
              <a:spAutoFit/>
            </a:bodyPr>
            <a:lstStyle/>
            <a:p>
              <a:pPr marL="0" lvl="0" indent="0" algn="l">
                <a:lnSpc>
                  <a:spcPts val="3079"/>
                </a:lnSpc>
              </a:pPr>
              <a:r>
                <a:rPr lang="en-US" sz="2799" b="1" spc="-92" dirty="0">
                  <a:solidFill>
                    <a:srgbClr val="000000"/>
                  </a:solidFill>
                  <a:latin typeface="Frutiger Bold"/>
                  <a:ea typeface="Frutiger Bold"/>
                  <a:cs typeface="Frutiger Bold"/>
                  <a:sym typeface="Frutiger Bold"/>
                </a:rPr>
                <a:t>Why choose our coaching?</a:t>
              </a:r>
            </a:p>
          </p:txBody>
        </p:sp>
        <p:sp>
          <p:nvSpPr>
            <p:cNvPr id="11" name="TextBox 11"/>
            <p:cNvSpPr txBox="1"/>
            <p:nvPr/>
          </p:nvSpPr>
          <p:spPr>
            <a:xfrm>
              <a:off x="1775780" y="917824"/>
              <a:ext cx="7183584" cy="1685925"/>
            </a:xfrm>
            <a:prstGeom prst="rect">
              <a:avLst/>
            </a:prstGeom>
          </p:spPr>
          <p:txBody>
            <a:bodyPr lIns="0" tIns="0" rIns="0" bIns="0" rtlCol="0" anchor="t">
              <a:spAutoFit/>
            </a:bodyPr>
            <a:lstStyle/>
            <a:p>
              <a:pPr algn="l">
                <a:lnSpc>
                  <a:spcPts val="3359"/>
                </a:lnSpc>
                <a:spcBef>
                  <a:spcPct val="0"/>
                </a:spcBef>
              </a:pPr>
              <a:r>
                <a:rPr lang="en-US" sz="2799" b="1">
                  <a:solidFill>
                    <a:srgbClr val="000000"/>
                  </a:solidFill>
                  <a:latin typeface="Frutiger Bold"/>
                  <a:ea typeface="Frutiger Bold"/>
                  <a:cs typeface="Frutiger Bold"/>
                  <a:sym typeface="Frutiger Bold"/>
                </a:rPr>
                <a:t>Tailored to you</a:t>
              </a:r>
              <a:r>
                <a:rPr lang="en-US" sz="2799">
                  <a:solidFill>
                    <a:srgbClr val="000000"/>
                  </a:solidFill>
                  <a:latin typeface="Frutiger"/>
                  <a:ea typeface="Frutiger"/>
                  <a:cs typeface="Frutiger"/>
                  <a:sym typeface="Frutiger"/>
                </a:rPr>
                <a:t> – fully personalised coaching designed around your unique challenges. </a:t>
              </a:r>
            </a:p>
          </p:txBody>
        </p:sp>
        <p:sp>
          <p:nvSpPr>
            <p:cNvPr id="12" name="TextBox 12"/>
            <p:cNvSpPr txBox="1"/>
            <p:nvPr/>
          </p:nvSpPr>
          <p:spPr>
            <a:xfrm>
              <a:off x="1775780" y="3095306"/>
              <a:ext cx="7183584" cy="2244725"/>
            </a:xfrm>
            <a:prstGeom prst="rect">
              <a:avLst/>
            </a:prstGeom>
          </p:spPr>
          <p:txBody>
            <a:bodyPr lIns="0" tIns="0" rIns="0" bIns="0" rtlCol="0" anchor="t">
              <a:spAutoFit/>
            </a:bodyPr>
            <a:lstStyle/>
            <a:p>
              <a:pPr algn="l">
                <a:lnSpc>
                  <a:spcPts val="3359"/>
                </a:lnSpc>
                <a:spcBef>
                  <a:spcPct val="0"/>
                </a:spcBef>
              </a:pPr>
              <a:r>
                <a:rPr lang="en-US" sz="2799" b="1">
                  <a:solidFill>
                    <a:srgbClr val="000000"/>
                  </a:solidFill>
                  <a:latin typeface="Frutiger Bold"/>
                  <a:ea typeface="Frutiger Bold"/>
                  <a:cs typeface="Frutiger Bold"/>
                  <a:sym typeface="Frutiger Bold"/>
                </a:rPr>
                <a:t>Strategic and practical </a:t>
              </a:r>
              <a:r>
                <a:rPr lang="en-US" sz="2799">
                  <a:solidFill>
                    <a:srgbClr val="000000"/>
                  </a:solidFill>
                  <a:latin typeface="Frutiger"/>
                  <a:ea typeface="Frutiger"/>
                  <a:cs typeface="Frutiger"/>
                  <a:sym typeface="Frutiger"/>
                </a:rPr>
                <a:t>– rooted in real-world leadership, offering applicable strategies for immediate impact. </a:t>
              </a:r>
            </a:p>
          </p:txBody>
        </p:sp>
        <p:sp>
          <p:nvSpPr>
            <p:cNvPr id="13" name="TextBox 13"/>
            <p:cNvSpPr txBox="1"/>
            <p:nvPr/>
          </p:nvSpPr>
          <p:spPr>
            <a:xfrm>
              <a:off x="1775780" y="5825806"/>
              <a:ext cx="7183584" cy="2244725"/>
            </a:xfrm>
            <a:prstGeom prst="rect">
              <a:avLst/>
            </a:prstGeom>
          </p:spPr>
          <p:txBody>
            <a:bodyPr lIns="0" tIns="0" rIns="0" bIns="0" rtlCol="0" anchor="t">
              <a:spAutoFit/>
            </a:bodyPr>
            <a:lstStyle/>
            <a:p>
              <a:pPr algn="l">
                <a:lnSpc>
                  <a:spcPts val="3359"/>
                </a:lnSpc>
                <a:spcBef>
                  <a:spcPct val="0"/>
                </a:spcBef>
              </a:pPr>
              <a:r>
                <a:rPr lang="en-US" sz="2799" b="1">
                  <a:solidFill>
                    <a:srgbClr val="000000"/>
                  </a:solidFill>
                  <a:latin typeface="Frutiger Bold"/>
                  <a:ea typeface="Frutiger Bold"/>
                  <a:cs typeface="Frutiger Bold"/>
                  <a:sym typeface="Frutiger Bold"/>
                </a:rPr>
                <a:t>Strength-based approach </a:t>
              </a:r>
              <a:r>
                <a:rPr lang="en-US" sz="2799">
                  <a:solidFill>
                    <a:srgbClr val="000000"/>
                  </a:solidFill>
                  <a:latin typeface="Frutiger"/>
                  <a:ea typeface="Frutiger"/>
                  <a:cs typeface="Frutiger"/>
                  <a:sym typeface="Frutiger"/>
                </a:rPr>
                <a:t>– helping individuals and teams leverage their strengths for peak performance. </a:t>
              </a:r>
            </a:p>
          </p:txBody>
        </p:sp>
        <p:sp>
          <p:nvSpPr>
            <p:cNvPr id="14" name="TextBox 14"/>
            <p:cNvSpPr txBox="1"/>
            <p:nvPr/>
          </p:nvSpPr>
          <p:spPr>
            <a:xfrm>
              <a:off x="1775780" y="8556306"/>
              <a:ext cx="7183584" cy="2244725"/>
            </a:xfrm>
            <a:prstGeom prst="rect">
              <a:avLst/>
            </a:prstGeom>
          </p:spPr>
          <p:txBody>
            <a:bodyPr lIns="0" tIns="0" rIns="0" bIns="0" rtlCol="0" anchor="t">
              <a:spAutoFit/>
            </a:bodyPr>
            <a:lstStyle/>
            <a:p>
              <a:pPr algn="l">
                <a:lnSpc>
                  <a:spcPts val="3359"/>
                </a:lnSpc>
                <a:spcBef>
                  <a:spcPct val="0"/>
                </a:spcBef>
              </a:pPr>
              <a:r>
                <a:rPr lang="en-US" sz="2799" b="1">
                  <a:solidFill>
                    <a:srgbClr val="000000"/>
                  </a:solidFill>
                  <a:latin typeface="Frutiger Bold"/>
                  <a:ea typeface="Frutiger Bold"/>
                  <a:cs typeface="Frutiger Bold"/>
                  <a:sym typeface="Frutiger Bold"/>
                </a:rPr>
                <a:t>Proven results </a:t>
              </a:r>
              <a:r>
                <a:rPr lang="en-US" sz="2799">
                  <a:solidFill>
                    <a:srgbClr val="000000"/>
                  </a:solidFill>
                  <a:latin typeface="Frutiger"/>
                  <a:ea typeface="Frutiger"/>
                  <a:cs typeface="Frutiger"/>
                  <a:sym typeface="Frutiger"/>
                </a:rPr>
                <a:t>– supporting organisational success through leadership excellence and people development.</a:t>
              </a:r>
            </a:p>
          </p:txBody>
        </p:sp>
      </p:grpSp>
      <p:sp>
        <p:nvSpPr>
          <p:cNvPr id="19" name="Freeform 19">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11" cstate="email">
              <a:extLst>
                <a:ext uri="{28A0092B-C50C-407E-A947-70E740481C1C}">
                  <a14:useLocalDpi xmlns:a14="http://schemas.microsoft.com/office/drawing/2010/main"/>
                </a:ext>
              </a:extLst>
            </a:blip>
            <a:stretch>
              <a:fillRect/>
            </a:stretch>
          </a:blipFill>
        </p:spPr>
        <p:txBody>
          <a:bodyPr/>
          <a:lstStyle/>
          <a:p>
            <a:endParaRPr lang="en-GB"/>
          </a:p>
        </p:txBody>
      </p:sp>
      <p:sp>
        <p:nvSpPr>
          <p:cNvPr id="20" name="TextBox 20"/>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13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10" name="TextBox 10"/>
          <p:cNvSpPr txBox="1">
            <a:spLocks noGrp="1"/>
          </p:cNvSpPr>
          <p:nvPr>
            <p:ph type="title" idx="4294967295"/>
          </p:nvPr>
        </p:nvSpPr>
        <p:spPr>
          <a:xfrm>
            <a:off x="513867" y="539266"/>
            <a:ext cx="9639310" cy="7112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Coaching offer</a:t>
            </a:r>
          </a:p>
        </p:txBody>
      </p:sp>
      <p:sp>
        <p:nvSpPr>
          <p:cNvPr id="11" name="TextBox 11"/>
          <p:cNvSpPr txBox="1"/>
          <p:nvPr/>
        </p:nvSpPr>
        <p:spPr>
          <a:xfrm>
            <a:off x="513867" y="1576400"/>
            <a:ext cx="9925050" cy="42005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Our coaching offer includes:</a:t>
            </a:r>
          </a:p>
          <a:p>
            <a:pPr algn="l">
              <a:lnSpc>
                <a:spcPts val="3359"/>
              </a:lnSpc>
              <a:spcBef>
                <a:spcPct val="0"/>
              </a:spcBef>
            </a:pPr>
            <a:endParaRPr lang="en-US" sz="2799" b="1">
              <a:solidFill>
                <a:srgbClr val="AE2573"/>
              </a:solidFill>
              <a:latin typeface="Frutiger Bold"/>
              <a:ea typeface="Frutiger Bold"/>
              <a:cs typeface="Frutiger Bold"/>
              <a:sym typeface="Frutiger Bold"/>
            </a:endParaRP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1:1 coaching for leaders, managers, or colleagues at any level</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Team coaching to support trust, collaboration, and shared direction</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Action-focused coaching for development, performance, or transition support</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Coaching embedded in wider learning, OD, or culture change programmes</a:t>
            </a:r>
          </a:p>
        </p:txBody>
      </p:sp>
      <p:sp>
        <p:nvSpPr>
          <p:cNvPr id="19" name="Freeform 19">
            <a:extLst>
              <a:ext uri="{C183D7F6-B498-43B3-948B-1728B52AA6E4}">
                <adec:decorative xmlns:adec="http://schemas.microsoft.com/office/drawing/2017/decorative" val="1"/>
              </a:ext>
            </a:extLst>
          </p:cNvPr>
          <p:cNvSpPr/>
          <p:nvPr/>
        </p:nvSpPr>
        <p:spPr>
          <a:xfrm>
            <a:off x="797712" y="6110300"/>
            <a:ext cx="4074731" cy="2037365"/>
          </a:xfrm>
          <a:custGeom>
            <a:avLst/>
            <a:gdLst/>
            <a:ahLst/>
            <a:cxnLst/>
            <a:rect l="l" t="t" r="r" b="b"/>
            <a:pathLst>
              <a:path w="4074731" h="2037365">
                <a:moveTo>
                  <a:pt x="0" y="0"/>
                </a:moveTo>
                <a:lnTo>
                  <a:pt x="4074730" y="0"/>
                </a:lnTo>
                <a:lnTo>
                  <a:pt x="4074730" y="2037365"/>
                </a:lnTo>
                <a:lnTo>
                  <a:pt x="0" y="20373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8" name="TextBox 18"/>
          <p:cNvSpPr txBox="1"/>
          <p:nvPr/>
        </p:nvSpPr>
        <p:spPr>
          <a:xfrm>
            <a:off x="1048102" y="6759211"/>
            <a:ext cx="9710252" cy="2095094"/>
          </a:xfrm>
          <a:prstGeom prst="rect">
            <a:avLst/>
          </a:prstGeom>
        </p:spPr>
        <p:txBody>
          <a:bodyPr lIns="0" tIns="0" rIns="0" bIns="0" rtlCol="0" anchor="t">
            <a:spAutoFit/>
          </a:bodyPr>
          <a:lstStyle/>
          <a:p>
            <a:pPr algn="l">
              <a:lnSpc>
                <a:spcPts val="3360"/>
              </a:lnSpc>
            </a:pPr>
            <a:r>
              <a:rPr lang="en-US" sz="2800" i="1">
                <a:solidFill>
                  <a:srgbClr val="000000"/>
                </a:solidFill>
                <a:latin typeface="Frutiger Italics"/>
                <a:ea typeface="Frutiger Italics"/>
                <a:cs typeface="Frutiger Italics"/>
                <a:sym typeface="Frutiger Italics"/>
              </a:rPr>
              <a:t>We can also integrate Strengthscope® - the only psychometric tool endorsed by the British Psychological Society - to help individuals, leaders, and teams identify strengths, enhance self-awareness, and improve workplace effectiveness.</a:t>
            </a:r>
          </a:p>
        </p:txBody>
      </p:sp>
      <p:grpSp>
        <p:nvGrpSpPr>
          <p:cNvPr id="2" name="Group 2">
            <a:extLst>
              <a:ext uri="{C183D7F6-B498-43B3-948B-1728B52AA6E4}">
                <adec:decorative xmlns:adec="http://schemas.microsoft.com/office/drawing/2017/decorative" val="1"/>
              </a:ext>
            </a:extLst>
          </p:cNvPr>
          <p:cNvGrpSpPr/>
          <p:nvPr/>
        </p:nvGrpSpPr>
        <p:grpSpPr>
          <a:xfrm>
            <a:off x="11015530" y="0"/>
            <a:ext cx="7272470" cy="10346075"/>
            <a:chOff x="0" y="0"/>
            <a:chExt cx="2132652" cy="2819195"/>
          </a:xfrm>
        </p:grpSpPr>
        <p:sp>
          <p:nvSpPr>
            <p:cNvPr id="3" name="Freeform 3"/>
            <p:cNvSpPr/>
            <p:nvPr/>
          </p:nvSpPr>
          <p:spPr>
            <a:xfrm>
              <a:off x="0" y="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12" name="TextBox 12"/>
          <p:cNvSpPr txBox="1"/>
          <p:nvPr/>
        </p:nvSpPr>
        <p:spPr>
          <a:xfrm>
            <a:off x="11341296" y="297649"/>
            <a:ext cx="6266577" cy="407035"/>
          </a:xfrm>
          <a:prstGeom prst="rect">
            <a:avLst/>
          </a:prstGeom>
        </p:spPr>
        <p:txBody>
          <a:bodyPr lIns="0" tIns="0" rIns="0" bIns="0" rtlCol="0" anchor="t">
            <a:spAutoFit/>
          </a:bodyPr>
          <a:lstStyle/>
          <a:p>
            <a:pPr marL="0" lvl="0" indent="0" algn="l">
              <a:lnSpc>
                <a:spcPts val="3079"/>
              </a:lnSpc>
            </a:pPr>
            <a:r>
              <a:rPr lang="en-US" sz="2799" b="1" spc="-92" dirty="0">
                <a:solidFill>
                  <a:srgbClr val="000000"/>
                </a:solidFill>
                <a:latin typeface="Frutiger Bold"/>
                <a:ea typeface="Frutiger Bold"/>
                <a:cs typeface="Frutiger Bold"/>
                <a:sym typeface="Frutiger Bold"/>
              </a:rPr>
              <a:t>This training is for:</a:t>
            </a:r>
          </a:p>
        </p:txBody>
      </p:sp>
      <p:sp>
        <p:nvSpPr>
          <p:cNvPr id="5" name="Freeform 5">
            <a:extLst>
              <a:ext uri="{C183D7F6-B498-43B3-948B-1728B52AA6E4}">
                <adec:decorative xmlns:adec="http://schemas.microsoft.com/office/drawing/2017/decorative" val="1"/>
              </a:ext>
            </a:extLst>
          </p:cNvPr>
          <p:cNvSpPr/>
          <p:nvPr/>
        </p:nvSpPr>
        <p:spPr>
          <a:xfrm>
            <a:off x="11341296" y="1028700"/>
            <a:ext cx="963006" cy="1057192"/>
          </a:xfrm>
          <a:custGeom>
            <a:avLst/>
            <a:gdLst/>
            <a:ahLst/>
            <a:cxnLst/>
            <a:rect l="l" t="t" r="r" b="b"/>
            <a:pathLst>
              <a:path w="963006" h="1057192">
                <a:moveTo>
                  <a:pt x="0" y="0"/>
                </a:moveTo>
                <a:lnTo>
                  <a:pt x="963007" y="0"/>
                </a:lnTo>
                <a:lnTo>
                  <a:pt x="963007" y="1057192"/>
                </a:lnTo>
                <a:lnTo>
                  <a:pt x="0" y="10571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3" name="TextBox 13"/>
          <p:cNvSpPr txBox="1"/>
          <p:nvPr/>
        </p:nvSpPr>
        <p:spPr>
          <a:xfrm>
            <a:off x="12445805" y="947750"/>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Senior leaders seeking confidential space for strategic thinking, clarity, and impact</a:t>
            </a:r>
          </a:p>
        </p:txBody>
      </p:sp>
      <p:sp>
        <p:nvSpPr>
          <p:cNvPr id="6" name="Freeform 6">
            <a:extLst>
              <a:ext uri="{C183D7F6-B498-43B3-948B-1728B52AA6E4}">
                <adec:decorative xmlns:adec="http://schemas.microsoft.com/office/drawing/2017/decorative" val="1"/>
              </a:ext>
            </a:extLst>
          </p:cNvPr>
          <p:cNvSpPr/>
          <p:nvPr/>
        </p:nvSpPr>
        <p:spPr>
          <a:xfrm>
            <a:off x="11341296" y="2781535"/>
            <a:ext cx="953481" cy="1046736"/>
          </a:xfrm>
          <a:custGeom>
            <a:avLst/>
            <a:gdLst/>
            <a:ahLst/>
            <a:cxnLst/>
            <a:rect l="l" t="t" r="r" b="b"/>
            <a:pathLst>
              <a:path w="953481" h="1046736">
                <a:moveTo>
                  <a:pt x="0" y="0"/>
                </a:moveTo>
                <a:lnTo>
                  <a:pt x="953482" y="0"/>
                </a:lnTo>
                <a:lnTo>
                  <a:pt x="953482" y="1046735"/>
                </a:lnTo>
                <a:lnTo>
                  <a:pt x="0" y="104673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4" name="TextBox 14"/>
          <p:cNvSpPr txBox="1"/>
          <p:nvPr/>
        </p:nvSpPr>
        <p:spPr>
          <a:xfrm>
            <a:off x="12561186" y="2616701"/>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Emerging leaders ready to grow confidence and shape their leadership identity</a:t>
            </a:r>
          </a:p>
        </p:txBody>
      </p:sp>
      <p:sp>
        <p:nvSpPr>
          <p:cNvPr id="7" name="Freeform 7">
            <a:extLst>
              <a:ext uri="{C183D7F6-B498-43B3-948B-1728B52AA6E4}">
                <adec:decorative xmlns:adec="http://schemas.microsoft.com/office/drawing/2017/decorative" val="1"/>
              </a:ext>
            </a:extLst>
          </p:cNvPr>
          <p:cNvSpPr/>
          <p:nvPr/>
        </p:nvSpPr>
        <p:spPr>
          <a:xfrm>
            <a:off x="11331771" y="4523595"/>
            <a:ext cx="963006" cy="1057192"/>
          </a:xfrm>
          <a:custGeom>
            <a:avLst/>
            <a:gdLst/>
            <a:ahLst/>
            <a:cxnLst/>
            <a:rect l="l" t="t" r="r" b="b"/>
            <a:pathLst>
              <a:path w="963006" h="1057192">
                <a:moveTo>
                  <a:pt x="0" y="0"/>
                </a:moveTo>
                <a:lnTo>
                  <a:pt x="963007" y="0"/>
                </a:lnTo>
                <a:lnTo>
                  <a:pt x="963007" y="1057193"/>
                </a:lnTo>
                <a:lnTo>
                  <a:pt x="0" y="105719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5" name="TextBox 15"/>
          <p:cNvSpPr txBox="1"/>
          <p:nvPr/>
        </p:nvSpPr>
        <p:spPr>
          <a:xfrm>
            <a:off x="12561186" y="4295775"/>
            <a:ext cx="5561049"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Colleagues navigating challenge or underperformance who need structured, supportive development</a:t>
            </a:r>
          </a:p>
        </p:txBody>
      </p:sp>
      <p:sp>
        <p:nvSpPr>
          <p:cNvPr id="9" name="Freeform 9">
            <a:extLst>
              <a:ext uri="{C183D7F6-B498-43B3-948B-1728B52AA6E4}">
                <adec:decorative xmlns:adec="http://schemas.microsoft.com/office/drawing/2017/decorative" val="1"/>
              </a:ext>
            </a:extLst>
          </p:cNvPr>
          <p:cNvSpPr/>
          <p:nvPr/>
        </p:nvSpPr>
        <p:spPr>
          <a:xfrm>
            <a:off x="11283486" y="6673147"/>
            <a:ext cx="1011291" cy="1011291"/>
          </a:xfrm>
          <a:custGeom>
            <a:avLst/>
            <a:gdLst/>
            <a:ahLst/>
            <a:cxnLst/>
            <a:rect l="l" t="t" r="r" b="b"/>
            <a:pathLst>
              <a:path w="1011291" h="1011291">
                <a:moveTo>
                  <a:pt x="0" y="0"/>
                </a:moveTo>
                <a:lnTo>
                  <a:pt x="1011292" y="0"/>
                </a:lnTo>
                <a:lnTo>
                  <a:pt x="1011292" y="1011291"/>
                </a:lnTo>
                <a:lnTo>
                  <a:pt x="0" y="101129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7" name="TextBox 17"/>
          <p:cNvSpPr txBox="1"/>
          <p:nvPr/>
        </p:nvSpPr>
        <p:spPr>
          <a:xfrm>
            <a:off x="12561186" y="6540617"/>
            <a:ext cx="5236861"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Organisations seeking coaching as part of a holistic leadership or culture development strategy</a:t>
            </a:r>
          </a:p>
        </p:txBody>
      </p:sp>
      <p:sp>
        <p:nvSpPr>
          <p:cNvPr id="8" name="Freeform 8">
            <a:extLst>
              <a:ext uri="{C183D7F6-B498-43B3-948B-1728B52AA6E4}">
                <adec:decorative xmlns:adec="http://schemas.microsoft.com/office/drawing/2017/decorative" val="1"/>
              </a:ext>
            </a:extLst>
          </p:cNvPr>
          <p:cNvSpPr/>
          <p:nvPr/>
        </p:nvSpPr>
        <p:spPr>
          <a:xfrm>
            <a:off x="11341296" y="8776797"/>
            <a:ext cx="963006" cy="963006"/>
          </a:xfrm>
          <a:custGeom>
            <a:avLst/>
            <a:gdLst/>
            <a:ahLst/>
            <a:cxnLst/>
            <a:rect l="l" t="t" r="r" b="b"/>
            <a:pathLst>
              <a:path w="963006" h="963006">
                <a:moveTo>
                  <a:pt x="0" y="0"/>
                </a:moveTo>
                <a:lnTo>
                  <a:pt x="963007" y="0"/>
                </a:lnTo>
                <a:lnTo>
                  <a:pt x="963007" y="963006"/>
                </a:lnTo>
                <a:lnTo>
                  <a:pt x="0" y="96300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16" name="TextBox 16"/>
          <p:cNvSpPr txBox="1"/>
          <p:nvPr/>
        </p:nvSpPr>
        <p:spPr>
          <a:xfrm>
            <a:off x="12561186" y="8620125"/>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Teams building psychological safety, cohesion, and shared purpose</a:t>
            </a:r>
          </a:p>
        </p:txBody>
      </p:sp>
      <p:sp>
        <p:nvSpPr>
          <p:cNvPr id="20" name="Freeform 20">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15" cstate="email">
              <a:extLst>
                <a:ext uri="{28A0092B-C50C-407E-A947-70E740481C1C}">
                  <a14:useLocalDpi xmlns:a14="http://schemas.microsoft.com/office/drawing/2010/main"/>
                </a:ext>
              </a:extLst>
            </a:blip>
            <a:stretch>
              <a:fillRect/>
            </a:stretch>
          </a:blipFill>
        </p:spPr>
        <p:txBody>
          <a:bodyPr/>
          <a:lstStyle/>
          <a:p>
            <a:endParaRPr lang="en-GB"/>
          </a:p>
        </p:txBody>
      </p:sp>
      <p:sp>
        <p:nvSpPr>
          <p:cNvPr id="21" name="TextBox 21"/>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14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6" name="TextBox 6"/>
          <p:cNvSpPr txBox="1">
            <a:spLocks noGrp="1"/>
          </p:cNvSpPr>
          <p:nvPr>
            <p:ph type="title" idx="4294967295"/>
          </p:nvPr>
        </p:nvSpPr>
        <p:spPr>
          <a:xfrm>
            <a:off x="692586" y="618423"/>
            <a:ext cx="9639310" cy="7112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Using </a:t>
            </a:r>
            <a:r>
              <a:rPr kumimoji="0" lang="en-US" sz="5000" b="1" i="0" u="none" strike="noStrike" kern="1200" cap="none" spc="-165" normalizeH="0" baseline="0" noProof="0" dirty="0" err="1">
                <a:ln>
                  <a:noFill/>
                </a:ln>
                <a:solidFill>
                  <a:srgbClr val="AE2573"/>
                </a:solidFill>
                <a:effectLst/>
                <a:uLnTx/>
                <a:uFillTx/>
                <a:latin typeface="Frutiger Bold"/>
                <a:ea typeface="Frutiger Bold"/>
                <a:cs typeface="Frutiger Bold"/>
                <a:sym typeface="Frutiger Bold"/>
              </a:rPr>
              <a:t>Strengthscope</a:t>
            </a: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a:t>
            </a:r>
          </a:p>
        </p:txBody>
      </p:sp>
      <p:sp>
        <p:nvSpPr>
          <p:cNvPr id="7" name="TextBox 7"/>
          <p:cNvSpPr txBox="1"/>
          <p:nvPr/>
        </p:nvSpPr>
        <p:spPr>
          <a:xfrm>
            <a:off x="692586" y="1627595"/>
            <a:ext cx="9817441" cy="1695459"/>
          </a:xfrm>
          <a:prstGeom prst="rect">
            <a:avLst/>
          </a:prstGeom>
        </p:spPr>
        <p:txBody>
          <a:bodyPr lIns="0" tIns="0" rIns="0" bIns="0" rtlCol="0" anchor="t">
            <a:spAutoFit/>
          </a:bodyPr>
          <a:lstStyle/>
          <a:p>
            <a:pPr algn="l">
              <a:lnSpc>
                <a:spcPts val="3300"/>
              </a:lnSpc>
            </a:pPr>
            <a:r>
              <a:rPr lang="en-US" sz="3000" b="1" spc="-99">
                <a:solidFill>
                  <a:srgbClr val="AE2573"/>
                </a:solidFill>
                <a:latin typeface="Frutiger Bold"/>
                <a:ea typeface="Frutiger Bold"/>
                <a:cs typeface="Frutiger Bold"/>
                <a:sym typeface="Frutiger Bold"/>
              </a:rPr>
              <a:t>Unlocking energy and self-awareness through strengths-based insight</a:t>
            </a:r>
          </a:p>
          <a:p>
            <a:pPr algn="l">
              <a:lnSpc>
                <a:spcPts val="3300"/>
              </a:lnSpc>
            </a:pPr>
            <a:endParaRPr lang="en-US" sz="3000" b="1" spc="-99">
              <a:solidFill>
                <a:srgbClr val="AE2573"/>
              </a:solidFill>
              <a:latin typeface="Frutiger Bold"/>
              <a:ea typeface="Frutiger Bold"/>
              <a:cs typeface="Frutiger Bold"/>
              <a:sym typeface="Frutiger Bold"/>
            </a:endParaRPr>
          </a:p>
          <a:p>
            <a:pPr marL="0" lvl="0" indent="0" algn="l">
              <a:lnSpc>
                <a:spcPts val="3300"/>
              </a:lnSpc>
            </a:pPr>
            <a:endParaRPr lang="en-US" sz="3000" b="1" spc="-99">
              <a:solidFill>
                <a:srgbClr val="AE2573"/>
              </a:solidFill>
              <a:latin typeface="Frutiger Bold"/>
              <a:ea typeface="Frutiger Bold"/>
              <a:cs typeface="Frutiger Bold"/>
              <a:sym typeface="Frutiger Bold"/>
            </a:endParaRPr>
          </a:p>
        </p:txBody>
      </p:sp>
      <p:sp>
        <p:nvSpPr>
          <p:cNvPr id="8" name="TextBox 8"/>
          <p:cNvSpPr txBox="1"/>
          <p:nvPr/>
        </p:nvSpPr>
        <p:spPr>
          <a:xfrm>
            <a:off x="692586" y="2811843"/>
            <a:ext cx="9925050" cy="46196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Strengthscope® supports:</a:t>
            </a:r>
          </a:p>
          <a:p>
            <a:pPr algn="l">
              <a:lnSpc>
                <a:spcPts val="3359"/>
              </a:lnSpc>
              <a:spcBef>
                <a:spcPct val="0"/>
              </a:spcBef>
            </a:pPr>
            <a:endParaRPr lang="en-US" sz="2799" b="1">
              <a:solidFill>
                <a:srgbClr val="AE2573"/>
              </a:solidFill>
              <a:latin typeface="Frutiger Bold"/>
              <a:ea typeface="Frutiger Bold"/>
              <a:cs typeface="Frutiger Bold"/>
              <a:sym typeface="Frutiger Bold"/>
            </a:endParaRP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Individuals to explore their natural strengths, identify drainers, and build strategies that feel authentic and sustainable</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Leaders to strengthen self-awareness and align behaviour with impact</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Teams to understand group dynamics, leverage collective strengths, and address friction points</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360 Feedback to provide a structured, positive lens on perception, performance, and potential</a:t>
            </a:r>
          </a:p>
        </p:txBody>
      </p:sp>
      <p:sp>
        <p:nvSpPr>
          <p:cNvPr id="9" name="TextBox 9"/>
          <p:cNvSpPr txBox="1"/>
          <p:nvPr/>
        </p:nvSpPr>
        <p:spPr>
          <a:xfrm>
            <a:off x="692586" y="8030277"/>
            <a:ext cx="10144664" cy="16859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Used as part of 1:1, team, or cohort coaching, Strengthscope® is a powerful catalyst for engagement, motivation, and behaviour change; grounded in evidence and built for action.</a:t>
            </a:r>
          </a:p>
        </p:txBody>
      </p:sp>
      <p:grpSp>
        <p:nvGrpSpPr>
          <p:cNvPr id="2" name="Group 2" descr="Stengthscope logo"/>
          <p:cNvGrpSpPr/>
          <p:nvPr/>
        </p:nvGrpSpPr>
        <p:grpSpPr>
          <a:xfrm>
            <a:off x="11015530" y="0"/>
            <a:ext cx="7272470" cy="10346075"/>
            <a:chOff x="0" y="0"/>
            <a:chExt cx="2132652" cy="2819195"/>
          </a:xfrm>
        </p:grpSpPr>
        <p:sp>
          <p:nvSpPr>
            <p:cNvPr id="3" name="Freeform 3"/>
            <p:cNvSpPr/>
            <p:nvPr/>
          </p:nvSpPr>
          <p:spPr>
            <a:xfrm>
              <a:off x="0" y="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5" name="Freeform 5">
            <a:extLst>
              <a:ext uri="{C183D7F6-B498-43B3-948B-1728B52AA6E4}">
                <adec:decorative xmlns:adec="http://schemas.microsoft.com/office/drawing/2017/decorative" val="1"/>
              </a:ext>
            </a:extLst>
          </p:cNvPr>
          <p:cNvSpPr/>
          <p:nvPr/>
        </p:nvSpPr>
        <p:spPr>
          <a:xfrm>
            <a:off x="11015530" y="113455"/>
            <a:ext cx="7272470" cy="10060090"/>
          </a:xfrm>
          <a:custGeom>
            <a:avLst/>
            <a:gdLst/>
            <a:ahLst/>
            <a:cxnLst/>
            <a:rect l="l" t="t" r="r" b="b"/>
            <a:pathLst>
              <a:path w="7272470" h="10060090">
                <a:moveTo>
                  <a:pt x="0" y="0"/>
                </a:moveTo>
                <a:lnTo>
                  <a:pt x="7272470" y="0"/>
                </a:lnTo>
                <a:lnTo>
                  <a:pt x="7272470" y="10060090"/>
                </a:lnTo>
                <a:lnTo>
                  <a:pt x="0" y="10060090"/>
                </a:lnTo>
                <a:lnTo>
                  <a:pt x="0" y="0"/>
                </a:lnTo>
                <a:close/>
              </a:path>
            </a:pathLst>
          </a:custGeom>
          <a:blipFill>
            <a:blip r:embed="rId3" cstate="email">
              <a:extLst>
                <a:ext uri="{28A0092B-C50C-407E-A947-70E740481C1C}">
                  <a14:useLocalDpi xmlns:a14="http://schemas.microsoft.com/office/drawing/2010/main"/>
                </a:ext>
              </a:extLst>
            </a:blip>
            <a:stretch>
              <a:fillRect t="-937" b="-937"/>
            </a:stretch>
          </a:blipFill>
        </p:spPr>
        <p:txBody>
          <a:bodyPr/>
          <a:lstStyle/>
          <a:p>
            <a:endParaRPr lang="en-GB"/>
          </a:p>
        </p:txBody>
      </p:sp>
      <p:sp>
        <p:nvSpPr>
          <p:cNvPr id="10" name="Freeform 10">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1" name="TextBox 11"/>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15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1015530" y="0"/>
            <a:ext cx="7272470" cy="10346075"/>
            <a:chOff x="0" y="0"/>
            <a:chExt cx="2132652" cy="2819195"/>
          </a:xfrm>
        </p:grpSpPr>
        <p:sp>
          <p:nvSpPr>
            <p:cNvPr id="3" name="Freeform 3"/>
            <p:cNvSpPr/>
            <p:nvPr/>
          </p:nvSpPr>
          <p:spPr>
            <a:xfrm>
              <a:off x="0" y="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5" name="TextBox 5"/>
          <p:cNvSpPr txBox="1">
            <a:spLocks noGrp="1"/>
          </p:cNvSpPr>
          <p:nvPr>
            <p:ph type="title" idx="4294967295"/>
          </p:nvPr>
        </p:nvSpPr>
        <p:spPr>
          <a:xfrm>
            <a:off x="538183" y="465057"/>
            <a:ext cx="9639310" cy="71118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The coaching leader (1 day)</a:t>
            </a:r>
          </a:p>
        </p:txBody>
      </p:sp>
      <p:sp>
        <p:nvSpPr>
          <p:cNvPr id="7" name="TextBox 7"/>
          <p:cNvSpPr txBox="1"/>
          <p:nvPr/>
        </p:nvSpPr>
        <p:spPr>
          <a:xfrm>
            <a:off x="552449" y="1212757"/>
            <a:ext cx="7720759" cy="857088"/>
          </a:xfrm>
          <a:prstGeom prst="rect">
            <a:avLst/>
          </a:prstGeom>
        </p:spPr>
        <p:txBody>
          <a:bodyPr lIns="0" tIns="0" rIns="0" bIns="0" rtlCol="0" anchor="t">
            <a:spAutoFit/>
          </a:bodyPr>
          <a:lstStyle/>
          <a:p>
            <a:pPr marL="0" lvl="0" indent="0" algn="l">
              <a:lnSpc>
                <a:spcPts val="3300"/>
              </a:lnSpc>
            </a:pPr>
            <a:r>
              <a:rPr lang="en-US" sz="3000" b="1" spc="-99">
                <a:solidFill>
                  <a:srgbClr val="AE2573"/>
                </a:solidFill>
                <a:latin typeface="Frutiger Bold"/>
                <a:ea typeface="Frutiger Bold"/>
                <a:cs typeface="Frutiger Bold"/>
                <a:sym typeface="Frutiger Bold"/>
              </a:rPr>
              <a:t>Empowering others through trust, curiosity, and conversation</a:t>
            </a:r>
          </a:p>
        </p:txBody>
      </p:sp>
      <p:sp>
        <p:nvSpPr>
          <p:cNvPr id="8" name="TextBox 8"/>
          <p:cNvSpPr txBox="1"/>
          <p:nvPr/>
        </p:nvSpPr>
        <p:spPr>
          <a:xfrm>
            <a:off x="552449" y="2534060"/>
            <a:ext cx="9324081" cy="29432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Great leaders don’t always have the answers, but they know how to ask the right questions. This interactive session introduces foundational coaching skills that strengthen everyday leadership, enhance trust, and unlock the potential of others. Whether you're guiding a team or navigating change, this course helps you lead with curiosity, clarity, and care.</a:t>
            </a:r>
          </a:p>
        </p:txBody>
      </p:sp>
      <p:sp>
        <p:nvSpPr>
          <p:cNvPr id="9" name="TextBox 9"/>
          <p:cNvSpPr txBox="1"/>
          <p:nvPr/>
        </p:nvSpPr>
        <p:spPr>
          <a:xfrm>
            <a:off x="538183" y="5724935"/>
            <a:ext cx="10477347" cy="5810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This course covers:</a:t>
            </a:r>
          </a:p>
          <a:p>
            <a:pPr algn="l">
              <a:lnSpc>
                <a:spcPts val="1200"/>
              </a:lnSpc>
              <a:spcBef>
                <a:spcPct val="0"/>
              </a:spcBef>
            </a:pPr>
            <a:endParaRPr lang="en-US" sz="2799" b="1">
              <a:solidFill>
                <a:srgbClr val="AE2573"/>
              </a:solidFill>
              <a:latin typeface="Frutiger Bold"/>
              <a:ea typeface="Frutiger Bold"/>
              <a:cs typeface="Frutiger Bold"/>
              <a:sym typeface="Frutiger Bold"/>
            </a:endParaRPr>
          </a:p>
        </p:txBody>
      </p:sp>
      <p:sp>
        <p:nvSpPr>
          <p:cNvPr id="10" name="TextBox 10"/>
          <p:cNvSpPr txBox="1"/>
          <p:nvPr/>
        </p:nvSpPr>
        <p:spPr>
          <a:xfrm>
            <a:off x="538183" y="6324600"/>
            <a:ext cx="9947264" cy="2933700"/>
          </a:xfrm>
          <a:prstGeom prst="rect">
            <a:avLst/>
          </a:prstGeom>
        </p:spPr>
        <p:txBody>
          <a:bodyPr lIns="0" tIns="0" rIns="0" bIns="0" rtlCol="0" anchor="t">
            <a:spAutoFit/>
          </a:bodyPr>
          <a:lstStyle/>
          <a:p>
            <a:pPr marL="604521" lvl="1" indent="-302261" algn="l">
              <a:lnSpc>
                <a:spcPts val="3360"/>
              </a:lnSpc>
              <a:buFont typeface="Arial"/>
              <a:buChar char="•"/>
            </a:pPr>
            <a:r>
              <a:rPr lang="en-US" sz="2800">
                <a:solidFill>
                  <a:srgbClr val="000000"/>
                </a:solidFill>
                <a:latin typeface="Frutiger"/>
                <a:ea typeface="Frutiger"/>
                <a:cs typeface="Frutiger"/>
                <a:sym typeface="Frutiger"/>
              </a:rPr>
              <a:t>Core coaching skills to build connection: active listening, purposeful questioning, and effective feedback</a:t>
            </a:r>
          </a:p>
          <a:p>
            <a:pPr marL="604521" lvl="1" indent="-302261" algn="l">
              <a:lnSpc>
                <a:spcPts val="3360"/>
              </a:lnSpc>
              <a:buFont typeface="Arial"/>
              <a:buChar char="•"/>
            </a:pPr>
            <a:r>
              <a:rPr lang="en-US" sz="2800">
                <a:solidFill>
                  <a:srgbClr val="000000"/>
                </a:solidFill>
                <a:latin typeface="Frutiger"/>
                <a:ea typeface="Frutiger"/>
                <a:cs typeface="Frutiger"/>
                <a:sym typeface="Frutiger"/>
              </a:rPr>
              <a:t>How to embed a coaching mindset into daily leadership interactions</a:t>
            </a:r>
          </a:p>
          <a:p>
            <a:pPr marL="604521" lvl="1" indent="-302261" algn="l">
              <a:lnSpc>
                <a:spcPts val="3360"/>
              </a:lnSpc>
              <a:buFont typeface="Arial"/>
              <a:buChar char="•"/>
            </a:pPr>
            <a:r>
              <a:rPr lang="en-US" sz="2800">
                <a:solidFill>
                  <a:srgbClr val="000000"/>
                </a:solidFill>
                <a:latin typeface="Frutiger"/>
                <a:ea typeface="Frutiger"/>
                <a:cs typeface="Frutiger"/>
                <a:sym typeface="Frutiger"/>
              </a:rPr>
              <a:t>Practicing coaching conversations in a safe, supportive environment</a:t>
            </a:r>
          </a:p>
        </p:txBody>
      </p:sp>
      <p:sp>
        <p:nvSpPr>
          <p:cNvPr id="16" name="TextBox 16"/>
          <p:cNvSpPr txBox="1"/>
          <p:nvPr/>
        </p:nvSpPr>
        <p:spPr>
          <a:xfrm>
            <a:off x="11227076" y="890108"/>
            <a:ext cx="6266577" cy="407035"/>
          </a:xfrm>
          <a:prstGeom prst="rect">
            <a:avLst/>
          </a:prstGeom>
        </p:spPr>
        <p:txBody>
          <a:bodyPr lIns="0" tIns="0" rIns="0" bIns="0" rtlCol="0" anchor="t">
            <a:spAutoFit/>
          </a:bodyPr>
          <a:lstStyle/>
          <a:p>
            <a:pPr marL="0" lvl="0" indent="0" algn="l">
              <a:lnSpc>
                <a:spcPts val="3079"/>
              </a:lnSpc>
            </a:pPr>
            <a:r>
              <a:rPr lang="en-US" sz="2799" b="1" spc="-92" dirty="0">
                <a:solidFill>
                  <a:srgbClr val="000000"/>
                </a:solidFill>
                <a:latin typeface="Frutiger Bold"/>
                <a:ea typeface="Frutiger Bold"/>
                <a:cs typeface="Frutiger Bold"/>
                <a:sym typeface="Frutiger Bold"/>
              </a:rPr>
              <a:t>This training is for:</a:t>
            </a:r>
          </a:p>
        </p:txBody>
      </p:sp>
      <p:sp>
        <p:nvSpPr>
          <p:cNvPr id="13" name="Freeform 13">
            <a:extLst>
              <a:ext uri="{C183D7F6-B498-43B3-948B-1728B52AA6E4}">
                <adec:decorative xmlns:adec="http://schemas.microsoft.com/office/drawing/2017/decorative" val="1"/>
              </a:ext>
            </a:extLst>
          </p:cNvPr>
          <p:cNvSpPr/>
          <p:nvPr/>
        </p:nvSpPr>
        <p:spPr>
          <a:xfrm>
            <a:off x="11227076" y="1649717"/>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6"/>
          <p:cNvSpPr txBox="1"/>
          <p:nvPr/>
        </p:nvSpPr>
        <p:spPr>
          <a:xfrm>
            <a:off x="12445805" y="1640192"/>
            <a:ext cx="5236861"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Managers and team leads looking to enhance their ability to develop and empower others</a:t>
            </a:r>
          </a:p>
        </p:txBody>
      </p:sp>
      <p:sp>
        <p:nvSpPr>
          <p:cNvPr id="14" name="Freeform 14">
            <a:extLst>
              <a:ext uri="{C183D7F6-B498-43B3-948B-1728B52AA6E4}">
                <adec:decorative xmlns:adec="http://schemas.microsoft.com/office/drawing/2017/decorative" val="1"/>
              </a:ext>
            </a:extLst>
          </p:cNvPr>
          <p:cNvSpPr/>
          <p:nvPr/>
        </p:nvSpPr>
        <p:spPr>
          <a:xfrm>
            <a:off x="11246126" y="3650475"/>
            <a:ext cx="953481" cy="1046736"/>
          </a:xfrm>
          <a:custGeom>
            <a:avLst/>
            <a:gdLst/>
            <a:ahLst/>
            <a:cxnLst/>
            <a:rect l="l" t="t" r="r" b="b"/>
            <a:pathLst>
              <a:path w="953481" h="1046736">
                <a:moveTo>
                  <a:pt x="0" y="0"/>
                </a:moveTo>
                <a:lnTo>
                  <a:pt x="953481" y="0"/>
                </a:lnTo>
                <a:lnTo>
                  <a:pt x="953481" y="1046735"/>
                </a:lnTo>
                <a:lnTo>
                  <a:pt x="0" y="10467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1" name="TextBox 11"/>
          <p:cNvSpPr txBox="1"/>
          <p:nvPr/>
        </p:nvSpPr>
        <p:spPr>
          <a:xfrm>
            <a:off x="12445805" y="3535667"/>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New leaders building confidence in people-focused communication</a:t>
            </a:r>
          </a:p>
        </p:txBody>
      </p:sp>
      <p:sp>
        <p:nvSpPr>
          <p:cNvPr id="15" name="Freeform 15">
            <a:extLst>
              <a:ext uri="{C183D7F6-B498-43B3-948B-1728B52AA6E4}">
                <adec:decorative xmlns:adec="http://schemas.microsoft.com/office/drawing/2017/decorative" val="1"/>
              </a:ext>
            </a:extLst>
          </p:cNvPr>
          <p:cNvSpPr/>
          <p:nvPr/>
        </p:nvSpPr>
        <p:spPr>
          <a:xfrm>
            <a:off x="11236601" y="5487564"/>
            <a:ext cx="963006" cy="1057192"/>
          </a:xfrm>
          <a:custGeom>
            <a:avLst/>
            <a:gdLst/>
            <a:ahLst/>
            <a:cxnLst/>
            <a:rect l="l" t="t" r="r" b="b"/>
            <a:pathLst>
              <a:path w="963006" h="1057192">
                <a:moveTo>
                  <a:pt x="0" y="0"/>
                </a:moveTo>
                <a:lnTo>
                  <a:pt x="963006" y="0"/>
                </a:lnTo>
                <a:lnTo>
                  <a:pt x="963006" y="1057192"/>
                </a:lnTo>
                <a:lnTo>
                  <a:pt x="0" y="10571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2" name="TextBox 12"/>
          <p:cNvSpPr txBox="1"/>
          <p:nvPr/>
        </p:nvSpPr>
        <p:spPr>
          <a:xfrm>
            <a:off x="12445805" y="5168435"/>
            <a:ext cx="5236861"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Anyone wanting to foster growth, reflection, and accountability through everyday coaching moments</a:t>
            </a:r>
          </a:p>
        </p:txBody>
      </p:sp>
      <p:sp>
        <p:nvSpPr>
          <p:cNvPr id="17" name="Freeform 17">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8" name="TextBox 18"/>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16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98082"/>
        </a:solidFill>
        <a:effectLst/>
      </p:bgPr>
    </p:bg>
    <p:spTree>
      <p:nvGrpSpPr>
        <p:cNvPr id="1" name=""/>
        <p:cNvGrpSpPr/>
        <p:nvPr/>
      </p:nvGrpSpPr>
      <p:grpSpPr>
        <a:xfrm>
          <a:off x="0" y="0"/>
          <a:ext cx="0" cy="0"/>
          <a:chOff x="0" y="0"/>
          <a:chExt cx="0" cy="0"/>
        </a:xfrm>
      </p:grpSpPr>
      <p:sp>
        <p:nvSpPr>
          <p:cNvPr id="9" name="TextBox 9"/>
          <p:cNvSpPr txBox="1">
            <a:spLocks noGrp="1"/>
          </p:cNvSpPr>
          <p:nvPr>
            <p:ph type="title" idx="4294967295"/>
          </p:nvPr>
        </p:nvSpPr>
        <p:spPr>
          <a:xfrm>
            <a:off x="713764" y="1471415"/>
            <a:ext cx="9554495" cy="445942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1699"/>
              </a:lnSpc>
              <a:spcBef>
                <a:spcPts val="0"/>
              </a:spcBef>
              <a:spcAft>
                <a:spcPts val="0"/>
              </a:spcAft>
              <a:buClrTx/>
              <a:buSzTx/>
              <a:buFontTx/>
              <a:buNone/>
              <a:tabLst/>
              <a:defRPr/>
            </a:pPr>
            <a:r>
              <a:rPr kumimoji="0" lang="en-US" sz="10635" b="1" i="0" u="none" strike="noStrike" kern="1200" cap="none" spc="-350" normalizeH="0" baseline="0" noProof="0" dirty="0">
                <a:ln>
                  <a:noFill/>
                </a:ln>
                <a:solidFill>
                  <a:srgbClr val="F6F6F6"/>
                </a:solidFill>
                <a:effectLst/>
                <a:uLnTx/>
                <a:uFillTx/>
                <a:latin typeface="Frutiger Bold"/>
                <a:ea typeface="Frutiger Bold"/>
                <a:cs typeface="Frutiger Bold"/>
                <a:sym typeface="Frutiger Bold"/>
              </a:rPr>
              <a:t>Communicating with purpose and presence</a:t>
            </a:r>
          </a:p>
        </p:txBody>
      </p:sp>
      <p:sp>
        <p:nvSpPr>
          <p:cNvPr id="10" name="TextBox 10"/>
          <p:cNvSpPr txBox="1"/>
          <p:nvPr/>
        </p:nvSpPr>
        <p:spPr>
          <a:xfrm>
            <a:off x="713764" y="6569904"/>
            <a:ext cx="9554495" cy="3124200"/>
          </a:xfrm>
          <a:prstGeom prst="rect">
            <a:avLst/>
          </a:prstGeom>
        </p:spPr>
        <p:txBody>
          <a:bodyPr lIns="0" tIns="0" rIns="0" bIns="0" rtlCol="0" anchor="t">
            <a:spAutoFit/>
          </a:bodyPr>
          <a:lstStyle/>
          <a:p>
            <a:pPr algn="l">
              <a:lnSpc>
                <a:spcPts val="4199"/>
              </a:lnSpc>
            </a:pPr>
            <a:r>
              <a:rPr lang="en-US" sz="2999">
                <a:solidFill>
                  <a:srgbClr val="FFFFFF"/>
                </a:solidFill>
                <a:latin typeface="Frutiger"/>
                <a:ea typeface="Frutiger"/>
                <a:cs typeface="Frutiger"/>
                <a:sym typeface="Frutiger"/>
              </a:rPr>
              <a:t>How we communicate shapes how we lead, influence, and connect. </a:t>
            </a:r>
          </a:p>
          <a:p>
            <a:pPr algn="l">
              <a:lnSpc>
                <a:spcPts val="4199"/>
              </a:lnSpc>
            </a:pPr>
            <a:endParaRPr lang="en-US" sz="2999">
              <a:solidFill>
                <a:srgbClr val="FFFFFF"/>
              </a:solidFill>
              <a:latin typeface="Frutiger"/>
              <a:ea typeface="Frutiger"/>
              <a:cs typeface="Frutiger"/>
              <a:sym typeface="Frutiger"/>
            </a:endParaRPr>
          </a:p>
          <a:p>
            <a:pPr algn="l">
              <a:lnSpc>
                <a:spcPts val="4199"/>
              </a:lnSpc>
            </a:pPr>
            <a:r>
              <a:rPr lang="en-US" sz="2999">
                <a:solidFill>
                  <a:srgbClr val="FFFFFF"/>
                </a:solidFill>
                <a:latin typeface="Frutiger"/>
                <a:ea typeface="Frutiger"/>
                <a:cs typeface="Frutiger"/>
                <a:sym typeface="Frutiger"/>
              </a:rPr>
              <a:t>These courses help people cut through complexity, strengthen personal presence, and craft messages that land with clarity and confidence.</a:t>
            </a:r>
          </a:p>
        </p:txBody>
      </p:sp>
      <p:grpSp>
        <p:nvGrpSpPr>
          <p:cNvPr id="2" name="Group 2">
            <a:extLst>
              <a:ext uri="{C183D7F6-B498-43B3-948B-1728B52AA6E4}">
                <adec:decorative xmlns:adec="http://schemas.microsoft.com/office/drawing/2017/decorative" val="1"/>
              </a:ext>
            </a:extLst>
          </p:cNvPr>
          <p:cNvGrpSpPr/>
          <p:nvPr/>
        </p:nvGrpSpPr>
        <p:grpSpPr>
          <a:xfrm>
            <a:off x="10664722" y="0"/>
            <a:ext cx="7623278" cy="10287000"/>
            <a:chOff x="0" y="0"/>
            <a:chExt cx="1181045" cy="1593725"/>
          </a:xfrm>
        </p:grpSpPr>
        <p:sp>
          <p:nvSpPr>
            <p:cNvPr id="3" name="Freeform 3"/>
            <p:cNvSpPr/>
            <p:nvPr/>
          </p:nvSpPr>
          <p:spPr>
            <a:xfrm>
              <a:off x="0" y="0"/>
              <a:ext cx="1181045" cy="1593725"/>
            </a:xfrm>
            <a:custGeom>
              <a:avLst/>
              <a:gdLst/>
              <a:ahLst/>
              <a:cxnLst/>
              <a:rect l="l" t="t" r="r" b="b"/>
              <a:pathLst>
                <a:path w="1181045" h="1593725">
                  <a:moveTo>
                    <a:pt x="0" y="0"/>
                  </a:moveTo>
                  <a:lnTo>
                    <a:pt x="1181045" y="0"/>
                  </a:lnTo>
                  <a:lnTo>
                    <a:pt x="1181045" y="1593725"/>
                  </a:lnTo>
                  <a:lnTo>
                    <a:pt x="0" y="1593725"/>
                  </a:lnTo>
                  <a:close/>
                </a:path>
              </a:pathLst>
            </a:custGeom>
            <a:blipFill>
              <a:blip r:embed="rId3" cstate="email">
                <a:alphaModFix amt="40000"/>
                <a:extLst>
                  <a:ext uri="{28A0092B-C50C-407E-A947-70E740481C1C}">
                    <a14:useLocalDpi xmlns:a14="http://schemas.microsoft.com/office/drawing/2010/main"/>
                  </a:ext>
                </a:extLst>
              </a:blip>
              <a:stretch>
                <a:fillRect/>
              </a:stretch>
            </a:blipFill>
          </p:spPr>
          <p:txBody>
            <a:bodyPr/>
            <a:lstStyle/>
            <a:p>
              <a:endParaRPr lang="en-GB"/>
            </a:p>
          </p:txBody>
        </p:sp>
      </p:grpSp>
      <p:sp>
        <p:nvSpPr>
          <p:cNvPr id="4" name="Freeform 4">
            <a:extLst>
              <a:ext uri="{C183D7F6-B498-43B3-948B-1728B52AA6E4}">
                <adec:decorative xmlns:adec="http://schemas.microsoft.com/office/drawing/2017/decorative" val="1"/>
              </a:ext>
            </a:extLst>
          </p:cNvPr>
          <p:cNvSpPr/>
          <p:nvPr/>
        </p:nvSpPr>
        <p:spPr>
          <a:xfrm>
            <a:off x="10166205" y="0"/>
            <a:ext cx="8620312" cy="10287000"/>
          </a:xfrm>
          <a:custGeom>
            <a:avLst/>
            <a:gdLst/>
            <a:ahLst/>
            <a:cxnLst/>
            <a:rect l="l" t="t" r="r" b="b"/>
            <a:pathLst>
              <a:path w="8620312" h="10287000">
                <a:moveTo>
                  <a:pt x="0" y="0"/>
                </a:moveTo>
                <a:lnTo>
                  <a:pt x="8620312" y="0"/>
                </a:lnTo>
                <a:lnTo>
                  <a:pt x="8620312" y="10287000"/>
                </a:lnTo>
                <a:lnTo>
                  <a:pt x="0" y="10287000"/>
                </a:lnTo>
                <a:lnTo>
                  <a:pt x="0" y="0"/>
                </a:lnTo>
                <a:close/>
              </a:path>
            </a:pathLst>
          </a:custGeom>
          <a:blipFill>
            <a:blip r:embed="rId4" cstate="email">
              <a:alphaModFix amt="5000"/>
              <a:extLst>
                <a:ext uri="{28A0092B-C50C-407E-A947-70E740481C1C}">
                  <a14:useLocalDpi xmlns:a14="http://schemas.microsoft.com/office/drawing/2010/main"/>
                </a:ext>
              </a:extLst>
            </a:blip>
            <a:stretch>
              <a:fillRect/>
            </a:stretch>
          </a:blipFill>
        </p:spPr>
        <p:txBody>
          <a:bodyPr/>
          <a:lstStyle/>
          <a:p>
            <a:endParaRPr lang="en-GB"/>
          </a:p>
        </p:txBody>
      </p:sp>
      <p:grpSp>
        <p:nvGrpSpPr>
          <p:cNvPr id="5" name="Group 5">
            <a:extLst>
              <a:ext uri="{C183D7F6-B498-43B3-948B-1728B52AA6E4}">
                <adec:decorative xmlns:adec="http://schemas.microsoft.com/office/drawing/2017/decorative" val="1"/>
              </a:ext>
            </a:extLst>
          </p:cNvPr>
          <p:cNvGrpSpPr/>
          <p:nvPr/>
        </p:nvGrpSpPr>
        <p:grpSpPr>
          <a:xfrm>
            <a:off x="10583195" y="0"/>
            <a:ext cx="7704805" cy="10287000"/>
            <a:chOff x="0" y="0"/>
            <a:chExt cx="2029249" cy="2709333"/>
          </a:xfrm>
        </p:grpSpPr>
        <p:sp>
          <p:nvSpPr>
            <p:cNvPr id="6" name="Freeform 6"/>
            <p:cNvSpPr/>
            <p:nvPr/>
          </p:nvSpPr>
          <p:spPr>
            <a:xfrm>
              <a:off x="0" y="0"/>
              <a:ext cx="2029249" cy="2709333"/>
            </a:xfrm>
            <a:custGeom>
              <a:avLst/>
              <a:gdLst/>
              <a:ahLst/>
              <a:cxnLst/>
              <a:rect l="l" t="t" r="r" b="b"/>
              <a:pathLst>
                <a:path w="2029249" h="2709333">
                  <a:moveTo>
                    <a:pt x="0" y="0"/>
                  </a:moveTo>
                  <a:lnTo>
                    <a:pt x="2029249" y="0"/>
                  </a:lnTo>
                  <a:lnTo>
                    <a:pt x="2029249" y="2709333"/>
                  </a:lnTo>
                  <a:lnTo>
                    <a:pt x="0" y="2709333"/>
                  </a:lnTo>
                  <a:close/>
                </a:path>
              </a:pathLst>
            </a:custGeom>
            <a:solidFill>
              <a:srgbClr val="298082">
                <a:alpha val="60000"/>
              </a:srgbClr>
            </a:solidFill>
          </p:spPr>
          <p:txBody>
            <a:bodyPr/>
            <a:lstStyle/>
            <a:p>
              <a:endParaRPr lang="en-GB"/>
            </a:p>
          </p:txBody>
        </p:sp>
        <p:sp>
          <p:nvSpPr>
            <p:cNvPr id="7" name="TextBox 7"/>
            <p:cNvSpPr txBox="1"/>
            <p:nvPr/>
          </p:nvSpPr>
          <p:spPr>
            <a:xfrm>
              <a:off x="0" y="9525"/>
              <a:ext cx="2029249" cy="2699808"/>
            </a:xfrm>
            <a:prstGeom prst="rect">
              <a:avLst/>
            </a:prstGeom>
          </p:spPr>
          <p:txBody>
            <a:bodyPr lIns="50800" tIns="50800" rIns="50800" bIns="50800" rtlCol="0" anchor="ctr"/>
            <a:lstStyle/>
            <a:p>
              <a:pPr algn="ctr">
                <a:lnSpc>
                  <a:spcPts val="2200"/>
                </a:lnSpc>
              </a:pPr>
              <a:endParaRPr/>
            </a:p>
          </p:txBody>
        </p:sp>
      </p:grpSp>
      <p:sp>
        <p:nvSpPr>
          <p:cNvPr id="8" name="TextBox 8"/>
          <p:cNvSpPr txBox="1"/>
          <p:nvPr/>
        </p:nvSpPr>
        <p:spPr>
          <a:xfrm>
            <a:off x="11280005" y="1676338"/>
            <a:ext cx="6311185" cy="8565293"/>
          </a:xfrm>
          <a:prstGeom prst="rect">
            <a:avLst/>
          </a:prstGeom>
        </p:spPr>
        <p:txBody>
          <a:bodyPr lIns="0" tIns="0" rIns="0" bIns="0" rtlCol="0" anchor="t">
            <a:spAutoFit/>
          </a:bodyPr>
          <a:lstStyle/>
          <a:p>
            <a:pPr algn="l">
              <a:lnSpc>
                <a:spcPts val="5599"/>
              </a:lnSpc>
            </a:pPr>
            <a:r>
              <a:rPr lang="en-US" sz="3999" b="1" dirty="0">
                <a:solidFill>
                  <a:srgbClr val="F6F6F6"/>
                </a:solidFill>
                <a:latin typeface="Frutiger Bold"/>
                <a:ea typeface="Frutiger Bold"/>
                <a:cs typeface="Frutiger Bold"/>
                <a:sym typeface="Frutiger Bold"/>
              </a:rPr>
              <a:t>Courses include: </a:t>
            </a:r>
          </a:p>
          <a:p>
            <a:pPr algn="l">
              <a:lnSpc>
                <a:spcPts val="5599"/>
              </a:lnSpc>
            </a:pPr>
            <a:endParaRPr lang="en-US" sz="3999" b="1" dirty="0">
              <a:solidFill>
                <a:srgbClr val="F6F6F6"/>
              </a:solidFill>
              <a:latin typeface="Frutiger Bold"/>
              <a:ea typeface="Frutiger Bold"/>
              <a:cs typeface="Frutiger Bold"/>
              <a:sym typeface="Frutiger Bold"/>
            </a:endParaRPr>
          </a:p>
          <a:p>
            <a:pPr marL="863590" lvl="1" indent="-431795" algn="l">
              <a:lnSpc>
                <a:spcPts val="5599"/>
              </a:lnSpc>
              <a:buFont typeface="Arial"/>
              <a:buChar char="•"/>
            </a:pPr>
            <a:r>
              <a:rPr lang="en-US" sz="3999" u="sng" dirty="0">
                <a:solidFill>
                  <a:schemeClr val="bg1"/>
                </a:solidFill>
                <a:latin typeface="Frutiger"/>
                <a:ea typeface="Frutiger"/>
                <a:cs typeface="Frutiger"/>
                <a:sym typeface="Frutiger"/>
                <a:hlinkClick r:id="rId5" action="ppaction://hlinksldjump">
                  <a:extLst>
                    <a:ext uri="{A12FA001-AC4F-418D-AE19-62706E023703}">
                      <ahyp:hlinkClr xmlns:ahyp="http://schemas.microsoft.com/office/drawing/2018/hyperlinkcolor" val="tx"/>
                    </a:ext>
                  </a:extLst>
                </a:hlinkClick>
              </a:rPr>
              <a:t>Communicate to influence</a:t>
            </a:r>
          </a:p>
          <a:p>
            <a:pPr marL="863590" lvl="1" indent="-431795" algn="l">
              <a:lnSpc>
                <a:spcPts val="5599"/>
              </a:lnSpc>
              <a:buFont typeface="Arial"/>
              <a:buChar char="•"/>
            </a:pPr>
            <a:r>
              <a:rPr lang="en-US" sz="3999" u="sng" dirty="0">
                <a:solidFill>
                  <a:schemeClr val="bg1"/>
                </a:solidFill>
                <a:latin typeface="Frutiger"/>
                <a:ea typeface="Frutiger"/>
                <a:cs typeface="Frutiger"/>
                <a:sym typeface="Frutiger"/>
                <a:hlinkClick r:id="rId6" action="ppaction://hlinksldjump">
                  <a:extLst>
                    <a:ext uri="{A12FA001-AC4F-418D-AE19-62706E023703}">
                      <ahyp:hlinkClr xmlns:ahyp="http://schemas.microsoft.com/office/drawing/2018/hyperlinkcolor" val="tx"/>
                    </a:ext>
                  </a:extLst>
                </a:hlinkClick>
              </a:rPr>
              <a:t>Top Down Thinking in action</a:t>
            </a:r>
          </a:p>
          <a:p>
            <a:pPr marL="863590" lvl="1" indent="-431795" algn="l">
              <a:lnSpc>
                <a:spcPts val="5599"/>
              </a:lnSpc>
              <a:buFont typeface="Arial"/>
              <a:buChar char="•"/>
            </a:pPr>
            <a:r>
              <a:rPr lang="en-US" sz="3999" u="sng" dirty="0">
                <a:solidFill>
                  <a:schemeClr val="bg1"/>
                </a:solidFill>
                <a:latin typeface="Frutiger"/>
                <a:ea typeface="Frutiger"/>
                <a:cs typeface="Frutiger"/>
                <a:sym typeface="Frutiger"/>
                <a:hlinkClick r:id="rId7" action="ppaction://hlinksldjump">
                  <a:extLst>
                    <a:ext uri="{A12FA001-AC4F-418D-AE19-62706E023703}">
                      <ahyp:hlinkClr xmlns:ahyp="http://schemas.microsoft.com/office/drawing/2018/hyperlinkcolor" val="tx"/>
                    </a:ext>
                  </a:extLst>
                </a:hlinkClick>
              </a:rPr>
              <a:t>Stand out with confidence</a:t>
            </a:r>
          </a:p>
          <a:p>
            <a:pPr marL="863590" lvl="1" indent="-431795" algn="l">
              <a:lnSpc>
                <a:spcPts val="5599"/>
              </a:lnSpc>
              <a:buFont typeface="Arial"/>
              <a:buChar char="•"/>
            </a:pPr>
            <a:r>
              <a:rPr lang="en-US" sz="3999" u="sng" dirty="0">
                <a:solidFill>
                  <a:srgbClr val="FFFFFF"/>
                </a:solidFill>
                <a:latin typeface="Frutiger"/>
                <a:ea typeface="Frutiger"/>
                <a:cs typeface="Frutiger"/>
                <a:sym typeface="Frutiger"/>
              </a:rPr>
              <a:t>Better conversations</a:t>
            </a:r>
          </a:p>
          <a:p>
            <a:pPr marL="863590" lvl="1" indent="-431795" algn="l">
              <a:lnSpc>
                <a:spcPts val="5599"/>
              </a:lnSpc>
              <a:buFont typeface="Arial"/>
              <a:buChar char="•"/>
            </a:pPr>
            <a:r>
              <a:rPr lang="en-US" sz="3999" u="sng" dirty="0">
                <a:solidFill>
                  <a:srgbClr val="FFFFFF"/>
                </a:solidFill>
                <a:latin typeface="Frutiger"/>
                <a:ea typeface="Frutiger"/>
                <a:cs typeface="Frutiger"/>
                <a:sym typeface="Frutiger"/>
              </a:rPr>
              <a:t>Exploring interactions</a:t>
            </a:r>
          </a:p>
          <a:p>
            <a:pPr algn="l">
              <a:lnSpc>
                <a:spcPts val="5599"/>
              </a:lnSpc>
            </a:pPr>
            <a:endParaRPr lang="en-US" sz="3999" u="sng" dirty="0">
              <a:solidFill>
                <a:srgbClr val="FFFFFF"/>
              </a:solidFill>
              <a:latin typeface="Frutiger"/>
              <a:ea typeface="Frutiger"/>
              <a:cs typeface="Frutiger"/>
              <a:sym typeface="Frutiger"/>
            </a:endParaRPr>
          </a:p>
          <a:p>
            <a:pPr algn="l">
              <a:lnSpc>
                <a:spcPts val="5599"/>
              </a:lnSpc>
            </a:pPr>
            <a:endParaRPr lang="en-US" sz="3999" u="sng" dirty="0">
              <a:solidFill>
                <a:srgbClr val="FFFFFF"/>
              </a:solidFill>
              <a:latin typeface="Frutiger"/>
              <a:ea typeface="Frutiger"/>
              <a:cs typeface="Frutiger"/>
              <a:sym typeface="Frutiger"/>
            </a:endParaRPr>
          </a:p>
        </p:txBody>
      </p:sp>
      <p:sp>
        <p:nvSpPr>
          <p:cNvPr id="12" name="Freeform 12">
            <a:extLst>
              <a:ext uri="{C183D7F6-B498-43B3-948B-1728B52AA6E4}">
                <adec:decorative xmlns:adec="http://schemas.microsoft.com/office/drawing/2017/decorative" val="1"/>
              </a:ext>
            </a:extLst>
          </p:cNvPr>
          <p:cNvSpPr/>
          <p:nvPr/>
        </p:nvSpPr>
        <p:spPr>
          <a:xfrm>
            <a:off x="28575" y="9575728"/>
            <a:ext cx="789209" cy="711272"/>
          </a:xfrm>
          <a:custGeom>
            <a:avLst/>
            <a:gdLst/>
            <a:ahLst/>
            <a:cxnLst/>
            <a:rect l="l" t="t" r="r" b="b"/>
            <a:pathLst>
              <a:path w="789209" h="711272">
                <a:moveTo>
                  <a:pt x="0" y="0"/>
                </a:moveTo>
                <a:lnTo>
                  <a:pt x="789209" y="0"/>
                </a:lnTo>
                <a:lnTo>
                  <a:pt x="789209" y="711272"/>
                </a:lnTo>
                <a:lnTo>
                  <a:pt x="0" y="711272"/>
                </a:lnTo>
                <a:lnTo>
                  <a:pt x="0" y="0"/>
                </a:lnTo>
                <a:close/>
              </a:path>
            </a:pathLst>
          </a:custGeom>
          <a:blipFill>
            <a:blip r:embed="rId8"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1" name="TextBox 11"/>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FAFAFA"/>
                </a:solidFill>
                <a:latin typeface="Frutiger"/>
                <a:ea typeface="Frutiger"/>
                <a:cs typeface="Frutiger"/>
                <a:sym typeface="Frutiger"/>
              </a:rPr>
              <a:t>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5" name="TextBox 5"/>
          <p:cNvSpPr txBox="1"/>
          <p:nvPr/>
        </p:nvSpPr>
        <p:spPr>
          <a:xfrm>
            <a:off x="755563" y="404646"/>
            <a:ext cx="10490563" cy="1406479"/>
          </a:xfrm>
          <a:prstGeom prst="rect">
            <a:avLst/>
          </a:prstGeom>
        </p:spPr>
        <p:txBody>
          <a:bodyPr lIns="0" tIns="0" rIns="0" bIns="0" rtlCol="0" anchor="t">
            <a:spAutoFit/>
          </a:bodyPr>
          <a:lstStyle/>
          <a:p>
            <a:pPr algn="l">
              <a:lnSpc>
                <a:spcPts val="5500"/>
              </a:lnSpc>
            </a:pPr>
            <a:r>
              <a:rPr lang="en-US" sz="5000" b="1" spc="-165">
                <a:solidFill>
                  <a:srgbClr val="AE2573"/>
                </a:solidFill>
                <a:latin typeface="Frutiger Bold"/>
                <a:ea typeface="Frutiger Bold"/>
                <a:cs typeface="Frutiger Bold"/>
                <a:sym typeface="Frutiger Bold"/>
              </a:rPr>
              <a:t>Communicate to influence </a:t>
            </a:r>
          </a:p>
          <a:p>
            <a:pPr marL="0" lvl="0" indent="0" algn="l">
              <a:lnSpc>
                <a:spcPts val="5500"/>
              </a:lnSpc>
            </a:pPr>
            <a:r>
              <a:rPr lang="en-US" sz="5000" b="1" spc="-165">
                <a:solidFill>
                  <a:srgbClr val="AE2573"/>
                </a:solidFill>
                <a:latin typeface="Frutiger Bold"/>
                <a:ea typeface="Frutiger Bold"/>
                <a:cs typeface="Frutiger Bold"/>
                <a:sym typeface="Frutiger Bold"/>
              </a:rPr>
              <a:t>(half day)</a:t>
            </a:r>
          </a:p>
        </p:txBody>
      </p:sp>
      <p:sp>
        <p:nvSpPr>
          <p:cNvPr id="15" name="TextBox 15"/>
          <p:cNvSpPr txBox="1">
            <a:spLocks noGrp="1"/>
          </p:cNvSpPr>
          <p:nvPr>
            <p:ph type="title" idx="4294967295"/>
          </p:nvPr>
        </p:nvSpPr>
        <p:spPr>
          <a:xfrm>
            <a:off x="746038" y="1908603"/>
            <a:ext cx="9639310" cy="4381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3300"/>
              </a:lnSpc>
              <a:spcBef>
                <a:spcPts val="0"/>
              </a:spcBef>
              <a:spcAft>
                <a:spcPts val="0"/>
              </a:spcAft>
              <a:buClrTx/>
              <a:buSzTx/>
              <a:buFontTx/>
              <a:buNone/>
              <a:tabLst/>
              <a:defRPr/>
            </a:pPr>
            <a:r>
              <a:rPr kumimoji="0" lang="en-US" sz="3000" b="1" i="0" u="none" strike="noStrike" kern="1200" cap="none" spc="-99" normalizeH="0" baseline="0" noProof="0" dirty="0">
                <a:ln>
                  <a:noFill/>
                </a:ln>
                <a:solidFill>
                  <a:srgbClr val="AE2573"/>
                </a:solidFill>
                <a:effectLst/>
                <a:uLnTx/>
                <a:uFillTx/>
                <a:latin typeface="Frutiger Bold"/>
                <a:ea typeface="Frutiger Bold"/>
                <a:cs typeface="Frutiger Bold"/>
                <a:sym typeface="Frutiger Bold"/>
              </a:rPr>
              <a:t>Build credibility, connection and impact</a:t>
            </a:r>
          </a:p>
        </p:txBody>
      </p:sp>
      <p:sp>
        <p:nvSpPr>
          <p:cNvPr id="9" name="TextBox 9"/>
          <p:cNvSpPr txBox="1"/>
          <p:nvPr/>
        </p:nvSpPr>
        <p:spPr>
          <a:xfrm>
            <a:off x="746038" y="2625909"/>
            <a:ext cx="9324081" cy="25241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Great communication is more than just delivering a message, it’s about connecting, influencing, and inspiring others. This practical, engaging session gives participants the tools to strengthen their presence, tailor their style to diverse audiences, and build meaningful rapport across every interaction.</a:t>
            </a:r>
          </a:p>
        </p:txBody>
      </p:sp>
      <p:sp>
        <p:nvSpPr>
          <p:cNvPr id="10" name="TextBox 10"/>
          <p:cNvSpPr txBox="1"/>
          <p:nvPr/>
        </p:nvSpPr>
        <p:spPr>
          <a:xfrm>
            <a:off x="713471" y="5342540"/>
            <a:ext cx="9925050" cy="46196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This course covers:</a:t>
            </a:r>
          </a:p>
          <a:p>
            <a:pPr algn="l">
              <a:lnSpc>
                <a:spcPts val="3359"/>
              </a:lnSpc>
              <a:spcBef>
                <a:spcPct val="0"/>
              </a:spcBef>
            </a:pPr>
            <a:endParaRPr lang="en-US" sz="2799" b="1">
              <a:solidFill>
                <a:srgbClr val="AE2573"/>
              </a:solidFill>
              <a:latin typeface="Frutiger Bold"/>
              <a:ea typeface="Frutiger Bold"/>
              <a:cs typeface="Frutiger Bold"/>
              <a:sym typeface="Frutiger Bold"/>
            </a:endParaRPr>
          </a:p>
          <a:p>
            <a:pPr marL="604519" lvl="1" indent="-302260" algn="l">
              <a:lnSpc>
                <a:spcPts val="3359"/>
              </a:lnSpc>
              <a:buFont typeface="Arial"/>
              <a:buChar char="•"/>
            </a:pPr>
            <a:r>
              <a:rPr lang="en-US" sz="2799">
                <a:solidFill>
                  <a:srgbClr val="010101"/>
                </a:solidFill>
                <a:latin typeface="Frutiger"/>
                <a:ea typeface="Frutiger"/>
                <a:cs typeface="Frutiger"/>
                <a:sym typeface="Frutiger"/>
              </a:rPr>
              <a:t>Techniques to enhance influence and build trust in both professional and personal contexts</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Preparing for conversations by understanding others' perspectives and motivations</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Adapting communication to meet the emotional and cognitive needs of your audience</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Delivering messages with clarity and confidence using verbal and nonverbal tools—tone, pacing, gestures, and eye contact</a:t>
            </a:r>
          </a:p>
        </p:txBody>
      </p:sp>
      <p:grpSp>
        <p:nvGrpSpPr>
          <p:cNvPr id="2" name="Group 2">
            <a:extLst>
              <a:ext uri="{C183D7F6-B498-43B3-948B-1728B52AA6E4}">
                <adec:decorative xmlns:adec="http://schemas.microsoft.com/office/drawing/2017/decorative" val="1"/>
              </a:ext>
            </a:extLst>
          </p:cNvPr>
          <p:cNvGrpSpPr/>
          <p:nvPr/>
        </p:nvGrpSpPr>
        <p:grpSpPr>
          <a:xfrm>
            <a:off x="11015530" y="0"/>
            <a:ext cx="7272470" cy="10346075"/>
            <a:chOff x="0" y="0"/>
            <a:chExt cx="2132652" cy="2819195"/>
          </a:xfrm>
        </p:grpSpPr>
        <p:sp>
          <p:nvSpPr>
            <p:cNvPr id="3" name="Freeform 3"/>
            <p:cNvSpPr/>
            <p:nvPr/>
          </p:nvSpPr>
          <p:spPr>
            <a:xfrm>
              <a:off x="0" y="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14" name="TextBox 14"/>
          <p:cNvSpPr txBox="1"/>
          <p:nvPr/>
        </p:nvSpPr>
        <p:spPr>
          <a:xfrm>
            <a:off x="11227076" y="890108"/>
            <a:ext cx="6266577" cy="407035"/>
          </a:xfrm>
          <a:prstGeom prst="rect">
            <a:avLst/>
          </a:prstGeom>
        </p:spPr>
        <p:txBody>
          <a:bodyPr lIns="0" tIns="0" rIns="0" bIns="0" rtlCol="0" anchor="t">
            <a:spAutoFit/>
          </a:bodyPr>
          <a:lstStyle/>
          <a:p>
            <a:pPr marL="0" lvl="0" indent="0" algn="l">
              <a:lnSpc>
                <a:spcPts val="3079"/>
              </a:lnSpc>
            </a:pPr>
            <a:r>
              <a:rPr lang="en-US" sz="2799" b="1" spc="-92" dirty="0">
                <a:solidFill>
                  <a:srgbClr val="000000"/>
                </a:solidFill>
                <a:latin typeface="Frutiger Bold"/>
                <a:ea typeface="Frutiger Bold"/>
                <a:cs typeface="Frutiger Bold"/>
                <a:sym typeface="Frutiger Bold"/>
              </a:rPr>
              <a:t>This training is for:</a:t>
            </a:r>
          </a:p>
        </p:txBody>
      </p:sp>
      <p:sp>
        <p:nvSpPr>
          <p:cNvPr id="11" name="Freeform 11">
            <a:extLst>
              <a:ext uri="{C183D7F6-B498-43B3-948B-1728B52AA6E4}">
                <adec:decorative xmlns:adec="http://schemas.microsoft.com/office/drawing/2017/decorative" val="1"/>
              </a:ext>
            </a:extLst>
          </p:cNvPr>
          <p:cNvSpPr/>
          <p:nvPr/>
        </p:nvSpPr>
        <p:spPr>
          <a:xfrm>
            <a:off x="11227076" y="1649717"/>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6"/>
          <p:cNvSpPr txBox="1"/>
          <p:nvPr/>
        </p:nvSpPr>
        <p:spPr>
          <a:xfrm>
            <a:off x="12445805" y="1640192"/>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Leaders and managers seeking to elevate their communication impact</a:t>
            </a:r>
          </a:p>
        </p:txBody>
      </p:sp>
      <p:sp>
        <p:nvSpPr>
          <p:cNvPr id="12" name="Freeform 12">
            <a:extLst>
              <a:ext uri="{C183D7F6-B498-43B3-948B-1728B52AA6E4}">
                <adec:decorative xmlns:adec="http://schemas.microsoft.com/office/drawing/2017/decorative" val="1"/>
              </a:ext>
            </a:extLst>
          </p:cNvPr>
          <p:cNvSpPr/>
          <p:nvPr/>
        </p:nvSpPr>
        <p:spPr>
          <a:xfrm>
            <a:off x="11236601" y="3571398"/>
            <a:ext cx="953481" cy="1046736"/>
          </a:xfrm>
          <a:custGeom>
            <a:avLst/>
            <a:gdLst/>
            <a:ahLst/>
            <a:cxnLst/>
            <a:rect l="l" t="t" r="r" b="b"/>
            <a:pathLst>
              <a:path w="953481" h="1046736">
                <a:moveTo>
                  <a:pt x="0" y="0"/>
                </a:moveTo>
                <a:lnTo>
                  <a:pt x="953481" y="0"/>
                </a:lnTo>
                <a:lnTo>
                  <a:pt x="953481" y="1046735"/>
                </a:lnTo>
                <a:lnTo>
                  <a:pt x="0" y="10467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TextBox 7"/>
          <p:cNvSpPr txBox="1"/>
          <p:nvPr/>
        </p:nvSpPr>
        <p:spPr>
          <a:xfrm>
            <a:off x="12445805" y="3247040"/>
            <a:ext cx="5236861"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Project leads and team facilitators who engage across functions or stakeholder groups</a:t>
            </a:r>
          </a:p>
        </p:txBody>
      </p:sp>
      <p:sp>
        <p:nvSpPr>
          <p:cNvPr id="13" name="Freeform 13">
            <a:extLst>
              <a:ext uri="{C183D7F6-B498-43B3-948B-1728B52AA6E4}">
                <adec:decorative xmlns:adec="http://schemas.microsoft.com/office/drawing/2017/decorative" val="1"/>
              </a:ext>
            </a:extLst>
          </p:cNvPr>
          <p:cNvSpPr/>
          <p:nvPr/>
        </p:nvSpPr>
        <p:spPr>
          <a:xfrm>
            <a:off x="11236601" y="5669187"/>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 name="TextBox 8"/>
          <p:cNvSpPr txBox="1"/>
          <p:nvPr/>
        </p:nvSpPr>
        <p:spPr>
          <a:xfrm>
            <a:off x="12458235" y="5140509"/>
            <a:ext cx="5224431" cy="21050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Anyone looking to build stronger interpersonal relationships and influence outcomes through authentic, purposeful dialogue</a:t>
            </a:r>
          </a:p>
        </p:txBody>
      </p:sp>
      <p:sp>
        <p:nvSpPr>
          <p:cNvPr id="16" name="Freeform 16">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7" name="TextBox 17"/>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18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5" name="TextBox 5"/>
          <p:cNvSpPr txBox="1">
            <a:spLocks noGrp="1"/>
          </p:cNvSpPr>
          <p:nvPr>
            <p:ph type="title" idx="4294967295"/>
          </p:nvPr>
        </p:nvSpPr>
        <p:spPr>
          <a:xfrm>
            <a:off x="713422" y="568642"/>
            <a:ext cx="9639310" cy="140647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Top Down Thinking in action</a:t>
            </a:r>
          </a:p>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(half day)</a:t>
            </a:r>
          </a:p>
        </p:txBody>
      </p:sp>
      <p:sp>
        <p:nvSpPr>
          <p:cNvPr id="15" name="TextBox 15"/>
          <p:cNvSpPr txBox="1"/>
          <p:nvPr/>
        </p:nvSpPr>
        <p:spPr>
          <a:xfrm>
            <a:off x="713423" y="2068817"/>
            <a:ext cx="9639310" cy="438150"/>
          </a:xfrm>
          <a:prstGeom prst="rect">
            <a:avLst/>
          </a:prstGeom>
        </p:spPr>
        <p:txBody>
          <a:bodyPr lIns="0" tIns="0" rIns="0" bIns="0" rtlCol="0" anchor="t">
            <a:spAutoFit/>
          </a:bodyPr>
          <a:lstStyle/>
          <a:p>
            <a:pPr marL="0" lvl="0" indent="0" algn="l">
              <a:lnSpc>
                <a:spcPts val="3300"/>
              </a:lnSpc>
            </a:pPr>
            <a:r>
              <a:rPr lang="en-US" sz="3000" b="1" spc="-99">
                <a:solidFill>
                  <a:srgbClr val="AE2573"/>
                </a:solidFill>
                <a:latin typeface="Frutiger Bold"/>
                <a:ea typeface="Frutiger Bold"/>
                <a:cs typeface="Frutiger Bold"/>
                <a:sym typeface="Frutiger Bold"/>
              </a:rPr>
              <a:t>Think clearly. Communicate powerfully. Drive results.</a:t>
            </a:r>
          </a:p>
        </p:txBody>
      </p:sp>
      <p:sp>
        <p:nvSpPr>
          <p:cNvPr id="7" name="TextBox 7"/>
          <p:cNvSpPr txBox="1"/>
          <p:nvPr/>
        </p:nvSpPr>
        <p:spPr>
          <a:xfrm>
            <a:off x="713299" y="2697385"/>
            <a:ext cx="10140306" cy="21050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Clear thinking leads to compelling communication. This focused session introduces participants to the Top Down Thinking method, a structured approach that helps clarify ideas, sharpen messages, and engage audiences with greater impact.</a:t>
            </a:r>
          </a:p>
        </p:txBody>
      </p:sp>
      <p:sp>
        <p:nvSpPr>
          <p:cNvPr id="8" name="TextBox 8"/>
          <p:cNvSpPr txBox="1"/>
          <p:nvPr/>
        </p:nvSpPr>
        <p:spPr>
          <a:xfrm>
            <a:off x="713423" y="5133975"/>
            <a:ext cx="10140182" cy="50387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This course covers:</a:t>
            </a:r>
          </a:p>
          <a:p>
            <a:pPr algn="l">
              <a:lnSpc>
                <a:spcPts val="3359"/>
              </a:lnSpc>
              <a:spcBef>
                <a:spcPct val="0"/>
              </a:spcBef>
            </a:pPr>
            <a:endParaRPr lang="en-US" sz="2799" b="1">
              <a:solidFill>
                <a:srgbClr val="AE2573"/>
              </a:solidFill>
              <a:latin typeface="Frutiger Bold"/>
              <a:ea typeface="Frutiger Bold"/>
              <a:cs typeface="Frutiger Bold"/>
              <a:sym typeface="Frutiger Bold"/>
            </a:endParaRP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The three key components of the Top Down Thinking framework</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The optimal sequence for structuring communication logically and effectively</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Techniques to clarify complex ideas through disciplined thinking</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How to create compelling, audience-focused arguments in both verbal and written formats</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Tools to enhance the persuasive power of conclusions and recommendations</a:t>
            </a:r>
          </a:p>
        </p:txBody>
      </p:sp>
      <p:grpSp>
        <p:nvGrpSpPr>
          <p:cNvPr id="2" name="Group 2">
            <a:extLst>
              <a:ext uri="{C183D7F6-B498-43B3-948B-1728B52AA6E4}">
                <adec:decorative xmlns:adec="http://schemas.microsoft.com/office/drawing/2017/decorative" val="1"/>
              </a:ext>
            </a:extLst>
          </p:cNvPr>
          <p:cNvGrpSpPr/>
          <p:nvPr/>
        </p:nvGrpSpPr>
        <p:grpSpPr>
          <a:xfrm>
            <a:off x="11015529" y="0"/>
            <a:ext cx="7272471" cy="10346075"/>
            <a:chOff x="0" y="0"/>
            <a:chExt cx="2132652" cy="2819195"/>
          </a:xfrm>
        </p:grpSpPr>
        <p:sp>
          <p:nvSpPr>
            <p:cNvPr id="3" name="Freeform 3"/>
            <p:cNvSpPr/>
            <p:nvPr/>
          </p:nvSpPr>
          <p:spPr>
            <a:xfrm>
              <a:off x="0" y="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14" name="TextBox 14"/>
          <p:cNvSpPr txBox="1"/>
          <p:nvPr/>
        </p:nvSpPr>
        <p:spPr>
          <a:xfrm>
            <a:off x="11227076" y="890108"/>
            <a:ext cx="6266577" cy="407035"/>
          </a:xfrm>
          <a:prstGeom prst="rect">
            <a:avLst/>
          </a:prstGeom>
        </p:spPr>
        <p:txBody>
          <a:bodyPr lIns="0" tIns="0" rIns="0" bIns="0" rtlCol="0" anchor="t">
            <a:spAutoFit/>
          </a:bodyPr>
          <a:lstStyle/>
          <a:p>
            <a:pPr marL="0" lvl="0" indent="0" algn="l">
              <a:lnSpc>
                <a:spcPts val="3079"/>
              </a:lnSpc>
            </a:pPr>
            <a:r>
              <a:rPr lang="en-US" sz="2799" b="1" spc="-92" dirty="0">
                <a:solidFill>
                  <a:srgbClr val="000000"/>
                </a:solidFill>
                <a:latin typeface="Frutiger Bold"/>
                <a:ea typeface="Frutiger Bold"/>
                <a:cs typeface="Frutiger Bold"/>
                <a:sym typeface="Frutiger Bold"/>
              </a:rPr>
              <a:t>This training is for:</a:t>
            </a:r>
          </a:p>
        </p:txBody>
      </p:sp>
      <p:sp>
        <p:nvSpPr>
          <p:cNvPr id="11" name="Freeform 11">
            <a:extLst>
              <a:ext uri="{C183D7F6-B498-43B3-948B-1728B52AA6E4}">
                <adec:decorative xmlns:adec="http://schemas.microsoft.com/office/drawing/2017/decorative" val="1"/>
              </a:ext>
            </a:extLst>
          </p:cNvPr>
          <p:cNvSpPr/>
          <p:nvPr/>
        </p:nvSpPr>
        <p:spPr>
          <a:xfrm>
            <a:off x="11227076" y="1649717"/>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6"/>
          <p:cNvSpPr txBox="1"/>
          <p:nvPr/>
        </p:nvSpPr>
        <p:spPr>
          <a:xfrm>
            <a:off x="12445805" y="1640192"/>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Professionals responsible for presenting insights, proposals, or strategic updates</a:t>
            </a:r>
          </a:p>
        </p:txBody>
      </p:sp>
      <p:sp>
        <p:nvSpPr>
          <p:cNvPr id="12" name="Freeform 12">
            <a:extLst>
              <a:ext uri="{C183D7F6-B498-43B3-948B-1728B52AA6E4}">
                <adec:decorative xmlns:adec="http://schemas.microsoft.com/office/drawing/2017/decorative" val="1"/>
              </a:ext>
            </a:extLst>
          </p:cNvPr>
          <p:cNvSpPr/>
          <p:nvPr/>
        </p:nvSpPr>
        <p:spPr>
          <a:xfrm>
            <a:off x="11246126" y="3557873"/>
            <a:ext cx="953481" cy="1046736"/>
          </a:xfrm>
          <a:custGeom>
            <a:avLst/>
            <a:gdLst/>
            <a:ahLst/>
            <a:cxnLst/>
            <a:rect l="l" t="t" r="r" b="b"/>
            <a:pathLst>
              <a:path w="953481" h="1046736">
                <a:moveTo>
                  <a:pt x="0" y="0"/>
                </a:moveTo>
                <a:lnTo>
                  <a:pt x="953481" y="0"/>
                </a:lnTo>
                <a:lnTo>
                  <a:pt x="953481" y="1046736"/>
                </a:lnTo>
                <a:lnTo>
                  <a:pt x="0" y="10467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TextBox 9"/>
          <p:cNvSpPr txBox="1"/>
          <p:nvPr/>
        </p:nvSpPr>
        <p:spPr>
          <a:xfrm>
            <a:off x="12445805" y="3300191"/>
            <a:ext cx="5236861"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Leaders and analysts who want to strengthen the clarity and influence of their communication</a:t>
            </a:r>
          </a:p>
        </p:txBody>
      </p:sp>
      <p:sp>
        <p:nvSpPr>
          <p:cNvPr id="13" name="Freeform 13">
            <a:extLst>
              <a:ext uri="{C183D7F6-B498-43B3-948B-1728B52AA6E4}">
                <adec:decorative xmlns:adec="http://schemas.microsoft.com/office/drawing/2017/decorative" val="1"/>
              </a:ext>
            </a:extLst>
          </p:cNvPr>
          <p:cNvSpPr/>
          <p:nvPr/>
        </p:nvSpPr>
        <p:spPr>
          <a:xfrm>
            <a:off x="11236601" y="5667887"/>
            <a:ext cx="963006" cy="1057192"/>
          </a:xfrm>
          <a:custGeom>
            <a:avLst/>
            <a:gdLst/>
            <a:ahLst/>
            <a:cxnLst/>
            <a:rect l="l" t="t" r="r" b="b"/>
            <a:pathLst>
              <a:path w="963006" h="1057192">
                <a:moveTo>
                  <a:pt x="0" y="0"/>
                </a:moveTo>
                <a:lnTo>
                  <a:pt x="963006" y="0"/>
                </a:lnTo>
                <a:lnTo>
                  <a:pt x="963006" y="1057192"/>
                </a:lnTo>
                <a:lnTo>
                  <a:pt x="0" y="10571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0" name="TextBox 10"/>
          <p:cNvSpPr txBox="1"/>
          <p:nvPr/>
        </p:nvSpPr>
        <p:spPr>
          <a:xfrm>
            <a:off x="12445805" y="5348758"/>
            <a:ext cx="5236861"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Anyone looking to bring greater discipline and structure to how they think, write, and speak</a:t>
            </a:r>
          </a:p>
        </p:txBody>
      </p:sp>
      <p:sp>
        <p:nvSpPr>
          <p:cNvPr id="16" name="Freeform 16">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7" name="TextBox 17"/>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10" name="TextBox 10"/>
          <p:cNvSpPr txBox="1">
            <a:spLocks noGrp="1"/>
          </p:cNvSpPr>
          <p:nvPr>
            <p:ph type="title" idx="4294967295"/>
          </p:nvPr>
        </p:nvSpPr>
        <p:spPr>
          <a:xfrm>
            <a:off x="633051" y="755651"/>
            <a:ext cx="13584624" cy="70164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499"/>
              </a:lnSpc>
              <a:spcBef>
                <a:spcPts val="0"/>
              </a:spcBef>
              <a:spcAft>
                <a:spcPts val="0"/>
              </a:spcAft>
              <a:buClrTx/>
              <a:buSzTx/>
              <a:buFontTx/>
              <a:buNone/>
              <a:tabLst/>
              <a:defRPr/>
            </a:pPr>
            <a:r>
              <a:rPr kumimoji="0" lang="en-US" sz="4999" b="1" i="0" u="none" strike="noStrike" kern="1200" cap="none" spc="0" normalizeH="0" baseline="0" noProof="0" dirty="0">
                <a:ln>
                  <a:noFill/>
                </a:ln>
                <a:solidFill>
                  <a:srgbClr val="AF2C73"/>
                </a:solidFill>
                <a:effectLst/>
                <a:uLnTx/>
                <a:uFillTx/>
                <a:latin typeface="Frutiger Bold"/>
                <a:ea typeface="Frutiger Bold"/>
                <a:cs typeface="Frutiger Bold"/>
                <a:sym typeface="Frutiger Bold"/>
              </a:rPr>
              <a:t>Develop your people. Transform your impact </a:t>
            </a:r>
          </a:p>
        </p:txBody>
      </p:sp>
      <p:sp>
        <p:nvSpPr>
          <p:cNvPr id="14" name="TextBox 14"/>
          <p:cNvSpPr txBox="1"/>
          <p:nvPr/>
        </p:nvSpPr>
        <p:spPr>
          <a:xfrm>
            <a:off x="633051" y="1933575"/>
            <a:ext cx="16262753" cy="4029075"/>
          </a:xfrm>
          <a:prstGeom prst="rect">
            <a:avLst/>
          </a:prstGeom>
        </p:spPr>
        <p:txBody>
          <a:bodyPr lIns="0" tIns="0" rIns="0" bIns="0" rtlCol="0" anchor="t">
            <a:spAutoFit/>
          </a:bodyPr>
          <a:lstStyle/>
          <a:p>
            <a:pPr algn="l">
              <a:lnSpc>
                <a:spcPts val="3599"/>
              </a:lnSpc>
            </a:pPr>
            <a:r>
              <a:rPr lang="en-US" sz="2999" b="1" spc="-104" dirty="0">
                <a:solidFill>
                  <a:srgbClr val="010101"/>
                </a:solidFill>
                <a:latin typeface="Frutiger Bold"/>
                <a:ea typeface="Frutiger Bold"/>
                <a:cs typeface="Frutiger Bold"/>
                <a:sym typeface="Frutiger Bold"/>
              </a:rPr>
              <a:t>Your people are your greatest asset. </a:t>
            </a:r>
            <a:r>
              <a:rPr lang="en-US" sz="2999" spc="-104" dirty="0">
                <a:solidFill>
                  <a:srgbClr val="010101"/>
                </a:solidFill>
                <a:latin typeface="Frutiger"/>
                <a:ea typeface="Frutiger"/>
                <a:cs typeface="Frutiger"/>
                <a:sym typeface="Frutiger"/>
              </a:rPr>
              <a:t>Attracting, developing, and retaining them has never mattered more. Investing in high-quality learning and development doesn’t just build capability, it cultivates a culture where colleagues feel motivated, valued, and equipped to thrive.</a:t>
            </a:r>
          </a:p>
          <a:p>
            <a:pPr algn="l">
              <a:lnSpc>
                <a:spcPts val="3599"/>
              </a:lnSpc>
            </a:pPr>
            <a:endParaRPr lang="en-US" sz="2999" spc="-104" dirty="0">
              <a:solidFill>
                <a:srgbClr val="010101"/>
              </a:solidFill>
              <a:latin typeface="Frutiger"/>
              <a:ea typeface="Frutiger"/>
              <a:cs typeface="Frutiger"/>
              <a:sym typeface="Frutiger"/>
            </a:endParaRPr>
          </a:p>
          <a:p>
            <a:pPr marL="0" lvl="0" indent="0" algn="l">
              <a:lnSpc>
                <a:spcPts val="3599"/>
              </a:lnSpc>
            </a:pPr>
            <a:r>
              <a:rPr lang="en-US" sz="2999" spc="-104" dirty="0">
                <a:solidFill>
                  <a:srgbClr val="010101"/>
                </a:solidFill>
                <a:latin typeface="Frutiger"/>
                <a:ea typeface="Frutiger"/>
                <a:cs typeface="Frutiger"/>
                <a:sym typeface="Frutiger"/>
              </a:rPr>
              <a:t>Transformation Partners in Health and Care (TPHC) was created by the NHS, for the NHS. That heritage gives us a deep, lived understanding of workforce pressure, shifting priorities, and the complexity of delivering through people. Today, we bring that insight to a wide range of public and private </a:t>
            </a:r>
            <a:r>
              <a:rPr lang="en-US" sz="2999" spc="-104" dirty="0" err="1">
                <a:solidFill>
                  <a:srgbClr val="010101"/>
                </a:solidFill>
                <a:latin typeface="Frutiger"/>
                <a:ea typeface="Frutiger"/>
                <a:cs typeface="Frutiger"/>
                <a:sym typeface="Frutiger"/>
              </a:rPr>
              <a:t>organisations</a:t>
            </a:r>
            <a:r>
              <a:rPr lang="en-US" sz="2999" spc="-104" dirty="0">
                <a:solidFill>
                  <a:srgbClr val="010101"/>
                </a:solidFill>
                <a:latin typeface="Frutiger"/>
                <a:ea typeface="Frutiger"/>
                <a:cs typeface="Frutiger"/>
                <a:sym typeface="Frutiger"/>
              </a:rPr>
              <a:t>, delivering training and development that’s inclusive, relevant, and tailored to diverse teams and contexts.</a:t>
            </a:r>
          </a:p>
        </p:txBody>
      </p:sp>
      <p:sp>
        <p:nvSpPr>
          <p:cNvPr id="15" name="TextBox 15"/>
          <p:cNvSpPr txBox="1"/>
          <p:nvPr/>
        </p:nvSpPr>
        <p:spPr>
          <a:xfrm>
            <a:off x="633051" y="6456976"/>
            <a:ext cx="9244748" cy="2114550"/>
          </a:xfrm>
          <a:prstGeom prst="rect">
            <a:avLst/>
          </a:prstGeom>
        </p:spPr>
        <p:txBody>
          <a:bodyPr lIns="0" tIns="0" rIns="0" bIns="0" rtlCol="0" anchor="t">
            <a:spAutoFit/>
          </a:bodyPr>
          <a:lstStyle/>
          <a:p>
            <a:pPr algn="l">
              <a:lnSpc>
                <a:spcPts val="3300"/>
              </a:lnSpc>
              <a:spcBef>
                <a:spcPct val="0"/>
              </a:spcBef>
            </a:pPr>
            <a:r>
              <a:rPr lang="en-US" sz="3000">
                <a:solidFill>
                  <a:srgbClr val="010101"/>
                </a:solidFill>
                <a:latin typeface="Frutiger"/>
                <a:ea typeface="Frutiger"/>
                <a:cs typeface="Frutiger"/>
                <a:sym typeface="Frutiger"/>
              </a:rPr>
              <a:t>From strategic consultancy to hands-on delivery, our passionate Learning and Development team builds practical, confidence-boosting programmes that create space for growth at every level, in every function.</a:t>
            </a:r>
          </a:p>
        </p:txBody>
      </p:sp>
      <p:grpSp>
        <p:nvGrpSpPr>
          <p:cNvPr id="8" name="Group 8" descr="Lisa Golding&#13;&#10;Learning and Development Lead"/>
          <p:cNvGrpSpPr/>
          <p:nvPr/>
        </p:nvGrpSpPr>
        <p:grpSpPr>
          <a:xfrm>
            <a:off x="10448284" y="5889753"/>
            <a:ext cx="2967447" cy="2967447"/>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sp>
        <p:nvSpPr>
          <p:cNvPr id="12" name="TextBox 12"/>
          <p:cNvSpPr txBox="1"/>
          <p:nvPr/>
        </p:nvSpPr>
        <p:spPr>
          <a:xfrm>
            <a:off x="10194673" y="9067962"/>
            <a:ext cx="3474667" cy="1028538"/>
          </a:xfrm>
          <a:prstGeom prst="rect">
            <a:avLst/>
          </a:prstGeom>
        </p:spPr>
        <p:txBody>
          <a:bodyPr lIns="0" tIns="0" rIns="0" bIns="0" rtlCol="0" anchor="t">
            <a:spAutoFit/>
          </a:bodyPr>
          <a:lstStyle/>
          <a:p>
            <a:pPr algn="ctr">
              <a:lnSpc>
                <a:spcPts val="2760"/>
              </a:lnSpc>
            </a:pPr>
            <a:r>
              <a:rPr lang="en-US" sz="2300" b="1" spc="-80" dirty="0">
                <a:solidFill>
                  <a:srgbClr val="000000"/>
                </a:solidFill>
                <a:latin typeface="Frutiger Bold"/>
                <a:ea typeface="Frutiger Bold"/>
                <a:cs typeface="Frutiger Bold"/>
                <a:sym typeface="Frutiger Bold"/>
              </a:rPr>
              <a:t>Lisa Golding</a:t>
            </a:r>
          </a:p>
          <a:p>
            <a:pPr algn="ctr">
              <a:lnSpc>
                <a:spcPts val="2760"/>
              </a:lnSpc>
            </a:pPr>
            <a:r>
              <a:rPr lang="en-US" sz="2300" b="1" spc="-80" dirty="0">
                <a:solidFill>
                  <a:srgbClr val="000000"/>
                </a:solidFill>
                <a:latin typeface="Frutiger Bold"/>
                <a:ea typeface="Frutiger Bold"/>
                <a:cs typeface="Frutiger Bold"/>
                <a:sym typeface="Frutiger Bold"/>
              </a:rPr>
              <a:t>Learning and Development Lead</a:t>
            </a:r>
          </a:p>
        </p:txBody>
      </p:sp>
      <p:grpSp>
        <p:nvGrpSpPr>
          <p:cNvPr id="4" name="Group 4" descr="Sue Hunter &#13;&#10;Managing Director&#13;&#10;"/>
          <p:cNvGrpSpPr/>
          <p:nvPr/>
        </p:nvGrpSpPr>
        <p:grpSpPr>
          <a:xfrm>
            <a:off x="14545816" y="5995134"/>
            <a:ext cx="2967447" cy="2967447"/>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extLst>
                  <a:ext uri="{28A0092B-C50C-407E-A947-70E740481C1C}">
                    <a14:useLocalDpi xmlns:a14="http://schemas.microsoft.com/office/drawing/2010/main"/>
                  </a:ext>
                </a:extLst>
              </a:blip>
              <a:stretch>
                <a:fillRect/>
              </a:stretch>
            </a:blipFill>
          </p:spPr>
          <p:txBody>
            <a:bodyPr/>
            <a:lstStyle/>
            <a:p>
              <a:endParaRPr lang="en-GB"/>
            </a:p>
          </p:txBody>
        </p:sp>
      </p:grpSp>
      <p:sp>
        <p:nvSpPr>
          <p:cNvPr id="13" name="TextBox 13"/>
          <p:cNvSpPr txBox="1"/>
          <p:nvPr/>
        </p:nvSpPr>
        <p:spPr>
          <a:xfrm>
            <a:off x="14545816" y="9067962"/>
            <a:ext cx="2995449" cy="685692"/>
          </a:xfrm>
          <a:prstGeom prst="rect">
            <a:avLst/>
          </a:prstGeom>
        </p:spPr>
        <p:txBody>
          <a:bodyPr lIns="0" tIns="0" rIns="0" bIns="0" rtlCol="0" anchor="t">
            <a:spAutoFit/>
          </a:bodyPr>
          <a:lstStyle/>
          <a:p>
            <a:pPr algn="ctr">
              <a:lnSpc>
                <a:spcPts val="2760"/>
              </a:lnSpc>
            </a:pPr>
            <a:r>
              <a:rPr lang="en-US" sz="2300" b="1" spc="-80" dirty="0">
                <a:solidFill>
                  <a:srgbClr val="000000"/>
                </a:solidFill>
                <a:latin typeface="Frutiger Bold"/>
                <a:ea typeface="Frutiger Bold"/>
                <a:cs typeface="Frutiger Bold"/>
                <a:sym typeface="Frutiger Bold"/>
              </a:rPr>
              <a:t>Sue Hunter </a:t>
            </a:r>
          </a:p>
          <a:p>
            <a:pPr algn="ctr">
              <a:lnSpc>
                <a:spcPts val="2760"/>
              </a:lnSpc>
            </a:pPr>
            <a:r>
              <a:rPr lang="en-US" sz="2300" b="1" spc="-80" dirty="0">
                <a:solidFill>
                  <a:srgbClr val="000000"/>
                </a:solidFill>
                <a:latin typeface="Frutiger Bold"/>
                <a:ea typeface="Frutiger Bold"/>
                <a:cs typeface="Frutiger Bold"/>
                <a:sym typeface="Frutiger Bold"/>
              </a:rPr>
              <a:t>Managing Director</a:t>
            </a:r>
          </a:p>
        </p:txBody>
      </p:sp>
      <p:sp>
        <p:nvSpPr>
          <p:cNvPr id="17" name="Freeform 17">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6" name="TextBox 16"/>
          <p:cNvSpPr txBox="1"/>
          <p:nvPr/>
        </p:nvSpPr>
        <p:spPr>
          <a:xfrm>
            <a:off x="633051" y="9892732"/>
            <a:ext cx="5532888" cy="292019"/>
          </a:xfrm>
          <a:prstGeom prst="rect">
            <a:avLst/>
          </a:prstGeom>
        </p:spPr>
        <p:txBody>
          <a:bodyPr lIns="0" tIns="0" rIns="0" bIns="0" rtlCol="0" anchor="t">
            <a:spAutoFit/>
          </a:bodyPr>
          <a:lstStyle/>
          <a:p>
            <a:pPr algn="l">
              <a:lnSpc>
                <a:spcPts val="2200"/>
              </a:lnSpc>
            </a:pPr>
            <a:r>
              <a:rPr lang="en-US" sz="2000">
                <a:solidFill>
                  <a:srgbClr val="AF2C73"/>
                </a:solidFill>
                <a:latin typeface="Frutiger"/>
                <a:ea typeface="Frutiger"/>
                <a:cs typeface="Frutiger"/>
                <a:sym typeface="Frutiger"/>
              </a:rPr>
              <a:t>Training and Development Catalogue 2025-26 </a:t>
            </a:r>
          </a:p>
        </p:txBody>
      </p:sp>
      <p:sp>
        <p:nvSpPr>
          <p:cNvPr id="11" name="TextBox 11"/>
          <p:cNvSpPr txBox="1"/>
          <p:nvPr/>
        </p:nvSpPr>
        <p:spPr>
          <a:xfrm>
            <a:off x="17766873" y="9863172"/>
            <a:ext cx="141327" cy="292100"/>
          </a:xfrm>
          <a:prstGeom prst="rect">
            <a:avLst/>
          </a:prstGeom>
        </p:spPr>
        <p:txBody>
          <a:bodyPr lIns="0" tIns="0" rIns="0" bIns="0" rtlCol="0" anchor="t">
            <a:spAutoFit/>
          </a:bodyPr>
          <a:lstStyle/>
          <a:p>
            <a:pPr algn="l">
              <a:lnSpc>
                <a:spcPts val="2200"/>
              </a:lnSpc>
            </a:pPr>
            <a:r>
              <a:rPr lang="en-US" sz="2000">
                <a:solidFill>
                  <a:srgbClr val="AF2C73"/>
                </a:solidFill>
                <a:latin typeface="Frutiger"/>
                <a:ea typeface="Frutiger"/>
                <a:cs typeface="Frutiger"/>
                <a:sym typeface="Frutiger"/>
              </a:rPr>
              <a:t>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5" name="TextBox 5"/>
          <p:cNvSpPr txBox="1">
            <a:spLocks noGrp="1"/>
          </p:cNvSpPr>
          <p:nvPr>
            <p:ph type="title" idx="4294967295"/>
          </p:nvPr>
        </p:nvSpPr>
        <p:spPr>
          <a:xfrm>
            <a:off x="713471" y="482917"/>
            <a:ext cx="10302059" cy="140647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Stand out with confidence</a:t>
            </a:r>
          </a:p>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(half day)</a:t>
            </a:r>
          </a:p>
        </p:txBody>
      </p:sp>
      <p:sp>
        <p:nvSpPr>
          <p:cNvPr id="7" name="TextBox 7"/>
          <p:cNvSpPr txBox="1"/>
          <p:nvPr/>
        </p:nvSpPr>
        <p:spPr>
          <a:xfrm>
            <a:off x="713471" y="2017271"/>
            <a:ext cx="9639310" cy="857250"/>
          </a:xfrm>
          <a:prstGeom prst="rect">
            <a:avLst/>
          </a:prstGeom>
        </p:spPr>
        <p:txBody>
          <a:bodyPr lIns="0" tIns="0" rIns="0" bIns="0" rtlCol="0" anchor="t">
            <a:spAutoFit/>
          </a:bodyPr>
          <a:lstStyle/>
          <a:p>
            <a:pPr marL="0" lvl="0" indent="0" algn="l">
              <a:lnSpc>
                <a:spcPts val="3300"/>
              </a:lnSpc>
            </a:pPr>
            <a:r>
              <a:rPr lang="en-US" sz="3000" b="1" spc="-99">
                <a:solidFill>
                  <a:srgbClr val="AE2573"/>
                </a:solidFill>
                <a:latin typeface="Frutiger Bold"/>
                <a:ea typeface="Frutiger Bold"/>
                <a:cs typeface="Frutiger Bold"/>
                <a:sym typeface="Frutiger Bold"/>
              </a:rPr>
              <a:t>Craft compelling CVs and communicate your value with clarity and impact</a:t>
            </a:r>
          </a:p>
        </p:txBody>
      </p:sp>
      <p:sp>
        <p:nvSpPr>
          <p:cNvPr id="8" name="TextBox 8"/>
          <p:cNvSpPr txBox="1"/>
          <p:nvPr/>
        </p:nvSpPr>
        <p:spPr>
          <a:xfrm>
            <a:off x="713471" y="3172594"/>
            <a:ext cx="9777280" cy="16859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First impressions matter, on paper and in person. This focused session helps participants craft clear, confident CVs and prepare for interviews that showcase their experience, values, and potential.</a:t>
            </a:r>
          </a:p>
        </p:txBody>
      </p:sp>
      <p:sp>
        <p:nvSpPr>
          <p:cNvPr id="9" name="TextBox 9"/>
          <p:cNvSpPr txBox="1"/>
          <p:nvPr/>
        </p:nvSpPr>
        <p:spPr>
          <a:xfrm>
            <a:off x="713471" y="5342540"/>
            <a:ext cx="9925050" cy="46196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This course covers:</a:t>
            </a:r>
          </a:p>
          <a:p>
            <a:pPr algn="l">
              <a:lnSpc>
                <a:spcPts val="3359"/>
              </a:lnSpc>
              <a:spcBef>
                <a:spcPct val="0"/>
              </a:spcBef>
            </a:pPr>
            <a:endParaRPr lang="en-US" sz="2799" b="1">
              <a:solidFill>
                <a:srgbClr val="AE2573"/>
              </a:solidFill>
              <a:latin typeface="Frutiger Bold"/>
              <a:ea typeface="Frutiger Bold"/>
              <a:cs typeface="Frutiger Bold"/>
              <a:sym typeface="Frutiger Bold"/>
            </a:endParaRPr>
          </a:p>
          <a:p>
            <a:pPr marL="604519" lvl="1" indent="-302260" algn="l">
              <a:lnSpc>
                <a:spcPts val="3359"/>
              </a:lnSpc>
              <a:buFont typeface="Arial"/>
              <a:buChar char="•"/>
            </a:pPr>
            <a:r>
              <a:rPr lang="en-US" sz="2799">
                <a:solidFill>
                  <a:srgbClr val="010101"/>
                </a:solidFill>
                <a:latin typeface="Frutiger"/>
                <a:ea typeface="Frutiger"/>
                <a:cs typeface="Frutiger"/>
                <a:sym typeface="Frutiger"/>
              </a:rPr>
              <a:t>Key components of an effective, well-structured CV</a:t>
            </a:r>
          </a:p>
          <a:p>
            <a:pPr marL="604519" lvl="1" indent="-302260" algn="l">
              <a:lnSpc>
                <a:spcPts val="3359"/>
              </a:lnSpc>
              <a:buFont typeface="Arial"/>
              <a:buChar char="•"/>
            </a:pPr>
            <a:r>
              <a:rPr lang="en-US" sz="2799">
                <a:solidFill>
                  <a:srgbClr val="010101"/>
                </a:solidFill>
                <a:latin typeface="Frutiger"/>
                <a:ea typeface="Frutiger"/>
                <a:cs typeface="Frutiger"/>
                <a:sym typeface="Frutiger"/>
              </a:rPr>
              <a:t>Writing a compelling CV summary using a proven format</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Bringing work experience to life with the ‘so what’ approach and strong action verbs</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Preparing for both in-person and online interviews with clarity and confidence</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Practicing interview responses using the STAR method and Building Box technique</a:t>
            </a:r>
          </a:p>
        </p:txBody>
      </p:sp>
      <p:grpSp>
        <p:nvGrpSpPr>
          <p:cNvPr id="2" name="Group 2">
            <a:extLst>
              <a:ext uri="{C183D7F6-B498-43B3-948B-1728B52AA6E4}">
                <adec:decorative xmlns:adec="http://schemas.microsoft.com/office/drawing/2017/decorative" val="1"/>
              </a:ext>
            </a:extLst>
          </p:cNvPr>
          <p:cNvGrpSpPr/>
          <p:nvPr/>
        </p:nvGrpSpPr>
        <p:grpSpPr>
          <a:xfrm>
            <a:off x="11015530" y="0"/>
            <a:ext cx="7272470" cy="10346075"/>
            <a:chOff x="0" y="0"/>
            <a:chExt cx="2132652" cy="2819195"/>
          </a:xfrm>
        </p:grpSpPr>
        <p:sp>
          <p:nvSpPr>
            <p:cNvPr id="3" name="Freeform 3"/>
            <p:cNvSpPr/>
            <p:nvPr/>
          </p:nvSpPr>
          <p:spPr>
            <a:xfrm>
              <a:off x="0" y="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15" name="TextBox 15"/>
          <p:cNvSpPr txBox="1"/>
          <p:nvPr/>
        </p:nvSpPr>
        <p:spPr>
          <a:xfrm>
            <a:off x="11227076" y="890108"/>
            <a:ext cx="6266577" cy="407035"/>
          </a:xfrm>
          <a:prstGeom prst="rect">
            <a:avLst/>
          </a:prstGeom>
        </p:spPr>
        <p:txBody>
          <a:bodyPr lIns="0" tIns="0" rIns="0" bIns="0" rtlCol="0" anchor="t">
            <a:spAutoFit/>
          </a:bodyPr>
          <a:lstStyle/>
          <a:p>
            <a:pPr marL="0" lvl="0" indent="0" algn="l">
              <a:lnSpc>
                <a:spcPts val="3079"/>
              </a:lnSpc>
            </a:pPr>
            <a:r>
              <a:rPr lang="en-US" sz="2799" b="1" spc="-92" dirty="0">
                <a:solidFill>
                  <a:srgbClr val="000000"/>
                </a:solidFill>
                <a:latin typeface="Frutiger Bold"/>
                <a:ea typeface="Frutiger Bold"/>
                <a:cs typeface="Frutiger Bold"/>
                <a:sym typeface="Frutiger Bold"/>
              </a:rPr>
              <a:t>This training is for:</a:t>
            </a:r>
          </a:p>
        </p:txBody>
      </p:sp>
      <p:sp>
        <p:nvSpPr>
          <p:cNvPr id="12" name="Freeform 12">
            <a:extLst>
              <a:ext uri="{C183D7F6-B498-43B3-948B-1728B52AA6E4}">
                <adec:decorative xmlns:adec="http://schemas.microsoft.com/office/drawing/2017/decorative" val="1"/>
              </a:ext>
            </a:extLst>
          </p:cNvPr>
          <p:cNvSpPr/>
          <p:nvPr/>
        </p:nvSpPr>
        <p:spPr>
          <a:xfrm>
            <a:off x="11227076" y="1649717"/>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6"/>
          <p:cNvSpPr txBox="1"/>
          <p:nvPr/>
        </p:nvSpPr>
        <p:spPr>
          <a:xfrm>
            <a:off x="12445805" y="1640192"/>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Individuals preparing for new opportunities or internal progression</a:t>
            </a:r>
          </a:p>
        </p:txBody>
      </p:sp>
      <p:sp>
        <p:nvSpPr>
          <p:cNvPr id="13" name="Freeform 13">
            <a:extLst>
              <a:ext uri="{C183D7F6-B498-43B3-948B-1728B52AA6E4}">
                <adec:decorative xmlns:adec="http://schemas.microsoft.com/office/drawing/2017/decorative" val="1"/>
              </a:ext>
            </a:extLst>
          </p:cNvPr>
          <p:cNvSpPr/>
          <p:nvPr/>
        </p:nvSpPr>
        <p:spPr>
          <a:xfrm>
            <a:off x="11236601" y="3496951"/>
            <a:ext cx="953481" cy="1046736"/>
          </a:xfrm>
          <a:custGeom>
            <a:avLst/>
            <a:gdLst/>
            <a:ahLst/>
            <a:cxnLst/>
            <a:rect l="l" t="t" r="r" b="b"/>
            <a:pathLst>
              <a:path w="953481" h="1046736">
                <a:moveTo>
                  <a:pt x="0" y="0"/>
                </a:moveTo>
                <a:lnTo>
                  <a:pt x="953481" y="0"/>
                </a:lnTo>
                <a:lnTo>
                  <a:pt x="953481" y="1046736"/>
                </a:lnTo>
                <a:lnTo>
                  <a:pt x="0" y="10467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0" name="TextBox 10"/>
          <p:cNvSpPr txBox="1"/>
          <p:nvPr/>
        </p:nvSpPr>
        <p:spPr>
          <a:xfrm>
            <a:off x="12445805" y="3487426"/>
            <a:ext cx="5236861"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Team members returning to the job market or seeking a career shift</a:t>
            </a:r>
          </a:p>
          <a:p>
            <a:pPr algn="l">
              <a:lnSpc>
                <a:spcPts val="3359"/>
              </a:lnSpc>
            </a:pPr>
            <a:endParaRPr lang="en-US" sz="2799">
              <a:solidFill>
                <a:srgbClr val="000000"/>
              </a:solidFill>
              <a:latin typeface="Frutiger"/>
              <a:ea typeface="Frutiger"/>
              <a:cs typeface="Frutiger"/>
              <a:sym typeface="Frutiger"/>
            </a:endParaRPr>
          </a:p>
        </p:txBody>
      </p:sp>
      <p:sp>
        <p:nvSpPr>
          <p:cNvPr id="14" name="Freeform 14">
            <a:extLst>
              <a:ext uri="{C183D7F6-B498-43B3-948B-1728B52AA6E4}">
                <adec:decorative xmlns:adec="http://schemas.microsoft.com/office/drawing/2017/decorative" val="1"/>
              </a:ext>
            </a:extLst>
          </p:cNvPr>
          <p:cNvSpPr/>
          <p:nvPr/>
        </p:nvSpPr>
        <p:spPr>
          <a:xfrm>
            <a:off x="11227076" y="5443841"/>
            <a:ext cx="963006" cy="1057192"/>
          </a:xfrm>
          <a:custGeom>
            <a:avLst/>
            <a:gdLst/>
            <a:ahLst/>
            <a:cxnLst/>
            <a:rect l="l" t="t" r="r" b="b"/>
            <a:pathLst>
              <a:path w="963006" h="1057192">
                <a:moveTo>
                  <a:pt x="0" y="0"/>
                </a:moveTo>
                <a:lnTo>
                  <a:pt x="963006" y="0"/>
                </a:lnTo>
                <a:lnTo>
                  <a:pt x="963006" y="1057192"/>
                </a:lnTo>
                <a:lnTo>
                  <a:pt x="0" y="10571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1" name="TextBox 11"/>
          <p:cNvSpPr txBox="1"/>
          <p:nvPr/>
        </p:nvSpPr>
        <p:spPr>
          <a:xfrm>
            <a:off x="12445805" y="5124712"/>
            <a:ext cx="5236861"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Anyone wanting to enhance their self-presentation skills with practical tools and expert guidance</a:t>
            </a:r>
          </a:p>
        </p:txBody>
      </p:sp>
      <p:sp>
        <p:nvSpPr>
          <p:cNvPr id="16" name="Freeform 16">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7" name="TextBox 17"/>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20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5" name="TextBox 5"/>
          <p:cNvSpPr txBox="1">
            <a:spLocks noGrp="1"/>
          </p:cNvSpPr>
          <p:nvPr>
            <p:ph type="title" idx="4294967295"/>
          </p:nvPr>
        </p:nvSpPr>
        <p:spPr>
          <a:xfrm>
            <a:off x="722996" y="482918"/>
            <a:ext cx="9639310" cy="71118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Better conversations (1 day)</a:t>
            </a:r>
          </a:p>
        </p:txBody>
      </p:sp>
      <p:sp>
        <p:nvSpPr>
          <p:cNvPr id="9" name="TextBox 9"/>
          <p:cNvSpPr txBox="1"/>
          <p:nvPr/>
        </p:nvSpPr>
        <p:spPr>
          <a:xfrm>
            <a:off x="713471" y="1211567"/>
            <a:ext cx="9639310" cy="438150"/>
          </a:xfrm>
          <a:prstGeom prst="rect">
            <a:avLst/>
          </a:prstGeom>
        </p:spPr>
        <p:txBody>
          <a:bodyPr lIns="0" tIns="0" rIns="0" bIns="0" rtlCol="0" anchor="t">
            <a:spAutoFit/>
          </a:bodyPr>
          <a:lstStyle/>
          <a:p>
            <a:pPr marL="0" lvl="0" indent="0" algn="l">
              <a:lnSpc>
                <a:spcPts val="3300"/>
              </a:lnSpc>
            </a:pPr>
            <a:r>
              <a:rPr lang="en-US" sz="3000" b="1" spc="-99">
                <a:solidFill>
                  <a:srgbClr val="AE2573"/>
                </a:solidFill>
                <a:latin typeface="Frutiger Bold"/>
                <a:ea typeface="Frutiger Bold"/>
                <a:cs typeface="Frutiger Bold"/>
                <a:sym typeface="Frutiger Bold"/>
              </a:rPr>
              <a:t>Turning difficult conversations into better ones</a:t>
            </a:r>
          </a:p>
        </p:txBody>
      </p:sp>
      <p:sp>
        <p:nvSpPr>
          <p:cNvPr id="10" name="TextBox 10"/>
          <p:cNvSpPr txBox="1"/>
          <p:nvPr/>
        </p:nvSpPr>
        <p:spPr>
          <a:xfrm>
            <a:off x="713471" y="2053854"/>
            <a:ext cx="9925050" cy="29432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Powerful leadership starts with powerful dialogue. This engaging session introduces participants to the core principles of “Fierce Conversations', a framework for honest, purposeful communication that strengthens trust, alignment, and performance. Through practical techniques and real-world reflection, this course helps leaders embrace the conversations that matter most.</a:t>
            </a:r>
          </a:p>
        </p:txBody>
      </p:sp>
      <p:sp>
        <p:nvSpPr>
          <p:cNvPr id="11" name="TextBox 11"/>
          <p:cNvSpPr txBox="1"/>
          <p:nvPr/>
        </p:nvSpPr>
        <p:spPr>
          <a:xfrm>
            <a:off x="713471" y="5310319"/>
            <a:ext cx="9925050" cy="43529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This course covers:</a:t>
            </a:r>
          </a:p>
          <a:p>
            <a:pPr algn="l">
              <a:lnSpc>
                <a:spcPts val="3359"/>
              </a:lnSpc>
              <a:spcBef>
                <a:spcPct val="0"/>
              </a:spcBef>
            </a:pPr>
            <a:endParaRPr lang="en-US" sz="2799" b="1">
              <a:solidFill>
                <a:srgbClr val="AE2573"/>
              </a:solidFill>
              <a:latin typeface="Frutiger Bold"/>
              <a:ea typeface="Frutiger Bold"/>
              <a:cs typeface="Frutiger Bold"/>
              <a:sym typeface="Frutiger Bold"/>
            </a:endParaRPr>
          </a:p>
          <a:p>
            <a:pPr marL="604519" lvl="1" indent="-302260" algn="l">
              <a:lnSpc>
                <a:spcPts val="3359"/>
              </a:lnSpc>
              <a:buFont typeface="Arial"/>
              <a:buChar char="•"/>
            </a:pPr>
            <a:r>
              <a:rPr lang="en-US" sz="2799">
                <a:solidFill>
                  <a:srgbClr val="010101"/>
                </a:solidFill>
                <a:latin typeface="Frutiger"/>
                <a:ea typeface="Frutiger"/>
                <a:cs typeface="Frutiger"/>
                <a:sym typeface="Frutiger"/>
              </a:rPr>
              <a:t>Key principles of courageous conversations and their value in leadership</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The “Opening the Conversation” framework for structuring high-impact dialogue</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How meaningful conversations improve team dynamics and working relationships</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Practical guidance and peer practice to initiate, guide, and sustain purposeful conversations</a:t>
            </a:r>
          </a:p>
          <a:p>
            <a:pPr algn="l">
              <a:lnSpc>
                <a:spcPts val="1200"/>
              </a:lnSpc>
              <a:spcBef>
                <a:spcPct val="0"/>
              </a:spcBef>
            </a:pPr>
            <a:endParaRPr lang="en-US" sz="2799">
              <a:solidFill>
                <a:srgbClr val="010101"/>
              </a:solidFill>
              <a:latin typeface="Frutiger"/>
              <a:ea typeface="Frutiger"/>
              <a:cs typeface="Frutiger"/>
              <a:sym typeface="Frutiger"/>
            </a:endParaRPr>
          </a:p>
        </p:txBody>
      </p:sp>
      <p:grpSp>
        <p:nvGrpSpPr>
          <p:cNvPr id="2" name="Group 2">
            <a:extLst>
              <a:ext uri="{C183D7F6-B498-43B3-948B-1728B52AA6E4}">
                <adec:decorative xmlns:adec="http://schemas.microsoft.com/office/drawing/2017/decorative" val="1"/>
              </a:ext>
            </a:extLst>
          </p:cNvPr>
          <p:cNvGrpSpPr/>
          <p:nvPr/>
        </p:nvGrpSpPr>
        <p:grpSpPr>
          <a:xfrm>
            <a:off x="11015530" y="0"/>
            <a:ext cx="7272470" cy="10346075"/>
            <a:chOff x="0" y="0"/>
            <a:chExt cx="2132652" cy="2819195"/>
          </a:xfrm>
        </p:grpSpPr>
        <p:sp>
          <p:nvSpPr>
            <p:cNvPr id="3" name="Freeform 3"/>
            <p:cNvSpPr/>
            <p:nvPr/>
          </p:nvSpPr>
          <p:spPr>
            <a:xfrm>
              <a:off x="0" y="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15" name="TextBox 15"/>
          <p:cNvSpPr txBox="1"/>
          <p:nvPr/>
        </p:nvSpPr>
        <p:spPr>
          <a:xfrm>
            <a:off x="11227076" y="890108"/>
            <a:ext cx="6266577" cy="407035"/>
          </a:xfrm>
          <a:prstGeom prst="rect">
            <a:avLst/>
          </a:prstGeom>
        </p:spPr>
        <p:txBody>
          <a:bodyPr lIns="0" tIns="0" rIns="0" bIns="0" rtlCol="0" anchor="t">
            <a:spAutoFit/>
          </a:bodyPr>
          <a:lstStyle/>
          <a:p>
            <a:pPr marL="0" lvl="0" indent="0" algn="l">
              <a:lnSpc>
                <a:spcPts val="3079"/>
              </a:lnSpc>
            </a:pPr>
            <a:r>
              <a:rPr lang="en-US" sz="2799" b="1" spc="-92" dirty="0">
                <a:solidFill>
                  <a:srgbClr val="000000"/>
                </a:solidFill>
                <a:latin typeface="Frutiger Bold"/>
                <a:ea typeface="Frutiger Bold"/>
                <a:cs typeface="Frutiger Bold"/>
                <a:sym typeface="Frutiger Bold"/>
              </a:rPr>
              <a:t>This training is for:</a:t>
            </a:r>
          </a:p>
        </p:txBody>
      </p:sp>
      <p:sp>
        <p:nvSpPr>
          <p:cNvPr id="12" name="Freeform 12">
            <a:extLst>
              <a:ext uri="{C183D7F6-B498-43B3-948B-1728B52AA6E4}">
                <adec:decorative xmlns:adec="http://schemas.microsoft.com/office/drawing/2017/decorative" val="1"/>
              </a:ext>
            </a:extLst>
          </p:cNvPr>
          <p:cNvSpPr/>
          <p:nvPr/>
        </p:nvSpPr>
        <p:spPr>
          <a:xfrm>
            <a:off x="11227076" y="1649717"/>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6"/>
          <p:cNvSpPr txBox="1"/>
          <p:nvPr/>
        </p:nvSpPr>
        <p:spPr>
          <a:xfrm>
            <a:off x="12445805" y="1584753"/>
            <a:ext cx="5236861"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Managers and team leads looking to build confidence in addressing sensitive or strategic topics</a:t>
            </a:r>
          </a:p>
        </p:txBody>
      </p:sp>
      <p:sp>
        <p:nvSpPr>
          <p:cNvPr id="13" name="Freeform 13">
            <a:extLst>
              <a:ext uri="{C183D7F6-B498-43B3-948B-1728B52AA6E4}">
                <adec:decorative xmlns:adec="http://schemas.microsoft.com/office/drawing/2017/decorative" val="1"/>
              </a:ext>
            </a:extLst>
          </p:cNvPr>
          <p:cNvSpPr/>
          <p:nvPr/>
        </p:nvSpPr>
        <p:spPr>
          <a:xfrm>
            <a:off x="11236601" y="3667400"/>
            <a:ext cx="953481" cy="1046736"/>
          </a:xfrm>
          <a:custGeom>
            <a:avLst/>
            <a:gdLst/>
            <a:ahLst/>
            <a:cxnLst/>
            <a:rect l="l" t="t" r="r" b="b"/>
            <a:pathLst>
              <a:path w="953481" h="1046736">
                <a:moveTo>
                  <a:pt x="0" y="0"/>
                </a:moveTo>
                <a:lnTo>
                  <a:pt x="953481" y="0"/>
                </a:lnTo>
                <a:lnTo>
                  <a:pt x="953481" y="1046735"/>
                </a:lnTo>
                <a:lnTo>
                  <a:pt x="0" y="10467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TextBox 7"/>
          <p:cNvSpPr txBox="1"/>
          <p:nvPr/>
        </p:nvSpPr>
        <p:spPr>
          <a:xfrm>
            <a:off x="12445805" y="3520704"/>
            <a:ext cx="5236861"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Leaders seeking to foster openness, trust, and accountability within their teams</a:t>
            </a:r>
          </a:p>
        </p:txBody>
      </p:sp>
      <p:sp>
        <p:nvSpPr>
          <p:cNvPr id="14" name="Freeform 14">
            <a:extLst>
              <a:ext uri="{C183D7F6-B498-43B3-948B-1728B52AA6E4}">
                <adec:decorative xmlns:adec="http://schemas.microsoft.com/office/drawing/2017/decorative" val="1"/>
              </a:ext>
            </a:extLst>
          </p:cNvPr>
          <p:cNvSpPr/>
          <p:nvPr/>
        </p:nvSpPr>
        <p:spPr>
          <a:xfrm>
            <a:off x="11236601" y="5635337"/>
            <a:ext cx="963006" cy="1057192"/>
          </a:xfrm>
          <a:custGeom>
            <a:avLst/>
            <a:gdLst/>
            <a:ahLst/>
            <a:cxnLst/>
            <a:rect l="l" t="t" r="r" b="b"/>
            <a:pathLst>
              <a:path w="963006" h="1057192">
                <a:moveTo>
                  <a:pt x="0" y="0"/>
                </a:moveTo>
                <a:lnTo>
                  <a:pt x="963006" y="0"/>
                </a:lnTo>
                <a:lnTo>
                  <a:pt x="963006" y="1057192"/>
                </a:lnTo>
                <a:lnTo>
                  <a:pt x="0" y="10571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 name="TextBox 8"/>
          <p:cNvSpPr txBox="1"/>
          <p:nvPr/>
        </p:nvSpPr>
        <p:spPr>
          <a:xfrm>
            <a:off x="12445805" y="5454279"/>
            <a:ext cx="522443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Anyone aiming to strengthen their conversational impact and lead with emotional clarity</a:t>
            </a:r>
          </a:p>
        </p:txBody>
      </p:sp>
      <p:sp>
        <p:nvSpPr>
          <p:cNvPr id="16" name="Freeform 16">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7" name="TextBox 17"/>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21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5" name="TextBox 5"/>
          <p:cNvSpPr txBox="1">
            <a:spLocks noGrp="1"/>
          </p:cNvSpPr>
          <p:nvPr>
            <p:ph type="title" idx="4294967295"/>
          </p:nvPr>
        </p:nvSpPr>
        <p:spPr>
          <a:xfrm>
            <a:off x="713471" y="482918"/>
            <a:ext cx="9639310" cy="71118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Exploring interactions (half day)</a:t>
            </a:r>
          </a:p>
        </p:txBody>
      </p:sp>
      <p:sp>
        <p:nvSpPr>
          <p:cNvPr id="15" name="TextBox 15"/>
          <p:cNvSpPr txBox="1"/>
          <p:nvPr/>
        </p:nvSpPr>
        <p:spPr>
          <a:xfrm>
            <a:off x="713471" y="1316193"/>
            <a:ext cx="9639310" cy="438150"/>
          </a:xfrm>
          <a:prstGeom prst="rect">
            <a:avLst/>
          </a:prstGeom>
        </p:spPr>
        <p:txBody>
          <a:bodyPr lIns="0" tIns="0" rIns="0" bIns="0" rtlCol="0" anchor="t">
            <a:spAutoFit/>
          </a:bodyPr>
          <a:lstStyle/>
          <a:p>
            <a:pPr marL="0" lvl="0" indent="0" algn="l">
              <a:lnSpc>
                <a:spcPts val="3300"/>
              </a:lnSpc>
            </a:pPr>
            <a:r>
              <a:rPr lang="en-US" sz="3000" b="1" spc="-99">
                <a:solidFill>
                  <a:srgbClr val="AE2573"/>
                </a:solidFill>
                <a:latin typeface="Frutiger Bold"/>
                <a:ea typeface="Frutiger Bold"/>
                <a:cs typeface="Frutiger Bold"/>
                <a:sym typeface="Frutiger Bold"/>
              </a:rPr>
              <a:t>Unlocking behaviour through Transactional Analysis</a:t>
            </a:r>
          </a:p>
        </p:txBody>
      </p:sp>
      <p:sp>
        <p:nvSpPr>
          <p:cNvPr id="9" name="TextBox 9"/>
          <p:cNvSpPr txBox="1"/>
          <p:nvPr/>
        </p:nvSpPr>
        <p:spPr>
          <a:xfrm>
            <a:off x="713471" y="2096034"/>
            <a:ext cx="10302059" cy="29432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Why do workplace dynamics sometimes feel stuck or unproductive? Transactional Analysis (TA) offers a simple yet powerful framework to understand patterns of behaviour and communication. This insightful half-day session gives participants the language and tools to decode interactions, strengthen collaboration, and lead with emotional intelligence.</a:t>
            </a:r>
          </a:p>
        </p:txBody>
      </p:sp>
      <p:sp>
        <p:nvSpPr>
          <p:cNvPr id="10" name="TextBox 10"/>
          <p:cNvSpPr txBox="1"/>
          <p:nvPr/>
        </p:nvSpPr>
        <p:spPr>
          <a:xfrm>
            <a:off x="713471" y="5229759"/>
            <a:ext cx="9925050" cy="42005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This course covers:</a:t>
            </a:r>
          </a:p>
          <a:p>
            <a:pPr algn="l">
              <a:lnSpc>
                <a:spcPts val="3359"/>
              </a:lnSpc>
              <a:spcBef>
                <a:spcPct val="0"/>
              </a:spcBef>
            </a:pPr>
            <a:endParaRPr lang="en-US" sz="2799" b="1">
              <a:solidFill>
                <a:srgbClr val="AE2573"/>
              </a:solidFill>
              <a:latin typeface="Frutiger Bold"/>
              <a:ea typeface="Frutiger Bold"/>
              <a:cs typeface="Frutiger Bold"/>
              <a:sym typeface="Frutiger Bold"/>
            </a:endParaRPr>
          </a:p>
          <a:p>
            <a:pPr marL="604519" lvl="1" indent="-302260" algn="l">
              <a:lnSpc>
                <a:spcPts val="3359"/>
              </a:lnSpc>
              <a:buFont typeface="Arial"/>
              <a:buChar char="•"/>
            </a:pPr>
            <a:r>
              <a:rPr lang="en-US" sz="2799">
                <a:solidFill>
                  <a:srgbClr val="010101"/>
                </a:solidFill>
                <a:latin typeface="Frutiger"/>
                <a:ea typeface="Frutiger"/>
                <a:cs typeface="Frutiger"/>
                <a:sym typeface="Frutiger"/>
              </a:rPr>
              <a:t>An introduction to the core principles of Transactional Analysis (Parent–Adult–Child model)</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Identifying common behavioural patterns that hinder trust, clarity, or progress</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Using TA to reset unhelpful dynamics and promote constructive communication</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Applying TA concepts to build self-awareness and reduce reactivity in challenging interactions</a:t>
            </a:r>
          </a:p>
        </p:txBody>
      </p:sp>
      <p:grpSp>
        <p:nvGrpSpPr>
          <p:cNvPr id="2" name="Group 2">
            <a:extLst>
              <a:ext uri="{C183D7F6-B498-43B3-948B-1728B52AA6E4}">
                <adec:decorative xmlns:adec="http://schemas.microsoft.com/office/drawing/2017/decorative" val="1"/>
              </a:ext>
            </a:extLst>
          </p:cNvPr>
          <p:cNvGrpSpPr/>
          <p:nvPr/>
        </p:nvGrpSpPr>
        <p:grpSpPr>
          <a:xfrm>
            <a:off x="11015530" y="1"/>
            <a:ext cx="7272470" cy="10287000"/>
            <a:chOff x="0" y="0"/>
            <a:chExt cx="2132652" cy="2819195"/>
          </a:xfrm>
        </p:grpSpPr>
        <p:sp>
          <p:nvSpPr>
            <p:cNvPr id="3" name="Freeform 3"/>
            <p:cNvSpPr/>
            <p:nvPr/>
          </p:nvSpPr>
          <p:spPr>
            <a:xfrm>
              <a:off x="0" y="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14" name="TextBox 14"/>
          <p:cNvSpPr txBox="1"/>
          <p:nvPr/>
        </p:nvSpPr>
        <p:spPr>
          <a:xfrm>
            <a:off x="11227076" y="890108"/>
            <a:ext cx="6266577" cy="407035"/>
          </a:xfrm>
          <a:prstGeom prst="rect">
            <a:avLst/>
          </a:prstGeom>
        </p:spPr>
        <p:txBody>
          <a:bodyPr lIns="0" tIns="0" rIns="0" bIns="0" rtlCol="0" anchor="t">
            <a:spAutoFit/>
          </a:bodyPr>
          <a:lstStyle/>
          <a:p>
            <a:pPr marL="0" lvl="0" indent="0" algn="l">
              <a:lnSpc>
                <a:spcPts val="3079"/>
              </a:lnSpc>
            </a:pPr>
            <a:r>
              <a:rPr lang="en-US" sz="2799" b="1" spc="-92" dirty="0">
                <a:solidFill>
                  <a:srgbClr val="000000"/>
                </a:solidFill>
                <a:latin typeface="Frutiger Bold"/>
                <a:ea typeface="Frutiger Bold"/>
                <a:cs typeface="Frutiger Bold"/>
                <a:sym typeface="Frutiger Bold"/>
              </a:rPr>
              <a:t>This training is for:</a:t>
            </a:r>
          </a:p>
        </p:txBody>
      </p:sp>
      <p:sp>
        <p:nvSpPr>
          <p:cNvPr id="11" name="Freeform 11">
            <a:extLst>
              <a:ext uri="{C183D7F6-B498-43B3-948B-1728B52AA6E4}">
                <adec:decorative xmlns:adec="http://schemas.microsoft.com/office/drawing/2017/decorative" val="1"/>
              </a:ext>
            </a:extLst>
          </p:cNvPr>
          <p:cNvSpPr/>
          <p:nvPr/>
        </p:nvSpPr>
        <p:spPr>
          <a:xfrm>
            <a:off x="11227076" y="1649717"/>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6"/>
          <p:cNvSpPr txBox="1"/>
          <p:nvPr/>
        </p:nvSpPr>
        <p:spPr>
          <a:xfrm>
            <a:off x="12399632" y="1640192"/>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Managers and team leaders seeking greater insight into interpersonal behaviours</a:t>
            </a:r>
          </a:p>
        </p:txBody>
      </p:sp>
      <p:sp>
        <p:nvSpPr>
          <p:cNvPr id="12" name="Freeform 12">
            <a:extLst>
              <a:ext uri="{C183D7F6-B498-43B3-948B-1728B52AA6E4}">
                <adec:decorative xmlns:adec="http://schemas.microsoft.com/office/drawing/2017/decorative" val="1"/>
              </a:ext>
            </a:extLst>
          </p:cNvPr>
          <p:cNvSpPr/>
          <p:nvPr/>
        </p:nvSpPr>
        <p:spPr>
          <a:xfrm>
            <a:off x="11236601" y="3526650"/>
            <a:ext cx="953481" cy="1046736"/>
          </a:xfrm>
          <a:custGeom>
            <a:avLst/>
            <a:gdLst/>
            <a:ahLst/>
            <a:cxnLst/>
            <a:rect l="l" t="t" r="r" b="b"/>
            <a:pathLst>
              <a:path w="953481" h="1046736">
                <a:moveTo>
                  <a:pt x="0" y="0"/>
                </a:moveTo>
                <a:lnTo>
                  <a:pt x="953481" y="0"/>
                </a:lnTo>
                <a:lnTo>
                  <a:pt x="953481" y="1046735"/>
                </a:lnTo>
                <a:lnTo>
                  <a:pt x="0" y="10467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TextBox 7"/>
          <p:cNvSpPr txBox="1"/>
          <p:nvPr/>
        </p:nvSpPr>
        <p:spPr>
          <a:xfrm>
            <a:off x="12399632" y="3411842"/>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Coaches, facilitators, and HR professionals supporting team development</a:t>
            </a:r>
          </a:p>
        </p:txBody>
      </p:sp>
      <p:sp>
        <p:nvSpPr>
          <p:cNvPr id="13" name="Freeform 13">
            <a:extLst>
              <a:ext uri="{C183D7F6-B498-43B3-948B-1728B52AA6E4}">
                <adec:decorative xmlns:adec="http://schemas.microsoft.com/office/drawing/2017/decorative" val="1"/>
              </a:ext>
            </a:extLst>
          </p:cNvPr>
          <p:cNvSpPr/>
          <p:nvPr/>
        </p:nvSpPr>
        <p:spPr>
          <a:xfrm>
            <a:off x="11227076" y="5550246"/>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 name="TextBox 8"/>
          <p:cNvSpPr txBox="1"/>
          <p:nvPr/>
        </p:nvSpPr>
        <p:spPr>
          <a:xfrm>
            <a:off x="12399632" y="5021567"/>
            <a:ext cx="5224431" cy="21050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Colleagues navigating challenging relationships or aiming to deepen emotional intelligence in their leadership style</a:t>
            </a:r>
          </a:p>
        </p:txBody>
      </p:sp>
      <p:sp>
        <p:nvSpPr>
          <p:cNvPr id="16" name="Freeform 16">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7" name="TextBox 17"/>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22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98082"/>
        </a:solidFill>
        <a:effectLst/>
      </p:bgPr>
    </p:bg>
    <p:spTree>
      <p:nvGrpSpPr>
        <p:cNvPr id="1" name=""/>
        <p:cNvGrpSpPr/>
        <p:nvPr/>
      </p:nvGrpSpPr>
      <p:grpSpPr>
        <a:xfrm>
          <a:off x="0" y="0"/>
          <a:ext cx="0" cy="0"/>
          <a:chOff x="0" y="0"/>
          <a:chExt cx="0" cy="0"/>
        </a:xfrm>
      </p:grpSpPr>
      <p:sp>
        <p:nvSpPr>
          <p:cNvPr id="8" name="TextBox 8"/>
          <p:cNvSpPr txBox="1">
            <a:spLocks noGrp="1"/>
          </p:cNvSpPr>
          <p:nvPr>
            <p:ph type="title" idx="4294967295"/>
          </p:nvPr>
        </p:nvSpPr>
        <p:spPr>
          <a:xfrm>
            <a:off x="603416" y="710828"/>
            <a:ext cx="9831695" cy="478247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2469"/>
              </a:lnSpc>
              <a:spcBef>
                <a:spcPts val="0"/>
              </a:spcBef>
              <a:spcAft>
                <a:spcPts val="0"/>
              </a:spcAft>
              <a:buClrTx/>
              <a:buSzTx/>
              <a:buFontTx/>
              <a:buNone/>
              <a:tabLst/>
              <a:defRPr/>
            </a:pPr>
            <a:r>
              <a:rPr kumimoji="0" lang="en-US" sz="11335" b="1" i="0" u="none" strike="noStrike" kern="1200" cap="none" spc="-374" normalizeH="0" baseline="0" noProof="0" dirty="0">
                <a:ln>
                  <a:noFill/>
                </a:ln>
                <a:solidFill>
                  <a:srgbClr val="F6F6F6"/>
                </a:solidFill>
                <a:effectLst/>
                <a:uLnTx/>
                <a:uFillTx/>
                <a:latin typeface="Frutiger Bold"/>
                <a:ea typeface="Frutiger Bold"/>
                <a:cs typeface="Frutiger Bold"/>
                <a:sym typeface="Frutiger Bold"/>
              </a:rPr>
              <a:t>Build a culture of continuous improvement</a:t>
            </a:r>
          </a:p>
        </p:txBody>
      </p:sp>
      <p:sp>
        <p:nvSpPr>
          <p:cNvPr id="9" name="TextBox 9"/>
          <p:cNvSpPr txBox="1"/>
          <p:nvPr/>
        </p:nvSpPr>
        <p:spPr>
          <a:xfrm>
            <a:off x="603416" y="6134100"/>
            <a:ext cx="9701394" cy="3648075"/>
          </a:xfrm>
          <a:prstGeom prst="rect">
            <a:avLst/>
          </a:prstGeom>
        </p:spPr>
        <p:txBody>
          <a:bodyPr lIns="0" tIns="0" rIns="0" bIns="0" rtlCol="0" anchor="t">
            <a:spAutoFit/>
          </a:bodyPr>
          <a:lstStyle/>
          <a:p>
            <a:pPr algn="l">
              <a:lnSpc>
                <a:spcPts val="4199"/>
              </a:lnSpc>
            </a:pPr>
            <a:r>
              <a:rPr lang="en-US" sz="2999">
                <a:solidFill>
                  <a:srgbClr val="FFFFFF"/>
                </a:solidFill>
                <a:latin typeface="Frutiger"/>
                <a:ea typeface="Frutiger"/>
                <a:cs typeface="Frutiger"/>
                <a:sym typeface="Frutiger"/>
              </a:rPr>
              <a:t>Strong teams don't just perform, they learn. These courses help build team cultures rooted in psychological safety, shared accountability, and continuous improvement. Ideal for managers and facilitators who want to deepen collaboration, drive performance, and embed learning into everyday practice.</a:t>
            </a:r>
          </a:p>
        </p:txBody>
      </p:sp>
      <p:grpSp>
        <p:nvGrpSpPr>
          <p:cNvPr id="2" name="Group 2">
            <a:extLst>
              <a:ext uri="{C183D7F6-B498-43B3-948B-1728B52AA6E4}">
                <adec:decorative xmlns:adec="http://schemas.microsoft.com/office/drawing/2017/decorative" val="1"/>
              </a:ext>
            </a:extLst>
          </p:cNvPr>
          <p:cNvGrpSpPr/>
          <p:nvPr/>
        </p:nvGrpSpPr>
        <p:grpSpPr>
          <a:xfrm>
            <a:off x="10664722" y="0"/>
            <a:ext cx="7623278" cy="10287000"/>
            <a:chOff x="0" y="0"/>
            <a:chExt cx="1181045" cy="1593725"/>
          </a:xfrm>
        </p:grpSpPr>
        <p:sp>
          <p:nvSpPr>
            <p:cNvPr id="3" name="Freeform 3"/>
            <p:cNvSpPr/>
            <p:nvPr/>
          </p:nvSpPr>
          <p:spPr>
            <a:xfrm>
              <a:off x="0" y="0"/>
              <a:ext cx="1181045" cy="1593725"/>
            </a:xfrm>
            <a:custGeom>
              <a:avLst/>
              <a:gdLst/>
              <a:ahLst/>
              <a:cxnLst/>
              <a:rect l="l" t="t" r="r" b="b"/>
              <a:pathLst>
                <a:path w="1181045" h="1593725">
                  <a:moveTo>
                    <a:pt x="0" y="0"/>
                  </a:moveTo>
                  <a:lnTo>
                    <a:pt x="1181045" y="0"/>
                  </a:lnTo>
                  <a:lnTo>
                    <a:pt x="1181045" y="1593725"/>
                  </a:lnTo>
                  <a:lnTo>
                    <a:pt x="0" y="1593725"/>
                  </a:lnTo>
                  <a:close/>
                </a:path>
              </a:pathLst>
            </a:custGeom>
            <a:blipFill>
              <a:blip r:embed="rId3" cstate="email">
                <a:alphaModFix amt="49000"/>
                <a:extLst>
                  <a:ext uri="{28A0092B-C50C-407E-A947-70E740481C1C}">
                    <a14:useLocalDpi xmlns:a14="http://schemas.microsoft.com/office/drawing/2010/main"/>
                  </a:ext>
                </a:extLst>
              </a:blip>
              <a:stretch>
                <a:fillRect/>
              </a:stretch>
            </a:blipFill>
          </p:spPr>
          <p:txBody>
            <a:bodyPr/>
            <a:lstStyle/>
            <a:p>
              <a:endParaRPr lang="en-GB"/>
            </a:p>
          </p:txBody>
        </p:sp>
      </p:grpSp>
      <p:grpSp>
        <p:nvGrpSpPr>
          <p:cNvPr id="4" name="Group 4">
            <a:extLst>
              <a:ext uri="{C183D7F6-B498-43B3-948B-1728B52AA6E4}">
                <adec:decorative xmlns:adec="http://schemas.microsoft.com/office/drawing/2017/decorative" val="1"/>
              </a:ext>
            </a:extLst>
          </p:cNvPr>
          <p:cNvGrpSpPr/>
          <p:nvPr/>
        </p:nvGrpSpPr>
        <p:grpSpPr>
          <a:xfrm>
            <a:off x="10583195" y="0"/>
            <a:ext cx="7704805" cy="10287000"/>
            <a:chOff x="0" y="0"/>
            <a:chExt cx="2029249" cy="2709333"/>
          </a:xfrm>
        </p:grpSpPr>
        <p:sp>
          <p:nvSpPr>
            <p:cNvPr id="5" name="Freeform 5"/>
            <p:cNvSpPr/>
            <p:nvPr/>
          </p:nvSpPr>
          <p:spPr>
            <a:xfrm>
              <a:off x="0" y="0"/>
              <a:ext cx="2029249" cy="2709333"/>
            </a:xfrm>
            <a:custGeom>
              <a:avLst/>
              <a:gdLst/>
              <a:ahLst/>
              <a:cxnLst/>
              <a:rect l="l" t="t" r="r" b="b"/>
              <a:pathLst>
                <a:path w="2029249" h="2709333">
                  <a:moveTo>
                    <a:pt x="0" y="0"/>
                  </a:moveTo>
                  <a:lnTo>
                    <a:pt x="2029249" y="0"/>
                  </a:lnTo>
                  <a:lnTo>
                    <a:pt x="2029249" y="2709333"/>
                  </a:lnTo>
                  <a:lnTo>
                    <a:pt x="0" y="2709333"/>
                  </a:lnTo>
                  <a:close/>
                </a:path>
              </a:pathLst>
            </a:custGeom>
            <a:solidFill>
              <a:srgbClr val="298082">
                <a:alpha val="60000"/>
              </a:srgbClr>
            </a:solidFill>
          </p:spPr>
          <p:txBody>
            <a:bodyPr/>
            <a:lstStyle/>
            <a:p>
              <a:endParaRPr lang="en-GB"/>
            </a:p>
          </p:txBody>
        </p:sp>
        <p:sp>
          <p:nvSpPr>
            <p:cNvPr id="6" name="TextBox 6"/>
            <p:cNvSpPr txBox="1"/>
            <p:nvPr/>
          </p:nvSpPr>
          <p:spPr>
            <a:xfrm>
              <a:off x="0" y="9525"/>
              <a:ext cx="2029249" cy="2699808"/>
            </a:xfrm>
            <a:prstGeom prst="rect">
              <a:avLst/>
            </a:prstGeom>
          </p:spPr>
          <p:txBody>
            <a:bodyPr lIns="50800" tIns="50800" rIns="50800" bIns="50800" rtlCol="0" anchor="ctr"/>
            <a:lstStyle/>
            <a:p>
              <a:pPr algn="ctr">
                <a:lnSpc>
                  <a:spcPts val="2200"/>
                </a:lnSpc>
              </a:pPr>
              <a:endParaRPr/>
            </a:p>
          </p:txBody>
        </p:sp>
      </p:grpSp>
      <p:sp>
        <p:nvSpPr>
          <p:cNvPr id="7" name="TextBox 7"/>
          <p:cNvSpPr txBox="1"/>
          <p:nvPr/>
        </p:nvSpPr>
        <p:spPr>
          <a:xfrm>
            <a:off x="11163301" y="3353351"/>
            <a:ext cx="6626121" cy="4256422"/>
          </a:xfrm>
          <a:prstGeom prst="rect">
            <a:avLst/>
          </a:prstGeom>
        </p:spPr>
        <p:txBody>
          <a:bodyPr lIns="0" tIns="0" rIns="0" bIns="0" rtlCol="0" anchor="t">
            <a:spAutoFit/>
          </a:bodyPr>
          <a:lstStyle/>
          <a:p>
            <a:pPr algn="l">
              <a:lnSpc>
                <a:spcPts val="5599"/>
              </a:lnSpc>
            </a:pPr>
            <a:r>
              <a:rPr lang="en-US" sz="3999" b="1" dirty="0">
                <a:solidFill>
                  <a:srgbClr val="FFFFFF"/>
                </a:solidFill>
                <a:latin typeface="Frutiger Bold"/>
                <a:ea typeface="Frutiger Bold"/>
                <a:cs typeface="Frutiger Bold"/>
                <a:sym typeface="Frutiger Bold"/>
              </a:rPr>
              <a:t>Courses and services include: </a:t>
            </a:r>
          </a:p>
          <a:p>
            <a:pPr marL="863590" lvl="1" indent="-431795" algn="l">
              <a:lnSpc>
                <a:spcPts val="5599"/>
              </a:lnSpc>
              <a:buFont typeface="Arial"/>
              <a:buChar char="•"/>
            </a:pPr>
            <a:r>
              <a:rPr lang="en-US" sz="3999" u="sng" dirty="0">
                <a:solidFill>
                  <a:schemeClr val="bg1"/>
                </a:solidFill>
                <a:latin typeface="Frutiger"/>
                <a:ea typeface="Frutiger"/>
                <a:cs typeface="Frutiger"/>
                <a:sym typeface="Frutiger"/>
                <a:hlinkClick r:id="rId4" action="ppaction://hlinksldjump">
                  <a:extLst>
                    <a:ext uri="{A12FA001-AC4F-418D-AE19-62706E023703}">
                      <ahyp:hlinkClr xmlns:ahyp="http://schemas.microsoft.com/office/drawing/2018/hyperlinkcolor" val="tx"/>
                    </a:ext>
                  </a:extLst>
                </a:hlinkClick>
              </a:rPr>
              <a:t>After Action Review</a:t>
            </a:r>
          </a:p>
          <a:p>
            <a:pPr marL="863590" lvl="1" indent="-431795" algn="l">
              <a:lnSpc>
                <a:spcPts val="5599"/>
              </a:lnSpc>
              <a:buFont typeface="Arial"/>
              <a:buChar char="•"/>
            </a:pPr>
            <a:r>
              <a:rPr lang="en-US" sz="3999" u="sng" dirty="0">
                <a:solidFill>
                  <a:schemeClr val="bg1"/>
                </a:solidFill>
                <a:latin typeface="Frutiger"/>
                <a:ea typeface="Frutiger"/>
                <a:cs typeface="Frutiger"/>
                <a:sym typeface="Frutiger"/>
                <a:hlinkClick r:id="rId5" action="ppaction://hlinksldjump">
                  <a:extLst>
                    <a:ext uri="{A12FA001-AC4F-418D-AE19-62706E023703}">
                      <ahyp:hlinkClr xmlns:ahyp="http://schemas.microsoft.com/office/drawing/2018/hyperlinkcolor" val="tx"/>
                    </a:ext>
                  </a:extLst>
                </a:hlinkClick>
              </a:rPr>
              <a:t>Before Action Review</a:t>
            </a:r>
          </a:p>
          <a:p>
            <a:pPr marL="863590" lvl="1" indent="-431795" algn="l">
              <a:lnSpc>
                <a:spcPts val="5599"/>
              </a:lnSpc>
              <a:buFont typeface="Arial"/>
              <a:buChar char="•"/>
            </a:pPr>
            <a:r>
              <a:rPr lang="en-US" sz="3999" u="sng" dirty="0">
                <a:solidFill>
                  <a:schemeClr val="bg1"/>
                </a:solidFill>
                <a:latin typeface="Frutiger"/>
                <a:ea typeface="Frutiger"/>
                <a:cs typeface="Frutiger"/>
                <a:sym typeface="Frutiger"/>
                <a:hlinkClick r:id="rId6" action="ppaction://hlinksldjump">
                  <a:extLst>
                    <a:ext uri="{A12FA001-AC4F-418D-AE19-62706E023703}">
                      <ahyp:hlinkClr xmlns:ahyp="http://schemas.microsoft.com/office/drawing/2018/hyperlinkcolor" val="tx"/>
                    </a:ext>
                  </a:extLst>
                </a:hlinkClick>
              </a:rPr>
              <a:t>After Action Review  Conductor training</a:t>
            </a:r>
          </a:p>
        </p:txBody>
      </p:sp>
      <p:sp>
        <p:nvSpPr>
          <p:cNvPr id="11" name="Freeform 11">
            <a:extLst>
              <a:ext uri="{C183D7F6-B498-43B3-948B-1728B52AA6E4}">
                <adec:decorative xmlns:adec="http://schemas.microsoft.com/office/drawing/2017/decorative" val="1"/>
              </a:ext>
            </a:extLst>
          </p:cNvPr>
          <p:cNvSpPr/>
          <p:nvPr/>
        </p:nvSpPr>
        <p:spPr>
          <a:xfrm>
            <a:off x="0" y="9575728"/>
            <a:ext cx="789209" cy="711272"/>
          </a:xfrm>
          <a:custGeom>
            <a:avLst/>
            <a:gdLst/>
            <a:ahLst/>
            <a:cxnLst/>
            <a:rect l="l" t="t" r="r" b="b"/>
            <a:pathLst>
              <a:path w="789209" h="711272">
                <a:moveTo>
                  <a:pt x="0" y="0"/>
                </a:moveTo>
                <a:lnTo>
                  <a:pt x="789209" y="0"/>
                </a:lnTo>
                <a:lnTo>
                  <a:pt x="789209" y="711272"/>
                </a:lnTo>
                <a:lnTo>
                  <a:pt x="0" y="711272"/>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0" name="TextBox 10"/>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FFFFFF"/>
                </a:solidFill>
                <a:latin typeface="Frutiger"/>
                <a:ea typeface="Frutiger"/>
                <a:cs typeface="Frutiger"/>
                <a:sym typeface="Frutiger"/>
              </a:rPr>
              <a:t>23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7" name="TextBox 7"/>
          <p:cNvSpPr txBox="1">
            <a:spLocks noGrp="1"/>
          </p:cNvSpPr>
          <p:nvPr>
            <p:ph type="title" idx="4294967295"/>
          </p:nvPr>
        </p:nvSpPr>
        <p:spPr>
          <a:xfrm>
            <a:off x="703946" y="482918"/>
            <a:ext cx="10150352" cy="7112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After Action Review (bespoke)</a:t>
            </a:r>
          </a:p>
        </p:txBody>
      </p:sp>
      <p:sp>
        <p:nvSpPr>
          <p:cNvPr id="9" name="TextBox 9"/>
          <p:cNvSpPr txBox="1"/>
          <p:nvPr/>
        </p:nvSpPr>
        <p:spPr>
          <a:xfrm>
            <a:off x="713471" y="1589690"/>
            <a:ext cx="9898419" cy="1257300"/>
          </a:xfrm>
          <a:prstGeom prst="rect">
            <a:avLst/>
          </a:prstGeom>
        </p:spPr>
        <p:txBody>
          <a:bodyPr lIns="0" tIns="0" rIns="0" bIns="0" rtlCol="0" anchor="t">
            <a:spAutoFit/>
          </a:bodyPr>
          <a:lstStyle/>
          <a:p>
            <a:pPr algn="l">
              <a:lnSpc>
                <a:spcPts val="3360"/>
              </a:lnSpc>
            </a:pPr>
            <a:r>
              <a:rPr lang="en-US" sz="2800" b="1">
                <a:solidFill>
                  <a:srgbClr val="000000"/>
                </a:solidFill>
                <a:latin typeface="Frutiger Bold"/>
                <a:ea typeface="Frutiger Bold"/>
                <a:cs typeface="Frutiger Bold"/>
                <a:sym typeface="Frutiger Bold"/>
              </a:rPr>
              <a:t>The After Action Review approach brings people </a:t>
            </a:r>
          </a:p>
          <a:p>
            <a:pPr algn="l">
              <a:lnSpc>
                <a:spcPts val="3360"/>
              </a:lnSpc>
            </a:pPr>
            <a:r>
              <a:rPr lang="en-US" sz="2800" b="1">
                <a:solidFill>
                  <a:srgbClr val="000000"/>
                </a:solidFill>
                <a:latin typeface="Frutiger Bold"/>
                <a:ea typeface="Frutiger Bold"/>
                <a:cs typeface="Frutiger Bold"/>
                <a:sym typeface="Frutiger Bold"/>
              </a:rPr>
              <a:t>together for a safe, structured and effective review of </a:t>
            </a:r>
          </a:p>
          <a:p>
            <a:pPr algn="l">
              <a:lnSpc>
                <a:spcPts val="3360"/>
              </a:lnSpc>
            </a:pPr>
            <a:r>
              <a:rPr lang="en-US" sz="2800" b="1">
                <a:solidFill>
                  <a:srgbClr val="000000"/>
                </a:solidFill>
                <a:latin typeface="Frutiger Bold"/>
                <a:ea typeface="Frutiger Bold"/>
                <a:cs typeface="Frutiger Bold"/>
                <a:sym typeface="Frutiger Bold"/>
              </a:rPr>
              <a:t>the event.</a:t>
            </a:r>
          </a:p>
        </p:txBody>
      </p:sp>
      <p:sp>
        <p:nvSpPr>
          <p:cNvPr id="10" name="TextBox 10"/>
          <p:cNvSpPr txBox="1"/>
          <p:nvPr/>
        </p:nvSpPr>
        <p:spPr>
          <a:xfrm>
            <a:off x="713471" y="3466115"/>
            <a:ext cx="9639310" cy="46196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Regular AARs make a significant contribution to team resilience and performance and are a key tool in creating a sustainable improvement culture.</a:t>
            </a:r>
          </a:p>
          <a:p>
            <a:pPr algn="l">
              <a:lnSpc>
                <a:spcPts val="3359"/>
              </a:lnSpc>
              <a:spcBef>
                <a:spcPct val="0"/>
              </a:spcBef>
            </a:pPr>
            <a:endParaRPr lang="en-US" sz="2799">
              <a:solidFill>
                <a:srgbClr val="000000"/>
              </a:solidFill>
              <a:latin typeface="Frutiger"/>
              <a:ea typeface="Frutiger"/>
              <a:cs typeface="Frutiger"/>
              <a:sym typeface="Frutiger"/>
            </a:endParaRPr>
          </a:p>
          <a:p>
            <a:pPr algn="l">
              <a:lnSpc>
                <a:spcPts val="3359"/>
              </a:lnSpc>
              <a:spcBef>
                <a:spcPct val="0"/>
              </a:spcBef>
            </a:pPr>
            <a:r>
              <a:rPr lang="en-US" sz="2799" b="1">
                <a:solidFill>
                  <a:srgbClr val="AE2573"/>
                </a:solidFill>
                <a:latin typeface="Frutiger Bold"/>
                <a:ea typeface="Frutiger Bold"/>
                <a:cs typeface="Frutiger Bold"/>
                <a:sym typeface="Frutiger Bold"/>
              </a:rPr>
              <a:t>The AAR approach works to:</a:t>
            </a:r>
          </a:p>
          <a:p>
            <a:pPr marL="604519" lvl="1" indent="-302260" algn="l">
              <a:lnSpc>
                <a:spcPts val="3359"/>
              </a:lnSpc>
              <a:spcBef>
                <a:spcPct val="0"/>
              </a:spcBef>
              <a:buFont typeface="Arial"/>
              <a:buChar char="•"/>
            </a:pPr>
            <a:r>
              <a:rPr lang="en-US" sz="2799">
                <a:solidFill>
                  <a:srgbClr val="000000"/>
                </a:solidFill>
                <a:latin typeface="Frutiger"/>
                <a:ea typeface="Frutiger"/>
                <a:cs typeface="Frutiger"/>
                <a:sym typeface="Frutiger"/>
              </a:rPr>
              <a:t>Build strong effective multi-professional teams</a:t>
            </a:r>
          </a:p>
          <a:p>
            <a:pPr marL="604519" lvl="1" indent="-302260" algn="l">
              <a:lnSpc>
                <a:spcPts val="3359"/>
              </a:lnSpc>
              <a:spcBef>
                <a:spcPct val="0"/>
              </a:spcBef>
              <a:buFont typeface="Arial"/>
              <a:buChar char="•"/>
            </a:pPr>
            <a:r>
              <a:rPr lang="en-US" sz="2799">
                <a:solidFill>
                  <a:srgbClr val="000000"/>
                </a:solidFill>
                <a:latin typeface="Frutiger"/>
                <a:ea typeface="Frutiger"/>
                <a:cs typeface="Frutiger"/>
                <a:sym typeface="Frutiger"/>
              </a:rPr>
              <a:t>Deliver swift, smart solutions to problems</a:t>
            </a:r>
          </a:p>
          <a:p>
            <a:pPr marL="604519" lvl="1" indent="-302260" algn="l">
              <a:lnSpc>
                <a:spcPts val="3359"/>
              </a:lnSpc>
              <a:spcBef>
                <a:spcPct val="0"/>
              </a:spcBef>
              <a:buFont typeface="Arial"/>
              <a:buChar char="•"/>
            </a:pPr>
            <a:r>
              <a:rPr lang="en-US" sz="2799">
                <a:solidFill>
                  <a:srgbClr val="000000"/>
                </a:solidFill>
                <a:latin typeface="Frutiger"/>
                <a:ea typeface="Frutiger"/>
                <a:cs typeface="Frutiger"/>
                <a:sym typeface="Frutiger"/>
              </a:rPr>
              <a:t>Structure open, honest and productive conversations</a:t>
            </a:r>
          </a:p>
          <a:p>
            <a:pPr marL="604519" lvl="1" indent="-302260" algn="l">
              <a:lnSpc>
                <a:spcPts val="3359"/>
              </a:lnSpc>
              <a:spcBef>
                <a:spcPct val="0"/>
              </a:spcBef>
              <a:buFont typeface="Arial"/>
              <a:buChar char="•"/>
            </a:pPr>
            <a:r>
              <a:rPr lang="en-US" sz="2799">
                <a:solidFill>
                  <a:srgbClr val="000000"/>
                </a:solidFill>
                <a:latin typeface="Frutiger"/>
                <a:ea typeface="Frutiger"/>
                <a:cs typeface="Frutiger"/>
                <a:sym typeface="Frutiger"/>
              </a:rPr>
              <a:t>Provide a supportive operating environment for teams in which to reflect and learn</a:t>
            </a:r>
          </a:p>
          <a:p>
            <a:pPr marL="604519" lvl="1" indent="-302260" algn="l">
              <a:lnSpc>
                <a:spcPts val="3359"/>
              </a:lnSpc>
              <a:spcBef>
                <a:spcPct val="0"/>
              </a:spcBef>
              <a:buFont typeface="Arial"/>
              <a:buChar char="•"/>
            </a:pPr>
            <a:r>
              <a:rPr lang="en-US" sz="2799">
                <a:solidFill>
                  <a:srgbClr val="000000"/>
                </a:solidFill>
                <a:latin typeface="Frutiger"/>
                <a:ea typeface="Frutiger"/>
                <a:cs typeface="Frutiger"/>
                <a:sym typeface="Frutiger"/>
              </a:rPr>
              <a:t>Increase psychological safety.</a:t>
            </a:r>
          </a:p>
        </p:txBody>
      </p:sp>
      <p:sp>
        <p:nvSpPr>
          <p:cNvPr id="11" name="TextBox 11"/>
          <p:cNvSpPr txBox="1"/>
          <p:nvPr/>
        </p:nvSpPr>
        <p:spPr>
          <a:xfrm>
            <a:off x="713471" y="8286750"/>
            <a:ext cx="9898419" cy="12668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Teams that use AAR routinely have the ability to reflect and learn together. This builds excellent problem solving, flexible thinking and capacity for continuous improvement.</a:t>
            </a:r>
          </a:p>
        </p:txBody>
      </p:sp>
      <p:grpSp>
        <p:nvGrpSpPr>
          <p:cNvPr id="2" name="Group 2">
            <a:extLst>
              <a:ext uri="{C183D7F6-B498-43B3-948B-1728B52AA6E4}">
                <adec:decorative xmlns:adec="http://schemas.microsoft.com/office/drawing/2017/decorative" val="1"/>
              </a:ext>
            </a:extLst>
          </p:cNvPr>
          <p:cNvGrpSpPr/>
          <p:nvPr/>
        </p:nvGrpSpPr>
        <p:grpSpPr>
          <a:xfrm>
            <a:off x="11015530" y="0"/>
            <a:ext cx="7272470" cy="10346075"/>
            <a:chOff x="0" y="0"/>
            <a:chExt cx="1915383" cy="2819195"/>
          </a:xfrm>
        </p:grpSpPr>
        <p:sp>
          <p:nvSpPr>
            <p:cNvPr id="3" name="Freeform 3"/>
            <p:cNvSpPr/>
            <p:nvPr/>
          </p:nvSpPr>
          <p:spPr>
            <a:xfrm>
              <a:off x="0" y="0"/>
              <a:ext cx="1915383" cy="2819195"/>
            </a:xfrm>
            <a:custGeom>
              <a:avLst/>
              <a:gdLst/>
              <a:ahLst/>
              <a:cxnLst/>
              <a:rect l="l" t="t" r="r" b="b"/>
              <a:pathLst>
                <a:path w="1915383" h="2819195">
                  <a:moveTo>
                    <a:pt x="0" y="0"/>
                  </a:moveTo>
                  <a:lnTo>
                    <a:pt x="1915383" y="0"/>
                  </a:lnTo>
                  <a:lnTo>
                    <a:pt x="1915383"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1915383" cy="2809670"/>
            </a:xfrm>
            <a:prstGeom prst="rect">
              <a:avLst/>
            </a:prstGeom>
          </p:spPr>
          <p:txBody>
            <a:bodyPr lIns="50800" tIns="50800" rIns="50800" bIns="50800" rtlCol="0" anchor="ctr"/>
            <a:lstStyle/>
            <a:p>
              <a:pPr algn="ctr">
                <a:lnSpc>
                  <a:spcPts val="2879"/>
                </a:lnSpc>
              </a:pPr>
              <a:endParaRPr/>
            </a:p>
          </p:txBody>
        </p:sp>
      </p:grpSp>
      <p:sp>
        <p:nvSpPr>
          <p:cNvPr id="5" name="Freeform 5">
            <a:extLst>
              <a:ext uri="{C183D7F6-B498-43B3-948B-1728B52AA6E4}">
                <adec:decorative xmlns:adec="http://schemas.microsoft.com/office/drawing/2017/decorative" val="1"/>
              </a:ext>
            </a:extLst>
          </p:cNvPr>
          <p:cNvSpPr/>
          <p:nvPr/>
        </p:nvSpPr>
        <p:spPr>
          <a:xfrm>
            <a:off x="13978921" y="569114"/>
            <a:ext cx="1345687" cy="1362721"/>
          </a:xfrm>
          <a:custGeom>
            <a:avLst/>
            <a:gdLst/>
            <a:ahLst/>
            <a:cxnLst/>
            <a:rect l="l" t="t" r="r" b="b"/>
            <a:pathLst>
              <a:path w="1345687" h="1362721">
                <a:moveTo>
                  <a:pt x="0" y="0"/>
                </a:moveTo>
                <a:lnTo>
                  <a:pt x="1345687" y="0"/>
                </a:lnTo>
                <a:lnTo>
                  <a:pt x="1345687" y="1362721"/>
                </a:lnTo>
                <a:lnTo>
                  <a:pt x="0" y="13627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TextBox 8"/>
          <p:cNvSpPr txBox="1"/>
          <p:nvPr/>
        </p:nvSpPr>
        <p:spPr>
          <a:xfrm>
            <a:off x="11249878" y="2208815"/>
            <a:ext cx="6639866" cy="1266825"/>
          </a:xfrm>
          <a:prstGeom prst="rect">
            <a:avLst/>
          </a:prstGeom>
        </p:spPr>
        <p:txBody>
          <a:bodyPr lIns="0" tIns="0" rIns="0" bIns="0" rtlCol="0" anchor="t">
            <a:spAutoFit/>
          </a:bodyPr>
          <a:lstStyle/>
          <a:p>
            <a:pPr algn="ctr">
              <a:lnSpc>
                <a:spcPts val="3359"/>
              </a:lnSpc>
              <a:spcBef>
                <a:spcPct val="0"/>
              </a:spcBef>
            </a:pPr>
            <a:r>
              <a:rPr lang="en-US" sz="2799">
                <a:solidFill>
                  <a:srgbClr val="000000"/>
                </a:solidFill>
                <a:latin typeface="Frutiger"/>
                <a:ea typeface="Frutiger"/>
                <a:cs typeface="Frutiger"/>
                <a:sym typeface="Frutiger"/>
              </a:rPr>
              <a:t>Our in-house conductors have delivered over 100 After Action Reviews since 2021</a:t>
            </a:r>
          </a:p>
        </p:txBody>
      </p:sp>
      <p:sp>
        <p:nvSpPr>
          <p:cNvPr id="6" name="Freeform 6">
            <a:extLst>
              <a:ext uri="{C183D7F6-B498-43B3-948B-1728B52AA6E4}">
                <adec:decorative xmlns:adec="http://schemas.microsoft.com/office/drawing/2017/decorative" val="1"/>
              </a:ext>
            </a:extLst>
          </p:cNvPr>
          <p:cNvSpPr/>
          <p:nvPr/>
        </p:nvSpPr>
        <p:spPr>
          <a:xfrm>
            <a:off x="11249878" y="3793902"/>
            <a:ext cx="4074731" cy="2037365"/>
          </a:xfrm>
          <a:custGeom>
            <a:avLst/>
            <a:gdLst/>
            <a:ahLst/>
            <a:cxnLst/>
            <a:rect l="l" t="t" r="r" b="b"/>
            <a:pathLst>
              <a:path w="4074731" h="2037365">
                <a:moveTo>
                  <a:pt x="0" y="0"/>
                </a:moveTo>
                <a:lnTo>
                  <a:pt x="4074730" y="0"/>
                </a:lnTo>
                <a:lnTo>
                  <a:pt x="4074730" y="2037366"/>
                </a:lnTo>
                <a:lnTo>
                  <a:pt x="0" y="203736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2" name="TextBox 12"/>
          <p:cNvSpPr txBox="1"/>
          <p:nvPr/>
        </p:nvSpPr>
        <p:spPr>
          <a:xfrm>
            <a:off x="11465431" y="4504340"/>
            <a:ext cx="6372669" cy="16859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“The practice session was so valuable as it helped me to practice in a safe space. I learnt more than I expected” Training participant</a:t>
            </a:r>
          </a:p>
        </p:txBody>
      </p:sp>
      <p:sp>
        <p:nvSpPr>
          <p:cNvPr id="14" name="Freeform 14">
            <a:extLst>
              <a:ext uri="{C183D7F6-B498-43B3-948B-1728B52AA6E4}">
                <adec:decorative xmlns:adec="http://schemas.microsoft.com/office/drawing/2017/decorative" val="1"/>
              </a:ext>
            </a:extLst>
          </p:cNvPr>
          <p:cNvSpPr/>
          <p:nvPr/>
        </p:nvSpPr>
        <p:spPr>
          <a:xfrm>
            <a:off x="11249878" y="6504590"/>
            <a:ext cx="4074731" cy="2037365"/>
          </a:xfrm>
          <a:custGeom>
            <a:avLst/>
            <a:gdLst/>
            <a:ahLst/>
            <a:cxnLst/>
            <a:rect l="l" t="t" r="r" b="b"/>
            <a:pathLst>
              <a:path w="4074731" h="2037365">
                <a:moveTo>
                  <a:pt x="0" y="0"/>
                </a:moveTo>
                <a:lnTo>
                  <a:pt x="4074730" y="0"/>
                </a:lnTo>
                <a:lnTo>
                  <a:pt x="4074730" y="2037366"/>
                </a:lnTo>
                <a:lnTo>
                  <a:pt x="0" y="203736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3" name="TextBox 13"/>
          <p:cNvSpPr txBox="1"/>
          <p:nvPr/>
        </p:nvSpPr>
        <p:spPr>
          <a:xfrm>
            <a:off x="11465431" y="7263738"/>
            <a:ext cx="6372669" cy="25241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“Very engaging, inspiring and knowledgeable trainers. Perfect balance of teaching/practical. Really valued how safe the trainers made it feel’’ </a:t>
            </a:r>
          </a:p>
          <a:p>
            <a:pPr algn="l">
              <a:lnSpc>
                <a:spcPts val="3359"/>
              </a:lnSpc>
              <a:spcBef>
                <a:spcPct val="0"/>
              </a:spcBef>
            </a:pPr>
            <a:r>
              <a:rPr lang="en-US" sz="2799">
                <a:solidFill>
                  <a:srgbClr val="000000"/>
                </a:solidFill>
                <a:latin typeface="Frutiger"/>
                <a:ea typeface="Frutiger"/>
                <a:cs typeface="Frutiger"/>
                <a:sym typeface="Frutiger"/>
              </a:rPr>
              <a:t>Training participant</a:t>
            </a:r>
          </a:p>
        </p:txBody>
      </p:sp>
      <p:sp>
        <p:nvSpPr>
          <p:cNvPr id="15" name="Freeform 15">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6" name="TextBox 16"/>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24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5" name="TextBox 5"/>
          <p:cNvSpPr txBox="1">
            <a:spLocks noGrp="1"/>
          </p:cNvSpPr>
          <p:nvPr>
            <p:ph type="title" idx="4294967295"/>
          </p:nvPr>
        </p:nvSpPr>
        <p:spPr>
          <a:xfrm>
            <a:off x="713471" y="482918"/>
            <a:ext cx="9639310" cy="7112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Before Action Review (bespoke)</a:t>
            </a:r>
          </a:p>
        </p:txBody>
      </p:sp>
      <p:sp>
        <p:nvSpPr>
          <p:cNvPr id="16" name="TextBox 16"/>
          <p:cNvSpPr txBox="1"/>
          <p:nvPr/>
        </p:nvSpPr>
        <p:spPr>
          <a:xfrm>
            <a:off x="713471" y="1241742"/>
            <a:ext cx="9898419" cy="1257300"/>
          </a:xfrm>
          <a:prstGeom prst="rect">
            <a:avLst/>
          </a:prstGeom>
        </p:spPr>
        <p:txBody>
          <a:bodyPr lIns="0" tIns="0" rIns="0" bIns="0" rtlCol="0" anchor="t">
            <a:spAutoFit/>
          </a:bodyPr>
          <a:lstStyle/>
          <a:p>
            <a:pPr algn="l">
              <a:lnSpc>
                <a:spcPts val="3360"/>
              </a:lnSpc>
            </a:pPr>
            <a:r>
              <a:rPr lang="en-US" sz="2800" b="1">
                <a:solidFill>
                  <a:srgbClr val="000000"/>
                </a:solidFill>
                <a:latin typeface="Frutiger Bold"/>
                <a:ea typeface="Frutiger Bold"/>
                <a:cs typeface="Frutiger Bold"/>
                <a:sym typeface="Frutiger Bold"/>
              </a:rPr>
              <a:t>The Before Action Review approach brings people </a:t>
            </a:r>
          </a:p>
          <a:p>
            <a:pPr algn="l">
              <a:lnSpc>
                <a:spcPts val="3360"/>
              </a:lnSpc>
            </a:pPr>
            <a:r>
              <a:rPr lang="en-US" sz="2800" b="1">
                <a:solidFill>
                  <a:srgbClr val="000000"/>
                </a:solidFill>
                <a:latin typeface="Frutiger Bold"/>
                <a:ea typeface="Frutiger Bold"/>
                <a:cs typeface="Frutiger Bold"/>
                <a:sym typeface="Frutiger Bold"/>
              </a:rPr>
              <a:t>together for a safe, structured and effective review before an event</a:t>
            </a:r>
          </a:p>
        </p:txBody>
      </p:sp>
      <p:sp>
        <p:nvSpPr>
          <p:cNvPr id="13" name="TextBox 13"/>
          <p:cNvSpPr txBox="1"/>
          <p:nvPr/>
        </p:nvSpPr>
        <p:spPr>
          <a:xfrm>
            <a:off x="713471" y="2952761"/>
            <a:ext cx="9324081" cy="25241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The Before Action Review is a simple yet powerful approach to aligning goals, surfacing assumptions, and planning collaboratively before any project begins. Whether you're launching a new initiative or coming together as a team for the first time, this session helps you start with clarity, connection, and purpose.</a:t>
            </a:r>
          </a:p>
        </p:txBody>
      </p:sp>
      <p:sp>
        <p:nvSpPr>
          <p:cNvPr id="15" name="TextBox 15"/>
          <p:cNvSpPr txBox="1"/>
          <p:nvPr/>
        </p:nvSpPr>
        <p:spPr>
          <a:xfrm>
            <a:off x="713471" y="5905504"/>
            <a:ext cx="10477347" cy="5810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The AAR approach works to:</a:t>
            </a:r>
          </a:p>
          <a:p>
            <a:pPr algn="l">
              <a:lnSpc>
                <a:spcPts val="1200"/>
              </a:lnSpc>
              <a:spcBef>
                <a:spcPct val="0"/>
              </a:spcBef>
            </a:pPr>
            <a:endParaRPr lang="en-US" sz="2799" b="1">
              <a:solidFill>
                <a:srgbClr val="AE2573"/>
              </a:solidFill>
              <a:latin typeface="Frutiger Bold"/>
              <a:ea typeface="Frutiger Bold"/>
              <a:cs typeface="Frutiger Bold"/>
              <a:sym typeface="Frutiger Bold"/>
            </a:endParaRPr>
          </a:p>
        </p:txBody>
      </p:sp>
      <p:sp>
        <p:nvSpPr>
          <p:cNvPr id="14" name="TextBox 14"/>
          <p:cNvSpPr txBox="1"/>
          <p:nvPr/>
        </p:nvSpPr>
        <p:spPr>
          <a:xfrm>
            <a:off x="713471" y="6505168"/>
            <a:ext cx="9947264" cy="3352800"/>
          </a:xfrm>
          <a:prstGeom prst="rect">
            <a:avLst/>
          </a:prstGeom>
        </p:spPr>
        <p:txBody>
          <a:bodyPr lIns="0" tIns="0" rIns="0" bIns="0" rtlCol="0" anchor="t">
            <a:spAutoFit/>
          </a:bodyPr>
          <a:lstStyle/>
          <a:p>
            <a:pPr marL="604521" lvl="1" indent="-302261" algn="l">
              <a:lnSpc>
                <a:spcPts val="3360"/>
              </a:lnSpc>
              <a:buFont typeface="Arial"/>
              <a:buChar char="•"/>
            </a:pPr>
            <a:r>
              <a:rPr lang="en-US" sz="2800">
                <a:solidFill>
                  <a:srgbClr val="000000"/>
                </a:solidFill>
                <a:latin typeface="Frutiger"/>
                <a:ea typeface="Frutiger"/>
                <a:cs typeface="Frutiger"/>
                <a:sym typeface="Frutiger"/>
              </a:rPr>
              <a:t>Align on purpose, goals, and expectations before starting a project or activity</a:t>
            </a:r>
          </a:p>
          <a:p>
            <a:pPr marL="604521" lvl="1" indent="-302261" algn="l">
              <a:lnSpc>
                <a:spcPts val="3360"/>
              </a:lnSpc>
              <a:buFont typeface="Arial"/>
              <a:buChar char="•"/>
            </a:pPr>
            <a:r>
              <a:rPr lang="en-US" sz="2800">
                <a:solidFill>
                  <a:srgbClr val="000000"/>
                </a:solidFill>
                <a:latin typeface="Frutiger"/>
                <a:ea typeface="Frutiger"/>
                <a:cs typeface="Frutiger"/>
                <a:sym typeface="Frutiger"/>
              </a:rPr>
              <a:t>Reflect on past experiences to uncover valuable lessons, behaviours, and resources</a:t>
            </a:r>
          </a:p>
          <a:p>
            <a:pPr marL="604521" lvl="1" indent="-302261" algn="l">
              <a:lnSpc>
                <a:spcPts val="3360"/>
              </a:lnSpc>
              <a:buFont typeface="Arial"/>
              <a:buChar char="•"/>
            </a:pPr>
            <a:r>
              <a:rPr lang="en-US" sz="2800">
                <a:solidFill>
                  <a:srgbClr val="000000"/>
                </a:solidFill>
                <a:latin typeface="Frutiger"/>
                <a:ea typeface="Frutiger"/>
                <a:cs typeface="Frutiger"/>
                <a:sym typeface="Frutiger"/>
              </a:rPr>
              <a:t>Anticipate potential challenges, uncertainties, and knowledge gaps</a:t>
            </a:r>
          </a:p>
          <a:p>
            <a:pPr marL="604521" lvl="1" indent="-302261" algn="l">
              <a:lnSpc>
                <a:spcPts val="3360"/>
              </a:lnSpc>
              <a:buFont typeface="Arial"/>
              <a:buChar char="•"/>
            </a:pPr>
            <a:r>
              <a:rPr lang="en-US" sz="2800">
                <a:solidFill>
                  <a:srgbClr val="000000"/>
                </a:solidFill>
                <a:latin typeface="Frutiger"/>
                <a:ea typeface="Frutiger"/>
                <a:cs typeface="Frutiger"/>
                <a:sym typeface="Frutiger"/>
              </a:rPr>
              <a:t>Build a shared plan for success by fostering open dialogue and collective insight</a:t>
            </a:r>
          </a:p>
        </p:txBody>
      </p:sp>
      <p:grpSp>
        <p:nvGrpSpPr>
          <p:cNvPr id="2" name="Group 2">
            <a:extLst>
              <a:ext uri="{C183D7F6-B498-43B3-948B-1728B52AA6E4}">
                <adec:decorative xmlns:adec="http://schemas.microsoft.com/office/drawing/2017/decorative" val="1"/>
              </a:ext>
            </a:extLst>
          </p:cNvPr>
          <p:cNvGrpSpPr/>
          <p:nvPr/>
        </p:nvGrpSpPr>
        <p:grpSpPr>
          <a:xfrm>
            <a:off x="11016001" y="0"/>
            <a:ext cx="7271999" cy="10346075"/>
            <a:chOff x="-1056" y="0"/>
            <a:chExt cx="2133708" cy="2819195"/>
          </a:xfrm>
        </p:grpSpPr>
        <p:sp>
          <p:nvSpPr>
            <p:cNvPr id="3" name="Freeform 3"/>
            <p:cNvSpPr/>
            <p:nvPr/>
          </p:nvSpPr>
          <p:spPr>
            <a:xfrm>
              <a:off x="-1056" y="0"/>
              <a:ext cx="2133708"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dirty="0"/>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6" name="TextBox 6"/>
          <p:cNvSpPr txBox="1"/>
          <p:nvPr/>
        </p:nvSpPr>
        <p:spPr>
          <a:xfrm>
            <a:off x="11304907" y="1047750"/>
            <a:ext cx="6266577" cy="407035"/>
          </a:xfrm>
          <a:prstGeom prst="rect">
            <a:avLst/>
          </a:prstGeom>
        </p:spPr>
        <p:txBody>
          <a:bodyPr lIns="0" tIns="0" rIns="0" bIns="0" rtlCol="0" anchor="t">
            <a:spAutoFit/>
          </a:bodyPr>
          <a:lstStyle/>
          <a:p>
            <a:pPr marL="0" lvl="0" indent="0" algn="l">
              <a:lnSpc>
                <a:spcPts val="3079"/>
              </a:lnSpc>
            </a:pPr>
            <a:r>
              <a:rPr lang="en-US" sz="2799" b="1" spc="-92" dirty="0">
                <a:solidFill>
                  <a:srgbClr val="000000"/>
                </a:solidFill>
                <a:latin typeface="Frutiger Bold"/>
                <a:ea typeface="Frutiger Bold"/>
                <a:cs typeface="Frutiger Bold"/>
                <a:sym typeface="Frutiger Bold"/>
              </a:rPr>
              <a:t>This service is for teams made up of:</a:t>
            </a:r>
          </a:p>
        </p:txBody>
      </p:sp>
      <p:sp>
        <p:nvSpPr>
          <p:cNvPr id="7" name="Freeform 7">
            <a:extLst>
              <a:ext uri="{C183D7F6-B498-43B3-948B-1728B52AA6E4}">
                <adec:decorative xmlns:adec="http://schemas.microsoft.com/office/drawing/2017/decorative" val="1"/>
              </a:ext>
            </a:extLst>
          </p:cNvPr>
          <p:cNvSpPr/>
          <p:nvPr/>
        </p:nvSpPr>
        <p:spPr>
          <a:xfrm>
            <a:off x="11304907" y="1762218"/>
            <a:ext cx="963006" cy="1057192"/>
          </a:xfrm>
          <a:custGeom>
            <a:avLst/>
            <a:gdLst/>
            <a:ahLst/>
            <a:cxnLst/>
            <a:rect l="l" t="t" r="r" b="b"/>
            <a:pathLst>
              <a:path w="963006" h="1057192">
                <a:moveTo>
                  <a:pt x="0" y="0"/>
                </a:moveTo>
                <a:lnTo>
                  <a:pt x="963007" y="0"/>
                </a:lnTo>
                <a:lnTo>
                  <a:pt x="963007" y="1057193"/>
                </a:lnTo>
                <a:lnTo>
                  <a:pt x="0" y="10571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9" name="TextBox 9"/>
          <p:cNvSpPr txBox="1"/>
          <p:nvPr/>
        </p:nvSpPr>
        <p:spPr>
          <a:xfrm>
            <a:off x="12479992" y="2071739"/>
            <a:ext cx="5236861" cy="4286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Clinicians </a:t>
            </a:r>
          </a:p>
        </p:txBody>
      </p:sp>
      <p:sp>
        <p:nvSpPr>
          <p:cNvPr id="8" name="Freeform 8">
            <a:extLst>
              <a:ext uri="{C183D7F6-B498-43B3-948B-1728B52AA6E4}">
                <adec:decorative xmlns:adec="http://schemas.microsoft.com/office/drawing/2017/decorative" val="1"/>
              </a:ext>
            </a:extLst>
          </p:cNvPr>
          <p:cNvSpPr/>
          <p:nvPr/>
        </p:nvSpPr>
        <p:spPr>
          <a:xfrm>
            <a:off x="11304907" y="3062339"/>
            <a:ext cx="963006" cy="1057192"/>
          </a:xfrm>
          <a:custGeom>
            <a:avLst/>
            <a:gdLst/>
            <a:ahLst/>
            <a:cxnLst/>
            <a:rect l="l" t="t" r="r" b="b"/>
            <a:pathLst>
              <a:path w="963006" h="1057192">
                <a:moveTo>
                  <a:pt x="0" y="0"/>
                </a:moveTo>
                <a:lnTo>
                  <a:pt x="963007" y="0"/>
                </a:lnTo>
                <a:lnTo>
                  <a:pt x="963007" y="1057193"/>
                </a:lnTo>
                <a:lnTo>
                  <a:pt x="0" y="105719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0" name="TextBox 10"/>
          <p:cNvSpPr txBox="1"/>
          <p:nvPr/>
        </p:nvSpPr>
        <p:spPr>
          <a:xfrm>
            <a:off x="12460948" y="3267086"/>
            <a:ext cx="5224431" cy="4286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Non-clinical staff at all levels</a:t>
            </a:r>
          </a:p>
        </p:txBody>
      </p:sp>
      <p:sp>
        <p:nvSpPr>
          <p:cNvPr id="11" name="Freeform 11">
            <a:extLst>
              <a:ext uri="{C183D7F6-B498-43B3-948B-1728B52AA6E4}">
                <adec:decorative xmlns:adec="http://schemas.microsoft.com/office/drawing/2017/decorative" val="1"/>
              </a:ext>
            </a:extLst>
          </p:cNvPr>
          <p:cNvSpPr/>
          <p:nvPr/>
        </p:nvSpPr>
        <p:spPr>
          <a:xfrm>
            <a:off x="11304907" y="5138707"/>
            <a:ext cx="4074731" cy="2037365"/>
          </a:xfrm>
          <a:custGeom>
            <a:avLst/>
            <a:gdLst/>
            <a:ahLst/>
            <a:cxnLst/>
            <a:rect l="l" t="t" r="r" b="b"/>
            <a:pathLst>
              <a:path w="4074731" h="2037365">
                <a:moveTo>
                  <a:pt x="0" y="0"/>
                </a:moveTo>
                <a:lnTo>
                  <a:pt x="4074731" y="0"/>
                </a:lnTo>
                <a:lnTo>
                  <a:pt x="4074731" y="2037365"/>
                </a:lnTo>
                <a:lnTo>
                  <a:pt x="0" y="203736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2" name="TextBox 12"/>
          <p:cNvSpPr txBox="1"/>
          <p:nvPr/>
        </p:nvSpPr>
        <p:spPr>
          <a:xfrm>
            <a:off x="11516915" y="5813885"/>
            <a:ext cx="6372669" cy="37814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“By working with TPHC, the team have given us the tools and framework to develop a supportive culture, not only for the teams wanting to undertake AARs, but also for the newly trained AAR conductors”</a:t>
            </a:r>
          </a:p>
          <a:p>
            <a:pPr algn="l">
              <a:lnSpc>
                <a:spcPts val="3359"/>
              </a:lnSpc>
              <a:spcBef>
                <a:spcPct val="0"/>
              </a:spcBef>
            </a:pPr>
            <a:r>
              <a:rPr lang="en-US" sz="2799">
                <a:solidFill>
                  <a:srgbClr val="000000"/>
                </a:solidFill>
                <a:latin typeface="Frutiger"/>
                <a:ea typeface="Frutiger"/>
                <a:cs typeface="Frutiger"/>
                <a:sym typeface="Frutiger"/>
              </a:rPr>
              <a:t>Deputy Chief Nurse, NHS Foundation Trust</a:t>
            </a:r>
          </a:p>
        </p:txBody>
      </p:sp>
      <p:sp>
        <p:nvSpPr>
          <p:cNvPr id="17" name="Freeform 17">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8" name="TextBox 18"/>
          <p:cNvSpPr txBox="1"/>
          <p:nvPr/>
        </p:nvSpPr>
        <p:spPr>
          <a:xfrm>
            <a:off x="17754599"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25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5" name="TextBox 5"/>
          <p:cNvSpPr txBox="1">
            <a:spLocks noGrp="1"/>
          </p:cNvSpPr>
          <p:nvPr>
            <p:ph type="title" idx="4294967295"/>
          </p:nvPr>
        </p:nvSpPr>
        <p:spPr>
          <a:xfrm>
            <a:off x="713471" y="482918"/>
            <a:ext cx="9639310" cy="140653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After Action Review conductor training (1 day)</a:t>
            </a:r>
          </a:p>
        </p:txBody>
      </p:sp>
      <p:sp>
        <p:nvSpPr>
          <p:cNvPr id="6" name="TextBox 6"/>
          <p:cNvSpPr txBox="1"/>
          <p:nvPr/>
        </p:nvSpPr>
        <p:spPr>
          <a:xfrm>
            <a:off x="713471" y="2209623"/>
            <a:ext cx="10121084" cy="838200"/>
          </a:xfrm>
          <a:prstGeom prst="rect">
            <a:avLst/>
          </a:prstGeom>
        </p:spPr>
        <p:txBody>
          <a:bodyPr lIns="0" tIns="0" rIns="0" bIns="0" rtlCol="0" anchor="t">
            <a:spAutoFit/>
          </a:bodyPr>
          <a:lstStyle/>
          <a:p>
            <a:pPr algn="l">
              <a:lnSpc>
                <a:spcPts val="3360"/>
              </a:lnSpc>
            </a:pPr>
            <a:r>
              <a:rPr lang="en-US" sz="2800" b="1">
                <a:solidFill>
                  <a:srgbClr val="000000"/>
                </a:solidFill>
                <a:latin typeface="Frutiger Bold"/>
                <a:ea typeface="Frutiger Bold"/>
                <a:cs typeface="Frutiger Bold"/>
                <a:sym typeface="Frutiger Bold"/>
              </a:rPr>
              <a:t>Learn how to conduct After Action Reviews (AAR) on this very engaging and highly experiential one day course.</a:t>
            </a:r>
          </a:p>
        </p:txBody>
      </p:sp>
      <p:sp>
        <p:nvSpPr>
          <p:cNvPr id="7" name="TextBox 7"/>
          <p:cNvSpPr txBox="1"/>
          <p:nvPr/>
        </p:nvSpPr>
        <p:spPr>
          <a:xfrm>
            <a:off x="713471" y="3361577"/>
            <a:ext cx="10302059" cy="4200525"/>
          </a:xfrm>
          <a:prstGeom prst="rect">
            <a:avLst/>
          </a:prstGeom>
        </p:spPr>
        <p:txBody>
          <a:bodyPr lIns="0" tIns="0" rIns="0" bIns="0" rtlCol="0" anchor="t">
            <a:spAutoFit/>
          </a:bodyPr>
          <a:lstStyle/>
          <a:p>
            <a:pPr algn="l">
              <a:lnSpc>
                <a:spcPts val="3359"/>
              </a:lnSpc>
              <a:spcBef>
                <a:spcPct val="0"/>
              </a:spcBef>
            </a:pPr>
            <a:r>
              <a:rPr lang="en-US" sz="2799" b="1">
                <a:solidFill>
                  <a:srgbClr val="AF2C73"/>
                </a:solidFill>
                <a:latin typeface="Frutiger Bold"/>
                <a:ea typeface="Frutiger Bold"/>
                <a:cs typeface="Frutiger Bold"/>
                <a:sym typeface="Frutiger Bold"/>
              </a:rPr>
              <a:t>Find out:</a:t>
            </a:r>
          </a:p>
          <a:p>
            <a:pPr algn="l">
              <a:lnSpc>
                <a:spcPts val="3359"/>
              </a:lnSpc>
              <a:spcBef>
                <a:spcPct val="0"/>
              </a:spcBef>
            </a:pPr>
            <a:r>
              <a:rPr lang="en-US" sz="2799">
                <a:solidFill>
                  <a:srgbClr val="000000"/>
                </a:solidFill>
                <a:latin typeface="Frutiger"/>
                <a:ea typeface="Frutiger"/>
                <a:cs typeface="Frutiger"/>
                <a:sym typeface="Frutiger"/>
              </a:rPr>
              <a:t>• Why AAR is so valuable in today’s NHS</a:t>
            </a:r>
          </a:p>
          <a:p>
            <a:pPr algn="l">
              <a:lnSpc>
                <a:spcPts val="3359"/>
              </a:lnSpc>
              <a:spcBef>
                <a:spcPct val="0"/>
              </a:spcBef>
            </a:pPr>
            <a:r>
              <a:rPr lang="en-US" sz="2799">
                <a:solidFill>
                  <a:srgbClr val="000000"/>
                </a:solidFill>
                <a:latin typeface="Frutiger"/>
                <a:ea typeface="Frutiger"/>
                <a:cs typeface="Frutiger"/>
                <a:sym typeface="Frutiger"/>
              </a:rPr>
              <a:t>• Where AAR fits with incident investigation, debriefing and other approaches</a:t>
            </a:r>
          </a:p>
          <a:p>
            <a:pPr algn="l">
              <a:lnSpc>
                <a:spcPts val="3359"/>
              </a:lnSpc>
              <a:spcBef>
                <a:spcPct val="0"/>
              </a:spcBef>
            </a:pPr>
            <a:r>
              <a:rPr lang="en-US" sz="2799">
                <a:solidFill>
                  <a:srgbClr val="000000"/>
                </a:solidFill>
                <a:latin typeface="Frutiger"/>
                <a:ea typeface="Frutiger"/>
                <a:cs typeface="Frutiger"/>
                <a:sym typeface="Frutiger"/>
              </a:rPr>
              <a:t>• How other organisations are using AAR</a:t>
            </a:r>
          </a:p>
          <a:p>
            <a:pPr algn="l">
              <a:lnSpc>
                <a:spcPts val="3359"/>
              </a:lnSpc>
              <a:spcBef>
                <a:spcPct val="0"/>
              </a:spcBef>
            </a:pPr>
            <a:r>
              <a:rPr lang="en-US" sz="2799">
                <a:solidFill>
                  <a:srgbClr val="000000"/>
                </a:solidFill>
                <a:latin typeface="Frutiger"/>
                <a:ea typeface="Frutiger"/>
                <a:cs typeface="Frutiger"/>
                <a:sym typeface="Frutiger"/>
              </a:rPr>
              <a:t>• When AAR isn’t appropriate</a:t>
            </a:r>
          </a:p>
          <a:p>
            <a:pPr algn="l">
              <a:lnSpc>
                <a:spcPts val="3359"/>
              </a:lnSpc>
              <a:spcBef>
                <a:spcPct val="0"/>
              </a:spcBef>
            </a:pPr>
            <a:r>
              <a:rPr lang="en-US" sz="2799">
                <a:solidFill>
                  <a:srgbClr val="000000"/>
                </a:solidFill>
                <a:latin typeface="Frutiger"/>
                <a:ea typeface="Frutiger"/>
                <a:cs typeface="Frutiger"/>
                <a:sym typeface="Frutiger"/>
              </a:rPr>
              <a:t>• What happens before, during and after AAR? The practical </a:t>
            </a:r>
          </a:p>
          <a:p>
            <a:pPr algn="l">
              <a:lnSpc>
                <a:spcPts val="3359"/>
              </a:lnSpc>
              <a:spcBef>
                <a:spcPct val="0"/>
              </a:spcBef>
            </a:pPr>
            <a:r>
              <a:rPr lang="en-US" sz="2799">
                <a:solidFill>
                  <a:srgbClr val="000000"/>
                </a:solidFill>
                <a:latin typeface="Frutiger"/>
                <a:ea typeface="Frutiger"/>
                <a:cs typeface="Frutiger"/>
                <a:sym typeface="Frutiger"/>
              </a:rPr>
              <a:t>and the psychological components</a:t>
            </a:r>
          </a:p>
          <a:p>
            <a:pPr algn="l">
              <a:lnSpc>
                <a:spcPts val="3359"/>
              </a:lnSpc>
              <a:spcBef>
                <a:spcPct val="0"/>
              </a:spcBef>
            </a:pPr>
            <a:r>
              <a:rPr lang="en-US" sz="2799">
                <a:solidFill>
                  <a:srgbClr val="000000"/>
                </a:solidFill>
                <a:latin typeface="Frutiger"/>
                <a:ea typeface="Frutiger"/>
                <a:cs typeface="Frutiger"/>
                <a:sym typeface="Frutiger"/>
              </a:rPr>
              <a:t>• How to make the AAR ground rules work for you and the </a:t>
            </a:r>
          </a:p>
          <a:p>
            <a:pPr algn="l">
              <a:lnSpc>
                <a:spcPts val="3359"/>
              </a:lnSpc>
              <a:spcBef>
                <a:spcPct val="0"/>
              </a:spcBef>
            </a:pPr>
            <a:r>
              <a:rPr lang="en-US" sz="2799">
                <a:solidFill>
                  <a:srgbClr val="000000"/>
                </a:solidFill>
                <a:latin typeface="Frutiger"/>
                <a:ea typeface="Frutiger"/>
                <a:cs typeface="Frutiger"/>
                <a:sym typeface="Frutiger"/>
              </a:rPr>
              <a:t>participants</a:t>
            </a:r>
          </a:p>
        </p:txBody>
      </p:sp>
      <p:sp>
        <p:nvSpPr>
          <p:cNvPr id="8" name="TextBox 8"/>
          <p:cNvSpPr txBox="1"/>
          <p:nvPr/>
        </p:nvSpPr>
        <p:spPr>
          <a:xfrm>
            <a:off x="713471" y="7909385"/>
            <a:ext cx="10063934" cy="16859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Each delegate will lead an After Action Review on a team </a:t>
            </a:r>
          </a:p>
          <a:p>
            <a:pPr algn="l">
              <a:lnSpc>
                <a:spcPts val="3359"/>
              </a:lnSpc>
              <a:spcBef>
                <a:spcPct val="0"/>
              </a:spcBef>
            </a:pPr>
            <a:r>
              <a:rPr lang="en-US" sz="2799">
                <a:solidFill>
                  <a:srgbClr val="000000"/>
                </a:solidFill>
                <a:latin typeface="Frutiger"/>
                <a:ea typeface="Frutiger"/>
                <a:cs typeface="Frutiger"/>
                <a:sym typeface="Frutiger"/>
              </a:rPr>
              <a:t>exercise. Filming and playback of some of these team AARs will support skill development and rapid knowledge acquisition.</a:t>
            </a:r>
          </a:p>
        </p:txBody>
      </p:sp>
      <p:grpSp>
        <p:nvGrpSpPr>
          <p:cNvPr id="2" name="Group 2">
            <a:extLst>
              <a:ext uri="{C183D7F6-B498-43B3-948B-1728B52AA6E4}">
                <adec:decorative xmlns:adec="http://schemas.microsoft.com/office/drawing/2017/decorative" val="1"/>
              </a:ext>
            </a:extLst>
          </p:cNvPr>
          <p:cNvGrpSpPr/>
          <p:nvPr/>
        </p:nvGrpSpPr>
        <p:grpSpPr>
          <a:xfrm>
            <a:off x="11015530" y="0"/>
            <a:ext cx="7272470" cy="10346075"/>
            <a:chOff x="0" y="0"/>
            <a:chExt cx="2132652" cy="2819195"/>
          </a:xfrm>
        </p:grpSpPr>
        <p:sp>
          <p:nvSpPr>
            <p:cNvPr id="3" name="Freeform 3"/>
            <p:cNvSpPr/>
            <p:nvPr/>
          </p:nvSpPr>
          <p:spPr>
            <a:xfrm>
              <a:off x="0" y="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dirty="0"/>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9" name="TextBox 9"/>
          <p:cNvSpPr txBox="1"/>
          <p:nvPr/>
        </p:nvSpPr>
        <p:spPr>
          <a:xfrm>
            <a:off x="11304907" y="1047750"/>
            <a:ext cx="6266577" cy="407035"/>
          </a:xfrm>
          <a:prstGeom prst="rect">
            <a:avLst/>
          </a:prstGeom>
        </p:spPr>
        <p:txBody>
          <a:bodyPr lIns="0" tIns="0" rIns="0" bIns="0" rtlCol="0" anchor="t">
            <a:spAutoFit/>
          </a:bodyPr>
          <a:lstStyle/>
          <a:p>
            <a:pPr marL="0" lvl="0" indent="0" algn="l">
              <a:lnSpc>
                <a:spcPts val="3079"/>
              </a:lnSpc>
            </a:pPr>
            <a:r>
              <a:rPr lang="en-US" sz="2799" b="1" spc="-92" dirty="0">
                <a:solidFill>
                  <a:srgbClr val="000000"/>
                </a:solidFill>
                <a:latin typeface="Frutiger Bold"/>
                <a:ea typeface="Frutiger Bold"/>
                <a:cs typeface="Frutiger Bold"/>
                <a:sym typeface="Frutiger Bold"/>
              </a:rPr>
              <a:t>This training is for:</a:t>
            </a:r>
          </a:p>
        </p:txBody>
      </p:sp>
      <p:sp>
        <p:nvSpPr>
          <p:cNvPr id="10" name="TextBox 10"/>
          <p:cNvSpPr txBox="1"/>
          <p:nvPr/>
        </p:nvSpPr>
        <p:spPr>
          <a:xfrm>
            <a:off x="11304907" y="1588612"/>
            <a:ext cx="6796683" cy="4286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The training day is open to all, including:</a:t>
            </a:r>
          </a:p>
        </p:txBody>
      </p:sp>
      <p:sp>
        <p:nvSpPr>
          <p:cNvPr id="11" name="Freeform 11">
            <a:extLst>
              <a:ext uri="{C183D7F6-B498-43B3-948B-1728B52AA6E4}">
                <adec:decorative xmlns:adec="http://schemas.microsoft.com/office/drawing/2017/decorative" val="1"/>
              </a:ext>
            </a:extLst>
          </p:cNvPr>
          <p:cNvSpPr/>
          <p:nvPr/>
        </p:nvSpPr>
        <p:spPr>
          <a:xfrm>
            <a:off x="11304907" y="2224139"/>
            <a:ext cx="963006" cy="1057192"/>
          </a:xfrm>
          <a:custGeom>
            <a:avLst/>
            <a:gdLst/>
            <a:ahLst/>
            <a:cxnLst/>
            <a:rect l="l" t="t" r="r" b="b"/>
            <a:pathLst>
              <a:path w="963006" h="1057192">
                <a:moveTo>
                  <a:pt x="0" y="0"/>
                </a:moveTo>
                <a:lnTo>
                  <a:pt x="963007" y="0"/>
                </a:lnTo>
                <a:lnTo>
                  <a:pt x="963007" y="1057193"/>
                </a:lnTo>
                <a:lnTo>
                  <a:pt x="0" y="10571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3" name="TextBox 13"/>
          <p:cNvSpPr txBox="1"/>
          <p:nvPr/>
        </p:nvSpPr>
        <p:spPr>
          <a:xfrm>
            <a:off x="12479992" y="2533661"/>
            <a:ext cx="5236861" cy="4286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Clinicians </a:t>
            </a:r>
          </a:p>
        </p:txBody>
      </p:sp>
      <p:sp>
        <p:nvSpPr>
          <p:cNvPr id="12" name="Freeform 12">
            <a:extLst>
              <a:ext uri="{C183D7F6-B498-43B3-948B-1728B52AA6E4}">
                <adec:decorative xmlns:adec="http://schemas.microsoft.com/office/drawing/2017/decorative" val="1"/>
              </a:ext>
            </a:extLst>
          </p:cNvPr>
          <p:cNvSpPr/>
          <p:nvPr/>
        </p:nvSpPr>
        <p:spPr>
          <a:xfrm>
            <a:off x="11304907" y="3524261"/>
            <a:ext cx="963006" cy="1057192"/>
          </a:xfrm>
          <a:custGeom>
            <a:avLst/>
            <a:gdLst/>
            <a:ahLst/>
            <a:cxnLst/>
            <a:rect l="l" t="t" r="r" b="b"/>
            <a:pathLst>
              <a:path w="963006" h="1057192">
                <a:moveTo>
                  <a:pt x="0" y="0"/>
                </a:moveTo>
                <a:lnTo>
                  <a:pt x="963007" y="0"/>
                </a:lnTo>
                <a:lnTo>
                  <a:pt x="963007" y="1057192"/>
                </a:lnTo>
                <a:lnTo>
                  <a:pt x="0" y="10571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4" name="TextBox 14"/>
          <p:cNvSpPr txBox="1"/>
          <p:nvPr/>
        </p:nvSpPr>
        <p:spPr>
          <a:xfrm>
            <a:off x="12460948" y="3414682"/>
            <a:ext cx="522443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Those working in project management, transformation, operations or leadership</a:t>
            </a:r>
          </a:p>
        </p:txBody>
      </p:sp>
      <p:sp>
        <p:nvSpPr>
          <p:cNvPr id="15" name="Freeform 15">
            <a:extLst>
              <a:ext uri="{C183D7F6-B498-43B3-948B-1728B52AA6E4}">
                <adec:decorative xmlns:adec="http://schemas.microsoft.com/office/drawing/2017/decorative" val="1"/>
              </a:ext>
            </a:extLst>
          </p:cNvPr>
          <p:cNvSpPr/>
          <p:nvPr/>
        </p:nvSpPr>
        <p:spPr>
          <a:xfrm>
            <a:off x="11304907" y="5138707"/>
            <a:ext cx="4074731" cy="2037365"/>
          </a:xfrm>
          <a:custGeom>
            <a:avLst/>
            <a:gdLst/>
            <a:ahLst/>
            <a:cxnLst/>
            <a:rect l="l" t="t" r="r" b="b"/>
            <a:pathLst>
              <a:path w="4074731" h="2037365">
                <a:moveTo>
                  <a:pt x="0" y="0"/>
                </a:moveTo>
                <a:lnTo>
                  <a:pt x="4074731" y="0"/>
                </a:lnTo>
                <a:lnTo>
                  <a:pt x="4074731" y="2037365"/>
                </a:lnTo>
                <a:lnTo>
                  <a:pt x="0" y="203736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6" name="TextBox 16"/>
          <p:cNvSpPr txBox="1"/>
          <p:nvPr/>
        </p:nvSpPr>
        <p:spPr>
          <a:xfrm>
            <a:off x="11516915" y="5813885"/>
            <a:ext cx="6372669" cy="37814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“By working with TPHC, the team have given us the tools and framework to develop a supportive culture, not only for the teams wanting to undertake AARs, but also for the newly trained AAR conductors”</a:t>
            </a:r>
          </a:p>
          <a:p>
            <a:pPr algn="l">
              <a:lnSpc>
                <a:spcPts val="3359"/>
              </a:lnSpc>
              <a:spcBef>
                <a:spcPct val="0"/>
              </a:spcBef>
            </a:pPr>
            <a:r>
              <a:rPr lang="en-US" sz="2799">
                <a:solidFill>
                  <a:srgbClr val="000000"/>
                </a:solidFill>
                <a:latin typeface="Frutiger"/>
                <a:ea typeface="Frutiger"/>
                <a:cs typeface="Frutiger"/>
                <a:sym typeface="Frutiger"/>
              </a:rPr>
              <a:t>Deputy Chief Nurse, NHS Foundation Trust</a:t>
            </a:r>
          </a:p>
        </p:txBody>
      </p:sp>
      <p:sp>
        <p:nvSpPr>
          <p:cNvPr id="17" name="Freeform 17">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8" name="TextBox 18"/>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26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98082"/>
        </a:solidFill>
        <a:effectLst/>
      </p:bgPr>
    </p:bg>
    <p:spTree>
      <p:nvGrpSpPr>
        <p:cNvPr id="1" name=""/>
        <p:cNvGrpSpPr/>
        <p:nvPr/>
      </p:nvGrpSpPr>
      <p:grpSpPr>
        <a:xfrm>
          <a:off x="0" y="0"/>
          <a:ext cx="0" cy="0"/>
          <a:chOff x="0" y="0"/>
          <a:chExt cx="0" cy="0"/>
        </a:xfrm>
      </p:grpSpPr>
      <p:sp>
        <p:nvSpPr>
          <p:cNvPr id="5" name="TextBox 5"/>
          <p:cNvSpPr txBox="1">
            <a:spLocks noGrp="1"/>
          </p:cNvSpPr>
          <p:nvPr>
            <p:ph type="title" idx="4294967295"/>
          </p:nvPr>
        </p:nvSpPr>
        <p:spPr>
          <a:xfrm>
            <a:off x="491363" y="1787589"/>
            <a:ext cx="10173359" cy="278222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819"/>
              </a:lnSpc>
              <a:spcBef>
                <a:spcPts val="0"/>
              </a:spcBef>
              <a:spcAft>
                <a:spcPts val="0"/>
              </a:spcAft>
              <a:buClrTx/>
              <a:buSzTx/>
              <a:buFontTx/>
              <a:buNone/>
              <a:tabLst/>
              <a:defRPr/>
            </a:pPr>
            <a:r>
              <a:rPr kumimoji="0" lang="en-US" sz="9835" b="1" i="0" u="none" strike="noStrike" kern="1200" cap="none" spc="-324" normalizeH="0" baseline="0" noProof="0" dirty="0">
                <a:ln>
                  <a:noFill/>
                </a:ln>
                <a:solidFill>
                  <a:srgbClr val="F6F6F6"/>
                </a:solidFill>
                <a:effectLst/>
                <a:uLnTx/>
                <a:uFillTx/>
                <a:latin typeface="Frutiger Bold"/>
                <a:ea typeface="Frutiger Bold"/>
                <a:cs typeface="Frutiger Bold"/>
                <a:sym typeface="Frutiger Bold"/>
              </a:rPr>
              <a:t>Inclusive cultures, accessible practice</a:t>
            </a:r>
          </a:p>
        </p:txBody>
      </p:sp>
      <p:sp>
        <p:nvSpPr>
          <p:cNvPr id="4" name="TextBox 4"/>
          <p:cNvSpPr txBox="1"/>
          <p:nvPr/>
        </p:nvSpPr>
        <p:spPr>
          <a:xfrm>
            <a:off x="619001" y="5522154"/>
            <a:ext cx="9553634" cy="4171950"/>
          </a:xfrm>
          <a:prstGeom prst="rect">
            <a:avLst/>
          </a:prstGeom>
        </p:spPr>
        <p:txBody>
          <a:bodyPr lIns="0" tIns="0" rIns="0" bIns="0" rtlCol="0" anchor="t">
            <a:spAutoFit/>
          </a:bodyPr>
          <a:lstStyle/>
          <a:p>
            <a:pPr algn="l">
              <a:lnSpc>
                <a:spcPts val="4199"/>
              </a:lnSpc>
            </a:pPr>
            <a:r>
              <a:rPr lang="en-US" sz="2999">
                <a:solidFill>
                  <a:srgbClr val="FFFFFF"/>
                </a:solidFill>
                <a:latin typeface="Frutiger"/>
                <a:ea typeface="Frutiger"/>
                <a:cs typeface="Frutiger"/>
                <a:sym typeface="Frutiger"/>
              </a:rPr>
              <a:t>Inclusion and accessibility should be part of how things are done, not just what’s spoken about. These courses help organisations strengthen understanding, shift behaviours, remove barriers, and design systems that reflect equity, belonging, and care. </a:t>
            </a:r>
          </a:p>
          <a:p>
            <a:pPr algn="l">
              <a:lnSpc>
                <a:spcPts val="4199"/>
              </a:lnSpc>
            </a:pPr>
            <a:endParaRPr lang="en-US" sz="2999">
              <a:solidFill>
                <a:srgbClr val="FFFFFF"/>
              </a:solidFill>
              <a:latin typeface="Frutiger"/>
              <a:ea typeface="Frutiger"/>
              <a:cs typeface="Frutiger"/>
              <a:sym typeface="Frutiger"/>
            </a:endParaRPr>
          </a:p>
          <a:p>
            <a:pPr algn="l">
              <a:lnSpc>
                <a:spcPts val="4199"/>
              </a:lnSpc>
            </a:pPr>
            <a:r>
              <a:rPr lang="en-US" sz="2999">
                <a:solidFill>
                  <a:srgbClr val="FFFFFF"/>
                </a:solidFill>
                <a:latin typeface="Frutiger"/>
                <a:ea typeface="Frutiger"/>
                <a:cs typeface="Frutiger"/>
                <a:sym typeface="Frutiger"/>
              </a:rPr>
              <a:t>Ideal for leaders, allies, and teams ready to reimagine what inclusive practice looks like every day.</a:t>
            </a:r>
          </a:p>
        </p:txBody>
      </p:sp>
      <p:grpSp>
        <p:nvGrpSpPr>
          <p:cNvPr id="2" name="Group 2">
            <a:extLst>
              <a:ext uri="{C183D7F6-B498-43B3-948B-1728B52AA6E4}">
                <adec:decorative xmlns:adec="http://schemas.microsoft.com/office/drawing/2017/decorative" val="1"/>
              </a:ext>
            </a:extLst>
          </p:cNvPr>
          <p:cNvGrpSpPr/>
          <p:nvPr/>
        </p:nvGrpSpPr>
        <p:grpSpPr>
          <a:xfrm>
            <a:off x="10664722" y="0"/>
            <a:ext cx="7623278" cy="10287000"/>
            <a:chOff x="0" y="0"/>
            <a:chExt cx="1181045" cy="1593725"/>
          </a:xfrm>
        </p:grpSpPr>
        <p:sp>
          <p:nvSpPr>
            <p:cNvPr id="3" name="Freeform 3"/>
            <p:cNvSpPr/>
            <p:nvPr/>
          </p:nvSpPr>
          <p:spPr>
            <a:xfrm>
              <a:off x="0" y="0"/>
              <a:ext cx="1181045" cy="1593725"/>
            </a:xfrm>
            <a:custGeom>
              <a:avLst/>
              <a:gdLst/>
              <a:ahLst/>
              <a:cxnLst/>
              <a:rect l="l" t="t" r="r" b="b"/>
              <a:pathLst>
                <a:path w="1181045" h="1593725">
                  <a:moveTo>
                    <a:pt x="0" y="0"/>
                  </a:moveTo>
                  <a:lnTo>
                    <a:pt x="1181045" y="0"/>
                  </a:lnTo>
                  <a:lnTo>
                    <a:pt x="1181045" y="1593725"/>
                  </a:lnTo>
                  <a:lnTo>
                    <a:pt x="0" y="1593725"/>
                  </a:lnTo>
                  <a:close/>
                </a:path>
              </a:pathLst>
            </a:custGeom>
            <a:blipFill>
              <a:blip r:embed="rId3" cstate="email">
                <a:alphaModFix amt="34000"/>
                <a:extLst>
                  <a:ext uri="{28A0092B-C50C-407E-A947-70E740481C1C}">
                    <a14:useLocalDpi xmlns:a14="http://schemas.microsoft.com/office/drawing/2010/main"/>
                  </a:ext>
                </a:extLst>
              </a:blip>
              <a:stretch>
                <a:fillRect/>
              </a:stretch>
            </a:blipFill>
          </p:spPr>
          <p:txBody>
            <a:bodyPr/>
            <a:lstStyle/>
            <a:p>
              <a:endParaRPr lang="en-GB"/>
            </a:p>
          </p:txBody>
        </p:sp>
      </p:grpSp>
      <p:grpSp>
        <p:nvGrpSpPr>
          <p:cNvPr id="6" name="Group 6">
            <a:extLst>
              <a:ext uri="{C183D7F6-B498-43B3-948B-1728B52AA6E4}">
                <adec:decorative xmlns:adec="http://schemas.microsoft.com/office/drawing/2017/decorative" val="1"/>
              </a:ext>
            </a:extLst>
          </p:cNvPr>
          <p:cNvGrpSpPr/>
          <p:nvPr/>
        </p:nvGrpSpPr>
        <p:grpSpPr>
          <a:xfrm>
            <a:off x="10583195" y="0"/>
            <a:ext cx="7704805" cy="10287000"/>
            <a:chOff x="0" y="0"/>
            <a:chExt cx="2029249" cy="2709333"/>
          </a:xfrm>
        </p:grpSpPr>
        <p:sp>
          <p:nvSpPr>
            <p:cNvPr id="7" name="Freeform 7"/>
            <p:cNvSpPr/>
            <p:nvPr/>
          </p:nvSpPr>
          <p:spPr>
            <a:xfrm>
              <a:off x="0" y="0"/>
              <a:ext cx="2029249" cy="2709333"/>
            </a:xfrm>
            <a:custGeom>
              <a:avLst/>
              <a:gdLst/>
              <a:ahLst/>
              <a:cxnLst/>
              <a:rect l="l" t="t" r="r" b="b"/>
              <a:pathLst>
                <a:path w="2029249" h="2709333">
                  <a:moveTo>
                    <a:pt x="0" y="0"/>
                  </a:moveTo>
                  <a:lnTo>
                    <a:pt x="2029249" y="0"/>
                  </a:lnTo>
                  <a:lnTo>
                    <a:pt x="2029249" y="2709333"/>
                  </a:lnTo>
                  <a:lnTo>
                    <a:pt x="0" y="2709333"/>
                  </a:lnTo>
                  <a:close/>
                </a:path>
              </a:pathLst>
            </a:custGeom>
            <a:solidFill>
              <a:srgbClr val="298082">
                <a:alpha val="60000"/>
              </a:srgbClr>
            </a:solidFill>
          </p:spPr>
          <p:txBody>
            <a:bodyPr/>
            <a:lstStyle/>
            <a:p>
              <a:endParaRPr lang="en-GB"/>
            </a:p>
          </p:txBody>
        </p:sp>
        <p:sp>
          <p:nvSpPr>
            <p:cNvPr id="8" name="TextBox 8"/>
            <p:cNvSpPr txBox="1"/>
            <p:nvPr/>
          </p:nvSpPr>
          <p:spPr>
            <a:xfrm>
              <a:off x="0" y="9525"/>
              <a:ext cx="2029249" cy="2699808"/>
            </a:xfrm>
            <a:prstGeom prst="rect">
              <a:avLst/>
            </a:prstGeom>
          </p:spPr>
          <p:txBody>
            <a:bodyPr lIns="50800" tIns="50800" rIns="50800" bIns="50800" rtlCol="0" anchor="ctr"/>
            <a:lstStyle/>
            <a:p>
              <a:pPr algn="ctr">
                <a:lnSpc>
                  <a:spcPts val="2200"/>
                </a:lnSpc>
              </a:pPr>
              <a:endParaRPr/>
            </a:p>
          </p:txBody>
        </p:sp>
      </p:grpSp>
      <p:sp>
        <p:nvSpPr>
          <p:cNvPr id="9" name="TextBox 9"/>
          <p:cNvSpPr txBox="1"/>
          <p:nvPr/>
        </p:nvSpPr>
        <p:spPr>
          <a:xfrm>
            <a:off x="11495833" y="2745466"/>
            <a:ext cx="4981332" cy="679451"/>
          </a:xfrm>
          <a:prstGeom prst="rect">
            <a:avLst/>
          </a:prstGeom>
        </p:spPr>
        <p:txBody>
          <a:bodyPr lIns="0" tIns="0" rIns="0" bIns="0" rtlCol="0" anchor="t">
            <a:spAutoFit/>
          </a:bodyPr>
          <a:lstStyle/>
          <a:p>
            <a:pPr algn="l">
              <a:lnSpc>
                <a:spcPts val="5599"/>
              </a:lnSpc>
            </a:pPr>
            <a:r>
              <a:rPr lang="en-US" sz="3999" b="1">
                <a:solidFill>
                  <a:srgbClr val="FFFFFF"/>
                </a:solidFill>
                <a:latin typeface="Frutiger Bold"/>
                <a:ea typeface="Frutiger Bold"/>
                <a:cs typeface="Frutiger Bold"/>
                <a:sym typeface="Frutiger Bold"/>
              </a:rPr>
              <a:t>Courses include: </a:t>
            </a:r>
          </a:p>
        </p:txBody>
      </p:sp>
      <p:sp>
        <p:nvSpPr>
          <p:cNvPr id="10" name="TextBox 10"/>
          <p:cNvSpPr txBox="1"/>
          <p:nvPr/>
        </p:nvSpPr>
        <p:spPr>
          <a:xfrm>
            <a:off x="11298244" y="3966482"/>
            <a:ext cx="6344766" cy="2793677"/>
          </a:xfrm>
          <a:prstGeom prst="rect">
            <a:avLst/>
          </a:prstGeom>
        </p:spPr>
        <p:txBody>
          <a:bodyPr lIns="0" tIns="0" rIns="0" bIns="0" rtlCol="0" anchor="t">
            <a:spAutoFit/>
          </a:bodyPr>
          <a:lstStyle/>
          <a:p>
            <a:pPr marL="863590" lvl="1" indent="-431795" algn="l">
              <a:lnSpc>
                <a:spcPts val="5599"/>
              </a:lnSpc>
              <a:buFont typeface="Arial"/>
              <a:buChar char="•"/>
            </a:pPr>
            <a:r>
              <a:rPr lang="en-US" sz="3999" u="sng" dirty="0">
                <a:solidFill>
                  <a:schemeClr val="bg1"/>
                </a:solidFill>
                <a:latin typeface="Frutiger"/>
                <a:ea typeface="Frutiger"/>
                <a:cs typeface="Frutiger"/>
                <a:sym typeface="Frutiger"/>
                <a:hlinkClick r:id="rId4" action="ppaction://hlinksldjump">
                  <a:extLst>
                    <a:ext uri="{A12FA001-AC4F-418D-AE19-62706E023703}">
                      <ahyp:hlinkClr xmlns:ahyp="http://schemas.microsoft.com/office/drawing/2018/hyperlinkcolor" val="tx"/>
                    </a:ext>
                  </a:extLst>
                </a:hlinkClick>
              </a:rPr>
              <a:t>Inclusive leadership</a:t>
            </a:r>
          </a:p>
          <a:p>
            <a:pPr marL="863590" lvl="1" indent="-431795" algn="l">
              <a:lnSpc>
                <a:spcPts val="5599"/>
              </a:lnSpc>
              <a:buFont typeface="Arial"/>
              <a:buChar char="•"/>
            </a:pPr>
            <a:r>
              <a:rPr lang="en-US" sz="3999" u="sng" dirty="0">
                <a:solidFill>
                  <a:schemeClr val="bg1"/>
                </a:solidFill>
                <a:latin typeface="Frutiger"/>
                <a:ea typeface="Frutiger"/>
                <a:cs typeface="Frutiger"/>
                <a:sym typeface="Frutiger"/>
                <a:hlinkClick r:id="rId5" action="ppaction://hlinksldjump">
                  <a:extLst>
                    <a:ext uri="{A12FA001-AC4F-418D-AE19-62706E023703}">
                      <ahyp:hlinkClr xmlns:ahyp="http://schemas.microsoft.com/office/drawing/2018/hyperlinkcolor" val="tx"/>
                    </a:ext>
                  </a:extLst>
                </a:hlinkClick>
              </a:rPr>
              <a:t>Neurodiversity at Work</a:t>
            </a:r>
          </a:p>
          <a:p>
            <a:pPr marL="863590" lvl="1" indent="-431795" algn="l">
              <a:lnSpc>
                <a:spcPts val="5599"/>
              </a:lnSpc>
              <a:buFont typeface="Arial"/>
              <a:buChar char="•"/>
            </a:pPr>
            <a:r>
              <a:rPr lang="en-US" sz="3999" u="sng" dirty="0">
                <a:solidFill>
                  <a:schemeClr val="bg1"/>
                </a:solidFill>
                <a:latin typeface="Frutiger"/>
                <a:ea typeface="Frutiger"/>
                <a:cs typeface="Frutiger"/>
                <a:sym typeface="Frutiger"/>
                <a:hlinkClick r:id="rId6" action="ppaction://hlinksldjump">
                  <a:extLst>
                    <a:ext uri="{A12FA001-AC4F-418D-AE19-62706E023703}">
                      <ahyp:hlinkClr xmlns:ahyp="http://schemas.microsoft.com/office/drawing/2018/hyperlinkcolor" val="tx"/>
                    </a:ext>
                  </a:extLst>
                </a:hlinkClick>
              </a:rPr>
              <a:t>Accessibility by Design</a:t>
            </a:r>
          </a:p>
        </p:txBody>
      </p:sp>
      <p:sp>
        <p:nvSpPr>
          <p:cNvPr id="12" name="Freeform 12">
            <a:extLst>
              <a:ext uri="{C183D7F6-B498-43B3-948B-1728B52AA6E4}">
                <adec:decorative xmlns:adec="http://schemas.microsoft.com/office/drawing/2017/decorative" val="1"/>
              </a:ext>
            </a:extLst>
          </p:cNvPr>
          <p:cNvSpPr/>
          <p:nvPr/>
        </p:nvSpPr>
        <p:spPr>
          <a:xfrm>
            <a:off x="0" y="9575728"/>
            <a:ext cx="789209" cy="711272"/>
          </a:xfrm>
          <a:custGeom>
            <a:avLst/>
            <a:gdLst/>
            <a:ahLst/>
            <a:cxnLst/>
            <a:rect l="l" t="t" r="r" b="b"/>
            <a:pathLst>
              <a:path w="789209" h="711272">
                <a:moveTo>
                  <a:pt x="0" y="0"/>
                </a:moveTo>
                <a:lnTo>
                  <a:pt x="789209" y="0"/>
                </a:lnTo>
                <a:lnTo>
                  <a:pt x="789209" y="711272"/>
                </a:lnTo>
                <a:lnTo>
                  <a:pt x="0" y="711272"/>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1" name="TextBox 11"/>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FAFAFA"/>
                </a:solidFill>
                <a:latin typeface="Frutiger"/>
                <a:ea typeface="Frutiger"/>
                <a:cs typeface="Frutiger"/>
                <a:sym typeface="Frutiger"/>
              </a:rPr>
              <a:t>27</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1015530" y="0"/>
            <a:ext cx="7272470" cy="10346075"/>
            <a:chOff x="0" y="0"/>
            <a:chExt cx="2132652" cy="2819195"/>
          </a:xfrm>
        </p:grpSpPr>
        <p:sp>
          <p:nvSpPr>
            <p:cNvPr id="3" name="Freeform 3"/>
            <p:cNvSpPr/>
            <p:nvPr/>
          </p:nvSpPr>
          <p:spPr>
            <a:xfrm>
              <a:off x="0" y="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5" name="TextBox 5"/>
          <p:cNvSpPr txBox="1">
            <a:spLocks noGrp="1"/>
          </p:cNvSpPr>
          <p:nvPr>
            <p:ph type="title" idx="4294967295"/>
          </p:nvPr>
        </p:nvSpPr>
        <p:spPr>
          <a:xfrm>
            <a:off x="713471" y="482918"/>
            <a:ext cx="9639310" cy="71118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Inclusive leadership (half day)</a:t>
            </a:r>
          </a:p>
        </p:txBody>
      </p:sp>
      <p:sp>
        <p:nvSpPr>
          <p:cNvPr id="7" name="TextBox 7"/>
          <p:cNvSpPr txBox="1"/>
          <p:nvPr/>
        </p:nvSpPr>
        <p:spPr>
          <a:xfrm>
            <a:off x="732521" y="1245230"/>
            <a:ext cx="9639310" cy="438159"/>
          </a:xfrm>
          <a:prstGeom prst="rect">
            <a:avLst/>
          </a:prstGeom>
        </p:spPr>
        <p:txBody>
          <a:bodyPr lIns="0" tIns="0" rIns="0" bIns="0" rtlCol="0" anchor="t">
            <a:spAutoFit/>
          </a:bodyPr>
          <a:lstStyle/>
          <a:p>
            <a:pPr marL="0" lvl="0" indent="0" algn="l">
              <a:lnSpc>
                <a:spcPts val="3300"/>
              </a:lnSpc>
            </a:pPr>
            <a:r>
              <a:rPr lang="en-US" sz="3000" b="1" spc="-99">
                <a:solidFill>
                  <a:srgbClr val="AE2573"/>
                </a:solidFill>
                <a:latin typeface="Frutiger Bold"/>
                <a:ea typeface="Frutiger Bold"/>
                <a:cs typeface="Frutiger Bold"/>
                <a:sym typeface="Frutiger Bold"/>
              </a:rPr>
              <a:t>Understanding bias, inclusion and workplace culture</a:t>
            </a:r>
          </a:p>
        </p:txBody>
      </p:sp>
      <p:sp>
        <p:nvSpPr>
          <p:cNvPr id="10" name="TextBox 10"/>
          <p:cNvSpPr txBox="1"/>
          <p:nvPr/>
        </p:nvSpPr>
        <p:spPr>
          <a:xfrm>
            <a:off x="732521" y="2202461"/>
            <a:ext cx="10025834" cy="25241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Inclusive leadership isn’t an initiative, it’s a mindset. This essential session equips leaders with the knowledge and tools to create fairer, more accessible workplaces. With a focus on legal context, self-awareness, and practical application, participants explore how everyday decisions shape culture and impact equity at every level.</a:t>
            </a:r>
          </a:p>
        </p:txBody>
      </p:sp>
      <p:sp>
        <p:nvSpPr>
          <p:cNvPr id="11" name="TextBox 11"/>
          <p:cNvSpPr txBox="1"/>
          <p:nvPr/>
        </p:nvSpPr>
        <p:spPr>
          <a:xfrm>
            <a:off x="732521" y="5167434"/>
            <a:ext cx="9925050" cy="46196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This course covers:</a:t>
            </a:r>
          </a:p>
          <a:p>
            <a:pPr algn="l">
              <a:lnSpc>
                <a:spcPts val="3359"/>
              </a:lnSpc>
              <a:spcBef>
                <a:spcPct val="0"/>
              </a:spcBef>
            </a:pPr>
            <a:endParaRPr lang="en-US" sz="2799" b="1">
              <a:solidFill>
                <a:srgbClr val="AE2573"/>
              </a:solidFill>
              <a:latin typeface="Frutiger Bold"/>
              <a:ea typeface="Frutiger Bold"/>
              <a:cs typeface="Frutiger Bold"/>
              <a:sym typeface="Frutiger Bold"/>
            </a:endParaRPr>
          </a:p>
          <a:p>
            <a:pPr marL="604519" lvl="1" indent="-302260" algn="l">
              <a:lnSpc>
                <a:spcPts val="3359"/>
              </a:lnSpc>
              <a:buFont typeface="Arial"/>
              <a:buChar char="•"/>
            </a:pPr>
            <a:r>
              <a:rPr lang="en-US" sz="2799">
                <a:solidFill>
                  <a:srgbClr val="010101"/>
                </a:solidFill>
                <a:latin typeface="Frutiger"/>
                <a:ea typeface="Frutiger"/>
                <a:cs typeface="Frutiger"/>
                <a:sym typeface="Frutiger"/>
              </a:rPr>
              <a:t>Understanding the Equality Act 2010 and its implications for inclusive leadership</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Identifying and addressing common biases in decision-making and organisational systems</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Exploring how inclusive cultures boost individual wellbeing, team cohesion, and organisational performance</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Making effective, person-centred reasonable adjustments to support accessibility and belonging</a:t>
            </a:r>
          </a:p>
        </p:txBody>
      </p:sp>
      <p:sp>
        <p:nvSpPr>
          <p:cNvPr id="15" name="TextBox 15"/>
          <p:cNvSpPr txBox="1"/>
          <p:nvPr/>
        </p:nvSpPr>
        <p:spPr>
          <a:xfrm>
            <a:off x="11227076" y="890108"/>
            <a:ext cx="6266577" cy="407035"/>
          </a:xfrm>
          <a:prstGeom prst="rect">
            <a:avLst/>
          </a:prstGeom>
        </p:spPr>
        <p:txBody>
          <a:bodyPr lIns="0" tIns="0" rIns="0" bIns="0" rtlCol="0" anchor="t">
            <a:spAutoFit/>
          </a:bodyPr>
          <a:lstStyle/>
          <a:p>
            <a:pPr marL="0" lvl="0" indent="0" algn="l">
              <a:lnSpc>
                <a:spcPts val="3079"/>
              </a:lnSpc>
            </a:pPr>
            <a:r>
              <a:rPr lang="en-US" sz="2799" b="1" spc="-92" dirty="0">
                <a:solidFill>
                  <a:srgbClr val="000000"/>
                </a:solidFill>
                <a:latin typeface="Frutiger Bold"/>
                <a:ea typeface="Frutiger Bold"/>
                <a:cs typeface="Frutiger Bold"/>
                <a:sym typeface="Frutiger Bold"/>
              </a:rPr>
              <a:t>This training is for:</a:t>
            </a:r>
          </a:p>
        </p:txBody>
      </p:sp>
      <p:sp>
        <p:nvSpPr>
          <p:cNvPr id="12" name="Freeform 12">
            <a:extLst>
              <a:ext uri="{C183D7F6-B498-43B3-948B-1728B52AA6E4}">
                <adec:decorative xmlns:adec="http://schemas.microsoft.com/office/drawing/2017/decorative" val="1"/>
              </a:ext>
            </a:extLst>
          </p:cNvPr>
          <p:cNvSpPr/>
          <p:nvPr/>
        </p:nvSpPr>
        <p:spPr>
          <a:xfrm>
            <a:off x="11227076" y="1649717"/>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6"/>
          <p:cNvSpPr txBox="1"/>
          <p:nvPr/>
        </p:nvSpPr>
        <p:spPr>
          <a:xfrm>
            <a:off x="12445805" y="1445260"/>
            <a:ext cx="5236861"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Line managers, team leaders, and senior colleagues committed to equity and psychological safety</a:t>
            </a:r>
          </a:p>
        </p:txBody>
      </p:sp>
      <p:sp>
        <p:nvSpPr>
          <p:cNvPr id="13" name="Freeform 13">
            <a:extLst>
              <a:ext uri="{C183D7F6-B498-43B3-948B-1728B52AA6E4}">
                <adec:decorative xmlns:adec="http://schemas.microsoft.com/office/drawing/2017/decorative" val="1"/>
              </a:ext>
            </a:extLst>
          </p:cNvPr>
          <p:cNvSpPr/>
          <p:nvPr/>
        </p:nvSpPr>
        <p:spPr>
          <a:xfrm>
            <a:off x="11246126" y="3692853"/>
            <a:ext cx="953481" cy="1046736"/>
          </a:xfrm>
          <a:custGeom>
            <a:avLst/>
            <a:gdLst/>
            <a:ahLst/>
            <a:cxnLst/>
            <a:rect l="l" t="t" r="r" b="b"/>
            <a:pathLst>
              <a:path w="953481" h="1046736">
                <a:moveTo>
                  <a:pt x="0" y="0"/>
                </a:moveTo>
                <a:lnTo>
                  <a:pt x="953481" y="0"/>
                </a:lnTo>
                <a:lnTo>
                  <a:pt x="953481" y="1046736"/>
                </a:lnTo>
                <a:lnTo>
                  <a:pt x="0" y="10467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8" name="TextBox 8"/>
          <p:cNvSpPr txBox="1"/>
          <p:nvPr/>
        </p:nvSpPr>
        <p:spPr>
          <a:xfrm>
            <a:off x="12445805" y="3578046"/>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HR professionals and inclusion leads embedding inclusive leadership across systems</a:t>
            </a:r>
          </a:p>
        </p:txBody>
      </p:sp>
      <p:sp>
        <p:nvSpPr>
          <p:cNvPr id="14" name="Freeform 14">
            <a:extLst>
              <a:ext uri="{C183D7F6-B498-43B3-948B-1728B52AA6E4}">
                <adec:decorative xmlns:adec="http://schemas.microsoft.com/office/drawing/2017/decorative" val="1"/>
              </a:ext>
            </a:extLst>
          </p:cNvPr>
          <p:cNvSpPr/>
          <p:nvPr/>
        </p:nvSpPr>
        <p:spPr>
          <a:xfrm>
            <a:off x="11236601" y="5401311"/>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9" name="TextBox 9"/>
          <p:cNvSpPr txBox="1"/>
          <p:nvPr/>
        </p:nvSpPr>
        <p:spPr>
          <a:xfrm>
            <a:off x="12445805" y="5291732"/>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Anyone shaping culture, policies, or people practices across teams or directorates</a:t>
            </a:r>
          </a:p>
        </p:txBody>
      </p:sp>
      <p:sp>
        <p:nvSpPr>
          <p:cNvPr id="16" name="Freeform 16">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7" name="TextBox 17"/>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28</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5" name="TextBox 5"/>
          <p:cNvSpPr txBox="1">
            <a:spLocks noGrp="1"/>
          </p:cNvSpPr>
          <p:nvPr>
            <p:ph type="title" idx="4294967295"/>
          </p:nvPr>
        </p:nvSpPr>
        <p:spPr>
          <a:xfrm>
            <a:off x="713471" y="482918"/>
            <a:ext cx="10513605" cy="71118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Neurodiversity at work (half day)</a:t>
            </a:r>
          </a:p>
        </p:txBody>
      </p:sp>
      <p:sp>
        <p:nvSpPr>
          <p:cNvPr id="7" name="TextBox 7"/>
          <p:cNvSpPr txBox="1"/>
          <p:nvPr/>
        </p:nvSpPr>
        <p:spPr>
          <a:xfrm>
            <a:off x="713471" y="1316193"/>
            <a:ext cx="9817441" cy="438150"/>
          </a:xfrm>
          <a:prstGeom prst="rect">
            <a:avLst/>
          </a:prstGeom>
        </p:spPr>
        <p:txBody>
          <a:bodyPr lIns="0" tIns="0" rIns="0" bIns="0" rtlCol="0" anchor="t">
            <a:spAutoFit/>
          </a:bodyPr>
          <a:lstStyle/>
          <a:p>
            <a:pPr marL="0" lvl="0" indent="0" algn="l">
              <a:lnSpc>
                <a:spcPts val="3300"/>
              </a:lnSpc>
            </a:pPr>
            <a:r>
              <a:rPr lang="en-US" sz="3000" b="1" spc="-99">
                <a:solidFill>
                  <a:srgbClr val="AE2573"/>
                </a:solidFill>
                <a:latin typeface="Frutiger Bold"/>
                <a:ea typeface="Frutiger Bold"/>
                <a:cs typeface="Frutiger Bold"/>
                <a:sym typeface="Frutiger Bold"/>
              </a:rPr>
              <a:t> Building inclusive cultures</a:t>
            </a:r>
          </a:p>
        </p:txBody>
      </p:sp>
      <p:sp>
        <p:nvSpPr>
          <p:cNvPr id="8" name="TextBox 8"/>
          <p:cNvSpPr txBox="1"/>
          <p:nvPr/>
        </p:nvSpPr>
        <p:spPr>
          <a:xfrm>
            <a:off x="767276" y="2054443"/>
            <a:ext cx="10147852" cy="33623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True inclusion means recognising and valuing different ways of thinking. This interactive session introduces the fundamentals of neurodiversity and explores how leaders can create environments where neurodivergent colleagues feel seen, supported, and empowered. By deepening understanding and offering practical strategies, the course helps leaders become stronger advocates for inclusive culture.</a:t>
            </a:r>
          </a:p>
        </p:txBody>
      </p:sp>
      <p:sp>
        <p:nvSpPr>
          <p:cNvPr id="9" name="TextBox 9"/>
          <p:cNvSpPr txBox="1"/>
          <p:nvPr/>
        </p:nvSpPr>
        <p:spPr>
          <a:xfrm>
            <a:off x="713471" y="5613301"/>
            <a:ext cx="10174888" cy="42005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This course covers:</a:t>
            </a:r>
          </a:p>
          <a:p>
            <a:pPr algn="l">
              <a:lnSpc>
                <a:spcPts val="3359"/>
              </a:lnSpc>
              <a:spcBef>
                <a:spcPct val="0"/>
              </a:spcBef>
            </a:pPr>
            <a:endParaRPr lang="en-US" sz="2799" b="1">
              <a:solidFill>
                <a:srgbClr val="AE2573"/>
              </a:solidFill>
              <a:latin typeface="Frutiger Bold"/>
              <a:ea typeface="Frutiger Bold"/>
              <a:cs typeface="Frutiger Bold"/>
              <a:sym typeface="Frutiger Bold"/>
            </a:endParaRP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What neurodiversity means and how different conditions may co-occur in the workplace</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Understanding the language of neurodiversity, getting terminology right with confidence and respect</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Common challenges neurodivergent colleagues may face</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Reflecting on the impact of leadership behaviours on culture and practical ways to foster a neuro-inclusive team environment</a:t>
            </a:r>
          </a:p>
        </p:txBody>
      </p:sp>
      <p:grpSp>
        <p:nvGrpSpPr>
          <p:cNvPr id="2" name="Group 2">
            <a:extLst>
              <a:ext uri="{C183D7F6-B498-43B3-948B-1728B52AA6E4}">
                <adec:decorative xmlns:adec="http://schemas.microsoft.com/office/drawing/2017/decorative" val="1"/>
              </a:ext>
            </a:extLst>
          </p:cNvPr>
          <p:cNvGrpSpPr/>
          <p:nvPr/>
        </p:nvGrpSpPr>
        <p:grpSpPr>
          <a:xfrm>
            <a:off x="11015530" y="0"/>
            <a:ext cx="7272470" cy="10346075"/>
            <a:chOff x="0" y="0"/>
            <a:chExt cx="2132652" cy="2819195"/>
          </a:xfrm>
        </p:grpSpPr>
        <p:sp>
          <p:nvSpPr>
            <p:cNvPr id="3" name="Freeform 3"/>
            <p:cNvSpPr/>
            <p:nvPr/>
          </p:nvSpPr>
          <p:spPr>
            <a:xfrm>
              <a:off x="0" y="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15" name="TextBox 15"/>
          <p:cNvSpPr txBox="1"/>
          <p:nvPr/>
        </p:nvSpPr>
        <p:spPr>
          <a:xfrm>
            <a:off x="11227076" y="890108"/>
            <a:ext cx="6266577" cy="407035"/>
          </a:xfrm>
          <a:prstGeom prst="rect">
            <a:avLst/>
          </a:prstGeom>
        </p:spPr>
        <p:txBody>
          <a:bodyPr lIns="0" tIns="0" rIns="0" bIns="0" rtlCol="0" anchor="t">
            <a:spAutoFit/>
          </a:bodyPr>
          <a:lstStyle/>
          <a:p>
            <a:pPr marL="0" lvl="0" indent="0" algn="l">
              <a:lnSpc>
                <a:spcPts val="3079"/>
              </a:lnSpc>
            </a:pPr>
            <a:r>
              <a:rPr lang="en-US" sz="2799" b="1" spc="-92" dirty="0">
                <a:solidFill>
                  <a:srgbClr val="000000"/>
                </a:solidFill>
                <a:latin typeface="Frutiger Bold"/>
                <a:ea typeface="Frutiger Bold"/>
                <a:cs typeface="Frutiger Bold"/>
                <a:sym typeface="Frutiger Bold"/>
              </a:rPr>
              <a:t>This training is for:</a:t>
            </a:r>
          </a:p>
        </p:txBody>
      </p:sp>
      <p:sp>
        <p:nvSpPr>
          <p:cNvPr id="12" name="Freeform 12">
            <a:extLst>
              <a:ext uri="{C183D7F6-B498-43B3-948B-1728B52AA6E4}">
                <adec:decorative xmlns:adec="http://schemas.microsoft.com/office/drawing/2017/decorative" val="1"/>
              </a:ext>
            </a:extLst>
          </p:cNvPr>
          <p:cNvSpPr/>
          <p:nvPr/>
        </p:nvSpPr>
        <p:spPr>
          <a:xfrm>
            <a:off x="11227076" y="1649717"/>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6"/>
          <p:cNvSpPr txBox="1"/>
          <p:nvPr/>
        </p:nvSpPr>
        <p:spPr>
          <a:xfrm>
            <a:off x="12445805" y="1640192"/>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Line managers and team leads keen to enhance inclusion and psychological safety</a:t>
            </a:r>
          </a:p>
        </p:txBody>
      </p:sp>
      <p:sp>
        <p:nvSpPr>
          <p:cNvPr id="13" name="Freeform 13">
            <a:extLst>
              <a:ext uri="{C183D7F6-B498-43B3-948B-1728B52AA6E4}">
                <adec:decorative xmlns:adec="http://schemas.microsoft.com/office/drawing/2017/decorative" val="1"/>
              </a:ext>
            </a:extLst>
          </p:cNvPr>
          <p:cNvSpPr/>
          <p:nvPr/>
        </p:nvSpPr>
        <p:spPr>
          <a:xfrm>
            <a:off x="11236601" y="3332128"/>
            <a:ext cx="953481" cy="1046736"/>
          </a:xfrm>
          <a:custGeom>
            <a:avLst/>
            <a:gdLst/>
            <a:ahLst/>
            <a:cxnLst/>
            <a:rect l="l" t="t" r="r" b="b"/>
            <a:pathLst>
              <a:path w="953481" h="1046736">
                <a:moveTo>
                  <a:pt x="0" y="0"/>
                </a:moveTo>
                <a:lnTo>
                  <a:pt x="953481" y="0"/>
                </a:lnTo>
                <a:lnTo>
                  <a:pt x="953481" y="1046736"/>
                </a:lnTo>
                <a:lnTo>
                  <a:pt x="0" y="10467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0" name="TextBox 10"/>
          <p:cNvSpPr txBox="1"/>
          <p:nvPr/>
        </p:nvSpPr>
        <p:spPr>
          <a:xfrm>
            <a:off x="12445805" y="3217321"/>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HR professionals and inclusion leads building more equitable organisational practices</a:t>
            </a:r>
          </a:p>
        </p:txBody>
      </p:sp>
      <p:sp>
        <p:nvSpPr>
          <p:cNvPr id="14" name="Freeform 14">
            <a:extLst>
              <a:ext uri="{C183D7F6-B498-43B3-948B-1728B52AA6E4}">
                <adec:decorative xmlns:adec="http://schemas.microsoft.com/office/drawing/2017/decorative" val="1"/>
              </a:ext>
            </a:extLst>
          </p:cNvPr>
          <p:cNvSpPr/>
          <p:nvPr/>
        </p:nvSpPr>
        <p:spPr>
          <a:xfrm>
            <a:off x="11236601" y="5322346"/>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1" name="TextBox 11"/>
          <p:cNvSpPr txBox="1"/>
          <p:nvPr/>
        </p:nvSpPr>
        <p:spPr>
          <a:xfrm>
            <a:off x="12445805" y="5003217"/>
            <a:ext cx="5236861"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Anyone committed to understanding neurodiversity and becoming a more inclusive colleague</a:t>
            </a:r>
          </a:p>
        </p:txBody>
      </p:sp>
      <p:sp>
        <p:nvSpPr>
          <p:cNvPr id="16" name="Freeform 16">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7" name="TextBox 17"/>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29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5" name="TextBox 5"/>
          <p:cNvSpPr txBox="1">
            <a:spLocks noGrp="1"/>
          </p:cNvSpPr>
          <p:nvPr>
            <p:ph type="title" idx="4294967295"/>
          </p:nvPr>
        </p:nvSpPr>
        <p:spPr>
          <a:xfrm>
            <a:off x="633412" y="745807"/>
            <a:ext cx="16013128" cy="7112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Learning that works for everyone</a:t>
            </a:r>
          </a:p>
        </p:txBody>
      </p:sp>
      <p:sp>
        <p:nvSpPr>
          <p:cNvPr id="8" name="TextBox 8"/>
          <p:cNvSpPr txBox="1"/>
          <p:nvPr/>
        </p:nvSpPr>
        <p:spPr>
          <a:xfrm>
            <a:off x="615945" y="1866495"/>
            <a:ext cx="17056110" cy="3790950"/>
          </a:xfrm>
          <a:prstGeom prst="rect">
            <a:avLst/>
          </a:prstGeom>
        </p:spPr>
        <p:txBody>
          <a:bodyPr lIns="0" tIns="0" rIns="0" bIns="0" rtlCol="0" anchor="t">
            <a:spAutoFit/>
          </a:bodyPr>
          <a:lstStyle/>
          <a:p>
            <a:pPr algn="l">
              <a:lnSpc>
                <a:spcPts val="3300"/>
              </a:lnSpc>
              <a:spcBef>
                <a:spcPct val="0"/>
              </a:spcBef>
            </a:pPr>
            <a:r>
              <a:rPr lang="en-US" sz="3000">
                <a:solidFill>
                  <a:srgbClr val="000000"/>
                </a:solidFill>
                <a:latin typeface="Frutiger"/>
                <a:ea typeface="Frutiger"/>
                <a:cs typeface="Frutiger"/>
                <a:sym typeface="Frutiger"/>
              </a:rPr>
              <a:t>We live our ethos through how we work,</a:t>
            </a:r>
            <a:r>
              <a:rPr lang="en-US" sz="3000" b="1">
                <a:solidFill>
                  <a:srgbClr val="000000"/>
                </a:solidFill>
                <a:latin typeface="Frutiger Bold"/>
                <a:ea typeface="Frutiger Bold"/>
                <a:cs typeface="Frutiger Bold"/>
                <a:sym typeface="Frutiger Bold"/>
              </a:rPr>
              <a:t> by designing inclusive, hands-on learning</a:t>
            </a:r>
            <a:r>
              <a:rPr lang="en-US" sz="3000">
                <a:solidFill>
                  <a:srgbClr val="000000"/>
                </a:solidFill>
                <a:latin typeface="Frutiger"/>
                <a:ea typeface="Frutiger"/>
                <a:cs typeface="Frutiger"/>
                <a:sym typeface="Frutiger"/>
              </a:rPr>
              <a:t> that drives real change in real workplaces. TPHC blends proven programmes with fully bespoke solutions. Whether you’re after a focused workshop or a long-term development partnership, we collaborate with you to shape learning that reflects your people, your pace, and your priorities.</a:t>
            </a:r>
          </a:p>
          <a:p>
            <a:pPr algn="l">
              <a:lnSpc>
                <a:spcPts val="3300"/>
              </a:lnSpc>
              <a:spcBef>
                <a:spcPct val="0"/>
              </a:spcBef>
            </a:pPr>
            <a:endParaRPr lang="en-US" sz="3000">
              <a:solidFill>
                <a:srgbClr val="000000"/>
              </a:solidFill>
              <a:latin typeface="Frutiger"/>
              <a:ea typeface="Frutiger"/>
              <a:cs typeface="Frutiger"/>
              <a:sym typeface="Frutiger"/>
            </a:endParaRPr>
          </a:p>
          <a:p>
            <a:pPr algn="l">
              <a:lnSpc>
                <a:spcPts val="3300"/>
              </a:lnSpc>
              <a:spcBef>
                <a:spcPct val="0"/>
              </a:spcBef>
            </a:pPr>
            <a:r>
              <a:rPr lang="en-US" sz="3000">
                <a:solidFill>
                  <a:srgbClr val="000000"/>
                </a:solidFill>
                <a:latin typeface="Frutiger"/>
                <a:ea typeface="Frutiger"/>
                <a:cs typeface="Frutiger"/>
                <a:sym typeface="Frutiger"/>
              </a:rPr>
              <a:t>With extensive knowledge and experience, we know learning sticks when it’s active, engaging, and built on trust. That’s why we use real-world scenarios, encourage reflection, and create psychologically safe environments where colleagues can experiment, grow, and build confidence.</a:t>
            </a:r>
          </a:p>
        </p:txBody>
      </p:sp>
      <p:sp>
        <p:nvSpPr>
          <p:cNvPr id="9" name="TextBox 9"/>
          <p:cNvSpPr txBox="1"/>
          <p:nvPr/>
        </p:nvSpPr>
        <p:spPr>
          <a:xfrm>
            <a:off x="598839" y="5838420"/>
            <a:ext cx="10154703" cy="857250"/>
          </a:xfrm>
          <a:prstGeom prst="rect">
            <a:avLst/>
          </a:prstGeom>
        </p:spPr>
        <p:txBody>
          <a:bodyPr lIns="0" tIns="0" rIns="0" bIns="0" rtlCol="0" anchor="t">
            <a:spAutoFit/>
          </a:bodyPr>
          <a:lstStyle/>
          <a:p>
            <a:pPr algn="l">
              <a:lnSpc>
                <a:spcPts val="3300"/>
              </a:lnSpc>
              <a:spcBef>
                <a:spcPct val="0"/>
              </a:spcBef>
            </a:pPr>
            <a:r>
              <a:rPr lang="en-US" sz="3000">
                <a:solidFill>
                  <a:srgbClr val="000000"/>
                </a:solidFill>
                <a:latin typeface="Frutiger"/>
                <a:ea typeface="Frutiger"/>
                <a:cs typeface="Frutiger"/>
                <a:sym typeface="Frutiger"/>
              </a:rPr>
              <a:t>We offer a range of delivery methods, including face to face, virtual, e-learning, simulations and digital toolkits. </a:t>
            </a:r>
          </a:p>
        </p:txBody>
      </p:sp>
      <p:sp>
        <p:nvSpPr>
          <p:cNvPr id="2" name="Freeform 2">
            <a:extLst>
              <a:ext uri="{C183D7F6-B498-43B3-948B-1728B52AA6E4}">
                <adec:decorative xmlns:adec="http://schemas.microsoft.com/office/drawing/2017/decorative" val="1"/>
              </a:ext>
            </a:extLst>
          </p:cNvPr>
          <p:cNvSpPr/>
          <p:nvPr/>
        </p:nvSpPr>
        <p:spPr>
          <a:xfrm>
            <a:off x="633051" y="7276695"/>
            <a:ext cx="9627156" cy="2057805"/>
          </a:xfrm>
          <a:custGeom>
            <a:avLst/>
            <a:gdLst/>
            <a:ahLst/>
            <a:cxnLst/>
            <a:rect l="l" t="t" r="r" b="b"/>
            <a:pathLst>
              <a:path w="9627156" h="2057805">
                <a:moveTo>
                  <a:pt x="0" y="0"/>
                </a:moveTo>
                <a:lnTo>
                  <a:pt x="9627155" y="0"/>
                </a:lnTo>
                <a:lnTo>
                  <a:pt x="9627155" y="2057805"/>
                </a:lnTo>
                <a:lnTo>
                  <a:pt x="0" y="20578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a:extLst>
              <a:ext uri="{C183D7F6-B498-43B3-948B-1728B52AA6E4}">
                <adec:decorative xmlns:adec="http://schemas.microsoft.com/office/drawing/2017/decorative" val="1"/>
              </a:ext>
            </a:extLst>
          </p:cNvPr>
          <p:cNvSpPr/>
          <p:nvPr/>
        </p:nvSpPr>
        <p:spPr>
          <a:xfrm>
            <a:off x="10753542" y="6176201"/>
            <a:ext cx="7013331" cy="2849166"/>
          </a:xfrm>
          <a:custGeom>
            <a:avLst/>
            <a:gdLst/>
            <a:ahLst/>
            <a:cxnLst/>
            <a:rect l="l" t="t" r="r" b="b"/>
            <a:pathLst>
              <a:path w="7013331" h="2849166">
                <a:moveTo>
                  <a:pt x="0" y="0"/>
                </a:moveTo>
                <a:lnTo>
                  <a:pt x="7013331" y="0"/>
                </a:lnTo>
                <a:lnTo>
                  <a:pt x="7013331" y="2849166"/>
                </a:lnTo>
                <a:lnTo>
                  <a:pt x="0" y="284916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TextBox 7"/>
          <p:cNvSpPr txBox="1"/>
          <p:nvPr/>
        </p:nvSpPr>
        <p:spPr>
          <a:xfrm>
            <a:off x="1469191" y="7606142"/>
            <a:ext cx="7954874" cy="1419225"/>
          </a:xfrm>
          <a:prstGeom prst="rect">
            <a:avLst/>
          </a:prstGeom>
        </p:spPr>
        <p:txBody>
          <a:bodyPr lIns="0" tIns="0" rIns="0" bIns="0" rtlCol="0" anchor="t">
            <a:spAutoFit/>
          </a:bodyPr>
          <a:lstStyle/>
          <a:p>
            <a:pPr algn="ctr">
              <a:lnSpc>
                <a:spcPts val="2805"/>
              </a:lnSpc>
              <a:spcBef>
                <a:spcPct val="0"/>
              </a:spcBef>
            </a:pPr>
            <a:r>
              <a:rPr lang="en-US" sz="2338" dirty="0">
                <a:solidFill>
                  <a:srgbClr val="000000"/>
                </a:solidFill>
                <a:latin typeface="Frutiger"/>
                <a:ea typeface="Frutiger"/>
                <a:cs typeface="Frutiger"/>
                <a:sym typeface="Frutiger"/>
              </a:rPr>
              <a:t>After being on numerous other courses, this was refreshing. I especially enjoyed the role play as it really involved everyone to work as a team. People are complex. (Effective Line Manager Training feedback)</a:t>
            </a:r>
          </a:p>
        </p:txBody>
      </p:sp>
      <p:sp>
        <p:nvSpPr>
          <p:cNvPr id="11" name="Freeform 11">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0" name="TextBox 10"/>
          <p:cNvSpPr txBox="1"/>
          <p:nvPr/>
        </p:nvSpPr>
        <p:spPr>
          <a:xfrm>
            <a:off x="633051" y="9892732"/>
            <a:ext cx="5532888" cy="292019"/>
          </a:xfrm>
          <a:prstGeom prst="rect">
            <a:avLst/>
          </a:prstGeom>
        </p:spPr>
        <p:txBody>
          <a:bodyPr lIns="0" tIns="0" rIns="0" bIns="0" rtlCol="0" anchor="t">
            <a:spAutoFit/>
          </a:bodyPr>
          <a:lstStyle/>
          <a:p>
            <a:pPr algn="l">
              <a:lnSpc>
                <a:spcPts val="2200"/>
              </a:lnSpc>
            </a:pPr>
            <a:r>
              <a:rPr lang="en-US" sz="2000">
                <a:solidFill>
                  <a:srgbClr val="AF2C73"/>
                </a:solidFill>
                <a:latin typeface="Frutiger"/>
                <a:ea typeface="Frutiger"/>
                <a:cs typeface="Frutiger"/>
                <a:sym typeface="Frutiger"/>
              </a:rPr>
              <a:t>Training and Development Catalogue 2025-26 </a:t>
            </a:r>
          </a:p>
        </p:txBody>
      </p:sp>
      <p:sp>
        <p:nvSpPr>
          <p:cNvPr id="6" name="TextBox 6"/>
          <p:cNvSpPr txBox="1"/>
          <p:nvPr/>
        </p:nvSpPr>
        <p:spPr>
          <a:xfrm>
            <a:off x="17766873" y="9863172"/>
            <a:ext cx="141327" cy="292100"/>
          </a:xfrm>
          <a:prstGeom prst="rect">
            <a:avLst/>
          </a:prstGeom>
        </p:spPr>
        <p:txBody>
          <a:bodyPr lIns="0" tIns="0" rIns="0" bIns="0" rtlCol="0" anchor="t">
            <a:spAutoFit/>
          </a:bodyPr>
          <a:lstStyle/>
          <a:p>
            <a:pPr algn="l">
              <a:lnSpc>
                <a:spcPts val="2200"/>
              </a:lnSpc>
            </a:pPr>
            <a:r>
              <a:rPr lang="en-US" sz="2000">
                <a:solidFill>
                  <a:srgbClr val="AF2C73"/>
                </a:solidFill>
                <a:latin typeface="Frutiger"/>
                <a:ea typeface="Frutiger"/>
                <a:cs typeface="Frutiger"/>
                <a:sym typeface="Frutiger"/>
              </a:rPr>
              <a:t>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5" name="TextBox 5"/>
          <p:cNvSpPr txBox="1">
            <a:spLocks noGrp="1"/>
          </p:cNvSpPr>
          <p:nvPr>
            <p:ph type="title" idx="4294967295"/>
          </p:nvPr>
        </p:nvSpPr>
        <p:spPr>
          <a:xfrm>
            <a:off x="713471" y="482918"/>
            <a:ext cx="9817441" cy="7112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Accessible by design (half day)</a:t>
            </a:r>
          </a:p>
        </p:txBody>
      </p:sp>
      <p:sp>
        <p:nvSpPr>
          <p:cNvPr id="6" name="TextBox 6"/>
          <p:cNvSpPr txBox="1"/>
          <p:nvPr/>
        </p:nvSpPr>
        <p:spPr>
          <a:xfrm>
            <a:off x="767276" y="1467283"/>
            <a:ext cx="9817441" cy="438159"/>
          </a:xfrm>
          <a:prstGeom prst="rect">
            <a:avLst/>
          </a:prstGeom>
        </p:spPr>
        <p:txBody>
          <a:bodyPr lIns="0" tIns="0" rIns="0" bIns="0" rtlCol="0" anchor="t">
            <a:spAutoFit/>
          </a:bodyPr>
          <a:lstStyle/>
          <a:p>
            <a:pPr marL="0" lvl="0" indent="0" algn="l">
              <a:lnSpc>
                <a:spcPts val="3300"/>
              </a:lnSpc>
            </a:pPr>
            <a:r>
              <a:rPr lang="en-US" sz="3000" b="1" spc="-99">
                <a:solidFill>
                  <a:srgbClr val="AE2573"/>
                </a:solidFill>
                <a:latin typeface="Frutiger Bold"/>
                <a:ea typeface="Frutiger Bold"/>
                <a:cs typeface="Frutiger Bold"/>
                <a:sym typeface="Frutiger Bold"/>
              </a:rPr>
              <a:t>Creating inclusive communication and workspaces</a:t>
            </a:r>
          </a:p>
        </p:txBody>
      </p:sp>
      <p:sp>
        <p:nvSpPr>
          <p:cNvPr id="7" name="TextBox 7"/>
          <p:cNvSpPr txBox="1"/>
          <p:nvPr/>
        </p:nvSpPr>
        <p:spPr>
          <a:xfrm>
            <a:off x="767276" y="2018617"/>
            <a:ext cx="10128243" cy="25241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Accessibility is about more than compliance. It’s about removing barriers and enabling everyone to participate fully. This practical session introduces the foundations of accessibility in the workplace, equipping participants with the knowledge, tools, and confidence to support inclusive, equitable experiences for colleagues and service users alike.</a:t>
            </a:r>
          </a:p>
        </p:txBody>
      </p:sp>
      <p:sp>
        <p:nvSpPr>
          <p:cNvPr id="8" name="TextBox 8"/>
          <p:cNvSpPr txBox="1"/>
          <p:nvPr/>
        </p:nvSpPr>
        <p:spPr>
          <a:xfrm>
            <a:off x="713471" y="4823277"/>
            <a:ext cx="9925050" cy="50387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This course covers:</a:t>
            </a:r>
          </a:p>
          <a:p>
            <a:pPr algn="l">
              <a:lnSpc>
                <a:spcPts val="3359"/>
              </a:lnSpc>
              <a:spcBef>
                <a:spcPct val="0"/>
              </a:spcBef>
            </a:pPr>
            <a:endParaRPr lang="en-US" sz="2799" b="1">
              <a:solidFill>
                <a:srgbClr val="AE2573"/>
              </a:solidFill>
              <a:latin typeface="Frutiger Bold"/>
              <a:ea typeface="Frutiger Bold"/>
              <a:cs typeface="Frutiger Bold"/>
              <a:sym typeface="Frutiger Bold"/>
            </a:endParaRPr>
          </a:p>
          <a:p>
            <a:pPr marL="604519" lvl="1" indent="-302260" algn="l">
              <a:lnSpc>
                <a:spcPts val="3359"/>
              </a:lnSpc>
              <a:buFont typeface="Arial"/>
              <a:buChar char="•"/>
            </a:pPr>
            <a:r>
              <a:rPr lang="en-US" sz="2799">
                <a:solidFill>
                  <a:srgbClr val="010101"/>
                </a:solidFill>
                <a:latin typeface="Frutiger"/>
                <a:ea typeface="Frutiger"/>
                <a:cs typeface="Frutiger"/>
                <a:sym typeface="Frutiger"/>
              </a:rPr>
              <a:t>What accessibility means and why it matters in everyday roles</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Legal responsibilities under the Equality Act 2010 and the Accessible Information Standard</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The social and medical models of disability and their impact on inclusive practice</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Identifying and implementing reasonable adjustments that improve access and experience</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Exploring accessible communication types and practical tips to strengthen your own communication style</a:t>
            </a:r>
          </a:p>
        </p:txBody>
      </p:sp>
      <p:grpSp>
        <p:nvGrpSpPr>
          <p:cNvPr id="2" name="Group 2">
            <a:extLst>
              <a:ext uri="{C183D7F6-B498-43B3-948B-1728B52AA6E4}">
                <adec:decorative xmlns:adec="http://schemas.microsoft.com/office/drawing/2017/decorative" val="1"/>
              </a:ext>
            </a:extLst>
          </p:cNvPr>
          <p:cNvGrpSpPr/>
          <p:nvPr/>
        </p:nvGrpSpPr>
        <p:grpSpPr>
          <a:xfrm>
            <a:off x="11015530" y="0"/>
            <a:ext cx="7272470" cy="10346075"/>
            <a:chOff x="0" y="0"/>
            <a:chExt cx="2132652" cy="2819195"/>
          </a:xfrm>
        </p:grpSpPr>
        <p:sp>
          <p:nvSpPr>
            <p:cNvPr id="3" name="Freeform 3"/>
            <p:cNvSpPr/>
            <p:nvPr/>
          </p:nvSpPr>
          <p:spPr>
            <a:xfrm>
              <a:off x="0" y="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15" name="TextBox 15"/>
          <p:cNvSpPr txBox="1"/>
          <p:nvPr/>
        </p:nvSpPr>
        <p:spPr>
          <a:xfrm>
            <a:off x="11227076" y="890108"/>
            <a:ext cx="6266577" cy="407035"/>
          </a:xfrm>
          <a:prstGeom prst="rect">
            <a:avLst/>
          </a:prstGeom>
        </p:spPr>
        <p:txBody>
          <a:bodyPr lIns="0" tIns="0" rIns="0" bIns="0" rtlCol="0" anchor="t">
            <a:spAutoFit/>
          </a:bodyPr>
          <a:lstStyle/>
          <a:p>
            <a:pPr marL="0" lvl="0" indent="0" algn="l">
              <a:lnSpc>
                <a:spcPts val="3079"/>
              </a:lnSpc>
            </a:pPr>
            <a:r>
              <a:rPr lang="en-US" sz="2799" b="1" spc="-92" dirty="0">
                <a:solidFill>
                  <a:srgbClr val="000000"/>
                </a:solidFill>
                <a:latin typeface="Frutiger Bold"/>
                <a:ea typeface="Frutiger Bold"/>
                <a:cs typeface="Frutiger Bold"/>
                <a:sym typeface="Frutiger Bold"/>
              </a:rPr>
              <a:t>This training is for:</a:t>
            </a:r>
          </a:p>
        </p:txBody>
      </p:sp>
      <p:sp>
        <p:nvSpPr>
          <p:cNvPr id="12" name="Freeform 12">
            <a:extLst>
              <a:ext uri="{C183D7F6-B498-43B3-948B-1728B52AA6E4}">
                <adec:decorative xmlns:adec="http://schemas.microsoft.com/office/drawing/2017/decorative" val="1"/>
              </a:ext>
            </a:extLst>
          </p:cNvPr>
          <p:cNvSpPr/>
          <p:nvPr/>
        </p:nvSpPr>
        <p:spPr>
          <a:xfrm>
            <a:off x="11227076" y="1649717"/>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9" name="TextBox 9"/>
          <p:cNvSpPr txBox="1"/>
          <p:nvPr/>
        </p:nvSpPr>
        <p:spPr>
          <a:xfrm>
            <a:off x="12445805" y="1667312"/>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Managers and team leads looking to enhance accessibility in day-to-day interactions</a:t>
            </a:r>
          </a:p>
        </p:txBody>
      </p:sp>
      <p:sp>
        <p:nvSpPr>
          <p:cNvPr id="13" name="Freeform 13">
            <a:extLst>
              <a:ext uri="{C183D7F6-B498-43B3-948B-1728B52AA6E4}">
                <adec:decorative xmlns:adec="http://schemas.microsoft.com/office/drawing/2017/decorative" val="1"/>
              </a:ext>
            </a:extLst>
          </p:cNvPr>
          <p:cNvSpPr/>
          <p:nvPr/>
        </p:nvSpPr>
        <p:spPr>
          <a:xfrm>
            <a:off x="11236601" y="3514046"/>
            <a:ext cx="953481" cy="1046736"/>
          </a:xfrm>
          <a:custGeom>
            <a:avLst/>
            <a:gdLst/>
            <a:ahLst/>
            <a:cxnLst/>
            <a:rect l="l" t="t" r="r" b="b"/>
            <a:pathLst>
              <a:path w="953481" h="1046736">
                <a:moveTo>
                  <a:pt x="0" y="0"/>
                </a:moveTo>
                <a:lnTo>
                  <a:pt x="953481" y="0"/>
                </a:lnTo>
                <a:lnTo>
                  <a:pt x="953481" y="1046736"/>
                </a:lnTo>
                <a:lnTo>
                  <a:pt x="0" y="10467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0" name="TextBox 10"/>
          <p:cNvSpPr txBox="1"/>
          <p:nvPr/>
        </p:nvSpPr>
        <p:spPr>
          <a:xfrm>
            <a:off x="12445805" y="3399239"/>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Staff involved in service delivery, communication, or public engagement</a:t>
            </a:r>
          </a:p>
        </p:txBody>
      </p:sp>
      <p:sp>
        <p:nvSpPr>
          <p:cNvPr id="14" name="Freeform 14">
            <a:extLst>
              <a:ext uri="{C183D7F6-B498-43B3-948B-1728B52AA6E4}">
                <adec:decorative xmlns:adec="http://schemas.microsoft.com/office/drawing/2017/decorative" val="1"/>
              </a:ext>
            </a:extLst>
          </p:cNvPr>
          <p:cNvSpPr/>
          <p:nvPr/>
        </p:nvSpPr>
        <p:spPr>
          <a:xfrm>
            <a:off x="11236601" y="5341832"/>
            <a:ext cx="963006" cy="1057192"/>
          </a:xfrm>
          <a:custGeom>
            <a:avLst/>
            <a:gdLst/>
            <a:ahLst/>
            <a:cxnLst/>
            <a:rect l="l" t="t" r="r" b="b"/>
            <a:pathLst>
              <a:path w="963006" h="1057192">
                <a:moveTo>
                  <a:pt x="0" y="0"/>
                </a:moveTo>
                <a:lnTo>
                  <a:pt x="963006" y="0"/>
                </a:lnTo>
                <a:lnTo>
                  <a:pt x="963006" y="1057192"/>
                </a:lnTo>
                <a:lnTo>
                  <a:pt x="0" y="10571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1" name="TextBox 11"/>
          <p:cNvSpPr txBox="1"/>
          <p:nvPr/>
        </p:nvSpPr>
        <p:spPr>
          <a:xfrm>
            <a:off x="12445805" y="5232253"/>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Anyone committed to building a more inclusive and equitable workplace culture</a:t>
            </a:r>
          </a:p>
        </p:txBody>
      </p:sp>
      <p:sp>
        <p:nvSpPr>
          <p:cNvPr id="16" name="Freeform 16">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7" name="TextBox 17"/>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30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298082"/>
        </a:solidFill>
        <a:effectLst/>
      </p:bgPr>
    </p:bg>
    <p:spTree>
      <p:nvGrpSpPr>
        <p:cNvPr id="1" name=""/>
        <p:cNvGrpSpPr/>
        <p:nvPr/>
      </p:nvGrpSpPr>
      <p:grpSpPr>
        <a:xfrm>
          <a:off x="0" y="0"/>
          <a:ext cx="0" cy="0"/>
          <a:chOff x="0" y="0"/>
          <a:chExt cx="0" cy="0"/>
        </a:xfrm>
      </p:grpSpPr>
      <p:sp>
        <p:nvSpPr>
          <p:cNvPr id="8" name="TextBox 8"/>
          <p:cNvSpPr txBox="1">
            <a:spLocks noGrp="1"/>
          </p:cNvSpPr>
          <p:nvPr>
            <p:ph type="title" idx="4294967295"/>
          </p:nvPr>
        </p:nvSpPr>
        <p:spPr>
          <a:xfrm>
            <a:off x="477563" y="480190"/>
            <a:ext cx="9554495" cy="445942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1699"/>
              </a:lnSpc>
              <a:spcBef>
                <a:spcPts val="0"/>
              </a:spcBef>
              <a:spcAft>
                <a:spcPts val="0"/>
              </a:spcAft>
              <a:buClrTx/>
              <a:buSzTx/>
              <a:buFontTx/>
              <a:buNone/>
              <a:tabLst/>
              <a:defRPr/>
            </a:pPr>
            <a:r>
              <a:rPr kumimoji="0" lang="en-US" sz="10635" b="1" i="0" u="none" strike="noStrike" kern="1200" cap="none" spc="-350" normalizeH="0" baseline="0" noProof="0" dirty="0">
                <a:ln>
                  <a:noFill/>
                </a:ln>
                <a:solidFill>
                  <a:srgbClr val="F6F6F6"/>
                </a:solidFill>
                <a:effectLst/>
                <a:uLnTx/>
                <a:uFillTx/>
                <a:latin typeface="Frutiger Bold"/>
                <a:ea typeface="Frutiger Bold"/>
                <a:cs typeface="Frutiger Bold"/>
                <a:sym typeface="Frutiger Bold"/>
              </a:rPr>
              <a:t>Delivering change with confidence</a:t>
            </a:r>
          </a:p>
        </p:txBody>
      </p:sp>
      <p:sp>
        <p:nvSpPr>
          <p:cNvPr id="9" name="TextBox 9"/>
          <p:cNvSpPr txBox="1"/>
          <p:nvPr/>
        </p:nvSpPr>
        <p:spPr>
          <a:xfrm>
            <a:off x="477563" y="5318053"/>
            <a:ext cx="9554495" cy="4257675"/>
          </a:xfrm>
          <a:prstGeom prst="rect">
            <a:avLst/>
          </a:prstGeom>
        </p:spPr>
        <p:txBody>
          <a:bodyPr lIns="0" tIns="0" rIns="0" bIns="0" rtlCol="0" anchor="t">
            <a:spAutoFit/>
          </a:bodyPr>
          <a:lstStyle/>
          <a:p>
            <a:pPr algn="l">
              <a:lnSpc>
                <a:spcPts val="4200"/>
              </a:lnSpc>
            </a:pPr>
            <a:r>
              <a:rPr lang="en-US" sz="3000">
                <a:solidFill>
                  <a:srgbClr val="FFFFFF"/>
                </a:solidFill>
                <a:latin typeface="Frutiger"/>
                <a:ea typeface="Frutiger"/>
                <a:cs typeface="Frutiger"/>
                <a:sym typeface="Frutiger"/>
              </a:rPr>
              <a:t>Whether implementing a project, shaping a programme, or adopting agile practices, these courses builds delivery confidence, from foundations to frameworks. </a:t>
            </a:r>
          </a:p>
          <a:p>
            <a:pPr algn="l">
              <a:lnSpc>
                <a:spcPts val="4200"/>
              </a:lnSpc>
            </a:pPr>
            <a:endParaRPr lang="en-US" sz="3000">
              <a:solidFill>
                <a:srgbClr val="FFFFFF"/>
              </a:solidFill>
              <a:latin typeface="Frutiger"/>
              <a:ea typeface="Frutiger"/>
              <a:cs typeface="Frutiger"/>
              <a:sym typeface="Frutiger"/>
            </a:endParaRPr>
          </a:p>
          <a:p>
            <a:pPr algn="l">
              <a:lnSpc>
                <a:spcPts val="4200"/>
              </a:lnSpc>
            </a:pPr>
            <a:r>
              <a:rPr lang="en-US" sz="3000">
                <a:solidFill>
                  <a:srgbClr val="FFFFFF"/>
                </a:solidFill>
                <a:latin typeface="Frutiger"/>
                <a:ea typeface="Frutiger"/>
                <a:cs typeface="Frutiger"/>
                <a:sym typeface="Frutiger"/>
              </a:rPr>
              <a:t>Ideal for colleagues working in dynamic, collaborative environments where clarity, structure, and adaptability matter.</a:t>
            </a:r>
          </a:p>
        </p:txBody>
      </p:sp>
      <p:grpSp>
        <p:nvGrpSpPr>
          <p:cNvPr id="2" name="Group 2">
            <a:extLst>
              <a:ext uri="{C183D7F6-B498-43B3-948B-1728B52AA6E4}">
                <adec:decorative xmlns:adec="http://schemas.microsoft.com/office/drawing/2017/decorative" val="1"/>
              </a:ext>
            </a:extLst>
          </p:cNvPr>
          <p:cNvGrpSpPr/>
          <p:nvPr/>
        </p:nvGrpSpPr>
        <p:grpSpPr>
          <a:xfrm>
            <a:off x="10611770" y="0"/>
            <a:ext cx="7623278" cy="10287000"/>
            <a:chOff x="0" y="0"/>
            <a:chExt cx="1181045" cy="1593725"/>
          </a:xfrm>
        </p:grpSpPr>
        <p:sp>
          <p:nvSpPr>
            <p:cNvPr id="3" name="Freeform 3"/>
            <p:cNvSpPr/>
            <p:nvPr/>
          </p:nvSpPr>
          <p:spPr>
            <a:xfrm>
              <a:off x="0" y="0"/>
              <a:ext cx="1181045" cy="1593725"/>
            </a:xfrm>
            <a:custGeom>
              <a:avLst/>
              <a:gdLst/>
              <a:ahLst/>
              <a:cxnLst/>
              <a:rect l="l" t="t" r="r" b="b"/>
              <a:pathLst>
                <a:path w="1181045" h="1593725">
                  <a:moveTo>
                    <a:pt x="0" y="0"/>
                  </a:moveTo>
                  <a:lnTo>
                    <a:pt x="1181045" y="0"/>
                  </a:lnTo>
                  <a:lnTo>
                    <a:pt x="1181045" y="1593725"/>
                  </a:lnTo>
                  <a:lnTo>
                    <a:pt x="0" y="1593725"/>
                  </a:lnTo>
                  <a:close/>
                </a:path>
              </a:pathLst>
            </a:custGeom>
            <a:blipFill>
              <a:blip r:embed="rId3" cstate="email">
                <a:alphaModFix amt="40000"/>
                <a:extLst>
                  <a:ext uri="{28A0092B-C50C-407E-A947-70E740481C1C}">
                    <a14:useLocalDpi xmlns:a14="http://schemas.microsoft.com/office/drawing/2010/main"/>
                  </a:ext>
                </a:extLst>
              </a:blip>
              <a:stretch>
                <a:fillRect/>
              </a:stretch>
            </a:blipFill>
          </p:spPr>
          <p:txBody>
            <a:bodyPr/>
            <a:lstStyle/>
            <a:p>
              <a:endParaRPr lang="en-GB"/>
            </a:p>
          </p:txBody>
        </p:sp>
      </p:grpSp>
      <p:grpSp>
        <p:nvGrpSpPr>
          <p:cNvPr id="4" name="Group 4">
            <a:extLst>
              <a:ext uri="{C183D7F6-B498-43B3-948B-1728B52AA6E4}">
                <adec:decorative xmlns:adec="http://schemas.microsoft.com/office/drawing/2017/decorative" val="1"/>
              </a:ext>
            </a:extLst>
          </p:cNvPr>
          <p:cNvGrpSpPr/>
          <p:nvPr/>
        </p:nvGrpSpPr>
        <p:grpSpPr>
          <a:xfrm>
            <a:off x="10583195" y="0"/>
            <a:ext cx="7704805" cy="10287000"/>
            <a:chOff x="0" y="0"/>
            <a:chExt cx="2029249" cy="2709333"/>
          </a:xfrm>
        </p:grpSpPr>
        <p:sp>
          <p:nvSpPr>
            <p:cNvPr id="5" name="Freeform 5"/>
            <p:cNvSpPr/>
            <p:nvPr/>
          </p:nvSpPr>
          <p:spPr>
            <a:xfrm>
              <a:off x="0" y="0"/>
              <a:ext cx="2029249" cy="2709333"/>
            </a:xfrm>
            <a:custGeom>
              <a:avLst/>
              <a:gdLst/>
              <a:ahLst/>
              <a:cxnLst/>
              <a:rect l="l" t="t" r="r" b="b"/>
              <a:pathLst>
                <a:path w="2029249" h="2709333">
                  <a:moveTo>
                    <a:pt x="0" y="0"/>
                  </a:moveTo>
                  <a:lnTo>
                    <a:pt x="2029249" y="0"/>
                  </a:lnTo>
                  <a:lnTo>
                    <a:pt x="2029249" y="2709333"/>
                  </a:lnTo>
                  <a:lnTo>
                    <a:pt x="0" y="2709333"/>
                  </a:lnTo>
                  <a:close/>
                </a:path>
              </a:pathLst>
            </a:custGeom>
            <a:solidFill>
              <a:srgbClr val="298082">
                <a:alpha val="60000"/>
              </a:srgbClr>
            </a:solidFill>
          </p:spPr>
          <p:txBody>
            <a:bodyPr/>
            <a:lstStyle/>
            <a:p>
              <a:endParaRPr lang="en-GB"/>
            </a:p>
          </p:txBody>
        </p:sp>
        <p:sp>
          <p:nvSpPr>
            <p:cNvPr id="6" name="TextBox 6"/>
            <p:cNvSpPr txBox="1"/>
            <p:nvPr/>
          </p:nvSpPr>
          <p:spPr>
            <a:xfrm>
              <a:off x="0" y="9525"/>
              <a:ext cx="2029249" cy="2699808"/>
            </a:xfrm>
            <a:prstGeom prst="rect">
              <a:avLst/>
            </a:prstGeom>
          </p:spPr>
          <p:txBody>
            <a:bodyPr lIns="50800" tIns="50800" rIns="50800" bIns="50800" rtlCol="0" anchor="ctr"/>
            <a:lstStyle/>
            <a:p>
              <a:pPr algn="ctr">
                <a:lnSpc>
                  <a:spcPts val="2200"/>
                </a:lnSpc>
              </a:pPr>
              <a:endParaRPr/>
            </a:p>
          </p:txBody>
        </p:sp>
      </p:grpSp>
      <p:sp>
        <p:nvSpPr>
          <p:cNvPr id="7" name="TextBox 7"/>
          <p:cNvSpPr txBox="1"/>
          <p:nvPr/>
        </p:nvSpPr>
        <p:spPr>
          <a:xfrm>
            <a:off x="11160985" y="2298699"/>
            <a:ext cx="6747126" cy="5692712"/>
          </a:xfrm>
          <a:prstGeom prst="rect">
            <a:avLst/>
          </a:prstGeom>
        </p:spPr>
        <p:txBody>
          <a:bodyPr lIns="0" tIns="0" rIns="0" bIns="0" rtlCol="0" anchor="t">
            <a:spAutoFit/>
          </a:bodyPr>
          <a:lstStyle/>
          <a:p>
            <a:pPr algn="l">
              <a:lnSpc>
                <a:spcPts val="5599"/>
              </a:lnSpc>
            </a:pPr>
            <a:r>
              <a:rPr lang="en-US" sz="3999" b="1" dirty="0">
                <a:solidFill>
                  <a:srgbClr val="FFFFFF"/>
                </a:solidFill>
                <a:latin typeface="Frutiger Bold"/>
                <a:ea typeface="Frutiger Bold"/>
                <a:cs typeface="Frutiger Bold"/>
                <a:sym typeface="Frutiger Bold"/>
              </a:rPr>
              <a:t>Courses include: </a:t>
            </a:r>
          </a:p>
          <a:p>
            <a:pPr marL="863590" lvl="1" indent="-431795" algn="l">
              <a:lnSpc>
                <a:spcPts val="5599"/>
              </a:lnSpc>
              <a:buFont typeface="Arial"/>
              <a:buChar char="•"/>
            </a:pPr>
            <a:r>
              <a:rPr lang="en-US" sz="3999" u="sng" dirty="0">
                <a:solidFill>
                  <a:schemeClr val="bg1"/>
                </a:solidFill>
                <a:latin typeface="Frutiger"/>
                <a:ea typeface="Frutiger"/>
                <a:cs typeface="Frutiger"/>
                <a:sym typeface="Frutiger"/>
                <a:hlinkClick r:id="rId4" action="ppaction://hlinksldjump">
                  <a:extLst>
                    <a:ext uri="{A12FA001-AC4F-418D-AE19-62706E023703}">
                      <ahyp:hlinkClr xmlns:ahyp="http://schemas.microsoft.com/office/drawing/2018/hyperlinkcolor" val="tx"/>
                    </a:ext>
                  </a:extLst>
                </a:hlinkClick>
              </a:rPr>
              <a:t>Project Management Essentials</a:t>
            </a:r>
          </a:p>
          <a:p>
            <a:pPr marL="863590" lvl="1" indent="-431795" algn="l">
              <a:lnSpc>
                <a:spcPts val="5599"/>
              </a:lnSpc>
              <a:buFont typeface="Arial"/>
              <a:buChar char="•"/>
            </a:pPr>
            <a:r>
              <a:rPr lang="en-US" sz="3999" u="sng" dirty="0">
                <a:solidFill>
                  <a:schemeClr val="bg1"/>
                </a:solidFill>
                <a:latin typeface="Frutiger"/>
                <a:ea typeface="Frutiger"/>
                <a:cs typeface="Frutiger"/>
                <a:sym typeface="Frutiger"/>
                <a:hlinkClick r:id="rId5" action="ppaction://hlinksldjump">
                  <a:extLst>
                    <a:ext uri="{A12FA001-AC4F-418D-AE19-62706E023703}">
                      <ahyp:hlinkClr xmlns:ahyp="http://schemas.microsoft.com/office/drawing/2018/hyperlinkcolor" val="tx"/>
                    </a:ext>
                  </a:extLst>
                </a:hlinkClick>
              </a:rPr>
              <a:t>Programme Management Foundations</a:t>
            </a:r>
          </a:p>
          <a:p>
            <a:pPr marL="863590" lvl="1" indent="-431795" algn="l">
              <a:lnSpc>
                <a:spcPts val="5599"/>
              </a:lnSpc>
              <a:buFont typeface="Arial"/>
              <a:buChar char="•"/>
            </a:pPr>
            <a:r>
              <a:rPr lang="en-US" sz="3999" u="sng" dirty="0">
                <a:solidFill>
                  <a:schemeClr val="bg1"/>
                </a:solidFill>
                <a:latin typeface="Frutiger"/>
                <a:ea typeface="Frutiger"/>
                <a:cs typeface="Frutiger"/>
                <a:sym typeface="Frutiger"/>
                <a:hlinkClick r:id="rId6" action="ppaction://hlinksldjump">
                  <a:extLst>
                    <a:ext uri="{A12FA001-AC4F-418D-AE19-62706E023703}">
                      <ahyp:hlinkClr xmlns:ahyp="http://schemas.microsoft.com/office/drawing/2018/hyperlinkcolor" val="tx"/>
                    </a:ext>
                  </a:extLst>
                </a:hlinkClick>
              </a:rPr>
              <a:t>Agile Fundamentals</a:t>
            </a:r>
          </a:p>
          <a:p>
            <a:pPr marL="863590" lvl="1" indent="-431795" algn="l">
              <a:lnSpc>
                <a:spcPts val="5599"/>
              </a:lnSpc>
              <a:buFont typeface="Arial"/>
              <a:buChar char="•"/>
            </a:pPr>
            <a:r>
              <a:rPr lang="en-US" sz="3999" u="sng" dirty="0">
                <a:solidFill>
                  <a:schemeClr val="bg1"/>
                </a:solidFill>
                <a:latin typeface="Frutiger"/>
                <a:ea typeface="Frutiger"/>
                <a:cs typeface="Frutiger"/>
                <a:sym typeface="Frutiger"/>
                <a:hlinkClick r:id="rId7" action="ppaction://hlinksldjump">
                  <a:extLst>
                    <a:ext uri="{A12FA001-AC4F-418D-AE19-62706E023703}">
                      <ahyp:hlinkClr xmlns:ahyp="http://schemas.microsoft.com/office/drawing/2018/hyperlinkcolor" val="tx"/>
                    </a:ext>
                  </a:extLst>
                </a:hlinkClick>
              </a:rPr>
              <a:t>Consulting Academy</a:t>
            </a:r>
          </a:p>
        </p:txBody>
      </p:sp>
      <p:sp>
        <p:nvSpPr>
          <p:cNvPr id="11" name="Freeform 11">
            <a:extLst>
              <a:ext uri="{C183D7F6-B498-43B3-948B-1728B52AA6E4}">
                <adec:decorative xmlns:adec="http://schemas.microsoft.com/office/drawing/2017/decorative" val="1"/>
              </a:ext>
            </a:extLst>
          </p:cNvPr>
          <p:cNvSpPr/>
          <p:nvPr/>
        </p:nvSpPr>
        <p:spPr>
          <a:xfrm>
            <a:off x="28575" y="9575728"/>
            <a:ext cx="789209" cy="711272"/>
          </a:xfrm>
          <a:custGeom>
            <a:avLst/>
            <a:gdLst/>
            <a:ahLst/>
            <a:cxnLst/>
            <a:rect l="l" t="t" r="r" b="b"/>
            <a:pathLst>
              <a:path w="789209" h="711272">
                <a:moveTo>
                  <a:pt x="0" y="0"/>
                </a:moveTo>
                <a:lnTo>
                  <a:pt x="789209" y="0"/>
                </a:lnTo>
                <a:lnTo>
                  <a:pt x="789209" y="711272"/>
                </a:lnTo>
                <a:lnTo>
                  <a:pt x="0" y="711272"/>
                </a:lnTo>
                <a:lnTo>
                  <a:pt x="0" y="0"/>
                </a:lnTo>
                <a:close/>
              </a:path>
            </a:pathLst>
          </a:custGeom>
          <a:blipFill>
            <a:blip r:embed="rId8"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0" name="TextBox 10"/>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FAFAFA"/>
                </a:solidFill>
                <a:latin typeface="Frutiger"/>
                <a:ea typeface="Frutiger"/>
                <a:cs typeface="Frutiger"/>
                <a:sym typeface="Frutiger"/>
              </a:rPr>
              <a:t>31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5" name="TextBox 5"/>
          <p:cNvSpPr txBox="1">
            <a:spLocks noGrp="1"/>
          </p:cNvSpPr>
          <p:nvPr>
            <p:ph type="title" idx="4294967295"/>
          </p:nvPr>
        </p:nvSpPr>
        <p:spPr>
          <a:xfrm>
            <a:off x="773703" y="243184"/>
            <a:ext cx="9639310" cy="140653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Project management essentials </a:t>
            </a:r>
          </a:p>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(1 day)</a:t>
            </a:r>
          </a:p>
        </p:txBody>
      </p:sp>
      <p:sp>
        <p:nvSpPr>
          <p:cNvPr id="6" name="TextBox 6"/>
          <p:cNvSpPr txBox="1"/>
          <p:nvPr/>
        </p:nvSpPr>
        <p:spPr>
          <a:xfrm>
            <a:off x="773703" y="1634147"/>
            <a:ext cx="9817441" cy="438159"/>
          </a:xfrm>
          <a:prstGeom prst="rect">
            <a:avLst/>
          </a:prstGeom>
        </p:spPr>
        <p:txBody>
          <a:bodyPr lIns="0" tIns="0" rIns="0" bIns="0" rtlCol="0" anchor="t">
            <a:spAutoFit/>
          </a:bodyPr>
          <a:lstStyle/>
          <a:p>
            <a:pPr marL="0" lvl="0" indent="0" algn="l">
              <a:lnSpc>
                <a:spcPts val="3300"/>
              </a:lnSpc>
            </a:pPr>
            <a:r>
              <a:rPr lang="en-US" sz="3000" b="1" spc="-99">
                <a:solidFill>
                  <a:srgbClr val="AE2573"/>
                </a:solidFill>
                <a:latin typeface="Frutiger Bold"/>
                <a:ea typeface="Frutiger Bold"/>
                <a:cs typeface="Frutiger Bold"/>
                <a:sym typeface="Frutiger Bold"/>
              </a:rPr>
              <a:t>Tools, roles and delivery success </a:t>
            </a:r>
          </a:p>
        </p:txBody>
      </p:sp>
      <p:sp>
        <p:nvSpPr>
          <p:cNvPr id="7" name="TextBox 7"/>
          <p:cNvSpPr txBox="1"/>
          <p:nvPr/>
        </p:nvSpPr>
        <p:spPr>
          <a:xfrm>
            <a:off x="773703" y="2268842"/>
            <a:ext cx="10028931" cy="3362325"/>
          </a:xfrm>
          <a:prstGeom prst="rect">
            <a:avLst/>
          </a:prstGeom>
        </p:spPr>
        <p:txBody>
          <a:bodyPr lIns="0" tIns="0" rIns="0" bIns="0" rtlCol="0" anchor="t">
            <a:spAutoFit/>
          </a:bodyPr>
          <a:lstStyle/>
          <a:p>
            <a:pPr algn="l">
              <a:lnSpc>
                <a:spcPts val="3359"/>
              </a:lnSpc>
              <a:spcBef>
                <a:spcPct val="0"/>
              </a:spcBef>
            </a:pPr>
            <a:r>
              <a:rPr lang="en-US" sz="2799">
                <a:solidFill>
                  <a:srgbClr val="010101"/>
                </a:solidFill>
                <a:latin typeface="Frutiger"/>
                <a:ea typeface="Frutiger"/>
                <a:cs typeface="Frutiger"/>
                <a:sym typeface="Frutiger"/>
              </a:rPr>
              <a:t>Successful projects don’t just happen, they’re led with clarity, structure, and purpose. This practical session introduces the fundamentals of project management, equipping participants with the tools, techniques, and confidence to manage projects from start to finish. Whether launching new initiatives or supporting delivery teams, this course builds a solid foundation in real-world project delivery.</a:t>
            </a:r>
          </a:p>
        </p:txBody>
      </p:sp>
      <p:sp>
        <p:nvSpPr>
          <p:cNvPr id="8" name="TextBox 8"/>
          <p:cNvSpPr txBox="1"/>
          <p:nvPr/>
        </p:nvSpPr>
        <p:spPr>
          <a:xfrm>
            <a:off x="666095" y="5644182"/>
            <a:ext cx="9925050" cy="42005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This course covers:</a:t>
            </a:r>
          </a:p>
          <a:p>
            <a:pPr algn="l">
              <a:lnSpc>
                <a:spcPts val="3359"/>
              </a:lnSpc>
              <a:spcBef>
                <a:spcPct val="0"/>
              </a:spcBef>
            </a:pPr>
            <a:endParaRPr lang="en-US" sz="2799" b="1">
              <a:solidFill>
                <a:srgbClr val="AE2573"/>
              </a:solidFill>
              <a:latin typeface="Frutiger Bold"/>
              <a:ea typeface="Frutiger Bold"/>
              <a:cs typeface="Frutiger Bold"/>
              <a:sym typeface="Frutiger Bold"/>
            </a:endParaRP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Core principles of project management and what makes a project successful</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Key methods and tools for project initiation, planning, execution, and closure</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Understanding the distinct roles of project managers and wider project team members</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Essentials of project governance, including planning, risk and issue management, and effective reporting</a:t>
            </a:r>
          </a:p>
        </p:txBody>
      </p:sp>
      <p:grpSp>
        <p:nvGrpSpPr>
          <p:cNvPr id="2" name="Group 2">
            <a:extLst>
              <a:ext uri="{C183D7F6-B498-43B3-948B-1728B52AA6E4}">
                <adec:decorative xmlns:adec="http://schemas.microsoft.com/office/drawing/2017/decorative" val="1"/>
              </a:ext>
            </a:extLst>
          </p:cNvPr>
          <p:cNvGrpSpPr/>
          <p:nvPr/>
        </p:nvGrpSpPr>
        <p:grpSpPr>
          <a:xfrm>
            <a:off x="11015530" y="0"/>
            <a:ext cx="7272470" cy="10346075"/>
            <a:chOff x="0" y="0"/>
            <a:chExt cx="2132652" cy="2819195"/>
          </a:xfrm>
        </p:grpSpPr>
        <p:sp>
          <p:nvSpPr>
            <p:cNvPr id="3" name="Freeform 3"/>
            <p:cNvSpPr/>
            <p:nvPr/>
          </p:nvSpPr>
          <p:spPr>
            <a:xfrm>
              <a:off x="0" y="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15" name="TextBox 15"/>
          <p:cNvSpPr txBox="1"/>
          <p:nvPr/>
        </p:nvSpPr>
        <p:spPr>
          <a:xfrm>
            <a:off x="11227076" y="890108"/>
            <a:ext cx="6266577" cy="407035"/>
          </a:xfrm>
          <a:prstGeom prst="rect">
            <a:avLst/>
          </a:prstGeom>
        </p:spPr>
        <p:txBody>
          <a:bodyPr lIns="0" tIns="0" rIns="0" bIns="0" rtlCol="0" anchor="t">
            <a:spAutoFit/>
          </a:bodyPr>
          <a:lstStyle/>
          <a:p>
            <a:pPr marL="0" lvl="0" indent="0" algn="l">
              <a:lnSpc>
                <a:spcPts val="3079"/>
              </a:lnSpc>
            </a:pPr>
            <a:r>
              <a:rPr lang="en-US" sz="2799" b="1" spc="-92" dirty="0">
                <a:solidFill>
                  <a:srgbClr val="000000"/>
                </a:solidFill>
                <a:latin typeface="Frutiger Bold"/>
                <a:ea typeface="Frutiger Bold"/>
                <a:cs typeface="Frutiger Bold"/>
                <a:sym typeface="Frutiger Bold"/>
              </a:rPr>
              <a:t>This training is for:</a:t>
            </a:r>
          </a:p>
        </p:txBody>
      </p:sp>
      <p:sp>
        <p:nvSpPr>
          <p:cNvPr id="12" name="Freeform 12">
            <a:extLst>
              <a:ext uri="{C183D7F6-B498-43B3-948B-1728B52AA6E4}">
                <adec:decorative xmlns:adec="http://schemas.microsoft.com/office/drawing/2017/decorative" val="1"/>
              </a:ext>
            </a:extLst>
          </p:cNvPr>
          <p:cNvSpPr/>
          <p:nvPr/>
        </p:nvSpPr>
        <p:spPr>
          <a:xfrm>
            <a:off x="11227076" y="1649717"/>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9" name="TextBox 9"/>
          <p:cNvSpPr txBox="1"/>
          <p:nvPr/>
        </p:nvSpPr>
        <p:spPr>
          <a:xfrm>
            <a:off x="12445805" y="1640192"/>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New or aspiring project managers seeking a strong foundational skill set</a:t>
            </a:r>
          </a:p>
        </p:txBody>
      </p:sp>
      <p:sp>
        <p:nvSpPr>
          <p:cNvPr id="13" name="Freeform 13">
            <a:extLst>
              <a:ext uri="{C183D7F6-B498-43B3-948B-1728B52AA6E4}">
                <adec:decorative xmlns:adec="http://schemas.microsoft.com/office/drawing/2017/decorative" val="1"/>
              </a:ext>
            </a:extLst>
          </p:cNvPr>
          <p:cNvSpPr/>
          <p:nvPr/>
        </p:nvSpPr>
        <p:spPr>
          <a:xfrm>
            <a:off x="11236601" y="3514046"/>
            <a:ext cx="953481" cy="1046736"/>
          </a:xfrm>
          <a:custGeom>
            <a:avLst/>
            <a:gdLst/>
            <a:ahLst/>
            <a:cxnLst/>
            <a:rect l="l" t="t" r="r" b="b"/>
            <a:pathLst>
              <a:path w="953481" h="1046736">
                <a:moveTo>
                  <a:pt x="0" y="0"/>
                </a:moveTo>
                <a:lnTo>
                  <a:pt x="953481" y="0"/>
                </a:lnTo>
                <a:lnTo>
                  <a:pt x="953481" y="1046736"/>
                </a:lnTo>
                <a:lnTo>
                  <a:pt x="0" y="10467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0" name="TextBox 10"/>
          <p:cNvSpPr txBox="1"/>
          <p:nvPr/>
        </p:nvSpPr>
        <p:spPr>
          <a:xfrm>
            <a:off x="12445805" y="3372119"/>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Team members supporting project delivery across departments or functions</a:t>
            </a:r>
          </a:p>
        </p:txBody>
      </p:sp>
      <p:sp>
        <p:nvSpPr>
          <p:cNvPr id="14" name="Freeform 14">
            <a:extLst>
              <a:ext uri="{C183D7F6-B498-43B3-948B-1728B52AA6E4}">
                <adec:decorative xmlns:adec="http://schemas.microsoft.com/office/drawing/2017/decorative" val="1"/>
              </a:ext>
            </a:extLst>
          </p:cNvPr>
          <p:cNvSpPr/>
          <p:nvPr/>
        </p:nvSpPr>
        <p:spPr>
          <a:xfrm>
            <a:off x="11236601" y="5341832"/>
            <a:ext cx="963006" cy="1057192"/>
          </a:xfrm>
          <a:custGeom>
            <a:avLst/>
            <a:gdLst/>
            <a:ahLst/>
            <a:cxnLst/>
            <a:rect l="l" t="t" r="r" b="b"/>
            <a:pathLst>
              <a:path w="963006" h="1057192">
                <a:moveTo>
                  <a:pt x="0" y="0"/>
                </a:moveTo>
                <a:lnTo>
                  <a:pt x="963006" y="0"/>
                </a:lnTo>
                <a:lnTo>
                  <a:pt x="963006" y="1057192"/>
                </a:lnTo>
                <a:lnTo>
                  <a:pt x="0" y="10571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1" name="TextBox 11"/>
          <p:cNvSpPr txBox="1"/>
          <p:nvPr/>
        </p:nvSpPr>
        <p:spPr>
          <a:xfrm>
            <a:off x="12445805" y="5205133"/>
            <a:ext cx="5236861"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Leaders or operational staff who want to understand how structured project delivery supports strategic outcomes</a:t>
            </a:r>
          </a:p>
        </p:txBody>
      </p:sp>
      <p:sp>
        <p:nvSpPr>
          <p:cNvPr id="16" name="Freeform 16">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7" name="TextBox 17"/>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32</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5" name="TextBox 5"/>
          <p:cNvSpPr txBox="1">
            <a:spLocks noGrp="1"/>
          </p:cNvSpPr>
          <p:nvPr>
            <p:ph type="title" idx="4294967295"/>
          </p:nvPr>
        </p:nvSpPr>
        <p:spPr>
          <a:xfrm>
            <a:off x="713471" y="482918"/>
            <a:ext cx="9639310" cy="140653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err="1">
                <a:ln>
                  <a:noFill/>
                </a:ln>
                <a:solidFill>
                  <a:srgbClr val="AE2573"/>
                </a:solidFill>
                <a:effectLst/>
                <a:uLnTx/>
                <a:uFillTx/>
                <a:latin typeface="Frutiger Bold"/>
                <a:ea typeface="Frutiger Bold"/>
                <a:cs typeface="Frutiger Bold"/>
                <a:sym typeface="Frutiger Bold"/>
              </a:rPr>
              <a:t>Programme</a:t>
            </a: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 Management Office (PMO) foundations (half day)</a:t>
            </a:r>
          </a:p>
        </p:txBody>
      </p:sp>
      <p:sp>
        <p:nvSpPr>
          <p:cNvPr id="6" name="TextBox 6"/>
          <p:cNvSpPr txBox="1"/>
          <p:nvPr/>
        </p:nvSpPr>
        <p:spPr>
          <a:xfrm>
            <a:off x="713471" y="2178334"/>
            <a:ext cx="9817441" cy="438159"/>
          </a:xfrm>
          <a:prstGeom prst="rect">
            <a:avLst/>
          </a:prstGeom>
        </p:spPr>
        <p:txBody>
          <a:bodyPr lIns="0" tIns="0" rIns="0" bIns="0" rtlCol="0" anchor="t">
            <a:spAutoFit/>
          </a:bodyPr>
          <a:lstStyle/>
          <a:p>
            <a:pPr marL="0" lvl="0" indent="0" algn="l">
              <a:lnSpc>
                <a:spcPts val="3300"/>
              </a:lnSpc>
            </a:pPr>
            <a:r>
              <a:rPr lang="en-US" sz="3000" b="1" spc="-99">
                <a:solidFill>
                  <a:srgbClr val="AE2573"/>
                </a:solidFill>
                <a:latin typeface="Frutiger Bold"/>
                <a:ea typeface="Frutiger Bold"/>
                <a:cs typeface="Frutiger Bold"/>
                <a:sym typeface="Frutiger Bold"/>
              </a:rPr>
              <a:t>Establishing structure and strategy for effective delivery</a:t>
            </a:r>
          </a:p>
        </p:txBody>
      </p:sp>
      <p:sp>
        <p:nvSpPr>
          <p:cNvPr id="10" name="TextBox 10"/>
          <p:cNvSpPr txBox="1"/>
          <p:nvPr/>
        </p:nvSpPr>
        <p:spPr>
          <a:xfrm>
            <a:off x="713471" y="3005647"/>
            <a:ext cx="10302059" cy="21050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Effective programme delivery depends on shared language, aligned responsibilities, and structured support. This session introduces participants to the core functions of a Programme Management Office (PMO), helping teams build a common understanding of terminology, roles, and tools.</a:t>
            </a:r>
          </a:p>
        </p:txBody>
      </p:sp>
      <p:sp>
        <p:nvSpPr>
          <p:cNvPr id="11" name="TextBox 11"/>
          <p:cNvSpPr txBox="1"/>
          <p:nvPr/>
        </p:nvSpPr>
        <p:spPr>
          <a:xfrm>
            <a:off x="659667" y="5320729"/>
            <a:ext cx="9925050" cy="42005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This course covers:</a:t>
            </a:r>
          </a:p>
          <a:p>
            <a:pPr algn="l">
              <a:lnSpc>
                <a:spcPts val="3359"/>
              </a:lnSpc>
              <a:spcBef>
                <a:spcPct val="0"/>
              </a:spcBef>
            </a:pPr>
            <a:endParaRPr lang="en-US" sz="2799" b="1">
              <a:solidFill>
                <a:srgbClr val="AE2573"/>
              </a:solidFill>
              <a:latin typeface="Frutiger Bold"/>
              <a:ea typeface="Frutiger Bold"/>
              <a:cs typeface="Frutiger Bold"/>
              <a:sym typeface="Frutiger Bold"/>
            </a:endParaRP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Key terms and definitions used across Programme and Project Management (PPM) environments</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The role and purpose of PMOs, and how they support effective governance and delivery</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Roles and responsibilities when delivering PMO functions across programmes</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Introduction to commonly used PMO tools, templates, and standards to support consistency</a:t>
            </a:r>
          </a:p>
        </p:txBody>
      </p:sp>
      <p:grpSp>
        <p:nvGrpSpPr>
          <p:cNvPr id="2" name="Group 2">
            <a:extLst>
              <a:ext uri="{C183D7F6-B498-43B3-948B-1728B52AA6E4}">
                <adec:decorative xmlns:adec="http://schemas.microsoft.com/office/drawing/2017/decorative" val="1"/>
              </a:ext>
            </a:extLst>
          </p:cNvPr>
          <p:cNvGrpSpPr/>
          <p:nvPr/>
        </p:nvGrpSpPr>
        <p:grpSpPr>
          <a:xfrm>
            <a:off x="11015530" y="0"/>
            <a:ext cx="7272470" cy="10346075"/>
            <a:chOff x="0" y="0"/>
            <a:chExt cx="2132652" cy="2819195"/>
          </a:xfrm>
        </p:grpSpPr>
        <p:sp>
          <p:nvSpPr>
            <p:cNvPr id="3" name="Freeform 3"/>
            <p:cNvSpPr/>
            <p:nvPr/>
          </p:nvSpPr>
          <p:spPr>
            <a:xfrm>
              <a:off x="0" y="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15" name="TextBox 15"/>
          <p:cNvSpPr txBox="1"/>
          <p:nvPr/>
        </p:nvSpPr>
        <p:spPr>
          <a:xfrm>
            <a:off x="11227076" y="890108"/>
            <a:ext cx="6266577" cy="407035"/>
          </a:xfrm>
          <a:prstGeom prst="rect">
            <a:avLst/>
          </a:prstGeom>
        </p:spPr>
        <p:txBody>
          <a:bodyPr lIns="0" tIns="0" rIns="0" bIns="0" rtlCol="0" anchor="t">
            <a:spAutoFit/>
          </a:bodyPr>
          <a:lstStyle/>
          <a:p>
            <a:pPr marL="0" lvl="0" indent="0" algn="l">
              <a:lnSpc>
                <a:spcPts val="3079"/>
              </a:lnSpc>
            </a:pPr>
            <a:r>
              <a:rPr lang="en-US" sz="2799" b="1" spc="-92" dirty="0">
                <a:solidFill>
                  <a:srgbClr val="000000"/>
                </a:solidFill>
                <a:latin typeface="Frutiger Bold"/>
                <a:ea typeface="Frutiger Bold"/>
                <a:cs typeface="Frutiger Bold"/>
                <a:sym typeface="Frutiger Bold"/>
              </a:rPr>
              <a:t>This training is for:</a:t>
            </a:r>
          </a:p>
        </p:txBody>
      </p:sp>
      <p:sp>
        <p:nvSpPr>
          <p:cNvPr id="12" name="Freeform 12">
            <a:extLst>
              <a:ext uri="{C183D7F6-B498-43B3-948B-1728B52AA6E4}">
                <adec:decorative xmlns:adec="http://schemas.microsoft.com/office/drawing/2017/decorative" val="1"/>
              </a:ext>
            </a:extLst>
          </p:cNvPr>
          <p:cNvSpPr/>
          <p:nvPr/>
        </p:nvSpPr>
        <p:spPr>
          <a:xfrm>
            <a:off x="11227076" y="1678317"/>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TextBox 7"/>
          <p:cNvSpPr txBox="1"/>
          <p:nvPr/>
        </p:nvSpPr>
        <p:spPr>
          <a:xfrm>
            <a:off x="12409157" y="1640192"/>
            <a:ext cx="5236861"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Colleagues supporting or delivering project and programme management functions</a:t>
            </a:r>
          </a:p>
        </p:txBody>
      </p:sp>
      <p:sp>
        <p:nvSpPr>
          <p:cNvPr id="13" name="Freeform 13">
            <a:extLst>
              <a:ext uri="{C183D7F6-B498-43B3-948B-1728B52AA6E4}">
                <adec:decorative xmlns:adec="http://schemas.microsoft.com/office/drawing/2017/decorative" val="1"/>
              </a:ext>
            </a:extLst>
          </p:cNvPr>
          <p:cNvSpPr/>
          <p:nvPr/>
        </p:nvSpPr>
        <p:spPr>
          <a:xfrm>
            <a:off x="11236601" y="3652277"/>
            <a:ext cx="953481" cy="1046736"/>
          </a:xfrm>
          <a:custGeom>
            <a:avLst/>
            <a:gdLst/>
            <a:ahLst/>
            <a:cxnLst/>
            <a:rect l="l" t="t" r="r" b="b"/>
            <a:pathLst>
              <a:path w="953481" h="1046736">
                <a:moveTo>
                  <a:pt x="0" y="0"/>
                </a:moveTo>
                <a:lnTo>
                  <a:pt x="953481" y="0"/>
                </a:lnTo>
                <a:lnTo>
                  <a:pt x="953481" y="1046736"/>
                </a:lnTo>
                <a:lnTo>
                  <a:pt x="0" y="10467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8" name="TextBox 8"/>
          <p:cNvSpPr txBox="1"/>
          <p:nvPr/>
        </p:nvSpPr>
        <p:spPr>
          <a:xfrm>
            <a:off x="12409157" y="3632213"/>
            <a:ext cx="5236861"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New members of a PMO or those stepping into programme delivery environments</a:t>
            </a:r>
          </a:p>
        </p:txBody>
      </p:sp>
      <p:sp>
        <p:nvSpPr>
          <p:cNvPr id="14" name="Freeform 14">
            <a:extLst>
              <a:ext uri="{C183D7F6-B498-43B3-948B-1728B52AA6E4}">
                <adec:decorative xmlns:adec="http://schemas.microsoft.com/office/drawing/2017/decorative" val="1"/>
              </a:ext>
            </a:extLst>
          </p:cNvPr>
          <p:cNvSpPr/>
          <p:nvPr/>
        </p:nvSpPr>
        <p:spPr>
          <a:xfrm>
            <a:off x="11236601" y="5825355"/>
            <a:ext cx="963006" cy="1057192"/>
          </a:xfrm>
          <a:custGeom>
            <a:avLst/>
            <a:gdLst/>
            <a:ahLst/>
            <a:cxnLst/>
            <a:rect l="l" t="t" r="r" b="b"/>
            <a:pathLst>
              <a:path w="963006" h="1057192">
                <a:moveTo>
                  <a:pt x="0" y="0"/>
                </a:moveTo>
                <a:lnTo>
                  <a:pt x="963006" y="0"/>
                </a:lnTo>
                <a:lnTo>
                  <a:pt x="963006" y="1057192"/>
                </a:lnTo>
                <a:lnTo>
                  <a:pt x="0" y="10571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9" name="TextBox 9"/>
          <p:cNvSpPr txBox="1"/>
          <p:nvPr/>
        </p:nvSpPr>
        <p:spPr>
          <a:xfrm>
            <a:off x="12409157" y="5687201"/>
            <a:ext cx="5236861"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Anyone seeking to better understand the structures, language, and practices that enable delivery success</a:t>
            </a:r>
          </a:p>
        </p:txBody>
      </p:sp>
      <p:sp>
        <p:nvSpPr>
          <p:cNvPr id="16" name="Freeform 16">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7" name="TextBox 17"/>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33</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5" name="TextBox 5"/>
          <p:cNvSpPr txBox="1">
            <a:spLocks noGrp="1"/>
          </p:cNvSpPr>
          <p:nvPr>
            <p:ph type="title" idx="4294967295"/>
          </p:nvPr>
        </p:nvSpPr>
        <p:spPr>
          <a:xfrm>
            <a:off x="722996" y="482918"/>
            <a:ext cx="9817441" cy="7112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Agile fundamentals (half day)</a:t>
            </a:r>
          </a:p>
        </p:txBody>
      </p:sp>
      <p:sp>
        <p:nvSpPr>
          <p:cNvPr id="6" name="TextBox 6"/>
          <p:cNvSpPr txBox="1"/>
          <p:nvPr/>
        </p:nvSpPr>
        <p:spPr>
          <a:xfrm>
            <a:off x="713471" y="1502942"/>
            <a:ext cx="9817441" cy="438159"/>
          </a:xfrm>
          <a:prstGeom prst="rect">
            <a:avLst/>
          </a:prstGeom>
        </p:spPr>
        <p:txBody>
          <a:bodyPr lIns="0" tIns="0" rIns="0" bIns="0" rtlCol="0" anchor="t">
            <a:spAutoFit/>
          </a:bodyPr>
          <a:lstStyle/>
          <a:p>
            <a:pPr marL="0" lvl="0" indent="0" algn="l">
              <a:lnSpc>
                <a:spcPts val="3300"/>
              </a:lnSpc>
            </a:pPr>
            <a:r>
              <a:rPr lang="en-US" sz="3000" b="1" spc="-99">
                <a:solidFill>
                  <a:srgbClr val="AE2573"/>
                </a:solidFill>
                <a:latin typeface="Frutiger Bold"/>
                <a:ea typeface="Frutiger Bold"/>
                <a:cs typeface="Frutiger Bold"/>
                <a:sym typeface="Frutiger Bold"/>
              </a:rPr>
              <a:t>Adapting mindsets, delivering value</a:t>
            </a:r>
          </a:p>
        </p:txBody>
      </p:sp>
      <p:sp>
        <p:nvSpPr>
          <p:cNvPr id="10" name="TextBox 10"/>
          <p:cNvSpPr txBox="1"/>
          <p:nvPr/>
        </p:nvSpPr>
        <p:spPr>
          <a:xfrm>
            <a:off x="713471" y="2240383"/>
            <a:ext cx="9986830" cy="25241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 This session introduces the core principles of Agile working and explores how iterative, collaborative delivery methods can support responsiveness, value, and team autonomy. Participants will gain an understanding of Agile as both a mindset and a method, and learn how it applies across roles and projects.</a:t>
            </a:r>
          </a:p>
        </p:txBody>
      </p:sp>
      <p:sp>
        <p:nvSpPr>
          <p:cNvPr id="11" name="TextBox 11"/>
          <p:cNvSpPr txBox="1"/>
          <p:nvPr/>
        </p:nvSpPr>
        <p:spPr>
          <a:xfrm>
            <a:off x="659667" y="5250283"/>
            <a:ext cx="10355863" cy="42005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This course covers:</a:t>
            </a:r>
          </a:p>
          <a:p>
            <a:pPr algn="l">
              <a:lnSpc>
                <a:spcPts val="3359"/>
              </a:lnSpc>
              <a:spcBef>
                <a:spcPct val="0"/>
              </a:spcBef>
            </a:pPr>
            <a:endParaRPr lang="en-US" sz="2799" b="1">
              <a:solidFill>
                <a:srgbClr val="AE2573"/>
              </a:solidFill>
              <a:latin typeface="Frutiger Bold"/>
              <a:ea typeface="Frutiger Bold"/>
              <a:cs typeface="Frutiger Bold"/>
              <a:sym typeface="Frutiger Bold"/>
            </a:endParaRP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Understand the core concepts of Agile, and how it relates to your work.</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Evaluate the appropriateness of an Agile approach.</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Understand what an Agile framework is and how frameworks can differ.</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Have a better understanding of how ideas from Agile can be applied within different (non-software) environments.</a:t>
            </a:r>
          </a:p>
          <a:p>
            <a:pPr algn="l">
              <a:lnSpc>
                <a:spcPts val="3359"/>
              </a:lnSpc>
              <a:spcBef>
                <a:spcPct val="0"/>
              </a:spcBef>
            </a:pPr>
            <a:endParaRPr lang="en-US" sz="2799">
              <a:solidFill>
                <a:srgbClr val="010101"/>
              </a:solidFill>
              <a:latin typeface="Frutiger"/>
              <a:ea typeface="Frutiger"/>
              <a:cs typeface="Frutiger"/>
              <a:sym typeface="Frutiger"/>
            </a:endParaRPr>
          </a:p>
        </p:txBody>
      </p:sp>
      <p:grpSp>
        <p:nvGrpSpPr>
          <p:cNvPr id="2" name="Group 2">
            <a:extLst>
              <a:ext uri="{C183D7F6-B498-43B3-948B-1728B52AA6E4}">
                <adec:decorative xmlns:adec="http://schemas.microsoft.com/office/drawing/2017/decorative" val="1"/>
              </a:ext>
            </a:extLst>
          </p:cNvPr>
          <p:cNvGrpSpPr/>
          <p:nvPr/>
        </p:nvGrpSpPr>
        <p:grpSpPr>
          <a:xfrm>
            <a:off x="11015530" y="0"/>
            <a:ext cx="7272470" cy="10346075"/>
            <a:chOff x="0" y="0"/>
            <a:chExt cx="2132652" cy="2819195"/>
          </a:xfrm>
        </p:grpSpPr>
        <p:sp>
          <p:nvSpPr>
            <p:cNvPr id="3" name="Freeform 3"/>
            <p:cNvSpPr/>
            <p:nvPr/>
          </p:nvSpPr>
          <p:spPr>
            <a:xfrm>
              <a:off x="0" y="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15" name="TextBox 15"/>
          <p:cNvSpPr txBox="1"/>
          <p:nvPr/>
        </p:nvSpPr>
        <p:spPr>
          <a:xfrm>
            <a:off x="11227076" y="890108"/>
            <a:ext cx="6266577" cy="407035"/>
          </a:xfrm>
          <a:prstGeom prst="rect">
            <a:avLst/>
          </a:prstGeom>
        </p:spPr>
        <p:txBody>
          <a:bodyPr lIns="0" tIns="0" rIns="0" bIns="0" rtlCol="0" anchor="t">
            <a:spAutoFit/>
          </a:bodyPr>
          <a:lstStyle/>
          <a:p>
            <a:pPr marL="0" lvl="0" indent="0" algn="l">
              <a:lnSpc>
                <a:spcPts val="3079"/>
              </a:lnSpc>
            </a:pPr>
            <a:r>
              <a:rPr lang="en-US" sz="2799" b="1" spc="-92" dirty="0">
                <a:solidFill>
                  <a:srgbClr val="000000"/>
                </a:solidFill>
                <a:latin typeface="Frutiger Bold"/>
                <a:ea typeface="Frutiger Bold"/>
                <a:cs typeface="Frutiger Bold"/>
                <a:sym typeface="Frutiger Bold"/>
              </a:rPr>
              <a:t>This training is for:</a:t>
            </a:r>
          </a:p>
        </p:txBody>
      </p:sp>
      <p:sp>
        <p:nvSpPr>
          <p:cNvPr id="12" name="Freeform 12">
            <a:extLst>
              <a:ext uri="{C183D7F6-B498-43B3-948B-1728B52AA6E4}">
                <adec:decorative xmlns:adec="http://schemas.microsoft.com/office/drawing/2017/decorative" val="1"/>
              </a:ext>
            </a:extLst>
          </p:cNvPr>
          <p:cNvSpPr/>
          <p:nvPr/>
        </p:nvSpPr>
        <p:spPr>
          <a:xfrm>
            <a:off x="11227076" y="1649717"/>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TextBox 7"/>
          <p:cNvSpPr txBox="1"/>
          <p:nvPr/>
        </p:nvSpPr>
        <p:spPr>
          <a:xfrm>
            <a:off x="12409157" y="1640192"/>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Colleagues new to Agile who want to build a solid foundation in core principles</a:t>
            </a:r>
          </a:p>
        </p:txBody>
      </p:sp>
      <p:sp>
        <p:nvSpPr>
          <p:cNvPr id="13" name="Freeform 13">
            <a:extLst>
              <a:ext uri="{C183D7F6-B498-43B3-948B-1728B52AA6E4}">
                <adec:decorative xmlns:adec="http://schemas.microsoft.com/office/drawing/2017/decorative" val="1"/>
              </a:ext>
            </a:extLst>
          </p:cNvPr>
          <p:cNvSpPr/>
          <p:nvPr/>
        </p:nvSpPr>
        <p:spPr>
          <a:xfrm>
            <a:off x="11236601" y="3514046"/>
            <a:ext cx="953481" cy="1046736"/>
          </a:xfrm>
          <a:custGeom>
            <a:avLst/>
            <a:gdLst/>
            <a:ahLst/>
            <a:cxnLst/>
            <a:rect l="l" t="t" r="r" b="b"/>
            <a:pathLst>
              <a:path w="953481" h="1046736">
                <a:moveTo>
                  <a:pt x="0" y="0"/>
                </a:moveTo>
                <a:lnTo>
                  <a:pt x="953481" y="0"/>
                </a:lnTo>
                <a:lnTo>
                  <a:pt x="953481" y="1046736"/>
                </a:lnTo>
                <a:lnTo>
                  <a:pt x="0" y="10467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8" name="TextBox 8"/>
          <p:cNvSpPr txBox="1"/>
          <p:nvPr/>
        </p:nvSpPr>
        <p:spPr>
          <a:xfrm>
            <a:off x="12445805" y="3249917"/>
            <a:ext cx="5236861"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Project teams or leaders working in changing environments where flexibility and collaboration are key</a:t>
            </a:r>
          </a:p>
        </p:txBody>
      </p:sp>
      <p:sp>
        <p:nvSpPr>
          <p:cNvPr id="14" name="Freeform 14">
            <a:extLst>
              <a:ext uri="{C183D7F6-B498-43B3-948B-1728B52AA6E4}">
                <adec:decorative xmlns:adec="http://schemas.microsoft.com/office/drawing/2017/decorative" val="1"/>
              </a:ext>
            </a:extLst>
          </p:cNvPr>
          <p:cNvSpPr/>
          <p:nvPr/>
        </p:nvSpPr>
        <p:spPr>
          <a:xfrm>
            <a:off x="11236601" y="5341832"/>
            <a:ext cx="963006" cy="1057192"/>
          </a:xfrm>
          <a:custGeom>
            <a:avLst/>
            <a:gdLst/>
            <a:ahLst/>
            <a:cxnLst/>
            <a:rect l="l" t="t" r="r" b="b"/>
            <a:pathLst>
              <a:path w="963006" h="1057192">
                <a:moveTo>
                  <a:pt x="0" y="0"/>
                </a:moveTo>
                <a:lnTo>
                  <a:pt x="963006" y="0"/>
                </a:lnTo>
                <a:lnTo>
                  <a:pt x="963006" y="1057192"/>
                </a:lnTo>
                <a:lnTo>
                  <a:pt x="0" y="10571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9" name="TextBox 9"/>
          <p:cNvSpPr txBox="1"/>
          <p:nvPr/>
        </p:nvSpPr>
        <p:spPr>
          <a:xfrm>
            <a:off x="12409157" y="5250283"/>
            <a:ext cx="5236861"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Staff working in or alongside consultancy functions seeking to enhance delivery through Agile methods</a:t>
            </a:r>
          </a:p>
        </p:txBody>
      </p:sp>
      <p:sp>
        <p:nvSpPr>
          <p:cNvPr id="16" name="Freeform 16">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7" name="TextBox 17"/>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34</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5" name="TextBox 5"/>
          <p:cNvSpPr txBox="1">
            <a:spLocks noGrp="1"/>
          </p:cNvSpPr>
          <p:nvPr>
            <p:ph type="title" idx="4294967295"/>
          </p:nvPr>
        </p:nvSpPr>
        <p:spPr>
          <a:xfrm>
            <a:off x="713471" y="482918"/>
            <a:ext cx="9639310" cy="7112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Consulting academy</a:t>
            </a:r>
          </a:p>
        </p:txBody>
      </p:sp>
      <p:sp>
        <p:nvSpPr>
          <p:cNvPr id="10" name="TextBox 10"/>
          <p:cNvSpPr txBox="1"/>
          <p:nvPr/>
        </p:nvSpPr>
        <p:spPr>
          <a:xfrm>
            <a:off x="713471" y="1398968"/>
            <a:ext cx="9817441" cy="438159"/>
          </a:xfrm>
          <a:prstGeom prst="rect">
            <a:avLst/>
          </a:prstGeom>
        </p:spPr>
        <p:txBody>
          <a:bodyPr lIns="0" tIns="0" rIns="0" bIns="0" rtlCol="0" anchor="t">
            <a:spAutoFit/>
          </a:bodyPr>
          <a:lstStyle/>
          <a:p>
            <a:pPr marL="0" lvl="0" indent="0" algn="l">
              <a:lnSpc>
                <a:spcPts val="3300"/>
              </a:lnSpc>
            </a:pPr>
            <a:r>
              <a:rPr lang="en-US" sz="3000" b="1" spc="-99">
                <a:solidFill>
                  <a:srgbClr val="AE2573"/>
                </a:solidFill>
                <a:latin typeface="Frutiger Bold"/>
                <a:ea typeface="Frutiger Bold"/>
                <a:cs typeface="Frutiger Bold"/>
                <a:sym typeface="Frutiger Bold"/>
              </a:rPr>
              <a:t>Turning insight into action</a:t>
            </a:r>
          </a:p>
        </p:txBody>
      </p:sp>
      <p:sp>
        <p:nvSpPr>
          <p:cNvPr id="11" name="TextBox 11"/>
          <p:cNvSpPr txBox="1"/>
          <p:nvPr/>
        </p:nvSpPr>
        <p:spPr>
          <a:xfrm>
            <a:off x="713471" y="1994250"/>
            <a:ext cx="9810750" cy="71342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In complex environments, the ability to consult with clarity, confidence, and purpose is critical. The Consulting Academy offers a dynamic, inclusive learning experience where participants develop the mindset and methodology to drive meaningful change.</a:t>
            </a:r>
          </a:p>
          <a:p>
            <a:pPr algn="l">
              <a:lnSpc>
                <a:spcPts val="3359"/>
              </a:lnSpc>
              <a:spcBef>
                <a:spcPct val="0"/>
              </a:spcBef>
            </a:pPr>
            <a:endParaRPr lang="en-US" sz="2799">
              <a:solidFill>
                <a:srgbClr val="000000"/>
              </a:solidFill>
              <a:latin typeface="Frutiger"/>
              <a:ea typeface="Frutiger"/>
              <a:cs typeface="Frutiger"/>
              <a:sym typeface="Frutiger"/>
            </a:endParaRPr>
          </a:p>
          <a:p>
            <a:pPr algn="l">
              <a:lnSpc>
                <a:spcPts val="3359"/>
              </a:lnSpc>
              <a:spcBef>
                <a:spcPct val="0"/>
              </a:spcBef>
            </a:pPr>
            <a:r>
              <a:rPr lang="en-US" sz="2799">
                <a:solidFill>
                  <a:srgbClr val="000000"/>
                </a:solidFill>
                <a:latin typeface="Frutiger"/>
                <a:ea typeface="Frutiger"/>
                <a:cs typeface="Frutiger"/>
                <a:sym typeface="Frutiger"/>
              </a:rPr>
              <a:t>Grounded in the tested Consultancy Process Model (CPM), the programme blends hands-on tools with practical insights, equipping learners to navigate ambiguity, build trust, and lead with influence. Through simulations, peer learning, and reflective coaching, participants build capability they can apply immediately.</a:t>
            </a:r>
          </a:p>
          <a:p>
            <a:pPr algn="l">
              <a:lnSpc>
                <a:spcPts val="3359"/>
              </a:lnSpc>
              <a:spcBef>
                <a:spcPct val="0"/>
              </a:spcBef>
            </a:pPr>
            <a:endParaRPr lang="en-US" sz="2799">
              <a:solidFill>
                <a:srgbClr val="000000"/>
              </a:solidFill>
              <a:latin typeface="Frutiger"/>
              <a:ea typeface="Frutiger"/>
              <a:cs typeface="Frutiger"/>
              <a:sym typeface="Frutiger"/>
            </a:endParaRPr>
          </a:p>
          <a:p>
            <a:pPr algn="l">
              <a:lnSpc>
                <a:spcPts val="3359"/>
              </a:lnSpc>
              <a:spcBef>
                <a:spcPct val="0"/>
              </a:spcBef>
            </a:pPr>
            <a:r>
              <a:rPr lang="en-US" sz="2799">
                <a:solidFill>
                  <a:srgbClr val="000000"/>
                </a:solidFill>
                <a:latin typeface="Frutiger"/>
                <a:ea typeface="Frutiger"/>
                <a:cs typeface="Frutiger"/>
                <a:sym typeface="Frutiger"/>
              </a:rPr>
              <a:t>The Consulting Academy is designed as an extended learning journey—providing structure, flexibility, and momentum so individuals, teams, and organisations can continuously improve.</a:t>
            </a:r>
          </a:p>
        </p:txBody>
      </p:sp>
      <p:grpSp>
        <p:nvGrpSpPr>
          <p:cNvPr id="2" name="Group 2">
            <a:extLst>
              <a:ext uri="{C183D7F6-B498-43B3-948B-1728B52AA6E4}">
                <adec:decorative xmlns:adec="http://schemas.microsoft.com/office/drawing/2017/decorative" val="1"/>
              </a:ext>
            </a:extLst>
          </p:cNvPr>
          <p:cNvGrpSpPr/>
          <p:nvPr/>
        </p:nvGrpSpPr>
        <p:grpSpPr>
          <a:xfrm>
            <a:off x="11015530" y="1"/>
            <a:ext cx="7272470" cy="10287000"/>
            <a:chOff x="0" y="0"/>
            <a:chExt cx="2132652" cy="2819195"/>
          </a:xfrm>
        </p:grpSpPr>
        <p:sp>
          <p:nvSpPr>
            <p:cNvPr id="3" name="Freeform 3"/>
            <p:cNvSpPr/>
            <p:nvPr/>
          </p:nvSpPr>
          <p:spPr>
            <a:xfrm>
              <a:off x="0" y="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6" name="Freeform 6">
            <a:extLst>
              <a:ext uri="{C183D7F6-B498-43B3-948B-1728B52AA6E4}">
                <adec:decorative xmlns:adec="http://schemas.microsoft.com/office/drawing/2017/decorative" val="1"/>
              </a:ext>
            </a:extLst>
          </p:cNvPr>
          <p:cNvSpPr/>
          <p:nvPr/>
        </p:nvSpPr>
        <p:spPr>
          <a:xfrm>
            <a:off x="11372061" y="871058"/>
            <a:ext cx="1004999" cy="1017720"/>
          </a:xfrm>
          <a:custGeom>
            <a:avLst/>
            <a:gdLst/>
            <a:ahLst/>
            <a:cxnLst/>
            <a:rect l="l" t="t" r="r" b="b"/>
            <a:pathLst>
              <a:path w="1004999" h="1017720">
                <a:moveTo>
                  <a:pt x="0" y="0"/>
                </a:moveTo>
                <a:lnTo>
                  <a:pt x="1004999" y="0"/>
                </a:lnTo>
                <a:lnTo>
                  <a:pt x="1004999" y="1017720"/>
                </a:lnTo>
                <a:lnTo>
                  <a:pt x="0" y="10177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TextBox 7"/>
          <p:cNvSpPr txBox="1"/>
          <p:nvPr/>
        </p:nvSpPr>
        <p:spPr>
          <a:xfrm>
            <a:off x="12554336" y="951293"/>
            <a:ext cx="4212822" cy="8477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3x face-to-face small group sessions</a:t>
            </a:r>
          </a:p>
        </p:txBody>
      </p:sp>
      <p:sp>
        <p:nvSpPr>
          <p:cNvPr id="8" name="Freeform 8">
            <a:extLst>
              <a:ext uri="{C183D7F6-B498-43B3-948B-1728B52AA6E4}">
                <adec:decorative xmlns:adec="http://schemas.microsoft.com/office/drawing/2017/decorative" val="1"/>
              </a:ext>
            </a:extLst>
          </p:cNvPr>
          <p:cNvSpPr/>
          <p:nvPr/>
        </p:nvSpPr>
        <p:spPr>
          <a:xfrm>
            <a:off x="11372061" y="2761265"/>
            <a:ext cx="4074731" cy="2037365"/>
          </a:xfrm>
          <a:custGeom>
            <a:avLst/>
            <a:gdLst/>
            <a:ahLst/>
            <a:cxnLst/>
            <a:rect l="l" t="t" r="r" b="b"/>
            <a:pathLst>
              <a:path w="4074731" h="2037365">
                <a:moveTo>
                  <a:pt x="0" y="0"/>
                </a:moveTo>
                <a:lnTo>
                  <a:pt x="4074731" y="0"/>
                </a:lnTo>
                <a:lnTo>
                  <a:pt x="4074731" y="2037366"/>
                </a:lnTo>
                <a:lnTo>
                  <a:pt x="0" y="203736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TextBox 9"/>
          <p:cNvSpPr txBox="1"/>
          <p:nvPr/>
        </p:nvSpPr>
        <p:spPr>
          <a:xfrm>
            <a:off x="11793154" y="3645677"/>
            <a:ext cx="6194839" cy="5876925"/>
          </a:xfrm>
          <a:prstGeom prst="rect">
            <a:avLst/>
          </a:prstGeom>
        </p:spPr>
        <p:txBody>
          <a:bodyPr lIns="0" tIns="0" rIns="0" bIns="0" rtlCol="0" anchor="t">
            <a:spAutoFit/>
          </a:bodyPr>
          <a:lstStyle/>
          <a:p>
            <a:pPr algn="l">
              <a:lnSpc>
                <a:spcPts val="3359"/>
              </a:lnSpc>
              <a:spcBef>
                <a:spcPct val="0"/>
              </a:spcBef>
            </a:pPr>
            <a:r>
              <a:rPr lang="en-US" sz="2799" dirty="0">
                <a:solidFill>
                  <a:srgbClr val="000000"/>
                </a:solidFill>
                <a:latin typeface="Frutiger"/>
                <a:ea typeface="Frutiger"/>
                <a:cs typeface="Frutiger"/>
                <a:sym typeface="Frutiger"/>
              </a:rPr>
              <a:t>“This three day course has been exceptionally useful and has </a:t>
            </a:r>
          </a:p>
          <a:p>
            <a:pPr algn="l">
              <a:lnSpc>
                <a:spcPts val="3359"/>
              </a:lnSpc>
              <a:spcBef>
                <a:spcPct val="0"/>
              </a:spcBef>
            </a:pPr>
            <a:r>
              <a:rPr lang="en-US" sz="2799" dirty="0">
                <a:solidFill>
                  <a:srgbClr val="000000"/>
                </a:solidFill>
                <a:latin typeface="Frutiger"/>
                <a:ea typeface="Frutiger"/>
                <a:cs typeface="Frutiger"/>
                <a:sym typeface="Frutiger"/>
              </a:rPr>
              <a:t>delivered benefits beyond our expectations. The facilitators were </a:t>
            </a:r>
          </a:p>
          <a:p>
            <a:pPr algn="l">
              <a:lnSpc>
                <a:spcPts val="3359"/>
              </a:lnSpc>
              <a:spcBef>
                <a:spcPct val="0"/>
              </a:spcBef>
            </a:pPr>
            <a:r>
              <a:rPr lang="en-US" sz="2799" dirty="0">
                <a:solidFill>
                  <a:srgbClr val="000000"/>
                </a:solidFill>
                <a:latin typeface="Frutiger"/>
                <a:ea typeface="Frutiger"/>
                <a:cs typeface="Frutiger"/>
                <a:sym typeface="Frutiger"/>
              </a:rPr>
              <a:t>professional, engaging and knowledgeable bringing out the best in the attendees and providing us with a safe space to practice and </a:t>
            </a:r>
          </a:p>
          <a:p>
            <a:pPr algn="l">
              <a:lnSpc>
                <a:spcPts val="3359"/>
              </a:lnSpc>
              <a:spcBef>
                <a:spcPct val="0"/>
              </a:spcBef>
            </a:pPr>
            <a:r>
              <a:rPr lang="en-US" sz="2799" dirty="0">
                <a:solidFill>
                  <a:srgbClr val="000000"/>
                </a:solidFill>
                <a:latin typeface="Frutiger"/>
                <a:ea typeface="Frutiger"/>
                <a:cs typeface="Frutiger"/>
                <a:sym typeface="Frutiger"/>
              </a:rPr>
              <a:t>take risks. I couldn't recommend this course highly enough, it's honestly one of the best three days of learning I've ever had.” </a:t>
            </a:r>
          </a:p>
          <a:p>
            <a:pPr algn="l">
              <a:lnSpc>
                <a:spcPts val="3359"/>
              </a:lnSpc>
              <a:spcBef>
                <a:spcPct val="0"/>
              </a:spcBef>
            </a:pPr>
            <a:r>
              <a:rPr lang="en-US" sz="2799" dirty="0">
                <a:solidFill>
                  <a:srgbClr val="000000"/>
                </a:solidFill>
                <a:latin typeface="Frutiger"/>
                <a:ea typeface="Frutiger"/>
                <a:cs typeface="Frutiger"/>
                <a:sym typeface="Frutiger"/>
              </a:rPr>
              <a:t>Health Education England Transformation Director</a:t>
            </a:r>
          </a:p>
        </p:txBody>
      </p:sp>
      <p:sp>
        <p:nvSpPr>
          <p:cNvPr id="12" name="Freeform 12">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3" name="TextBox 13"/>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35</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6" name="TextBox 6"/>
          <p:cNvSpPr txBox="1">
            <a:spLocks noGrp="1"/>
          </p:cNvSpPr>
          <p:nvPr>
            <p:ph type="title" idx="4294967295"/>
          </p:nvPr>
        </p:nvSpPr>
        <p:spPr>
          <a:xfrm>
            <a:off x="713471" y="482918"/>
            <a:ext cx="9639310" cy="7112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Consulting academy training</a:t>
            </a:r>
          </a:p>
        </p:txBody>
      </p:sp>
      <p:sp>
        <p:nvSpPr>
          <p:cNvPr id="7" name="TextBox 7"/>
          <p:cNvSpPr txBox="1"/>
          <p:nvPr/>
        </p:nvSpPr>
        <p:spPr>
          <a:xfrm>
            <a:off x="713471" y="1473835"/>
            <a:ext cx="9817441" cy="438159"/>
          </a:xfrm>
          <a:prstGeom prst="rect">
            <a:avLst/>
          </a:prstGeom>
        </p:spPr>
        <p:txBody>
          <a:bodyPr lIns="0" tIns="0" rIns="0" bIns="0" rtlCol="0" anchor="t">
            <a:spAutoFit/>
          </a:bodyPr>
          <a:lstStyle/>
          <a:p>
            <a:pPr marL="0" lvl="0" indent="0" algn="l">
              <a:lnSpc>
                <a:spcPts val="3300"/>
              </a:lnSpc>
            </a:pPr>
            <a:r>
              <a:rPr lang="en-US" sz="3000" b="1" spc="-99">
                <a:solidFill>
                  <a:srgbClr val="AE2573"/>
                </a:solidFill>
                <a:latin typeface="Frutiger Bold"/>
                <a:ea typeface="Frutiger Bold"/>
                <a:cs typeface="Frutiger Bold"/>
                <a:sym typeface="Frutiger Bold"/>
              </a:rPr>
              <a:t>Turning insight into action</a:t>
            </a:r>
          </a:p>
        </p:txBody>
      </p:sp>
      <p:sp>
        <p:nvSpPr>
          <p:cNvPr id="5" name="TextBox 5"/>
          <p:cNvSpPr txBox="1"/>
          <p:nvPr/>
        </p:nvSpPr>
        <p:spPr>
          <a:xfrm>
            <a:off x="659667" y="2697385"/>
            <a:ext cx="10355863" cy="54578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The Consulting Academy covers:</a:t>
            </a:r>
          </a:p>
          <a:p>
            <a:pPr algn="l">
              <a:lnSpc>
                <a:spcPts val="3359"/>
              </a:lnSpc>
              <a:spcBef>
                <a:spcPct val="0"/>
              </a:spcBef>
            </a:pPr>
            <a:endParaRPr lang="en-US" sz="2799" b="1">
              <a:solidFill>
                <a:srgbClr val="AE2573"/>
              </a:solidFill>
              <a:latin typeface="Frutiger Bold"/>
              <a:ea typeface="Frutiger Bold"/>
              <a:cs typeface="Frutiger Bold"/>
              <a:sym typeface="Frutiger Bold"/>
            </a:endParaRP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A step-by-step consultancy framework for scoping, diagnosing, influencing, and delivering change</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Case studies, simulations, and group coaching to apply new techniques in a safe space</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Practical tools for stakeholder engagement, feedback, and creating shared ownership</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Space to reflect on personal style, impact, and the consulting mindset</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Collaborative assignments to deepen learning and broaden perspective</a:t>
            </a:r>
          </a:p>
          <a:p>
            <a:pPr algn="l">
              <a:lnSpc>
                <a:spcPts val="3359"/>
              </a:lnSpc>
              <a:spcBef>
                <a:spcPct val="0"/>
              </a:spcBef>
            </a:pPr>
            <a:endParaRPr lang="en-US" sz="2799">
              <a:solidFill>
                <a:srgbClr val="010101"/>
              </a:solidFill>
              <a:latin typeface="Frutiger"/>
              <a:ea typeface="Frutiger"/>
              <a:cs typeface="Frutiger"/>
              <a:sym typeface="Frutiger"/>
            </a:endParaRPr>
          </a:p>
        </p:txBody>
      </p:sp>
      <p:grpSp>
        <p:nvGrpSpPr>
          <p:cNvPr id="2" name="Group 2">
            <a:extLst>
              <a:ext uri="{C183D7F6-B498-43B3-948B-1728B52AA6E4}">
                <adec:decorative xmlns:adec="http://schemas.microsoft.com/office/drawing/2017/decorative" val="1"/>
              </a:ext>
            </a:extLst>
          </p:cNvPr>
          <p:cNvGrpSpPr/>
          <p:nvPr/>
        </p:nvGrpSpPr>
        <p:grpSpPr>
          <a:xfrm>
            <a:off x="11015530" y="1"/>
            <a:ext cx="7272470" cy="10287000"/>
            <a:chOff x="0" y="0"/>
            <a:chExt cx="2132652" cy="2819195"/>
          </a:xfrm>
        </p:grpSpPr>
        <p:sp>
          <p:nvSpPr>
            <p:cNvPr id="3" name="Freeform 3"/>
            <p:cNvSpPr/>
            <p:nvPr/>
          </p:nvSpPr>
          <p:spPr>
            <a:xfrm>
              <a:off x="0" y="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16" name="TextBox 16"/>
          <p:cNvSpPr txBox="1"/>
          <p:nvPr/>
        </p:nvSpPr>
        <p:spPr>
          <a:xfrm>
            <a:off x="11227076" y="890108"/>
            <a:ext cx="6266577" cy="407035"/>
          </a:xfrm>
          <a:prstGeom prst="rect">
            <a:avLst/>
          </a:prstGeom>
        </p:spPr>
        <p:txBody>
          <a:bodyPr lIns="0" tIns="0" rIns="0" bIns="0" rtlCol="0" anchor="t">
            <a:spAutoFit/>
          </a:bodyPr>
          <a:lstStyle/>
          <a:p>
            <a:pPr marL="0" lvl="0" indent="0" algn="l">
              <a:lnSpc>
                <a:spcPts val="3079"/>
              </a:lnSpc>
            </a:pPr>
            <a:r>
              <a:rPr lang="en-US" sz="2799" b="1" spc="-92" dirty="0">
                <a:solidFill>
                  <a:srgbClr val="000000"/>
                </a:solidFill>
                <a:latin typeface="Frutiger Bold"/>
                <a:ea typeface="Frutiger Bold"/>
                <a:cs typeface="Frutiger Bold"/>
                <a:sym typeface="Frutiger Bold"/>
              </a:rPr>
              <a:t>This training is for:</a:t>
            </a:r>
          </a:p>
        </p:txBody>
      </p:sp>
      <p:sp>
        <p:nvSpPr>
          <p:cNvPr id="13" name="Freeform 13">
            <a:extLst>
              <a:ext uri="{C183D7F6-B498-43B3-948B-1728B52AA6E4}">
                <adec:decorative xmlns:adec="http://schemas.microsoft.com/office/drawing/2017/decorative" val="1"/>
              </a:ext>
            </a:extLst>
          </p:cNvPr>
          <p:cNvSpPr/>
          <p:nvPr/>
        </p:nvSpPr>
        <p:spPr>
          <a:xfrm>
            <a:off x="11227076" y="1649717"/>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TextBox 8"/>
          <p:cNvSpPr txBox="1"/>
          <p:nvPr/>
        </p:nvSpPr>
        <p:spPr>
          <a:xfrm>
            <a:off x="12409157" y="1640192"/>
            <a:ext cx="5236861"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Professionals in project, transformation, or partnership roles who need to influence without authority</a:t>
            </a:r>
          </a:p>
        </p:txBody>
      </p:sp>
      <p:sp>
        <p:nvSpPr>
          <p:cNvPr id="14" name="Freeform 14">
            <a:extLst>
              <a:ext uri="{C183D7F6-B498-43B3-948B-1728B52AA6E4}">
                <adec:decorative xmlns:adec="http://schemas.microsoft.com/office/drawing/2017/decorative" val="1"/>
              </a:ext>
            </a:extLst>
          </p:cNvPr>
          <p:cNvSpPr/>
          <p:nvPr/>
        </p:nvSpPr>
        <p:spPr>
          <a:xfrm>
            <a:off x="11236601" y="3514046"/>
            <a:ext cx="953481" cy="1046736"/>
          </a:xfrm>
          <a:custGeom>
            <a:avLst/>
            <a:gdLst/>
            <a:ahLst/>
            <a:cxnLst/>
            <a:rect l="l" t="t" r="r" b="b"/>
            <a:pathLst>
              <a:path w="953481" h="1046736">
                <a:moveTo>
                  <a:pt x="0" y="0"/>
                </a:moveTo>
                <a:lnTo>
                  <a:pt x="953481" y="0"/>
                </a:lnTo>
                <a:lnTo>
                  <a:pt x="953481" y="1046736"/>
                </a:lnTo>
                <a:lnTo>
                  <a:pt x="0" y="10467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TextBox 9"/>
          <p:cNvSpPr txBox="1"/>
          <p:nvPr/>
        </p:nvSpPr>
        <p:spPr>
          <a:xfrm>
            <a:off x="12409157" y="3504521"/>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Internal consultants or advisors leading cross-functional initiatives</a:t>
            </a:r>
          </a:p>
        </p:txBody>
      </p:sp>
      <p:sp>
        <p:nvSpPr>
          <p:cNvPr id="15" name="Freeform 15">
            <a:extLst>
              <a:ext uri="{C183D7F6-B498-43B3-948B-1728B52AA6E4}">
                <adec:decorative xmlns:adec="http://schemas.microsoft.com/office/drawing/2017/decorative" val="1"/>
              </a:ext>
            </a:extLst>
          </p:cNvPr>
          <p:cNvSpPr/>
          <p:nvPr/>
        </p:nvSpPr>
        <p:spPr>
          <a:xfrm>
            <a:off x="11236601" y="5123771"/>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0" name="TextBox 10"/>
          <p:cNvSpPr txBox="1"/>
          <p:nvPr/>
        </p:nvSpPr>
        <p:spPr>
          <a:xfrm>
            <a:off x="12409157" y="5124480"/>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Emerging leaders growing their ability to navigate change and complexity</a:t>
            </a:r>
          </a:p>
        </p:txBody>
      </p:sp>
      <p:sp>
        <p:nvSpPr>
          <p:cNvPr id="11" name="Freeform 11">
            <a:extLst>
              <a:ext uri="{C183D7F6-B498-43B3-948B-1728B52AA6E4}">
                <adec:decorative xmlns:adec="http://schemas.microsoft.com/office/drawing/2017/decorative" val="1"/>
              </a:ext>
            </a:extLst>
          </p:cNvPr>
          <p:cNvSpPr/>
          <p:nvPr/>
        </p:nvSpPr>
        <p:spPr>
          <a:xfrm>
            <a:off x="11236601" y="7065231"/>
            <a:ext cx="963006" cy="963006"/>
          </a:xfrm>
          <a:custGeom>
            <a:avLst/>
            <a:gdLst/>
            <a:ahLst/>
            <a:cxnLst/>
            <a:rect l="l" t="t" r="r" b="b"/>
            <a:pathLst>
              <a:path w="963006" h="963006">
                <a:moveTo>
                  <a:pt x="0" y="0"/>
                </a:moveTo>
                <a:lnTo>
                  <a:pt x="963006" y="0"/>
                </a:lnTo>
                <a:lnTo>
                  <a:pt x="963006" y="963006"/>
                </a:lnTo>
                <a:lnTo>
                  <a:pt x="0" y="96300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2" name="TextBox 12"/>
          <p:cNvSpPr txBox="1"/>
          <p:nvPr/>
        </p:nvSpPr>
        <p:spPr>
          <a:xfrm>
            <a:off x="12409157" y="6734205"/>
            <a:ext cx="5236861"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Individuals looking to enhance their confidence in facilitation, diagnostic thinking, and relationship-building</a:t>
            </a:r>
          </a:p>
        </p:txBody>
      </p:sp>
      <p:sp>
        <p:nvSpPr>
          <p:cNvPr id="17" name="Freeform 17">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11"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8" name="TextBox 18"/>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36</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298082"/>
        </a:solidFill>
        <a:effectLst/>
      </p:bgPr>
    </p:bg>
    <p:spTree>
      <p:nvGrpSpPr>
        <p:cNvPr id="1" name=""/>
        <p:cNvGrpSpPr/>
        <p:nvPr/>
      </p:nvGrpSpPr>
      <p:grpSpPr>
        <a:xfrm>
          <a:off x="0" y="0"/>
          <a:ext cx="0" cy="0"/>
          <a:chOff x="0" y="0"/>
          <a:chExt cx="0" cy="0"/>
        </a:xfrm>
      </p:grpSpPr>
      <p:sp>
        <p:nvSpPr>
          <p:cNvPr id="9" name="TextBox 9"/>
          <p:cNvSpPr txBox="1">
            <a:spLocks noGrp="1"/>
          </p:cNvSpPr>
          <p:nvPr>
            <p:ph type="title" idx="4294967295"/>
          </p:nvPr>
        </p:nvSpPr>
        <p:spPr>
          <a:xfrm>
            <a:off x="1028700" y="1947222"/>
            <a:ext cx="9554495" cy="294241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1479"/>
              </a:lnSpc>
              <a:spcBef>
                <a:spcPts val="0"/>
              </a:spcBef>
              <a:spcAft>
                <a:spcPts val="0"/>
              </a:spcAft>
              <a:buClrTx/>
              <a:buSzTx/>
              <a:buFontTx/>
              <a:buNone/>
              <a:tabLst/>
              <a:defRPr/>
            </a:pPr>
            <a:r>
              <a:rPr kumimoji="0" lang="en-US" sz="10435" b="1" i="0" u="none" strike="noStrike" kern="1200" cap="none" spc="-344" normalizeH="0" baseline="0" noProof="0" dirty="0">
                <a:ln>
                  <a:noFill/>
                </a:ln>
                <a:solidFill>
                  <a:srgbClr val="F6F6F6"/>
                </a:solidFill>
                <a:effectLst/>
                <a:uLnTx/>
                <a:uFillTx/>
                <a:latin typeface="Frutiger Bold"/>
                <a:ea typeface="Frutiger Bold"/>
                <a:cs typeface="Frutiger Bold"/>
                <a:sym typeface="Frutiger Bold"/>
              </a:rPr>
              <a:t>Digital and data proficiency</a:t>
            </a:r>
          </a:p>
        </p:txBody>
      </p:sp>
      <p:sp>
        <p:nvSpPr>
          <p:cNvPr id="10" name="TextBox 10"/>
          <p:cNvSpPr txBox="1"/>
          <p:nvPr/>
        </p:nvSpPr>
        <p:spPr>
          <a:xfrm>
            <a:off x="1028700" y="5133975"/>
            <a:ext cx="9554495" cy="4200525"/>
          </a:xfrm>
          <a:prstGeom prst="rect">
            <a:avLst/>
          </a:prstGeom>
        </p:spPr>
        <p:txBody>
          <a:bodyPr lIns="0" tIns="0" rIns="0" bIns="0" rtlCol="0" anchor="t">
            <a:spAutoFit/>
          </a:bodyPr>
          <a:lstStyle/>
          <a:p>
            <a:pPr algn="l">
              <a:lnSpc>
                <a:spcPts val="3359"/>
              </a:lnSpc>
              <a:spcBef>
                <a:spcPct val="0"/>
              </a:spcBef>
            </a:pPr>
            <a:r>
              <a:rPr lang="en-US" sz="2799">
                <a:solidFill>
                  <a:srgbClr val="FFFFFF"/>
                </a:solidFill>
                <a:latin typeface="Frutiger"/>
                <a:ea typeface="Frutiger"/>
                <a:cs typeface="Frutiger"/>
                <a:sym typeface="Frutiger"/>
              </a:rPr>
              <a:t>With deep analytical expertise and real-world experience, our team understands how data and digital capability drive better decisions. Grounded in our healthcare roots but relevant across sectors, we design practical, hands-on learning pathways that build confidence with tools, techniques, and critical thinking.</a:t>
            </a:r>
          </a:p>
          <a:p>
            <a:pPr algn="l">
              <a:lnSpc>
                <a:spcPts val="3359"/>
              </a:lnSpc>
              <a:spcBef>
                <a:spcPct val="0"/>
              </a:spcBef>
            </a:pPr>
            <a:endParaRPr lang="en-US" sz="2799">
              <a:solidFill>
                <a:srgbClr val="FFFFFF"/>
              </a:solidFill>
              <a:latin typeface="Frutiger"/>
              <a:ea typeface="Frutiger"/>
              <a:cs typeface="Frutiger"/>
              <a:sym typeface="Frutiger"/>
            </a:endParaRPr>
          </a:p>
          <a:p>
            <a:pPr algn="l">
              <a:lnSpc>
                <a:spcPts val="3359"/>
              </a:lnSpc>
              <a:spcBef>
                <a:spcPct val="0"/>
              </a:spcBef>
            </a:pPr>
            <a:r>
              <a:rPr lang="en-US" sz="2799">
                <a:solidFill>
                  <a:srgbClr val="FFFFFF"/>
                </a:solidFill>
                <a:latin typeface="Frutiger"/>
                <a:ea typeface="Frutiger"/>
                <a:cs typeface="Frutiger"/>
                <a:sym typeface="Frutiger"/>
              </a:rPr>
              <a:t>We equip people to interpret data, communicate insights, and lead with clarity in an increasingly data-driven world.</a:t>
            </a:r>
          </a:p>
        </p:txBody>
      </p:sp>
      <p:grpSp>
        <p:nvGrpSpPr>
          <p:cNvPr id="2" name="Group 2">
            <a:extLst>
              <a:ext uri="{C183D7F6-B498-43B3-948B-1728B52AA6E4}">
                <adec:decorative xmlns:adec="http://schemas.microsoft.com/office/drawing/2017/decorative" val="1"/>
              </a:ext>
            </a:extLst>
          </p:cNvPr>
          <p:cNvGrpSpPr/>
          <p:nvPr/>
        </p:nvGrpSpPr>
        <p:grpSpPr>
          <a:xfrm>
            <a:off x="10583195" y="0"/>
            <a:ext cx="7704805" cy="10287000"/>
            <a:chOff x="0" y="0"/>
            <a:chExt cx="1193676" cy="1593725"/>
          </a:xfrm>
        </p:grpSpPr>
        <p:sp>
          <p:nvSpPr>
            <p:cNvPr id="3" name="Freeform 3"/>
            <p:cNvSpPr/>
            <p:nvPr/>
          </p:nvSpPr>
          <p:spPr>
            <a:xfrm>
              <a:off x="0" y="0"/>
              <a:ext cx="1193676" cy="1593725"/>
            </a:xfrm>
            <a:custGeom>
              <a:avLst/>
              <a:gdLst/>
              <a:ahLst/>
              <a:cxnLst/>
              <a:rect l="l" t="t" r="r" b="b"/>
              <a:pathLst>
                <a:path w="1193676" h="1593725">
                  <a:moveTo>
                    <a:pt x="0" y="0"/>
                  </a:moveTo>
                  <a:lnTo>
                    <a:pt x="1193676" y="0"/>
                  </a:lnTo>
                  <a:lnTo>
                    <a:pt x="1193676" y="1593725"/>
                  </a:lnTo>
                  <a:lnTo>
                    <a:pt x="0" y="1593725"/>
                  </a:lnTo>
                  <a:close/>
                </a:path>
              </a:pathLst>
            </a:custGeom>
            <a:blipFill>
              <a:blip r:embed="rId3" cstate="email">
                <a:alphaModFix amt="40000"/>
                <a:extLst>
                  <a:ext uri="{28A0092B-C50C-407E-A947-70E740481C1C}">
                    <a14:useLocalDpi xmlns:a14="http://schemas.microsoft.com/office/drawing/2010/main"/>
                  </a:ext>
                </a:extLst>
              </a:blip>
              <a:stretch>
                <a:fillRect/>
              </a:stretch>
            </a:blipFill>
          </p:spPr>
          <p:txBody>
            <a:bodyPr/>
            <a:lstStyle/>
            <a:p>
              <a:endParaRPr lang="en-GB"/>
            </a:p>
          </p:txBody>
        </p:sp>
      </p:grpSp>
      <p:grpSp>
        <p:nvGrpSpPr>
          <p:cNvPr id="5" name="Group 5">
            <a:extLst>
              <a:ext uri="{C183D7F6-B498-43B3-948B-1728B52AA6E4}">
                <adec:decorative xmlns:adec="http://schemas.microsoft.com/office/drawing/2017/decorative" val="1"/>
              </a:ext>
            </a:extLst>
          </p:cNvPr>
          <p:cNvGrpSpPr/>
          <p:nvPr/>
        </p:nvGrpSpPr>
        <p:grpSpPr>
          <a:xfrm>
            <a:off x="10583195" y="0"/>
            <a:ext cx="7704805" cy="10287000"/>
            <a:chOff x="0" y="0"/>
            <a:chExt cx="2029249" cy="2709333"/>
          </a:xfrm>
        </p:grpSpPr>
        <p:sp>
          <p:nvSpPr>
            <p:cNvPr id="6" name="Freeform 6"/>
            <p:cNvSpPr/>
            <p:nvPr/>
          </p:nvSpPr>
          <p:spPr>
            <a:xfrm>
              <a:off x="0" y="0"/>
              <a:ext cx="2029249" cy="2709333"/>
            </a:xfrm>
            <a:custGeom>
              <a:avLst/>
              <a:gdLst/>
              <a:ahLst/>
              <a:cxnLst/>
              <a:rect l="l" t="t" r="r" b="b"/>
              <a:pathLst>
                <a:path w="2029249" h="2709333">
                  <a:moveTo>
                    <a:pt x="0" y="0"/>
                  </a:moveTo>
                  <a:lnTo>
                    <a:pt x="2029249" y="0"/>
                  </a:lnTo>
                  <a:lnTo>
                    <a:pt x="2029249" y="2709333"/>
                  </a:lnTo>
                  <a:lnTo>
                    <a:pt x="0" y="2709333"/>
                  </a:lnTo>
                  <a:close/>
                </a:path>
              </a:pathLst>
            </a:custGeom>
            <a:solidFill>
              <a:srgbClr val="298082">
                <a:alpha val="60000"/>
              </a:srgbClr>
            </a:solidFill>
          </p:spPr>
          <p:txBody>
            <a:bodyPr/>
            <a:lstStyle/>
            <a:p>
              <a:endParaRPr lang="en-GB"/>
            </a:p>
          </p:txBody>
        </p:sp>
        <p:sp>
          <p:nvSpPr>
            <p:cNvPr id="7" name="TextBox 7"/>
            <p:cNvSpPr txBox="1"/>
            <p:nvPr/>
          </p:nvSpPr>
          <p:spPr>
            <a:xfrm>
              <a:off x="0" y="9525"/>
              <a:ext cx="2029249" cy="2699808"/>
            </a:xfrm>
            <a:prstGeom prst="rect">
              <a:avLst/>
            </a:prstGeom>
          </p:spPr>
          <p:txBody>
            <a:bodyPr lIns="50800" tIns="50800" rIns="50800" bIns="50800" rtlCol="0" anchor="ctr"/>
            <a:lstStyle/>
            <a:p>
              <a:pPr algn="ctr">
                <a:lnSpc>
                  <a:spcPts val="2200"/>
                </a:lnSpc>
              </a:pPr>
              <a:endParaRPr/>
            </a:p>
          </p:txBody>
        </p:sp>
      </p:grpSp>
      <p:sp>
        <p:nvSpPr>
          <p:cNvPr id="8" name="TextBox 8"/>
          <p:cNvSpPr txBox="1"/>
          <p:nvPr/>
        </p:nvSpPr>
        <p:spPr>
          <a:xfrm>
            <a:off x="11648097" y="1843088"/>
            <a:ext cx="4981332" cy="6744282"/>
          </a:xfrm>
          <a:prstGeom prst="rect">
            <a:avLst/>
          </a:prstGeom>
        </p:spPr>
        <p:txBody>
          <a:bodyPr lIns="0" tIns="0" rIns="0" bIns="0" rtlCol="0" anchor="t">
            <a:spAutoFit/>
          </a:bodyPr>
          <a:lstStyle/>
          <a:p>
            <a:pPr algn="l">
              <a:lnSpc>
                <a:spcPts val="4799"/>
              </a:lnSpc>
            </a:pPr>
            <a:r>
              <a:rPr lang="en-US" sz="3999" b="1" dirty="0">
                <a:solidFill>
                  <a:srgbClr val="FFFFFF"/>
                </a:solidFill>
                <a:latin typeface="Frutiger Bold"/>
                <a:ea typeface="Frutiger Bold"/>
                <a:cs typeface="Frutiger Bold"/>
                <a:sym typeface="Frutiger Bold"/>
              </a:rPr>
              <a:t>Courses include: </a:t>
            </a:r>
          </a:p>
          <a:p>
            <a:pPr algn="l">
              <a:lnSpc>
                <a:spcPts val="4799"/>
              </a:lnSpc>
            </a:pPr>
            <a:endParaRPr lang="en-US" sz="3999" b="1" dirty="0">
              <a:solidFill>
                <a:srgbClr val="FFFFFF"/>
              </a:solidFill>
              <a:latin typeface="Frutiger Bold"/>
              <a:ea typeface="Frutiger Bold"/>
              <a:cs typeface="Frutiger Bold"/>
              <a:sym typeface="Frutiger Bold"/>
            </a:endParaRPr>
          </a:p>
          <a:p>
            <a:pPr marL="863590" lvl="1" indent="-431795" algn="l">
              <a:lnSpc>
                <a:spcPts val="4799"/>
              </a:lnSpc>
              <a:buFont typeface="Arial"/>
              <a:buChar char="•"/>
            </a:pPr>
            <a:r>
              <a:rPr lang="en-US" sz="3999" u="sng" dirty="0">
                <a:solidFill>
                  <a:schemeClr val="bg1"/>
                </a:solidFill>
                <a:latin typeface="Frutiger"/>
                <a:ea typeface="Frutiger"/>
                <a:cs typeface="Frutiger"/>
                <a:sym typeface="Frutiger"/>
                <a:hlinkClick r:id="rId4" action="ppaction://hlinksldjump">
                  <a:extLst>
                    <a:ext uri="{A12FA001-AC4F-418D-AE19-62706E023703}">
                      <ahyp:hlinkClr xmlns:ahyp="http://schemas.microsoft.com/office/drawing/2018/hyperlinkcolor" val="tx"/>
                    </a:ext>
                  </a:extLst>
                </a:hlinkClick>
              </a:rPr>
              <a:t>Excel essentials</a:t>
            </a:r>
          </a:p>
          <a:p>
            <a:pPr marL="863590" lvl="1" indent="-431795" algn="l">
              <a:lnSpc>
                <a:spcPts val="4799"/>
              </a:lnSpc>
              <a:buFont typeface="Arial"/>
              <a:buChar char="•"/>
            </a:pPr>
            <a:r>
              <a:rPr lang="en-US" sz="3999" u="sng" dirty="0">
                <a:solidFill>
                  <a:schemeClr val="bg1"/>
                </a:solidFill>
                <a:latin typeface="Frutiger"/>
                <a:ea typeface="Frutiger"/>
                <a:cs typeface="Frutiger"/>
                <a:sym typeface="Frutiger"/>
                <a:hlinkClick r:id="rId5" action="ppaction://hlinksldjump">
                  <a:extLst>
                    <a:ext uri="{A12FA001-AC4F-418D-AE19-62706E023703}">
                      <ahyp:hlinkClr xmlns:ahyp="http://schemas.microsoft.com/office/drawing/2018/hyperlinkcolor" val="tx"/>
                    </a:ext>
                  </a:extLst>
                </a:hlinkClick>
              </a:rPr>
              <a:t>Data storytelling</a:t>
            </a:r>
          </a:p>
          <a:p>
            <a:pPr marL="863590" lvl="1" indent="-431795" algn="l">
              <a:lnSpc>
                <a:spcPts val="4799"/>
              </a:lnSpc>
              <a:buFont typeface="Arial"/>
              <a:buChar char="•"/>
            </a:pPr>
            <a:r>
              <a:rPr lang="en-US" sz="3999" u="sng" dirty="0">
                <a:solidFill>
                  <a:schemeClr val="bg1"/>
                </a:solidFill>
                <a:latin typeface="Frutiger"/>
                <a:ea typeface="Frutiger"/>
                <a:cs typeface="Frutiger"/>
                <a:sym typeface="Frutiger"/>
                <a:hlinkClick r:id="rId6" action="ppaction://hlinksldjump">
                  <a:extLst>
                    <a:ext uri="{A12FA001-AC4F-418D-AE19-62706E023703}">
                      <ahyp:hlinkClr xmlns:ahyp="http://schemas.microsoft.com/office/drawing/2018/hyperlinkcolor" val="tx"/>
                    </a:ext>
                  </a:extLst>
                </a:hlinkClick>
              </a:rPr>
              <a:t>Business analysis in action</a:t>
            </a:r>
          </a:p>
          <a:p>
            <a:pPr marL="863590" lvl="1" indent="-431795" algn="l">
              <a:lnSpc>
                <a:spcPts val="4799"/>
              </a:lnSpc>
              <a:buFont typeface="Arial"/>
              <a:buChar char="•"/>
            </a:pPr>
            <a:r>
              <a:rPr lang="en-US" sz="3999" u="sng" dirty="0">
                <a:solidFill>
                  <a:schemeClr val="bg1"/>
                </a:solidFill>
                <a:latin typeface="Frutiger"/>
                <a:ea typeface="Frutiger"/>
                <a:cs typeface="Frutiger"/>
                <a:sym typeface="Frutiger"/>
                <a:hlinkClick r:id="rId7" action="ppaction://hlinksldjump">
                  <a:extLst>
                    <a:ext uri="{A12FA001-AC4F-418D-AE19-62706E023703}">
                      <ahyp:hlinkClr xmlns:ahyp="http://schemas.microsoft.com/office/drawing/2018/hyperlinkcolor" val="tx"/>
                    </a:ext>
                  </a:extLst>
                </a:hlinkClick>
              </a:rPr>
              <a:t>Structured Query Language (SQL) foundations</a:t>
            </a:r>
          </a:p>
          <a:p>
            <a:pPr marL="863590" lvl="1" indent="-431795" algn="l">
              <a:lnSpc>
                <a:spcPts val="4799"/>
              </a:lnSpc>
              <a:buFont typeface="Arial"/>
              <a:buChar char="•"/>
            </a:pPr>
            <a:r>
              <a:rPr lang="en-US" sz="3999" u="sng" dirty="0">
                <a:solidFill>
                  <a:schemeClr val="bg1"/>
                </a:solidFill>
                <a:latin typeface="Frutiger"/>
                <a:ea typeface="Frutiger"/>
                <a:cs typeface="Frutiger"/>
                <a:sym typeface="Frutiger"/>
                <a:hlinkClick r:id="rId8" action="ppaction://hlinksldjump">
                  <a:extLst>
                    <a:ext uri="{A12FA001-AC4F-418D-AE19-62706E023703}">
                      <ahyp:hlinkClr xmlns:ahyp="http://schemas.microsoft.com/office/drawing/2018/hyperlinkcolor" val="tx"/>
                    </a:ext>
                  </a:extLst>
                </a:hlinkClick>
              </a:rPr>
              <a:t>Power BI essentials </a:t>
            </a:r>
          </a:p>
        </p:txBody>
      </p:sp>
      <p:sp>
        <p:nvSpPr>
          <p:cNvPr id="4" name="Freeform 4">
            <a:extLst>
              <a:ext uri="{C183D7F6-B498-43B3-948B-1728B52AA6E4}">
                <adec:decorative xmlns:adec="http://schemas.microsoft.com/office/drawing/2017/decorative" val="1"/>
              </a:ext>
            </a:extLst>
          </p:cNvPr>
          <p:cNvSpPr/>
          <p:nvPr/>
        </p:nvSpPr>
        <p:spPr>
          <a:xfrm>
            <a:off x="19050" y="9575728"/>
            <a:ext cx="789209" cy="711272"/>
          </a:xfrm>
          <a:custGeom>
            <a:avLst/>
            <a:gdLst/>
            <a:ahLst/>
            <a:cxnLst/>
            <a:rect l="l" t="t" r="r" b="b"/>
            <a:pathLst>
              <a:path w="789209" h="711272">
                <a:moveTo>
                  <a:pt x="0" y="0"/>
                </a:moveTo>
                <a:lnTo>
                  <a:pt x="789209" y="0"/>
                </a:lnTo>
                <a:lnTo>
                  <a:pt x="789209" y="711272"/>
                </a:lnTo>
                <a:lnTo>
                  <a:pt x="0" y="711272"/>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1" name="TextBox 11"/>
          <p:cNvSpPr txBox="1"/>
          <p:nvPr/>
        </p:nvSpPr>
        <p:spPr>
          <a:xfrm>
            <a:off x="17754600" y="9804400"/>
            <a:ext cx="294749" cy="292100"/>
          </a:xfrm>
          <a:prstGeom prst="rect">
            <a:avLst/>
          </a:prstGeom>
        </p:spPr>
        <p:txBody>
          <a:bodyPr wrap="square" lIns="0" tIns="0" rIns="0" bIns="0" rtlCol="0" anchor="t">
            <a:spAutoFit/>
          </a:bodyPr>
          <a:lstStyle/>
          <a:p>
            <a:pPr algn="l">
              <a:lnSpc>
                <a:spcPts val="2200"/>
              </a:lnSpc>
            </a:pPr>
            <a:r>
              <a:rPr lang="en-US" sz="2000" dirty="0">
                <a:solidFill>
                  <a:srgbClr val="FAFAFA"/>
                </a:solidFill>
                <a:latin typeface="Frutiger"/>
                <a:ea typeface="Frutiger"/>
                <a:cs typeface="Frutiger"/>
                <a:sym typeface="Frutiger"/>
              </a:rPr>
              <a:t>37</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1015530" y="0"/>
            <a:ext cx="7272470" cy="10346075"/>
            <a:chOff x="0" y="0"/>
            <a:chExt cx="2132652" cy="2819195"/>
          </a:xfrm>
        </p:grpSpPr>
        <p:sp>
          <p:nvSpPr>
            <p:cNvPr id="3" name="Freeform 3"/>
            <p:cNvSpPr/>
            <p:nvPr/>
          </p:nvSpPr>
          <p:spPr>
            <a:xfrm>
              <a:off x="0" y="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5" name="TextBox 5"/>
          <p:cNvSpPr txBox="1">
            <a:spLocks noGrp="1"/>
          </p:cNvSpPr>
          <p:nvPr>
            <p:ph type="title" idx="4294967295"/>
          </p:nvPr>
        </p:nvSpPr>
        <p:spPr>
          <a:xfrm>
            <a:off x="713471" y="918683"/>
            <a:ext cx="9817441" cy="7112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Excel essentials</a:t>
            </a:r>
          </a:p>
        </p:txBody>
      </p:sp>
      <p:sp>
        <p:nvSpPr>
          <p:cNvPr id="7" name="TextBox 7"/>
          <p:cNvSpPr txBox="1"/>
          <p:nvPr/>
        </p:nvSpPr>
        <p:spPr>
          <a:xfrm>
            <a:off x="713471" y="1869366"/>
            <a:ext cx="9817441" cy="438159"/>
          </a:xfrm>
          <a:prstGeom prst="rect">
            <a:avLst/>
          </a:prstGeom>
        </p:spPr>
        <p:txBody>
          <a:bodyPr lIns="0" tIns="0" rIns="0" bIns="0" rtlCol="0" anchor="t">
            <a:spAutoFit/>
          </a:bodyPr>
          <a:lstStyle/>
          <a:p>
            <a:pPr marL="0" lvl="0" indent="0" algn="l">
              <a:lnSpc>
                <a:spcPts val="3300"/>
              </a:lnSpc>
            </a:pPr>
            <a:r>
              <a:rPr lang="en-US" sz="3000" b="1" spc="-99">
                <a:solidFill>
                  <a:srgbClr val="AE2573"/>
                </a:solidFill>
                <a:latin typeface="Frutiger Bold"/>
                <a:ea typeface="Frutiger Bold"/>
                <a:cs typeface="Frutiger Bold"/>
                <a:sym typeface="Frutiger Bold"/>
              </a:rPr>
              <a:t>Confidence with data, clarity in presentation </a:t>
            </a:r>
          </a:p>
        </p:txBody>
      </p:sp>
      <p:sp>
        <p:nvSpPr>
          <p:cNvPr id="8" name="TextBox 8"/>
          <p:cNvSpPr txBox="1"/>
          <p:nvPr/>
        </p:nvSpPr>
        <p:spPr>
          <a:xfrm>
            <a:off x="713471" y="2517075"/>
            <a:ext cx="9686925" cy="29432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Spreadsheets are more than just cells and formulas. They are powerful tools for telling stories with data. This hands-on course helps participants build confidence in using Excel for everyday tasks, from cleaning data to crafting clear, effective visuals. Grounded in best practice, it’s perfect for those looking to strengthen their data skills and save time through smarter working.</a:t>
            </a:r>
          </a:p>
        </p:txBody>
      </p:sp>
      <p:sp>
        <p:nvSpPr>
          <p:cNvPr id="9" name="TextBox 9"/>
          <p:cNvSpPr txBox="1"/>
          <p:nvPr/>
        </p:nvSpPr>
        <p:spPr>
          <a:xfrm>
            <a:off x="659667" y="5837840"/>
            <a:ext cx="9740729" cy="42005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This course covers:</a:t>
            </a:r>
          </a:p>
          <a:p>
            <a:pPr algn="l">
              <a:lnSpc>
                <a:spcPts val="3359"/>
              </a:lnSpc>
              <a:spcBef>
                <a:spcPct val="0"/>
              </a:spcBef>
            </a:pPr>
            <a:endParaRPr lang="en-US" sz="2799" b="1">
              <a:solidFill>
                <a:srgbClr val="AE2573"/>
              </a:solidFill>
              <a:latin typeface="Frutiger Bold"/>
              <a:ea typeface="Frutiger Bold"/>
              <a:cs typeface="Frutiger Bold"/>
              <a:sym typeface="Frutiger Bold"/>
            </a:endParaRP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Core Excel functions for data entry, formatting, and navigation</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Techniques for sorting, filtering, and analysing basic data sets</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Fundamentals of creating clear, purposeful charts and tables</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Trusted tips, shortcuts, and resources for ongoing Excel development</a:t>
            </a:r>
          </a:p>
        </p:txBody>
      </p:sp>
      <p:sp>
        <p:nvSpPr>
          <p:cNvPr id="17" name="TextBox 17"/>
          <p:cNvSpPr txBox="1"/>
          <p:nvPr/>
        </p:nvSpPr>
        <p:spPr>
          <a:xfrm>
            <a:off x="11227076" y="890108"/>
            <a:ext cx="6266577" cy="407035"/>
          </a:xfrm>
          <a:prstGeom prst="rect">
            <a:avLst/>
          </a:prstGeom>
        </p:spPr>
        <p:txBody>
          <a:bodyPr lIns="0" tIns="0" rIns="0" bIns="0" rtlCol="0" anchor="t">
            <a:spAutoFit/>
          </a:bodyPr>
          <a:lstStyle/>
          <a:p>
            <a:pPr marL="0" lvl="0" indent="0" algn="l">
              <a:lnSpc>
                <a:spcPts val="3079"/>
              </a:lnSpc>
            </a:pPr>
            <a:r>
              <a:rPr lang="en-US" sz="2799" b="1" spc="-92">
                <a:solidFill>
                  <a:srgbClr val="000000"/>
                </a:solidFill>
                <a:latin typeface="Frutiger Bold"/>
                <a:ea typeface="Frutiger Bold"/>
                <a:cs typeface="Frutiger Bold"/>
                <a:sym typeface="Frutiger Bold"/>
              </a:rPr>
              <a:t>This training is for:</a:t>
            </a:r>
          </a:p>
        </p:txBody>
      </p:sp>
      <p:sp>
        <p:nvSpPr>
          <p:cNvPr id="14" name="Freeform 14">
            <a:extLst>
              <a:ext uri="{C183D7F6-B498-43B3-948B-1728B52AA6E4}">
                <adec:decorative xmlns:adec="http://schemas.microsoft.com/office/drawing/2017/decorative" val="1"/>
              </a:ext>
            </a:extLst>
          </p:cNvPr>
          <p:cNvSpPr/>
          <p:nvPr/>
        </p:nvSpPr>
        <p:spPr>
          <a:xfrm>
            <a:off x="11227076" y="1649717"/>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0" name="TextBox 10"/>
          <p:cNvSpPr txBox="1"/>
          <p:nvPr/>
        </p:nvSpPr>
        <p:spPr>
          <a:xfrm>
            <a:off x="12486749" y="1620366"/>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Anyone new to Excel or looking to build foundational spreadsheet skills</a:t>
            </a:r>
          </a:p>
        </p:txBody>
      </p:sp>
      <p:sp>
        <p:nvSpPr>
          <p:cNvPr id="15" name="Freeform 15">
            <a:extLst>
              <a:ext uri="{C183D7F6-B498-43B3-948B-1728B52AA6E4}">
                <adec:decorative xmlns:adec="http://schemas.microsoft.com/office/drawing/2017/decorative" val="1"/>
              </a:ext>
            </a:extLst>
          </p:cNvPr>
          <p:cNvSpPr/>
          <p:nvPr/>
        </p:nvSpPr>
        <p:spPr>
          <a:xfrm>
            <a:off x="11227076" y="3239616"/>
            <a:ext cx="953481" cy="1046736"/>
          </a:xfrm>
          <a:custGeom>
            <a:avLst/>
            <a:gdLst/>
            <a:ahLst/>
            <a:cxnLst/>
            <a:rect l="l" t="t" r="r" b="b"/>
            <a:pathLst>
              <a:path w="953481" h="1046736">
                <a:moveTo>
                  <a:pt x="0" y="0"/>
                </a:moveTo>
                <a:lnTo>
                  <a:pt x="953481" y="0"/>
                </a:lnTo>
                <a:lnTo>
                  <a:pt x="953481" y="1046736"/>
                </a:lnTo>
                <a:lnTo>
                  <a:pt x="0" y="10467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1" name="TextBox 11"/>
          <p:cNvSpPr txBox="1"/>
          <p:nvPr/>
        </p:nvSpPr>
        <p:spPr>
          <a:xfrm>
            <a:off x="12436280" y="3334359"/>
            <a:ext cx="5236861" cy="8477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Professionals handling data as part of their day-to-day role</a:t>
            </a:r>
          </a:p>
        </p:txBody>
      </p:sp>
      <p:sp>
        <p:nvSpPr>
          <p:cNvPr id="16" name="Freeform 16">
            <a:extLst>
              <a:ext uri="{C183D7F6-B498-43B3-948B-1728B52AA6E4}">
                <adec:decorative xmlns:adec="http://schemas.microsoft.com/office/drawing/2017/decorative" val="1"/>
              </a:ext>
            </a:extLst>
          </p:cNvPr>
          <p:cNvSpPr/>
          <p:nvPr/>
        </p:nvSpPr>
        <p:spPr>
          <a:xfrm>
            <a:off x="11227076" y="4718299"/>
            <a:ext cx="963006" cy="1057192"/>
          </a:xfrm>
          <a:custGeom>
            <a:avLst/>
            <a:gdLst/>
            <a:ahLst/>
            <a:cxnLst/>
            <a:rect l="l" t="t" r="r" b="b"/>
            <a:pathLst>
              <a:path w="963006" h="1057192">
                <a:moveTo>
                  <a:pt x="0" y="0"/>
                </a:moveTo>
                <a:lnTo>
                  <a:pt x="963006" y="0"/>
                </a:lnTo>
                <a:lnTo>
                  <a:pt x="963006" y="1057192"/>
                </a:lnTo>
                <a:lnTo>
                  <a:pt x="0" y="10571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2" name="TextBox 12"/>
          <p:cNvSpPr txBox="1"/>
          <p:nvPr/>
        </p:nvSpPr>
        <p:spPr>
          <a:xfrm>
            <a:off x="12436280" y="4719007"/>
            <a:ext cx="5561049"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Team members aiming to present data more clearly in reports or presentations</a:t>
            </a:r>
          </a:p>
        </p:txBody>
      </p:sp>
      <p:sp>
        <p:nvSpPr>
          <p:cNvPr id="13" name="TextBox 13"/>
          <p:cNvSpPr txBox="1"/>
          <p:nvPr/>
        </p:nvSpPr>
        <p:spPr>
          <a:xfrm>
            <a:off x="11175447" y="6519232"/>
            <a:ext cx="4908142" cy="428625"/>
          </a:xfrm>
          <a:prstGeom prst="rect">
            <a:avLst/>
          </a:prstGeom>
        </p:spPr>
        <p:txBody>
          <a:bodyPr lIns="0" tIns="0" rIns="0" bIns="0" rtlCol="0" anchor="t">
            <a:spAutoFit/>
          </a:bodyPr>
          <a:lstStyle/>
          <a:p>
            <a:pPr algn="l">
              <a:lnSpc>
                <a:spcPts val="3359"/>
              </a:lnSpc>
              <a:spcBef>
                <a:spcPct val="0"/>
              </a:spcBef>
            </a:pPr>
            <a:r>
              <a:rPr lang="en-US" sz="2799" b="1">
                <a:solidFill>
                  <a:srgbClr val="010101"/>
                </a:solidFill>
                <a:latin typeface="Frutiger Bold"/>
                <a:ea typeface="Frutiger Bold"/>
                <a:cs typeface="Frutiger Bold"/>
                <a:sym typeface="Frutiger Bold"/>
              </a:rPr>
              <a:t>Course details</a:t>
            </a:r>
          </a:p>
        </p:txBody>
      </p:sp>
      <p:sp>
        <p:nvSpPr>
          <p:cNvPr id="6" name="TextBox 6"/>
          <p:cNvSpPr txBox="1"/>
          <p:nvPr/>
        </p:nvSpPr>
        <p:spPr>
          <a:xfrm>
            <a:off x="11175447" y="7262101"/>
            <a:ext cx="6821882" cy="847563"/>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The course is delivered as a single three hour in-person session.</a:t>
            </a:r>
          </a:p>
        </p:txBody>
      </p:sp>
      <p:sp>
        <p:nvSpPr>
          <p:cNvPr id="18" name="Freeform 18">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9" name="TextBox 19"/>
          <p:cNvSpPr txBox="1"/>
          <p:nvPr/>
        </p:nvSpPr>
        <p:spPr>
          <a:xfrm>
            <a:off x="17723610" y="9863172"/>
            <a:ext cx="325739" cy="292100"/>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38</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5" name="TextBox 5"/>
          <p:cNvSpPr txBox="1">
            <a:spLocks noGrp="1"/>
          </p:cNvSpPr>
          <p:nvPr>
            <p:ph type="title" idx="4294967295"/>
          </p:nvPr>
        </p:nvSpPr>
        <p:spPr>
          <a:xfrm>
            <a:off x="713471" y="918683"/>
            <a:ext cx="9817441" cy="7112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Data storytelling</a:t>
            </a:r>
          </a:p>
        </p:txBody>
      </p:sp>
      <p:sp>
        <p:nvSpPr>
          <p:cNvPr id="10" name="TextBox 10"/>
          <p:cNvSpPr txBox="1"/>
          <p:nvPr/>
        </p:nvSpPr>
        <p:spPr>
          <a:xfrm>
            <a:off x="713471" y="1688543"/>
            <a:ext cx="9817441" cy="438159"/>
          </a:xfrm>
          <a:prstGeom prst="rect">
            <a:avLst/>
          </a:prstGeom>
        </p:spPr>
        <p:txBody>
          <a:bodyPr lIns="0" tIns="0" rIns="0" bIns="0" rtlCol="0" anchor="t">
            <a:spAutoFit/>
          </a:bodyPr>
          <a:lstStyle/>
          <a:p>
            <a:pPr marL="0" lvl="0" indent="0" algn="l">
              <a:lnSpc>
                <a:spcPts val="3300"/>
              </a:lnSpc>
            </a:pPr>
            <a:r>
              <a:rPr lang="en-US" sz="3000" b="1" spc="-99">
                <a:solidFill>
                  <a:srgbClr val="AE2573"/>
                </a:solidFill>
                <a:latin typeface="Frutiger Bold"/>
                <a:ea typeface="Frutiger Bold"/>
                <a:cs typeface="Frutiger Bold"/>
                <a:sym typeface="Frutiger Bold"/>
              </a:rPr>
              <a:t>Presenting insights with clarity and confidence </a:t>
            </a:r>
          </a:p>
        </p:txBody>
      </p:sp>
      <p:sp>
        <p:nvSpPr>
          <p:cNvPr id="11" name="TextBox 11"/>
          <p:cNvSpPr txBox="1"/>
          <p:nvPr/>
        </p:nvSpPr>
        <p:spPr>
          <a:xfrm>
            <a:off x="713471" y="2261241"/>
            <a:ext cx="10086205" cy="29432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Data is only powerful when it’s understood. This interactive course equips participants with the skills to turn numbers into narratives, selecting the right visualisations, crafting compelling messages, and presenting insights that resonate. Drawing on best practice, it’s ideal for anyone who wants to feel more confident using data to inform, influence, and inspire. </a:t>
            </a:r>
          </a:p>
        </p:txBody>
      </p:sp>
      <p:sp>
        <p:nvSpPr>
          <p:cNvPr id="12" name="TextBox 12"/>
          <p:cNvSpPr txBox="1"/>
          <p:nvPr/>
        </p:nvSpPr>
        <p:spPr>
          <a:xfrm>
            <a:off x="713471" y="5381989"/>
            <a:ext cx="10086205" cy="46196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This course covers:</a:t>
            </a:r>
          </a:p>
          <a:p>
            <a:pPr algn="l">
              <a:lnSpc>
                <a:spcPts val="3359"/>
              </a:lnSpc>
              <a:spcBef>
                <a:spcPct val="0"/>
              </a:spcBef>
            </a:pPr>
            <a:endParaRPr lang="en-US" sz="2799" b="1">
              <a:solidFill>
                <a:srgbClr val="AE2573"/>
              </a:solidFill>
              <a:latin typeface="Frutiger Bold"/>
              <a:ea typeface="Frutiger Bold"/>
              <a:cs typeface="Frutiger Bold"/>
              <a:sym typeface="Frutiger Bold"/>
            </a:endParaRP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Building confidence in reading and interpreting data for different audiences</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Selecting visual formats that support understanding and decision-making</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Creating action-led chart titles that bring meaning</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Transforming dense tables into clear, impactful presentation slides</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Telling a coherent story with data to support strategic communication</a:t>
            </a:r>
          </a:p>
        </p:txBody>
      </p:sp>
      <p:grpSp>
        <p:nvGrpSpPr>
          <p:cNvPr id="2" name="Group 2">
            <a:extLst>
              <a:ext uri="{C183D7F6-B498-43B3-948B-1728B52AA6E4}">
                <adec:decorative xmlns:adec="http://schemas.microsoft.com/office/drawing/2017/decorative" val="1"/>
              </a:ext>
            </a:extLst>
          </p:cNvPr>
          <p:cNvGrpSpPr/>
          <p:nvPr/>
        </p:nvGrpSpPr>
        <p:grpSpPr>
          <a:xfrm>
            <a:off x="11015530" y="0"/>
            <a:ext cx="7272470" cy="10346075"/>
            <a:chOff x="0" y="0"/>
            <a:chExt cx="2132652" cy="2819195"/>
          </a:xfrm>
        </p:grpSpPr>
        <p:sp>
          <p:nvSpPr>
            <p:cNvPr id="3" name="Freeform 3"/>
            <p:cNvSpPr/>
            <p:nvPr/>
          </p:nvSpPr>
          <p:spPr>
            <a:xfrm>
              <a:off x="0" y="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16" name="TextBox 16"/>
          <p:cNvSpPr txBox="1"/>
          <p:nvPr/>
        </p:nvSpPr>
        <p:spPr>
          <a:xfrm>
            <a:off x="11341296" y="297649"/>
            <a:ext cx="6266577" cy="407035"/>
          </a:xfrm>
          <a:prstGeom prst="rect">
            <a:avLst/>
          </a:prstGeom>
        </p:spPr>
        <p:txBody>
          <a:bodyPr lIns="0" tIns="0" rIns="0" bIns="0" rtlCol="0" anchor="t">
            <a:spAutoFit/>
          </a:bodyPr>
          <a:lstStyle/>
          <a:p>
            <a:pPr marL="0" lvl="0" indent="0" algn="l">
              <a:lnSpc>
                <a:spcPts val="3079"/>
              </a:lnSpc>
            </a:pPr>
            <a:r>
              <a:rPr lang="en-US" sz="2799" b="1" spc="-92" dirty="0">
                <a:solidFill>
                  <a:srgbClr val="000000"/>
                </a:solidFill>
                <a:latin typeface="Frutiger Bold"/>
                <a:ea typeface="Frutiger Bold"/>
                <a:cs typeface="Frutiger Bold"/>
                <a:sym typeface="Frutiger Bold"/>
              </a:rPr>
              <a:t>This training is for:</a:t>
            </a:r>
          </a:p>
        </p:txBody>
      </p:sp>
      <p:sp>
        <p:nvSpPr>
          <p:cNvPr id="13" name="Freeform 13">
            <a:extLst>
              <a:ext uri="{C183D7F6-B498-43B3-948B-1728B52AA6E4}">
                <adec:decorative xmlns:adec="http://schemas.microsoft.com/office/drawing/2017/decorative" val="1"/>
              </a:ext>
            </a:extLst>
          </p:cNvPr>
          <p:cNvSpPr/>
          <p:nvPr/>
        </p:nvSpPr>
        <p:spPr>
          <a:xfrm>
            <a:off x="11341296" y="1028700"/>
            <a:ext cx="963006" cy="1057192"/>
          </a:xfrm>
          <a:custGeom>
            <a:avLst/>
            <a:gdLst/>
            <a:ahLst/>
            <a:cxnLst/>
            <a:rect l="l" t="t" r="r" b="b"/>
            <a:pathLst>
              <a:path w="963006" h="1057192">
                <a:moveTo>
                  <a:pt x="0" y="0"/>
                </a:moveTo>
                <a:lnTo>
                  <a:pt x="963007" y="0"/>
                </a:lnTo>
                <a:lnTo>
                  <a:pt x="963007" y="1057192"/>
                </a:lnTo>
                <a:lnTo>
                  <a:pt x="0" y="10571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7" name="TextBox 17"/>
          <p:cNvSpPr txBox="1"/>
          <p:nvPr/>
        </p:nvSpPr>
        <p:spPr>
          <a:xfrm>
            <a:off x="12445805" y="947750"/>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Professionals who work with data and want to improve how they communicate findings</a:t>
            </a:r>
          </a:p>
        </p:txBody>
      </p:sp>
      <p:sp>
        <p:nvSpPr>
          <p:cNvPr id="14" name="Freeform 14">
            <a:extLst>
              <a:ext uri="{C183D7F6-B498-43B3-948B-1728B52AA6E4}">
                <adec:decorative xmlns:adec="http://schemas.microsoft.com/office/drawing/2017/decorative" val="1"/>
              </a:ext>
            </a:extLst>
          </p:cNvPr>
          <p:cNvSpPr/>
          <p:nvPr/>
        </p:nvSpPr>
        <p:spPr>
          <a:xfrm>
            <a:off x="11341296" y="2781535"/>
            <a:ext cx="953481" cy="1046736"/>
          </a:xfrm>
          <a:custGeom>
            <a:avLst/>
            <a:gdLst/>
            <a:ahLst/>
            <a:cxnLst/>
            <a:rect l="l" t="t" r="r" b="b"/>
            <a:pathLst>
              <a:path w="953481" h="1046736">
                <a:moveTo>
                  <a:pt x="0" y="0"/>
                </a:moveTo>
                <a:lnTo>
                  <a:pt x="953482" y="0"/>
                </a:lnTo>
                <a:lnTo>
                  <a:pt x="953482" y="1046735"/>
                </a:lnTo>
                <a:lnTo>
                  <a:pt x="0" y="10467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8" name="TextBox 18"/>
          <p:cNvSpPr txBox="1"/>
          <p:nvPr/>
        </p:nvSpPr>
        <p:spPr>
          <a:xfrm>
            <a:off x="12561186" y="2637440"/>
            <a:ext cx="5236861"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Project leads, analysts, or managers preparing visual reports or presentations</a:t>
            </a:r>
          </a:p>
          <a:p>
            <a:pPr algn="l">
              <a:lnSpc>
                <a:spcPts val="3359"/>
              </a:lnSpc>
            </a:pPr>
            <a:endParaRPr lang="en-US" sz="2799">
              <a:solidFill>
                <a:srgbClr val="000000"/>
              </a:solidFill>
              <a:latin typeface="Frutiger"/>
              <a:ea typeface="Frutiger"/>
              <a:cs typeface="Frutiger"/>
              <a:sym typeface="Frutiger"/>
            </a:endParaRPr>
          </a:p>
        </p:txBody>
      </p:sp>
      <p:sp>
        <p:nvSpPr>
          <p:cNvPr id="15" name="Freeform 15">
            <a:extLst>
              <a:ext uri="{C183D7F6-B498-43B3-948B-1728B52AA6E4}">
                <adec:decorative xmlns:adec="http://schemas.microsoft.com/office/drawing/2017/decorative" val="1"/>
              </a:ext>
            </a:extLst>
          </p:cNvPr>
          <p:cNvSpPr/>
          <p:nvPr/>
        </p:nvSpPr>
        <p:spPr>
          <a:xfrm>
            <a:off x="11331771" y="4523595"/>
            <a:ext cx="963006" cy="1057192"/>
          </a:xfrm>
          <a:custGeom>
            <a:avLst/>
            <a:gdLst/>
            <a:ahLst/>
            <a:cxnLst/>
            <a:rect l="l" t="t" r="r" b="b"/>
            <a:pathLst>
              <a:path w="963006" h="1057192">
                <a:moveTo>
                  <a:pt x="0" y="0"/>
                </a:moveTo>
                <a:lnTo>
                  <a:pt x="963007" y="0"/>
                </a:lnTo>
                <a:lnTo>
                  <a:pt x="963007" y="1057193"/>
                </a:lnTo>
                <a:lnTo>
                  <a:pt x="0" y="105719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9" name="TextBox 19"/>
          <p:cNvSpPr txBox="1"/>
          <p:nvPr/>
        </p:nvSpPr>
        <p:spPr>
          <a:xfrm>
            <a:off x="12561186" y="4504340"/>
            <a:ext cx="5561049"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Those seeking confidence in using data to support narrative, insight, and action</a:t>
            </a:r>
          </a:p>
          <a:p>
            <a:pPr algn="l">
              <a:lnSpc>
                <a:spcPts val="3359"/>
              </a:lnSpc>
            </a:pPr>
            <a:endParaRPr lang="en-US" sz="2799">
              <a:solidFill>
                <a:srgbClr val="000000"/>
              </a:solidFill>
              <a:latin typeface="Frutiger"/>
              <a:ea typeface="Frutiger"/>
              <a:cs typeface="Frutiger"/>
              <a:sym typeface="Frutiger"/>
            </a:endParaRPr>
          </a:p>
        </p:txBody>
      </p:sp>
      <p:sp>
        <p:nvSpPr>
          <p:cNvPr id="6" name="TextBox 6"/>
          <p:cNvSpPr txBox="1"/>
          <p:nvPr/>
        </p:nvSpPr>
        <p:spPr>
          <a:xfrm>
            <a:off x="11341296" y="5972256"/>
            <a:ext cx="4908142" cy="428625"/>
          </a:xfrm>
          <a:prstGeom prst="rect">
            <a:avLst/>
          </a:prstGeom>
        </p:spPr>
        <p:txBody>
          <a:bodyPr lIns="0" tIns="0" rIns="0" bIns="0" rtlCol="0" anchor="t">
            <a:spAutoFit/>
          </a:bodyPr>
          <a:lstStyle/>
          <a:p>
            <a:pPr algn="l">
              <a:lnSpc>
                <a:spcPts val="3359"/>
              </a:lnSpc>
              <a:spcBef>
                <a:spcPct val="0"/>
              </a:spcBef>
            </a:pPr>
            <a:r>
              <a:rPr lang="en-US" sz="2799" b="1">
                <a:solidFill>
                  <a:srgbClr val="010101"/>
                </a:solidFill>
                <a:latin typeface="Frutiger Bold"/>
                <a:ea typeface="Frutiger Bold"/>
                <a:cs typeface="Frutiger Bold"/>
                <a:sym typeface="Frutiger Bold"/>
              </a:rPr>
              <a:t>Course details</a:t>
            </a:r>
          </a:p>
        </p:txBody>
      </p:sp>
      <p:sp>
        <p:nvSpPr>
          <p:cNvPr id="7" name="TextBox 7"/>
          <p:cNvSpPr txBox="1"/>
          <p:nvPr/>
        </p:nvSpPr>
        <p:spPr>
          <a:xfrm>
            <a:off x="11308841" y="6581775"/>
            <a:ext cx="6419831" cy="8477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The course consists of two 4-hour face to face sessions, over a 2-week period.</a:t>
            </a:r>
          </a:p>
        </p:txBody>
      </p:sp>
      <p:sp>
        <p:nvSpPr>
          <p:cNvPr id="8" name="Freeform 8">
            <a:extLst>
              <a:ext uri="{C183D7F6-B498-43B3-948B-1728B52AA6E4}">
                <adec:decorative xmlns:adec="http://schemas.microsoft.com/office/drawing/2017/decorative" val="1"/>
              </a:ext>
            </a:extLst>
          </p:cNvPr>
          <p:cNvSpPr/>
          <p:nvPr/>
        </p:nvSpPr>
        <p:spPr>
          <a:xfrm>
            <a:off x="11308841" y="7733801"/>
            <a:ext cx="4074731" cy="2037365"/>
          </a:xfrm>
          <a:custGeom>
            <a:avLst/>
            <a:gdLst/>
            <a:ahLst/>
            <a:cxnLst/>
            <a:rect l="l" t="t" r="r" b="b"/>
            <a:pathLst>
              <a:path w="4074731" h="2037365">
                <a:moveTo>
                  <a:pt x="0" y="0"/>
                </a:moveTo>
                <a:lnTo>
                  <a:pt x="4074731" y="0"/>
                </a:lnTo>
                <a:lnTo>
                  <a:pt x="4074731" y="2037365"/>
                </a:lnTo>
                <a:lnTo>
                  <a:pt x="0" y="203736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9" name="TextBox 9"/>
          <p:cNvSpPr txBox="1"/>
          <p:nvPr/>
        </p:nvSpPr>
        <p:spPr>
          <a:xfrm>
            <a:off x="11572820" y="8533408"/>
            <a:ext cx="6423049" cy="16859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“The course has exceeded my expectations. The facilitators were great, gave good explanations and kept a good pace with the course.”</a:t>
            </a:r>
          </a:p>
        </p:txBody>
      </p:sp>
      <p:sp>
        <p:nvSpPr>
          <p:cNvPr id="20" name="Freeform 20">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11" cstate="email">
              <a:extLst>
                <a:ext uri="{28A0092B-C50C-407E-A947-70E740481C1C}">
                  <a14:useLocalDpi xmlns:a14="http://schemas.microsoft.com/office/drawing/2010/main"/>
                </a:ext>
              </a:extLst>
            </a:blip>
            <a:stretch>
              <a:fillRect/>
            </a:stretch>
          </a:blipFill>
        </p:spPr>
        <p:txBody>
          <a:bodyPr/>
          <a:lstStyle/>
          <a:p>
            <a:endParaRPr lang="en-GB"/>
          </a:p>
        </p:txBody>
      </p:sp>
      <p:sp>
        <p:nvSpPr>
          <p:cNvPr id="21" name="TextBox 21"/>
          <p:cNvSpPr txBox="1"/>
          <p:nvPr/>
        </p:nvSpPr>
        <p:spPr>
          <a:xfrm>
            <a:off x="17728672" y="9863172"/>
            <a:ext cx="320677" cy="292100"/>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39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42" name="TextBox 42"/>
          <p:cNvSpPr txBox="1">
            <a:spLocks noGrp="1"/>
          </p:cNvSpPr>
          <p:nvPr>
            <p:ph type="title" idx="4294967295"/>
          </p:nvPr>
        </p:nvSpPr>
        <p:spPr>
          <a:xfrm>
            <a:off x="633051" y="317492"/>
            <a:ext cx="12006090" cy="7112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Learning that lasts</a:t>
            </a:r>
          </a:p>
        </p:txBody>
      </p:sp>
      <p:sp>
        <p:nvSpPr>
          <p:cNvPr id="51" name="TextBox 51"/>
          <p:cNvSpPr txBox="1"/>
          <p:nvPr/>
        </p:nvSpPr>
        <p:spPr>
          <a:xfrm>
            <a:off x="633051" y="1082600"/>
            <a:ext cx="17219742" cy="3371850"/>
          </a:xfrm>
          <a:prstGeom prst="rect">
            <a:avLst/>
          </a:prstGeom>
        </p:spPr>
        <p:txBody>
          <a:bodyPr lIns="0" tIns="0" rIns="0" bIns="0" rtlCol="0" anchor="t">
            <a:spAutoFit/>
          </a:bodyPr>
          <a:lstStyle/>
          <a:p>
            <a:pPr algn="l">
              <a:lnSpc>
                <a:spcPts val="3300"/>
              </a:lnSpc>
              <a:spcBef>
                <a:spcPct val="0"/>
              </a:spcBef>
            </a:pPr>
            <a:r>
              <a:rPr lang="en-US" sz="3000" dirty="0">
                <a:solidFill>
                  <a:srgbClr val="000000"/>
                </a:solidFill>
                <a:latin typeface="Frutiger"/>
                <a:ea typeface="Frutiger"/>
                <a:cs typeface="Frutiger"/>
                <a:sym typeface="Frutiger"/>
              </a:rPr>
              <a:t>Everything we design is built on a simple truth: </a:t>
            </a:r>
            <a:r>
              <a:rPr lang="en-US" sz="3000" b="1" dirty="0">
                <a:solidFill>
                  <a:srgbClr val="000000"/>
                </a:solidFill>
                <a:latin typeface="Frutiger Bold"/>
                <a:ea typeface="Frutiger Bold"/>
                <a:cs typeface="Frutiger Bold"/>
                <a:sym typeface="Frutiger Bold"/>
              </a:rPr>
              <a:t>people are our greatest asset.</a:t>
            </a:r>
          </a:p>
          <a:p>
            <a:pPr algn="l">
              <a:lnSpc>
                <a:spcPts val="3300"/>
              </a:lnSpc>
              <a:spcBef>
                <a:spcPct val="0"/>
              </a:spcBef>
            </a:pPr>
            <a:endParaRPr lang="en-US" sz="3000" b="1" dirty="0">
              <a:solidFill>
                <a:srgbClr val="000000"/>
              </a:solidFill>
              <a:latin typeface="Frutiger Bold"/>
              <a:ea typeface="Frutiger Bold"/>
              <a:cs typeface="Frutiger Bold"/>
              <a:sym typeface="Frutiger Bold"/>
            </a:endParaRPr>
          </a:p>
          <a:p>
            <a:pPr algn="l">
              <a:lnSpc>
                <a:spcPts val="3300"/>
              </a:lnSpc>
              <a:spcBef>
                <a:spcPct val="0"/>
              </a:spcBef>
            </a:pPr>
            <a:r>
              <a:rPr lang="en-US" sz="3000" dirty="0">
                <a:solidFill>
                  <a:srgbClr val="000000"/>
                </a:solidFill>
                <a:latin typeface="Frutiger"/>
                <a:ea typeface="Frutiger"/>
                <a:cs typeface="Frutiger"/>
                <a:sym typeface="Frutiger"/>
              </a:rPr>
              <a:t>Our training is inclusive by design and action-oriented in delivery. We go beyond the classroom to provide practical tools and tailored support that help colleagues apply their learning confidently in the workplace.</a:t>
            </a:r>
          </a:p>
          <a:p>
            <a:pPr algn="l">
              <a:lnSpc>
                <a:spcPts val="3300"/>
              </a:lnSpc>
              <a:spcBef>
                <a:spcPct val="0"/>
              </a:spcBef>
            </a:pPr>
            <a:endParaRPr lang="en-US" sz="3000" dirty="0">
              <a:solidFill>
                <a:srgbClr val="000000"/>
              </a:solidFill>
              <a:latin typeface="Frutiger"/>
              <a:ea typeface="Frutiger"/>
              <a:cs typeface="Frutiger"/>
              <a:sym typeface="Frutiger"/>
            </a:endParaRPr>
          </a:p>
          <a:p>
            <a:pPr algn="l">
              <a:lnSpc>
                <a:spcPts val="3300"/>
              </a:lnSpc>
              <a:spcBef>
                <a:spcPct val="0"/>
              </a:spcBef>
            </a:pPr>
            <a:r>
              <a:rPr lang="en-US" sz="3000" dirty="0">
                <a:solidFill>
                  <a:srgbClr val="000000"/>
                </a:solidFill>
                <a:latin typeface="Frutiger"/>
                <a:ea typeface="Frutiger"/>
                <a:cs typeface="Frutiger"/>
                <a:sym typeface="Frutiger"/>
              </a:rPr>
              <a:t>This catalogue offers an overview of our core learning </a:t>
            </a:r>
            <a:r>
              <a:rPr lang="en-US" sz="3000" dirty="0" err="1">
                <a:solidFill>
                  <a:srgbClr val="000000"/>
                </a:solidFill>
                <a:latin typeface="Frutiger"/>
                <a:ea typeface="Frutiger"/>
                <a:cs typeface="Frutiger"/>
                <a:sym typeface="Frutiger"/>
              </a:rPr>
              <a:t>programmes</a:t>
            </a:r>
            <a:r>
              <a:rPr lang="en-US" sz="3000" dirty="0">
                <a:solidFill>
                  <a:srgbClr val="000000"/>
                </a:solidFill>
                <a:latin typeface="Frutiger"/>
                <a:ea typeface="Frutiger"/>
                <a:cs typeface="Frutiger"/>
                <a:sym typeface="Frutiger"/>
              </a:rPr>
              <a:t>. Below highlights our wider range of services designed to meet your </a:t>
            </a:r>
            <a:r>
              <a:rPr lang="en-US" sz="3000" dirty="0" err="1">
                <a:solidFill>
                  <a:srgbClr val="000000"/>
                </a:solidFill>
                <a:latin typeface="Frutiger"/>
                <a:ea typeface="Frutiger"/>
                <a:cs typeface="Frutiger"/>
                <a:sym typeface="Frutiger"/>
              </a:rPr>
              <a:t>organisational</a:t>
            </a:r>
            <a:r>
              <a:rPr lang="en-US" sz="3000" dirty="0">
                <a:solidFill>
                  <a:srgbClr val="000000"/>
                </a:solidFill>
                <a:latin typeface="Frutiger"/>
                <a:ea typeface="Frutiger"/>
                <a:cs typeface="Frutiger"/>
                <a:sym typeface="Frutiger"/>
              </a:rPr>
              <a:t> goals. </a:t>
            </a:r>
          </a:p>
        </p:txBody>
      </p:sp>
      <p:grpSp>
        <p:nvGrpSpPr>
          <p:cNvPr id="2" name="Group 2">
            <a:extLst>
              <a:ext uri="{C183D7F6-B498-43B3-948B-1728B52AA6E4}">
                <adec:decorative xmlns:adec="http://schemas.microsoft.com/office/drawing/2017/decorative" val="1"/>
              </a:ext>
            </a:extLst>
          </p:cNvPr>
          <p:cNvGrpSpPr/>
          <p:nvPr/>
        </p:nvGrpSpPr>
        <p:grpSpPr>
          <a:xfrm>
            <a:off x="633051" y="4565094"/>
            <a:ext cx="8467449" cy="941277"/>
            <a:chOff x="0" y="0"/>
            <a:chExt cx="2230110" cy="247908"/>
          </a:xfrm>
        </p:grpSpPr>
        <p:sp>
          <p:nvSpPr>
            <p:cNvPr id="3" name="Freeform 3"/>
            <p:cNvSpPr/>
            <p:nvPr/>
          </p:nvSpPr>
          <p:spPr>
            <a:xfrm>
              <a:off x="0" y="0"/>
              <a:ext cx="2230110" cy="247908"/>
            </a:xfrm>
            <a:custGeom>
              <a:avLst/>
              <a:gdLst/>
              <a:ahLst/>
              <a:cxnLst/>
              <a:rect l="l" t="t" r="r" b="b"/>
              <a:pathLst>
                <a:path w="2230110" h="247908">
                  <a:moveTo>
                    <a:pt x="46630" y="0"/>
                  </a:moveTo>
                  <a:lnTo>
                    <a:pt x="2183480" y="0"/>
                  </a:lnTo>
                  <a:cubicBezTo>
                    <a:pt x="2195847" y="0"/>
                    <a:pt x="2207707" y="4913"/>
                    <a:pt x="2216452" y="13658"/>
                  </a:cubicBezTo>
                  <a:cubicBezTo>
                    <a:pt x="2225197" y="22402"/>
                    <a:pt x="2230110" y="34263"/>
                    <a:pt x="2230110" y="46630"/>
                  </a:cubicBezTo>
                  <a:lnTo>
                    <a:pt x="2230110" y="201278"/>
                  </a:lnTo>
                  <a:cubicBezTo>
                    <a:pt x="2230110" y="213645"/>
                    <a:pt x="2225197" y="225506"/>
                    <a:pt x="2216452" y="234251"/>
                  </a:cubicBezTo>
                  <a:cubicBezTo>
                    <a:pt x="2207707" y="242996"/>
                    <a:pt x="2195847" y="247908"/>
                    <a:pt x="2183480" y="247908"/>
                  </a:cubicBezTo>
                  <a:lnTo>
                    <a:pt x="46630" y="247908"/>
                  </a:lnTo>
                  <a:cubicBezTo>
                    <a:pt x="34263" y="247908"/>
                    <a:pt x="22402" y="242996"/>
                    <a:pt x="13658" y="234251"/>
                  </a:cubicBezTo>
                  <a:cubicBezTo>
                    <a:pt x="4913" y="225506"/>
                    <a:pt x="0" y="213645"/>
                    <a:pt x="0" y="201278"/>
                  </a:cubicBezTo>
                  <a:lnTo>
                    <a:pt x="0" y="46630"/>
                  </a:lnTo>
                  <a:cubicBezTo>
                    <a:pt x="0" y="34263"/>
                    <a:pt x="4913" y="22402"/>
                    <a:pt x="13658" y="13658"/>
                  </a:cubicBezTo>
                  <a:cubicBezTo>
                    <a:pt x="22402" y="4913"/>
                    <a:pt x="34263" y="0"/>
                    <a:pt x="46630" y="0"/>
                  </a:cubicBezTo>
                  <a:close/>
                </a:path>
              </a:pathLst>
            </a:custGeom>
            <a:solidFill>
              <a:srgbClr val="298082"/>
            </a:solidFill>
          </p:spPr>
          <p:txBody>
            <a:bodyPr/>
            <a:lstStyle/>
            <a:p>
              <a:endParaRPr lang="en-GB"/>
            </a:p>
          </p:txBody>
        </p:sp>
        <p:sp>
          <p:nvSpPr>
            <p:cNvPr id="4" name="TextBox 4"/>
            <p:cNvSpPr txBox="1"/>
            <p:nvPr/>
          </p:nvSpPr>
          <p:spPr>
            <a:xfrm>
              <a:off x="0" y="9525"/>
              <a:ext cx="2230110" cy="238383"/>
            </a:xfrm>
            <a:prstGeom prst="rect">
              <a:avLst/>
            </a:prstGeom>
          </p:spPr>
          <p:txBody>
            <a:bodyPr lIns="50800" tIns="50800" rIns="50800" bIns="50800" rtlCol="0" anchor="ctr"/>
            <a:lstStyle/>
            <a:p>
              <a:pPr algn="ctr">
                <a:lnSpc>
                  <a:spcPts val="2200"/>
                </a:lnSpc>
              </a:pPr>
              <a:endParaRPr/>
            </a:p>
          </p:txBody>
        </p:sp>
      </p:grpSp>
      <p:grpSp>
        <p:nvGrpSpPr>
          <p:cNvPr id="14" name="Group 14">
            <a:extLst>
              <a:ext uri="{C183D7F6-B498-43B3-948B-1728B52AA6E4}">
                <adec:decorative xmlns:adec="http://schemas.microsoft.com/office/drawing/2017/decorative" val="1"/>
              </a:ext>
            </a:extLst>
          </p:cNvPr>
          <p:cNvGrpSpPr/>
          <p:nvPr/>
        </p:nvGrpSpPr>
        <p:grpSpPr>
          <a:xfrm>
            <a:off x="633051" y="5577588"/>
            <a:ext cx="8467449" cy="941277"/>
            <a:chOff x="0" y="0"/>
            <a:chExt cx="2230110" cy="247908"/>
          </a:xfrm>
        </p:grpSpPr>
        <p:sp>
          <p:nvSpPr>
            <p:cNvPr id="15" name="Freeform 15"/>
            <p:cNvSpPr/>
            <p:nvPr/>
          </p:nvSpPr>
          <p:spPr>
            <a:xfrm>
              <a:off x="0" y="0"/>
              <a:ext cx="2230110" cy="247908"/>
            </a:xfrm>
            <a:custGeom>
              <a:avLst/>
              <a:gdLst/>
              <a:ahLst/>
              <a:cxnLst/>
              <a:rect l="l" t="t" r="r" b="b"/>
              <a:pathLst>
                <a:path w="2230110" h="247908">
                  <a:moveTo>
                    <a:pt x="46630" y="0"/>
                  </a:moveTo>
                  <a:lnTo>
                    <a:pt x="2183480" y="0"/>
                  </a:lnTo>
                  <a:cubicBezTo>
                    <a:pt x="2195847" y="0"/>
                    <a:pt x="2207707" y="4913"/>
                    <a:pt x="2216452" y="13658"/>
                  </a:cubicBezTo>
                  <a:cubicBezTo>
                    <a:pt x="2225197" y="22402"/>
                    <a:pt x="2230110" y="34263"/>
                    <a:pt x="2230110" y="46630"/>
                  </a:cubicBezTo>
                  <a:lnTo>
                    <a:pt x="2230110" y="201278"/>
                  </a:lnTo>
                  <a:cubicBezTo>
                    <a:pt x="2230110" y="213645"/>
                    <a:pt x="2225197" y="225506"/>
                    <a:pt x="2216452" y="234251"/>
                  </a:cubicBezTo>
                  <a:cubicBezTo>
                    <a:pt x="2207707" y="242996"/>
                    <a:pt x="2195847" y="247908"/>
                    <a:pt x="2183480" y="247908"/>
                  </a:cubicBezTo>
                  <a:lnTo>
                    <a:pt x="46630" y="247908"/>
                  </a:lnTo>
                  <a:cubicBezTo>
                    <a:pt x="34263" y="247908"/>
                    <a:pt x="22402" y="242996"/>
                    <a:pt x="13658" y="234251"/>
                  </a:cubicBezTo>
                  <a:cubicBezTo>
                    <a:pt x="4913" y="225506"/>
                    <a:pt x="0" y="213645"/>
                    <a:pt x="0" y="201278"/>
                  </a:cubicBezTo>
                  <a:lnTo>
                    <a:pt x="0" y="46630"/>
                  </a:lnTo>
                  <a:cubicBezTo>
                    <a:pt x="0" y="34263"/>
                    <a:pt x="4913" y="22402"/>
                    <a:pt x="13658" y="13658"/>
                  </a:cubicBezTo>
                  <a:cubicBezTo>
                    <a:pt x="22402" y="4913"/>
                    <a:pt x="34263" y="0"/>
                    <a:pt x="46630" y="0"/>
                  </a:cubicBezTo>
                  <a:close/>
                </a:path>
              </a:pathLst>
            </a:custGeom>
            <a:solidFill>
              <a:srgbClr val="298082"/>
            </a:solidFill>
          </p:spPr>
          <p:txBody>
            <a:bodyPr/>
            <a:lstStyle/>
            <a:p>
              <a:endParaRPr lang="en-GB"/>
            </a:p>
          </p:txBody>
        </p:sp>
        <p:sp>
          <p:nvSpPr>
            <p:cNvPr id="16" name="TextBox 16"/>
            <p:cNvSpPr txBox="1"/>
            <p:nvPr/>
          </p:nvSpPr>
          <p:spPr>
            <a:xfrm>
              <a:off x="0" y="9525"/>
              <a:ext cx="2230110" cy="238383"/>
            </a:xfrm>
            <a:prstGeom prst="rect">
              <a:avLst/>
            </a:prstGeom>
          </p:spPr>
          <p:txBody>
            <a:bodyPr lIns="50800" tIns="50800" rIns="50800" bIns="50800" rtlCol="0" anchor="ctr"/>
            <a:lstStyle/>
            <a:p>
              <a:pPr algn="ctr">
                <a:lnSpc>
                  <a:spcPts val="2200"/>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633051" y="6585540"/>
            <a:ext cx="8467449" cy="941277"/>
            <a:chOff x="0" y="0"/>
            <a:chExt cx="2230110" cy="247908"/>
          </a:xfrm>
        </p:grpSpPr>
        <p:sp>
          <p:nvSpPr>
            <p:cNvPr id="6" name="Freeform 6"/>
            <p:cNvSpPr/>
            <p:nvPr/>
          </p:nvSpPr>
          <p:spPr>
            <a:xfrm>
              <a:off x="0" y="0"/>
              <a:ext cx="2230110" cy="247908"/>
            </a:xfrm>
            <a:custGeom>
              <a:avLst/>
              <a:gdLst/>
              <a:ahLst/>
              <a:cxnLst/>
              <a:rect l="l" t="t" r="r" b="b"/>
              <a:pathLst>
                <a:path w="2230110" h="247908">
                  <a:moveTo>
                    <a:pt x="46630" y="0"/>
                  </a:moveTo>
                  <a:lnTo>
                    <a:pt x="2183480" y="0"/>
                  </a:lnTo>
                  <a:cubicBezTo>
                    <a:pt x="2195847" y="0"/>
                    <a:pt x="2207707" y="4913"/>
                    <a:pt x="2216452" y="13658"/>
                  </a:cubicBezTo>
                  <a:cubicBezTo>
                    <a:pt x="2225197" y="22402"/>
                    <a:pt x="2230110" y="34263"/>
                    <a:pt x="2230110" y="46630"/>
                  </a:cubicBezTo>
                  <a:lnTo>
                    <a:pt x="2230110" y="201278"/>
                  </a:lnTo>
                  <a:cubicBezTo>
                    <a:pt x="2230110" y="213645"/>
                    <a:pt x="2225197" y="225506"/>
                    <a:pt x="2216452" y="234251"/>
                  </a:cubicBezTo>
                  <a:cubicBezTo>
                    <a:pt x="2207707" y="242996"/>
                    <a:pt x="2195847" y="247908"/>
                    <a:pt x="2183480" y="247908"/>
                  </a:cubicBezTo>
                  <a:lnTo>
                    <a:pt x="46630" y="247908"/>
                  </a:lnTo>
                  <a:cubicBezTo>
                    <a:pt x="34263" y="247908"/>
                    <a:pt x="22402" y="242996"/>
                    <a:pt x="13658" y="234251"/>
                  </a:cubicBezTo>
                  <a:cubicBezTo>
                    <a:pt x="4913" y="225506"/>
                    <a:pt x="0" y="213645"/>
                    <a:pt x="0" y="201278"/>
                  </a:cubicBezTo>
                  <a:lnTo>
                    <a:pt x="0" y="46630"/>
                  </a:lnTo>
                  <a:cubicBezTo>
                    <a:pt x="0" y="34263"/>
                    <a:pt x="4913" y="22402"/>
                    <a:pt x="13658" y="13658"/>
                  </a:cubicBezTo>
                  <a:cubicBezTo>
                    <a:pt x="22402" y="4913"/>
                    <a:pt x="34263" y="0"/>
                    <a:pt x="46630" y="0"/>
                  </a:cubicBezTo>
                  <a:close/>
                </a:path>
              </a:pathLst>
            </a:custGeom>
            <a:solidFill>
              <a:srgbClr val="298082"/>
            </a:solidFill>
          </p:spPr>
          <p:txBody>
            <a:bodyPr/>
            <a:lstStyle/>
            <a:p>
              <a:endParaRPr lang="en-GB"/>
            </a:p>
          </p:txBody>
        </p:sp>
        <p:sp>
          <p:nvSpPr>
            <p:cNvPr id="7" name="TextBox 7"/>
            <p:cNvSpPr txBox="1"/>
            <p:nvPr/>
          </p:nvSpPr>
          <p:spPr>
            <a:xfrm>
              <a:off x="0" y="9525"/>
              <a:ext cx="2230110" cy="238383"/>
            </a:xfrm>
            <a:prstGeom prst="rect">
              <a:avLst/>
            </a:prstGeom>
          </p:spPr>
          <p:txBody>
            <a:bodyPr lIns="50800" tIns="50800" rIns="50800" bIns="50800" rtlCol="0" anchor="ctr"/>
            <a:lstStyle/>
            <a:p>
              <a:pPr algn="ctr">
                <a:lnSpc>
                  <a:spcPts val="2200"/>
                </a:lnSpc>
              </a:pPr>
              <a:endParaRPr/>
            </a:p>
          </p:txBody>
        </p:sp>
      </p:grpSp>
      <p:grpSp>
        <p:nvGrpSpPr>
          <p:cNvPr id="8" name="Group 8">
            <a:extLst>
              <a:ext uri="{C183D7F6-B498-43B3-948B-1728B52AA6E4}">
                <adec:decorative xmlns:adec="http://schemas.microsoft.com/office/drawing/2017/decorative" val="1"/>
              </a:ext>
            </a:extLst>
          </p:cNvPr>
          <p:cNvGrpSpPr/>
          <p:nvPr/>
        </p:nvGrpSpPr>
        <p:grpSpPr>
          <a:xfrm>
            <a:off x="9299424" y="6585540"/>
            <a:ext cx="8467449" cy="941277"/>
            <a:chOff x="0" y="0"/>
            <a:chExt cx="2230110" cy="247908"/>
          </a:xfrm>
        </p:grpSpPr>
        <p:sp>
          <p:nvSpPr>
            <p:cNvPr id="9" name="Freeform 9"/>
            <p:cNvSpPr/>
            <p:nvPr/>
          </p:nvSpPr>
          <p:spPr>
            <a:xfrm>
              <a:off x="0" y="0"/>
              <a:ext cx="2230110" cy="247908"/>
            </a:xfrm>
            <a:custGeom>
              <a:avLst/>
              <a:gdLst/>
              <a:ahLst/>
              <a:cxnLst/>
              <a:rect l="l" t="t" r="r" b="b"/>
              <a:pathLst>
                <a:path w="2230110" h="247908">
                  <a:moveTo>
                    <a:pt x="46630" y="0"/>
                  </a:moveTo>
                  <a:lnTo>
                    <a:pt x="2183480" y="0"/>
                  </a:lnTo>
                  <a:cubicBezTo>
                    <a:pt x="2195847" y="0"/>
                    <a:pt x="2207707" y="4913"/>
                    <a:pt x="2216452" y="13658"/>
                  </a:cubicBezTo>
                  <a:cubicBezTo>
                    <a:pt x="2225197" y="22402"/>
                    <a:pt x="2230110" y="34263"/>
                    <a:pt x="2230110" y="46630"/>
                  </a:cubicBezTo>
                  <a:lnTo>
                    <a:pt x="2230110" y="201278"/>
                  </a:lnTo>
                  <a:cubicBezTo>
                    <a:pt x="2230110" y="213645"/>
                    <a:pt x="2225197" y="225506"/>
                    <a:pt x="2216452" y="234251"/>
                  </a:cubicBezTo>
                  <a:cubicBezTo>
                    <a:pt x="2207707" y="242996"/>
                    <a:pt x="2195847" y="247908"/>
                    <a:pt x="2183480" y="247908"/>
                  </a:cubicBezTo>
                  <a:lnTo>
                    <a:pt x="46630" y="247908"/>
                  </a:lnTo>
                  <a:cubicBezTo>
                    <a:pt x="34263" y="247908"/>
                    <a:pt x="22402" y="242996"/>
                    <a:pt x="13658" y="234251"/>
                  </a:cubicBezTo>
                  <a:cubicBezTo>
                    <a:pt x="4913" y="225506"/>
                    <a:pt x="0" y="213645"/>
                    <a:pt x="0" y="201278"/>
                  </a:cubicBezTo>
                  <a:lnTo>
                    <a:pt x="0" y="46630"/>
                  </a:lnTo>
                  <a:cubicBezTo>
                    <a:pt x="0" y="34263"/>
                    <a:pt x="4913" y="22402"/>
                    <a:pt x="13658" y="13658"/>
                  </a:cubicBezTo>
                  <a:cubicBezTo>
                    <a:pt x="22402" y="4913"/>
                    <a:pt x="34263" y="0"/>
                    <a:pt x="46630" y="0"/>
                  </a:cubicBezTo>
                  <a:close/>
                </a:path>
              </a:pathLst>
            </a:custGeom>
            <a:solidFill>
              <a:srgbClr val="298082"/>
            </a:solidFill>
          </p:spPr>
          <p:txBody>
            <a:bodyPr/>
            <a:lstStyle/>
            <a:p>
              <a:endParaRPr lang="en-GB"/>
            </a:p>
          </p:txBody>
        </p:sp>
        <p:sp>
          <p:nvSpPr>
            <p:cNvPr id="10" name="TextBox 10"/>
            <p:cNvSpPr txBox="1"/>
            <p:nvPr/>
          </p:nvSpPr>
          <p:spPr>
            <a:xfrm>
              <a:off x="0" y="9525"/>
              <a:ext cx="2230110" cy="238383"/>
            </a:xfrm>
            <a:prstGeom prst="rect">
              <a:avLst/>
            </a:prstGeom>
          </p:spPr>
          <p:txBody>
            <a:bodyPr lIns="50800" tIns="50800" rIns="50800" bIns="50800" rtlCol="0" anchor="ctr"/>
            <a:lstStyle/>
            <a:p>
              <a:pPr algn="ctr">
                <a:lnSpc>
                  <a:spcPts val="2200"/>
                </a:lnSpc>
              </a:pPr>
              <a:endParaRPr/>
            </a:p>
          </p:txBody>
        </p:sp>
      </p:grpSp>
      <p:grpSp>
        <p:nvGrpSpPr>
          <p:cNvPr id="11" name="Group 11">
            <a:extLst>
              <a:ext uri="{C183D7F6-B498-43B3-948B-1728B52AA6E4}">
                <adec:decorative xmlns:adec="http://schemas.microsoft.com/office/drawing/2017/decorative" val="1"/>
              </a:ext>
            </a:extLst>
          </p:cNvPr>
          <p:cNvGrpSpPr/>
          <p:nvPr/>
        </p:nvGrpSpPr>
        <p:grpSpPr>
          <a:xfrm>
            <a:off x="9299424" y="4575027"/>
            <a:ext cx="8467449" cy="941277"/>
            <a:chOff x="0" y="0"/>
            <a:chExt cx="2230110" cy="247908"/>
          </a:xfrm>
        </p:grpSpPr>
        <p:sp>
          <p:nvSpPr>
            <p:cNvPr id="12" name="Freeform 12"/>
            <p:cNvSpPr/>
            <p:nvPr/>
          </p:nvSpPr>
          <p:spPr>
            <a:xfrm>
              <a:off x="0" y="0"/>
              <a:ext cx="2230110" cy="247908"/>
            </a:xfrm>
            <a:custGeom>
              <a:avLst/>
              <a:gdLst/>
              <a:ahLst/>
              <a:cxnLst/>
              <a:rect l="l" t="t" r="r" b="b"/>
              <a:pathLst>
                <a:path w="2230110" h="247908">
                  <a:moveTo>
                    <a:pt x="46630" y="0"/>
                  </a:moveTo>
                  <a:lnTo>
                    <a:pt x="2183480" y="0"/>
                  </a:lnTo>
                  <a:cubicBezTo>
                    <a:pt x="2195847" y="0"/>
                    <a:pt x="2207707" y="4913"/>
                    <a:pt x="2216452" y="13658"/>
                  </a:cubicBezTo>
                  <a:cubicBezTo>
                    <a:pt x="2225197" y="22402"/>
                    <a:pt x="2230110" y="34263"/>
                    <a:pt x="2230110" y="46630"/>
                  </a:cubicBezTo>
                  <a:lnTo>
                    <a:pt x="2230110" y="201278"/>
                  </a:lnTo>
                  <a:cubicBezTo>
                    <a:pt x="2230110" y="213645"/>
                    <a:pt x="2225197" y="225506"/>
                    <a:pt x="2216452" y="234251"/>
                  </a:cubicBezTo>
                  <a:cubicBezTo>
                    <a:pt x="2207707" y="242996"/>
                    <a:pt x="2195847" y="247908"/>
                    <a:pt x="2183480" y="247908"/>
                  </a:cubicBezTo>
                  <a:lnTo>
                    <a:pt x="46630" y="247908"/>
                  </a:lnTo>
                  <a:cubicBezTo>
                    <a:pt x="34263" y="247908"/>
                    <a:pt x="22402" y="242996"/>
                    <a:pt x="13658" y="234251"/>
                  </a:cubicBezTo>
                  <a:cubicBezTo>
                    <a:pt x="4913" y="225506"/>
                    <a:pt x="0" y="213645"/>
                    <a:pt x="0" y="201278"/>
                  </a:cubicBezTo>
                  <a:lnTo>
                    <a:pt x="0" y="46630"/>
                  </a:lnTo>
                  <a:cubicBezTo>
                    <a:pt x="0" y="34263"/>
                    <a:pt x="4913" y="22402"/>
                    <a:pt x="13658" y="13658"/>
                  </a:cubicBezTo>
                  <a:cubicBezTo>
                    <a:pt x="22402" y="4913"/>
                    <a:pt x="34263" y="0"/>
                    <a:pt x="46630" y="0"/>
                  </a:cubicBezTo>
                  <a:close/>
                </a:path>
              </a:pathLst>
            </a:custGeom>
            <a:solidFill>
              <a:srgbClr val="298082"/>
            </a:solidFill>
          </p:spPr>
          <p:txBody>
            <a:bodyPr/>
            <a:lstStyle/>
            <a:p>
              <a:endParaRPr lang="en-GB"/>
            </a:p>
          </p:txBody>
        </p:sp>
        <p:sp>
          <p:nvSpPr>
            <p:cNvPr id="13" name="TextBox 13"/>
            <p:cNvSpPr txBox="1"/>
            <p:nvPr/>
          </p:nvSpPr>
          <p:spPr>
            <a:xfrm>
              <a:off x="0" y="9525"/>
              <a:ext cx="2230110" cy="238383"/>
            </a:xfrm>
            <a:prstGeom prst="rect">
              <a:avLst/>
            </a:prstGeom>
          </p:spPr>
          <p:txBody>
            <a:bodyPr lIns="50800" tIns="50800" rIns="50800" bIns="50800" rtlCol="0" anchor="ctr"/>
            <a:lstStyle/>
            <a:p>
              <a:pPr algn="ctr">
                <a:lnSpc>
                  <a:spcPts val="2200"/>
                </a:lnSpc>
              </a:pPr>
              <a:endParaRPr/>
            </a:p>
          </p:txBody>
        </p:sp>
      </p:grpSp>
      <p:grpSp>
        <p:nvGrpSpPr>
          <p:cNvPr id="17" name="Group 17">
            <a:extLst>
              <a:ext uri="{C183D7F6-B498-43B3-948B-1728B52AA6E4}">
                <adec:decorative xmlns:adec="http://schemas.microsoft.com/office/drawing/2017/decorative" val="1"/>
              </a:ext>
            </a:extLst>
          </p:cNvPr>
          <p:cNvGrpSpPr/>
          <p:nvPr/>
        </p:nvGrpSpPr>
        <p:grpSpPr>
          <a:xfrm>
            <a:off x="9348014" y="7652891"/>
            <a:ext cx="8467449" cy="941277"/>
            <a:chOff x="0" y="0"/>
            <a:chExt cx="2230110" cy="247908"/>
          </a:xfrm>
        </p:grpSpPr>
        <p:sp>
          <p:nvSpPr>
            <p:cNvPr id="18" name="Freeform 18"/>
            <p:cNvSpPr/>
            <p:nvPr/>
          </p:nvSpPr>
          <p:spPr>
            <a:xfrm>
              <a:off x="0" y="0"/>
              <a:ext cx="2230110" cy="247908"/>
            </a:xfrm>
            <a:custGeom>
              <a:avLst/>
              <a:gdLst/>
              <a:ahLst/>
              <a:cxnLst/>
              <a:rect l="l" t="t" r="r" b="b"/>
              <a:pathLst>
                <a:path w="2230110" h="247908">
                  <a:moveTo>
                    <a:pt x="46630" y="0"/>
                  </a:moveTo>
                  <a:lnTo>
                    <a:pt x="2183480" y="0"/>
                  </a:lnTo>
                  <a:cubicBezTo>
                    <a:pt x="2195847" y="0"/>
                    <a:pt x="2207707" y="4913"/>
                    <a:pt x="2216452" y="13658"/>
                  </a:cubicBezTo>
                  <a:cubicBezTo>
                    <a:pt x="2225197" y="22402"/>
                    <a:pt x="2230110" y="34263"/>
                    <a:pt x="2230110" y="46630"/>
                  </a:cubicBezTo>
                  <a:lnTo>
                    <a:pt x="2230110" y="201278"/>
                  </a:lnTo>
                  <a:cubicBezTo>
                    <a:pt x="2230110" y="213645"/>
                    <a:pt x="2225197" y="225506"/>
                    <a:pt x="2216452" y="234251"/>
                  </a:cubicBezTo>
                  <a:cubicBezTo>
                    <a:pt x="2207707" y="242996"/>
                    <a:pt x="2195847" y="247908"/>
                    <a:pt x="2183480" y="247908"/>
                  </a:cubicBezTo>
                  <a:lnTo>
                    <a:pt x="46630" y="247908"/>
                  </a:lnTo>
                  <a:cubicBezTo>
                    <a:pt x="34263" y="247908"/>
                    <a:pt x="22402" y="242996"/>
                    <a:pt x="13658" y="234251"/>
                  </a:cubicBezTo>
                  <a:cubicBezTo>
                    <a:pt x="4913" y="225506"/>
                    <a:pt x="0" y="213645"/>
                    <a:pt x="0" y="201278"/>
                  </a:cubicBezTo>
                  <a:lnTo>
                    <a:pt x="0" y="46630"/>
                  </a:lnTo>
                  <a:cubicBezTo>
                    <a:pt x="0" y="34263"/>
                    <a:pt x="4913" y="22402"/>
                    <a:pt x="13658" y="13658"/>
                  </a:cubicBezTo>
                  <a:cubicBezTo>
                    <a:pt x="22402" y="4913"/>
                    <a:pt x="34263" y="0"/>
                    <a:pt x="46630" y="0"/>
                  </a:cubicBezTo>
                  <a:close/>
                </a:path>
              </a:pathLst>
            </a:custGeom>
            <a:solidFill>
              <a:srgbClr val="298082"/>
            </a:solidFill>
          </p:spPr>
          <p:txBody>
            <a:bodyPr/>
            <a:lstStyle/>
            <a:p>
              <a:endParaRPr lang="en-GB"/>
            </a:p>
          </p:txBody>
        </p:sp>
        <p:sp>
          <p:nvSpPr>
            <p:cNvPr id="19" name="TextBox 19"/>
            <p:cNvSpPr txBox="1"/>
            <p:nvPr/>
          </p:nvSpPr>
          <p:spPr>
            <a:xfrm>
              <a:off x="0" y="9525"/>
              <a:ext cx="2230110" cy="238383"/>
            </a:xfrm>
            <a:prstGeom prst="rect">
              <a:avLst/>
            </a:prstGeom>
          </p:spPr>
          <p:txBody>
            <a:bodyPr lIns="50800" tIns="50800" rIns="50800" bIns="50800" rtlCol="0" anchor="ctr"/>
            <a:lstStyle/>
            <a:p>
              <a:pPr algn="ctr">
                <a:lnSpc>
                  <a:spcPts val="2200"/>
                </a:lnSpc>
              </a:pPr>
              <a:endParaRPr/>
            </a:p>
          </p:txBody>
        </p:sp>
      </p:grpSp>
      <p:grpSp>
        <p:nvGrpSpPr>
          <p:cNvPr id="20" name="Group 20">
            <a:extLst>
              <a:ext uri="{C183D7F6-B498-43B3-948B-1728B52AA6E4}">
                <adec:decorative xmlns:adec="http://schemas.microsoft.com/office/drawing/2017/decorative" val="1"/>
              </a:ext>
            </a:extLst>
          </p:cNvPr>
          <p:cNvGrpSpPr/>
          <p:nvPr/>
        </p:nvGrpSpPr>
        <p:grpSpPr>
          <a:xfrm>
            <a:off x="633051" y="8601445"/>
            <a:ext cx="8467449" cy="941277"/>
            <a:chOff x="0" y="0"/>
            <a:chExt cx="2230110" cy="247908"/>
          </a:xfrm>
        </p:grpSpPr>
        <p:sp>
          <p:nvSpPr>
            <p:cNvPr id="21" name="Freeform 21"/>
            <p:cNvSpPr/>
            <p:nvPr/>
          </p:nvSpPr>
          <p:spPr>
            <a:xfrm>
              <a:off x="0" y="0"/>
              <a:ext cx="2230110" cy="247908"/>
            </a:xfrm>
            <a:custGeom>
              <a:avLst/>
              <a:gdLst/>
              <a:ahLst/>
              <a:cxnLst/>
              <a:rect l="l" t="t" r="r" b="b"/>
              <a:pathLst>
                <a:path w="2230110" h="247908">
                  <a:moveTo>
                    <a:pt x="46630" y="0"/>
                  </a:moveTo>
                  <a:lnTo>
                    <a:pt x="2183480" y="0"/>
                  </a:lnTo>
                  <a:cubicBezTo>
                    <a:pt x="2195847" y="0"/>
                    <a:pt x="2207707" y="4913"/>
                    <a:pt x="2216452" y="13658"/>
                  </a:cubicBezTo>
                  <a:cubicBezTo>
                    <a:pt x="2225197" y="22402"/>
                    <a:pt x="2230110" y="34263"/>
                    <a:pt x="2230110" y="46630"/>
                  </a:cubicBezTo>
                  <a:lnTo>
                    <a:pt x="2230110" y="201278"/>
                  </a:lnTo>
                  <a:cubicBezTo>
                    <a:pt x="2230110" y="213645"/>
                    <a:pt x="2225197" y="225506"/>
                    <a:pt x="2216452" y="234251"/>
                  </a:cubicBezTo>
                  <a:cubicBezTo>
                    <a:pt x="2207707" y="242996"/>
                    <a:pt x="2195847" y="247908"/>
                    <a:pt x="2183480" y="247908"/>
                  </a:cubicBezTo>
                  <a:lnTo>
                    <a:pt x="46630" y="247908"/>
                  </a:lnTo>
                  <a:cubicBezTo>
                    <a:pt x="34263" y="247908"/>
                    <a:pt x="22402" y="242996"/>
                    <a:pt x="13658" y="234251"/>
                  </a:cubicBezTo>
                  <a:cubicBezTo>
                    <a:pt x="4913" y="225506"/>
                    <a:pt x="0" y="213645"/>
                    <a:pt x="0" y="201278"/>
                  </a:cubicBezTo>
                  <a:lnTo>
                    <a:pt x="0" y="46630"/>
                  </a:lnTo>
                  <a:cubicBezTo>
                    <a:pt x="0" y="34263"/>
                    <a:pt x="4913" y="22402"/>
                    <a:pt x="13658" y="13658"/>
                  </a:cubicBezTo>
                  <a:cubicBezTo>
                    <a:pt x="22402" y="4913"/>
                    <a:pt x="34263" y="0"/>
                    <a:pt x="46630" y="0"/>
                  </a:cubicBezTo>
                  <a:close/>
                </a:path>
              </a:pathLst>
            </a:custGeom>
            <a:solidFill>
              <a:srgbClr val="298082"/>
            </a:solidFill>
          </p:spPr>
          <p:txBody>
            <a:bodyPr/>
            <a:lstStyle/>
            <a:p>
              <a:endParaRPr lang="en-GB"/>
            </a:p>
          </p:txBody>
        </p:sp>
        <p:sp>
          <p:nvSpPr>
            <p:cNvPr id="22" name="TextBox 22"/>
            <p:cNvSpPr txBox="1"/>
            <p:nvPr/>
          </p:nvSpPr>
          <p:spPr>
            <a:xfrm>
              <a:off x="0" y="9525"/>
              <a:ext cx="2230110" cy="238383"/>
            </a:xfrm>
            <a:prstGeom prst="rect">
              <a:avLst/>
            </a:prstGeom>
          </p:spPr>
          <p:txBody>
            <a:bodyPr lIns="50800" tIns="50800" rIns="50800" bIns="50800" rtlCol="0" anchor="ctr"/>
            <a:lstStyle/>
            <a:p>
              <a:pPr algn="ctr">
                <a:lnSpc>
                  <a:spcPts val="2200"/>
                </a:lnSpc>
              </a:pPr>
              <a:endParaRPr/>
            </a:p>
          </p:txBody>
        </p:sp>
      </p:grpSp>
      <p:sp>
        <p:nvSpPr>
          <p:cNvPr id="23" name="Freeform 23">
            <a:extLst>
              <a:ext uri="{C183D7F6-B498-43B3-948B-1728B52AA6E4}">
                <adec:decorative xmlns:adec="http://schemas.microsoft.com/office/drawing/2017/decorative" val="1"/>
              </a:ext>
            </a:extLst>
          </p:cNvPr>
          <p:cNvSpPr/>
          <p:nvPr/>
        </p:nvSpPr>
        <p:spPr>
          <a:xfrm>
            <a:off x="975619" y="4639332"/>
            <a:ext cx="802509" cy="812667"/>
          </a:xfrm>
          <a:custGeom>
            <a:avLst/>
            <a:gdLst/>
            <a:ahLst/>
            <a:cxnLst/>
            <a:rect l="l" t="t" r="r" b="b"/>
            <a:pathLst>
              <a:path w="802509" h="812667">
                <a:moveTo>
                  <a:pt x="0" y="0"/>
                </a:moveTo>
                <a:lnTo>
                  <a:pt x="802509" y="0"/>
                </a:lnTo>
                <a:lnTo>
                  <a:pt x="802509" y="812667"/>
                </a:lnTo>
                <a:lnTo>
                  <a:pt x="0" y="8126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4" name="Freeform 24">
            <a:extLst>
              <a:ext uri="{C183D7F6-B498-43B3-948B-1728B52AA6E4}">
                <adec:decorative xmlns:adec="http://schemas.microsoft.com/office/drawing/2017/decorative" val="1"/>
              </a:ext>
            </a:extLst>
          </p:cNvPr>
          <p:cNvSpPr/>
          <p:nvPr/>
        </p:nvSpPr>
        <p:spPr>
          <a:xfrm>
            <a:off x="904973" y="6652215"/>
            <a:ext cx="802509" cy="803513"/>
          </a:xfrm>
          <a:custGeom>
            <a:avLst/>
            <a:gdLst/>
            <a:ahLst/>
            <a:cxnLst/>
            <a:rect l="l" t="t" r="r" b="b"/>
            <a:pathLst>
              <a:path w="802509" h="803513">
                <a:moveTo>
                  <a:pt x="0" y="0"/>
                </a:moveTo>
                <a:lnTo>
                  <a:pt x="802509" y="0"/>
                </a:lnTo>
                <a:lnTo>
                  <a:pt x="802509" y="803514"/>
                </a:lnTo>
                <a:lnTo>
                  <a:pt x="0" y="80351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5" name="Freeform 25">
            <a:extLst>
              <a:ext uri="{C183D7F6-B498-43B3-948B-1728B52AA6E4}">
                <adec:decorative xmlns:adec="http://schemas.microsoft.com/office/drawing/2017/decorative" val="1"/>
              </a:ext>
            </a:extLst>
          </p:cNvPr>
          <p:cNvSpPr/>
          <p:nvPr/>
        </p:nvSpPr>
        <p:spPr>
          <a:xfrm>
            <a:off x="9609426" y="6650834"/>
            <a:ext cx="783604" cy="784584"/>
          </a:xfrm>
          <a:custGeom>
            <a:avLst/>
            <a:gdLst/>
            <a:ahLst/>
            <a:cxnLst/>
            <a:rect l="l" t="t" r="r" b="b"/>
            <a:pathLst>
              <a:path w="783604" h="784584">
                <a:moveTo>
                  <a:pt x="0" y="0"/>
                </a:moveTo>
                <a:lnTo>
                  <a:pt x="783603" y="0"/>
                </a:lnTo>
                <a:lnTo>
                  <a:pt x="783603" y="784584"/>
                </a:lnTo>
                <a:lnTo>
                  <a:pt x="0" y="78458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26" name="Freeform 26">
            <a:extLst>
              <a:ext uri="{C183D7F6-B498-43B3-948B-1728B52AA6E4}">
                <adec:decorative xmlns:adec="http://schemas.microsoft.com/office/drawing/2017/decorative" val="1"/>
              </a:ext>
            </a:extLst>
          </p:cNvPr>
          <p:cNvSpPr/>
          <p:nvPr/>
        </p:nvSpPr>
        <p:spPr>
          <a:xfrm>
            <a:off x="9470390" y="4666807"/>
            <a:ext cx="922639" cy="757718"/>
          </a:xfrm>
          <a:custGeom>
            <a:avLst/>
            <a:gdLst/>
            <a:ahLst/>
            <a:cxnLst/>
            <a:rect l="l" t="t" r="r" b="b"/>
            <a:pathLst>
              <a:path w="922639" h="757718">
                <a:moveTo>
                  <a:pt x="0" y="0"/>
                </a:moveTo>
                <a:lnTo>
                  <a:pt x="922639" y="0"/>
                </a:lnTo>
                <a:lnTo>
                  <a:pt x="922639" y="757718"/>
                </a:lnTo>
                <a:lnTo>
                  <a:pt x="0" y="75771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27" name="Freeform 27">
            <a:extLst>
              <a:ext uri="{C183D7F6-B498-43B3-948B-1728B52AA6E4}">
                <adec:decorative xmlns:adec="http://schemas.microsoft.com/office/drawing/2017/decorative" val="1"/>
              </a:ext>
            </a:extLst>
          </p:cNvPr>
          <p:cNvSpPr/>
          <p:nvPr/>
        </p:nvSpPr>
        <p:spPr>
          <a:xfrm>
            <a:off x="819383" y="5646470"/>
            <a:ext cx="922639" cy="712739"/>
          </a:xfrm>
          <a:custGeom>
            <a:avLst/>
            <a:gdLst/>
            <a:ahLst/>
            <a:cxnLst/>
            <a:rect l="l" t="t" r="r" b="b"/>
            <a:pathLst>
              <a:path w="922639" h="712739">
                <a:moveTo>
                  <a:pt x="0" y="0"/>
                </a:moveTo>
                <a:lnTo>
                  <a:pt x="922640" y="0"/>
                </a:lnTo>
                <a:lnTo>
                  <a:pt x="922640" y="712739"/>
                </a:lnTo>
                <a:lnTo>
                  <a:pt x="0" y="71273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28" name="Freeform 28">
            <a:extLst>
              <a:ext uri="{C183D7F6-B498-43B3-948B-1728B52AA6E4}">
                <adec:decorative xmlns:adec="http://schemas.microsoft.com/office/drawing/2017/decorative" val="1"/>
              </a:ext>
            </a:extLst>
          </p:cNvPr>
          <p:cNvSpPr/>
          <p:nvPr/>
        </p:nvSpPr>
        <p:spPr>
          <a:xfrm>
            <a:off x="9576717" y="7723480"/>
            <a:ext cx="807163" cy="800100"/>
          </a:xfrm>
          <a:custGeom>
            <a:avLst/>
            <a:gdLst/>
            <a:ahLst/>
            <a:cxnLst/>
            <a:rect l="l" t="t" r="r" b="b"/>
            <a:pathLst>
              <a:path w="807163" h="800100">
                <a:moveTo>
                  <a:pt x="0" y="0"/>
                </a:moveTo>
                <a:lnTo>
                  <a:pt x="807163" y="0"/>
                </a:lnTo>
                <a:lnTo>
                  <a:pt x="807163" y="800100"/>
                </a:lnTo>
                <a:lnTo>
                  <a:pt x="0" y="8001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29" name="Freeform 29">
            <a:extLst>
              <a:ext uri="{C183D7F6-B498-43B3-948B-1728B52AA6E4}">
                <adec:decorative xmlns:adec="http://schemas.microsoft.com/office/drawing/2017/decorative" val="1"/>
              </a:ext>
            </a:extLst>
          </p:cNvPr>
          <p:cNvSpPr/>
          <p:nvPr/>
        </p:nvSpPr>
        <p:spPr>
          <a:xfrm>
            <a:off x="914426" y="8681262"/>
            <a:ext cx="783604" cy="781645"/>
          </a:xfrm>
          <a:custGeom>
            <a:avLst/>
            <a:gdLst/>
            <a:ahLst/>
            <a:cxnLst/>
            <a:rect l="l" t="t" r="r" b="b"/>
            <a:pathLst>
              <a:path w="783604" h="781645">
                <a:moveTo>
                  <a:pt x="0" y="0"/>
                </a:moveTo>
                <a:lnTo>
                  <a:pt x="783603" y="0"/>
                </a:lnTo>
                <a:lnTo>
                  <a:pt x="783603" y="781644"/>
                </a:lnTo>
                <a:lnTo>
                  <a:pt x="0" y="78164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grpSp>
        <p:nvGrpSpPr>
          <p:cNvPr id="30" name="Group 30">
            <a:extLst>
              <a:ext uri="{C183D7F6-B498-43B3-948B-1728B52AA6E4}">
                <adec:decorative xmlns:adec="http://schemas.microsoft.com/office/drawing/2017/decorative" val="1"/>
              </a:ext>
            </a:extLst>
          </p:cNvPr>
          <p:cNvGrpSpPr/>
          <p:nvPr/>
        </p:nvGrpSpPr>
        <p:grpSpPr>
          <a:xfrm>
            <a:off x="676551" y="7593493"/>
            <a:ext cx="8467449" cy="941277"/>
            <a:chOff x="0" y="0"/>
            <a:chExt cx="2230110" cy="247908"/>
          </a:xfrm>
        </p:grpSpPr>
        <p:sp>
          <p:nvSpPr>
            <p:cNvPr id="31" name="Freeform 31"/>
            <p:cNvSpPr/>
            <p:nvPr/>
          </p:nvSpPr>
          <p:spPr>
            <a:xfrm>
              <a:off x="0" y="0"/>
              <a:ext cx="2230110" cy="247908"/>
            </a:xfrm>
            <a:custGeom>
              <a:avLst/>
              <a:gdLst/>
              <a:ahLst/>
              <a:cxnLst/>
              <a:rect l="l" t="t" r="r" b="b"/>
              <a:pathLst>
                <a:path w="2230110" h="247908">
                  <a:moveTo>
                    <a:pt x="46630" y="0"/>
                  </a:moveTo>
                  <a:lnTo>
                    <a:pt x="2183480" y="0"/>
                  </a:lnTo>
                  <a:cubicBezTo>
                    <a:pt x="2195847" y="0"/>
                    <a:pt x="2207707" y="4913"/>
                    <a:pt x="2216452" y="13658"/>
                  </a:cubicBezTo>
                  <a:cubicBezTo>
                    <a:pt x="2225197" y="22402"/>
                    <a:pt x="2230110" y="34263"/>
                    <a:pt x="2230110" y="46630"/>
                  </a:cubicBezTo>
                  <a:lnTo>
                    <a:pt x="2230110" y="201278"/>
                  </a:lnTo>
                  <a:cubicBezTo>
                    <a:pt x="2230110" y="213645"/>
                    <a:pt x="2225197" y="225506"/>
                    <a:pt x="2216452" y="234251"/>
                  </a:cubicBezTo>
                  <a:cubicBezTo>
                    <a:pt x="2207707" y="242996"/>
                    <a:pt x="2195847" y="247908"/>
                    <a:pt x="2183480" y="247908"/>
                  </a:cubicBezTo>
                  <a:lnTo>
                    <a:pt x="46630" y="247908"/>
                  </a:lnTo>
                  <a:cubicBezTo>
                    <a:pt x="34263" y="247908"/>
                    <a:pt x="22402" y="242996"/>
                    <a:pt x="13658" y="234251"/>
                  </a:cubicBezTo>
                  <a:cubicBezTo>
                    <a:pt x="4913" y="225506"/>
                    <a:pt x="0" y="213645"/>
                    <a:pt x="0" y="201278"/>
                  </a:cubicBezTo>
                  <a:lnTo>
                    <a:pt x="0" y="46630"/>
                  </a:lnTo>
                  <a:cubicBezTo>
                    <a:pt x="0" y="34263"/>
                    <a:pt x="4913" y="22402"/>
                    <a:pt x="13658" y="13658"/>
                  </a:cubicBezTo>
                  <a:cubicBezTo>
                    <a:pt x="22402" y="4913"/>
                    <a:pt x="34263" y="0"/>
                    <a:pt x="46630" y="0"/>
                  </a:cubicBezTo>
                  <a:close/>
                </a:path>
              </a:pathLst>
            </a:custGeom>
            <a:solidFill>
              <a:srgbClr val="298082"/>
            </a:solidFill>
          </p:spPr>
          <p:txBody>
            <a:bodyPr/>
            <a:lstStyle/>
            <a:p>
              <a:endParaRPr lang="en-GB"/>
            </a:p>
          </p:txBody>
        </p:sp>
        <p:sp>
          <p:nvSpPr>
            <p:cNvPr id="32" name="TextBox 32"/>
            <p:cNvSpPr txBox="1"/>
            <p:nvPr/>
          </p:nvSpPr>
          <p:spPr>
            <a:xfrm>
              <a:off x="0" y="9525"/>
              <a:ext cx="2230110" cy="238383"/>
            </a:xfrm>
            <a:prstGeom prst="rect">
              <a:avLst/>
            </a:prstGeom>
          </p:spPr>
          <p:txBody>
            <a:bodyPr lIns="50800" tIns="50800" rIns="50800" bIns="50800" rtlCol="0" anchor="ctr"/>
            <a:lstStyle/>
            <a:p>
              <a:pPr algn="ctr">
                <a:lnSpc>
                  <a:spcPts val="2200"/>
                </a:lnSpc>
              </a:pPr>
              <a:endParaRPr/>
            </a:p>
          </p:txBody>
        </p:sp>
      </p:grpSp>
      <p:sp>
        <p:nvSpPr>
          <p:cNvPr id="33" name="Freeform 33">
            <a:extLst>
              <a:ext uri="{C183D7F6-B498-43B3-948B-1728B52AA6E4}">
                <adec:decorative xmlns:adec="http://schemas.microsoft.com/office/drawing/2017/decorative" val="1"/>
              </a:ext>
            </a:extLst>
          </p:cNvPr>
          <p:cNvSpPr/>
          <p:nvPr/>
        </p:nvSpPr>
        <p:spPr>
          <a:xfrm>
            <a:off x="850317" y="7698268"/>
            <a:ext cx="807927" cy="807927"/>
          </a:xfrm>
          <a:custGeom>
            <a:avLst/>
            <a:gdLst/>
            <a:ahLst/>
            <a:cxnLst/>
            <a:rect l="l" t="t" r="r" b="b"/>
            <a:pathLst>
              <a:path w="807927" h="807927">
                <a:moveTo>
                  <a:pt x="0" y="0"/>
                </a:moveTo>
                <a:lnTo>
                  <a:pt x="807927" y="0"/>
                </a:lnTo>
                <a:lnTo>
                  <a:pt x="807927" y="807927"/>
                </a:lnTo>
                <a:lnTo>
                  <a:pt x="0" y="807927"/>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grpSp>
        <p:nvGrpSpPr>
          <p:cNvPr id="34" name="Group 34">
            <a:extLst>
              <a:ext uri="{C183D7F6-B498-43B3-948B-1728B52AA6E4}">
                <adec:decorative xmlns:adec="http://schemas.microsoft.com/office/drawing/2017/decorative" val="1"/>
              </a:ext>
            </a:extLst>
          </p:cNvPr>
          <p:cNvGrpSpPr/>
          <p:nvPr/>
        </p:nvGrpSpPr>
        <p:grpSpPr>
          <a:xfrm>
            <a:off x="9348014" y="5580284"/>
            <a:ext cx="8467449" cy="941277"/>
            <a:chOff x="0" y="0"/>
            <a:chExt cx="2230110" cy="247908"/>
          </a:xfrm>
        </p:grpSpPr>
        <p:sp>
          <p:nvSpPr>
            <p:cNvPr id="35" name="Freeform 35"/>
            <p:cNvSpPr/>
            <p:nvPr/>
          </p:nvSpPr>
          <p:spPr>
            <a:xfrm>
              <a:off x="0" y="0"/>
              <a:ext cx="2230110" cy="247908"/>
            </a:xfrm>
            <a:custGeom>
              <a:avLst/>
              <a:gdLst/>
              <a:ahLst/>
              <a:cxnLst/>
              <a:rect l="l" t="t" r="r" b="b"/>
              <a:pathLst>
                <a:path w="2230110" h="247908">
                  <a:moveTo>
                    <a:pt x="46630" y="0"/>
                  </a:moveTo>
                  <a:lnTo>
                    <a:pt x="2183480" y="0"/>
                  </a:lnTo>
                  <a:cubicBezTo>
                    <a:pt x="2195847" y="0"/>
                    <a:pt x="2207707" y="4913"/>
                    <a:pt x="2216452" y="13658"/>
                  </a:cubicBezTo>
                  <a:cubicBezTo>
                    <a:pt x="2225197" y="22402"/>
                    <a:pt x="2230110" y="34263"/>
                    <a:pt x="2230110" y="46630"/>
                  </a:cubicBezTo>
                  <a:lnTo>
                    <a:pt x="2230110" y="201278"/>
                  </a:lnTo>
                  <a:cubicBezTo>
                    <a:pt x="2230110" y="213645"/>
                    <a:pt x="2225197" y="225506"/>
                    <a:pt x="2216452" y="234251"/>
                  </a:cubicBezTo>
                  <a:cubicBezTo>
                    <a:pt x="2207707" y="242996"/>
                    <a:pt x="2195847" y="247908"/>
                    <a:pt x="2183480" y="247908"/>
                  </a:cubicBezTo>
                  <a:lnTo>
                    <a:pt x="46630" y="247908"/>
                  </a:lnTo>
                  <a:cubicBezTo>
                    <a:pt x="34263" y="247908"/>
                    <a:pt x="22402" y="242996"/>
                    <a:pt x="13658" y="234251"/>
                  </a:cubicBezTo>
                  <a:cubicBezTo>
                    <a:pt x="4913" y="225506"/>
                    <a:pt x="0" y="213645"/>
                    <a:pt x="0" y="201278"/>
                  </a:cubicBezTo>
                  <a:lnTo>
                    <a:pt x="0" y="46630"/>
                  </a:lnTo>
                  <a:cubicBezTo>
                    <a:pt x="0" y="34263"/>
                    <a:pt x="4913" y="22402"/>
                    <a:pt x="13658" y="13658"/>
                  </a:cubicBezTo>
                  <a:cubicBezTo>
                    <a:pt x="22402" y="4913"/>
                    <a:pt x="34263" y="0"/>
                    <a:pt x="46630" y="0"/>
                  </a:cubicBezTo>
                  <a:close/>
                </a:path>
              </a:pathLst>
            </a:custGeom>
            <a:solidFill>
              <a:srgbClr val="298082"/>
            </a:solidFill>
          </p:spPr>
          <p:txBody>
            <a:bodyPr/>
            <a:lstStyle/>
            <a:p>
              <a:endParaRPr lang="en-GB"/>
            </a:p>
          </p:txBody>
        </p:sp>
        <p:sp>
          <p:nvSpPr>
            <p:cNvPr id="36" name="TextBox 36"/>
            <p:cNvSpPr txBox="1"/>
            <p:nvPr/>
          </p:nvSpPr>
          <p:spPr>
            <a:xfrm>
              <a:off x="0" y="9525"/>
              <a:ext cx="2230110" cy="238383"/>
            </a:xfrm>
            <a:prstGeom prst="rect">
              <a:avLst/>
            </a:prstGeom>
          </p:spPr>
          <p:txBody>
            <a:bodyPr lIns="50800" tIns="50800" rIns="50800" bIns="50800" rtlCol="0" anchor="ctr"/>
            <a:lstStyle/>
            <a:p>
              <a:pPr algn="ctr">
                <a:lnSpc>
                  <a:spcPts val="2200"/>
                </a:lnSpc>
              </a:pPr>
              <a:endParaRPr/>
            </a:p>
          </p:txBody>
        </p:sp>
      </p:grpSp>
      <p:sp>
        <p:nvSpPr>
          <p:cNvPr id="37" name="Freeform 37">
            <a:extLst>
              <a:ext uri="{C183D7F6-B498-43B3-948B-1728B52AA6E4}">
                <adec:decorative xmlns:adec="http://schemas.microsoft.com/office/drawing/2017/decorative" val="1"/>
              </a:ext>
            </a:extLst>
          </p:cNvPr>
          <p:cNvSpPr/>
          <p:nvPr/>
        </p:nvSpPr>
        <p:spPr>
          <a:xfrm>
            <a:off x="9589925" y="5626714"/>
            <a:ext cx="851693" cy="840853"/>
          </a:xfrm>
          <a:custGeom>
            <a:avLst/>
            <a:gdLst/>
            <a:ahLst/>
            <a:cxnLst/>
            <a:rect l="l" t="t" r="r" b="b"/>
            <a:pathLst>
              <a:path w="851693" h="840853">
                <a:moveTo>
                  <a:pt x="0" y="0"/>
                </a:moveTo>
                <a:lnTo>
                  <a:pt x="851693" y="0"/>
                </a:lnTo>
                <a:lnTo>
                  <a:pt x="851693" y="840853"/>
                </a:lnTo>
                <a:lnTo>
                  <a:pt x="0" y="840853"/>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GB"/>
          </a:p>
        </p:txBody>
      </p:sp>
      <p:grpSp>
        <p:nvGrpSpPr>
          <p:cNvPr id="38" name="Group 38">
            <a:extLst>
              <a:ext uri="{C183D7F6-B498-43B3-948B-1728B52AA6E4}">
                <adec:decorative xmlns:adec="http://schemas.microsoft.com/office/drawing/2017/decorative" val="1"/>
              </a:ext>
            </a:extLst>
          </p:cNvPr>
          <p:cNvGrpSpPr/>
          <p:nvPr/>
        </p:nvGrpSpPr>
        <p:grpSpPr>
          <a:xfrm>
            <a:off x="9370088" y="8660844"/>
            <a:ext cx="8467449" cy="941277"/>
            <a:chOff x="0" y="0"/>
            <a:chExt cx="2230110" cy="247908"/>
          </a:xfrm>
        </p:grpSpPr>
        <p:sp>
          <p:nvSpPr>
            <p:cNvPr id="39" name="Freeform 39"/>
            <p:cNvSpPr/>
            <p:nvPr/>
          </p:nvSpPr>
          <p:spPr>
            <a:xfrm>
              <a:off x="0" y="0"/>
              <a:ext cx="2230110" cy="247908"/>
            </a:xfrm>
            <a:custGeom>
              <a:avLst/>
              <a:gdLst/>
              <a:ahLst/>
              <a:cxnLst/>
              <a:rect l="l" t="t" r="r" b="b"/>
              <a:pathLst>
                <a:path w="2230110" h="247908">
                  <a:moveTo>
                    <a:pt x="46630" y="0"/>
                  </a:moveTo>
                  <a:lnTo>
                    <a:pt x="2183480" y="0"/>
                  </a:lnTo>
                  <a:cubicBezTo>
                    <a:pt x="2195847" y="0"/>
                    <a:pt x="2207707" y="4913"/>
                    <a:pt x="2216452" y="13658"/>
                  </a:cubicBezTo>
                  <a:cubicBezTo>
                    <a:pt x="2225197" y="22402"/>
                    <a:pt x="2230110" y="34263"/>
                    <a:pt x="2230110" y="46630"/>
                  </a:cubicBezTo>
                  <a:lnTo>
                    <a:pt x="2230110" y="201278"/>
                  </a:lnTo>
                  <a:cubicBezTo>
                    <a:pt x="2230110" y="213645"/>
                    <a:pt x="2225197" y="225506"/>
                    <a:pt x="2216452" y="234251"/>
                  </a:cubicBezTo>
                  <a:cubicBezTo>
                    <a:pt x="2207707" y="242996"/>
                    <a:pt x="2195847" y="247908"/>
                    <a:pt x="2183480" y="247908"/>
                  </a:cubicBezTo>
                  <a:lnTo>
                    <a:pt x="46630" y="247908"/>
                  </a:lnTo>
                  <a:cubicBezTo>
                    <a:pt x="34263" y="247908"/>
                    <a:pt x="22402" y="242996"/>
                    <a:pt x="13658" y="234251"/>
                  </a:cubicBezTo>
                  <a:cubicBezTo>
                    <a:pt x="4913" y="225506"/>
                    <a:pt x="0" y="213645"/>
                    <a:pt x="0" y="201278"/>
                  </a:cubicBezTo>
                  <a:lnTo>
                    <a:pt x="0" y="46630"/>
                  </a:lnTo>
                  <a:cubicBezTo>
                    <a:pt x="0" y="34263"/>
                    <a:pt x="4913" y="22402"/>
                    <a:pt x="13658" y="13658"/>
                  </a:cubicBezTo>
                  <a:cubicBezTo>
                    <a:pt x="22402" y="4913"/>
                    <a:pt x="34263" y="0"/>
                    <a:pt x="46630" y="0"/>
                  </a:cubicBezTo>
                  <a:close/>
                </a:path>
              </a:pathLst>
            </a:custGeom>
            <a:solidFill>
              <a:srgbClr val="298082"/>
            </a:solidFill>
          </p:spPr>
          <p:txBody>
            <a:bodyPr/>
            <a:lstStyle/>
            <a:p>
              <a:endParaRPr lang="en-GB"/>
            </a:p>
          </p:txBody>
        </p:sp>
        <p:sp>
          <p:nvSpPr>
            <p:cNvPr id="40" name="TextBox 40"/>
            <p:cNvSpPr txBox="1"/>
            <p:nvPr/>
          </p:nvSpPr>
          <p:spPr>
            <a:xfrm>
              <a:off x="0" y="9525"/>
              <a:ext cx="2230110" cy="238383"/>
            </a:xfrm>
            <a:prstGeom prst="rect">
              <a:avLst/>
            </a:prstGeom>
          </p:spPr>
          <p:txBody>
            <a:bodyPr lIns="50800" tIns="50800" rIns="50800" bIns="50800" rtlCol="0" anchor="ctr"/>
            <a:lstStyle/>
            <a:p>
              <a:pPr algn="ctr">
                <a:lnSpc>
                  <a:spcPts val="2200"/>
                </a:lnSpc>
              </a:pPr>
              <a:endParaRPr/>
            </a:p>
          </p:txBody>
        </p:sp>
      </p:grpSp>
      <p:sp>
        <p:nvSpPr>
          <p:cNvPr id="41" name="Freeform 41">
            <a:extLst>
              <a:ext uri="{C183D7F6-B498-43B3-948B-1728B52AA6E4}">
                <adec:decorative xmlns:adec="http://schemas.microsoft.com/office/drawing/2017/decorative" val="1"/>
              </a:ext>
            </a:extLst>
          </p:cNvPr>
          <p:cNvSpPr/>
          <p:nvPr/>
        </p:nvSpPr>
        <p:spPr>
          <a:xfrm>
            <a:off x="9761893" y="8703069"/>
            <a:ext cx="741456" cy="783026"/>
          </a:xfrm>
          <a:custGeom>
            <a:avLst/>
            <a:gdLst/>
            <a:ahLst/>
            <a:cxnLst/>
            <a:rect l="l" t="t" r="r" b="b"/>
            <a:pathLst>
              <a:path w="741456" h="783026">
                <a:moveTo>
                  <a:pt x="0" y="0"/>
                </a:moveTo>
                <a:lnTo>
                  <a:pt x="741456" y="0"/>
                </a:lnTo>
                <a:lnTo>
                  <a:pt x="741456" y="783026"/>
                </a:lnTo>
                <a:lnTo>
                  <a:pt x="0" y="783026"/>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GB"/>
          </a:p>
        </p:txBody>
      </p:sp>
      <p:sp>
        <p:nvSpPr>
          <p:cNvPr id="44" name="TextBox 44"/>
          <p:cNvSpPr txBox="1"/>
          <p:nvPr/>
        </p:nvSpPr>
        <p:spPr>
          <a:xfrm>
            <a:off x="1918874" y="4675342"/>
            <a:ext cx="6897977" cy="737870"/>
          </a:xfrm>
          <a:prstGeom prst="rect">
            <a:avLst/>
          </a:prstGeom>
        </p:spPr>
        <p:txBody>
          <a:bodyPr lIns="0" tIns="0" rIns="0" bIns="0" rtlCol="0" anchor="t">
            <a:spAutoFit/>
          </a:bodyPr>
          <a:lstStyle/>
          <a:p>
            <a:pPr algn="l">
              <a:lnSpc>
                <a:spcPts val="2860"/>
              </a:lnSpc>
              <a:spcBef>
                <a:spcPct val="0"/>
              </a:spcBef>
            </a:pPr>
            <a:r>
              <a:rPr lang="en-US" sz="2600" dirty="0">
                <a:solidFill>
                  <a:srgbClr val="FFFFFF"/>
                </a:solidFill>
                <a:latin typeface="Frutiger"/>
                <a:ea typeface="Frutiger"/>
                <a:cs typeface="Frutiger"/>
                <a:sym typeface="Frutiger"/>
              </a:rPr>
              <a:t>Bespoke training delivery for specific roles/teams</a:t>
            </a:r>
          </a:p>
        </p:txBody>
      </p:sp>
      <p:sp>
        <p:nvSpPr>
          <p:cNvPr id="48" name="TextBox 48"/>
          <p:cNvSpPr txBox="1"/>
          <p:nvPr/>
        </p:nvSpPr>
        <p:spPr>
          <a:xfrm>
            <a:off x="1875373" y="5850858"/>
            <a:ext cx="6897977" cy="375920"/>
          </a:xfrm>
          <a:prstGeom prst="rect">
            <a:avLst/>
          </a:prstGeom>
        </p:spPr>
        <p:txBody>
          <a:bodyPr lIns="0" tIns="0" rIns="0" bIns="0" rtlCol="0" anchor="t">
            <a:spAutoFit/>
          </a:bodyPr>
          <a:lstStyle/>
          <a:p>
            <a:pPr algn="l">
              <a:lnSpc>
                <a:spcPts val="2860"/>
              </a:lnSpc>
              <a:spcBef>
                <a:spcPct val="0"/>
              </a:spcBef>
            </a:pPr>
            <a:r>
              <a:rPr lang="en-US" sz="2600" dirty="0">
                <a:solidFill>
                  <a:srgbClr val="FFFFFF"/>
                </a:solidFill>
                <a:latin typeface="Frutiger"/>
                <a:ea typeface="Frutiger"/>
                <a:cs typeface="Frutiger"/>
                <a:sym typeface="Frutiger"/>
              </a:rPr>
              <a:t>Coaching</a:t>
            </a:r>
          </a:p>
        </p:txBody>
      </p:sp>
      <p:sp>
        <p:nvSpPr>
          <p:cNvPr id="45" name="TextBox 45"/>
          <p:cNvSpPr txBox="1"/>
          <p:nvPr/>
        </p:nvSpPr>
        <p:spPr>
          <a:xfrm>
            <a:off x="1842809" y="6877744"/>
            <a:ext cx="6897977" cy="375920"/>
          </a:xfrm>
          <a:prstGeom prst="rect">
            <a:avLst/>
          </a:prstGeom>
        </p:spPr>
        <p:txBody>
          <a:bodyPr lIns="0" tIns="0" rIns="0" bIns="0" rtlCol="0" anchor="t">
            <a:spAutoFit/>
          </a:bodyPr>
          <a:lstStyle/>
          <a:p>
            <a:pPr algn="l">
              <a:lnSpc>
                <a:spcPts val="2860"/>
              </a:lnSpc>
              <a:spcBef>
                <a:spcPct val="0"/>
              </a:spcBef>
            </a:pPr>
            <a:r>
              <a:rPr lang="en-US" sz="2600" dirty="0">
                <a:solidFill>
                  <a:srgbClr val="FFFFFF"/>
                </a:solidFill>
                <a:latin typeface="Frutiger"/>
                <a:ea typeface="Frutiger"/>
                <a:cs typeface="Frutiger"/>
                <a:sym typeface="Frutiger"/>
              </a:rPr>
              <a:t>Creating tailored learning resources</a:t>
            </a:r>
          </a:p>
        </p:txBody>
      </p:sp>
      <p:sp>
        <p:nvSpPr>
          <p:cNvPr id="52" name="TextBox 52"/>
          <p:cNvSpPr txBox="1"/>
          <p:nvPr/>
        </p:nvSpPr>
        <p:spPr>
          <a:xfrm>
            <a:off x="1918874" y="7885696"/>
            <a:ext cx="6897977" cy="375920"/>
          </a:xfrm>
          <a:prstGeom prst="rect">
            <a:avLst/>
          </a:prstGeom>
        </p:spPr>
        <p:txBody>
          <a:bodyPr lIns="0" tIns="0" rIns="0" bIns="0" rtlCol="0" anchor="t">
            <a:spAutoFit/>
          </a:bodyPr>
          <a:lstStyle/>
          <a:p>
            <a:pPr algn="l">
              <a:lnSpc>
                <a:spcPts val="2860"/>
              </a:lnSpc>
              <a:spcBef>
                <a:spcPct val="0"/>
              </a:spcBef>
            </a:pPr>
            <a:r>
              <a:rPr lang="en-US" sz="2600" dirty="0">
                <a:solidFill>
                  <a:srgbClr val="FFFFFF"/>
                </a:solidFill>
                <a:latin typeface="Frutiger"/>
                <a:ea typeface="Frutiger"/>
                <a:cs typeface="Frutiger"/>
                <a:sym typeface="Frutiger"/>
              </a:rPr>
              <a:t>Developing bespoke e-learning modules</a:t>
            </a:r>
          </a:p>
        </p:txBody>
      </p:sp>
      <p:sp>
        <p:nvSpPr>
          <p:cNvPr id="50" name="TextBox 50"/>
          <p:cNvSpPr txBox="1"/>
          <p:nvPr/>
        </p:nvSpPr>
        <p:spPr>
          <a:xfrm>
            <a:off x="1842809" y="8791024"/>
            <a:ext cx="6897977" cy="375920"/>
          </a:xfrm>
          <a:prstGeom prst="rect">
            <a:avLst/>
          </a:prstGeom>
        </p:spPr>
        <p:txBody>
          <a:bodyPr lIns="0" tIns="0" rIns="0" bIns="0" rtlCol="0" anchor="t">
            <a:spAutoFit/>
          </a:bodyPr>
          <a:lstStyle/>
          <a:p>
            <a:pPr algn="l">
              <a:lnSpc>
                <a:spcPts val="2860"/>
              </a:lnSpc>
              <a:spcBef>
                <a:spcPct val="0"/>
              </a:spcBef>
            </a:pPr>
            <a:r>
              <a:rPr lang="en-US" sz="2600" dirty="0">
                <a:solidFill>
                  <a:srgbClr val="FFFFFF"/>
                </a:solidFill>
                <a:latin typeface="Frutiger"/>
                <a:ea typeface="Frutiger"/>
                <a:cs typeface="Frutiger"/>
                <a:sym typeface="Frutiger"/>
              </a:rPr>
              <a:t>Evaluation of training </a:t>
            </a:r>
            <a:r>
              <a:rPr lang="en-US" sz="2600" dirty="0" err="1">
                <a:solidFill>
                  <a:srgbClr val="FFFFFF"/>
                </a:solidFill>
                <a:latin typeface="Frutiger"/>
                <a:ea typeface="Frutiger"/>
                <a:cs typeface="Frutiger"/>
                <a:sym typeface="Frutiger"/>
              </a:rPr>
              <a:t>programmes</a:t>
            </a:r>
            <a:endParaRPr lang="en-US" sz="2600" dirty="0">
              <a:solidFill>
                <a:srgbClr val="FFFFFF"/>
              </a:solidFill>
              <a:latin typeface="Frutiger"/>
              <a:ea typeface="Frutiger"/>
              <a:cs typeface="Frutiger"/>
              <a:sym typeface="Frutiger"/>
            </a:endParaRPr>
          </a:p>
        </p:txBody>
      </p:sp>
      <p:sp>
        <p:nvSpPr>
          <p:cNvPr id="47" name="TextBox 47"/>
          <p:cNvSpPr txBox="1"/>
          <p:nvPr/>
        </p:nvSpPr>
        <p:spPr>
          <a:xfrm>
            <a:off x="10509183" y="4678010"/>
            <a:ext cx="6897977" cy="737870"/>
          </a:xfrm>
          <a:prstGeom prst="rect">
            <a:avLst/>
          </a:prstGeom>
        </p:spPr>
        <p:txBody>
          <a:bodyPr lIns="0" tIns="0" rIns="0" bIns="0" rtlCol="0" anchor="t">
            <a:spAutoFit/>
          </a:bodyPr>
          <a:lstStyle/>
          <a:p>
            <a:pPr algn="l">
              <a:lnSpc>
                <a:spcPts val="2860"/>
              </a:lnSpc>
              <a:spcBef>
                <a:spcPct val="0"/>
              </a:spcBef>
            </a:pPr>
            <a:r>
              <a:rPr lang="en-US" sz="2600" dirty="0">
                <a:solidFill>
                  <a:srgbClr val="FFFFFF"/>
                </a:solidFill>
                <a:latin typeface="Frutiger"/>
                <a:ea typeface="Frutiger"/>
                <a:cs typeface="Frutiger"/>
                <a:sym typeface="Frutiger"/>
              </a:rPr>
              <a:t>Leadership/senior leadership development </a:t>
            </a:r>
            <a:r>
              <a:rPr lang="en-US" sz="2600" dirty="0" err="1">
                <a:solidFill>
                  <a:srgbClr val="FFFFFF"/>
                </a:solidFill>
                <a:latin typeface="Frutiger"/>
                <a:ea typeface="Frutiger"/>
                <a:cs typeface="Frutiger"/>
                <a:sym typeface="Frutiger"/>
              </a:rPr>
              <a:t>programmes</a:t>
            </a:r>
            <a:endParaRPr lang="en-US" sz="2600" dirty="0">
              <a:solidFill>
                <a:srgbClr val="FFFFFF"/>
              </a:solidFill>
              <a:latin typeface="Frutiger"/>
              <a:ea typeface="Frutiger"/>
              <a:cs typeface="Frutiger"/>
              <a:sym typeface="Frutiger"/>
            </a:endParaRPr>
          </a:p>
        </p:txBody>
      </p:sp>
      <p:sp>
        <p:nvSpPr>
          <p:cNvPr id="53" name="TextBox 53"/>
          <p:cNvSpPr txBox="1"/>
          <p:nvPr/>
        </p:nvSpPr>
        <p:spPr>
          <a:xfrm>
            <a:off x="10557772" y="5687731"/>
            <a:ext cx="6897977" cy="737870"/>
          </a:xfrm>
          <a:prstGeom prst="rect">
            <a:avLst/>
          </a:prstGeom>
        </p:spPr>
        <p:txBody>
          <a:bodyPr lIns="0" tIns="0" rIns="0" bIns="0" rtlCol="0" anchor="t">
            <a:spAutoFit/>
          </a:bodyPr>
          <a:lstStyle/>
          <a:p>
            <a:pPr algn="l">
              <a:lnSpc>
                <a:spcPts val="2860"/>
              </a:lnSpc>
              <a:spcBef>
                <a:spcPct val="0"/>
              </a:spcBef>
            </a:pPr>
            <a:r>
              <a:rPr lang="en-US" sz="2600" dirty="0">
                <a:solidFill>
                  <a:srgbClr val="FFFFFF"/>
                </a:solidFill>
                <a:latin typeface="Frutiger"/>
                <a:ea typeface="Frutiger"/>
                <a:cs typeface="Frutiger"/>
                <a:sym typeface="Frutiger"/>
              </a:rPr>
              <a:t>Learning and development strategy development</a:t>
            </a:r>
          </a:p>
        </p:txBody>
      </p:sp>
      <p:sp>
        <p:nvSpPr>
          <p:cNvPr id="46" name="TextBox 46"/>
          <p:cNvSpPr txBox="1"/>
          <p:nvPr/>
        </p:nvSpPr>
        <p:spPr>
          <a:xfrm>
            <a:off x="10509183" y="6864691"/>
            <a:ext cx="6897977" cy="375920"/>
          </a:xfrm>
          <a:prstGeom prst="rect">
            <a:avLst/>
          </a:prstGeom>
        </p:spPr>
        <p:txBody>
          <a:bodyPr lIns="0" tIns="0" rIns="0" bIns="0" rtlCol="0" anchor="t">
            <a:spAutoFit/>
          </a:bodyPr>
          <a:lstStyle/>
          <a:p>
            <a:pPr algn="l">
              <a:lnSpc>
                <a:spcPts val="2860"/>
              </a:lnSpc>
              <a:spcBef>
                <a:spcPct val="0"/>
              </a:spcBef>
            </a:pPr>
            <a:r>
              <a:rPr lang="en-US" sz="2600" dirty="0">
                <a:solidFill>
                  <a:srgbClr val="FFFFFF"/>
                </a:solidFill>
                <a:latin typeface="Frutiger"/>
                <a:ea typeface="Frutiger"/>
                <a:cs typeface="Frutiger"/>
                <a:sym typeface="Frutiger"/>
              </a:rPr>
              <a:t>Professional development workshops</a:t>
            </a:r>
          </a:p>
        </p:txBody>
      </p:sp>
      <p:sp>
        <p:nvSpPr>
          <p:cNvPr id="49" name="TextBox 49"/>
          <p:cNvSpPr txBox="1"/>
          <p:nvPr/>
        </p:nvSpPr>
        <p:spPr>
          <a:xfrm>
            <a:off x="10557772" y="7938641"/>
            <a:ext cx="6897977" cy="375920"/>
          </a:xfrm>
          <a:prstGeom prst="rect">
            <a:avLst/>
          </a:prstGeom>
        </p:spPr>
        <p:txBody>
          <a:bodyPr lIns="0" tIns="0" rIns="0" bIns="0" rtlCol="0" anchor="t">
            <a:spAutoFit/>
          </a:bodyPr>
          <a:lstStyle/>
          <a:p>
            <a:pPr algn="l">
              <a:lnSpc>
                <a:spcPts val="2860"/>
              </a:lnSpc>
              <a:spcBef>
                <a:spcPct val="0"/>
              </a:spcBef>
            </a:pPr>
            <a:r>
              <a:rPr lang="en-US" sz="2600" dirty="0">
                <a:solidFill>
                  <a:srgbClr val="FFFFFF"/>
                </a:solidFill>
                <a:latin typeface="Frutiger"/>
                <a:ea typeface="Frutiger"/>
                <a:cs typeface="Frutiger"/>
                <a:sym typeface="Frutiger"/>
              </a:rPr>
              <a:t>Technical training</a:t>
            </a:r>
          </a:p>
        </p:txBody>
      </p:sp>
      <p:sp>
        <p:nvSpPr>
          <p:cNvPr id="54" name="TextBox 54"/>
          <p:cNvSpPr txBox="1"/>
          <p:nvPr/>
        </p:nvSpPr>
        <p:spPr>
          <a:xfrm>
            <a:off x="10579847" y="8680365"/>
            <a:ext cx="6897977" cy="737870"/>
          </a:xfrm>
          <a:prstGeom prst="rect">
            <a:avLst/>
          </a:prstGeom>
        </p:spPr>
        <p:txBody>
          <a:bodyPr lIns="0" tIns="0" rIns="0" bIns="0" rtlCol="0" anchor="t">
            <a:spAutoFit/>
          </a:bodyPr>
          <a:lstStyle/>
          <a:p>
            <a:pPr algn="l">
              <a:lnSpc>
                <a:spcPts val="2860"/>
              </a:lnSpc>
              <a:spcBef>
                <a:spcPct val="0"/>
              </a:spcBef>
            </a:pPr>
            <a:r>
              <a:rPr lang="en-US" sz="2600" dirty="0">
                <a:solidFill>
                  <a:srgbClr val="FFFFFF"/>
                </a:solidFill>
                <a:latin typeface="Frutiger"/>
                <a:ea typeface="Frutiger"/>
                <a:cs typeface="Frutiger"/>
                <a:sym typeface="Frutiger"/>
              </a:rPr>
              <a:t>Training needs analysis and developing team training plans</a:t>
            </a:r>
          </a:p>
        </p:txBody>
      </p:sp>
      <p:sp>
        <p:nvSpPr>
          <p:cNvPr id="56" name="Freeform 56">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2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55" name="TextBox 55"/>
          <p:cNvSpPr txBox="1"/>
          <p:nvPr/>
        </p:nvSpPr>
        <p:spPr>
          <a:xfrm>
            <a:off x="633051" y="9892732"/>
            <a:ext cx="5532888" cy="292019"/>
          </a:xfrm>
          <a:prstGeom prst="rect">
            <a:avLst/>
          </a:prstGeom>
        </p:spPr>
        <p:txBody>
          <a:bodyPr lIns="0" tIns="0" rIns="0" bIns="0" rtlCol="0" anchor="t">
            <a:spAutoFit/>
          </a:bodyPr>
          <a:lstStyle/>
          <a:p>
            <a:pPr algn="l">
              <a:lnSpc>
                <a:spcPts val="2200"/>
              </a:lnSpc>
            </a:pPr>
            <a:r>
              <a:rPr lang="en-US" sz="2000">
                <a:solidFill>
                  <a:srgbClr val="AF2C73"/>
                </a:solidFill>
                <a:latin typeface="Frutiger"/>
                <a:ea typeface="Frutiger"/>
                <a:cs typeface="Frutiger"/>
                <a:sym typeface="Frutiger"/>
              </a:rPr>
              <a:t>Training and Development Catalogue 2025-26 </a:t>
            </a:r>
          </a:p>
        </p:txBody>
      </p:sp>
      <p:sp>
        <p:nvSpPr>
          <p:cNvPr id="43" name="TextBox 43"/>
          <p:cNvSpPr txBox="1"/>
          <p:nvPr/>
        </p:nvSpPr>
        <p:spPr>
          <a:xfrm>
            <a:off x="17766873" y="9863172"/>
            <a:ext cx="141327" cy="292100"/>
          </a:xfrm>
          <a:prstGeom prst="rect">
            <a:avLst/>
          </a:prstGeom>
        </p:spPr>
        <p:txBody>
          <a:bodyPr lIns="0" tIns="0" rIns="0" bIns="0" rtlCol="0" anchor="t">
            <a:spAutoFit/>
          </a:bodyPr>
          <a:lstStyle/>
          <a:p>
            <a:pPr algn="l">
              <a:lnSpc>
                <a:spcPts val="2200"/>
              </a:lnSpc>
            </a:pPr>
            <a:r>
              <a:rPr lang="en-US" sz="2000">
                <a:solidFill>
                  <a:srgbClr val="AF2C73"/>
                </a:solidFill>
                <a:latin typeface="Frutiger"/>
                <a:ea typeface="Frutiger"/>
                <a:cs typeface="Frutiger"/>
                <a:sym typeface="Frutiger"/>
              </a:rPr>
              <a:t>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5" name="TextBox 5"/>
          <p:cNvSpPr txBox="1">
            <a:spLocks noGrp="1"/>
          </p:cNvSpPr>
          <p:nvPr>
            <p:ph type="title" idx="4294967295"/>
          </p:nvPr>
        </p:nvSpPr>
        <p:spPr>
          <a:xfrm>
            <a:off x="713471" y="918683"/>
            <a:ext cx="9817441" cy="7112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Business analysist in action</a:t>
            </a:r>
          </a:p>
        </p:txBody>
      </p:sp>
      <p:sp>
        <p:nvSpPr>
          <p:cNvPr id="14" name="TextBox 14"/>
          <p:cNvSpPr txBox="1"/>
          <p:nvPr/>
        </p:nvSpPr>
        <p:spPr>
          <a:xfrm>
            <a:off x="713471" y="1648941"/>
            <a:ext cx="9817441" cy="438159"/>
          </a:xfrm>
          <a:prstGeom prst="rect">
            <a:avLst/>
          </a:prstGeom>
        </p:spPr>
        <p:txBody>
          <a:bodyPr lIns="0" tIns="0" rIns="0" bIns="0" rtlCol="0" anchor="t">
            <a:spAutoFit/>
          </a:bodyPr>
          <a:lstStyle/>
          <a:p>
            <a:pPr marL="0" lvl="0" indent="0" algn="l">
              <a:lnSpc>
                <a:spcPts val="3300"/>
              </a:lnSpc>
            </a:pPr>
            <a:r>
              <a:rPr lang="en-US" sz="3000" b="1" spc="-99">
                <a:solidFill>
                  <a:srgbClr val="AE2573"/>
                </a:solidFill>
                <a:latin typeface="Frutiger Bold"/>
                <a:ea typeface="Frutiger Bold"/>
                <a:cs typeface="Frutiger Bold"/>
                <a:sym typeface="Frutiger Bold"/>
              </a:rPr>
              <a:t>Translating user requirements into innovative solutions</a:t>
            </a:r>
          </a:p>
        </p:txBody>
      </p:sp>
      <p:sp>
        <p:nvSpPr>
          <p:cNvPr id="15" name="TextBox 15"/>
          <p:cNvSpPr txBox="1"/>
          <p:nvPr/>
        </p:nvSpPr>
        <p:spPr>
          <a:xfrm>
            <a:off x="713471" y="2367525"/>
            <a:ext cx="10102034" cy="25241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Business Analysts are the bridge between insight and implementation. This practical programme introduces participants to the core responsibilities of a Business Analyst within the context of Healthcare, focusing on how to support digital transformation by translating organisational needs into workable solutions. </a:t>
            </a:r>
          </a:p>
        </p:txBody>
      </p:sp>
      <p:sp>
        <p:nvSpPr>
          <p:cNvPr id="16" name="TextBox 16"/>
          <p:cNvSpPr txBox="1"/>
          <p:nvPr/>
        </p:nvSpPr>
        <p:spPr>
          <a:xfrm>
            <a:off x="713471" y="4962525"/>
            <a:ext cx="9817441" cy="50387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This course covers:</a:t>
            </a:r>
          </a:p>
          <a:p>
            <a:pPr algn="l">
              <a:lnSpc>
                <a:spcPts val="3359"/>
              </a:lnSpc>
              <a:spcBef>
                <a:spcPct val="0"/>
              </a:spcBef>
            </a:pPr>
            <a:endParaRPr lang="en-US" sz="2799" b="1">
              <a:solidFill>
                <a:srgbClr val="AE2573"/>
              </a:solidFill>
              <a:latin typeface="Frutiger Bold"/>
              <a:ea typeface="Frutiger Bold"/>
              <a:cs typeface="Frutiger Bold"/>
              <a:sym typeface="Frutiger Bold"/>
            </a:endParaRP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The role and responsibilities of a Business Analyst in project and organisational settings</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Techniques for gathering and translating business requirements into technical outcomes</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Bridging the client-developer gap through effective communication and facilitation</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Whiteboarding, wireframing, and user story development</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Engaging stakeholders to drive clarity, alignment, and delivery</a:t>
            </a:r>
          </a:p>
        </p:txBody>
      </p:sp>
      <p:grpSp>
        <p:nvGrpSpPr>
          <p:cNvPr id="2" name="Group 2">
            <a:extLst>
              <a:ext uri="{C183D7F6-B498-43B3-948B-1728B52AA6E4}">
                <adec:decorative xmlns:adec="http://schemas.microsoft.com/office/drawing/2017/decorative" val="1"/>
              </a:ext>
            </a:extLst>
          </p:cNvPr>
          <p:cNvGrpSpPr/>
          <p:nvPr/>
        </p:nvGrpSpPr>
        <p:grpSpPr>
          <a:xfrm>
            <a:off x="11015153" y="0"/>
            <a:ext cx="7272847" cy="10346075"/>
            <a:chOff x="0" y="0"/>
            <a:chExt cx="2132652" cy="2819195"/>
          </a:xfrm>
        </p:grpSpPr>
        <p:sp>
          <p:nvSpPr>
            <p:cNvPr id="3" name="Freeform 3"/>
            <p:cNvSpPr/>
            <p:nvPr/>
          </p:nvSpPr>
          <p:spPr>
            <a:xfrm>
              <a:off x="0" y="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13" name="TextBox 13"/>
          <p:cNvSpPr txBox="1"/>
          <p:nvPr/>
        </p:nvSpPr>
        <p:spPr>
          <a:xfrm>
            <a:off x="11386102" y="1019175"/>
            <a:ext cx="6411945" cy="3362325"/>
          </a:xfrm>
          <a:prstGeom prst="rect">
            <a:avLst/>
          </a:prstGeom>
        </p:spPr>
        <p:txBody>
          <a:bodyPr lIns="0" tIns="0" rIns="0" bIns="0" rtlCol="0" anchor="t">
            <a:spAutoFit/>
          </a:bodyPr>
          <a:lstStyle/>
          <a:p>
            <a:pPr algn="l">
              <a:lnSpc>
                <a:spcPts val="3359"/>
              </a:lnSpc>
              <a:spcBef>
                <a:spcPct val="0"/>
              </a:spcBef>
            </a:pPr>
            <a:r>
              <a:rPr lang="en-US" sz="2799" b="1">
                <a:solidFill>
                  <a:srgbClr val="010101"/>
                </a:solidFill>
                <a:latin typeface="Frutiger Bold"/>
                <a:ea typeface="Frutiger Bold"/>
                <a:cs typeface="Frutiger Bold"/>
                <a:sym typeface="Frutiger Bold"/>
              </a:rPr>
              <a:t>Course structure​:</a:t>
            </a:r>
          </a:p>
          <a:p>
            <a:pPr marL="604519" lvl="1" indent="-302260" algn="l">
              <a:lnSpc>
                <a:spcPts val="3359"/>
              </a:lnSpc>
              <a:buFont typeface="Arial"/>
              <a:buChar char="•"/>
            </a:pPr>
            <a:r>
              <a:rPr lang="en-US" sz="2799">
                <a:solidFill>
                  <a:srgbClr val="000000"/>
                </a:solidFill>
                <a:latin typeface="Frutiger"/>
                <a:ea typeface="Frutiger"/>
                <a:cs typeface="Frutiger"/>
                <a:sym typeface="Frutiger"/>
              </a:rPr>
              <a:t>There are five modules, each of which will contain:​</a:t>
            </a:r>
          </a:p>
          <a:p>
            <a:pPr marL="604519" lvl="1" indent="-302260" algn="l">
              <a:lnSpc>
                <a:spcPts val="3359"/>
              </a:lnSpc>
              <a:buFont typeface="Arial"/>
              <a:buChar char="•"/>
            </a:pPr>
            <a:r>
              <a:rPr lang="en-US" sz="2799">
                <a:solidFill>
                  <a:srgbClr val="000000"/>
                </a:solidFill>
                <a:latin typeface="Frutiger"/>
                <a:ea typeface="Frutiger"/>
                <a:cs typeface="Frutiger"/>
                <a:sym typeface="Frutiger"/>
              </a:rPr>
              <a:t>Pre-reading (1-2 hrs)​</a:t>
            </a:r>
          </a:p>
          <a:p>
            <a:pPr marL="604519" lvl="1" indent="-302260" algn="l">
              <a:lnSpc>
                <a:spcPts val="3359"/>
              </a:lnSpc>
              <a:buFont typeface="Arial"/>
              <a:buChar char="•"/>
            </a:pPr>
            <a:r>
              <a:rPr lang="en-US" sz="2799">
                <a:solidFill>
                  <a:srgbClr val="000000"/>
                </a:solidFill>
                <a:latin typeface="Frutiger"/>
                <a:ea typeface="Frutiger"/>
                <a:cs typeface="Frutiger"/>
                <a:sym typeface="Frutiger"/>
              </a:rPr>
              <a:t>Facilitated session with Senior BA(s) (1-2 hrs)​</a:t>
            </a:r>
          </a:p>
          <a:p>
            <a:pPr marL="604519" lvl="1" indent="-302260" algn="l">
              <a:lnSpc>
                <a:spcPts val="3359"/>
              </a:lnSpc>
              <a:buFont typeface="Arial"/>
              <a:buChar char="•"/>
            </a:pPr>
            <a:r>
              <a:rPr lang="en-US" sz="2799">
                <a:solidFill>
                  <a:srgbClr val="000000"/>
                </a:solidFill>
                <a:latin typeface="Frutiger"/>
                <a:ea typeface="Frutiger"/>
                <a:cs typeface="Frutiger"/>
                <a:sym typeface="Frutiger"/>
              </a:rPr>
              <a:t>Exercises to takeaway and practice (1-2 hrs)</a:t>
            </a:r>
          </a:p>
        </p:txBody>
      </p:sp>
      <p:sp>
        <p:nvSpPr>
          <p:cNvPr id="9" name="TextBox 9"/>
          <p:cNvSpPr txBox="1"/>
          <p:nvPr/>
        </p:nvSpPr>
        <p:spPr>
          <a:xfrm>
            <a:off x="11386102" y="4736519"/>
            <a:ext cx="6266577" cy="407035"/>
          </a:xfrm>
          <a:prstGeom prst="rect">
            <a:avLst/>
          </a:prstGeom>
        </p:spPr>
        <p:txBody>
          <a:bodyPr lIns="0" tIns="0" rIns="0" bIns="0" rtlCol="0" anchor="t">
            <a:spAutoFit/>
          </a:bodyPr>
          <a:lstStyle/>
          <a:p>
            <a:pPr marL="0" lvl="0" indent="0" algn="l">
              <a:lnSpc>
                <a:spcPts val="3079"/>
              </a:lnSpc>
            </a:pPr>
            <a:r>
              <a:rPr lang="en-US" sz="2799" b="1" spc="-92">
                <a:solidFill>
                  <a:srgbClr val="010101"/>
                </a:solidFill>
                <a:latin typeface="Frutiger Bold"/>
                <a:ea typeface="Frutiger Bold"/>
                <a:cs typeface="Frutiger Bold"/>
                <a:sym typeface="Frutiger Bold"/>
              </a:rPr>
              <a:t>This training is for:</a:t>
            </a:r>
          </a:p>
        </p:txBody>
      </p:sp>
      <p:sp>
        <p:nvSpPr>
          <p:cNvPr id="6" name="Freeform 6">
            <a:extLst>
              <a:ext uri="{C183D7F6-B498-43B3-948B-1728B52AA6E4}">
                <adec:decorative xmlns:adec="http://schemas.microsoft.com/office/drawing/2017/decorative" val="1"/>
              </a:ext>
            </a:extLst>
          </p:cNvPr>
          <p:cNvSpPr/>
          <p:nvPr/>
        </p:nvSpPr>
        <p:spPr>
          <a:xfrm>
            <a:off x="11386102" y="5352065"/>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0" name="TextBox 10"/>
          <p:cNvSpPr txBox="1"/>
          <p:nvPr/>
        </p:nvSpPr>
        <p:spPr>
          <a:xfrm>
            <a:off x="12548756" y="5242487"/>
            <a:ext cx="5726814"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Aspiring or new Business Analysts seeking foundational confidence and clarity</a:t>
            </a:r>
          </a:p>
        </p:txBody>
      </p:sp>
      <p:sp>
        <p:nvSpPr>
          <p:cNvPr id="7" name="Freeform 7">
            <a:extLst>
              <a:ext uri="{C183D7F6-B498-43B3-948B-1728B52AA6E4}">
                <adec:decorative xmlns:adec="http://schemas.microsoft.com/office/drawing/2017/decorative" val="1"/>
              </a:ext>
            </a:extLst>
          </p:cNvPr>
          <p:cNvSpPr/>
          <p:nvPr/>
        </p:nvSpPr>
        <p:spPr>
          <a:xfrm>
            <a:off x="11386102" y="6742633"/>
            <a:ext cx="953481" cy="1046736"/>
          </a:xfrm>
          <a:custGeom>
            <a:avLst/>
            <a:gdLst/>
            <a:ahLst/>
            <a:cxnLst/>
            <a:rect l="l" t="t" r="r" b="b"/>
            <a:pathLst>
              <a:path w="953481" h="1046736">
                <a:moveTo>
                  <a:pt x="0" y="0"/>
                </a:moveTo>
                <a:lnTo>
                  <a:pt x="953481" y="0"/>
                </a:lnTo>
                <a:lnTo>
                  <a:pt x="953481" y="1046735"/>
                </a:lnTo>
                <a:lnTo>
                  <a:pt x="0" y="10467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1" name="TextBox 11"/>
          <p:cNvSpPr txBox="1"/>
          <p:nvPr/>
        </p:nvSpPr>
        <p:spPr>
          <a:xfrm>
            <a:off x="12548756" y="6733108"/>
            <a:ext cx="5739244"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Colleagues supporting digital change or collaborative project delivery</a:t>
            </a:r>
          </a:p>
        </p:txBody>
      </p:sp>
      <p:sp>
        <p:nvSpPr>
          <p:cNvPr id="8" name="Freeform 8">
            <a:extLst>
              <a:ext uri="{C183D7F6-B498-43B3-948B-1728B52AA6E4}">
                <adec:decorative xmlns:adec="http://schemas.microsoft.com/office/drawing/2017/decorative" val="1"/>
              </a:ext>
            </a:extLst>
          </p:cNvPr>
          <p:cNvSpPr/>
          <p:nvPr/>
        </p:nvSpPr>
        <p:spPr>
          <a:xfrm>
            <a:off x="11386102" y="8324850"/>
            <a:ext cx="963006" cy="1057192"/>
          </a:xfrm>
          <a:custGeom>
            <a:avLst/>
            <a:gdLst/>
            <a:ahLst/>
            <a:cxnLst/>
            <a:rect l="l" t="t" r="r" b="b"/>
            <a:pathLst>
              <a:path w="963006" h="1057192">
                <a:moveTo>
                  <a:pt x="0" y="0"/>
                </a:moveTo>
                <a:lnTo>
                  <a:pt x="963006" y="0"/>
                </a:lnTo>
                <a:lnTo>
                  <a:pt x="963006" y="1057192"/>
                </a:lnTo>
                <a:lnTo>
                  <a:pt x="0" y="10571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2" name="TextBox 12"/>
          <p:cNvSpPr txBox="1"/>
          <p:nvPr/>
        </p:nvSpPr>
        <p:spPr>
          <a:xfrm>
            <a:off x="12548756" y="8315325"/>
            <a:ext cx="5224431"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Anyone looking to better translate ideas, needs, and challenges into structured solutions</a:t>
            </a:r>
          </a:p>
        </p:txBody>
      </p:sp>
      <p:sp>
        <p:nvSpPr>
          <p:cNvPr id="17" name="Freeform 17">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8" name="TextBox 18"/>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40</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5" name="TextBox 5"/>
          <p:cNvSpPr txBox="1">
            <a:spLocks noGrp="1"/>
          </p:cNvSpPr>
          <p:nvPr>
            <p:ph type="title" idx="4294967295"/>
          </p:nvPr>
        </p:nvSpPr>
        <p:spPr>
          <a:xfrm>
            <a:off x="713471" y="991422"/>
            <a:ext cx="9639310" cy="140647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Structured Query Language (SQL) foundations</a:t>
            </a:r>
          </a:p>
        </p:txBody>
      </p:sp>
      <p:sp>
        <p:nvSpPr>
          <p:cNvPr id="6" name="TextBox 6"/>
          <p:cNvSpPr txBox="1"/>
          <p:nvPr/>
        </p:nvSpPr>
        <p:spPr>
          <a:xfrm>
            <a:off x="713471" y="2417005"/>
            <a:ext cx="9817441" cy="438159"/>
          </a:xfrm>
          <a:prstGeom prst="rect">
            <a:avLst/>
          </a:prstGeom>
        </p:spPr>
        <p:txBody>
          <a:bodyPr lIns="0" tIns="0" rIns="0" bIns="0" rtlCol="0" anchor="t">
            <a:spAutoFit/>
          </a:bodyPr>
          <a:lstStyle/>
          <a:p>
            <a:pPr marL="0" lvl="0" indent="0" algn="l">
              <a:lnSpc>
                <a:spcPts val="3300"/>
              </a:lnSpc>
            </a:pPr>
            <a:r>
              <a:rPr lang="en-US" sz="3000" b="1" spc="-99">
                <a:solidFill>
                  <a:srgbClr val="AE2573"/>
                </a:solidFill>
                <a:latin typeface="Frutiger Bold"/>
                <a:ea typeface="Frutiger Bold"/>
                <a:cs typeface="Frutiger Bold"/>
                <a:sym typeface="Frutiger Bold"/>
              </a:rPr>
              <a:t>Confidently querying healthcare data</a:t>
            </a:r>
          </a:p>
        </p:txBody>
      </p:sp>
      <p:sp>
        <p:nvSpPr>
          <p:cNvPr id="7" name="TextBox 7"/>
          <p:cNvSpPr txBox="1"/>
          <p:nvPr/>
        </p:nvSpPr>
        <p:spPr>
          <a:xfrm>
            <a:off x="713471" y="2998222"/>
            <a:ext cx="10302059" cy="2105025"/>
          </a:xfrm>
          <a:prstGeom prst="rect">
            <a:avLst/>
          </a:prstGeom>
        </p:spPr>
        <p:txBody>
          <a:bodyPr lIns="0" tIns="0" rIns="0" bIns="0" rtlCol="0" anchor="t">
            <a:spAutoFit/>
          </a:bodyPr>
          <a:lstStyle/>
          <a:p>
            <a:pPr algn="l">
              <a:lnSpc>
                <a:spcPts val="3359"/>
              </a:lnSpc>
              <a:spcBef>
                <a:spcPct val="0"/>
              </a:spcBef>
            </a:pPr>
            <a:r>
              <a:rPr lang="en-US" sz="2799">
                <a:solidFill>
                  <a:srgbClr val="010101"/>
                </a:solidFill>
                <a:latin typeface="Frutiger"/>
                <a:ea typeface="Frutiger"/>
                <a:cs typeface="Frutiger"/>
                <a:sym typeface="Frutiger"/>
              </a:rPr>
              <a:t>Healthcare datasets are growing in size and complexity and spreadsheets can only take you so far. This self-paced course introduces the core principles of Structured Query Language (SQL), empowering participants to confidently access, explore, and analyse data stored on SQL servers. </a:t>
            </a:r>
          </a:p>
        </p:txBody>
      </p:sp>
      <p:sp>
        <p:nvSpPr>
          <p:cNvPr id="8" name="TextBox 8"/>
          <p:cNvSpPr txBox="1"/>
          <p:nvPr/>
        </p:nvSpPr>
        <p:spPr>
          <a:xfrm>
            <a:off x="713471" y="5246122"/>
            <a:ext cx="10172326" cy="46196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This course covers:</a:t>
            </a:r>
          </a:p>
          <a:p>
            <a:pPr algn="l">
              <a:lnSpc>
                <a:spcPts val="3359"/>
              </a:lnSpc>
              <a:spcBef>
                <a:spcPct val="0"/>
              </a:spcBef>
            </a:pPr>
            <a:endParaRPr lang="en-US" sz="2799" b="1">
              <a:solidFill>
                <a:srgbClr val="AE2573"/>
              </a:solidFill>
              <a:latin typeface="Frutiger Bold"/>
              <a:ea typeface="Frutiger Bold"/>
              <a:cs typeface="Frutiger Bold"/>
              <a:sym typeface="Frutiger Bold"/>
            </a:endParaRP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Introduction to SQL and how it’s used in healthcare environments</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How to write basic queries to extract and filter data efficiently</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Joining data from multiple tables to create meaningful insights</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Creating calculated fields and resolving common data issues</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Best practices for analysing structured data at scale</a:t>
            </a:r>
          </a:p>
        </p:txBody>
      </p:sp>
      <p:grpSp>
        <p:nvGrpSpPr>
          <p:cNvPr id="2" name="Group 2">
            <a:extLst>
              <a:ext uri="{C183D7F6-B498-43B3-948B-1728B52AA6E4}">
                <adec:decorative xmlns:adec="http://schemas.microsoft.com/office/drawing/2017/decorative" val="1"/>
              </a:ext>
            </a:extLst>
          </p:cNvPr>
          <p:cNvGrpSpPr/>
          <p:nvPr/>
        </p:nvGrpSpPr>
        <p:grpSpPr>
          <a:xfrm>
            <a:off x="11015530" y="0"/>
            <a:ext cx="7272470" cy="10346075"/>
            <a:chOff x="0" y="0"/>
            <a:chExt cx="2132652" cy="2819195"/>
          </a:xfrm>
        </p:grpSpPr>
        <p:sp>
          <p:nvSpPr>
            <p:cNvPr id="3" name="Freeform 3"/>
            <p:cNvSpPr/>
            <p:nvPr/>
          </p:nvSpPr>
          <p:spPr>
            <a:xfrm>
              <a:off x="0" y="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15" name="TextBox 15"/>
          <p:cNvSpPr txBox="1"/>
          <p:nvPr/>
        </p:nvSpPr>
        <p:spPr>
          <a:xfrm>
            <a:off x="11300164" y="1047750"/>
            <a:ext cx="6266577" cy="407035"/>
          </a:xfrm>
          <a:prstGeom prst="rect">
            <a:avLst/>
          </a:prstGeom>
        </p:spPr>
        <p:txBody>
          <a:bodyPr lIns="0" tIns="0" rIns="0" bIns="0" rtlCol="0" anchor="t">
            <a:spAutoFit/>
          </a:bodyPr>
          <a:lstStyle/>
          <a:p>
            <a:pPr marL="0" lvl="0" indent="0" algn="l">
              <a:lnSpc>
                <a:spcPts val="3079"/>
              </a:lnSpc>
            </a:pPr>
            <a:r>
              <a:rPr lang="en-US" sz="2799" b="1" spc="-92">
                <a:solidFill>
                  <a:srgbClr val="000000"/>
                </a:solidFill>
                <a:latin typeface="Frutiger Bold"/>
                <a:ea typeface="Frutiger Bold"/>
                <a:cs typeface="Frutiger Bold"/>
                <a:sym typeface="Frutiger Bold"/>
              </a:rPr>
              <a:t>This training is for:</a:t>
            </a:r>
          </a:p>
        </p:txBody>
      </p:sp>
      <p:sp>
        <p:nvSpPr>
          <p:cNvPr id="12" name="Freeform 12">
            <a:extLst>
              <a:ext uri="{C183D7F6-B498-43B3-948B-1728B52AA6E4}">
                <adec:decorative xmlns:adec="http://schemas.microsoft.com/office/drawing/2017/decorative" val="1"/>
              </a:ext>
            </a:extLst>
          </p:cNvPr>
          <p:cNvSpPr/>
          <p:nvPr/>
        </p:nvSpPr>
        <p:spPr>
          <a:xfrm>
            <a:off x="11300164" y="1807360"/>
            <a:ext cx="963006" cy="1057192"/>
          </a:xfrm>
          <a:custGeom>
            <a:avLst/>
            <a:gdLst/>
            <a:ahLst/>
            <a:cxnLst/>
            <a:rect l="l" t="t" r="r" b="b"/>
            <a:pathLst>
              <a:path w="963006" h="1057192">
                <a:moveTo>
                  <a:pt x="0" y="0"/>
                </a:moveTo>
                <a:lnTo>
                  <a:pt x="963006" y="0"/>
                </a:lnTo>
                <a:lnTo>
                  <a:pt x="963006" y="1057192"/>
                </a:lnTo>
                <a:lnTo>
                  <a:pt x="0" y="10571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9" name="TextBox 9"/>
          <p:cNvSpPr txBox="1"/>
          <p:nvPr/>
        </p:nvSpPr>
        <p:spPr>
          <a:xfrm>
            <a:off x="12482245" y="1818993"/>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Analysts, managers, or clinicians seeking to build foundational SQL skills</a:t>
            </a:r>
          </a:p>
        </p:txBody>
      </p:sp>
      <p:sp>
        <p:nvSpPr>
          <p:cNvPr id="13" name="Freeform 13">
            <a:extLst>
              <a:ext uri="{C183D7F6-B498-43B3-948B-1728B52AA6E4}">
                <adec:decorative xmlns:adec="http://schemas.microsoft.com/office/drawing/2017/decorative" val="1"/>
              </a:ext>
            </a:extLst>
          </p:cNvPr>
          <p:cNvSpPr/>
          <p:nvPr/>
        </p:nvSpPr>
        <p:spPr>
          <a:xfrm>
            <a:off x="11309689" y="3671689"/>
            <a:ext cx="953481" cy="1046736"/>
          </a:xfrm>
          <a:custGeom>
            <a:avLst/>
            <a:gdLst/>
            <a:ahLst/>
            <a:cxnLst/>
            <a:rect l="l" t="t" r="r" b="b"/>
            <a:pathLst>
              <a:path w="953481" h="1046736">
                <a:moveTo>
                  <a:pt x="0" y="0"/>
                </a:moveTo>
                <a:lnTo>
                  <a:pt x="953481" y="0"/>
                </a:lnTo>
                <a:lnTo>
                  <a:pt x="953481" y="1046735"/>
                </a:lnTo>
                <a:lnTo>
                  <a:pt x="0" y="10467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0" name="TextBox 10"/>
          <p:cNvSpPr txBox="1"/>
          <p:nvPr/>
        </p:nvSpPr>
        <p:spPr>
          <a:xfrm>
            <a:off x="12482245" y="3662164"/>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Colleagues working with NHS data at provider, ICB, or national levels</a:t>
            </a:r>
          </a:p>
        </p:txBody>
      </p:sp>
      <p:sp>
        <p:nvSpPr>
          <p:cNvPr id="14" name="Freeform 14">
            <a:extLst>
              <a:ext uri="{C183D7F6-B498-43B3-948B-1728B52AA6E4}">
                <adec:decorative xmlns:adec="http://schemas.microsoft.com/office/drawing/2017/decorative" val="1"/>
              </a:ext>
            </a:extLst>
          </p:cNvPr>
          <p:cNvSpPr/>
          <p:nvPr/>
        </p:nvSpPr>
        <p:spPr>
          <a:xfrm>
            <a:off x="11309689" y="5499474"/>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1" name="TextBox 11"/>
          <p:cNvSpPr txBox="1"/>
          <p:nvPr/>
        </p:nvSpPr>
        <p:spPr>
          <a:xfrm>
            <a:off x="12482245" y="5510014"/>
            <a:ext cx="5561049"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Anyone ready to move beyond spreadsheets and gain confidence in data manipulation</a:t>
            </a:r>
          </a:p>
        </p:txBody>
      </p:sp>
      <p:sp>
        <p:nvSpPr>
          <p:cNvPr id="16" name="Freeform 16">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7" name="TextBox 17"/>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41</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5" name="TextBox 5"/>
          <p:cNvSpPr txBox="1">
            <a:spLocks noGrp="1"/>
          </p:cNvSpPr>
          <p:nvPr>
            <p:ph type="title" idx="4294967295"/>
          </p:nvPr>
        </p:nvSpPr>
        <p:spPr>
          <a:xfrm>
            <a:off x="713471" y="918683"/>
            <a:ext cx="9817441" cy="7112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Power BI essentials </a:t>
            </a:r>
          </a:p>
        </p:txBody>
      </p:sp>
      <p:sp>
        <p:nvSpPr>
          <p:cNvPr id="7" name="TextBox 7"/>
          <p:cNvSpPr txBox="1"/>
          <p:nvPr/>
        </p:nvSpPr>
        <p:spPr>
          <a:xfrm>
            <a:off x="713471" y="1648941"/>
            <a:ext cx="9817441" cy="438159"/>
          </a:xfrm>
          <a:prstGeom prst="rect">
            <a:avLst/>
          </a:prstGeom>
        </p:spPr>
        <p:txBody>
          <a:bodyPr lIns="0" tIns="0" rIns="0" bIns="0" rtlCol="0" anchor="t">
            <a:spAutoFit/>
          </a:bodyPr>
          <a:lstStyle/>
          <a:p>
            <a:pPr marL="0" lvl="0" indent="0" algn="l">
              <a:lnSpc>
                <a:spcPts val="3300"/>
              </a:lnSpc>
            </a:pPr>
            <a:r>
              <a:rPr lang="en-US" sz="3000" b="1" spc="-99">
                <a:solidFill>
                  <a:srgbClr val="AE2573"/>
                </a:solidFill>
                <a:latin typeface="Frutiger Bold"/>
                <a:ea typeface="Frutiger Bold"/>
                <a:cs typeface="Frutiger Bold"/>
                <a:sym typeface="Frutiger Bold"/>
              </a:rPr>
              <a:t>From raw data to meaningful dashboards </a:t>
            </a:r>
          </a:p>
        </p:txBody>
      </p:sp>
      <p:sp>
        <p:nvSpPr>
          <p:cNvPr id="8" name="TextBox 8"/>
          <p:cNvSpPr txBox="1"/>
          <p:nvPr/>
        </p:nvSpPr>
        <p:spPr>
          <a:xfrm>
            <a:off x="713471" y="2245260"/>
            <a:ext cx="10164272" cy="33623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From spreadsheets to insights, this hands-on course introduces participants to Power BI, a widely used visual analytics tool across NHS trusts and ICBs. Working with real NHS data, learners will discover how to build clear, impactful dashboards that transform complex information into powerful stories. Designed to grow confidence through a blend of guided and self-paced learning, the course equips participants to communicate insights that drive action.</a:t>
            </a:r>
          </a:p>
        </p:txBody>
      </p:sp>
      <p:sp>
        <p:nvSpPr>
          <p:cNvPr id="9" name="TextBox 9"/>
          <p:cNvSpPr txBox="1"/>
          <p:nvPr/>
        </p:nvSpPr>
        <p:spPr>
          <a:xfrm>
            <a:off x="705417" y="5769510"/>
            <a:ext cx="10172326" cy="42005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This course covers:</a:t>
            </a:r>
          </a:p>
          <a:p>
            <a:pPr algn="l">
              <a:lnSpc>
                <a:spcPts val="3359"/>
              </a:lnSpc>
              <a:spcBef>
                <a:spcPct val="0"/>
              </a:spcBef>
            </a:pPr>
            <a:endParaRPr lang="en-US" sz="2799" b="1">
              <a:solidFill>
                <a:srgbClr val="AE2573"/>
              </a:solidFill>
              <a:latin typeface="Frutiger Bold"/>
              <a:ea typeface="Frutiger Bold"/>
              <a:cs typeface="Frutiger Bold"/>
              <a:sym typeface="Frutiger Bold"/>
            </a:endParaRP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How to structure and transform datasets into interactive dashboards</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Core features of Power BI: interface, data connections, and visualisation tools</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Design best practices for effective dashboard presentation using NHS case studies</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The role of Power BI in health system reporting and decision-making</a:t>
            </a:r>
          </a:p>
        </p:txBody>
      </p:sp>
      <p:grpSp>
        <p:nvGrpSpPr>
          <p:cNvPr id="2" name="Group 2">
            <a:extLst>
              <a:ext uri="{C183D7F6-B498-43B3-948B-1728B52AA6E4}">
                <adec:decorative xmlns:adec="http://schemas.microsoft.com/office/drawing/2017/decorative" val="1"/>
              </a:ext>
            </a:extLst>
          </p:cNvPr>
          <p:cNvGrpSpPr/>
          <p:nvPr/>
        </p:nvGrpSpPr>
        <p:grpSpPr>
          <a:xfrm>
            <a:off x="11015530" y="-3016"/>
            <a:ext cx="7272470" cy="10349091"/>
            <a:chOff x="0" y="9525"/>
            <a:chExt cx="2132652" cy="2809670"/>
          </a:xfrm>
        </p:grpSpPr>
        <p:sp>
          <p:nvSpPr>
            <p:cNvPr id="3" name="Freeform 3"/>
            <p:cNvSpPr/>
            <p:nvPr/>
          </p:nvSpPr>
          <p:spPr>
            <a:xfrm>
              <a:off x="0" y="10344"/>
              <a:ext cx="2132652" cy="2808851"/>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6" name="TextBox 6"/>
          <p:cNvSpPr txBox="1"/>
          <p:nvPr/>
        </p:nvSpPr>
        <p:spPr>
          <a:xfrm>
            <a:off x="11261689" y="1240949"/>
            <a:ext cx="6709871" cy="2943225"/>
          </a:xfrm>
          <a:prstGeom prst="rect">
            <a:avLst/>
          </a:prstGeom>
        </p:spPr>
        <p:txBody>
          <a:bodyPr lIns="0" tIns="0" rIns="0" bIns="0" rtlCol="0" anchor="t">
            <a:spAutoFit/>
          </a:bodyPr>
          <a:lstStyle/>
          <a:p>
            <a:pPr algn="l">
              <a:lnSpc>
                <a:spcPts val="3359"/>
              </a:lnSpc>
              <a:spcBef>
                <a:spcPct val="0"/>
              </a:spcBef>
            </a:pPr>
            <a:r>
              <a:rPr lang="en-US" sz="2799" b="1">
                <a:solidFill>
                  <a:srgbClr val="010101"/>
                </a:solidFill>
                <a:latin typeface="Frutiger Bold"/>
                <a:ea typeface="Frutiger Bold"/>
                <a:cs typeface="Frutiger Bold"/>
                <a:sym typeface="Frutiger Bold"/>
              </a:rPr>
              <a:t>How this course is delivered:​</a:t>
            </a:r>
          </a:p>
          <a:p>
            <a:pPr marL="604519" lvl="1" indent="-302260" algn="l">
              <a:lnSpc>
                <a:spcPts val="3359"/>
              </a:lnSpc>
              <a:buFont typeface="Arial"/>
              <a:buChar char="•"/>
            </a:pPr>
            <a:r>
              <a:rPr lang="en-US" sz="2799">
                <a:solidFill>
                  <a:srgbClr val="000000"/>
                </a:solidFill>
                <a:latin typeface="Frutiger"/>
                <a:ea typeface="Frutiger"/>
                <a:cs typeface="Frutiger"/>
                <a:sym typeface="Frutiger"/>
              </a:rPr>
              <a:t>4 modules reflecting the sequence of building a dashboard​</a:t>
            </a:r>
          </a:p>
          <a:p>
            <a:pPr marL="604519" lvl="1" indent="-302260" algn="l">
              <a:lnSpc>
                <a:spcPts val="3359"/>
              </a:lnSpc>
              <a:buFont typeface="Arial"/>
              <a:buChar char="•"/>
            </a:pPr>
            <a:r>
              <a:rPr lang="en-US" sz="2799">
                <a:solidFill>
                  <a:srgbClr val="000000"/>
                </a:solidFill>
                <a:latin typeface="Frutiger"/>
                <a:ea typeface="Frutiger"/>
                <a:cs typeface="Frutiger"/>
                <a:sym typeface="Frutiger"/>
              </a:rPr>
              <a:t>Face-to-face Introductory session ​</a:t>
            </a:r>
          </a:p>
          <a:p>
            <a:pPr marL="604519" lvl="1" indent="-302260" algn="l">
              <a:lnSpc>
                <a:spcPts val="3359"/>
              </a:lnSpc>
              <a:buFont typeface="Arial"/>
              <a:buChar char="•"/>
            </a:pPr>
            <a:r>
              <a:rPr lang="en-US" sz="2799">
                <a:solidFill>
                  <a:srgbClr val="000000"/>
                </a:solidFill>
                <a:latin typeface="Frutiger"/>
                <a:ea typeface="Frutiger"/>
                <a:cs typeface="Frutiger"/>
                <a:sym typeface="Frutiger"/>
              </a:rPr>
              <a:t>3 self-paced components using a structured case study. ​</a:t>
            </a:r>
          </a:p>
          <a:p>
            <a:pPr marL="604519" lvl="1" indent="-302260" algn="l">
              <a:lnSpc>
                <a:spcPts val="3359"/>
              </a:lnSpc>
              <a:buFont typeface="Arial"/>
              <a:buChar char="•"/>
            </a:pPr>
            <a:r>
              <a:rPr lang="en-US" sz="2799">
                <a:solidFill>
                  <a:srgbClr val="000000"/>
                </a:solidFill>
                <a:latin typeface="Frutiger"/>
                <a:ea typeface="Frutiger"/>
                <a:cs typeface="Frutiger"/>
                <a:sym typeface="Frutiger"/>
              </a:rPr>
              <a:t>Final in-person review ​</a:t>
            </a:r>
          </a:p>
        </p:txBody>
      </p:sp>
      <p:sp>
        <p:nvSpPr>
          <p:cNvPr id="13" name="TextBox 13"/>
          <p:cNvSpPr txBox="1"/>
          <p:nvPr/>
        </p:nvSpPr>
        <p:spPr>
          <a:xfrm>
            <a:off x="11386102" y="4764199"/>
            <a:ext cx="6266577" cy="407035"/>
          </a:xfrm>
          <a:prstGeom prst="rect">
            <a:avLst/>
          </a:prstGeom>
        </p:spPr>
        <p:txBody>
          <a:bodyPr lIns="0" tIns="0" rIns="0" bIns="0" rtlCol="0" anchor="t">
            <a:spAutoFit/>
          </a:bodyPr>
          <a:lstStyle/>
          <a:p>
            <a:pPr marL="0" lvl="0" indent="0" algn="l">
              <a:lnSpc>
                <a:spcPts val="3079"/>
              </a:lnSpc>
            </a:pPr>
            <a:r>
              <a:rPr lang="en-US" sz="2799" b="1" spc="-92">
                <a:solidFill>
                  <a:srgbClr val="010101"/>
                </a:solidFill>
                <a:latin typeface="Frutiger Bold"/>
                <a:ea typeface="Frutiger Bold"/>
                <a:cs typeface="Frutiger Bold"/>
                <a:sym typeface="Frutiger Bold"/>
              </a:rPr>
              <a:t>This training is for:</a:t>
            </a:r>
          </a:p>
        </p:txBody>
      </p:sp>
      <p:sp>
        <p:nvSpPr>
          <p:cNvPr id="10" name="Freeform 10">
            <a:extLst>
              <a:ext uri="{C183D7F6-B498-43B3-948B-1728B52AA6E4}">
                <adec:decorative xmlns:adec="http://schemas.microsoft.com/office/drawing/2017/decorative" val="1"/>
              </a:ext>
            </a:extLst>
          </p:cNvPr>
          <p:cNvSpPr/>
          <p:nvPr/>
        </p:nvSpPr>
        <p:spPr>
          <a:xfrm>
            <a:off x="11386102" y="5379745"/>
            <a:ext cx="963006" cy="1057192"/>
          </a:xfrm>
          <a:custGeom>
            <a:avLst/>
            <a:gdLst/>
            <a:ahLst/>
            <a:cxnLst/>
            <a:rect l="l" t="t" r="r" b="b"/>
            <a:pathLst>
              <a:path w="963006" h="1057192">
                <a:moveTo>
                  <a:pt x="0" y="0"/>
                </a:moveTo>
                <a:lnTo>
                  <a:pt x="963006" y="0"/>
                </a:lnTo>
                <a:lnTo>
                  <a:pt x="963006" y="1057192"/>
                </a:lnTo>
                <a:lnTo>
                  <a:pt x="0" y="10571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4" name="TextBox 14"/>
          <p:cNvSpPr txBox="1"/>
          <p:nvPr/>
        </p:nvSpPr>
        <p:spPr>
          <a:xfrm>
            <a:off x="12548756" y="5270166"/>
            <a:ext cx="5726814"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Colleagues with a solid understanding of Excel who want to develop dashboarding skills</a:t>
            </a:r>
          </a:p>
          <a:p>
            <a:pPr algn="l">
              <a:lnSpc>
                <a:spcPts val="3359"/>
              </a:lnSpc>
            </a:pPr>
            <a:endParaRPr lang="en-US" sz="2799">
              <a:solidFill>
                <a:srgbClr val="000000"/>
              </a:solidFill>
              <a:latin typeface="Frutiger"/>
              <a:ea typeface="Frutiger"/>
              <a:cs typeface="Frutiger"/>
              <a:sym typeface="Frutiger"/>
            </a:endParaRPr>
          </a:p>
        </p:txBody>
      </p:sp>
      <p:sp>
        <p:nvSpPr>
          <p:cNvPr id="11" name="Freeform 11">
            <a:extLst>
              <a:ext uri="{C183D7F6-B498-43B3-948B-1728B52AA6E4}">
                <adec:decorative xmlns:adec="http://schemas.microsoft.com/office/drawing/2017/decorative" val="1"/>
              </a:ext>
            </a:extLst>
          </p:cNvPr>
          <p:cNvSpPr/>
          <p:nvPr/>
        </p:nvSpPr>
        <p:spPr>
          <a:xfrm>
            <a:off x="11386102" y="6770312"/>
            <a:ext cx="953481" cy="1046736"/>
          </a:xfrm>
          <a:custGeom>
            <a:avLst/>
            <a:gdLst/>
            <a:ahLst/>
            <a:cxnLst/>
            <a:rect l="l" t="t" r="r" b="b"/>
            <a:pathLst>
              <a:path w="953481" h="1046736">
                <a:moveTo>
                  <a:pt x="0" y="0"/>
                </a:moveTo>
                <a:lnTo>
                  <a:pt x="953481" y="0"/>
                </a:lnTo>
                <a:lnTo>
                  <a:pt x="953481" y="1046736"/>
                </a:lnTo>
                <a:lnTo>
                  <a:pt x="0" y="10467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5" name="TextBox 15"/>
          <p:cNvSpPr txBox="1"/>
          <p:nvPr/>
        </p:nvSpPr>
        <p:spPr>
          <a:xfrm>
            <a:off x="12548756" y="6760787"/>
            <a:ext cx="5739244"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Analysts, managers, and project leads working with NHS or public sector datasets</a:t>
            </a:r>
          </a:p>
        </p:txBody>
      </p:sp>
      <p:sp>
        <p:nvSpPr>
          <p:cNvPr id="12" name="Freeform 12">
            <a:extLst>
              <a:ext uri="{C183D7F6-B498-43B3-948B-1728B52AA6E4}">
                <adec:decorative xmlns:adec="http://schemas.microsoft.com/office/drawing/2017/decorative" val="1"/>
              </a:ext>
            </a:extLst>
          </p:cNvPr>
          <p:cNvSpPr/>
          <p:nvPr/>
        </p:nvSpPr>
        <p:spPr>
          <a:xfrm>
            <a:off x="11386102" y="8352530"/>
            <a:ext cx="963006" cy="1057192"/>
          </a:xfrm>
          <a:custGeom>
            <a:avLst/>
            <a:gdLst/>
            <a:ahLst/>
            <a:cxnLst/>
            <a:rect l="l" t="t" r="r" b="b"/>
            <a:pathLst>
              <a:path w="963006" h="1057192">
                <a:moveTo>
                  <a:pt x="0" y="0"/>
                </a:moveTo>
                <a:lnTo>
                  <a:pt x="963006" y="0"/>
                </a:lnTo>
                <a:lnTo>
                  <a:pt x="963006" y="1057192"/>
                </a:lnTo>
                <a:lnTo>
                  <a:pt x="0" y="10571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6" name="TextBox 16"/>
          <p:cNvSpPr txBox="1"/>
          <p:nvPr/>
        </p:nvSpPr>
        <p:spPr>
          <a:xfrm>
            <a:off x="12548756" y="8343005"/>
            <a:ext cx="522443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Anyone looking to tell better stories with data and improve performance reporting</a:t>
            </a:r>
          </a:p>
        </p:txBody>
      </p:sp>
      <p:sp>
        <p:nvSpPr>
          <p:cNvPr id="17" name="Freeform 17">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8" name="TextBox 18"/>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42</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AE2573"/>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13398" y="2854344"/>
            <a:ext cx="16000425" cy="3570181"/>
            <a:chOff x="0" y="0"/>
            <a:chExt cx="21333900" cy="4760241"/>
          </a:xfrm>
        </p:grpSpPr>
        <p:grpSp>
          <p:nvGrpSpPr>
            <p:cNvPr id="3" name="Group 3"/>
            <p:cNvGrpSpPr/>
            <p:nvPr/>
          </p:nvGrpSpPr>
          <p:grpSpPr>
            <a:xfrm>
              <a:off x="162" y="0"/>
              <a:ext cx="21333737" cy="4760241"/>
              <a:chOff x="0" y="0"/>
              <a:chExt cx="1403931" cy="313262"/>
            </a:xfrm>
          </p:grpSpPr>
          <p:sp>
            <p:nvSpPr>
              <p:cNvPr id="4" name="Freeform 4"/>
              <p:cNvSpPr/>
              <p:nvPr/>
            </p:nvSpPr>
            <p:spPr>
              <a:xfrm>
                <a:off x="0" y="0"/>
                <a:ext cx="1403931" cy="313262"/>
              </a:xfrm>
              <a:custGeom>
                <a:avLst/>
                <a:gdLst/>
                <a:ahLst/>
                <a:cxnLst/>
                <a:rect l="l" t="t" r="r" b="b"/>
                <a:pathLst>
                  <a:path w="1403931" h="313262">
                    <a:moveTo>
                      <a:pt x="0" y="0"/>
                    </a:moveTo>
                    <a:lnTo>
                      <a:pt x="1403931" y="0"/>
                    </a:lnTo>
                    <a:lnTo>
                      <a:pt x="1403931" y="313262"/>
                    </a:lnTo>
                    <a:lnTo>
                      <a:pt x="0" y="313262"/>
                    </a:lnTo>
                    <a:close/>
                  </a:path>
                </a:pathLst>
              </a:custGeom>
              <a:solidFill>
                <a:srgbClr val="000000">
                  <a:alpha val="0"/>
                </a:srgbClr>
              </a:solidFill>
              <a:ln w="19050" cap="sq">
                <a:solidFill>
                  <a:srgbClr val="FAFAFA"/>
                </a:solidFill>
                <a:prstDash val="solid"/>
                <a:miter/>
              </a:ln>
            </p:spPr>
            <p:txBody>
              <a:bodyPr/>
              <a:lstStyle/>
              <a:p>
                <a:endParaRPr lang="en-GB"/>
              </a:p>
            </p:txBody>
          </p:sp>
          <p:sp>
            <p:nvSpPr>
              <p:cNvPr id="5" name="TextBox 5"/>
              <p:cNvSpPr txBox="1"/>
              <p:nvPr/>
            </p:nvSpPr>
            <p:spPr>
              <a:xfrm>
                <a:off x="0" y="-66675"/>
                <a:ext cx="1403931" cy="379937"/>
              </a:xfrm>
              <a:prstGeom prst="rect">
                <a:avLst/>
              </a:prstGeom>
            </p:spPr>
            <p:txBody>
              <a:bodyPr lIns="50800" tIns="50800" rIns="50800" bIns="50800" rtlCol="0" anchor="ctr"/>
              <a:lstStyle/>
              <a:p>
                <a:pPr algn="ctr">
                  <a:lnSpc>
                    <a:spcPts val="4200"/>
                  </a:lnSpc>
                </a:pPr>
                <a:endParaRPr/>
              </a:p>
            </p:txBody>
          </p:sp>
        </p:grpSp>
        <p:sp>
          <p:nvSpPr>
            <p:cNvPr id="6" name="AutoShape 6"/>
            <p:cNvSpPr/>
            <p:nvPr/>
          </p:nvSpPr>
          <p:spPr>
            <a:xfrm>
              <a:off x="0" y="1580645"/>
              <a:ext cx="21333703" cy="0"/>
            </a:xfrm>
            <a:prstGeom prst="line">
              <a:avLst/>
            </a:prstGeom>
            <a:ln w="24269" cap="flat">
              <a:solidFill>
                <a:srgbClr val="FAFAFA"/>
              </a:solidFill>
              <a:prstDash val="solid"/>
              <a:headEnd type="none" w="sm" len="sm"/>
              <a:tailEnd type="none" w="sm" len="sm"/>
            </a:ln>
          </p:spPr>
          <p:txBody>
            <a:bodyPr/>
            <a:lstStyle/>
            <a:p>
              <a:endParaRPr lang="en-GB"/>
            </a:p>
          </p:txBody>
        </p:sp>
        <p:sp>
          <p:nvSpPr>
            <p:cNvPr id="7" name="AutoShape 7"/>
            <p:cNvSpPr/>
            <p:nvPr/>
          </p:nvSpPr>
          <p:spPr>
            <a:xfrm flipV="1">
              <a:off x="6281829" y="363"/>
              <a:ext cx="0" cy="3161341"/>
            </a:xfrm>
            <a:prstGeom prst="line">
              <a:avLst/>
            </a:prstGeom>
            <a:ln w="24269" cap="flat">
              <a:solidFill>
                <a:srgbClr val="FAFAFA"/>
              </a:solidFill>
              <a:prstDash val="solid"/>
              <a:headEnd type="none" w="sm" len="sm"/>
              <a:tailEnd type="none" w="sm" len="sm"/>
            </a:ln>
          </p:spPr>
          <p:txBody>
            <a:bodyPr/>
            <a:lstStyle/>
            <a:p>
              <a:endParaRPr lang="en-GB"/>
            </a:p>
          </p:txBody>
        </p:sp>
        <p:sp>
          <p:nvSpPr>
            <p:cNvPr id="8" name="AutoShape 8"/>
            <p:cNvSpPr/>
            <p:nvPr/>
          </p:nvSpPr>
          <p:spPr>
            <a:xfrm>
              <a:off x="197" y="3149569"/>
              <a:ext cx="21333703" cy="0"/>
            </a:xfrm>
            <a:prstGeom prst="line">
              <a:avLst/>
            </a:prstGeom>
            <a:ln w="24269" cap="flat">
              <a:solidFill>
                <a:srgbClr val="FAFAFA"/>
              </a:solidFill>
              <a:prstDash val="solid"/>
              <a:headEnd type="none" w="sm" len="sm"/>
              <a:tailEnd type="none" w="sm" len="sm"/>
            </a:ln>
          </p:spPr>
          <p:txBody>
            <a:bodyPr/>
            <a:lstStyle/>
            <a:p>
              <a:endParaRPr lang="en-GB"/>
            </a:p>
          </p:txBody>
        </p:sp>
        <p:sp>
          <p:nvSpPr>
            <p:cNvPr id="9" name="AutoShape 9"/>
            <p:cNvSpPr/>
            <p:nvPr/>
          </p:nvSpPr>
          <p:spPr>
            <a:xfrm>
              <a:off x="6281829" y="3149569"/>
              <a:ext cx="0" cy="1610672"/>
            </a:xfrm>
            <a:prstGeom prst="line">
              <a:avLst/>
            </a:prstGeom>
            <a:ln w="24269" cap="flat">
              <a:solidFill>
                <a:srgbClr val="FAFAFA"/>
              </a:solidFill>
              <a:prstDash val="solid"/>
              <a:headEnd type="none" w="sm" len="sm"/>
              <a:tailEnd type="none" w="sm" len="sm"/>
            </a:ln>
          </p:spPr>
          <p:txBody>
            <a:bodyPr/>
            <a:lstStyle/>
            <a:p>
              <a:endParaRPr lang="en-GB"/>
            </a:p>
          </p:txBody>
        </p:sp>
      </p:grpSp>
      <p:sp>
        <p:nvSpPr>
          <p:cNvPr id="10" name="Freeform 10">
            <a:extLst>
              <a:ext uri="{C183D7F6-B498-43B3-948B-1728B52AA6E4}">
                <adec:decorative xmlns:adec="http://schemas.microsoft.com/office/drawing/2017/decorative" val="1"/>
              </a:ext>
            </a:extLst>
          </p:cNvPr>
          <p:cNvSpPr/>
          <p:nvPr/>
        </p:nvSpPr>
        <p:spPr>
          <a:xfrm>
            <a:off x="13488842" y="-350428"/>
            <a:ext cx="4985484" cy="2248502"/>
          </a:xfrm>
          <a:custGeom>
            <a:avLst/>
            <a:gdLst/>
            <a:ahLst/>
            <a:cxnLst/>
            <a:rect l="l" t="t" r="r" b="b"/>
            <a:pathLst>
              <a:path w="4985484" h="2248502">
                <a:moveTo>
                  <a:pt x="0" y="0"/>
                </a:moveTo>
                <a:lnTo>
                  <a:pt x="4985484" y="0"/>
                </a:lnTo>
                <a:lnTo>
                  <a:pt x="4985484" y="2248502"/>
                </a:lnTo>
                <a:lnTo>
                  <a:pt x="0" y="2248502"/>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3" name="TextBox 13"/>
          <p:cNvSpPr txBox="1">
            <a:spLocks noGrp="1"/>
          </p:cNvSpPr>
          <p:nvPr>
            <p:ph type="title" idx="4294967295"/>
          </p:nvPr>
        </p:nvSpPr>
        <p:spPr>
          <a:xfrm>
            <a:off x="513398" y="1535329"/>
            <a:ext cx="17261205" cy="101536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20"/>
              </a:lnSpc>
              <a:spcBef>
                <a:spcPts val="0"/>
              </a:spcBef>
              <a:spcAft>
                <a:spcPts val="0"/>
              </a:spcAft>
              <a:buClrTx/>
              <a:buSzTx/>
              <a:buFontTx/>
              <a:buNone/>
              <a:tabLst/>
              <a:defRPr/>
            </a:pPr>
            <a:r>
              <a:rPr kumimoji="0" lang="en-US" sz="7200" b="1" i="0" u="none" strike="noStrike" kern="1200" cap="none" spc="-237" normalizeH="0" baseline="0" noProof="0" dirty="0">
                <a:ln>
                  <a:noFill/>
                </a:ln>
                <a:solidFill>
                  <a:srgbClr val="F6F6F6"/>
                </a:solidFill>
                <a:effectLst/>
                <a:uLnTx/>
                <a:uFillTx/>
                <a:latin typeface="Frutiger Bold"/>
                <a:ea typeface="Frutiger Bold"/>
                <a:cs typeface="Frutiger Bold"/>
                <a:sym typeface="Frutiger Bold"/>
              </a:rPr>
              <a:t>Contact us for more information</a:t>
            </a:r>
          </a:p>
        </p:txBody>
      </p:sp>
      <p:sp>
        <p:nvSpPr>
          <p:cNvPr id="12" name="TextBox 12"/>
          <p:cNvSpPr txBox="1"/>
          <p:nvPr/>
        </p:nvSpPr>
        <p:spPr>
          <a:xfrm>
            <a:off x="881420" y="3241482"/>
            <a:ext cx="2788224" cy="466725"/>
          </a:xfrm>
          <a:prstGeom prst="rect">
            <a:avLst/>
          </a:prstGeom>
        </p:spPr>
        <p:txBody>
          <a:bodyPr lIns="0" tIns="0" rIns="0" bIns="0" rtlCol="0" anchor="t">
            <a:spAutoFit/>
          </a:bodyPr>
          <a:lstStyle/>
          <a:p>
            <a:pPr algn="l">
              <a:lnSpc>
                <a:spcPts val="3600"/>
              </a:lnSpc>
            </a:pPr>
            <a:r>
              <a:rPr lang="en-US" sz="3000" b="1">
                <a:solidFill>
                  <a:srgbClr val="FFFFFF"/>
                </a:solidFill>
                <a:latin typeface="Frutiger Bold"/>
                <a:ea typeface="Frutiger Bold"/>
                <a:cs typeface="Frutiger Bold"/>
                <a:sym typeface="Frutiger Bold"/>
              </a:rPr>
              <a:t>Email </a:t>
            </a:r>
          </a:p>
        </p:txBody>
      </p:sp>
      <p:sp>
        <p:nvSpPr>
          <p:cNvPr id="15" name="TextBox 15"/>
          <p:cNvSpPr txBox="1"/>
          <p:nvPr/>
        </p:nvSpPr>
        <p:spPr>
          <a:xfrm>
            <a:off x="5572662" y="3241482"/>
            <a:ext cx="10204654" cy="466725"/>
          </a:xfrm>
          <a:prstGeom prst="rect">
            <a:avLst/>
          </a:prstGeom>
        </p:spPr>
        <p:txBody>
          <a:bodyPr lIns="0" tIns="0" rIns="0" bIns="0" rtlCol="0" anchor="t">
            <a:spAutoFit/>
          </a:bodyPr>
          <a:lstStyle/>
          <a:p>
            <a:pPr algn="l">
              <a:lnSpc>
                <a:spcPts val="3600"/>
              </a:lnSpc>
              <a:spcBef>
                <a:spcPct val="0"/>
              </a:spcBef>
            </a:pPr>
            <a:r>
              <a:rPr lang="en-US" sz="3000">
                <a:solidFill>
                  <a:srgbClr val="FFFFFF"/>
                </a:solidFill>
                <a:latin typeface="Frutiger"/>
                <a:ea typeface="Frutiger"/>
                <a:cs typeface="Frutiger"/>
                <a:sym typeface="Frutiger"/>
              </a:rPr>
              <a:t>rf-tr.tphclearninganddevelopment@nhs.net</a:t>
            </a:r>
          </a:p>
        </p:txBody>
      </p:sp>
      <p:sp>
        <p:nvSpPr>
          <p:cNvPr id="11" name="TextBox 11"/>
          <p:cNvSpPr txBox="1"/>
          <p:nvPr/>
        </p:nvSpPr>
        <p:spPr>
          <a:xfrm>
            <a:off x="881420" y="4401310"/>
            <a:ext cx="3919315" cy="466725"/>
          </a:xfrm>
          <a:prstGeom prst="rect">
            <a:avLst/>
          </a:prstGeom>
        </p:spPr>
        <p:txBody>
          <a:bodyPr lIns="0" tIns="0" rIns="0" bIns="0" rtlCol="0" anchor="t">
            <a:spAutoFit/>
          </a:bodyPr>
          <a:lstStyle/>
          <a:p>
            <a:pPr marL="0" lvl="1" indent="0" algn="l">
              <a:lnSpc>
                <a:spcPts val="3600"/>
              </a:lnSpc>
              <a:spcBef>
                <a:spcPct val="0"/>
              </a:spcBef>
            </a:pPr>
            <a:r>
              <a:rPr lang="en-US" sz="3000" b="1" u="none" strike="noStrike">
                <a:solidFill>
                  <a:srgbClr val="FFFFFF"/>
                </a:solidFill>
                <a:latin typeface="Frutiger Bold"/>
                <a:ea typeface="Frutiger Bold"/>
                <a:cs typeface="Frutiger Bold"/>
                <a:sym typeface="Frutiger Bold"/>
              </a:rPr>
              <a:t>Social Media </a:t>
            </a:r>
          </a:p>
        </p:txBody>
      </p:sp>
      <p:sp>
        <p:nvSpPr>
          <p:cNvPr id="17" name="TextBox 17"/>
          <p:cNvSpPr txBox="1"/>
          <p:nvPr/>
        </p:nvSpPr>
        <p:spPr>
          <a:xfrm>
            <a:off x="5572661" y="4344160"/>
            <a:ext cx="7609935" cy="499239"/>
          </a:xfrm>
          <a:prstGeom prst="rect">
            <a:avLst/>
          </a:prstGeom>
        </p:spPr>
        <p:txBody>
          <a:bodyPr wrap="square" lIns="0" tIns="0" rIns="0" bIns="0" rtlCol="0" anchor="t">
            <a:spAutoFit/>
          </a:bodyPr>
          <a:lstStyle/>
          <a:p>
            <a:pPr algn="l">
              <a:lnSpc>
                <a:spcPts val="4200"/>
              </a:lnSpc>
            </a:pPr>
            <a:r>
              <a:rPr lang="en-US" sz="3000" dirty="0">
                <a:solidFill>
                  <a:schemeClr val="bg1"/>
                </a:solidFill>
                <a:latin typeface="Frutiger"/>
                <a:ea typeface="Frutiger"/>
                <a:cs typeface="Frutiger"/>
                <a:sym typeface="Frutiger"/>
                <a:hlinkClick r:id="rId4" tooltip="https://www.linkedin.com/company/tp-hc">
                  <a:extLst>
                    <a:ext uri="{A12FA001-AC4F-418D-AE19-62706E023703}">
                      <ahyp:hlinkClr xmlns:ahyp="http://schemas.microsoft.com/office/drawing/2018/hyperlinkcolor" val="tx"/>
                    </a:ext>
                  </a:extLst>
                </a:hlinkClick>
              </a:rPr>
              <a:t>www.linkedin.com/company/tp-hc</a:t>
            </a:r>
          </a:p>
        </p:txBody>
      </p:sp>
      <p:sp>
        <p:nvSpPr>
          <p:cNvPr id="14" name="TextBox 14"/>
          <p:cNvSpPr txBox="1"/>
          <p:nvPr/>
        </p:nvSpPr>
        <p:spPr>
          <a:xfrm>
            <a:off x="881420" y="5563360"/>
            <a:ext cx="3919315" cy="466725"/>
          </a:xfrm>
          <a:prstGeom prst="rect">
            <a:avLst/>
          </a:prstGeom>
        </p:spPr>
        <p:txBody>
          <a:bodyPr lIns="0" tIns="0" rIns="0" bIns="0" rtlCol="0" anchor="t">
            <a:spAutoFit/>
          </a:bodyPr>
          <a:lstStyle/>
          <a:p>
            <a:pPr marL="0" lvl="1" indent="0" algn="l">
              <a:lnSpc>
                <a:spcPts val="3600"/>
              </a:lnSpc>
              <a:spcBef>
                <a:spcPct val="0"/>
              </a:spcBef>
            </a:pPr>
            <a:r>
              <a:rPr lang="en-US" sz="3000" b="1">
                <a:solidFill>
                  <a:srgbClr val="FFFFFF"/>
                </a:solidFill>
                <a:latin typeface="Frutiger Bold"/>
                <a:ea typeface="Frutiger Bold"/>
                <a:cs typeface="Frutiger Bold"/>
                <a:sym typeface="Frutiger Bold"/>
              </a:rPr>
              <a:t>Website</a:t>
            </a:r>
          </a:p>
        </p:txBody>
      </p:sp>
      <p:sp>
        <p:nvSpPr>
          <p:cNvPr id="16" name="TextBox 16"/>
          <p:cNvSpPr txBox="1"/>
          <p:nvPr/>
        </p:nvSpPr>
        <p:spPr>
          <a:xfrm>
            <a:off x="5572662" y="5563360"/>
            <a:ext cx="6499146" cy="466725"/>
          </a:xfrm>
          <a:prstGeom prst="rect">
            <a:avLst/>
          </a:prstGeom>
        </p:spPr>
        <p:txBody>
          <a:bodyPr lIns="0" tIns="0" rIns="0" bIns="0" rtlCol="0" anchor="t">
            <a:spAutoFit/>
          </a:bodyPr>
          <a:lstStyle/>
          <a:p>
            <a:pPr algn="ctr">
              <a:lnSpc>
                <a:spcPts val="3600"/>
              </a:lnSpc>
              <a:spcBef>
                <a:spcPct val="0"/>
              </a:spcBef>
            </a:pPr>
            <a:r>
              <a:rPr lang="en-US" sz="3000">
                <a:solidFill>
                  <a:srgbClr val="FFFFFF"/>
                </a:solidFill>
                <a:latin typeface="Frutiger"/>
                <a:ea typeface="Frutiger"/>
                <a:cs typeface="Frutiger"/>
                <a:sym typeface="Frutiger"/>
              </a:rPr>
              <a:t>www.transformationpartners.nhs.uk</a:t>
            </a:r>
          </a:p>
        </p:txBody>
      </p:sp>
      <p:grpSp>
        <p:nvGrpSpPr>
          <p:cNvPr id="18" name="Group 18" descr="People are, quite simply, our most important resource in the NHS.&#10;NHS England - How to manage people &amp; teams 2023"/>
          <p:cNvGrpSpPr/>
          <p:nvPr/>
        </p:nvGrpSpPr>
        <p:grpSpPr>
          <a:xfrm>
            <a:off x="3890713" y="6728175"/>
            <a:ext cx="11172348" cy="3326490"/>
            <a:chOff x="0" y="0"/>
            <a:chExt cx="14896464" cy="4435320"/>
          </a:xfrm>
        </p:grpSpPr>
        <p:sp>
          <p:nvSpPr>
            <p:cNvPr id="19" name="Freeform 19"/>
            <p:cNvSpPr/>
            <p:nvPr/>
          </p:nvSpPr>
          <p:spPr>
            <a:xfrm>
              <a:off x="0" y="0"/>
              <a:ext cx="14561925" cy="4435320"/>
            </a:xfrm>
            <a:custGeom>
              <a:avLst/>
              <a:gdLst/>
              <a:ahLst/>
              <a:cxnLst/>
              <a:rect l="l" t="t" r="r" b="b"/>
              <a:pathLst>
                <a:path w="14561925" h="4435320">
                  <a:moveTo>
                    <a:pt x="0" y="0"/>
                  </a:moveTo>
                  <a:lnTo>
                    <a:pt x="14561925" y="0"/>
                  </a:lnTo>
                  <a:lnTo>
                    <a:pt x="14561925" y="4435320"/>
                  </a:lnTo>
                  <a:lnTo>
                    <a:pt x="0" y="4435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0" name="TextBox 20"/>
            <p:cNvSpPr txBox="1"/>
            <p:nvPr/>
          </p:nvSpPr>
          <p:spPr>
            <a:xfrm>
              <a:off x="1213363" y="801029"/>
              <a:ext cx="12147009" cy="1820489"/>
            </a:xfrm>
            <a:prstGeom prst="rect">
              <a:avLst/>
            </a:prstGeom>
          </p:spPr>
          <p:txBody>
            <a:bodyPr lIns="0" tIns="0" rIns="0" bIns="0" rtlCol="0" anchor="t">
              <a:spAutoFit/>
            </a:bodyPr>
            <a:lstStyle/>
            <a:p>
              <a:pPr algn="ctr">
                <a:lnSpc>
                  <a:spcPts val="5593"/>
                </a:lnSpc>
                <a:spcBef>
                  <a:spcPct val="0"/>
                </a:spcBef>
              </a:pPr>
              <a:r>
                <a:rPr lang="en-US" sz="3995" b="1">
                  <a:solidFill>
                    <a:srgbClr val="FFFFFF"/>
                  </a:solidFill>
                  <a:latin typeface="Canva Sans Bold"/>
                  <a:ea typeface="Canva Sans Bold"/>
                  <a:cs typeface="Canva Sans Bold"/>
                  <a:sym typeface="Canva Sans Bold"/>
                </a:rPr>
                <a:t>People are, quite simply, our most important resource in the NHS</a:t>
              </a:r>
            </a:p>
          </p:txBody>
        </p:sp>
        <p:sp>
          <p:nvSpPr>
            <p:cNvPr id="21" name="TextBox 21"/>
            <p:cNvSpPr txBox="1"/>
            <p:nvPr/>
          </p:nvSpPr>
          <p:spPr>
            <a:xfrm>
              <a:off x="731458" y="2716972"/>
              <a:ext cx="14165006" cy="656527"/>
            </a:xfrm>
            <a:prstGeom prst="rect">
              <a:avLst/>
            </a:prstGeom>
          </p:spPr>
          <p:txBody>
            <a:bodyPr lIns="0" tIns="0" rIns="0" bIns="0" rtlCol="0" anchor="t">
              <a:spAutoFit/>
            </a:bodyPr>
            <a:lstStyle/>
            <a:p>
              <a:pPr algn="l">
                <a:lnSpc>
                  <a:spcPts val="4195"/>
                </a:lnSpc>
                <a:spcBef>
                  <a:spcPct val="0"/>
                </a:spcBef>
              </a:pPr>
              <a:r>
                <a:rPr lang="en-US" sz="2996">
                  <a:solidFill>
                    <a:srgbClr val="FFFFFF"/>
                  </a:solidFill>
                  <a:latin typeface="Canva Sans"/>
                  <a:ea typeface="Canva Sans"/>
                  <a:cs typeface="Canva Sans"/>
                  <a:sym typeface="Canva Sans"/>
                </a:rPr>
                <a:t> NHS England - How to manage people &amp; teams 2023</a:t>
              </a:r>
            </a:p>
          </p:txBody>
        </p:sp>
      </p:grpSp>
      <p:sp>
        <p:nvSpPr>
          <p:cNvPr id="22" name="TextBox 22"/>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FAFAFA"/>
                </a:solidFill>
                <a:latin typeface="Frutiger"/>
                <a:ea typeface="Frutiger"/>
                <a:cs typeface="Frutiger"/>
                <a:sym typeface="Frutiger"/>
              </a:rPr>
              <a:t>43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7" name="TextBox 7"/>
          <p:cNvSpPr txBox="1">
            <a:spLocks noGrp="1"/>
          </p:cNvSpPr>
          <p:nvPr>
            <p:ph type="title" idx="4294967295"/>
          </p:nvPr>
        </p:nvSpPr>
        <p:spPr>
          <a:xfrm>
            <a:off x="1028700" y="783504"/>
            <a:ext cx="12006090" cy="71118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Our training courses</a:t>
            </a:r>
          </a:p>
        </p:txBody>
      </p:sp>
      <p:sp>
        <p:nvSpPr>
          <p:cNvPr id="2" name="Freeform 2">
            <a:extLst>
              <a:ext uri="{C183D7F6-B498-43B3-948B-1728B52AA6E4}">
                <adec:decorative xmlns:adec="http://schemas.microsoft.com/office/drawing/2017/decorative" val="1"/>
              </a:ext>
            </a:extLst>
          </p:cNvPr>
          <p:cNvSpPr/>
          <p:nvPr/>
        </p:nvSpPr>
        <p:spPr>
          <a:xfrm>
            <a:off x="1549028" y="7801310"/>
            <a:ext cx="638879" cy="678755"/>
          </a:xfrm>
          <a:custGeom>
            <a:avLst/>
            <a:gdLst/>
            <a:ahLst/>
            <a:cxnLst/>
            <a:rect l="l" t="t" r="r" b="b"/>
            <a:pathLst>
              <a:path w="638879" h="678755">
                <a:moveTo>
                  <a:pt x="0" y="0"/>
                </a:moveTo>
                <a:lnTo>
                  <a:pt x="638878" y="0"/>
                </a:lnTo>
                <a:lnTo>
                  <a:pt x="638878" y="678755"/>
                </a:lnTo>
                <a:lnTo>
                  <a:pt x="0" y="67875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a:extLst>
              <a:ext uri="{C183D7F6-B498-43B3-948B-1728B52AA6E4}">
                <adec:decorative xmlns:adec="http://schemas.microsoft.com/office/drawing/2017/decorative" val="1"/>
              </a:ext>
            </a:extLst>
          </p:cNvPr>
          <p:cNvSpPr/>
          <p:nvPr/>
        </p:nvSpPr>
        <p:spPr>
          <a:xfrm>
            <a:off x="1655655" y="8613415"/>
            <a:ext cx="425624" cy="644885"/>
          </a:xfrm>
          <a:custGeom>
            <a:avLst/>
            <a:gdLst/>
            <a:ahLst/>
            <a:cxnLst/>
            <a:rect l="l" t="t" r="r" b="b"/>
            <a:pathLst>
              <a:path w="425624" h="644885">
                <a:moveTo>
                  <a:pt x="0" y="0"/>
                </a:moveTo>
                <a:lnTo>
                  <a:pt x="425624" y="0"/>
                </a:lnTo>
                <a:lnTo>
                  <a:pt x="425624" y="644885"/>
                </a:lnTo>
                <a:lnTo>
                  <a:pt x="0" y="6448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4" name="Group 4">
            <a:extLst>
              <a:ext uri="{C183D7F6-B498-43B3-948B-1728B52AA6E4}">
                <adec:decorative xmlns:adec="http://schemas.microsoft.com/office/drawing/2017/decorative" val="1"/>
              </a:ext>
            </a:extLst>
          </p:cNvPr>
          <p:cNvGrpSpPr/>
          <p:nvPr/>
        </p:nvGrpSpPr>
        <p:grpSpPr>
          <a:xfrm>
            <a:off x="1248202" y="1772064"/>
            <a:ext cx="3787394" cy="2325515"/>
            <a:chOff x="0" y="0"/>
            <a:chExt cx="947546" cy="581807"/>
          </a:xfrm>
        </p:grpSpPr>
        <p:sp>
          <p:nvSpPr>
            <p:cNvPr id="5" name="Freeform 5"/>
            <p:cNvSpPr/>
            <p:nvPr/>
          </p:nvSpPr>
          <p:spPr>
            <a:xfrm>
              <a:off x="0" y="0"/>
              <a:ext cx="947546" cy="581807"/>
            </a:xfrm>
            <a:custGeom>
              <a:avLst/>
              <a:gdLst/>
              <a:ahLst/>
              <a:cxnLst/>
              <a:rect l="l" t="t" r="r" b="b"/>
              <a:pathLst>
                <a:path w="947546" h="581807">
                  <a:moveTo>
                    <a:pt x="104251" y="0"/>
                  </a:moveTo>
                  <a:lnTo>
                    <a:pt x="843295" y="0"/>
                  </a:lnTo>
                  <a:cubicBezTo>
                    <a:pt x="870944" y="0"/>
                    <a:pt x="897461" y="10984"/>
                    <a:pt x="917012" y="30534"/>
                  </a:cubicBezTo>
                  <a:cubicBezTo>
                    <a:pt x="936562" y="50085"/>
                    <a:pt x="947546" y="76602"/>
                    <a:pt x="947546" y="104251"/>
                  </a:cubicBezTo>
                  <a:lnTo>
                    <a:pt x="947546" y="477556"/>
                  </a:lnTo>
                  <a:cubicBezTo>
                    <a:pt x="947546" y="505205"/>
                    <a:pt x="936562" y="531722"/>
                    <a:pt x="917012" y="551273"/>
                  </a:cubicBezTo>
                  <a:cubicBezTo>
                    <a:pt x="897461" y="570823"/>
                    <a:pt x="870944" y="581807"/>
                    <a:pt x="843295" y="581807"/>
                  </a:cubicBezTo>
                  <a:lnTo>
                    <a:pt x="104251" y="581807"/>
                  </a:lnTo>
                  <a:cubicBezTo>
                    <a:pt x="76602" y="581807"/>
                    <a:pt x="50085" y="570823"/>
                    <a:pt x="30534" y="551273"/>
                  </a:cubicBezTo>
                  <a:cubicBezTo>
                    <a:pt x="10984" y="531722"/>
                    <a:pt x="0" y="505205"/>
                    <a:pt x="0" y="477556"/>
                  </a:cubicBezTo>
                  <a:lnTo>
                    <a:pt x="0" y="104251"/>
                  </a:lnTo>
                  <a:cubicBezTo>
                    <a:pt x="0" y="76602"/>
                    <a:pt x="10984" y="50085"/>
                    <a:pt x="30534" y="30534"/>
                  </a:cubicBezTo>
                  <a:cubicBezTo>
                    <a:pt x="50085" y="10984"/>
                    <a:pt x="76602" y="0"/>
                    <a:pt x="104251" y="0"/>
                  </a:cubicBezTo>
                  <a:close/>
                </a:path>
              </a:pathLst>
            </a:custGeom>
            <a:solidFill>
              <a:srgbClr val="298082"/>
            </a:solidFill>
          </p:spPr>
          <p:txBody>
            <a:bodyPr/>
            <a:lstStyle/>
            <a:p>
              <a:endParaRPr lang="en-GB"/>
            </a:p>
          </p:txBody>
        </p:sp>
        <p:sp>
          <p:nvSpPr>
            <p:cNvPr id="6" name="TextBox 6"/>
            <p:cNvSpPr txBox="1"/>
            <p:nvPr/>
          </p:nvSpPr>
          <p:spPr>
            <a:xfrm>
              <a:off x="0" y="9525"/>
              <a:ext cx="947546" cy="572282"/>
            </a:xfrm>
            <a:prstGeom prst="rect">
              <a:avLst/>
            </a:prstGeom>
          </p:spPr>
          <p:txBody>
            <a:bodyPr lIns="50800" tIns="50800" rIns="50800" bIns="50800" rtlCol="0" anchor="ctr"/>
            <a:lstStyle/>
            <a:p>
              <a:pPr algn="ctr">
                <a:lnSpc>
                  <a:spcPts val="2200"/>
                </a:lnSpc>
              </a:pPr>
              <a:endParaRPr/>
            </a:p>
          </p:txBody>
        </p:sp>
      </p:grpSp>
      <p:grpSp>
        <p:nvGrpSpPr>
          <p:cNvPr id="10" name="Group 10">
            <a:extLst>
              <a:ext uri="{C183D7F6-B498-43B3-948B-1728B52AA6E4}">
                <adec:decorative xmlns:adec="http://schemas.microsoft.com/office/drawing/2017/decorative" val="1"/>
              </a:ext>
            </a:extLst>
          </p:cNvPr>
          <p:cNvGrpSpPr/>
          <p:nvPr/>
        </p:nvGrpSpPr>
        <p:grpSpPr>
          <a:xfrm>
            <a:off x="5234736" y="1772064"/>
            <a:ext cx="3787394" cy="2325515"/>
            <a:chOff x="0" y="0"/>
            <a:chExt cx="947546" cy="581807"/>
          </a:xfrm>
        </p:grpSpPr>
        <p:sp>
          <p:nvSpPr>
            <p:cNvPr id="11" name="Freeform 11"/>
            <p:cNvSpPr/>
            <p:nvPr/>
          </p:nvSpPr>
          <p:spPr>
            <a:xfrm>
              <a:off x="0" y="0"/>
              <a:ext cx="947546" cy="581807"/>
            </a:xfrm>
            <a:custGeom>
              <a:avLst/>
              <a:gdLst/>
              <a:ahLst/>
              <a:cxnLst/>
              <a:rect l="l" t="t" r="r" b="b"/>
              <a:pathLst>
                <a:path w="947546" h="581807">
                  <a:moveTo>
                    <a:pt x="104251" y="0"/>
                  </a:moveTo>
                  <a:lnTo>
                    <a:pt x="843295" y="0"/>
                  </a:lnTo>
                  <a:cubicBezTo>
                    <a:pt x="870944" y="0"/>
                    <a:pt x="897461" y="10984"/>
                    <a:pt x="917012" y="30534"/>
                  </a:cubicBezTo>
                  <a:cubicBezTo>
                    <a:pt x="936562" y="50085"/>
                    <a:pt x="947546" y="76602"/>
                    <a:pt x="947546" y="104251"/>
                  </a:cubicBezTo>
                  <a:lnTo>
                    <a:pt x="947546" y="477556"/>
                  </a:lnTo>
                  <a:cubicBezTo>
                    <a:pt x="947546" y="505205"/>
                    <a:pt x="936562" y="531722"/>
                    <a:pt x="917012" y="551273"/>
                  </a:cubicBezTo>
                  <a:cubicBezTo>
                    <a:pt x="897461" y="570823"/>
                    <a:pt x="870944" y="581807"/>
                    <a:pt x="843295" y="581807"/>
                  </a:cubicBezTo>
                  <a:lnTo>
                    <a:pt x="104251" y="581807"/>
                  </a:lnTo>
                  <a:cubicBezTo>
                    <a:pt x="76602" y="581807"/>
                    <a:pt x="50085" y="570823"/>
                    <a:pt x="30534" y="551273"/>
                  </a:cubicBezTo>
                  <a:cubicBezTo>
                    <a:pt x="10984" y="531722"/>
                    <a:pt x="0" y="505205"/>
                    <a:pt x="0" y="477556"/>
                  </a:cubicBezTo>
                  <a:lnTo>
                    <a:pt x="0" y="104251"/>
                  </a:lnTo>
                  <a:cubicBezTo>
                    <a:pt x="0" y="76602"/>
                    <a:pt x="10984" y="50085"/>
                    <a:pt x="30534" y="30534"/>
                  </a:cubicBezTo>
                  <a:cubicBezTo>
                    <a:pt x="50085" y="10984"/>
                    <a:pt x="76602" y="0"/>
                    <a:pt x="104251" y="0"/>
                  </a:cubicBezTo>
                  <a:close/>
                </a:path>
              </a:pathLst>
            </a:custGeom>
            <a:solidFill>
              <a:srgbClr val="005EB8"/>
            </a:solidFill>
          </p:spPr>
          <p:txBody>
            <a:bodyPr/>
            <a:lstStyle/>
            <a:p>
              <a:endParaRPr lang="en-GB"/>
            </a:p>
          </p:txBody>
        </p:sp>
        <p:sp>
          <p:nvSpPr>
            <p:cNvPr id="12" name="TextBox 12"/>
            <p:cNvSpPr txBox="1"/>
            <p:nvPr/>
          </p:nvSpPr>
          <p:spPr>
            <a:xfrm>
              <a:off x="0" y="9525"/>
              <a:ext cx="947546" cy="572282"/>
            </a:xfrm>
            <a:prstGeom prst="rect">
              <a:avLst/>
            </a:prstGeom>
          </p:spPr>
          <p:txBody>
            <a:bodyPr lIns="50800" tIns="50800" rIns="50800" bIns="50800" rtlCol="0" anchor="ctr"/>
            <a:lstStyle/>
            <a:p>
              <a:pPr algn="ctr">
                <a:lnSpc>
                  <a:spcPts val="2200"/>
                </a:lnSpc>
              </a:pPr>
              <a:endParaRPr/>
            </a:p>
          </p:txBody>
        </p:sp>
      </p:grpSp>
      <p:grpSp>
        <p:nvGrpSpPr>
          <p:cNvPr id="13" name="Group 13">
            <a:extLst>
              <a:ext uri="{C183D7F6-B498-43B3-948B-1728B52AA6E4}">
                <adec:decorative xmlns:adec="http://schemas.microsoft.com/office/drawing/2017/decorative" val="1"/>
              </a:ext>
            </a:extLst>
          </p:cNvPr>
          <p:cNvGrpSpPr/>
          <p:nvPr/>
        </p:nvGrpSpPr>
        <p:grpSpPr>
          <a:xfrm>
            <a:off x="9259812" y="1772064"/>
            <a:ext cx="3787394" cy="2325515"/>
            <a:chOff x="0" y="0"/>
            <a:chExt cx="947546" cy="581807"/>
          </a:xfrm>
        </p:grpSpPr>
        <p:sp>
          <p:nvSpPr>
            <p:cNvPr id="14" name="Freeform 14"/>
            <p:cNvSpPr/>
            <p:nvPr/>
          </p:nvSpPr>
          <p:spPr>
            <a:xfrm>
              <a:off x="0" y="0"/>
              <a:ext cx="947546" cy="581807"/>
            </a:xfrm>
            <a:custGeom>
              <a:avLst/>
              <a:gdLst/>
              <a:ahLst/>
              <a:cxnLst/>
              <a:rect l="l" t="t" r="r" b="b"/>
              <a:pathLst>
                <a:path w="947546" h="581807">
                  <a:moveTo>
                    <a:pt x="104251" y="0"/>
                  </a:moveTo>
                  <a:lnTo>
                    <a:pt x="843295" y="0"/>
                  </a:lnTo>
                  <a:cubicBezTo>
                    <a:pt x="870944" y="0"/>
                    <a:pt x="897461" y="10984"/>
                    <a:pt x="917012" y="30534"/>
                  </a:cubicBezTo>
                  <a:cubicBezTo>
                    <a:pt x="936562" y="50085"/>
                    <a:pt x="947546" y="76602"/>
                    <a:pt x="947546" y="104251"/>
                  </a:cubicBezTo>
                  <a:lnTo>
                    <a:pt x="947546" y="477556"/>
                  </a:lnTo>
                  <a:cubicBezTo>
                    <a:pt x="947546" y="505205"/>
                    <a:pt x="936562" y="531722"/>
                    <a:pt x="917012" y="551273"/>
                  </a:cubicBezTo>
                  <a:cubicBezTo>
                    <a:pt x="897461" y="570823"/>
                    <a:pt x="870944" y="581807"/>
                    <a:pt x="843295" y="581807"/>
                  </a:cubicBezTo>
                  <a:lnTo>
                    <a:pt x="104251" y="581807"/>
                  </a:lnTo>
                  <a:cubicBezTo>
                    <a:pt x="76602" y="581807"/>
                    <a:pt x="50085" y="570823"/>
                    <a:pt x="30534" y="551273"/>
                  </a:cubicBezTo>
                  <a:cubicBezTo>
                    <a:pt x="10984" y="531722"/>
                    <a:pt x="0" y="505205"/>
                    <a:pt x="0" y="477556"/>
                  </a:cubicBezTo>
                  <a:lnTo>
                    <a:pt x="0" y="104251"/>
                  </a:lnTo>
                  <a:cubicBezTo>
                    <a:pt x="0" y="76602"/>
                    <a:pt x="10984" y="50085"/>
                    <a:pt x="30534" y="30534"/>
                  </a:cubicBezTo>
                  <a:cubicBezTo>
                    <a:pt x="50085" y="10984"/>
                    <a:pt x="76602" y="0"/>
                    <a:pt x="104251" y="0"/>
                  </a:cubicBezTo>
                  <a:close/>
                </a:path>
              </a:pathLst>
            </a:custGeom>
            <a:solidFill>
              <a:srgbClr val="6B4087"/>
            </a:solidFill>
          </p:spPr>
          <p:txBody>
            <a:bodyPr/>
            <a:lstStyle/>
            <a:p>
              <a:endParaRPr lang="en-GB"/>
            </a:p>
          </p:txBody>
        </p:sp>
        <p:sp>
          <p:nvSpPr>
            <p:cNvPr id="15" name="TextBox 15"/>
            <p:cNvSpPr txBox="1"/>
            <p:nvPr/>
          </p:nvSpPr>
          <p:spPr>
            <a:xfrm>
              <a:off x="0" y="9525"/>
              <a:ext cx="947546" cy="572282"/>
            </a:xfrm>
            <a:prstGeom prst="rect">
              <a:avLst/>
            </a:prstGeom>
          </p:spPr>
          <p:txBody>
            <a:bodyPr lIns="50800" tIns="50800" rIns="50800" bIns="50800" rtlCol="0" anchor="ctr"/>
            <a:lstStyle/>
            <a:p>
              <a:pPr algn="ctr">
                <a:lnSpc>
                  <a:spcPts val="2200"/>
                </a:lnSpc>
              </a:pPr>
              <a:endParaRPr/>
            </a:p>
          </p:txBody>
        </p:sp>
      </p:grpSp>
      <p:grpSp>
        <p:nvGrpSpPr>
          <p:cNvPr id="16" name="Group 16">
            <a:extLst>
              <a:ext uri="{C183D7F6-B498-43B3-948B-1728B52AA6E4}">
                <adec:decorative xmlns:adec="http://schemas.microsoft.com/office/drawing/2017/decorative" val="1"/>
              </a:ext>
            </a:extLst>
          </p:cNvPr>
          <p:cNvGrpSpPr/>
          <p:nvPr/>
        </p:nvGrpSpPr>
        <p:grpSpPr>
          <a:xfrm>
            <a:off x="13284888" y="1772064"/>
            <a:ext cx="3974412" cy="2325515"/>
            <a:chOff x="0" y="0"/>
            <a:chExt cx="994335" cy="581807"/>
          </a:xfrm>
        </p:grpSpPr>
        <p:sp>
          <p:nvSpPr>
            <p:cNvPr id="17" name="Freeform 17"/>
            <p:cNvSpPr/>
            <p:nvPr/>
          </p:nvSpPr>
          <p:spPr>
            <a:xfrm>
              <a:off x="0" y="0"/>
              <a:ext cx="994335" cy="581807"/>
            </a:xfrm>
            <a:custGeom>
              <a:avLst/>
              <a:gdLst/>
              <a:ahLst/>
              <a:cxnLst/>
              <a:rect l="l" t="t" r="r" b="b"/>
              <a:pathLst>
                <a:path w="994335" h="581807">
                  <a:moveTo>
                    <a:pt x="99345" y="0"/>
                  </a:moveTo>
                  <a:lnTo>
                    <a:pt x="894990" y="0"/>
                  </a:lnTo>
                  <a:cubicBezTo>
                    <a:pt x="921338" y="0"/>
                    <a:pt x="946606" y="10467"/>
                    <a:pt x="965237" y="29097"/>
                  </a:cubicBezTo>
                  <a:cubicBezTo>
                    <a:pt x="983868" y="47728"/>
                    <a:pt x="994335" y="72997"/>
                    <a:pt x="994335" y="99345"/>
                  </a:cubicBezTo>
                  <a:lnTo>
                    <a:pt x="994335" y="482462"/>
                  </a:lnTo>
                  <a:cubicBezTo>
                    <a:pt x="994335" y="508810"/>
                    <a:pt x="983868" y="534079"/>
                    <a:pt x="965237" y="552709"/>
                  </a:cubicBezTo>
                  <a:cubicBezTo>
                    <a:pt x="946606" y="571340"/>
                    <a:pt x="921338" y="581807"/>
                    <a:pt x="894990" y="581807"/>
                  </a:cubicBezTo>
                  <a:lnTo>
                    <a:pt x="99345" y="581807"/>
                  </a:lnTo>
                  <a:cubicBezTo>
                    <a:pt x="72997" y="581807"/>
                    <a:pt x="47728" y="571340"/>
                    <a:pt x="29097" y="552709"/>
                  </a:cubicBezTo>
                  <a:cubicBezTo>
                    <a:pt x="10467" y="534079"/>
                    <a:pt x="0" y="508810"/>
                    <a:pt x="0" y="482462"/>
                  </a:cubicBezTo>
                  <a:lnTo>
                    <a:pt x="0" y="99345"/>
                  </a:lnTo>
                  <a:cubicBezTo>
                    <a:pt x="0" y="72997"/>
                    <a:pt x="10467" y="47728"/>
                    <a:pt x="29097" y="29097"/>
                  </a:cubicBezTo>
                  <a:cubicBezTo>
                    <a:pt x="47728" y="10467"/>
                    <a:pt x="72997" y="0"/>
                    <a:pt x="99345" y="0"/>
                  </a:cubicBezTo>
                  <a:close/>
                </a:path>
              </a:pathLst>
            </a:custGeom>
            <a:solidFill>
              <a:srgbClr val="AF2C73"/>
            </a:solidFill>
          </p:spPr>
          <p:txBody>
            <a:bodyPr/>
            <a:lstStyle/>
            <a:p>
              <a:endParaRPr lang="en-GB"/>
            </a:p>
          </p:txBody>
        </p:sp>
        <p:sp>
          <p:nvSpPr>
            <p:cNvPr id="18" name="TextBox 18"/>
            <p:cNvSpPr txBox="1"/>
            <p:nvPr/>
          </p:nvSpPr>
          <p:spPr>
            <a:xfrm>
              <a:off x="0" y="9525"/>
              <a:ext cx="994335" cy="572282"/>
            </a:xfrm>
            <a:prstGeom prst="rect">
              <a:avLst/>
            </a:prstGeom>
          </p:spPr>
          <p:txBody>
            <a:bodyPr lIns="50800" tIns="50800" rIns="50800" bIns="50800" rtlCol="0" anchor="ctr"/>
            <a:lstStyle/>
            <a:p>
              <a:pPr algn="ctr">
                <a:lnSpc>
                  <a:spcPts val="2200"/>
                </a:lnSpc>
              </a:pPr>
              <a:endParaRPr/>
            </a:p>
          </p:txBody>
        </p:sp>
      </p:grpSp>
      <p:grpSp>
        <p:nvGrpSpPr>
          <p:cNvPr id="19" name="Group 19">
            <a:extLst>
              <a:ext uri="{C183D7F6-B498-43B3-948B-1728B52AA6E4}">
                <adec:decorative xmlns:adec="http://schemas.microsoft.com/office/drawing/2017/decorative" val="1"/>
              </a:ext>
            </a:extLst>
          </p:cNvPr>
          <p:cNvGrpSpPr/>
          <p:nvPr/>
        </p:nvGrpSpPr>
        <p:grpSpPr>
          <a:xfrm>
            <a:off x="2473050" y="4294695"/>
            <a:ext cx="4260603" cy="2325515"/>
            <a:chOff x="0" y="0"/>
            <a:chExt cx="1065935" cy="581807"/>
          </a:xfrm>
        </p:grpSpPr>
        <p:sp>
          <p:nvSpPr>
            <p:cNvPr id="20" name="Freeform 20"/>
            <p:cNvSpPr/>
            <p:nvPr/>
          </p:nvSpPr>
          <p:spPr>
            <a:xfrm>
              <a:off x="0" y="0"/>
              <a:ext cx="1065935" cy="581807"/>
            </a:xfrm>
            <a:custGeom>
              <a:avLst/>
              <a:gdLst/>
              <a:ahLst/>
              <a:cxnLst/>
              <a:rect l="l" t="t" r="r" b="b"/>
              <a:pathLst>
                <a:path w="1065935" h="581807">
                  <a:moveTo>
                    <a:pt x="92672" y="0"/>
                  </a:moveTo>
                  <a:lnTo>
                    <a:pt x="973263" y="0"/>
                  </a:lnTo>
                  <a:cubicBezTo>
                    <a:pt x="1024445" y="0"/>
                    <a:pt x="1065935" y="41491"/>
                    <a:pt x="1065935" y="92672"/>
                  </a:cubicBezTo>
                  <a:lnTo>
                    <a:pt x="1065935" y="489135"/>
                  </a:lnTo>
                  <a:cubicBezTo>
                    <a:pt x="1065935" y="540316"/>
                    <a:pt x="1024445" y="581807"/>
                    <a:pt x="973263" y="581807"/>
                  </a:cubicBezTo>
                  <a:lnTo>
                    <a:pt x="92672" y="581807"/>
                  </a:lnTo>
                  <a:cubicBezTo>
                    <a:pt x="41491" y="581807"/>
                    <a:pt x="0" y="540316"/>
                    <a:pt x="0" y="489135"/>
                  </a:cubicBezTo>
                  <a:lnTo>
                    <a:pt x="0" y="92672"/>
                  </a:lnTo>
                  <a:cubicBezTo>
                    <a:pt x="0" y="41491"/>
                    <a:pt x="41491" y="0"/>
                    <a:pt x="92672" y="0"/>
                  </a:cubicBezTo>
                  <a:close/>
                </a:path>
              </a:pathLst>
            </a:custGeom>
            <a:solidFill>
              <a:srgbClr val="AF2C73"/>
            </a:solidFill>
          </p:spPr>
          <p:txBody>
            <a:bodyPr/>
            <a:lstStyle/>
            <a:p>
              <a:endParaRPr lang="en-GB"/>
            </a:p>
          </p:txBody>
        </p:sp>
        <p:sp>
          <p:nvSpPr>
            <p:cNvPr id="21" name="TextBox 21"/>
            <p:cNvSpPr txBox="1"/>
            <p:nvPr/>
          </p:nvSpPr>
          <p:spPr>
            <a:xfrm>
              <a:off x="0" y="9525"/>
              <a:ext cx="1065935" cy="572282"/>
            </a:xfrm>
            <a:prstGeom prst="rect">
              <a:avLst/>
            </a:prstGeom>
          </p:spPr>
          <p:txBody>
            <a:bodyPr lIns="50800" tIns="50800" rIns="50800" bIns="50800" rtlCol="0" anchor="ctr"/>
            <a:lstStyle/>
            <a:p>
              <a:pPr algn="ctr">
                <a:lnSpc>
                  <a:spcPts val="2200"/>
                </a:lnSpc>
              </a:pPr>
              <a:endParaRPr/>
            </a:p>
          </p:txBody>
        </p:sp>
      </p:grpSp>
      <p:grpSp>
        <p:nvGrpSpPr>
          <p:cNvPr id="22" name="Group 22">
            <a:extLst>
              <a:ext uri="{C183D7F6-B498-43B3-948B-1728B52AA6E4}">
                <adec:decorative xmlns:adec="http://schemas.microsoft.com/office/drawing/2017/decorative" val="1"/>
              </a:ext>
            </a:extLst>
          </p:cNvPr>
          <p:cNvGrpSpPr/>
          <p:nvPr/>
        </p:nvGrpSpPr>
        <p:grpSpPr>
          <a:xfrm>
            <a:off x="12024748" y="4294695"/>
            <a:ext cx="3787394" cy="2325515"/>
            <a:chOff x="0" y="0"/>
            <a:chExt cx="947546" cy="581807"/>
          </a:xfrm>
        </p:grpSpPr>
        <p:sp>
          <p:nvSpPr>
            <p:cNvPr id="23" name="Freeform 23"/>
            <p:cNvSpPr/>
            <p:nvPr/>
          </p:nvSpPr>
          <p:spPr>
            <a:xfrm>
              <a:off x="0" y="0"/>
              <a:ext cx="947546" cy="581807"/>
            </a:xfrm>
            <a:custGeom>
              <a:avLst/>
              <a:gdLst/>
              <a:ahLst/>
              <a:cxnLst/>
              <a:rect l="l" t="t" r="r" b="b"/>
              <a:pathLst>
                <a:path w="947546" h="581807">
                  <a:moveTo>
                    <a:pt x="104251" y="0"/>
                  </a:moveTo>
                  <a:lnTo>
                    <a:pt x="843295" y="0"/>
                  </a:lnTo>
                  <a:cubicBezTo>
                    <a:pt x="870944" y="0"/>
                    <a:pt x="897461" y="10984"/>
                    <a:pt x="917012" y="30534"/>
                  </a:cubicBezTo>
                  <a:cubicBezTo>
                    <a:pt x="936562" y="50085"/>
                    <a:pt x="947546" y="76602"/>
                    <a:pt x="947546" y="104251"/>
                  </a:cubicBezTo>
                  <a:lnTo>
                    <a:pt x="947546" y="477556"/>
                  </a:lnTo>
                  <a:cubicBezTo>
                    <a:pt x="947546" y="505205"/>
                    <a:pt x="936562" y="531722"/>
                    <a:pt x="917012" y="551273"/>
                  </a:cubicBezTo>
                  <a:cubicBezTo>
                    <a:pt x="897461" y="570823"/>
                    <a:pt x="870944" y="581807"/>
                    <a:pt x="843295" y="581807"/>
                  </a:cubicBezTo>
                  <a:lnTo>
                    <a:pt x="104251" y="581807"/>
                  </a:lnTo>
                  <a:cubicBezTo>
                    <a:pt x="76602" y="581807"/>
                    <a:pt x="50085" y="570823"/>
                    <a:pt x="30534" y="551273"/>
                  </a:cubicBezTo>
                  <a:cubicBezTo>
                    <a:pt x="10984" y="531722"/>
                    <a:pt x="0" y="505205"/>
                    <a:pt x="0" y="477556"/>
                  </a:cubicBezTo>
                  <a:lnTo>
                    <a:pt x="0" y="104251"/>
                  </a:lnTo>
                  <a:cubicBezTo>
                    <a:pt x="0" y="76602"/>
                    <a:pt x="10984" y="50085"/>
                    <a:pt x="30534" y="30534"/>
                  </a:cubicBezTo>
                  <a:cubicBezTo>
                    <a:pt x="50085" y="10984"/>
                    <a:pt x="76602" y="0"/>
                    <a:pt x="104251" y="0"/>
                  </a:cubicBezTo>
                  <a:close/>
                </a:path>
              </a:pathLst>
            </a:custGeom>
            <a:solidFill>
              <a:srgbClr val="005EB8"/>
            </a:solidFill>
          </p:spPr>
          <p:txBody>
            <a:bodyPr/>
            <a:lstStyle/>
            <a:p>
              <a:endParaRPr lang="en-GB"/>
            </a:p>
          </p:txBody>
        </p:sp>
        <p:sp>
          <p:nvSpPr>
            <p:cNvPr id="24" name="TextBox 24"/>
            <p:cNvSpPr txBox="1"/>
            <p:nvPr/>
          </p:nvSpPr>
          <p:spPr>
            <a:xfrm>
              <a:off x="0" y="9525"/>
              <a:ext cx="947546" cy="572282"/>
            </a:xfrm>
            <a:prstGeom prst="rect">
              <a:avLst/>
            </a:prstGeom>
          </p:spPr>
          <p:txBody>
            <a:bodyPr lIns="50800" tIns="50800" rIns="50800" bIns="50800" rtlCol="0" anchor="ctr"/>
            <a:lstStyle/>
            <a:p>
              <a:pPr algn="ctr">
                <a:lnSpc>
                  <a:spcPts val="2200"/>
                </a:lnSpc>
              </a:pPr>
              <a:endParaRPr/>
            </a:p>
          </p:txBody>
        </p:sp>
      </p:grpSp>
      <p:grpSp>
        <p:nvGrpSpPr>
          <p:cNvPr id="25" name="Group 25">
            <a:extLst>
              <a:ext uri="{C183D7F6-B498-43B3-948B-1728B52AA6E4}">
                <adec:decorative xmlns:adec="http://schemas.microsoft.com/office/drawing/2017/decorative" val="1"/>
              </a:ext>
            </a:extLst>
          </p:cNvPr>
          <p:cNvGrpSpPr/>
          <p:nvPr/>
        </p:nvGrpSpPr>
        <p:grpSpPr>
          <a:xfrm>
            <a:off x="7160720" y="4294695"/>
            <a:ext cx="4435402" cy="2325515"/>
            <a:chOff x="0" y="0"/>
            <a:chExt cx="1109667" cy="581807"/>
          </a:xfrm>
        </p:grpSpPr>
        <p:sp>
          <p:nvSpPr>
            <p:cNvPr id="26" name="Freeform 26"/>
            <p:cNvSpPr/>
            <p:nvPr/>
          </p:nvSpPr>
          <p:spPr>
            <a:xfrm>
              <a:off x="0" y="0"/>
              <a:ext cx="1109667" cy="581807"/>
            </a:xfrm>
            <a:custGeom>
              <a:avLst/>
              <a:gdLst/>
              <a:ahLst/>
              <a:cxnLst/>
              <a:rect l="l" t="t" r="r" b="b"/>
              <a:pathLst>
                <a:path w="1109667" h="581807">
                  <a:moveTo>
                    <a:pt x="89020" y="0"/>
                  </a:moveTo>
                  <a:lnTo>
                    <a:pt x="1020648" y="0"/>
                  </a:lnTo>
                  <a:cubicBezTo>
                    <a:pt x="1069812" y="0"/>
                    <a:pt x="1109667" y="39855"/>
                    <a:pt x="1109667" y="89020"/>
                  </a:cubicBezTo>
                  <a:lnTo>
                    <a:pt x="1109667" y="492787"/>
                  </a:lnTo>
                  <a:cubicBezTo>
                    <a:pt x="1109667" y="541952"/>
                    <a:pt x="1069812" y="581807"/>
                    <a:pt x="1020648" y="581807"/>
                  </a:cubicBezTo>
                  <a:lnTo>
                    <a:pt x="89020" y="581807"/>
                  </a:lnTo>
                  <a:cubicBezTo>
                    <a:pt x="39855" y="581807"/>
                    <a:pt x="0" y="541952"/>
                    <a:pt x="0" y="492787"/>
                  </a:cubicBezTo>
                  <a:lnTo>
                    <a:pt x="0" y="89020"/>
                  </a:lnTo>
                  <a:cubicBezTo>
                    <a:pt x="0" y="39855"/>
                    <a:pt x="39855" y="0"/>
                    <a:pt x="89020" y="0"/>
                  </a:cubicBezTo>
                  <a:close/>
                </a:path>
              </a:pathLst>
            </a:custGeom>
            <a:solidFill>
              <a:srgbClr val="298082"/>
            </a:solidFill>
          </p:spPr>
          <p:txBody>
            <a:bodyPr/>
            <a:lstStyle/>
            <a:p>
              <a:endParaRPr lang="en-GB"/>
            </a:p>
          </p:txBody>
        </p:sp>
        <p:sp>
          <p:nvSpPr>
            <p:cNvPr id="27" name="TextBox 27"/>
            <p:cNvSpPr txBox="1"/>
            <p:nvPr/>
          </p:nvSpPr>
          <p:spPr>
            <a:xfrm>
              <a:off x="0" y="9525"/>
              <a:ext cx="1109667" cy="572282"/>
            </a:xfrm>
            <a:prstGeom prst="rect">
              <a:avLst/>
            </a:prstGeom>
          </p:spPr>
          <p:txBody>
            <a:bodyPr lIns="50800" tIns="50800" rIns="50800" bIns="50800" rtlCol="0" anchor="ctr"/>
            <a:lstStyle/>
            <a:p>
              <a:pPr algn="ctr">
                <a:lnSpc>
                  <a:spcPts val="2200"/>
                </a:lnSpc>
              </a:pPr>
              <a:endParaRPr/>
            </a:p>
          </p:txBody>
        </p:sp>
      </p:grpSp>
      <p:sp>
        <p:nvSpPr>
          <p:cNvPr id="28" name="TextBox 28"/>
          <p:cNvSpPr txBox="1"/>
          <p:nvPr/>
        </p:nvSpPr>
        <p:spPr>
          <a:xfrm>
            <a:off x="1709354" y="2049970"/>
            <a:ext cx="2865090" cy="1844675"/>
          </a:xfrm>
          <a:prstGeom prst="rect">
            <a:avLst/>
          </a:prstGeom>
        </p:spPr>
        <p:txBody>
          <a:bodyPr lIns="0" tIns="0" rIns="0" bIns="0" rtlCol="0" anchor="t">
            <a:spAutoFit/>
          </a:bodyPr>
          <a:lstStyle/>
          <a:p>
            <a:pPr algn="ctr">
              <a:lnSpc>
                <a:spcPts val="4900"/>
              </a:lnSpc>
            </a:pPr>
            <a:r>
              <a:rPr lang="en-US" sz="3500" b="1" dirty="0">
                <a:solidFill>
                  <a:srgbClr val="FFFFFF"/>
                </a:solidFill>
                <a:latin typeface="Frutiger Bold"/>
                <a:ea typeface="Frutiger Bold"/>
                <a:cs typeface="Frutiger Bold"/>
                <a:sym typeface="Frutiger Bold"/>
              </a:rPr>
              <a:t>Leading with </a:t>
            </a:r>
          </a:p>
          <a:p>
            <a:pPr algn="ctr">
              <a:lnSpc>
                <a:spcPts val="4900"/>
              </a:lnSpc>
            </a:pPr>
            <a:r>
              <a:rPr lang="en-US" sz="3500" b="1" dirty="0">
                <a:solidFill>
                  <a:srgbClr val="FFFFFF"/>
                </a:solidFill>
                <a:latin typeface="Frutiger Bold"/>
                <a:ea typeface="Frutiger Bold"/>
                <a:cs typeface="Frutiger Bold"/>
                <a:sym typeface="Frutiger Bold"/>
              </a:rPr>
              <a:t>Impact</a:t>
            </a:r>
          </a:p>
          <a:p>
            <a:pPr algn="ctr">
              <a:lnSpc>
                <a:spcPts val="4900"/>
              </a:lnSpc>
            </a:pPr>
            <a:r>
              <a:rPr lang="en-US" sz="3500" b="1" dirty="0">
                <a:solidFill>
                  <a:srgbClr val="FFFFFF"/>
                </a:solidFill>
                <a:latin typeface="Frutiger Bold"/>
                <a:ea typeface="Frutiger Bold"/>
                <a:cs typeface="Frutiger Bold"/>
                <a:sym typeface="Frutiger Bold"/>
              </a:rPr>
              <a:t> p6-10</a:t>
            </a:r>
          </a:p>
        </p:txBody>
      </p:sp>
      <p:sp>
        <p:nvSpPr>
          <p:cNvPr id="29" name="TextBox 29"/>
          <p:cNvSpPr txBox="1"/>
          <p:nvPr/>
        </p:nvSpPr>
        <p:spPr>
          <a:xfrm>
            <a:off x="5752515" y="2049970"/>
            <a:ext cx="2790379" cy="1844675"/>
          </a:xfrm>
          <a:prstGeom prst="rect">
            <a:avLst/>
          </a:prstGeom>
        </p:spPr>
        <p:txBody>
          <a:bodyPr lIns="0" tIns="0" rIns="0" bIns="0" rtlCol="0" anchor="t">
            <a:spAutoFit/>
          </a:bodyPr>
          <a:lstStyle/>
          <a:p>
            <a:pPr algn="ctr">
              <a:lnSpc>
                <a:spcPts val="4900"/>
              </a:lnSpc>
            </a:pPr>
            <a:r>
              <a:rPr lang="en-US" sz="3500" b="1">
                <a:solidFill>
                  <a:srgbClr val="FFFFFF"/>
                </a:solidFill>
                <a:latin typeface="Frutiger Bold"/>
                <a:ea typeface="Frutiger Bold"/>
                <a:cs typeface="Frutiger Bold"/>
                <a:sym typeface="Frutiger Bold"/>
              </a:rPr>
              <a:t>Coaching for </a:t>
            </a:r>
          </a:p>
          <a:p>
            <a:pPr algn="ctr">
              <a:lnSpc>
                <a:spcPts val="4900"/>
              </a:lnSpc>
            </a:pPr>
            <a:r>
              <a:rPr lang="en-US" sz="3500" b="1">
                <a:solidFill>
                  <a:srgbClr val="FFFFFF"/>
                </a:solidFill>
                <a:latin typeface="Frutiger Bold"/>
                <a:ea typeface="Frutiger Bold"/>
                <a:cs typeface="Frutiger Bold"/>
                <a:sym typeface="Frutiger Bold"/>
              </a:rPr>
              <a:t>Confidence</a:t>
            </a:r>
          </a:p>
          <a:p>
            <a:pPr algn="ctr">
              <a:lnSpc>
                <a:spcPts val="4900"/>
              </a:lnSpc>
            </a:pPr>
            <a:r>
              <a:rPr lang="en-US" sz="3500" b="1">
                <a:solidFill>
                  <a:srgbClr val="FFFFFF"/>
                </a:solidFill>
                <a:latin typeface="Frutiger Bold"/>
                <a:ea typeface="Frutiger Bold"/>
                <a:cs typeface="Frutiger Bold"/>
                <a:sym typeface="Frutiger Bold"/>
              </a:rPr>
              <a:t>p11-16</a:t>
            </a:r>
          </a:p>
        </p:txBody>
      </p:sp>
      <p:sp>
        <p:nvSpPr>
          <p:cNvPr id="33" name="TextBox 33"/>
          <p:cNvSpPr txBox="1"/>
          <p:nvPr/>
        </p:nvSpPr>
        <p:spPr>
          <a:xfrm>
            <a:off x="9449650" y="2049970"/>
            <a:ext cx="3407718" cy="1844675"/>
          </a:xfrm>
          <a:prstGeom prst="rect">
            <a:avLst/>
          </a:prstGeom>
        </p:spPr>
        <p:txBody>
          <a:bodyPr lIns="0" tIns="0" rIns="0" bIns="0" rtlCol="0" anchor="t">
            <a:spAutoFit/>
          </a:bodyPr>
          <a:lstStyle/>
          <a:p>
            <a:pPr algn="ctr">
              <a:lnSpc>
                <a:spcPts val="4900"/>
              </a:lnSpc>
            </a:pPr>
            <a:r>
              <a:rPr lang="en-US" sz="3500" b="1">
                <a:solidFill>
                  <a:srgbClr val="FFFFFF"/>
                </a:solidFill>
                <a:latin typeface="Frutiger Bold"/>
                <a:ea typeface="Frutiger Bold"/>
                <a:cs typeface="Frutiger Bold"/>
                <a:sym typeface="Frutiger Bold"/>
              </a:rPr>
              <a:t>Communicating </a:t>
            </a:r>
          </a:p>
          <a:p>
            <a:pPr algn="ctr">
              <a:lnSpc>
                <a:spcPts val="4900"/>
              </a:lnSpc>
            </a:pPr>
            <a:r>
              <a:rPr lang="en-US" sz="3500" b="1">
                <a:solidFill>
                  <a:srgbClr val="FFFFFF"/>
                </a:solidFill>
                <a:latin typeface="Frutiger Bold"/>
                <a:ea typeface="Frutiger Bold"/>
                <a:cs typeface="Frutiger Bold"/>
                <a:sym typeface="Frutiger Bold"/>
              </a:rPr>
              <a:t>With Purpose</a:t>
            </a:r>
          </a:p>
          <a:p>
            <a:pPr algn="ctr">
              <a:lnSpc>
                <a:spcPts val="4900"/>
              </a:lnSpc>
            </a:pPr>
            <a:r>
              <a:rPr lang="en-US" sz="3500" b="1">
                <a:solidFill>
                  <a:srgbClr val="FFFFFF"/>
                </a:solidFill>
                <a:latin typeface="Frutiger Bold"/>
                <a:ea typeface="Frutiger Bold"/>
                <a:cs typeface="Frutiger Bold"/>
                <a:sym typeface="Frutiger Bold"/>
              </a:rPr>
              <a:t>p17-22</a:t>
            </a:r>
          </a:p>
        </p:txBody>
      </p:sp>
      <p:sp>
        <p:nvSpPr>
          <p:cNvPr id="34" name="TextBox 34"/>
          <p:cNvSpPr txBox="1"/>
          <p:nvPr/>
        </p:nvSpPr>
        <p:spPr>
          <a:xfrm>
            <a:off x="13381881" y="2049970"/>
            <a:ext cx="3877419" cy="1844675"/>
          </a:xfrm>
          <a:prstGeom prst="rect">
            <a:avLst/>
          </a:prstGeom>
        </p:spPr>
        <p:txBody>
          <a:bodyPr lIns="0" tIns="0" rIns="0" bIns="0" rtlCol="0" anchor="t">
            <a:spAutoFit/>
          </a:bodyPr>
          <a:lstStyle/>
          <a:p>
            <a:pPr algn="ctr">
              <a:lnSpc>
                <a:spcPts val="4900"/>
              </a:lnSpc>
            </a:pPr>
            <a:r>
              <a:rPr lang="en-US" sz="3500" b="1">
                <a:solidFill>
                  <a:srgbClr val="FFFFFF"/>
                </a:solidFill>
                <a:latin typeface="Frutiger Bold"/>
                <a:ea typeface="Frutiger Bold"/>
                <a:cs typeface="Frutiger Bold"/>
                <a:sym typeface="Frutiger Bold"/>
              </a:rPr>
              <a:t>Building a Culture </a:t>
            </a:r>
          </a:p>
          <a:p>
            <a:pPr algn="ctr">
              <a:lnSpc>
                <a:spcPts val="4900"/>
              </a:lnSpc>
            </a:pPr>
            <a:r>
              <a:rPr lang="en-US" sz="3500" b="1">
                <a:solidFill>
                  <a:srgbClr val="FFFFFF"/>
                </a:solidFill>
                <a:latin typeface="Frutiger Bold"/>
                <a:ea typeface="Frutiger Bold"/>
                <a:cs typeface="Frutiger Bold"/>
                <a:sym typeface="Frutiger Bold"/>
              </a:rPr>
              <a:t>of Improvement</a:t>
            </a:r>
          </a:p>
          <a:p>
            <a:pPr algn="ctr">
              <a:lnSpc>
                <a:spcPts val="4900"/>
              </a:lnSpc>
            </a:pPr>
            <a:r>
              <a:rPr lang="en-US" sz="3500" b="1">
                <a:solidFill>
                  <a:srgbClr val="FFFFFF"/>
                </a:solidFill>
                <a:latin typeface="Frutiger Bold"/>
                <a:ea typeface="Frutiger Bold"/>
                <a:cs typeface="Frutiger Bold"/>
                <a:sym typeface="Frutiger Bold"/>
              </a:rPr>
              <a:t>p23-26</a:t>
            </a:r>
          </a:p>
        </p:txBody>
      </p:sp>
      <p:sp>
        <p:nvSpPr>
          <p:cNvPr id="35" name="TextBox 35"/>
          <p:cNvSpPr txBox="1"/>
          <p:nvPr/>
        </p:nvSpPr>
        <p:spPr>
          <a:xfrm>
            <a:off x="2473050" y="4497015"/>
            <a:ext cx="4344770" cy="1844675"/>
          </a:xfrm>
          <a:prstGeom prst="rect">
            <a:avLst/>
          </a:prstGeom>
        </p:spPr>
        <p:txBody>
          <a:bodyPr lIns="0" tIns="0" rIns="0" bIns="0" rtlCol="0" anchor="t">
            <a:spAutoFit/>
          </a:bodyPr>
          <a:lstStyle/>
          <a:p>
            <a:pPr algn="ctr">
              <a:lnSpc>
                <a:spcPts val="4900"/>
              </a:lnSpc>
            </a:pPr>
            <a:r>
              <a:rPr lang="en-US" sz="3500" b="1" dirty="0">
                <a:solidFill>
                  <a:srgbClr val="FFFFFF"/>
                </a:solidFill>
                <a:latin typeface="Frutiger Bold"/>
                <a:ea typeface="Frutiger Bold"/>
                <a:cs typeface="Frutiger Bold"/>
                <a:sym typeface="Frutiger Bold"/>
              </a:rPr>
              <a:t>Inclusive Culture</a:t>
            </a:r>
          </a:p>
          <a:p>
            <a:pPr algn="ctr">
              <a:lnSpc>
                <a:spcPts val="4900"/>
              </a:lnSpc>
            </a:pPr>
            <a:r>
              <a:rPr lang="en-US" sz="3500" b="1" dirty="0">
                <a:solidFill>
                  <a:srgbClr val="FFFFFF"/>
                </a:solidFill>
                <a:latin typeface="Frutiger Bold"/>
                <a:ea typeface="Frutiger Bold"/>
                <a:cs typeface="Frutiger Bold"/>
                <a:sym typeface="Frutiger Bold"/>
              </a:rPr>
              <a:t>Accessible Practice</a:t>
            </a:r>
          </a:p>
          <a:p>
            <a:pPr algn="ctr">
              <a:lnSpc>
                <a:spcPts val="4900"/>
              </a:lnSpc>
            </a:pPr>
            <a:r>
              <a:rPr lang="en-US" sz="3500" b="1" dirty="0">
                <a:solidFill>
                  <a:srgbClr val="FFFFFF"/>
                </a:solidFill>
                <a:latin typeface="Frutiger Bold"/>
                <a:ea typeface="Frutiger Bold"/>
                <a:cs typeface="Frutiger Bold"/>
                <a:sym typeface="Frutiger Bold"/>
              </a:rPr>
              <a:t>p27-30</a:t>
            </a:r>
          </a:p>
        </p:txBody>
      </p:sp>
      <p:sp>
        <p:nvSpPr>
          <p:cNvPr id="36" name="TextBox 36"/>
          <p:cNvSpPr txBox="1"/>
          <p:nvPr/>
        </p:nvSpPr>
        <p:spPr>
          <a:xfrm>
            <a:off x="7391400" y="4497015"/>
            <a:ext cx="3991056" cy="1844675"/>
          </a:xfrm>
          <a:prstGeom prst="rect">
            <a:avLst/>
          </a:prstGeom>
        </p:spPr>
        <p:txBody>
          <a:bodyPr wrap="square" lIns="0" tIns="0" rIns="0" bIns="0" rtlCol="0" anchor="t">
            <a:spAutoFit/>
          </a:bodyPr>
          <a:lstStyle/>
          <a:p>
            <a:pPr algn="ctr">
              <a:lnSpc>
                <a:spcPts val="4900"/>
              </a:lnSpc>
            </a:pPr>
            <a:r>
              <a:rPr lang="en-US" sz="3500" b="1" dirty="0">
                <a:solidFill>
                  <a:srgbClr val="FFFFFF"/>
                </a:solidFill>
                <a:latin typeface="Frutiger Bold"/>
                <a:ea typeface="Frutiger Bold"/>
                <a:cs typeface="Frutiger Bold"/>
                <a:sym typeface="Frutiger Bold"/>
              </a:rPr>
              <a:t>Delivering Change</a:t>
            </a:r>
          </a:p>
          <a:p>
            <a:pPr algn="ctr">
              <a:lnSpc>
                <a:spcPts val="4900"/>
              </a:lnSpc>
            </a:pPr>
            <a:r>
              <a:rPr lang="en-US" sz="3500" b="1" dirty="0">
                <a:solidFill>
                  <a:srgbClr val="FFFFFF"/>
                </a:solidFill>
                <a:latin typeface="Frutiger Bold"/>
                <a:ea typeface="Frutiger Bold"/>
                <a:cs typeface="Frutiger Bold"/>
                <a:sym typeface="Frutiger Bold"/>
              </a:rPr>
              <a:t>With Confidence</a:t>
            </a:r>
          </a:p>
          <a:p>
            <a:pPr algn="ctr">
              <a:lnSpc>
                <a:spcPts val="4900"/>
              </a:lnSpc>
            </a:pPr>
            <a:r>
              <a:rPr lang="en-US" sz="3500" b="1" dirty="0">
                <a:solidFill>
                  <a:srgbClr val="FFFFFF"/>
                </a:solidFill>
                <a:latin typeface="Frutiger Bold"/>
                <a:ea typeface="Frutiger Bold"/>
                <a:cs typeface="Frutiger Bold"/>
                <a:sym typeface="Frutiger Bold"/>
              </a:rPr>
              <a:t>p31-36</a:t>
            </a:r>
          </a:p>
        </p:txBody>
      </p:sp>
      <p:sp>
        <p:nvSpPr>
          <p:cNvPr id="37" name="TextBox 37"/>
          <p:cNvSpPr txBox="1"/>
          <p:nvPr/>
        </p:nvSpPr>
        <p:spPr>
          <a:xfrm>
            <a:off x="12614800" y="4519073"/>
            <a:ext cx="2607290" cy="1844675"/>
          </a:xfrm>
          <a:prstGeom prst="rect">
            <a:avLst/>
          </a:prstGeom>
        </p:spPr>
        <p:txBody>
          <a:bodyPr wrap="square" lIns="0" tIns="0" rIns="0" bIns="0" rtlCol="0" anchor="t">
            <a:spAutoFit/>
          </a:bodyPr>
          <a:lstStyle/>
          <a:p>
            <a:pPr algn="ctr">
              <a:lnSpc>
                <a:spcPts val="4900"/>
              </a:lnSpc>
            </a:pPr>
            <a:r>
              <a:rPr lang="en-US" sz="3500" b="1" dirty="0">
                <a:solidFill>
                  <a:srgbClr val="FFFFFF"/>
                </a:solidFill>
                <a:latin typeface="Frutiger Bold"/>
                <a:ea typeface="Frutiger Bold"/>
                <a:cs typeface="Frutiger Bold"/>
                <a:sym typeface="Frutiger Bold"/>
              </a:rPr>
              <a:t>Digital </a:t>
            </a:r>
          </a:p>
          <a:p>
            <a:pPr algn="ctr">
              <a:lnSpc>
                <a:spcPts val="4900"/>
              </a:lnSpc>
            </a:pPr>
            <a:r>
              <a:rPr lang="en-US" sz="3500" b="1" dirty="0">
                <a:solidFill>
                  <a:srgbClr val="FFFFFF"/>
                </a:solidFill>
                <a:latin typeface="Frutiger Bold"/>
                <a:ea typeface="Frutiger Bold"/>
                <a:cs typeface="Frutiger Bold"/>
                <a:sym typeface="Frutiger Bold"/>
              </a:rPr>
              <a:t>Proficiency</a:t>
            </a:r>
          </a:p>
          <a:p>
            <a:pPr algn="ctr">
              <a:lnSpc>
                <a:spcPts val="4900"/>
              </a:lnSpc>
            </a:pPr>
            <a:r>
              <a:rPr lang="en-US" sz="3500" b="1" dirty="0">
                <a:solidFill>
                  <a:srgbClr val="FFFFFF"/>
                </a:solidFill>
                <a:latin typeface="Frutiger Bold"/>
                <a:ea typeface="Frutiger Bold"/>
                <a:cs typeface="Frutiger Bold"/>
                <a:sym typeface="Frutiger Bold"/>
              </a:rPr>
              <a:t>p37-42</a:t>
            </a:r>
          </a:p>
        </p:txBody>
      </p:sp>
      <p:sp>
        <p:nvSpPr>
          <p:cNvPr id="8" name="TextBox 8"/>
          <p:cNvSpPr txBox="1"/>
          <p:nvPr/>
        </p:nvSpPr>
        <p:spPr>
          <a:xfrm>
            <a:off x="1028700" y="6829760"/>
            <a:ext cx="16230600" cy="857088"/>
          </a:xfrm>
          <a:prstGeom prst="rect">
            <a:avLst/>
          </a:prstGeom>
        </p:spPr>
        <p:txBody>
          <a:bodyPr lIns="0" tIns="0" rIns="0" bIns="0" rtlCol="0" anchor="t">
            <a:spAutoFit/>
          </a:bodyPr>
          <a:lstStyle/>
          <a:p>
            <a:pPr algn="l">
              <a:lnSpc>
                <a:spcPts val="3300"/>
              </a:lnSpc>
              <a:spcBef>
                <a:spcPct val="0"/>
              </a:spcBef>
            </a:pPr>
            <a:r>
              <a:rPr lang="en-US" sz="3000">
                <a:solidFill>
                  <a:srgbClr val="000000"/>
                </a:solidFill>
                <a:latin typeface="Frutiger"/>
                <a:ea typeface="Frutiger"/>
                <a:cs typeface="Frutiger"/>
                <a:sym typeface="Frutiger"/>
              </a:rPr>
              <a:t>For pricing information  on any of our courses, including NHS discounts, tiered rates, and cohort packages, please reach out to us, our contact details can be found on page 43.</a:t>
            </a:r>
          </a:p>
        </p:txBody>
      </p:sp>
      <p:sp>
        <p:nvSpPr>
          <p:cNvPr id="9" name="TextBox 9"/>
          <p:cNvSpPr txBox="1"/>
          <p:nvPr/>
        </p:nvSpPr>
        <p:spPr>
          <a:xfrm>
            <a:off x="2338147" y="7866301"/>
            <a:ext cx="14198203" cy="1238169"/>
          </a:xfrm>
          <a:prstGeom prst="rect">
            <a:avLst/>
          </a:prstGeom>
        </p:spPr>
        <p:txBody>
          <a:bodyPr lIns="0" tIns="0" rIns="0" bIns="0" rtlCol="0" anchor="t">
            <a:spAutoFit/>
          </a:bodyPr>
          <a:lstStyle/>
          <a:p>
            <a:pPr algn="l">
              <a:lnSpc>
                <a:spcPts val="3240"/>
              </a:lnSpc>
              <a:spcBef>
                <a:spcPct val="0"/>
              </a:spcBef>
            </a:pPr>
            <a:r>
              <a:rPr lang="en-US" sz="2700">
                <a:solidFill>
                  <a:srgbClr val="000000"/>
                </a:solidFill>
                <a:latin typeface="Frutiger"/>
                <a:ea typeface="Frutiger"/>
                <a:cs typeface="Frutiger"/>
                <a:sym typeface="Frutiger"/>
              </a:rPr>
              <a:t>We will work with you to find a solution that fits your needs and budget.</a:t>
            </a:r>
          </a:p>
          <a:p>
            <a:pPr algn="l">
              <a:lnSpc>
                <a:spcPts val="3240"/>
              </a:lnSpc>
              <a:spcBef>
                <a:spcPct val="0"/>
              </a:spcBef>
            </a:pPr>
            <a:endParaRPr lang="en-US" sz="2700">
              <a:solidFill>
                <a:srgbClr val="000000"/>
              </a:solidFill>
              <a:latin typeface="Frutiger"/>
              <a:ea typeface="Frutiger"/>
              <a:cs typeface="Frutiger"/>
              <a:sym typeface="Frutiger"/>
            </a:endParaRPr>
          </a:p>
          <a:p>
            <a:pPr algn="l">
              <a:lnSpc>
                <a:spcPts val="3240"/>
              </a:lnSpc>
              <a:spcBef>
                <a:spcPct val="0"/>
              </a:spcBef>
            </a:pPr>
            <a:r>
              <a:rPr lang="en-US" sz="2700">
                <a:solidFill>
                  <a:srgbClr val="000000"/>
                </a:solidFill>
                <a:latin typeface="Frutiger"/>
                <a:ea typeface="Frutiger"/>
                <a:cs typeface="Frutiger"/>
                <a:sym typeface="Frutiger"/>
              </a:rPr>
              <a:t>We can deliver training from our London office, on site, or remotely for selected courses.</a:t>
            </a:r>
          </a:p>
        </p:txBody>
      </p:sp>
      <p:sp>
        <p:nvSpPr>
          <p:cNvPr id="32" name="Freeform 32">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n-GB"/>
          </a:p>
        </p:txBody>
      </p:sp>
      <p:sp>
        <p:nvSpPr>
          <p:cNvPr id="31" name="TextBox 31"/>
          <p:cNvSpPr txBox="1"/>
          <p:nvPr/>
        </p:nvSpPr>
        <p:spPr>
          <a:xfrm>
            <a:off x="633051" y="9892732"/>
            <a:ext cx="5532888" cy="292019"/>
          </a:xfrm>
          <a:prstGeom prst="rect">
            <a:avLst/>
          </a:prstGeom>
        </p:spPr>
        <p:txBody>
          <a:bodyPr lIns="0" tIns="0" rIns="0" bIns="0" rtlCol="0" anchor="t">
            <a:spAutoFit/>
          </a:bodyPr>
          <a:lstStyle/>
          <a:p>
            <a:pPr algn="l">
              <a:lnSpc>
                <a:spcPts val="2200"/>
              </a:lnSpc>
            </a:pPr>
            <a:r>
              <a:rPr lang="en-US" sz="2000">
                <a:solidFill>
                  <a:srgbClr val="AF2C73"/>
                </a:solidFill>
                <a:latin typeface="Frutiger"/>
                <a:ea typeface="Frutiger"/>
                <a:cs typeface="Frutiger"/>
                <a:sym typeface="Frutiger"/>
              </a:rPr>
              <a:t>Training and Development Catalogue 2025-26 </a:t>
            </a:r>
          </a:p>
        </p:txBody>
      </p:sp>
      <p:sp>
        <p:nvSpPr>
          <p:cNvPr id="30" name="TextBox 30"/>
          <p:cNvSpPr txBox="1"/>
          <p:nvPr/>
        </p:nvSpPr>
        <p:spPr>
          <a:xfrm>
            <a:off x="17766873" y="9863172"/>
            <a:ext cx="141251" cy="292019"/>
          </a:xfrm>
          <a:prstGeom prst="rect">
            <a:avLst/>
          </a:prstGeom>
        </p:spPr>
        <p:txBody>
          <a:bodyPr lIns="0" tIns="0" rIns="0" bIns="0" rtlCol="0" anchor="t">
            <a:spAutoFit/>
          </a:bodyPr>
          <a:lstStyle/>
          <a:p>
            <a:pPr algn="l">
              <a:lnSpc>
                <a:spcPts val="2200"/>
              </a:lnSpc>
            </a:pPr>
            <a:r>
              <a:rPr lang="en-US" sz="2000">
                <a:solidFill>
                  <a:srgbClr val="AF2C73"/>
                </a:solidFill>
                <a:latin typeface="Frutiger"/>
                <a:ea typeface="Frutiger"/>
                <a:cs typeface="Frutiger"/>
                <a:sym typeface="Frutiger"/>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98082"/>
        </a:solidFill>
        <a:effectLst/>
      </p:bgPr>
    </p:bg>
    <p:spTree>
      <p:nvGrpSpPr>
        <p:cNvPr id="1" name=""/>
        <p:cNvGrpSpPr/>
        <p:nvPr/>
      </p:nvGrpSpPr>
      <p:grpSpPr>
        <a:xfrm>
          <a:off x="0" y="0"/>
          <a:ext cx="0" cy="0"/>
          <a:chOff x="0" y="0"/>
          <a:chExt cx="0" cy="0"/>
        </a:xfrm>
      </p:grpSpPr>
      <p:sp>
        <p:nvSpPr>
          <p:cNvPr id="5" name="TextBox 5"/>
          <p:cNvSpPr txBox="1">
            <a:spLocks noGrp="1"/>
          </p:cNvSpPr>
          <p:nvPr>
            <p:ph type="title" idx="4294967295"/>
          </p:nvPr>
        </p:nvSpPr>
        <p:spPr>
          <a:xfrm>
            <a:off x="593932" y="1405188"/>
            <a:ext cx="9554495" cy="32014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2469"/>
              </a:lnSpc>
              <a:spcBef>
                <a:spcPts val="0"/>
              </a:spcBef>
              <a:spcAft>
                <a:spcPts val="0"/>
              </a:spcAft>
              <a:buClrTx/>
              <a:buSzTx/>
              <a:buFontTx/>
              <a:buNone/>
              <a:tabLst/>
              <a:defRPr/>
            </a:pPr>
            <a:r>
              <a:rPr kumimoji="0" lang="en-US" sz="11335" b="1" i="0" u="none" strike="noStrike" kern="1200" cap="none" spc="-374" normalizeH="0" baseline="0" noProof="0" dirty="0">
                <a:ln>
                  <a:noFill/>
                </a:ln>
                <a:solidFill>
                  <a:srgbClr val="F6F6F6"/>
                </a:solidFill>
                <a:effectLst/>
                <a:uLnTx/>
                <a:uFillTx/>
                <a:latin typeface="Frutiger Bold"/>
                <a:ea typeface="Frutiger Bold"/>
                <a:cs typeface="Frutiger Bold"/>
                <a:sym typeface="Frutiger Bold"/>
              </a:rPr>
              <a:t>Leading with impact</a:t>
            </a:r>
          </a:p>
        </p:txBody>
      </p:sp>
      <p:sp>
        <p:nvSpPr>
          <p:cNvPr id="6" name="TextBox 6"/>
          <p:cNvSpPr txBox="1"/>
          <p:nvPr/>
        </p:nvSpPr>
        <p:spPr>
          <a:xfrm>
            <a:off x="593932" y="4955671"/>
            <a:ext cx="9554495" cy="4695825"/>
          </a:xfrm>
          <a:prstGeom prst="rect">
            <a:avLst/>
          </a:prstGeom>
        </p:spPr>
        <p:txBody>
          <a:bodyPr lIns="0" tIns="0" rIns="0" bIns="0" rtlCol="0" anchor="t">
            <a:spAutoFit/>
          </a:bodyPr>
          <a:lstStyle/>
          <a:p>
            <a:pPr algn="l">
              <a:lnSpc>
                <a:spcPts val="4199"/>
              </a:lnSpc>
            </a:pPr>
            <a:r>
              <a:rPr lang="en-US" sz="2999">
                <a:solidFill>
                  <a:srgbClr val="F6F6F6"/>
                </a:solidFill>
                <a:latin typeface="Frutiger"/>
                <a:ea typeface="Frutiger"/>
                <a:cs typeface="Frutiger"/>
                <a:sym typeface="Frutiger"/>
              </a:rPr>
              <a:t>Confident, emotionally intelligent leadership is key to shaping culture and enabling performance.    These courses support leaders at every level to develop clarity, adaptability, and the skills to lead through complexity, feedback, and change.   </a:t>
            </a:r>
          </a:p>
          <a:p>
            <a:pPr algn="l">
              <a:lnSpc>
                <a:spcPts val="4199"/>
              </a:lnSpc>
            </a:pPr>
            <a:endParaRPr lang="en-US" sz="2999">
              <a:solidFill>
                <a:srgbClr val="F6F6F6"/>
              </a:solidFill>
              <a:latin typeface="Frutiger"/>
              <a:ea typeface="Frutiger"/>
              <a:cs typeface="Frutiger"/>
              <a:sym typeface="Frutiger"/>
            </a:endParaRPr>
          </a:p>
          <a:p>
            <a:pPr algn="l">
              <a:lnSpc>
                <a:spcPts val="4199"/>
              </a:lnSpc>
            </a:pPr>
            <a:r>
              <a:rPr lang="en-US" sz="2999">
                <a:solidFill>
                  <a:srgbClr val="F6F6F6"/>
                </a:solidFill>
                <a:latin typeface="Frutiger"/>
                <a:ea typeface="Frutiger"/>
                <a:cs typeface="Frutiger"/>
                <a:sym typeface="Frutiger"/>
              </a:rPr>
              <a:t>Whether you're just stepping into management or leading strategic transformation, these courses help build credibility and connection.</a:t>
            </a:r>
          </a:p>
        </p:txBody>
      </p:sp>
      <p:grpSp>
        <p:nvGrpSpPr>
          <p:cNvPr id="2" name="Group 2">
            <a:extLst>
              <a:ext uri="{C183D7F6-B498-43B3-948B-1728B52AA6E4}">
                <adec:decorative xmlns:adec="http://schemas.microsoft.com/office/drawing/2017/decorative" val="1"/>
              </a:ext>
            </a:extLst>
          </p:cNvPr>
          <p:cNvGrpSpPr/>
          <p:nvPr/>
        </p:nvGrpSpPr>
        <p:grpSpPr>
          <a:xfrm>
            <a:off x="10664722" y="0"/>
            <a:ext cx="7623278" cy="10287000"/>
            <a:chOff x="0" y="0"/>
            <a:chExt cx="1181045" cy="1593725"/>
          </a:xfrm>
        </p:grpSpPr>
        <p:sp>
          <p:nvSpPr>
            <p:cNvPr id="3" name="Freeform 3"/>
            <p:cNvSpPr/>
            <p:nvPr/>
          </p:nvSpPr>
          <p:spPr>
            <a:xfrm>
              <a:off x="0" y="0"/>
              <a:ext cx="1181045" cy="1593725"/>
            </a:xfrm>
            <a:custGeom>
              <a:avLst/>
              <a:gdLst/>
              <a:ahLst/>
              <a:cxnLst/>
              <a:rect l="l" t="t" r="r" b="b"/>
              <a:pathLst>
                <a:path w="1181045" h="1593725">
                  <a:moveTo>
                    <a:pt x="0" y="0"/>
                  </a:moveTo>
                  <a:lnTo>
                    <a:pt x="1181045" y="0"/>
                  </a:lnTo>
                  <a:lnTo>
                    <a:pt x="1181045" y="1593725"/>
                  </a:lnTo>
                  <a:lnTo>
                    <a:pt x="0" y="1593725"/>
                  </a:lnTo>
                  <a:close/>
                </a:path>
              </a:pathLst>
            </a:custGeom>
            <a:blipFill>
              <a:blip r:embed="rId3" cstate="email">
                <a:alphaModFix amt="55000"/>
                <a:extLst>
                  <a:ext uri="{28A0092B-C50C-407E-A947-70E740481C1C}">
                    <a14:useLocalDpi xmlns:a14="http://schemas.microsoft.com/office/drawing/2010/main"/>
                  </a:ext>
                </a:extLst>
              </a:blip>
              <a:stretch>
                <a:fillRect/>
              </a:stretch>
            </a:blipFill>
          </p:spPr>
          <p:txBody>
            <a:bodyPr/>
            <a:lstStyle/>
            <a:p>
              <a:endParaRPr lang="en-GB"/>
            </a:p>
          </p:txBody>
        </p:sp>
      </p:grpSp>
      <p:sp>
        <p:nvSpPr>
          <p:cNvPr id="4" name="Freeform 4">
            <a:extLst>
              <a:ext uri="{C183D7F6-B498-43B3-948B-1728B52AA6E4}">
                <adec:decorative xmlns:adec="http://schemas.microsoft.com/office/drawing/2017/decorative" val="1"/>
              </a:ext>
            </a:extLst>
          </p:cNvPr>
          <p:cNvSpPr/>
          <p:nvPr/>
        </p:nvSpPr>
        <p:spPr>
          <a:xfrm>
            <a:off x="0" y="9575728"/>
            <a:ext cx="789209" cy="711272"/>
          </a:xfrm>
          <a:custGeom>
            <a:avLst/>
            <a:gdLst/>
            <a:ahLst/>
            <a:cxnLst/>
            <a:rect l="l" t="t" r="r" b="b"/>
            <a:pathLst>
              <a:path w="789209" h="711272">
                <a:moveTo>
                  <a:pt x="0" y="0"/>
                </a:moveTo>
                <a:lnTo>
                  <a:pt x="789209" y="0"/>
                </a:lnTo>
                <a:lnTo>
                  <a:pt x="789209" y="711272"/>
                </a:lnTo>
                <a:lnTo>
                  <a:pt x="0" y="711272"/>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7" name="Group 7">
            <a:extLst>
              <a:ext uri="{C183D7F6-B498-43B3-948B-1728B52AA6E4}">
                <adec:decorative xmlns:adec="http://schemas.microsoft.com/office/drawing/2017/decorative" val="1"/>
              </a:ext>
            </a:extLst>
          </p:cNvPr>
          <p:cNvGrpSpPr/>
          <p:nvPr/>
        </p:nvGrpSpPr>
        <p:grpSpPr>
          <a:xfrm>
            <a:off x="10583195" y="0"/>
            <a:ext cx="7704805" cy="10287000"/>
            <a:chOff x="0" y="0"/>
            <a:chExt cx="2029249" cy="2709333"/>
          </a:xfrm>
        </p:grpSpPr>
        <p:sp>
          <p:nvSpPr>
            <p:cNvPr id="8" name="Freeform 8"/>
            <p:cNvSpPr/>
            <p:nvPr/>
          </p:nvSpPr>
          <p:spPr>
            <a:xfrm>
              <a:off x="0" y="0"/>
              <a:ext cx="2029249" cy="2709333"/>
            </a:xfrm>
            <a:custGeom>
              <a:avLst/>
              <a:gdLst/>
              <a:ahLst/>
              <a:cxnLst/>
              <a:rect l="l" t="t" r="r" b="b"/>
              <a:pathLst>
                <a:path w="2029249" h="2709333">
                  <a:moveTo>
                    <a:pt x="0" y="0"/>
                  </a:moveTo>
                  <a:lnTo>
                    <a:pt x="2029249" y="0"/>
                  </a:lnTo>
                  <a:lnTo>
                    <a:pt x="2029249" y="2709333"/>
                  </a:lnTo>
                  <a:lnTo>
                    <a:pt x="0" y="2709333"/>
                  </a:lnTo>
                  <a:close/>
                </a:path>
              </a:pathLst>
            </a:custGeom>
            <a:solidFill>
              <a:srgbClr val="298082">
                <a:alpha val="60000"/>
              </a:srgbClr>
            </a:solidFill>
          </p:spPr>
          <p:txBody>
            <a:bodyPr/>
            <a:lstStyle/>
            <a:p>
              <a:endParaRPr lang="en-GB"/>
            </a:p>
          </p:txBody>
        </p:sp>
        <p:sp>
          <p:nvSpPr>
            <p:cNvPr id="9" name="TextBox 9"/>
            <p:cNvSpPr txBox="1"/>
            <p:nvPr/>
          </p:nvSpPr>
          <p:spPr>
            <a:xfrm>
              <a:off x="0" y="9525"/>
              <a:ext cx="2029249" cy="2699808"/>
            </a:xfrm>
            <a:prstGeom prst="rect">
              <a:avLst/>
            </a:prstGeom>
          </p:spPr>
          <p:txBody>
            <a:bodyPr lIns="50800" tIns="50800" rIns="50800" bIns="50800" rtlCol="0" anchor="ctr"/>
            <a:lstStyle/>
            <a:p>
              <a:pPr algn="ctr">
                <a:lnSpc>
                  <a:spcPts val="2200"/>
                </a:lnSpc>
              </a:pPr>
              <a:endParaRPr/>
            </a:p>
          </p:txBody>
        </p:sp>
      </p:grpSp>
      <p:sp>
        <p:nvSpPr>
          <p:cNvPr id="10" name="TextBox 10"/>
          <p:cNvSpPr txBox="1"/>
          <p:nvPr/>
        </p:nvSpPr>
        <p:spPr>
          <a:xfrm>
            <a:off x="11313151" y="2298700"/>
            <a:ext cx="6326421" cy="5692712"/>
          </a:xfrm>
          <a:prstGeom prst="rect">
            <a:avLst/>
          </a:prstGeom>
        </p:spPr>
        <p:txBody>
          <a:bodyPr lIns="0" tIns="0" rIns="0" bIns="0" rtlCol="0" anchor="t">
            <a:spAutoFit/>
          </a:bodyPr>
          <a:lstStyle/>
          <a:p>
            <a:pPr algn="l">
              <a:lnSpc>
                <a:spcPts val="5599"/>
              </a:lnSpc>
            </a:pPr>
            <a:r>
              <a:rPr lang="en-US" sz="3999" dirty="0">
                <a:solidFill>
                  <a:srgbClr val="FFFFFF"/>
                </a:solidFill>
                <a:latin typeface="Frutiger"/>
                <a:ea typeface="Frutiger"/>
                <a:cs typeface="Frutiger"/>
                <a:sym typeface="Frutiger"/>
              </a:rPr>
              <a:t>Courses include:</a:t>
            </a:r>
          </a:p>
          <a:p>
            <a:pPr algn="l">
              <a:lnSpc>
                <a:spcPts val="5599"/>
              </a:lnSpc>
            </a:pPr>
            <a:endParaRPr lang="en-US" sz="3999" dirty="0">
              <a:solidFill>
                <a:srgbClr val="FFFFFF"/>
              </a:solidFill>
              <a:latin typeface="Frutiger"/>
              <a:ea typeface="Frutiger"/>
              <a:cs typeface="Frutiger"/>
              <a:sym typeface="Frutiger"/>
            </a:endParaRPr>
          </a:p>
          <a:p>
            <a:pPr marL="863593" lvl="1" indent="-431796" algn="l">
              <a:lnSpc>
                <a:spcPts val="5599"/>
              </a:lnSpc>
              <a:buFont typeface="Arial"/>
              <a:buChar char="•"/>
            </a:pPr>
            <a:r>
              <a:rPr lang="en-US" sz="3999" u="sng" dirty="0">
                <a:solidFill>
                  <a:schemeClr val="bg1"/>
                </a:solidFill>
                <a:latin typeface="Frutiger"/>
                <a:ea typeface="Frutiger"/>
                <a:cs typeface="Frutiger"/>
                <a:sym typeface="Frutiger"/>
                <a:hlinkClick r:id="rId5" action="ppaction://hlinksldjump">
                  <a:extLst>
                    <a:ext uri="{A12FA001-AC4F-418D-AE19-62706E023703}">
                      <ahyp:hlinkClr xmlns:ahyp="http://schemas.microsoft.com/office/drawing/2018/hyperlinkcolor" val="tx"/>
                    </a:ext>
                  </a:extLst>
                </a:hlinkClick>
              </a:rPr>
              <a:t>Effective line management</a:t>
            </a:r>
          </a:p>
          <a:p>
            <a:pPr marL="863593" lvl="1" indent="-431796" algn="l">
              <a:lnSpc>
                <a:spcPts val="5599"/>
              </a:lnSpc>
              <a:buFont typeface="Arial"/>
              <a:buChar char="•"/>
            </a:pPr>
            <a:r>
              <a:rPr lang="en-US" sz="3999" u="sng" dirty="0">
                <a:solidFill>
                  <a:schemeClr val="bg1"/>
                </a:solidFill>
                <a:latin typeface="Frutiger"/>
                <a:ea typeface="Frutiger"/>
                <a:cs typeface="Frutiger"/>
                <a:sym typeface="Frutiger"/>
                <a:hlinkClick r:id="rId6" action="ppaction://hlinksldjump">
                  <a:extLst>
                    <a:ext uri="{A12FA001-AC4F-418D-AE19-62706E023703}">
                      <ahyp:hlinkClr xmlns:ahyp="http://schemas.microsoft.com/office/drawing/2018/hyperlinkcolor" val="tx"/>
                    </a:ext>
                  </a:extLst>
                </a:hlinkClick>
              </a:rPr>
              <a:t>Adaptive leadership</a:t>
            </a:r>
          </a:p>
          <a:p>
            <a:pPr marL="863593" lvl="1" indent="-431796" algn="l">
              <a:lnSpc>
                <a:spcPts val="5599"/>
              </a:lnSpc>
              <a:buFont typeface="Arial"/>
              <a:buChar char="•"/>
            </a:pPr>
            <a:r>
              <a:rPr lang="en-US" sz="3999" u="sng" dirty="0">
                <a:solidFill>
                  <a:schemeClr val="bg1"/>
                </a:solidFill>
                <a:latin typeface="Frutiger"/>
                <a:ea typeface="Frutiger"/>
                <a:cs typeface="Frutiger"/>
                <a:sym typeface="Frutiger"/>
                <a:hlinkClick r:id="rId7" action="ppaction://hlinksldjump">
                  <a:extLst>
                    <a:ext uri="{A12FA001-AC4F-418D-AE19-62706E023703}">
                      <ahyp:hlinkClr xmlns:ahyp="http://schemas.microsoft.com/office/drawing/2018/hyperlinkcolor" val="tx"/>
                    </a:ext>
                  </a:extLst>
                </a:hlinkClick>
              </a:rPr>
              <a:t>Impactful feedback</a:t>
            </a:r>
          </a:p>
          <a:p>
            <a:pPr marL="863593" lvl="1" indent="-431796" algn="l">
              <a:lnSpc>
                <a:spcPts val="5599"/>
              </a:lnSpc>
              <a:buFont typeface="Arial"/>
              <a:buChar char="•"/>
            </a:pPr>
            <a:r>
              <a:rPr lang="en-US" sz="3999" u="sng" dirty="0">
                <a:solidFill>
                  <a:schemeClr val="bg1"/>
                </a:solidFill>
                <a:latin typeface="Frutiger"/>
                <a:ea typeface="Frutiger"/>
                <a:cs typeface="Frutiger"/>
                <a:sym typeface="Frutiger"/>
                <a:hlinkClick r:id="rId8" action="ppaction://hlinksldjump">
                  <a:extLst>
                    <a:ext uri="{A12FA001-AC4F-418D-AE19-62706E023703}">
                      <ahyp:hlinkClr xmlns:ahyp="http://schemas.microsoft.com/office/drawing/2018/hyperlinkcolor" val="tx"/>
                    </a:ext>
                  </a:extLst>
                </a:hlinkClick>
              </a:rPr>
              <a:t>Setting objectives that drive results</a:t>
            </a:r>
          </a:p>
        </p:txBody>
      </p:sp>
      <p:sp>
        <p:nvSpPr>
          <p:cNvPr id="11" name="TextBox 11"/>
          <p:cNvSpPr txBox="1"/>
          <p:nvPr/>
        </p:nvSpPr>
        <p:spPr>
          <a:xfrm>
            <a:off x="17766873" y="9863172"/>
            <a:ext cx="141251" cy="292019"/>
          </a:xfrm>
          <a:prstGeom prst="rect">
            <a:avLst/>
          </a:prstGeom>
        </p:spPr>
        <p:txBody>
          <a:bodyPr lIns="0" tIns="0" rIns="0" bIns="0" rtlCol="0" anchor="t">
            <a:spAutoFit/>
          </a:bodyPr>
          <a:lstStyle/>
          <a:p>
            <a:pPr algn="l">
              <a:lnSpc>
                <a:spcPts val="2200"/>
              </a:lnSpc>
            </a:pPr>
            <a:r>
              <a:rPr lang="en-US" sz="2000">
                <a:solidFill>
                  <a:srgbClr val="FFFFFF"/>
                </a:solidFill>
                <a:latin typeface="Frutiger"/>
                <a:ea typeface="Frutiger"/>
                <a:cs typeface="Frutiger"/>
                <a:sym typeface="Frutiger"/>
              </a:rPr>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12" name="TextBox 12"/>
          <p:cNvSpPr txBox="1">
            <a:spLocks noGrp="1"/>
          </p:cNvSpPr>
          <p:nvPr>
            <p:ph type="title" idx="4294967295"/>
          </p:nvPr>
        </p:nvSpPr>
        <p:spPr>
          <a:xfrm>
            <a:off x="713471" y="482561"/>
            <a:ext cx="10121084" cy="71118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Effective line management (4 days)</a:t>
            </a:r>
          </a:p>
        </p:txBody>
      </p:sp>
      <p:sp>
        <p:nvSpPr>
          <p:cNvPr id="24" name="TextBox 24"/>
          <p:cNvSpPr txBox="1"/>
          <p:nvPr/>
        </p:nvSpPr>
        <p:spPr>
          <a:xfrm>
            <a:off x="713471" y="1212820"/>
            <a:ext cx="9639310" cy="438150"/>
          </a:xfrm>
          <a:prstGeom prst="rect">
            <a:avLst/>
          </a:prstGeom>
        </p:spPr>
        <p:txBody>
          <a:bodyPr lIns="0" tIns="0" rIns="0" bIns="0" rtlCol="0" anchor="t">
            <a:spAutoFit/>
          </a:bodyPr>
          <a:lstStyle/>
          <a:p>
            <a:pPr marL="0" lvl="0" indent="0" algn="l">
              <a:lnSpc>
                <a:spcPts val="3300"/>
              </a:lnSpc>
            </a:pPr>
            <a:r>
              <a:rPr lang="en-US" sz="3000" b="1" spc="-99">
                <a:solidFill>
                  <a:srgbClr val="AE2573"/>
                </a:solidFill>
                <a:latin typeface="Frutiger Bold"/>
                <a:ea typeface="Frutiger Bold"/>
                <a:cs typeface="Frutiger Bold"/>
                <a:sym typeface="Frutiger Bold"/>
              </a:rPr>
              <a:t>Better relationships deliver better outcomes</a:t>
            </a:r>
          </a:p>
        </p:txBody>
      </p:sp>
      <p:sp>
        <p:nvSpPr>
          <p:cNvPr id="15" name="TextBox 15"/>
          <p:cNvSpPr txBox="1"/>
          <p:nvPr/>
        </p:nvSpPr>
        <p:spPr>
          <a:xfrm>
            <a:off x="713471" y="1923065"/>
            <a:ext cx="10121084" cy="2933700"/>
          </a:xfrm>
          <a:prstGeom prst="rect">
            <a:avLst/>
          </a:prstGeom>
        </p:spPr>
        <p:txBody>
          <a:bodyPr lIns="0" tIns="0" rIns="0" bIns="0" rtlCol="0" anchor="t">
            <a:spAutoFit/>
          </a:bodyPr>
          <a:lstStyle/>
          <a:p>
            <a:pPr algn="l">
              <a:lnSpc>
                <a:spcPts val="3360"/>
              </a:lnSpc>
            </a:pPr>
            <a:r>
              <a:rPr lang="en-US" sz="2800">
                <a:solidFill>
                  <a:srgbClr val="000000"/>
                </a:solidFill>
                <a:latin typeface="Frutiger"/>
                <a:ea typeface="Frutiger"/>
                <a:cs typeface="Frutiger"/>
                <a:sym typeface="Frutiger"/>
              </a:rPr>
              <a:t>Effective line management is the backbone of a thriving organisation. Our hands-on, four day highly practical course equips managers with the skills to lead with clarity, build trust, and drive inclusive, high-performing teams. Aligned with NHSE best practice, this training builds confidence and capability to meet the real-world challenges of modern leadership. </a:t>
            </a:r>
            <a:r>
              <a:rPr lang="en-US" sz="2800" b="1" i="1">
                <a:solidFill>
                  <a:srgbClr val="C54189"/>
                </a:solidFill>
                <a:latin typeface="Frutiger Bold Italics"/>
                <a:ea typeface="Frutiger Bold Italics"/>
                <a:cs typeface="Frutiger Bold Italics"/>
                <a:sym typeface="Frutiger Bold Italics"/>
              </a:rPr>
              <a:t>This course is pending CPD accrediation.</a:t>
            </a:r>
          </a:p>
        </p:txBody>
      </p:sp>
      <p:sp>
        <p:nvSpPr>
          <p:cNvPr id="11" name="TextBox 11"/>
          <p:cNvSpPr txBox="1"/>
          <p:nvPr/>
        </p:nvSpPr>
        <p:spPr>
          <a:xfrm>
            <a:off x="757308" y="5123465"/>
            <a:ext cx="10477347" cy="4286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This course covers: </a:t>
            </a:r>
          </a:p>
        </p:txBody>
      </p:sp>
      <p:sp>
        <p:nvSpPr>
          <p:cNvPr id="23" name="TextBox 23"/>
          <p:cNvSpPr txBox="1"/>
          <p:nvPr/>
        </p:nvSpPr>
        <p:spPr>
          <a:xfrm>
            <a:off x="713471" y="5552090"/>
            <a:ext cx="10121084" cy="5029200"/>
          </a:xfrm>
          <a:prstGeom prst="rect">
            <a:avLst/>
          </a:prstGeom>
        </p:spPr>
        <p:txBody>
          <a:bodyPr lIns="0" tIns="0" rIns="0" bIns="0" rtlCol="0" anchor="t">
            <a:spAutoFit/>
          </a:bodyPr>
          <a:lstStyle/>
          <a:p>
            <a:pPr marL="604521" lvl="1" indent="-302261" algn="l">
              <a:lnSpc>
                <a:spcPts val="3360"/>
              </a:lnSpc>
              <a:buFont typeface="Arial"/>
              <a:buChar char="•"/>
            </a:pPr>
            <a:r>
              <a:rPr lang="en-US" sz="2800" dirty="0">
                <a:solidFill>
                  <a:srgbClr val="000000"/>
                </a:solidFill>
                <a:latin typeface="Frutiger"/>
                <a:ea typeface="Frutiger"/>
                <a:cs typeface="Frutiger"/>
                <a:sym typeface="Frutiger"/>
              </a:rPr>
              <a:t>Developing effective leadership and management practices</a:t>
            </a:r>
          </a:p>
          <a:p>
            <a:pPr marL="604521" lvl="1" indent="-302261" algn="l">
              <a:lnSpc>
                <a:spcPts val="3360"/>
              </a:lnSpc>
              <a:buFont typeface="Arial"/>
              <a:buChar char="•"/>
            </a:pPr>
            <a:r>
              <a:rPr lang="en-US" sz="2800" dirty="0">
                <a:solidFill>
                  <a:srgbClr val="000000"/>
                </a:solidFill>
                <a:latin typeface="Frutiger"/>
                <a:ea typeface="Frutiger"/>
                <a:cs typeface="Frutiger"/>
                <a:sym typeface="Frutiger"/>
              </a:rPr>
              <a:t>Creating inclusive and supportive work environments</a:t>
            </a:r>
          </a:p>
          <a:p>
            <a:pPr marL="604521" lvl="1" indent="-302261" algn="l">
              <a:lnSpc>
                <a:spcPts val="3360"/>
              </a:lnSpc>
              <a:buFont typeface="Arial"/>
              <a:buChar char="•"/>
            </a:pPr>
            <a:r>
              <a:rPr lang="en-US" sz="2800" dirty="0">
                <a:solidFill>
                  <a:srgbClr val="000000"/>
                </a:solidFill>
                <a:latin typeface="Frutiger"/>
                <a:ea typeface="Frutiger"/>
                <a:cs typeface="Frutiger"/>
                <a:sym typeface="Frutiger"/>
              </a:rPr>
              <a:t>Building strong relationships with direct reports and teams</a:t>
            </a:r>
          </a:p>
          <a:p>
            <a:pPr marL="604521" lvl="1" indent="-302261" algn="l">
              <a:lnSpc>
                <a:spcPts val="3360"/>
              </a:lnSpc>
              <a:buFont typeface="Arial"/>
              <a:buChar char="•"/>
            </a:pPr>
            <a:r>
              <a:rPr lang="en-US" sz="2800" dirty="0">
                <a:solidFill>
                  <a:srgbClr val="000000"/>
                </a:solidFill>
                <a:latin typeface="Frutiger"/>
                <a:ea typeface="Frutiger"/>
                <a:cs typeface="Frutiger"/>
                <a:sym typeface="Frutiger"/>
              </a:rPr>
              <a:t>Improving communication and collaboration skills</a:t>
            </a:r>
          </a:p>
          <a:p>
            <a:pPr marL="604521" lvl="1" indent="-302261" algn="l">
              <a:lnSpc>
                <a:spcPts val="3360"/>
              </a:lnSpc>
              <a:buFont typeface="Arial"/>
              <a:buChar char="•"/>
            </a:pPr>
            <a:r>
              <a:rPr lang="en-US" sz="2800" dirty="0">
                <a:solidFill>
                  <a:srgbClr val="000000"/>
                </a:solidFill>
                <a:latin typeface="Frutiger"/>
                <a:ea typeface="Frutiger"/>
                <a:cs typeface="Frutiger"/>
                <a:sym typeface="Frutiger"/>
              </a:rPr>
              <a:t>Fostering a culture of high performance and accountability</a:t>
            </a:r>
          </a:p>
          <a:p>
            <a:pPr marL="604521" lvl="1" indent="-302261" algn="l">
              <a:lnSpc>
                <a:spcPts val="3360"/>
              </a:lnSpc>
              <a:buFont typeface="Arial"/>
              <a:buChar char="•"/>
            </a:pPr>
            <a:r>
              <a:rPr lang="en-US" sz="2800" dirty="0" err="1">
                <a:solidFill>
                  <a:srgbClr val="000000"/>
                </a:solidFill>
                <a:latin typeface="Frutiger"/>
                <a:ea typeface="Frutiger"/>
                <a:cs typeface="Frutiger"/>
                <a:sym typeface="Frutiger"/>
              </a:rPr>
              <a:t>Prioritising</a:t>
            </a:r>
            <a:r>
              <a:rPr lang="en-US" sz="2800" dirty="0">
                <a:solidFill>
                  <a:srgbClr val="000000"/>
                </a:solidFill>
                <a:latin typeface="Frutiger"/>
                <a:ea typeface="Frutiger"/>
                <a:cs typeface="Frutiger"/>
                <a:sym typeface="Frutiger"/>
              </a:rPr>
              <a:t> staff wellbeing and development</a:t>
            </a:r>
          </a:p>
          <a:p>
            <a:pPr marL="604521" lvl="1" indent="-302261" algn="l">
              <a:lnSpc>
                <a:spcPts val="3360"/>
              </a:lnSpc>
              <a:buFont typeface="Arial"/>
              <a:buChar char="•"/>
            </a:pPr>
            <a:r>
              <a:rPr lang="en-US" sz="2800" dirty="0">
                <a:solidFill>
                  <a:srgbClr val="000000"/>
                </a:solidFill>
                <a:latin typeface="Frutiger"/>
                <a:ea typeface="Frutiger"/>
                <a:cs typeface="Frutiger"/>
                <a:sym typeface="Frutiger"/>
              </a:rPr>
              <a:t>Aligning work with their </a:t>
            </a:r>
            <a:r>
              <a:rPr lang="en-US" sz="2800" dirty="0" err="1">
                <a:solidFill>
                  <a:srgbClr val="000000"/>
                </a:solidFill>
                <a:latin typeface="Frutiger"/>
                <a:ea typeface="Frutiger"/>
                <a:cs typeface="Frutiger"/>
                <a:sym typeface="Frutiger"/>
              </a:rPr>
              <a:t>organisation’s</a:t>
            </a:r>
            <a:r>
              <a:rPr lang="en-US" sz="2800" dirty="0">
                <a:solidFill>
                  <a:srgbClr val="000000"/>
                </a:solidFill>
                <a:latin typeface="Frutiger"/>
                <a:ea typeface="Frutiger"/>
                <a:cs typeface="Frutiger"/>
                <a:sym typeface="Frutiger"/>
              </a:rPr>
              <a:t> strategic objectives.</a:t>
            </a:r>
          </a:p>
          <a:p>
            <a:pPr algn="l">
              <a:lnSpc>
                <a:spcPts val="3360"/>
              </a:lnSpc>
            </a:pPr>
            <a:endParaRPr lang="en-US" sz="2800" dirty="0">
              <a:solidFill>
                <a:srgbClr val="000000"/>
              </a:solidFill>
              <a:latin typeface="Frutiger"/>
              <a:ea typeface="Frutiger"/>
              <a:cs typeface="Frutiger"/>
              <a:sym typeface="Frutiger"/>
            </a:endParaRPr>
          </a:p>
        </p:txBody>
      </p:sp>
      <p:grpSp>
        <p:nvGrpSpPr>
          <p:cNvPr id="2" name="Group 2">
            <a:extLst>
              <a:ext uri="{C183D7F6-B498-43B3-948B-1728B52AA6E4}">
                <adec:decorative xmlns:adec="http://schemas.microsoft.com/office/drawing/2017/decorative" val="1"/>
              </a:ext>
            </a:extLst>
          </p:cNvPr>
          <p:cNvGrpSpPr/>
          <p:nvPr/>
        </p:nvGrpSpPr>
        <p:grpSpPr>
          <a:xfrm>
            <a:off x="11019600" y="0"/>
            <a:ext cx="7268400" cy="10561680"/>
            <a:chOff x="0" y="-58750"/>
            <a:chExt cx="2132652" cy="2877945"/>
          </a:xfrm>
        </p:grpSpPr>
        <p:sp>
          <p:nvSpPr>
            <p:cNvPr id="3" name="Freeform 3"/>
            <p:cNvSpPr/>
            <p:nvPr/>
          </p:nvSpPr>
          <p:spPr>
            <a:xfrm>
              <a:off x="0" y="-5875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13" name="Freeform 13">
            <a:extLst>
              <a:ext uri="{C183D7F6-B498-43B3-948B-1728B52AA6E4}">
                <adec:decorative xmlns:adec="http://schemas.microsoft.com/office/drawing/2017/decorative" val="1"/>
              </a:ext>
            </a:extLst>
          </p:cNvPr>
          <p:cNvSpPr/>
          <p:nvPr/>
        </p:nvSpPr>
        <p:spPr>
          <a:xfrm>
            <a:off x="11391341" y="434936"/>
            <a:ext cx="1004999" cy="1017720"/>
          </a:xfrm>
          <a:custGeom>
            <a:avLst/>
            <a:gdLst/>
            <a:ahLst/>
            <a:cxnLst/>
            <a:rect l="l" t="t" r="r" b="b"/>
            <a:pathLst>
              <a:path w="1004999" h="1017720">
                <a:moveTo>
                  <a:pt x="0" y="0"/>
                </a:moveTo>
                <a:lnTo>
                  <a:pt x="1004999" y="0"/>
                </a:lnTo>
                <a:lnTo>
                  <a:pt x="1004999" y="1017721"/>
                </a:lnTo>
                <a:lnTo>
                  <a:pt x="0" y="10177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4" name="TextBox 14"/>
          <p:cNvSpPr txBox="1"/>
          <p:nvPr/>
        </p:nvSpPr>
        <p:spPr>
          <a:xfrm>
            <a:off x="12573616" y="515172"/>
            <a:ext cx="4212822" cy="8477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4x face-to-face small group sessions</a:t>
            </a:r>
          </a:p>
        </p:txBody>
      </p:sp>
      <p:sp>
        <p:nvSpPr>
          <p:cNvPr id="9" name="Freeform 9">
            <a:extLst>
              <a:ext uri="{C183D7F6-B498-43B3-948B-1728B52AA6E4}">
                <adec:decorative xmlns:adec="http://schemas.microsoft.com/office/drawing/2017/decorative" val="1"/>
              </a:ext>
            </a:extLst>
          </p:cNvPr>
          <p:cNvSpPr/>
          <p:nvPr/>
        </p:nvSpPr>
        <p:spPr>
          <a:xfrm>
            <a:off x="11386102" y="1713975"/>
            <a:ext cx="1010238" cy="1010238"/>
          </a:xfrm>
          <a:custGeom>
            <a:avLst/>
            <a:gdLst/>
            <a:ahLst/>
            <a:cxnLst/>
            <a:rect l="l" t="t" r="r" b="b"/>
            <a:pathLst>
              <a:path w="1010238" h="1010238">
                <a:moveTo>
                  <a:pt x="0" y="0"/>
                </a:moveTo>
                <a:lnTo>
                  <a:pt x="1010238" y="0"/>
                </a:lnTo>
                <a:lnTo>
                  <a:pt x="1010238" y="1010238"/>
                </a:lnTo>
                <a:lnTo>
                  <a:pt x="0" y="10102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0" name="TextBox 10"/>
          <p:cNvSpPr txBox="1"/>
          <p:nvPr/>
        </p:nvSpPr>
        <p:spPr>
          <a:xfrm>
            <a:off x="12573616" y="1790469"/>
            <a:ext cx="4755142" cy="8477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Bite-sized learning videos focusing on key policies</a:t>
            </a:r>
          </a:p>
        </p:txBody>
      </p:sp>
      <p:sp>
        <p:nvSpPr>
          <p:cNvPr id="8" name="Freeform 8">
            <a:extLst>
              <a:ext uri="{C183D7F6-B498-43B3-948B-1728B52AA6E4}">
                <adec:decorative xmlns:adec="http://schemas.microsoft.com/office/drawing/2017/decorative" val="1"/>
              </a:ext>
            </a:extLst>
          </p:cNvPr>
          <p:cNvSpPr/>
          <p:nvPr/>
        </p:nvSpPr>
        <p:spPr>
          <a:xfrm>
            <a:off x="11391341" y="2985531"/>
            <a:ext cx="1010238" cy="1010238"/>
          </a:xfrm>
          <a:custGeom>
            <a:avLst/>
            <a:gdLst/>
            <a:ahLst/>
            <a:cxnLst/>
            <a:rect l="l" t="t" r="r" b="b"/>
            <a:pathLst>
              <a:path w="1010238" h="1010238">
                <a:moveTo>
                  <a:pt x="0" y="0"/>
                </a:moveTo>
                <a:lnTo>
                  <a:pt x="1010237" y="0"/>
                </a:lnTo>
                <a:lnTo>
                  <a:pt x="1010237" y="1010237"/>
                </a:lnTo>
                <a:lnTo>
                  <a:pt x="0" y="101023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7" name="TextBox 7"/>
          <p:cNvSpPr txBox="1"/>
          <p:nvPr/>
        </p:nvSpPr>
        <p:spPr>
          <a:xfrm>
            <a:off x="12573616" y="3062025"/>
            <a:ext cx="4755142" cy="8477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A dedicated online platform with key information</a:t>
            </a:r>
          </a:p>
        </p:txBody>
      </p:sp>
      <p:sp>
        <p:nvSpPr>
          <p:cNvPr id="6" name="Freeform 6">
            <a:extLst>
              <a:ext uri="{C183D7F6-B498-43B3-948B-1728B52AA6E4}">
                <adec:decorative xmlns:adec="http://schemas.microsoft.com/office/drawing/2017/decorative" val="1"/>
              </a:ext>
            </a:extLst>
          </p:cNvPr>
          <p:cNvSpPr/>
          <p:nvPr/>
        </p:nvSpPr>
        <p:spPr>
          <a:xfrm>
            <a:off x="11396580" y="4252943"/>
            <a:ext cx="1004999" cy="1004999"/>
          </a:xfrm>
          <a:custGeom>
            <a:avLst/>
            <a:gdLst/>
            <a:ahLst/>
            <a:cxnLst/>
            <a:rect l="l" t="t" r="r" b="b"/>
            <a:pathLst>
              <a:path w="1004999" h="1004999">
                <a:moveTo>
                  <a:pt x="0" y="0"/>
                </a:moveTo>
                <a:lnTo>
                  <a:pt x="1004998" y="0"/>
                </a:lnTo>
                <a:lnTo>
                  <a:pt x="1004998" y="1004999"/>
                </a:lnTo>
                <a:lnTo>
                  <a:pt x="0" y="100499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5" name="TextBox 5"/>
          <p:cNvSpPr txBox="1"/>
          <p:nvPr/>
        </p:nvSpPr>
        <p:spPr>
          <a:xfrm>
            <a:off x="12561186" y="4326818"/>
            <a:ext cx="4917034" cy="8477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Accreditation with CPD (pending)</a:t>
            </a:r>
          </a:p>
        </p:txBody>
      </p:sp>
      <p:sp>
        <p:nvSpPr>
          <p:cNvPr id="19" name="TextBox 19"/>
          <p:cNvSpPr txBox="1"/>
          <p:nvPr/>
        </p:nvSpPr>
        <p:spPr>
          <a:xfrm>
            <a:off x="11396580" y="5629417"/>
            <a:ext cx="6266577" cy="407035"/>
          </a:xfrm>
          <a:prstGeom prst="rect">
            <a:avLst/>
          </a:prstGeom>
        </p:spPr>
        <p:txBody>
          <a:bodyPr lIns="0" tIns="0" rIns="0" bIns="0" rtlCol="0" anchor="t">
            <a:spAutoFit/>
          </a:bodyPr>
          <a:lstStyle/>
          <a:p>
            <a:pPr marL="0" lvl="0" indent="0" algn="l">
              <a:lnSpc>
                <a:spcPts val="3079"/>
              </a:lnSpc>
            </a:pPr>
            <a:r>
              <a:rPr lang="en-US" sz="2799" b="1" spc="-92">
                <a:solidFill>
                  <a:srgbClr val="000000"/>
                </a:solidFill>
                <a:latin typeface="Frutiger Bold"/>
                <a:ea typeface="Frutiger Bold"/>
                <a:cs typeface="Frutiger Bold"/>
                <a:sym typeface="Frutiger Bold"/>
              </a:rPr>
              <a:t>This training is for:</a:t>
            </a:r>
          </a:p>
        </p:txBody>
      </p:sp>
      <p:sp>
        <p:nvSpPr>
          <p:cNvPr id="16" name="Freeform 16">
            <a:extLst>
              <a:ext uri="{C183D7F6-B498-43B3-948B-1728B52AA6E4}">
                <adec:decorative xmlns:adec="http://schemas.microsoft.com/office/drawing/2017/decorative" val="1"/>
              </a:ext>
            </a:extLst>
          </p:cNvPr>
          <p:cNvSpPr/>
          <p:nvPr/>
        </p:nvSpPr>
        <p:spPr>
          <a:xfrm>
            <a:off x="11386102" y="6252793"/>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20" name="TextBox 20"/>
          <p:cNvSpPr txBox="1"/>
          <p:nvPr/>
        </p:nvSpPr>
        <p:spPr>
          <a:xfrm>
            <a:off x="12561186" y="6562315"/>
            <a:ext cx="5236861" cy="4286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Existing line managers</a:t>
            </a:r>
          </a:p>
        </p:txBody>
      </p:sp>
      <p:sp>
        <p:nvSpPr>
          <p:cNvPr id="17" name="Freeform 17">
            <a:extLst>
              <a:ext uri="{C183D7F6-B498-43B3-948B-1728B52AA6E4}">
                <adec:decorative xmlns:adec="http://schemas.microsoft.com/office/drawing/2017/decorative" val="1"/>
              </a:ext>
            </a:extLst>
          </p:cNvPr>
          <p:cNvSpPr/>
          <p:nvPr/>
        </p:nvSpPr>
        <p:spPr>
          <a:xfrm>
            <a:off x="11386102" y="7529061"/>
            <a:ext cx="953481" cy="1046736"/>
          </a:xfrm>
          <a:custGeom>
            <a:avLst/>
            <a:gdLst/>
            <a:ahLst/>
            <a:cxnLst/>
            <a:rect l="l" t="t" r="r" b="b"/>
            <a:pathLst>
              <a:path w="953481" h="1046736">
                <a:moveTo>
                  <a:pt x="0" y="0"/>
                </a:moveTo>
                <a:lnTo>
                  <a:pt x="953481" y="0"/>
                </a:lnTo>
                <a:lnTo>
                  <a:pt x="953481" y="1046735"/>
                </a:lnTo>
                <a:lnTo>
                  <a:pt x="0" y="104673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21" name="TextBox 21"/>
          <p:cNvSpPr txBox="1"/>
          <p:nvPr/>
        </p:nvSpPr>
        <p:spPr>
          <a:xfrm>
            <a:off x="12561186" y="7623803"/>
            <a:ext cx="5236861" cy="8477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New line managers, within their first six months </a:t>
            </a:r>
          </a:p>
        </p:txBody>
      </p:sp>
      <p:sp>
        <p:nvSpPr>
          <p:cNvPr id="18" name="Freeform 18">
            <a:extLst>
              <a:ext uri="{C183D7F6-B498-43B3-948B-1728B52AA6E4}">
                <adec:decorative xmlns:adec="http://schemas.microsoft.com/office/drawing/2017/decorative" val="1"/>
              </a:ext>
            </a:extLst>
          </p:cNvPr>
          <p:cNvSpPr/>
          <p:nvPr/>
        </p:nvSpPr>
        <p:spPr>
          <a:xfrm>
            <a:off x="11417576" y="8794871"/>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22" name="TextBox 22"/>
          <p:cNvSpPr txBox="1"/>
          <p:nvPr/>
        </p:nvSpPr>
        <p:spPr>
          <a:xfrm>
            <a:off x="12573616" y="8894842"/>
            <a:ext cx="5224431" cy="8477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People moving into their first management roles </a:t>
            </a:r>
          </a:p>
        </p:txBody>
      </p:sp>
      <p:sp>
        <p:nvSpPr>
          <p:cNvPr id="26" name="Freeform 26">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17" cstate="email">
              <a:extLst>
                <a:ext uri="{28A0092B-C50C-407E-A947-70E740481C1C}">
                  <a14:useLocalDpi xmlns:a14="http://schemas.microsoft.com/office/drawing/2010/main"/>
                </a:ext>
              </a:extLst>
            </a:blip>
            <a:stretch>
              <a:fillRect/>
            </a:stretch>
          </a:blipFill>
        </p:spPr>
        <p:txBody>
          <a:bodyPr/>
          <a:lstStyle/>
          <a:p>
            <a:endParaRPr lang="en-GB"/>
          </a:p>
        </p:txBody>
      </p:sp>
      <p:sp>
        <p:nvSpPr>
          <p:cNvPr id="25" name="TextBox 25"/>
          <p:cNvSpPr txBox="1"/>
          <p:nvPr/>
        </p:nvSpPr>
        <p:spPr>
          <a:xfrm>
            <a:off x="17766873" y="9863172"/>
            <a:ext cx="141251" cy="292019"/>
          </a:xfrm>
          <a:prstGeom prst="rect">
            <a:avLst/>
          </a:prstGeom>
        </p:spPr>
        <p:txBody>
          <a:bodyPr lIns="0" tIns="0" rIns="0" bIns="0" rtlCol="0" anchor="t">
            <a:spAutoFit/>
          </a:bodyPr>
          <a:lstStyle/>
          <a:p>
            <a:pPr algn="l">
              <a:lnSpc>
                <a:spcPts val="2200"/>
              </a:lnSpc>
            </a:pPr>
            <a:r>
              <a:rPr lang="en-US" sz="2000">
                <a:solidFill>
                  <a:srgbClr val="AE2573"/>
                </a:solidFill>
                <a:latin typeface="Frutiger"/>
                <a:ea typeface="Frutiger"/>
                <a:cs typeface="Frutiger"/>
                <a:sym typeface="Frutiger"/>
              </a:rPr>
              <a:t>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9" name="TextBox 9"/>
          <p:cNvSpPr txBox="1">
            <a:spLocks noGrp="1"/>
          </p:cNvSpPr>
          <p:nvPr>
            <p:ph type="title" idx="4294967295"/>
          </p:nvPr>
        </p:nvSpPr>
        <p:spPr>
          <a:xfrm>
            <a:off x="713471" y="482918"/>
            <a:ext cx="9639310" cy="71118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Adaptive leadership (half day)</a:t>
            </a:r>
          </a:p>
        </p:txBody>
      </p:sp>
      <p:sp>
        <p:nvSpPr>
          <p:cNvPr id="14" name="TextBox 14"/>
          <p:cNvSpPr txBox="1"/>
          <p:nvPr/>
        </p:nvSpPr>
        <p:spPr>
          <a:xfrm>
            <a:off x="713471" y="1211567"/>
            <a:ext cx="9947264" cy="438150"/>
          </a:xfrm>
          <a:prstGeom prst="rect">
            <a:avLst/>
          </a:prstGeom>
        </p:spPr>
        <p:txBody>
          <a:bodyPr lIns="0" tIns="0" rIns="0" bIns="0" rtlCol="0" anchor="t">
            <a:spAutoFit/>
          </a:bodyPr>
          <a:lstStyle/>
          <a:p>
            <a:pPr marL="0" lvl="0" indent="0" algn="l">
              <a:lnSpc>
                <a:spcPts val="3300"/>
              </a:lnSpc>
            </a:pPr>
            <a:r>
              <a:rPr lang="en-US" sz="3000" b="1" spc="-99">
                <a:solidFill>
                  <a:srgbClr val="AE2573"/>
                </a:solidFill>
                <a:latin typeface="Frutiger Bold"/>
                <a:ea typeface="Frutiger Bold"/>
                <a:cs typeface="Frutiger Bold"/>
                <a:sym typeface="Frutiger Bold"/>
              </a:rPr>
              <a:t>Enhancing emotional intelligence and self-awareness</a:t>
            </a:r>
          </a:p>
        </p:txBody>
      </p:sp>
      <p:sp>
        <p:nvSpPr>
          <p:cNvPr id="10" name="TextBox 10"/>
          <p:cNvSpPr txBox="1"/>
          <p:nvPr/>
        </p:nvSpPr>
        <p:spPr>
          <a:xfrm>
            <a:off x="713471" y="2178314"/>
            <a:ext cx="9947264" cy="2095500"/>
          </a:xfrm>
          <a:prstGeom prst="rect">
            <a:avLst/>
          </a:prstGeom>
        </p:spPr>
        <p:txBody>
          <a:bodyPr lIns="0" tIns="0" rIns="0" bIns="0" rtlCol="0" anchor="t">
            <a:spAutoFit/>
          </a:bodyPr>
          <a:lstStyle/>
          <a:p>
            <a:pPr algn="l">
              <a:lnSpc>
                <a:spcPts val="3360"/>
              </a:lnSpc>
            </a:pPr>
            <a:r>
              <a:rPr lang="en-US" sz="2800">
                <a:solidFill>
                  <a:srgbClr val="000000"/>
                </a:solidFill>
                <a:latin typeface="Frutiger"/>
                <a:ea typeface="Frutiger"/>
                <a:cs typeface="Frutiger"/>
                <a:sym typeface="Frutiger"/>
              </a:rPr>
              <a:t>Strong leadership isn’t just about decision-making, it’s about understanding yourself and others. This half day session equips leaders with the tools to develop emotional intelligence, build self-awareness, and navigate workplace challenges with adaptability and confidence.</a:t>
            </a:r>
          </a:p>
        </p:txBody>
      </p:sp>
      <p:sp>
        <p:nvSpPr>
          <p:cNvPr id="5" name="TextBox 5"/>
          <p:cNvSpPr txBox="1"/>
          <p:nvPr/>
        </p:nvSpPr>
        <p:spPr>
          <a:xfrm>
            <a:off x="777484" y="5047314"/>
            <a:ext cx="10477347" cy="4286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This course covers: </a:t>
            </a:r>
          </a:p>
        </p:txBody>
      </p:sp>
      <p:sp>
        <p:nvSpPr>
          <p:cNvPr id="15" name="TextBox 15"/>
          <p:cNvSpPr txBox="1"/>
          <p:nvPr/>
        </p:nvSpPr>
        <p:spPr>
          <a:xfrm>
            <a:off x="713471" y="5709760"/>
            <a:ext cx="9947264" cy="3352800"/>
          </a:xfrm>
          <a:prstGeom prst="rect">
            <a:avLst/>
          </a:prstGeom>
        </p:spPr>
        <p:txBody>
          <a:bodyPr lIns="0" tIns="0" rIns="0" bIns="0" rtlCol="0" anchor="t">
            <a:spAutoFit/>
          </a:bodyPr>
          <a:lstStyle/>
          <a:p>
            <a:pPr marL="604521" lvl="1" indent="-302261" algn="l">
              <a:lnSpc>
                <a:spcPts val="3360"/>
              </a:lnSpc>
              <a:buFont typeface="Arial"/>
              <a:buChar char="•"/>
            </a:pPr>
            <a:r>
              <a:rPr lang="en-US" sz="2800">
                <a:solidFill>
                  <a:srgbClr val="000000"/>
                </a:solidFill>
                <a:latin typeface="Frutiger"/>
                <a:ea typeface="Frutiger"/>
                <a:cs typeface="Frutiger"/>
                <a:sym typeface="Frutiger"/>
              </a:rPr>
              <a:t>Exploring the core elements of emotional intelligence and how they impact leadership effectiveness</a:t>
            </a:r>
          </a:p>
          <a:p>
            <a:pPr marL="604521" lvl="1" indent="-302261" algn="l">
              <a:lnSpc>
                <a:spcPts val="3360"/>
              </a:lnSpc>
              <a:buFont typeface="Arial"/>
              <a:buChar char="•"/>
            </a:pPr>
            <a:r>
              <a:rPr lang="en-US" sz="2800">
                <a:solidFill>
                  <a:srgbClr val="000000"/>
                </a:solidFill>
                <a:latin typeface="Frutiger"/>
                <a:ea typeface="Frutiger"/>
                <a:cs typeface="Frutiger"/>
                <a:sym typeface="Frutiger"/>
              </a:rPr>
              <a:t>Identifying your leadership tendencies and discover how flexibility and adaptability can enhance your approach to managing others</a:t>
            </a:r>
          </a:p>
          <a:p>
            <a:pPr marL="604521" lvl="1" indent="-302261" algn="l">
              <a:lnSpc>
                <a:spcPts val="3360"/>
              </a:lnSpc>
              <a:buFont typeface="Arial"/>
              <a:buChar char="•"/>
            </a:pPr>
            <a:r>
              <a:rPr lang="en-US" sz="2800">
                <a:solidFill>
                  <a:srgbClr val="000000"/>
                </a:solidFill>
                <a:latin typeface="Frutiger"/>
                <a:ea typeface="Frutiger"/>
                <a:cs typeface="Frutiger"/>
                <a:sym typeface="Frutiger"/>
              </a:rPr>
              <a:t>Recognising how emotions influence decision-making and develop strategies to respond thoughtfully rather than reactively</a:t>
            </a:r>
          </a:p>
        </p:txBody>
      </p:sp>
      <p:grpSp>
        <p:nvGrpSpPr>
          <p:cNvPr id="2" name="Group 2">
            <a:extLst>
              <a:ext uri="{C183D7F6-B498-43B3-948B-1728B52AA6E4}">
                <adec:decorative xmlns:adec="http://schemas.microsoft.com/office/drawing/2017/decorative" val="1"/>
              </a:ext>
            </a:extLst>
          </p:cNvPr>
          <p:cNvGrpSpPr/>
          <p:nvPr/>
        </p:nvGrpSpPr>
        <p:grpSpPr>
          <a:xfrm>
            <a:off x="11015530" y="0"/>
            <a:ext cx="7272470" cy="10346075"/>
            <a:chOff x="0" y="0"/>
            <a:chExt cx="2132652" cy="2819195"/>
          </a:xfrm>
        </p:grpSpPr>
        <p:sp>
          <p:nvSpPr>
            <p:cNvPr id="3" name="Freeform 3"/>
            <p:cNvSpPr/>
            <p:nvPr/>
          </p:nvSpPr>
          <p:spPr>
            <a:xfrm>
              <a:off x="0" y="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16" name="TextBox 16"/>
          <p:cNvSpPr txBox="1"/>
          <p:nvPr/>
        </p:nvSpPr>
        <p:spPr>
          <a:xfrm>
            <a:off x="11227076" y="890108"/>
            <a:ext cx="6266577" cy="407035"/>
          </a:xfrm>
          <a:prstGeom prst="rect">
            <a:avLst/>
          </a:prstGeom>
        </p:spPr>
        <p:txBody>
          <a:bodyPr lIns="0" tIns="0" rIns="0" bIns="0" rtlCol="0" anchor="t">
            <a:spAutoFit/>
          </a:bodyPr>
          <a:lstStyle/>
          <a:p>
            <a:pPr marL="0" lvl="0" indent="0" algn="l">
              <a:lnSpc>
                <a:spcPts val="3079"/>
              </a:lnSpc>
            </a:pPr>
            <a:r>
              <a:rPr lang="en-US" sz="2799" b="1" spc="-92" dirty="0">
                <a:solidFill>
                  <a:srgbClr val="000000"/>
                </a:solidFill>
                <a:latin typeface="Frutiger Bold"/>
                <a:ea typeface="Frutiger Bold"/>
                <a:cs typeface="Frutiger Bold"/>
                <a:sym typeface="Frutiger Bold"/>
              </a:rPr>
              <a:t>This training is for:</a:t>
            </a:r>
          </a:p>
        </p:txBody>
      </p:sp>
      <p:sp>
        <p:nvSpPr>
          <p:cNvPr id="6" name="Freeform 6">
            <a:extLst>
              <a:ext uri="{C183D7F6-B498-43B3-948B-1728B52AA6E4}">
                <adec:decorative xmlns:adec="http://schemas.microsoft.com/office/drawing/2017/decorative" val="1"/>
              </a:ext>
            </a:extLst>
          </p:cNvPr>
          <p:cNvSpPr/>
          <p:nvPr/>
        </p:nvSpPr>
        <p:spPr>
          <a:xfrm>
            <a:off x="11227076" y="1649717"/>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1" name="TextBox 11"/>
          <p:cNvSpPr txBox="1"/>
          <p:nvPr/>
        </p:nvSpPr>
        <p:spPr>
          <a:xfrm>
            <a:off x="12445805" y="1640192"/>
            <a:ext cx="5236861"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Current &amp; aspiring leaders seeking to improve their leadership style and emotional intelligence</a:t>
            </a:r>
          </a:p>
        </p:txBody>
      </p:sp>
      <p:sp>
        <p:nvSpPr>
          <p:cNvPr id="7" name="Freeform 7">
            <a:extLst>
              <a:ext uri="{C183D7F6-B498-43B3-948B-1728B52AA6E4}">
                <adec:decorative xmlns:adec="http://schemas.microsoft.com/office/drawing/2017/decorative" val="1"/>
              </a:ext>
            </a:extLst>
          </p:cNvPr>
          <p:cNvSpPr/>
          <p:nvPr/>
        </p:nvSpPr>
        <p:spPr>
          <a:xfrm>
            <a:off x="11254831" y="3614411"/>
            <a:ext cx="953481" cy="1046736"/>
          </a:xfrm>
          <a:custGeom>
            <a:avLst/>
            <a:gdLst/>
            <a:ahLst/>
            <a:cxnLst/>
            <a:rect l="l" t="t" r="r" b="b"/>
            <a:pathLst>
              <a:path w="953481" h="1046736">
                <a:moveTo>
                  <a:pt x="0" y="0"/>
                </a:moveTo>
                <a:lnTo>
                  <a:pt x="953481" y="0"/>
                </a:lnTo>
                <a:lnTo>
                  <a:pt x="953481" y="1046736"/>
                </a:lnTo>
                <a:lnTo>
                  <a:pt x="0" y="10467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2" name="TextBox 12"/>
          <p:cNvSpPr txBox="1"/>
          <p:nvPr/>
        </p:nvSpPr>
        <p:spPr>
          <a:xfrm>
            <a:off x="12445805" y="3519430"/>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Managers and team leaders wanting to build resilient, adaptable teams</a:t>
            </a:r>
          </a:p>
        </p:txBody>
      </p:sp>
      <p:sp>
        <p:nvSpPr>
          <p:cNvPr id="8" name="Freeform 8">
            <a:extLst>
              <a:ext uri="{C183D7F6-B498-43B3-948B-1728B52AA6E4}">
                <adec:decorative xmlns:adec="http://schemas.microsoft.com/office/drawing/2017/decorative" val="1"/>
              </a:ext>
            </a:extLst>
          </p:cNvPr>
          <p:cNvSpPr/>
          <p:nvPr/>
        </p:nvSpPr>
        <p:spPr>
          <a:xfrm>
            <a:off x="11236601" y="5161337"/>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3" name="TextBox 13"/>
          <p:cNvSpPr txBox="1"/>
          <p:nvPr/>
        </p:nvSpPr>
        <p:spPr>
          <a:xfrm>
            <a:off x="12445805" y="5071585"/>
            <a:ext cx="522443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HR Professionals &amp; Coaches supporting leaders in personal and professional development</a:t>
            </a:r>
          </a:p>
        </p:txBody>
      </p:sp>
      <p:sp>
        <p:nvSpPr>
          <p:cNvPr id="18" name="Freeform 18">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7" name="TextBox 17"/>
          <p:cNvSpPr txBox="1"/>
          <p:nvPr/>
        </p:nvSpPr>
        <p:spPr>
          <a:xfrm>
            <a:off x="17766873" y="9863172"/>
            <a:ext cx="141251" cy="292019"/>
          </a:xfrm>
          <a:prstGeom prst="rect">
            <a:avLst/>
          </a:prstGeom>
        </p:spPr>
        <p:txBody>
          <a:bodyPr lIns="0" tIns="0" rIns="0" bIns="0" rtlCol="0" anchor="t">
            <a:spAutoFit/>
          </a:bodyPr>
          <a:lstStyle/>
          <a:p>
            <a:pPr algn="l">
              <a:lnSpc>
                <a:spcPts val="2200"/>
              </a:lnSpc>
            </a:pPr>
            <a:r>
              <a:rPr lang="en-US" sz="2000">
                <a:solidFill>
                  <a:srgbClr val="AF2C73"/>
                </a:solidFill>
                <a:latin typeface="Frutiger"/>
                <a:ea typeface="Frutiger"/>
                <a:cs typeface="Frutiger"/>
                <a:sym typeface="Frutiger"/>
              </a:rPr>
              <a:t>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9" name="TextBox 9"/>
          <p:cNvSpPr txBox="1">
            <a:spLocks noGrp="1"/>
          </p:cNvSpPr>
          <p:nvPr>
            <p:ph type="title" idx="4294967295"/>
          </p:nvPr>
        </p:nvSpPr>
        <p:spPr>
          <a:xfrm>
            <a:off x="713422" y="482918"/>
            <a:ext cx="10265801" cy="71118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Impactful feedback (half day)</a:t>
            </a:r>
          </a:p>
        </p:txBody>
      </p:sp>
      <p:sp>
        <p:nvSpPr>
          <p:cNvPr id="18" name="TextBox 18"/>
          <p:cNvSpPr txBox="1"/>
          <p:nvPr/>
        </p:nvSpPr>
        <p:spPr>
          <a:xfrm>
            <a:off x="713422" y="1263914"/>
            <a:ext cx="9639310" cy="438150"/>
          </a:xfrm>
          <a:prstGeom prst="rect">
            <a:avLst/>
          </a:prstGeom>
        </p:spPr>
        <p:txBody>
          <a:bodyPr lIns="0" tIns="0" rIns="0" bIns="0" rtlCol="0" anchor="t">
            <a:spAutoFit/>
          </a:bodyPr>
          <a:lstStyle/>
          <a:p>
            <a:pPr marL="0" lvl="0" indent="0" algn="l">
              <a:lnSpc>
                <a:spcPts val="3300"/>
              </a:lnSpc>
            </a:pPr>
            <a:r>
              <a:rPr lang="en-US" sz="3000" b="1" spc="-99">
                <a:solidFill>
                  <a:srgbClr val="AE2573"/>
                </a:solidFill>
                <a:latin typeface="Frutiger Bold"/>
                <a:ea typeface="Frutiger Bold"/>
                <a:cs typeface="Frutiger Bold"/>
                <a:sym typeface="Frutiger Bold"/>
              </a:rPr>
              <a:t>Creating conversations that drive growth not discomfort</a:t>
            </a:r>
          </a:p>
        </p:txBody>
      </p:sp>
      <p:sp>
        <p:nvSpPr>
          <p:cNvPr id="10" name="TextBox 10"/>
          <p:cNvSpPr txBox="1"/>
          <p:nvPr/>
        </p:nvSpPr>
        <p:spPr>
          <a:xfrm>
            <a:off x="792936" y="2178314"/>
            <a:ext cx="10106775" cy="2933700"/>
          </a:xfrm>
          <a:prstGeom prst="rect">
            <a:avLst/>
          </a:prstGeom>
        </p:spPr>
        <p:txBody>
          <a:bodyPr lIns="0" tIns="0" rIns="0" bIns="0" rtlCol="0" anchor="t">
            <a:spAutoFit/>
          </a:bodyPr>
          <a:lstStyle/>
          <a:p>
            <a:pPr algn="l">
              <a:lnSpc>
                <a:spcPts val="3360"/>
              </a:lnSpc>
            </a:pPr>
            <a:r>
              <a:rPr lang="en-US" sz="2800">
                <a:solidFill>
                  <a:srgbClr val="000000"/>
                </a:solidFill>
                <a:latin typeface="Frutiger"/>
                <a:ea typeface="Frutiger"/>
                <a:cs typeface="Frutiger"/>
                <a:sym typeface="Frutiger"/>
              </a:rPr>
              <a:t>Giving feedback is more than just a conversation, it’s a powerful leadership tool that fosters growth, improves performance, and strengthens relationships. This half day session equips participants with the skills, techniques, and confidence to provide clear, constructive, and actionable feedback in a way that encourages positive change and professional development.</a:t>
            </a:r>
          </a:p>
        </p:txBody>
      </p:sp>
      <p:sp>
        <p:nvSpPr>
          <p:cNvPr id="15" name="TextBox 15"/>
          <p:cNvSpPr txBox="1"/>
          <p:nvPr/>
        </p:nvSpPr>
        <p:spPr>
          <a:xfrm>
            <a:off x="759254" y="5768973"/>
            <a:ext cx="10477347" cy="4286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This course covers: </a:t>
            </a:r>
          </a:p>
        </p:txBody>
      </p:sp>
      <p:sp>
        <p:nvSpPr>
          <p:cNvPr id="16" name="TextBox 16"/>
          <p:cNvSpPr txBox="1"/>
          <p:nvPr/>
        </p:nvSpPr>
        <p:spPr>
          <a:xfrm>
            <a:off x="759254" y="6321423"/>
            <a:ext cx="9947264" cy="3771900"/>
          </a:xfrm>
          <a:prstGeom prst="rect">
            <a:avLst/>
          </a:prstGeom>
        </p:spPr>
        <p:txBody>
          <a:bodyPr lIns="0" tIns="0" rIns="0" bIns="0" rtlCol="0" anchor="t">
            <a:spAutoFit/>
          </a:bodyPr>
          <a:lstStyle/>
          <a:p>
            <a:pPr marL="604521" lvl="1" indent="-302261" algn="l">
              <a:lnSpc>
                <a:spcPts val="3360"/>
              </a:lnSpc>
              <a:buFont typeface="Arial"/>
              <a:buChar char="•"/>
            </a:pPr>
            <a:r>
              <a:rPr lang="en-US" sz="2800">
                <a:solidFill>
                  <a:srgbClr val="000000"/>
                </a:solidFill>
                <a:latin typeface="Frutiger"/>
                <a:ea typeface="Frutiger"/>
                <a:cs typeface="Frutiger"/>
                <a:sym typeface="Frutiger"/>
              </a:rPr>
              <a:t>Mastering the SBI feedback model to structure effective feedback</a:t>
            </a:r>
          </a:p>
          <a:p>
            <a:pPr marL="604521" lvl="1" indent="-302261" algn="l">
              <a:lnSpc>
                <a:spcPts val="3360"/>
              </a:lnSpc>
              <a:buFont typeface="Arial"/>
              <a:buChar char="•"/>
            </a:pPr>
            <a:r>
              <a:rPr lang="en-US" sz="2800">
                <a:solidFill>
                  <a:srgbClr val="000000"/>
                </a:solidFill>
                <a:latin typeface="Frutiger"/>
                <a:ea typeface="Frutiger"/>
                <a:cs typeface="Frutiger"/>
                <a:sym typeface="Frutiger"/>
              </a:rPr>
              <a:t>Understanding the difference between reinforcement and developmental feedback and how to deliver each type</a:t>
            </a:r>
          </a:p>
          <a:p>
            <a:pPr marL="604521" lvl="1" indent="-302261" algn="l">
              <a:lnSpc>
                <a:spcPts val="3360"/>
              </a:lnSpc>
              <a:buFont typeface="Arial"/>
              <a:buChar char="•"/>
            </a:pPr>
            <a:r>
              <a:rPr lang="en-US" sz="2800">
                <a:solidFill>
                  <a:srgbClr val="000000"/>
                </a:solidFill>
                <a:latin typeface="Frutiger"/>
                <a:ea typeface="Frutiger"/>
                <a:cs typeface="Frutiger"/>
                <a:sym typeface="Frutiger"/>
              </a:rPr>
              <a:t>Providing objective and actionable feedback that focuses on behaviour and its impact</a:t>
            </a:r>
          </a:p>
          <a:p>
            <a:pPr marL="604521" lvl="1" indent="-302261" algn="l">
              <a:lnSpc>
                <a:spcPts val="3360"/>
              </a:lnSpc>
              <a:buFont typeface="Arial"/>
              <a:buChar char="•"/>
            </a:pPr>
            <a:r>
              <a:rPr lang="en-US" sz="2800">
                <a:solidFill>
                  <a:srgbClr val="000000"/>
                </a:solidFill>
                <a:latin typeface="Frutiger"/>
                <a:ea typeface="Frutiger"/>
                <a:cs typeface="Frutiger"/>
                <a:sym typeface="Frutiger"/>
              </a:rPr>
              <a:t>Applying feedback in real-time by practicing feedback delivery in role-play scenarios</a:t>
            </a:r>
          </a:p>
        </p:txBody>
      </p:sp>
      <p:grpSp>
        <p:nvGrpSpPr>
          <p:cNvPr id="2" name="Group 2">
            <a:extLst>
              <a:ext uri="{C183D7F6-B498-43B3-948B-1728B52AA6E4}">
                <adec:decorative xmlns:adec="http://schemas.microsoft.com/office/drawing/2017/decorative" val="1"/>
              </a:ext>
            </a:extLst>
          </p:cNvPr>
          <p:cNvGrpSpPr/>
          <p:nvPr/>
        </p:nvGrpSpPr>
        <p:grpSpPr>
          <a:xfrm>
            <a:off x="11016583" y="0"/>
            <a:ext cx="7268400" cy="10346075"/>
            <a:chOff x="0" y="0"/>
            <a:chExt cx="2132652" cy="2819195"/>
          </a:xfrm>
        </p:grpSpPr>
        <p:sp>
          <p:nvSpPr>
            <p:cNvPr id="3" name="Freeform 3"/>
            <p:cNvSpPr/>
            <p:nvPr/>
          </p:nvSpPr>
          <p:spPr>
            <a:xfrm>
              <a:off x="0" y="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11" name="TextBox 11"/>
          <p:cNvSpPr txBox="1"/>
          <p:nvPr/>
        </p:nvSpPr>
        <p:spPr>
          <a:xfrm>
            <a:off x="11227076" y="890108"/>
            <a:ext cx="6266577" cy="407035"/>
          </a:xfrm>
          <a:prstGeom prst="rect">
            <a:avLst/>
          </a:prstGeom>
        </p:spPr>
        <p:txBody>
          <a:bodyPr lIns="0" tIns="0" rIns="0" bIns="0" rtlCol="0" anchor="t">
            <a:spAutoFit/>
          </a:bodyPr>
          <a:lstStyle/>
          <a:p>
            <a:pPr marL="0" lvl="0" indent="0" algn="l">
              <a:lnSpc>
                <a:spcPts val="3079"/>
              </a:lnSpc>
            </a:pPr>
            <a:r>
              <a:rPr lang="en-US" sz="2799" b="1" spc="-92" dirty="0">
                <a:solidFill>
                  <a:srgbClr val="000000"/>
                </a:solidFill>
                <a:latin typeface="Frutiger Bold"/>
                <a:ea typeface="Frutiger Bold"/>
                <a:cs typeface="Frutiger Bold"/>
                <a:sym typeface="Frutiger Bold"/>
              </a:rPr>
              <a:t>This training is for:</a:t>
            </a:r>
          </a:p>
        </p:txBody>
      </p:sp>
      <p:sp>
        <p:nvSpPr>
          <p:cNvPr id="5" name="Freeform 5">
            <a:extLst>
              <a:ext uri="{C183D7F6-B498-43B3-948B-1728B52AA6E4}">
                <adec:decorative xmlns:adec="http://schemas.microsoft.com/office/drawing/2017/decorative" val="1"/>
              </a:ext>
            </a:extLst>
          </p:cNvPr>
          <p:cNvSpPr/>
          <p:nvPr/>
        </p:nvSpPr>
        <p:spPr>
          <a:xfrm>
            <a:off x="11227076" y="1649717"/>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2" name="TextBox 12"/>
          <p:cNvSpPr txBox="1"/>
          <p:nvPr/>
        </p:nvSpPr>
        <p:spPr>
          <a:xfrm>
            <a:off x="12424115" y="1540139"/>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Leaders and managers looking to build a high-performance, feedback-driven culture</a:t>
            </a:r>
          </a:p>
        </p:txBody>
      </p:sp>
      <p:sp>
        <p:nvSpPr>
          <p:cNvPr id="6" name="Freeform 6">
            <a:extLst>
              <a:ext uri="{C183D7F6-B498-43B3-948B-1728B52AA6E4}">
                <adec:decorative xmlns:adec="http://schemas.microsoft.com/office/drawing/2017/decorative" val="1"/>
              </a:ext>
            </a:extLst>
          </p:cNvPr>
          <p:cNvSpPr/>
          <p:nvPr/>
        </p:nvSpPr>
        <p:spPr>
          <a:xfrm>
            <a:off x="11236601" y="3169421"/>
            <a:ext cx="953481" cy="1046736"/>
          </a:xfrm>
          <a:custGeom>
            <a:avLst/>
            <a:gdLst/>
            <a:ahLst/>
            <a:cxnLst/>
            <a:rect l="l" t="t" r="r" b="b"/>
            <a:pathLst>
              <a:path w="953481" h="1046736">
                <a:moveTo>
                  <a:pt x="0" y="0"/>
                </a:moveTo>
                <a:lnTo>
                  <a:pt x="953481" y="0"/>
                </a:lnTo>
                <a:lnTo>
                  <a:pt x="953481" y="1046735"/>
                </a:lnTo>
                <a:lnTo>
                  <a:pt x="0" y="10467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3" name="TextBox 13"/>
          <p:cNvSpPr txBox="1"/>
          <p:nvPr/>
        </p:nvSpPr>
        <p:spPr>
          <a:xfrm>
            <a:off x="12424115" y="3054614"/>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HR professionals and coaches supporting teams with professional development</a:t>
            </a:r>
          </a:p>
        </p:txBody>
      </p:sp>
      <p:sp>
        <p:nvSpPr>
          <p:cNvPr id="7" name="Freeform 7">
            <a:extLst>
              <a:ext uri="{C183D7F6-B498-43B3-948B-1728B52AA6E4}">
                <adec:decorative xmlns:adec="http://schemas.microsoft.com/office/drawing/2017/decorative" val="1"/>
              </a:ext>
            </a:extLst>
          </p:cNvPr>
          <p:cNvSpPr/>
          <p:nvPr/>
        </p:nvSpPr>
        <p:spPr>
          <a:xfrm>
            <a:off x="11236601" y="4678667"/>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4" name="TextBox 14"/>
          <p:cNvSpPr txBox="1"/>
          <p:nvPr/>
        </p:nvSpPr>
        <p:spPr>
          <a:xfrm>
            <a:off x="12424115" y="4569089"/>
            <a:ext cx="5522365"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Team members and employees wanting to improve peer-to-peer feedback and collaboration</a:t>
            </a:r>
          </a:p>
        </p:txBody>
      </p:sp>
      <p:sp>
        <p:nvSpPr>
          <p:cNvPr id="8" name="Freeform 8">
            <a:extLst>
              <a:ext uri="{C183D7F6-B498-43B3-948B-1728B52AA6E4}">
                <adec:decorative xmlns:adec="http://schemas.microsoft.com/office/drawing/2017/decorative" val="1"/>
              </a:ext>
            </a:extLst>
          </p:cNvPr>
          <p:cNvSpPr/>
          <p:nvPr/>
        </p:nvSpPr>
        <p:spPr>
          <a:xfrm>
            <a:off x="11236601" y="6240235"/>
            <a:ext cx="963006" cy="963006"/>
          </a:xfrm>
          <a:custGeom>
            <a:avLst/>
            <a:gdLst/>
            <a:ahLst/>
            <a:cxnLst/>
            <a:rect l="l" t="t" r="r" b="b"/>
            <a:pathLst>
              <a:path w="963006" h="963006">
                <a:moveTo>
                  <a:pt x="0" y="0"/>
                </a:moveTo>
                <a:lnTo>
                  <a:pt x="963006" y="0"/>
                </a:lnTo>
                <a:lnTo>
                  <a:pt x="963006" y="963007"/>
                </a:lnTo>
                <a:lnTo>
                  <a:pt x="0" y="96300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7" name="TextBox 17"/>
          <p:cNvSpPr txBox="1"/>
          <p:nvPr/>
        </p:nvSpPr>
        <p:spPr>
          <a:xfrm>
            <a:off x="12424115" y="6083564"/>
            <a:ext cx="5522365"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Organisational leaders aiming to refine their communication and leadership approach</a:t>
            </a:r>
          </a:p>
        </p:txBody>
      </p:sp>
      <p:sp>
        <p:nvSpPr>
          <p:cNvPr id="19" name="Freeform 19">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11" cstate="email">
              <a:extLst>
                <a:ext uri="{28A0092B-C50C-407E-A947-70E740481C1C}">
                  <a14:useLocalDpi xmlns:a14="http://schemas.microsoft.com/office/drawing/2010/main"/>
                </a:ext>
              </a:extLst>
            </a:blip>
            <a:stretch>
              <a:fillRect/>
            </a:stretch>
          </a:blipFill>
        </p:spPr>
        <p:txBody>
          <a:bodyPr/>
          <a:lstStyle/>
          <a:p>
            <a:endParaRPr lang="en-GB"/>
          </a:p>
        </p:txBody>
      </p:sp>
      <p:sp>
        <p:nvSpPr>
          <p:cNvPr id="20" name="TextBox 20"/>
          <p:cNvSpPr txBox="1"/>
          <p:nvPr/>
        </p:nvSpPr>
        <p:spPr>
          <a:xfrm>
            <a:off x="17766873" y="9863172"/>
            <a:ext cx="141251" cy="292019"/>
          </a:xfrm>
          <a:prstGeom prst="rect">
            <a:avLst/>
          </a:prstGeom>
        </p:spPr>
        <p:txBody>
          <a:bodyPr lIns="0" tIns="0" rIns="0" bIns="0" rtlCol="0" anchor="t">
            <a:spAutoFit/>
          </a:bodyPr>
          <a:lstStyle/>
          <a:p>
            <a:pPr algn="l">
              <a:lnSpc>
                <a:spcPts val="2200"/>
              </a:lnSpc>
            </a:pPr>
            <a:r>
              <a:rPr lang="en-US" sz="2000">
                <a:solidFill>
                  <a:srgbClr val="AE2573"/>
                </a:solidFill>
                <a:latin typeface="Frutiger"/>
                <a:ea typeface="Frutiger"/>
                <a:cs typeface="Frutiger"/>
                <a:sym typeface="Frutiger"/>
              </a:rPr>
              <a:t>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6330</Words>
  <Application>Microsoft Macintosh PowerPoint</Application>
  <PresentationFormat>Custom</PresentationFormat>
  <Paragraphs>691</Paragraphs>
  <Slides>43</Slides>
  <Notes>43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Frutiger Bold</vt:lpstr>
      <vt:lpstr>Frutiger Bold Italics</vt:lpstr>
      <vt:lpstr>Arial</vt:lpstr>
      <vt:lpstr>Frutiger</vt:lpstr>
      <vt:lpstr>Canva Sans Bold</vt:lpstr>
      <vt:lpstr>Canva Sans</vt:lpstr>
      <vt:lpstr>Calibri</vt:lpstr>
      <vt:lpstr>Frutiger Italics</vt:lpstr>
      <vt:lpstr>Office Theme</vt:lpstr>
      <vt:lpstr>Training and Development</vt:lpstr>
      <vt:lpstr>Develop your people. Transform your impact </vt:lpstr>
      <vt:lpstr>Learning that works for everyone</vt:lpstr>
      <vt:lpstr>Learning that lasts</vt:lpstr>
      <vt:lpstr>Our training courses</vt:lpstr>
      <vt:lpstr>Leading with impact</vt:lpstr>
      <vt:lpstr>Effective line management (4 days)</vt:lpstr>
      <vt:lpstr>Adaptive leadership (half day)</vt:lpstr>
      <vt:lpstr>Impactful feedback (half day)</vt:lpstr>
      <vt:lpstr>Setting objectives that drive results (half day)</vt:lpstr>
      <vt:lpstr>Coaching for confidence, insights and impact</vt:lpstr>
      <vt:lpstr>Coaching</vt:lpstr>
      <vt:lpstr>Our Coaching</vt:lpstr>
      <vt:lpstr>Coaching offer</vt:lpstr>
      <vt:lpstr>Using Strengthscope®</vt:lpstr>
      <vt:lpstr>The coaching leader (1 day)</vt:lpstr>
      <vt:lpstr>Communicating with purpose and presence</vt:lpstr>
      <vt:lpstr>Build credibility, connection and impact</vt:lpstr>
      <vt:lpstr>Top Down Thinking in action (half day)</vt:lpstr>
      <vt:lpstr>Stand out with confidence (half day)</vt:lpstr>
      <vt:lpstr>Better conversations (1 day)</vt:lpstr>
      <vt:lpstr>Exploring interactions (half day)</vt:lpstr>
      <vt:lpstr>Build a culture of continuous improvement</vt:lpstr>
      <vt:lpstr>After Action Review (bespoke)</vt:lpstr>
      <vt:lpstr>Before Action Review (bespoke)</vt:lpstr>
      <vt:lpstr>After Action Review conductor training (1 day)</vt:lpstr>
      <vt:lpstr>Inclusive cultures, accessible practice</vt:lpstr>
      <vt:lpstr>Inclusive leadership (half day)</vt:lpstr>
      <vt:lpstr>Neurodiversity at work (half day)</vt:lpstr>
      <vt:lpstr>Accessible by design (half day)</vt:lpstr>
      <vt:lpstr>Delivering change with confidence</vt:lpstr>
      <vt:lpstr>Project management essentials  (1 day)</vt:lpstr>
      <vt:lpstr>Programme Management Office (PMO) foundations (half day)</vt:lpstr>
      <vt:lpstr>Agile fundamentals (half day)</vt:lpstr>
      <vt:lpstr>Consulting academy</vt:lpstr>
      <vt:lpstr>Consulting academy training</vt:lpstr>
      <vt:lpstr>Digital and data proficiency</vt:lpstr>
      <vt:lpstr>Excel essentials</vt:lpstr>
      <vt:lpstr>Data storytelling</vt:lpstr>
      <vt:lpstr>Business analysist in action</vt:lpstr>
      <vt:lpstr>Structured Query Language (SQL) foundations</vt:lpstr>
      <vt:lpstr>Power BI essentials </vt:lpstr>
      <vt:lpstr>Contact us for more information</vt:lpstr>
    </vt:vector>
  </TitlesOfParts>
  <Manager/>
  <Company>Transformation Partners in Health and Care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TPHC Training Brochure</dc:title>
  <dc:subject>Our training offer</dc:subject>
  <dc:creator>Transformation Partners in Health and Care</dc:creator>
  <cp:keywords/>
  <dc:description/>
  <cp:lastModifiedBy>USHER, Adam (ROYAL FREE LONDON NHS FOUNDATION TRUST)</cp:lastModifiedBy>
  <cp:revision>38</cp:revision>
  <dcterms:created xsi:type="dcterms:W3CDTF">2006-08-16T00:00:00Z</dcterms:created>
  <dcterms:modified xsi:type="dcterms:W3CDTF">2025-08-15T08:50:41Z</dcterms:modified>
  <cp:category/>
  <dc:identifier>DAGtaN8zjXA</dc:identifier>
</cp:coreProperties>
</file>