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57" r:id="rId4"/>
    <p:sldId id="263" r:id="rId5"/>
    <p:sldId id="258" r:id="rId6"/>
    <p:sldId id="259" r:id="rId7"/>
    <p:sldId id="266" r:id="rId8"/>
    <p:sldId id="265" r:id="rId9"/>
    <p:sldId id="274" r:id="rId10"/>
    <p:sldId id="267" r:id="rId11"/>
    <p:sldId id="268" r:id="rId12"/>
    <p:sldId id="269" r:id="rId13"/>
    <p:sldId id="279" r:id="rId14"/>
    <p:sldId id="270" r:id="rId15"/>
    <p:sldId id="271" r:id="rId16"/>
    <p:sldId id="275" r:id="rId17"/>
    <p:sldId id="264"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60"/>
  </p:normalViewPr>
  <p:slideViewPr>
    <p:cSldViewPr snapToGrid="0">
      <p:cViewPr varScale="1">
        <p:scale>
          <a:sx n="68" d="100"/>
          <a:sy n="68"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t>Comparison of air quality standards and borough performance 2020.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Nitrogen Dioxide (NO2)μg m-3</c:v>
          </c:tx>
          <c:spPr>
            <a:solidFill>
              <a:schemeClr val="accent1"/>
            </a:solidFill>
            <a:ln>
              <a:noFill/>
            </a:ln>
            <a:effectLst/>
          </c:spPr>
          <c:invertIfNegative val="0"/>
          <c:cat>
            <c:strRef>
              <c:f>Sheet1!$A$2:$A$8</c:f>
              <c:strCache>
                <c:ptCount val="7"/>
                <c:pt idx="0">
                  <c:v>National </c:v>
                </c:pt>
                <c:pt idx="1">
                  <c:v>WHO</c:v>
                </c:pt>
                <c:pt idx="2">
                  <c:v>Barnet</c:v>
                </c:pt>
                <c:pt idx="3">
                  <c:v>camden</c:v>
                </c:pt>
                <c:pt idx="4">
                  <c:v>Enfield</c:v>
                </c:pt>
                <c:pt idx="5">
                  <c:v>Haringey</c:v>
                </c:pt>
                <c:pt idx="6">
                  <c:v>Islington</c:v>
                </c:pt>
              </c:strCache>
            </c:strRef>
          </c:cat>
          <c:val>
            <c:numRef>
              <c:f>Sheet1!$B$2:$B$8</c:f>
              <c:numCache>
                <c:formatCode>General</c:formatCode>
                <c:ptCount val="7"/>
                <c:pt idx="0">
                  <c:v>40</c:v>
                </c:pt>
                <c:pt idx="1">
                  <c:v>10</c:v>
                </c:pt>
                <c:pt idx="2">
                  <c:v>35.5</c:v>
                </c:pt>
                <c:pt idx="3">
                  <c:v>43</c:v>
                </c:pt>
                <c:pt idx="4">
                  <c:v>30</c:v>
                </c:pt>
                <c:pt idx="5">
                  <c:v>33</c:v>
                </c:pt>
                <c:pt idx="6">
                  <c:v>24</c:v>
                </c:pt>
              </c:numCache>
            </c:numRef>
          </c:val>
          <c:extLst>
            <c:ext xmlns:c16="http://schemas.microsoft.com/office/drawing/2014/chart" uri="{C3380CC4-5D6E-409C-BE32-E72D297353CC}">
              <c16:uniqueId val="{00000000-FAF9-42AD-B2E8-12A279ECC613}"/>
            </c:ext>
          </c:extLst>
        </c:ser>
        <c:ser>
          <c:idx val="1"/>
          <c:order val="1"/>
          <c:tx>
            <c:v>PM 10 μg m-3</c:v>
          </c:tx>
          <c:spPr>
            <a:solidFill>
              <a:schemeClr val="accent2"/>
            </a:solidFill>
            <a:ln>
              <a:noFill/>
            </a:ln>
            <a:effectLst/>
          </c:spPr>
          <c:invertIfNegative val="0"/>
          <c:cat>
            <c:strRef>
              <c:f>Sheet1!$A$2:$A$8</c:f>
              <c:strCache>
                <c:ptCount val="7"/>
                <c:pt idx="0">
                  <c:v>National </c:v>
                </c:pt>
                <c:pt idx="1">
                  <c:v>WHO</c:v>
                </c:pt>
                <c:pt idx="2">
                  <c:v>Barnet</c:v>
                </c:pt>
                <c:pt idx="3">
                  <c:v>camden</c:v>
                </c:pt>
                <c:pt idx="4">
                  <c:v>Enfield</c:v>
                </c:pt>
                <c:pt idx="5">
                  <c:v>Haringey</c:v>
                </c:pt>
                <c:pt idx="6">
                  <c:v>Islington</c:v>
                </c:pt>
              </c:strCache>
            </c:strRef>
          </c:cat>
          <c:val>
            <c:numRef>
              <c:f>Sheet1!$C$2:$C$8</c:f>
              <c:numCache>
                <c:formatCode>General</c:formatCode>
                <c:ptCount val="7"/>
                <c:pt idx="0">
                  <c:v>40</c:v>
                </c:pt>
                <c:pt idx="1">
                  <c:v>15</c:v>
                </c:pt>
                <c:pt idx="2">
                  <c:v>19</c:v>
                </c:pt>
                <c:pt idx="3">
                  <c:v>18</c:v>
                </c:pt>
                <c:pt idx="4">
                  <c:v>15</c:v>
                </c:pt>
                <c:pt idx="6">
                  <c:v>18</c:v>
                </c:pt>
              </c:numCache>
            </c:numRef>
          </c:val>
          <c:extLst>
            <c:ext xmlns:c16="http://schemas.microsoft.com/office/drawing/2014/chart" uri="{C3380CC4-5D6E-409C-BE32-E72D297353CC}">
              <c16:uniqueId val="{00000001-FAF9-42AD-B2E8-12A279ECC613}"/>
            </c:ext>
          </c:extLst>
        </c:ser>
        <c:ser>
          <c:idx val="2"/>
          <c:order val="2"/>
          <c:tx>
            <c:v>PM 2.5μg m-3</c:v>
          </c:tx>
          <c:spPr>
            <a:solidFill>
              <a:schemeClr val="accent3"/>
            </a:solidFill>
            <a:ln>
              <a:noFill/>
            </a:ln>
            <a:effectLst/>
          </c:spPr>
          <c:invertIfNegative val="0"/>
          <c:cat>
            <c:strRef>
              <c:f>Sheet1!$A$2:$A$8</c:f>
              <c:strCache>
                <c:ptCount val="7"/>
                <c:pt idx="0">
                  <c:v>National </c:v>
                </c:pt>
                <c:pt idx="1">
                  <c:v>WHO</c:v>
                </c:pt>
                <c:pt idx="2">
                  <c:v>Barnet</c:v>
                </c:pt>
                <c:pt idx="3">
                  <c:v>camden</c:v>
                </c:pt>
                <c:pt idx="4">
                  <c:v>Enfield</c:v>
                </c:pt>
                <c:pt idx="5">
                  <c:v>Haringey</c:v>
                </c:pt>
                <c:pt idx="6">
                  <c:v>Islington</c:v>
                </c:pt>
              </c:strCache>
            </c:strRef>
          </c:cat>
          <c:val>
            <c:numRef>
              <c:f>Sheet1!$D$2:$D$8</c:f>
              <c:numCache>
                <c:formatCode>General</c:formatCode>
                <c:ptCount val="7"/>
                <c:pt idx="0">
                  <c:v>25</c:v>
                </c:pt>
                <c:pt idx="1">
                  <c:v>5</c:v>
                </c:pt>
                <c:pt idx="3">
                  <c:v>11</c:v>
                </c:pt>
              </c:numCache>
            </c:numRef>
          </c:val>
          <c:extLst>
            <c:ext xmlns:c16="http://schemas.microsoft.com/office/drawing/2014/chart" uri="{C3380CC4-5D6E-409C-BE32-E72D297353CC}">
              <c16:uniqueId val="{00000002-FAF9-42AD-B2E8-12A279ECC613}"/>
            </c:ext>
          </c:extLst>
        </c:ser>
        <c:dLbls>
          <c:showLegendKey val="0"/>
          <c:showVal val="0"/>
          <c:showCatName val="0"/>
          <c:showSerName val="0"/>
          <c:showPercent val="0"/>
          <c:showBubbleSize val="0"/>
        </c:dLbls>
        <c:gapWidth val="160"/>
        <c:overlap val="-30"/>
        <c:axId val="19753375"/>
        <c:axId val="19753791"/>
      </c:barChart>
      <c:catAx>
        <c:axId val="1975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3791"/>
        <c:crosses val="autoZero"/>
        <c:auto val="1"/>
        <c:lblAlgn val="ctr"/>
        <c:lblOffset val="100"/>
        <c:noMultiLvlLbl val="0"/>
      </c:catAx>
      <c:valAx>
        <c:axId val="19753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93AD3-80FB-4659-992D-89F9F829236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620DD01-FE30-4B7B-ACA0-8047B8280411}">
      <dgm:prSet/>
      <dgm:spPr/>
      <dgm:t>
        <a:bodyPr/>
        <a:lstStyle/>
        <a:p>
          <a:r>
            <a:rPr lang="en-GB" b="0" i="0"/>
            <a:t>Air pollution refers to substances in the air that harm human health, welfare, plant or animal life. </a:t>
          </a:r>
          <a:endParaRPr lang="en-US"/>
        </a:p>
      </dgm:t>
    </dgm:pt>
    <dgm:pt modelId="{51A90E3D-577D-496B-8818-E618102EB949}" type="parTrans" cxnId="{3F426685-93A5-4F92-9D20-B0FEC20D8A30}">
      <dgm:prSet/>
      <dgm:spPr/>
      <dgm:t>
        <a:bodyPr/>
        <a:lstStyle/>
        <a:p>
          <a:endParaRPr lang="en-US"/>
        </a:p>
      </dgm:t>
    </dgm:pt>
    <dgm:pt modelId="{E145A2D2-9BC6-40C1-9B67-7AF722C17FAA}" type="sibTrans" cxnId="{3F426685-93A5-4F92-9D20-B0FEC20D8A30}">
      <dgm:prSet/>
      <dgm:spPr/>
      <dgm:t>
        <a:bodyPr/>
        <a:lstStyle/>
        <a:p>
          <a:endParaRPr lang="en-US"/>
        </a:p>
      </dgm:t>
    </dgm:pt>
    <dgm:pt modelId="{A15CB0EF-A175-450D-B48E-214FD538E47C}">
      <dgm:prSet/>
      <dgm:spPr/>
      <dgm:t>
        <a:bodyPr/>
        <a:lstStyle/>
        <a:p>
          <a:r>
            <a:rPr lang="en-GB" b="0" i="0"/>
            <a:t>Most pollution in London is caused by road transport and domestic and commercial heating systems.</a:t>
          </a:r>
          <a:endParaRPr lang="en-US"/>
        </a:p>
      </dgm:t>
    </dgm:pt>
    <dgm:pt modelId="{A36F8FFD-E2BD-48DB-A21E-C85680CA1719}" type="parTrans" cxnId="{442025AA-C96E-4FC4-8F50-A3A24AF4EE80}">
      <dgm:prSet/>
      <dgm:spPr/>
      <dgm:t>
        <a:bodyPr/>
        <a:lstStyle/>
        <a:p>
          <a:endParaRPr lang="en-US"/>
        </a:p>
      </dgm:t>
    </dgm:pt>
    <dgm:pt modelId="{6142630F-B085-488C-A525-7566887E19B6}" type="sibTrans" cxnId="{442025AA-C96E-4FC4-8F50-A3A24AF4EE80}">
      <dgm:prSet/>
      <dgm:spPr/>
      <dgm:t>
        <a:bodyPr/>
        <a:lstStyle/>
        <a:p>
          <a:endParaRPr lang="en-US"/>
        </a:p>
      </dgm:t>
    </dgm:pt>
    <dgm:pt modelId="{A8D9E760-3C54-41B0-B322-7848813D5072}" type="pres">
      <dgm:prSet presAssocID="{09093AD3-80FB-4659-992D-89F9F8292366}" presName="diagram" presStyleCnt="0">
        <dgm:presLayoutVars>
          <dgm:dir/>
          <dgm:resizeHandles val="exact"/>
        </dgm:presLayoutVars>
      </dgm:prSet>
      <dgm:spPr/>
    </dgm:pt>
    <dgm:pt modelId="{6C95E10E-E9BB-4718-8857-5E958D0C2732}" type="pres">
      <dgm:prSet presAssocID="{B620DD01-FE30-4B7B-ACA0-8047B8280411}" presName="node" presStyleLbl="node1" presStyleIdx="0" presStyleCnt="2">
        <dgm:presLayoutVars>
          <dgm:bulletEnabled val="1"/>
        </dgm:presLayoutVars>
      </dgm:prSet>
      <dgm:spPr/>
    </dgm:pt>
    <dgm:pt modelId="{0002C6B8-229C-4ECE-B699-33DCB4B78EF3}" type="pres">
      <dgm:prSet presAssocID="{E145A2D2-9BC6-40C1-9B67-7AF722C17FAA}" presName="sibTrans" presStyleCnt="0"/>
      <dgm:spPr/>
    </dgm:pt>
    <dgm:pt modelId="{F357B45D-86AE-46F4-89D1-AB73341680EC}" type="pres">
      <dgm:prSet presAssocID="{A15CB0EF-A175-450D-B48E-214FD538E47C}" presName="node" presStyleLbl="node1" presStyleIdx="1" presStyleCnt="2">
        <dgm:presLayoutVars>
          <dgm:bulletEnabled val="1"/>
        </dgm:presLayoutVars>
      </dgm:prSet>
      <dgm:spPr/>
    </dgm:pt>
  </dgm:ptLst>
  <dgm:cxnLst>
    <dgm:cxn modelId="{58923200-7647-43E5-A310-7EC44A83B16C}" type="presOf" srcId="{A15CB0EF-A175-450D-B48E-214FD538E47C}" destId="{F357B45D-86AE-46F4-89D1-AB73341680EC}" srcOrd="0" destOrd="0" presId="urn:microsoft.com/office/officeart/2005/8/layout/default"/>
    <dgm:cxn modelId="{1E5D010E-C545-421C-8434-407BF38CD3F5}" type="presOf" srcId="{B620DD01-FE30-4B7B-ACA0-8047B8280411}" destId="{6C95E10E-E9BB-4718-8857-5E958D0C2732}" srcOrd="0" destOrd="0" presId="urn:microsoft.com/office/officeart/2005/8/layout/default"/>
    <dgm:cxn modelId="{90F3921E-8965-466C-8BD0-3669AC20CDD8}" type="presOf" srcId="{09093AD3-80FB-4659-992D-89F9F8292366}" destId="{A8D9E760-3C54-41B0-B322-7848813D5072}" srcOrd="0" destOrd="0" presId="urn:microsoft.com/office/officeart/2005/8/layout/default"/>
    <dgm:cxn modelId="{3F426685-93A5-4F92-9D20-B0FEC20D8A30}" srcId="{09093AD3-80FB-4659-992D-89F9F8292366}" destId="{B620DD01-FE30-4B7B-ACA0-8047B8280411}" srcOrd="0" destOrd="0" parTransId="{51A90E3D-577D-496B-8818-E618102EB949}" sibTransId="{E145A2D2-9BC6-40C1-9B67-7AF722C17FAA}"/>
    <dgm:cxn modelId="{442025AA-C96E-4FC4-8F50-A3A24AF4EE80}" srcId="{09093AD3-80FB-4659-992D-89F9F8292366}" destId="{A15CB0EF-A175-450D-B48E-214FD538E47C}" srcOrd="1" destOrd="0" parTransId="{A36F8FFD-E2BD-48DB-A21E-C85680CA1719}" sibTransId="{6142630F-B085-488C-A525-7566887E19B6}"/>
    <dgm:cxn modelId="{C9FB0CC3-D149-4FDF-9352-1B97AFB82FFD}" type="presParOf" srcId="{A8D9E760-3C54-41B0-B322-7848813D5072}" destId="{6C95E10E-E9BB-4718-8857-5E958D0C2732}" srcOrd="0" destOrd="0" presId="urn:microsoft.com/office/officeart/2005/8/layout/default"/>
    <dgm:cxn modelId="{92993CC1-E10E-4481-BD2F-AB1BBAD5D0C0}" type="presParOf" srcId="{A8D9E760-3C54-41B0-B322-7848813D5072}" destId="{0002C6B8-229C-4ECE-B699-33DCB4B78EF3}" srcOrd="1" destOrd="0" presId="urn:microsoft.com/office/officeart/2005/8/layout/default"/>
    <dgm:cxn modelId="{9B11C50F-932F-401A-BB17-21911C9E092C}" type="presParOf" srcId="{A8D9E760-3C54-41B0-B322-7848813D5072}" destId="{F357B45D-86AE-46F4-89D1-AB73341680E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8097C-FB15-496D-A22E-80623CDFF25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7C9A8DB-94F4-4DA2-B902-62CA32066AC5}">
      <dgm:prSet/>
      <dgm:spPr/>
      <dgm:t>
        <a:bodyPr/>
        <a:lstStyle/>
        <a:p>
          <a:r>
            <a:rPr lang="en-GB"/>
            <a:t>National limits of particulate matter are set far higher than the WHO guidelines. </a:t>
          </a:r>
          <a:endParaRPr lang="en-US"/>
        </a:p>
      </dgm:t>
    </dgm:pt>
    <dgm:pt modelId="{C7E0CCF7-288A-41F3-9F61-5EC2255714B0}" type="parTrans" cxnId="{EFFE4558-C7B9-4719-B524-9E8203D545F1}">
      <dgm:prSet/>
      <dgm:spPr/>
      <dgm:t>
        <a:bodyPr/>
        <a:lstStyle/>
        <a:p>
          <a:endParaRPr lang="en-US"/>
        </a:p>
      </dgm:t>
    </dgm:pt>
    <dgm:pt modelId="{4091A41F-42F9-4FA2-8D75-B55E26409327}" type="sibTrans" cxnId="{EFFE4558-C7B9-4719-B524-9E8203D545F1}">
      <dgm:prSet/>
      <dgm:spPr/>
      <dgm:t>
        <a:bodyPr/>
        <a:lstStyle/>
        <a:p>
          <a:endParaRPr lang="en-US"/>
        </a:p>
      </dgm:t>
    </dgm:pt>
    <dgm:pt modelId="{603DA1BF-78EF-45F9-89D6-0C83DB713916}">
      <dgm:prSet/>
      <dgm:spPr/>
      <dgm:t>
        <a:bodyPr/>
        <a:lstStyle/>
        <a:p>
          <a:r>
            <a:rPr lang="en-GB"/>
            <a:t>Low public awareness of the sources of information about national and local pollution levels. </a:t>
          </a:r>
          <a:endParaRPr lang="en-US"/>
        </a:p>
      </dgm:t>
    </dgm:pt>
    <dgm:pt modelId="{D9CD3F5C-96AB-41DA-AE58-21EF8A563E50}" type="parTrans" cxnId="{BDB0A7F4-33F9-4887-B3B8-FA8EE9D5EE7C}">
      <dgm:prSet/>
      <dgm:spPr/>
      <dgm:t>
        <a:bodyPr/>
        <a:lstStyle/>
        <a:p>
          <a:endParaRPr lang="en-US"/>
        </a:p>
      </dgm:t>
    </dgm:pt>
    <dgm:pt modelId="{0E5DFE88-4FED-44C3-A3D6-22D29619C075}" type="sibTrans" cxnId="{BDB0A7F4-33F9-4887-B3B8-FA8EE9D5EE7C}">
      <dgm:prSet/>
      <dgm:spPr/>
      <dgm:t>
        <a:bodyPr/>
        <a:lstStyle/>
        <a:p>
          <a:endParaRPr lang="en-US"/>
        </a:p>
      </dgm:t>
    </dgm:pt>
    <dgm:pt modelId="{3756D803-0521-41E4-9A3B-09AAA9D10031}">
      <dgm:prSet/>
      <dgm:spPr/>
      <dgm:t>
        <a:bodyPr/>
        <a:lstStyle/>
        <a:p>
          <a:r>
            <a:rPr lang="en-GB"/>
            <a:t>Adverse effects of air pollution on health are not being sufficiently communicated to patients and their carers by medical and nursing professionals. </a:t>
          </a:r>
          <a:endParaRPr lang="en-US"/>
        </a:p>
      </dgm:t>
    </dgm:pt>
    <dgm:pt modelId="{C5E79695-C5C9-4F43-9CE5-4DD85E66C8C0}" type="parTrans" cxnId="{C5FCBAFB-2A56-41B0-ACDB-B0FCFD9DDCCE}">
      <dgm:prSet/>
      <dgm:spPr/>
      <dgm:t>
        <a:bodyPr/>
        <a:lstStyle/>
        <a:p>
          <a:endParaRPr lang="en-US"/>
        </a:p>
      </dgm:t>
    </dgm:pt>
    <dgm:pt modelId="{C04BAC96-260F-4C09-8D41-138CAFA528CD}" type="sibTrans" cxnId="{C5FCBAFB-2A56-41B0-ACDB-B0FCFD9DDCCE}">
      <dgm:prSet/>
      <dgm:spPr/>
      <dgm:t>
        <a:bodyPr/>
        <a:lstStyle/>
        <a:p>
          <a:endParaRPr lang="en-US"/>
        </a:p>
      </dgm:t>
    </dgm:pt>
    <dgm:pt modelId="{03964068-922B-4CF0-B275-2C38F47D0C0C}" type="pres">
      <dgm:prSet presAssocID="{90B8097C-FB15-496D-A22E-80623CDFF251}" presName="diagram" presStyleCnt="0">
        <dgm:presLayoutVars>
          <dgm:dir/>
          <dgm:resizeHandles val="exact"/>
        </dgm:presLayoutVars>
      </dgm:prSet>
      <dgm:spPr/>
    </dgm:pt>
    <dgm:pt modelId="{3E6FE082-37AD-4F08-914E-0A1A6124299E}" type="pres">
      <dgm:prSet presAssocID="{77C9A8DB-94F4-4DA2-B902-62CA32066AC5}" presName="node" presStyleLbl="node1" presStyleIdx="0" presStyleCnt="3">
        <dgm:presLayoutVars>
          <dgm:bulletEnabled val="1"/>
        </dgm:presLayoutVars>
      </dgm:prSet>
      <dgm:spPr/>
    </dgm:pt>
    <dgm:pt modelId="{D826F2A7-ABA1-4F85-9119-C4AD70E739B5}" type="pres">
      <dgm:prSet presAssocID="{4091A41F-42F9-4FA2-8D75-B55E26409327}" presName="sibTrans" presStyleCnt="0"/>
      <dgm:spPr/>
    </dgm:pt>
    <dgm:pt modelId="{5415D3F2-FD69-43E3-8629-460A895470F8}" type="pres">
      <dgm:prSet presAssocID="{603DA1BF-78EF-45F9-89D6-0C83DB713916}" presName="node" presStyleLbl="node1" presStyleIdx="1" presStyleCnt="3">
        <dgm:presLayoutVars>
          <dgm:bulletEnabled val="1"/>
        </dgm:presLayoutVars>
      </dgm:prSet>
      <dgm:spPr/>
    </dgm:pt>
    <dgm:pt modelId="{088B85EA-42E5-4DA5-B10A-750256328B6A}" type="pres">
      <dgm:prSet presAssocID="{0E5DFE88-4FED-44C3-A3D6-22D29619C075}" presName="sibTrans" presStyleCnt="0"/>
      <dgm:spPr/>
    </dgm:pt>
    <dgm:pt modelId="{0E241410-479D-43D4-8025-2A0FC50AA3B8}" type="pres">
      <dgm:prSet presAssocID="{3756D803-0521-41E4-9A3B-09AAA9D10031}" presName="node" presStyleLbl="node1" presStyleIdx="2" presStyleCnt="3">
        <dgm:presLayoutVars>
          <dgm:bulletEnabled val="1"/>
        </dgm:presLayoutVars>
      </dgm:prSet>
      <dgm:spPr/>
    </dgm:pt>
  </dgm:ptLst>
  <dgm:cxnLst>
    <dgm:cxn modelId="{3D1A100F-B0A5-400A-A6F8-EA78F8F2EFC8}" type="presOf" srcId="{90B8097C-FB15-496D-A22E-80623CDFF251}" destId="{03964068-922B-4CF0-B275-2C38F47D0C0C}" srcOrd="0" destOrd="0" presId="urn:microsoft.com/office/officeart/2005/8/layout/default"/>
    <dgm:cxn modelId="{D6269522-CF40-44AF-B3F2-78FC26B44C29}" type="presOf" srcId="{3756D803-0521-41E4-9A3B-09AAA9D10031}" destId="{0E241410-479D-43D4-8025-2A0FC50AA3B8}" srcOrd="0" destOrd="0" presId="urn:microsoft.com/office/officeart/2005/8/layout/default"/>
    <dgm:cxn modelId="{9A625366-D5F0-440E-8515-43E66D1630A5}" type="presOf" srcId="{603DA1BF-78EF-45F9-89D6-0C83DB713916}" destId="{5415D3F2-FD69-43E3-8629-460A895470F8}" srcOrd="0" destOrd="0" presId="urn:microsoft.com/office/officeart/2005/8/layout/default"/>
    <dgm:cxn modelId="{EFFE4558-C7B9-4719-B524-9E8203D545F1}" srcId="{90B8097C-FB15-496D-A22E-80623CDFF251}" destId="{77C9A8DB-94F4-4DA2-B902-62CA32066AC5}" srcOrd="0" destOrd="0" parTransId="{C7E0CCF7-288A-41F3-9F61-5EC2255714B0}" sibTransId="{4091A41F-42F9-4FA2-8D75-B55E26409327}"/>
    <dgm:cxn modelId="{A9AF24CE-763C-47D6-B33D-235AC761E2CB}" type="presOf" srcId="{77C9A8DB-94F4-4DA2-B902-62CA32066AC5}" destId="{3E6FE082-37AD-4F08-914E-0A1A6124299E}" srcOrd="0" destOrd="0" presId="urn:microsoft.com/office/officeart/2005/8/layout/default"/>
    <dgm:cxn modelId="{BDB0A7F4-33F9-4887-B3B8-FA8EE9D5EE7C}" srcId="{90B8097C-FB15-496D-A22E-80623CDFF251}" destId="{603DA1BF-78EF-45F9-89D6-0C83DB713916}" srcOrd="1" destOrd="0" parTransId="{D9CD3F5C-96AB-41DA-AE58-21EF8A563E50}" sibTransId="{0E5DFE88-4FED-44C3-A3D6-22D29619C075}"/>
    <dgm:cxn modelId="{C5FCBAFB-2A56-41B0-ACDB-B0FCFD9DDCCE}" srcId="{90B8097C-FB15-496D-A22E-80623CDFF251}" destId="{3756D803-0521-41E4-9A3B-09AAA9D10031}" srcOrd="2" destOrd="0" parTransId="{C5E79695-C5C9-4F43-9CE5-4DD85E66C8C0}" sibTransId="{C04BAC96-260F-4C09-8D41-138CAFA528CD}"/>
    <dgm:cxn modelId="{4D65EBE3-C136-4A88-94C2-049754F36395}" type="presParOf" srcId="{03964068-922B-4CF0-B275-2C38F47D0C0C}" destId="{3E6FE082-37AD-4F08-914E-0A1A6124299E}" srcOrd="0" destOrd="0" presId="urn:microsoft.com/office/officeart/2005/8/layout/default"/>
    <dgm:cxn modelId="{EE3D34EC-C76D-412F-B408-6ED06DA0CEBA}" type="presParOf" srcId="{03964068-922B-4CF0-B275-2C38F47D0C0C}" destId="{D826F2A7-ABA1-4F85-9119-C4AD70E739B5}" srcOrd="1" destOrd="0" presId="urn:microsoft.com/office/officeart/2005/8/layout/default"/>
    <dgm:cxn modelId="{6FAB6D94-1DD4-4864-A1E0-C87DA3D1015E}" type="presParOf" srcId="{03964068-922B-4CF0-B275-2C38F47D0C0C}" destId="{5415D3F2-FD69-43E3-8629-460A895470F8}" srcOrd="2" destOrd="0" presId="urn:microsoft.com/office/officeart/2005/8/layout/default"/>
    <dgm:cxn modelId="{C4BD90F6-B72B-43E3-B539-E4097B1A9BCC}" type="presParOf" srcId="{03964068-922B-4CF0-B275-2C38F47D0C0C}" destId="{088B85EA-42E5-4DA5-B10A-750256328B6A}" srcOrd="3" destOrd="0" presId="urn:microsoft.com/office/officeart/2005/8/layout/default"/>
    <dgm:cxn modelId="{0E3966E1-70A7-40E7-A3FD-E2EE7A2322D2}" type="presParOf" srcId="{03964068-922B-4CF0-B275-2C38F47D0C0C}" destId="{0E241410-479D-43D4-8025-2A0FC50AA3B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7F573-EE3C-4964-92B1-500D6B51E6D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B34C17F-EA66-41BC-BA33-0E23263BCEC6}">
      <dgm:prSet/>
      <dgm:spPr/>
      <dgm:t>
        <a:bodyPr/>
        <a:lstStyle/>
        <a:p>
          <a:r>
            <a:rPr lang="en-GB"/>
            <a:t>Statutory requirement</a:t>
          </a:r>
          <a:endParaRPr lang="en-US"/>
        </a:p>
      </dgm:t>
    </dgm:pt>
    <dgm:pt modelId="{12D6A6F8-8722-42DC-BE19-78F5554F1A4D}" type="parTrans" cxnId="{9CAB4A6E-626D-45A2-81F3-049C8EA023F3}">
      <dgm:prSet/>
      <dgm:spPr/>
      <dgm:t>
        <a:bodyPr/>
        <a:lstStyle/>
        <a:p>
          <a:endParaRPr lang="en-US"/>
        </a:p>
      </dgm:t>
    </dgm:pt>
    <dgm:pt modelId="{5767C7E5-15E6-484E-A4E7-11835B9A7AEF}" type="sibTrans" cxnId="{9CAB4A6E-626D-45A2-81F3-049C8EA023F3}">
      <dgm:prSet/>
      <dgm:spPr/>
      <dgm:t>
        <a:bodyPr/>
        <a:lstStyle/>
        <a:p>
          <a:endParaRPr lang="en-US"/>
        </a:p>
      </dgm:t>
    </dgm:pt>
    <dgm:pt modelId="{829F4370-6813-4104-8D6A-97CE816FEFB1}">
      <dgm:prSet/>
      <dgm:spPr/>
      <dgm:t>
        <a:bodyPr/>
        <a:lstStyle/>
        <a:p>
          <a:r>
            <a:rPr lang="en-GB"/>
            <a:t>All 5 boroughs have an UpToDate plan published online</a:t>
          </a:r>
          <a:endParaRPr lang="en-US"/>
        </a:p>
      </dgm:t>
    </dgm:pt>
    <dgm:pt modelId="{49BDA07F-DA9E-4342-99A6-90056AA40DC7}" type="parTrans" cxnId="{F45A9479-A0F8-4B1B-A8E3-9796127E3635}">
      <dgm:prSet/>
      <dgm:spPr/>
      <dgm:t>
        <a:bodyPr/>
        <a:lstStyle/>
        <a:p>
          <a:endParaRPr lang="en-US"/>
        </a:p>
      </dgm:t>
    </dgm:pt>
    <dgm:pt modelId="{6EBFAD13-F6E4-43FB-AB1D-B5E5791306CE}" type="sibTrans" cxnId="{F45A9479-A0F8-4B1B-A8E3-9796127E3635}">
      <dgm:prSet/>
      <dgm:spPr/>
      <dgm:t>
        <a:bodyPr/>
        <a:lstStyle/>
        <a:p>
          <a:endParaRPr lang="en-US"/>
        </a:p>
      </dgm:t>
    </dgm:pt>
    <dgm:pt modelId="{719BE69B-D273-41B0-8F38-F42F62138A93}">
      <dgm:prSet/>
      <dgm:spPr/>
      <dgm:t>
        <a:bodyPr/>
        <a:lstStyle/>
        <a:p>
          <a:r>
            <a:rPr lang="en-GB"/>
            <a:t>Common themes but varying detail and targets</a:t>
          </a:r>
          <a:endParaRPr lang="en-US"/>
        </a:p>
      </dgm:t>
    </dgm:pt>
    <dgm:pt modelId="{F2482A96-1351-4663-A7F4-BA0BB180BF9E}" type="parTrans" cxnId="{D02B80E5-8BE8-4EEE-8F57-DDB4AA98FB9D}">
      <dgm:prSet/>
      <dgm:spPr/>
      <dgm:t>
        <a:bodyPr/>
        <a:lstStyle/>
        <a:p>
          <a:endParaRPr lang="en-US"/>
        </a:p>
      </dgm:t>
    </dgm:pt>
    <dgm:pt modelId="{A5E4F7D5-90AB-49AA-A244-CDD56E0CD469}" type="sibTrans" cxnId="{D02B80E5-8BE8-4EEE-8F57-DDB4AA98FB9D}">
      <dgm:prSet/>
      <dgm:spPr/>
      <dgm:t>
        <a:bodyPr/>
        <a:lstStyle/>
        <a:p>
          <a:endParaRPr lang="en-US"/>
        </a:p>
      </dgm:t>
    </dgm:pt>
    <dgm:pt modelId="{28CD1BB8-A63A-4F4B-B6B5-E934F627F2C9}">
      <dgm:prSet/>
      <dgm:spPr/>
      <dgm:t>
        <a:bodyPr/>
        <a:lstStyle/>
        <a:p>
          <a:r>
            <a:rPr lang="en-GB" dirty="0"/>
            <a:t>One borough have adopted and documented WHO recommendations (Camden)</a:t>
          </a:r>
          <a:endParaRPr lang="en-US" dirty="0"/>
        </a:p>
      </dgm:t>
    </dgm:pt>
    <dgm:pt modelId="{144EFB32-29B8-4AF0-BBC0-B16A69E4E13A}" type="parTrans" cxnId="{7C813374-2E33-4C03-BA7F-FECFB71B3ADD}">
      <dgm:prSet/>
      <dgm:spPr/>
      <dgm:t>
        <a:bodyPr/>
        <a:lstStyle/>
        <a:p>
          <a:endParaRPr lang="en-US"/>
        </a:p>
      </dgm:t>
    </dgm:pt>
    <dgm:pt modelId="{39120C3D-1C42-4EE4-90FF-E006FD9C9AAD}" type="sibTrans" cxnId="{7C813374-2E33-4C03-BA7F-FECFB71B3ADD}">
      <dgm:prSet/>
      <dgm:spPr/>
      <dgm:t>
        <a:bodyPr/>
        <a:lstStyle/>
        <a:p>
          <a:endParaRPr lang="en-US"/>
        </a:p>
      </dgm:t>
    </dgm:pt>
    <dgm:pt modelId="{6F9DA5B2-B2EC-4438-AF7C-7807C5370BD4}">
      <dgm:prSet/>
      <dgm:spPr/>
      <dgm:t>
        <a:bodyPr/>
        <a:lstStyle/>
        <a:p>
          <a:r>
            <a:rPr lang="en-GB"/>
            <a:t>Some collaboration in grant funded projects but limited</a:t>
          </a:r>
          <a:endParaRPr lang="en-US"/>
        </a:p>
      </dgm:t>
    </dgm:pt>
    <dgm:pt modelId="{AEF2F871-B220-4F1E-9085-B92273794B05}" type="parTrans" cxnId="{20E05EB9-8AC3-4BB5-A3F0-A7BCE7B22A5C}">
      <dgm:prSet/>
      <dgm:spPr/>
      <dgm:t>
        <a:bodyPr/>
        <a:lstStyle/>
        <a:p>
          <a:endParaRPr lang="en-US"/>
        </a:p>
      </dgm:t>
    </dgm:pt>
    <dgm:pt modelId="{58FDDE8E-1698-4707-8681-68DF0B5D09CF}" type="sibTrans" cxnId="{20E05EB9-8AC3-4BB5-A3F0-A7BCE7B22A5C}">
      <dgm:prSet/>
      <dgm:spPr/>
      <dgm:t>
        <a:bodyPr/>
        <a:lstStyle/>
        <a:p>
          <a:endParaRPr lang="en-US"/>
        </a:p>
      </dgm:t>
    </dgm:pt>
    <dgm:pt modelId="{5512065E-B109-45A4-8BF6-CF2B6FAB04AD}">
      <dgm:prSet/>
      <dgm:spPr/>
      <dgm:t>
        <a:bodyPr/>
        <a:lstStyle/>
        <a:p>
          <a:r>
            <a:rPr lang="en-GB" dirty="0"/>
            <a:t>Not all boroughs measure the same number of sites, equipment and values. </a:t>
          </a:r>
          <a:endParaRPr lang="en-US" dirty="0"/>
        </a:p>
      </dgm:t>
    </dgm:pt>
    <dgm:pt modelId="{4F25F4D5-F3FE-43DC-8E35-7EBB506F29D5}" type="parTrans" cxnId="{759EBC3A-5C55-4D68-8F84-FA54119CC374}">
      <dgm:prSet/>
      <dgm:spPr/>
      <dgm:t>
        <a:bodyPr/>
        <a:lstStyle/>
        <a:p>
          <a:endParaRPr lang="en-US"/>
        </a:p>
      </dgm:t>
    </dgm:pt>
    <dgm:pt modelId="{5F04124A-E2FD-4A5A-968C-4CD16B2D422F}" type="sibTrans" cxnId="{759EBC3A-5C55-4D68-8F84-FA54119CC374}">
      <dgm:prSet/>
      <dgm:spPr/>
      <dgm:t>
        <a:bodyPr/>
        <a:lstStyle/>
        <a:p>
          <a:endParaRPr lang="en-US"/>
        </a:p>
      </dgm:t>
    </dgm:pt>
    <dgm:pt modelId="{1F3EB05A-158B-4AC0-8C77-20A58CB37263}" type="pres">
      <dgm:prSet presAssocID="{6B07F573-EE3C-4964-92B1-500D6B51E6D3}" presName="linear" presStyleCnt="0">
        <dgm:presLayoutVars>
          <dgm:animLvl val="lvl"/>
          <dgm:resizeHandles val="exact"/>
        </dgm:presLayoutVars>
      </dgm:prSet>
      <dgm:spPr/>
    </dgm:pt>
    <dgm:pt modelId="{22017A30-171F-41E6-B04F-E9FFF40A4D22}" type="pres">
      <dgm:prSet presAssocID="{DB34C17F-EA66-41BC-BA33-0E23263BCEC6}" presName="parentText" presStyleLbl="node1" presStyleIdx="0" presStyleCnt="6">
        <dgm:presLayoutVars>
          <dgm:chMax val="0"/>
          <dgm:bulletEnabled val="1"/>
        </dgm:presLayoutVars>
      </dgm:prSet>
      <dgm:spPr/>
    </dgm:pt>
    <dgm:pt modelId="{B1F4F54E-DD08-464D-B294-466ADF93B4CE}" type="pres">
      <dgm:prSet presAssocID="{5767C7E5-15E6-484E-A4E7-11835B9A7AEF}" presName="spacer" presStyleCnt="0"/>
      <dgm:spPr/>
    </dgm:pt>
    <dgm:pt modelId="{2E3F24D7-A404-4F52-9DC5-64744500B498}" type="pres">
      <dgm:prSet presAssocID="{829F4370-6813-4104-8D6A-97CE816FEFB1}" presName="parentText" presStyleLbl="node1" presStyleIdx="1" presStyleCnt="6">
        <dgm:presLayoutVars>
          <dgm:chMax val="0"/>
          <dgm:bulletEnabled val="1"/>
        </dgm:presLayoutVars>
      </dgm:prSet>
      <dgm:spPr/>
    </dgm:pt>
    <dgm:pt modelId="{256E4DAC-9D2A-4185-A898-FE0326737809}" type="pres">
      <dgm:prSet presAssocID="{6EBFAD13-F6E4-43FB-AB1D-B5E5791306CE}" presName="spacer" presStyleCnt="0"/>
      <dgm:spPr/>
    </dgm:pt>
    <dgm:pt modelId="{7C90E37D-19C4-4208-B389-ABE997209926}" type="pres">
      <dgm:prSet presAssocID="{719BE69B-D273-41B0-8F38-F42F62138A93}" presName="parentText" presStyleLbl="node1" presStyleIdx="2" presStyleCnt="6">
        <dgm:presLayoutVars>
          <dgm:chMax val="0"/>
          <dgm:bulletEnabled val="1"/>
        </dgm:presLayoutVars>
      </dgm:prSet>
      <dgm:spPr/>
    </dgm:pt>
    <dgm:pt modelId="{2735DA4F-65DB-47E9-B605-938973D0289D}" type="pres">
      <dgm:prSet presAssocID="{A5E4F7D5-90AB-49AA-A244-CDD56E0CD469}" presName="spacer" presStyleCnt="0"/>
      <dgm:spPr/>
    </dgm:pt>
    <dgm:pt modelId="{7E79429A-5F8E-4615-9BF7-8A58CFF7F2A0}" type="pres">
      <dgm:prSet presAssocID="{28CD1BB8-A63A-4F4B-B6B5-E934F627F2C9}" presName="parentText" presStyleLbl="node1" presStyleIdx="3" presStyleCnt="6">
        <dgm:presLayoutVars>
          <dgm:chMax val="0"/>
          <dgm:bulletEnabled val="1"/>
        </dgm:presLayoutVars>
      </dgm:prSet>
      <dgm:spPr/>
    </dgm:pt>
    <dgm:pt modelId="{7A8706AE-478E-49BD-82DE-584C3810A2FA}" type="pres">
      <dgm:prSet presAssocID="{39120C3D-1C42-4EE4-90FF-E006FD9C9AAD}" presName="spacer" presStyleCnt="0"/>
      <dgm:spPr/>
    </dgm:pt>
    <dgm:pt modelId="{4F22BD99-1633-4866-97DE-5375EEF67CE1}" type="pres">
      <dgm:prSet presAssocID="{6F9DA5B2-B2EC-4438-AF7C-7807C5370BD4}" presName="parentText" presStyleLbl="node1" presStyleIdx="4" presStyleCnt="6">
        <dgm:presLayoutVars>
          <dgm:chMax val="0"/>
          <dgm:bulletEnabled val="1"/>
        </dgm:presLayoutVars>
      </dgm:prSet>
      <dgm:spPr/>
    </dgm:pt>
    <dgm:pt modelId="{DD3ACF79-B60F-49CC-9669-6FCE8C36BC18}" type="pres">
      <dgm:prSet presAssocID="{58FDDE8E-1698-4707-8681-68DF0B5D09CF}" presName="spacer" presStyleCnt="0"/>
      <dgm:spPr/>
    </dgm:pt>
    <dgm:pt modelId="{E77E3583-697D-4D0A-B5DE-06B60A46E252}" type="pres">
      <dgm:prSet presAssocID="{5512065E-B109-45A4-8BF6-CF2B6FAB04AD}" presName="parentText" presStyleLbl="node1" presStyleIdx="5" presStyleCnt="6">
        <dgm:presLayoutVars>
          <dgm:chMax val="0"/>
          <dgm:bulletEnabled val="1"/>
        </dgm:presLayoutVars>
      </dgm:prSet>
      <dgm:spPr/>
    </dgm:pt>
  </dgm:ptLst>
  <dgm:cxnLst>
    <dgm:cxn modelId="{4A17DC23-8A18-405E-AFF5-F5ED0B7B3D51}" type="presOf" srcId="{6B07F573-EE3C-4964-92B1-500D6B51E6D3}" destId="{1F3EB05A-158B-4AC0-8C77-20A58CB37263}" srcOrd="0" destOrd="0" presId="urn:microsoft.com/office/officeart/2005/8/layout/vList2"/>
    <dgm:cxn modelId="{8E6E0B26-7CD4-498C-8417-09D416B28FC2}" type="presOf" srcId="{719BE69B-D273-41B0-8F38-F42F62138A93}" destId="{7C90E37D-19C4-4208-B389-ABE997209926}" srcOrd="0" destOrd="0" presId="urn:microsoft.com/office/officeart/2005/8/layout/vList2"/>
    <dgm:cxn modelId="{47D45C29-595F-4A67-87EB-F4F8F5D40EB0}" type="presOf" srcId="{5512065E-B109-45A4-8BF6-CF2B6FAB04AD}" destId="{E77E3583-697D-4D0A-B5DE-06B60A46E252}" srcOrd="0" destOrd="0" presId="urn:microsoft.com/office/officeart/2005/8/layout/vList2"/>
    <dgm:cxn modelId="{759EBC3A-5C55-4D68-8F84-FA54119CC374}" srcId="{6B07F573-EE3C-4964-92B1-500D6B51E6D3}" destId="{5512065E-B109-45A4-8BF6-CF2B6FAB04AD}" srcOrd="5" destOrd="0" parTransId="{4F25F4D5-F3FE-43DC-8E35-7EBB506F29D5}" sibTransId="{5F04124A-E2FD-4A5A-968C-4CD16B2D422F}"/>
    <dgm:cxn modelId="{B9435343-252B-4CA9-9719-6CA0C5006092}" type="presOf" srcId="{DB34C17F-EA66-41BC-BA33-0E23263BCEC6}" destId="{22017A30-171F-41E6-B04F-E9FFF40A4D22}" srcOrd="0" destOrd="0" presId="urn:microsoft.com/office/officeart/2005/8/layout/vList2"/>
    <dgm:cxn modelId="{B6791D48-3952-47A4-91FC-0D0EF8AE58E2}" type="presOf" srcId="{28CD1BB8-A63A-4F4B-B6B5-E934F627F2C9}" destId="{7E79429A-5F8E-4615-9BF7-8A58CFF7F2A0}" srcOrd="0" destOrd="0" presId="urn:microsoft.com/office/officeart/2005/8/layout/vList2"/>
    <dgm:cxn modelId="{9CAB4A6E-626D-45A2-81F3-049C8EA023F3}" srcId="{6B07F573-EE3C-4964-92B1-500D6B51E6D3}" destId="{DB34C17F-EA66-41BC-BA33-0E23263BCEC6}" srcOrd="0" destOrd="0" parTransId="{12D6A6F8-8722-42DC-BE19-78F5554F1A4D}" sibTransId="{5767C7E5-15E6-484E-A4E7-11835B9A7AEF}"/>
    <dgm:cxn modelId="{7C813374-2E33-4C03-BA7F-FECFB71B3ADD}" srcId="{6B07F573-EE3C-4964-92B1-500D6B51E6D3}" destId="{28CD1BB8-A63A-4F4B-B6B5-E934F627F2C9}" srcOrd="3" destOrd="0" parTransId="{144EFB32-29B8-4AF0-BBC0-B16A69E4E13A}" sibTransId="{39120C3D-1C42-4EE4-90FF-E006FD9C9AAD}"/>
    <dgm:cxn modelId="{F45A9479-A0F8-4B1B-A8E3-9796127E3635}" srcId="{6B07F573-EE3C-4964-92B1-500D6B51E6D3}" destId="{829F4370-6813-4104-8D6A-97CE816FEFB1}" srcOrd="1" destOrd="0" parTransId="{49BDA07F-DA9E-4342-99A6-90056AA40DC7}" sibTransId="{6EBFAD13-F6E4-43FB-AB1D-B5E5791306CE}"/>
    <dgm:cxn modelId="{20E05EB9-8AC3-4BB5-A3F0-A7BCE7B22A5C}" srcId="{6B07F573-EE3C-4964-92B1-500D6B51E6D3}" destId="{6F9DA5B2-B2EC-4438-AF7C-7807C5370BD4}" srcOrd="4" destOrd="0" parTransId="{AEF2F871-B220-4F1E-9085-B92273794B05}" sibTransId="{58FDDE8E-1698-4707-8681-68DF0B5D09CF}"/>
    <dgm:cxn modelId="{C66E2EBB-E643-4B63-8054-D70C934DBDB8}" type="presOf" srcId="{829F4370-6813-4104-8D6A-97CE816FEFB1}" destId="{2E3F24D7-A404-4F52-9DC5-64744500B498}" srcOrd="0" destOrd="0" presId="urn:microsoft.com/office/officeart/2005/8/layout/vList2"/>
    <dgm:cxn modelId="{087DFEC1-BBAB-4721-96B8-D57705E4ECA8}" type="presOf" srcId="{6F9DA5B2-B2EC-4438-AF7C-7807C5370BD4}" destId="{4F22BD99-1633-4866-97DE-5375EEF67CE1}" srcOrd="0" destOrd="0" presId="urn:microsoft.com/office/officeart/2005/8/layout/vList2"/>
    <dgm:cxn modelId="{D02B80E5-8BE8-4EEE-8F57-DDB4AA98FB9D}" srcId="{6B07F573-EE3C-4964-92B1-500D6B51E6D3}" destId="{719BE69B-D273-41B0-8F38-F42F62138A93}" srcOrd="2" destOrd="0" parTransId="{F2482A96-1351-4663-A7F4-BA0BB180BF9E}" sibTransId="{A5E4F7D5-90AB-49AA-A244-CDD56E0CD469}"/>
    <dgm:cxn modelId="{15A06F41-1F8A-417F-A192-7F4A16C9D654}" type="presParOf" srcId="{1F3EB05A-158B-4AC0-8C77-20A58CB37263}" destId="{22017A30-171F-41E6-B04F-E9FFF40A4D22}" srcOrd="0" destOrd="0" presId="urn:microsoft.com/office/officeart/2005/8/layout/vList2"/>
    <dgm:cxn modelId="{F5947D3C-B8A5-4348-87F8-AF22F3D43434}" type="presParOf" srcId="{1F3EB05A-158B-4AC0-8C77-20A58CB37263}" destId="{B1F4F54E-DD08-464D-B294-466ADF93B4CE}" srcOrd="1" destOrd="0" presId="urn:microsoft.com/office/officeart/2005/8/layout/vList2"/>
    <dgm:cxn modelId="{826421B5-F2BD-4A4F-B600-294B86E63086}" type="presParOf" srcId="{1F3EB05A-158B-4AC0-8C77-20A58CB37263}" destId="{2E3F24D7-A404-4F52-9DC5-64744500B498}" srcOrd="2" destOrd="0" presId="urn:microsoft.com/office/officeart/2005/8/layout/vList2"/>
    <dgm:cxn modelId="{B31725AE-5055-4161-A251-EABF5EA864E1}" type="presParOf" srcId="{1F3EB05A-158B-4AC0-8C77-20A58CB37263}" destId="{256E4DAC-9D2A-4185-A898-FE0326737809}" srcOrd="3" destOrd="0" presId="urn:microsoft.com/office/officeart/2005/8/layout/vList2"/>
    <dgm:cxn modelId="{89F9C996-34AC-486F-92F0-4B4D7089277E}" type="presParOf" srcId="{1F3EB05A-158B-4AC0-8C77-20A58CB37263}" destId="{7C90E37D-19C4-4208-B389-ABE997209926}" srcOrd="4" destOrd="0" presId="urn:microsoft.com/office/officeart/2005/8/layout/vList2"/>
    <dgm:cxn modelId="{9056D343-7F16-4431-A387-16C2556802A5}" type="presParOf" srcId="{1F3EB05A-158B-4AC0-8C77-20A58CB37263}" destId="{2735DA4F-65DB-47E9-B605-938973D0289D}" srcOrd="5" destOrd="0" presId="urn:microsoft.com/office/officeart/2005/8/layout/vList2"/>
    <dgm:cxn modelId="{B4322D89-A4F0-4F6F-9107-B6B5123DD6A9}" type="presParOf" srcId="{1F3EB05A-158B-4AC0-8C77-20A58CB37263}" destId="{7E79429A-5F8E-4615-9BF7-8A58CFF7F2A0}" srcOrd="6" destOrd="0" presId="urn:microsoft.com/office/officeart/2005/8/layout/vList2"/>
    <dgm:cxn modelId="{2F96E2CC-C151-49B4-8FF3-674C26B54924}" type="presParOf" srcId="{1F3EB05A-158B-4AC0-8C77-20A58CB37263}" destId="{7A8706AE-478E-49BD-82DE-584C3810A2FA}" srcOrd="7" destOrd="0" presId="urn:microsoft.com/office/officeart/2005/8/layout/vList2"/>
    <dgm:cxn modelId="{B4FC0170-CB21-4556-8967-55F4B32BA2CC}" type="presParOf" srcId="{1F3EB05A-158B-4AC0-8C77-20A58CB37263}" destId="{4F22BD99-1633-4866-97DE-5375EEF67CE1}" srcOrd="8" destOrd="0" presId="urn:microsoft.com/office/officeart/2005/8/layout/vList2"/>
    <dgm:cxn modelId="{EBDBD188-114F-47F8-B3A7-585539C62A60}" type="presParOf" srcId="{1F3EB05A-158B-4AC0-8C77-20A58CB37263}" destId="{DD3ACF79-B60F-49CC-9669-6FCE8C36BC18}" srcOrd="9" destOrd="0" presId="urn:microsoft.com/office/officeart/2005/8/layout/vList2"/>
    <dgm:cxn modelId="{483CA72C-0780-4603-A3CC-585E3C820191}" type="presParOf" srcId="{1F3EB05A-158B-4AC0-8C77-20A58CB37263}" destId="{E77E3583-697D-4D0A-B5DE-06B60A46E25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5E10E-E9BB-4718-8857-5E958D0C2732}">
      <dsp:nvSpPr>
        <dsp:cNvPr id="0" name=""/>
        <dsp:cNvSpPr/>
      </dsp:nvSpPr>
      <dsp:spPr>
        <a:xfrm>
          <a:off x="1333" y="535665"/>
          <a:ext cx="5202457" cy="31214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0" i="0" kern="1200"/>
            <a:t>Air pollution refers to substances in the air that harm human health, welfare, plant or animal life. </a:t>
          </a:r>
          <a:endParaRPr lang="en-US" sz="3700" kern="1200"/>
        </a:p>
      </dsp:txBody>
      <dsp:txXfrm>
        <a:off x="1333" y="535665"/>
        <a:ext cx="5202457" cy="3121474"/>
      </dsp:txXfrm>
    </dsp:sp>
    <dsp:sp modelId="{F357B45D-86AE-46F4-89D1-AB73341680EC}">
      <dsp:nvSpPr>
        <dsp:cNvPr id="0" name=""/>
        <dsp:cNvSpPr/>
      </dsp:nvSpPr>
      <dsp:spPr>
        <a:xfrm>
          <a:off x="5724037" y="535665"/>
          <a:ext cx="5202457" cy="312147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b="0" i="0" kern="1200"/>
            <a:t>Most pollution in London is caused by road transport and domestic and commercial heating systems.</a:t>
          </a:r>
          <a:endParaRPr lang="en-US" sz="3700" kern="1200"/>
        </a:p>
      </dsp:txBody>
      <dsp:txXfrm>
        <a:off x="5724037" y="535665"/>
        <a:ext cx="5202457" cy="3121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FE082-37AD-4F08-914E-0A1A6124299E}">
      <dsp:nvSpPr>
        <dsp:cNvPr id="0" name=""/>
        <dsp:cNvSpPr/>
      </dsp:nvSpPr>
      <dsp:spPr>
        <a:xfrm>
          <a:off x="0" y="8202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National limits of particulate matter are set far higher than the WHO guidelines. </a:t>
          </a:r>
          <a:endParaRPr lang="en-US" sz="2200" kern="1200"/>
        </a:p>
      </dsp:txBody>
      <dsp:txXfrm>
        <a:off x="0" y="820218"/>
        <a:ext cx="3414946" cy="2048967"/>
      </dsp:txXfrm>
    </dsp:sp>
    <dsp:sp modelId="{5415D3F2-FD69-43E3-8629-460A895470F8}">
      <dsp:nvSpPr>
        <dsp:cNvPr id="0" name=""/>
        <dsp:cNvSpPr/>
      </dsp:nvSpPr>
      <dsp:spPr>
        <a:xfrm>
          <a:off x="3756441" y="820218"/>
          <a:ext cx="3414946" cy="20489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Low public awareness of the sources of information about national and local pollution levels. </a:t>
          </a:r>
          <a:endParaRPr lang="en-US" sz="2200" kern="1200"/>
        </a:p>
      </dsp:txBody>
      <dsp:txXfrm>
        <a:off x="3756441" y="820218"/>
        <a:ext cx="3414946" cy="2048967"/>
      </dsp:txXfrm>
    </dsp:sp>
    <dsp:sp modelId="{0E241410-479D-43D4-8025-2A0FC50AA3B8}">
      <dsp:nvSpPr>
        <dsp:cNvPr id="0" name=""/>
        <dsp:cNvSpPr/>
      </dsp:nvSpPr>
      <dsp:spPr>
        <a:xfrm>
          <a:off x="7512882" y="820218"/>
          <a:ext cx="3414946" cy="20489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Adverse effects of air pollution on health are not being sufficiently communicated to patients and their carers by medical and nursing professionals. </a:t>
          </a:r>
          <a:endParaRPr lang="en-US" sz="2200" kern="1200"/>
        </a:p>
      </dsp:txBody>
      <dsp:txXfrm>
        <a:off x="7512882" y="820218"/>
        <a:ext cx="3414946" cy="204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17A30-171F-41E6-B04F-E9FFF40A4D22}">
      <dsp:nvSpPr>
        <dsp:cNvPr id="0" name=""/>
        <dsp:cNvSpPr/>
      </dsp:nvSpPr>
      <dsp:spPr>
        <a:xfrm>
          <a:off x="0" y="73075"/>
          <a:ext cx="6666833" cy="8342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Statutory requirement</a:t>
          </a:r>
          <a:endParaRPr lang="en-US" sz="2100" kern="1200"/>
        </a:p>
      </dsp:txBody>
      <dsp:txXfrm>
        <a:off x="40724" y="113799"/>
        <a:ext cx="6585385" cy="752780"/>
      </dsp:txXfrm>
    </dsp:sp>
    <dsp:sp modelId="{2E3F24D7-A404-4F52-9DC5-64744500B498}">
      <dsp:nvSpPr>
        <dsp:cNvPr id="0" name=""/>
        <dsp:cNvSpPr/>
      </dsp:nvSpPr>
      <dsp:spPr>
        <a:xfrm>
          <a:off x="0" y="967783"/>
          <a:ext cx="6666833" cy="834228"/>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All 5 boroughs have an UpToDate plan published online</a:t>
          </a:r>
          <a:endParaRPr lang="en-US" sz="2100" kern="1200"/>
        </a:p>
      </dsp:txBody>
      <dsp:txXfrm>
        <a:off x="40724" y="1008507"/>
        <a:ext cx="6585385" cy="752780"/>
      </dsp:txXfrm>
    </dsp:sp>
    <dsp:sp modelId="{7C90E37D-19C4-4208-B389-ABE997209926}">
      <dsp:nvSpPr>
        <dsp:cNvPr id="0" name=""/>
        <dsp:cNvSpPr/>
      </dsp:nvSpPr>
      <dsp:spPr>
        <a:xfrm>
          <a:off x="0" y="1862491"/>
          <a:ext cx="6666833" cy="834228"/>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Common themes but varying detail and targets</a:t>
          </a:r>
          <a:endParaRPr lang="en-US" sz="2100" kern="1200"/>
        </a:p>
      </dsp:txBody>
      <dsp:txXfrm>
        <a:off x="40724" y="1903215"/>
        <a:ext cx="6585385" cy="752780"/>
      </dsp:txXfrm>
    </dsp:sp>
    <dsp:sp modelId="{7E79429A-5F8E-4615-9BF7-8A58CFF7F2A0}">
      <dsp:nvSpPr>
        <dsp:cNvPr id="0" name=""/>
        <dsp:cNvSpPr/>
      </dsp:nvSpPr>
      <dsp:spPr>
        <a:xfrm>
          <a:off x="0" y="2757200"/>
          <a:ext cx="6666833" cy="834228"/>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One borough have adopted and documented WHO recommendations (Camden)</a:t>
          </a:r>
          <a:endParaRPr lang="en-US" sz="2100" kern="1200" dirty="0"/>
        </a:p>
      </dsp:txBody>
      <dsp:txXfrm>
        <a:off x="40724" y="2797924"/>
        <a:ext cx="6585385" cy="752780"/>
      </dsp:txXfrm>
    </dsp:sp>
    <dsp:sp modelId="{4F22BD99-1633-4866-97DE-5375EEF67CE1}">
      <dsp:nvSpPr>
        <dsp:cNvPr id="0" name=""/>
        <dsp:cNvSpPr/>
      </dsp:nvSpPr>
      <dsp:spPr>
        <a:xfrm>
          <a:off x="0" y="3651908"/>
          <a:ext cx="6666833" cy="834228"/>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Some collaboration in grant funded projects but limited</a:t>
          </a:r>
          <a:endParaRPr lang="en-US" sz="2100" kern="1200"/>
        </a:p>
      </dsp:txBody>
      <dsp:txXfrm>
        <a:off x="40724" y="3692632"/>
        <a:ext cx="6585385" cy="752780"/>
      </dsp:txXfrm>
    </dsp:sp>
    <dsp:sp modelId="{E77E3583-697D-4D0A-B5DE-06B60A46E252}">
      <dsp:nvSpPr>
        <dsp:cNvPr id="0" name=""/>
        <dsp:cNvSpPr/>
      </dsp:nvSpPr>
      <dsp:spPr>
        <a:xfrm>
          <a:off x="0" y="4546616"/>
          <a:ext cx="6666833" cy="83422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Not all boroughs measure the same number of sites, equipment and values. </a:t>
          </a:r>
          <a:endParaRPr lang="en-US" sz="2100" kern="1200" dirty="0"/>
        </a:p>
      </dsp:txBody>
      <dsp:txXfrm>
        <a:off x="40724" y="4587340"/>
        <a:ext cx="6585385" cy="7527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D3227-4DF0-4224-86DB-FC81F3614E52}"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655EF-04CC-4EBE-A2B9-A98BF055F155}" type="slidenum">
              <a:rPr lang="en-GB" smtClean="0"/>
              <a:t>‹#›</a:t>
            </a:fld>
            <a:endParaRPr lang="en-GB"/>
          </a:p>
        </p:txBody>
      </p:sp>
    </p:spTree>
    <p:extLst>
      <p:ext uri="{BB962C8B-B14F-4D97-AF65-F5344CB8AC3E}">
        <p14:creationId xmlns:p14="http://schemas.microsoft.com/office/powerpoint/2010/main" val="2761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F3F42"/>
              </a:solidFill>
              <a:effectLst/>
              <a:latin typeface="ReithSans"/>
            </a:endParaRPr>
          </a:p>
          <a:p>
            <a:endParaRPr lang="en-GB" b="0" i="0" dirty="0">
              <a:solidFill>
                <a:srgbClr val="3F3F42"/>
              </a:solidFill>
              <a:effectLst/>
              <a:latin typeface="ReithSans"/>
            </a:endParaRPr>
          </a:p>
          <a:p>
            <a:r>
              <a:rPr lang="en-GB" b="0" i="0" dirty="0">
                <a:solidFill>
                  <a:srgbClr val="3F3F42"/>
                </a:solidFill>
                <a:effectLst/>
                <a:latin typeface="ReithSans"/>
              </a:rPr>
              <a:t>who lived near the South Circular Road in Lewisham, south-east London, </a:t>
            </a:r>
          </a:p>
          <a:p>
            <a:r>
              <a:rPr lang="en-GB" b="0" i="0" dirty="0">
                <a:solidFill>
                  <a:srgbClr val="3F3F42"/>
                </a:solidFill>
                <a:effectLst/>
                <a:latin typeface="ReithSans"/>
              </a:rPr>
              <a:t>On the </a:t>
            </a:r>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2</a:t>
            </a:fld>
            <a:endParaRPr lang="en-GB"/>
          </a:p>
        </p:txBody>
      </p:sp>
    </p:spTree>
    <p:extLst>
      <p:ext uri="{BB962C8B-B14F-4D97-AF65-F5344CB8AC3E}">
        <p14:creationId xmlns:p14="http://schemas.microsoft.com/office/powerpoint/2010/main" val="7000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3</a:t>
            </a:fld>
            <a:endParaRPr lang="en-GB"/>
          </a:p>
        </p:txBody>
      </p:sp>
    </p:spTree>
    <p:extLst>
      <p:ext uri="{BB962C8B-B14F-4D97-AF65-F5344CB8AC3E}">
        <p14:creationId xmlns:p14="http://schemas.microsoft.com/office/powerpoint/2010/main" val="373674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53D42"/>
                </a:solidFill>
                <a:effectLst/>
                <a:latin typeface="Arial" panose="020B0604020202020204" pitchFamily="34" charset="0"/>
              </a:rPr>
              <a:t>The two pollutants of most concern in London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53D4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53D42"/>
                </a:solidFill>
                <a:effectLst/>
                <a:latin typeface="Arial" panose="020B0604020202020204" pitchFamily="34" charset="0"/>
              </a:rPr>
              <a:t>Research shows that particles with a diameter of ten microns and smaller (PM10) can be inhaled deep into the lungs as smaller particles can penetrate deeper. PM2.5 can have a particularly bad impact on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53D42"/>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5</a:t>
            </a:fld>
            <a:endParaRPr lang="en-GB"/>
          </a:p>
        </p:txBody>
      </p:sp>
    </p:spTree>
    <p:extLst>
      <p:ext uri="{BB962C8B-B14F-4D97-AF65-F5344CB8AC3E}">
        <p14:creationId xmlns:p14="http://schemas.microsoft.com/office/powerpoint/2010/main" val="153131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Air pollution can cause short term symptoms and long term effects.</a:t>
            </a:r>
          </a:p>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6</a:t>
            </a:fld>
            <a:endParaRPr lang="en-GB"/>
          </a:p>
        </p:txBody>
      </p:sp>
    </p:spTree>
    <p:extLst>
      <p:ext uri="{BB962C8B-B14F-4D97-AF65-F5344CB8AC3E}">
        <p14:creationId xmlns:p14="http://schemas.microsoft.com/office/powerpoint/2010/main" val="176868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10</a:t>
            </a:fld>
            <a:endParaRPr lang="en-GB"/>
          </a:p>
        </p:txBody>
      </p:sp>
    </p:spTree>
    <p:extLst>
      <p:ext uri="{BB962C8B-B14F-4D97-AF65-F5344CB8AC3E}">
        <p14:creationId xmlns:p14="http://schemas.microsoft.com/office/powerpoint/2010/main" val="54703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11</a:t>
            </a:fld>
            <a:endParaRPr lang="en-GB"/>
          </a:p>
        </p:txBody>
      </p:sp>
    </p:spTree>
    <p:extLst>
      <p:ext uri="{BB962C8B-B14F-4D97-AF65-F5344CB8AC3E}">
        <p14:creationId xmlns:p14="http://schemas.microsoft.com/office/powerpoint/2010/main" val="137420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Air pollution is one of the greatest environmental risk to health. By reducing air pollution levels, countries can reduce the burden of disease from stroke, heart disease, lung cancer, and both chronic and acute respiratory diseases, including asthma.</a:t>
            </a:r>
          </a:p>
          <a:p>
            <a:pPr>
              <a:buFont typeface="Arial" panose="020B0604020202020204" pitchFamily="34" charset="0"/>
              <a:buChar char="•"/>
            </a:pPr>
            <a:r>
              <a:rPr lang="en-GB" dirty="0"/>
              <a:t>The lower the levels of air pollution, the better the cardiovascular and respiratory health of the population will be, both long- and short-term.</a:t>
            </a:r>
          </a:p>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14</a:t>
            </a:fld>
            <a:endParaRPr lang="en-GB"/>
          </a:p>
        </p:txBody>
      </p:sp>
    </p:spTree>
    <p:extLst>
      <p:ext uri="{BB962C8B-B14F-4D97-AF65-F5344CB8AC3E}">
        <p14:creationId xmlns:p14="http://schemas.microsoft.com/office/powerpoint/2010/main" val="42206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8655EF-04CC-4EBE-A2B9-A98BF055F155}" type="slidenum">
              <a:rPr lang="en-GB" smtClean="0"/>
              <a:t>18</a:t>
            </a:fld>
            <a:endParaRPr lang="en-GB"/>
          </a:p>
        </p:txBody>
      </p:sp>
    </p:spTree>
    <p:extLst>
      <p:ext uri="{BB962C8B-B14F-4D97-AF65-F5344CB8AC3E}">
        <p14:creationId xmlns:p14="http://schemas.microsoft.com/office/powerpoint/2010/main" val="52178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7CFF-3C45-4710-AD9A-34D3F5EB3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076F6E-E324-419F-A540-51E8DAA2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05D66F-339D-4698-B3AD-CA0A913D5B6F}"/>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5" name="Footer Placeholder 4">
            <a:extLst>
              <a:ext uri="{FF2B5EF4-FFF2-40B4-BE49-F238E27FC236}">
                <a16:creationId xmlns:a16="http://schemas.microsoft.com/office/drawing/2014/main" id="{B23362C6-3B75-42E5-B540-79EB362D0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8624F-3513-4DDD-BB6D-CDF1D5F03E84}"/>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53859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FA6-5D8C-413E-8796-445D0DC93B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85EDC6-96C4-4B26-9A64-D60E5D0AFA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D53AE1-659E-4179-AA8A-EB57355D697E}"/>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5" name="Footer Placeholder 4">
            <a:extLst>
              <a:ext uri="{FF2B5EF4-FFF2-40B4-BE49-F238E27FC236}">
                <a16:creationId xmlns:a16="http://schemas.microsoft.com/office/drawing/2014/main" id="{D2C9D774-9DAE-4847-9B2E-EEA7EB355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03791F-B21A-4960-9D18-D8D060CBB776}"/>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290273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938F1-6996-4C79-B437-77CE73FC31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ACC3E4-6EBE-4FE0-A874-416173556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0C5D1-7F4C-45EA-A22F-6C281D7675FF}"/>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5" name="Footer Placeholder 4">
            <a:extLst>
              <a:ext uri="{FF2B5EF4-FFF2-40B4-BE49-F238E27FC236}">
                <a16:creationId xmlns:a16="http://schemas.microsoft.com/office/drawing/2014/main" id="{D2874DDA-11EF-440D-8BBA-F28460845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E0DE2D-8391-4130-9D46-3267DFCBF36F}"/>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323222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6D82-4E6B-479C-B73B-795BB864A5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D5E498-354A-4AFE-B24E-5E9D4A13F5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57F04-5CAA-4945-84CF-E3C4F7F5CA23}"/>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5" name="Footer Placeholder 4">
            <a:extLst>
              <a:ext uri="{FF2B5EF4-FFF2-40B4-BE49-F238E27FC236}">
                <a16:creationId xmlns:a16="http://schemas.microsoft.com/office/drawing/2014/main" id="{8030871A-7C31-4893-99CF-5A3A23138A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D9B35-308C-4631-81C9-55F31477B75C}"/>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12161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1EA1-B92B-4933-ACE0-8D0E3D783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3504C9-64C4-4E2C-B211-032E7057A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DB7A3-BE5F-42A4-ACEA-CE7C6A6C1658}"/>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5" name="Footer Placeholder 4">
            <a:extLst>
              <a:ext uri="{FF2B5EF4-FFF2-40B4-BE49-F238E27FC236}">
                <a16:creationId xmlns:a16="http://schemas.microsoft.com/office/drawing/2014/main" id="{8C8ECEDB-9F1A-4AA6-B2D9-3C6EFD2495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A146A4-8377-461A-BF3E-2B9DBEB25A30}"/>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1059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524C-811D-4A94-8B72-2B3C57CAFB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1D8818-605E-449D-B651-8E882F7A2A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2717FC-DF25-4DC1-A276-C1353BE909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9357D8-CA05-47BD-A572-969F0679ECE0}"/>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6" name="Footer Placeholder 5">
            <a:extLst>
              <a:ext uri="{FF2B5EF4-FFF2-40B4-BE49-F238E27FC236}">
                <a16:creationId xmlns:a16="http://schemas.microsoft.com/office/drawing/2014/main" id="{6701EDD3-9C78-4FA8-920F-9C1C3B6233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3C2B01-CED1-4FD2-8BF2-56A0DED450E2}"/>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251123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53DE-1927-4B8C-A42B-31E61CD57C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225CB3-1E99-4462-8977-F5804503F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BA7AA0-B1C9-408C-8A9F-0C82A4833F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041338-F03F-4958-B7F5-ED9041C0BE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9C80C-D1E1-4B72-926D-A4E2B69859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1F7AFB-9C46-4B18-8E34-18D02312B860}"/>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8" name="Footer Placeholder 7">
            <a:extLst>
              <a:ext uri="{FF2B5EF4-FFF2-40B4-BE49-F238E27FC236}">
                <a16:creationId xmlns:a16="http://schemas.microsoft.com/office/drawing/2014/main" id="{F16CDEE4-AE2F-449C-AD6B-E2C741DE65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217877-D648-4DE5-98E6-AD402A130D44}"/>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219971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3D50-A69D-485F-B3EF-D23E19494B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4D6BE9-70C1-4B4C-A816-6E538993C3D6}"/>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4" name="Footer Placeholder 3">
            <a:extLst>
              <a:ext uri="{FF2B5EF4-FFF2-40B4-BE49-F238E27FC236}">
                <a16:creationId xmlns:a16="http://schemas.microsoft.com/office/drawing/2014/main" id="{649AA014-4358-4DAE-9E75-1DD1214122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AE17C9-A22F-43E4-B752-0136111570A8}"/>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188464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C675D-ABAE-45C4-985B-69D0EA5BAE4D}"/>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3" name="Footer Placeholder 2">
            <a:extLst>
              <a:ext uri="{FF2B5EF4-FFF2-40B4-BE49-F238E27FC236}">
                <a16:creationId xmlns:a16="http://schemas.microsoft.com/office/drawing/2014/main" id="{799F504B-0388-4F97-B770-5E52534C65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6EFB72-44E3-45F7-86A2-991BE93665ED}"/>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188328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7F78-D2AB-4F02-A222-8278E1DDA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4EAD4-49C0-49B1-B6BF-FE4498160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A54375-E79E-4212-B743-F877D6029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AD0BF-5A63-4D23-90BE-60B1A73D96AD}"/>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6" name="Footer Placeholder 5">
            <a:extLst>
              <a:ext uri="{FF2B5EF4-FFF2-40B4-BE49-F238E27FC236}">
                <a16:creationId xmlns:a16="http://schemas.microsoft.com/office/drawing/2014/main" id="{04D13C34-961F-4005-975A-9ACAE4A9EA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087FBF-9918-4246-AD9B-6276AD75D1D1}"/>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209110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64A2-3A51-4EC3-983D-102FE6E73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32DFEE-FA0D-468D-9ACB-004167145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0F9E4F-D406-4AA6-9166-D5FD6353A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42697-0E44-422A-B33C-92E891953672}"/>
              </a:ext>
            </a:extLst>
          </p:cNvPr>
          <p:cNvSpPr>
            <a:spLocks noGrp="1"/>
          </p:cNvSpPr>
          <p:nvPr>
            <p:ph type="dt" sz="half" idx="10"/>
          </p:nvPr>
        </p:nvSpPr>
        <p:spPr/>
        <p:txBody>
          <a:bodyPr/>
          <a:lstStyle/>
          <a:p>
            <a:fld id="{7872BD57-7DD7-4DE6-B0A1-439C84D30A44}" type="datetimeFigureOut">
              <a:rPr lang="en-GB" smtClean="0"/>
              <a:t>15/07/2025</a:t>
            </a:fld>
            <a:endParaRPr lang="en-GB"/>
          </a:p>
        </p:txBody>
      </p:sp>
      <p:sp>
        <p:nvSpPr>
          <p:cNvPr id="6" name="Footer Placeholder 5">
            <a:extLst>
              <a:ext uri="{FF2B5EF4-FFF2-40B4-BE49-F238E27FC236}">
                <a16:creationId xmlns:a16="http://schemas.microsoft.com/office/drawing/2014/main" id="{64D2FBCA-21DF-44A6-912E-0705E22AE8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F12CEA-9F12-411E-BF1E-1DE5761876E8}"/>
              </a:ext>
            </a:extLst>
          </p:cNvPr>
          <p:cNvSpPr>
            <a:spLocks noGrp="1"/>
          </p:cNvSpPr>
          <p:nvPr>
            <p:ph type="sldNum" sz="quarter" idx="12"/>
          </p:nvPr>
        </p:nvSpPr>
        <p:spPr/>
        <p:txBody>
          <a:bodyPr/>
          <a:lstStyle/>
          <a:p>
            <a:fld id="{0E05E29D-5D95-4603-A8AB-921110A0E68A}" type="slidenum">
              <a:rPr lang="en-GB" smtClean="0"/>
              <a:t>‹#›</a:t>
            </a:fld>
            <a:endParaRPr lang="en-GB"/>
          </a:p>
        </p:txBody>
      </p:sp>
    </p:spTree>
    <p:extLst>
      <p:ext uri="{BB962C8B-B14F-4D97-AF65-F5344CB8AC3E}">
        <p14:creationId xmlns:p14="http://schemas.microsoft.com/office/powerpoint/2010/main" val="288750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AF5A0-EF2F-42D3-A6BB-4FAB1F145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0F85B-BD09-4248-95D6-29E3054628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D8B4D9-4041-48F3-97EF-CE66A2CF03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BD57-7DD7-4DE6-B0A1-439C84D30A44}" type="datetimeFigureOut">
              <a:rPr lang="en-GB" smtClean="0"/>
              <a:t>15/07/2025</a:t>
            </a:fld>
            <a:endParaRPr lang="en-GB"/>
          </a:p>
        </p:txBody>
      </p:sp>
      <p:sp>
        <p:nvSpPr>
          <p:cNvPr id="5" name="Footer Placeholder 4">
            <a:extLst>
              <a:ext uri="{FF2B5EF4-FFF2-40B4-BE49-F238E27FC236}">
                <a16:creationId xmlns:a16="http://schemas.microsoft.com/office/drawing/2014/main" id="{EB012A0E-4A1F-4497-8329-90797B6F0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5D07E2-9625-45B1-9B67-F0DEEBFDD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5E29D-5D95-4603-A8AB-921110A0E68A}" type="slidenum">
              <a:rPr lang="en-GB" smtClean="0"/>
              <a:t>‹#›</a:t>
            </a:fld>
            <a:endParaRPr lang="en-GB"/>
          </a:p>
        </p:txBody>
      </p:sp>
    </p:spTree>
    <p:extLst>
      <p:ext uri="{BB962C8B-B14F-4D97-AF65-F5344CB8AC3E}">
        <p14:creationId xmlns:p14="http://schemas.microsoft.com/office/powerpoint/2010/main" val="52032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airtext.info/" TargetMode="External"/><Relationship Id="rId3" Type="http://schemas.openxmlformats.org/officeDocument/2006/relationships/hyperlink" Target="https://www.environmental-protection.org.uk/policy-areas/air-quality/air-pollution-law-and-policy/air-quality-policy/" TargetMode="External"/><Relationship Id="rId7" Type="http://schemas.openxmlformats.org/officeDocument/2006/relationships/hyperlink" Target="https://www.who.int/news-room/feature-stories/detail/what-are-the-who-air-quality-guidelin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ondonair.org.uk/" TargetMode="External"/><Relationship Id="rId5" Type="http://schemas.openxmlformats.org/officeDocument/2006/relationships/hyperlink" Target="https://laqm.defra.gov.uk/" TargetMode="External"/><Relationship Id="rId4" Type="http://schemas.openxmlformats.org/officeDocument/2006/relationships/hyperlink" Target="https://uk-air.defra.gov.uk/air-pollution/uk-eu-limits" TargetMode="External"/><Relationship Id="rId9" Type="http://schemas.openxmlformats.org/officeDocument/2006/relationships/hyperlink" Target="https://www.asthma.org.uk/advice/triggers/pollu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legislation.gov.uk/uksi/2010/1001/contents/ma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41F8DA-6EA6-461F-BCF9-151CE57FC866}"/>
              </a:ext>
            </a:extLst>
          </p:cNvPr>
          <p:cNvSpPr>
            <a:spLocks noGrp="1"/>
          </p:cNvSpPr>
          <p:nvPr>
            <p:ph type="ctrTitle"/>
          </p:nvPr>
        </p:nvSpPr>
        <p:spPr>
          <a:xfrm>
            <a:off x="1314824" y="735106"/>
            <a:ext cx="10053763" cy="2928470"/>
          </a:xfrm>
        </p:spPr>
        <p:txBody>
          <a:bodyPr anchor="b">
            <a:normAutofit/>
          </a:bodyPr>
          <a:lstStyle/>
          <a:p>
            <a:pPr algn="l"/>
            <a:r>
              <a:rPr lang="en-GB" sz="4800" dirty="0">
                <a:solidFill>
                  <a:srgbClr val="FFFFFF"/>
                </a:solidFill>
              </a:rPr>
              <a:t>CDOP Asthma and air pollution</a:t>
            </a:r>
          </a:p>
        </p:txBody>
      </p:sp>
      <p:sp>
        <p:nvSpPr>
          <p:cNvPr id="3" name="Subtitle 2">
            <a:extLst>
              <a:ext uri="{FF2B5EF4-FFF2-40B4-BE49-F238E27FC236}">
                <a16:creationId xmlns:a16="http://schemas.microsoft.com/office/drawing/2014/main" id="{ECBB71A9-7BBC-444A-80D8-3CAABD5869D1}"/>
              </a:ext>
            </a:extLst>
          </p:cNvPr>
          <p:cNvSpPr>
            <a:spLocks noGrp="1"/>
          </p:cNvSpPr>
          <p:nvPr>
            <p:ph type="subTitle" idx="1"/>
          </p:nvPr>
        </p:nvSpPr>
        <p:spPr>
          <a:xfrm>
            <a:off x="1350682" y="4870824"/>
            <a:ext cx="10005951" cy="1458258"/>
          </a:xfrm>
        </p:spPr>
        <p:txBody>
          <a:bodyPr anchor="ctr">
            <a:normAutofit/>
          </a:bodyPr>
          <a:lstStyle/>
          <a:p>
            <a:pPr algn="l"/>
            <a:r>
              <a:rPr lang="en-GB" dirty="0"/>
              <a:t> Kirstie Kinross and </a:t>
            </a:r>
            <a:r>
              <a:rPr lang="en-GB" dirty="0">
                <a:effectLst/>
                <a:latin typeface="Calibri" panose="020F0502020204030204" pitchFamily="34" charset="0"/>
                <a:ea typeface="Calibri" panose="020F0502020204030204" pitchFamily="34" charset="0"/>
              </a:rPr>
              <a:t>Christina Keating</a:t>
            </a:r>
            <a:endParaRPr lang="en-GB" dirty="0"/>
          </a:p>
          <a:p>
            <a:pPr algn="l"/>
            <a:r>
              <a:rPr lang="en-GB" dirty="0"/>
              <a:t>01/12/2021 CDOP Meeting</a:t>
            </a:r>
          </a:p>
        </p:txBody>
      </p:sp>
      <p:pic>
        <p:nvPicPr>
          <p:cNvPr id="11" name="Picture 10"/>
          <p:cNvPicPr>
            <a:picLocks noChangeAspect="1"/>
          </p:cNvPicPr>
          <p:nvPr/>
        </p:nvPicPr>
        <p:blipFill rotWithShape="1">
          <a:blip r:embed="rId2"/>
          <a:srcRect l="84820" t="37038" r="2305" b="57654"/>
          <a:stretch/>
        </p:blipFill>
        <p:spPr>
          <a:xfrm>
            <a:off x="755835" y="350201"/>
            <a:ext cx="2066391" cy="678294"/>
          </a:xfrm>
          <a:prstGeom prst="rect">
            <a:avLst/>
          </a:prstGeom>
        </p:spPr>
      </p:pic>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692" y="204126"/>
            <a:ext cx="2066391" cy="64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0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966D5FD-28C0-43A5-B9F1-3C272EF93FD6}"/>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3400" kern="1200" dirty="0">
                <a:solidFill>
                  <a:srgbClr val="FFFFFF"/>
                </a:solidFill>
                <a:latin typeface="+mj-lt"/>
                <a:ea typeface="+mj-ea"/>
                <a:cs typeface="+mj-cs"/>
              </a:rPr>
              <a:t>Summary of World Health </a:t>
            </a:r>
            <a:r>
              <a:rPr lang="en-US" sz="3400" kern="1200" dirty="0" err="1">
                <a:solidFill>
                  <a:srgbClr val="FFFFFF"/>
                </a:solidFill>
                <a:latin typeface="+mj-lt"/>
                <a:ea typeface="+mj-ea"/>
                <a:cs typeface="+mj-cs"/>
              </a:rPr>
              <a:t>Organisation</a:t>
            </a:r>
            <a:r>
              <a:rPr lang="en-US" sz="3400" kern="1200" dirty="0">
                <a:solidFill>
                  <a:srgbClr val="FFFFFF"/>
                </a:solidFill>
                <a:latin typeface="+mj-lt"/>
                <a:ea typeface="+mj-ea"/>
                <a:cs typeface="+mj-cs"/>
              </a:rPr>
              <a:t> Guideline for Air quality Standards </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2021</a:t>
            </a:r>
          </a:p>
        </p:txBody>
      </p:sp>
      <p:graphicFrame>
        <p:nvGraphicFramePr>
          <p:cNvPr id="4" name="Table 4">
            <a:extLst>
              <a:ext uri="{FF2B5EF4-FFF2-40B4-BE49-F238E27FC236}">
                <a16:creationId xmlns:a16="http://schemas.microsoft.com/office/drawing/2014/main" id="{66370ED1-BD85-4E38-9EE3-EBA8BFD9ECE6}"/>
              </a:ext>
            </a:extLst>
          </p:cNvPr>
          <p:cNvGraphicFramePr>
            <a:graphicFrameLocks noGrp="1"/>
          </p:cNvGraphicFramePr>
          <p:nvPr>
            <p:ph idx="1"/>
            <p:extLst>
              <p:ext uri="{D42A27DB-BD31-4B8C-83A1-F6EECF244321}">
                <p14:modId xmlns:p14="http://schemas.microsoft.com/office/powerpoint/2010/main" val="175537616"/>
              </p:ext>
            </p:extLst>
          </p:nvPr>
        </p:nvGraphicFramePr>
        <p:xfrm>
          <a:off x="4502428" y="1020865"/>
          <a:ext cx="7225749" cy="4816272"/>
        </p:xfrm>
        <a:graphic>
          <a:graphicData uri="http://schemas.openxmlformats.org/drawingml/2006/table">
            <a:tbl>
              <a:tblPr firstRow="1" bandRow="1">
                <a:noFill/>
                <a:tableStyleId>{5C22544A-7EE6-4342-B048-85BDC9FD1C3A}</a:tableStyleId>
              </a:tblPr>
              <a:tblGrid>
                <a:gridCol w="2562570">
                  <a:extLst>
                    <a:ext uri="{9D8B030D-6E8A-4147-A177-3AD203B41FA5}">
                      <a16:colId xmlns:a16="http://schemas.microsoft.com/office/drawing/2014/main" val="1532517495"/>
                    </a:ext>
                  </a:extLst>
                </a:gridCol>
                <a:gridCol w="2033588">
                  <a:extLst>
                    <a:ext uri="{9D8B030D-6E8A-4147-A177-3AD203B41FA5}">
                      <a16:colId xmlns:a16="http://schemas.microsoft.com/office/drawing/2014/main" val="1355421540"/>
                    </a:ext>
                  </a:extLst>
                </a:gridCol>
                <a:gridCol w="2629591">
                  <a:extLst>
                    <a:ext uri="{9D8B030D-6E8A-4147-A177-3AD203B41FA5}">
                      <a16:colId xmlns:a16="http://schemas.microsoft.com/office/drawing/2014/main" val="875902897"/>
                    </a:ext>
                  </a:extLst>
                </a:gridCol>
              </a:tblGrid>
              <a:tr h="1204068">
                <a:tc>
                  <a:txBody>
                    <a:bodyPr/>
                    <a:lstStyle/>
                    <a:p>
                      <a:r>
                        <a:rPr lang="en-GB" sz="2400" b="1">
                          <a:solidFill>
                            <a:srgbClr val="FFFFFF"/>
                          </a:solidFill>
                        </a:rPr>
                        <a:t>Pollutant</a:t>
                      </a:r>
                    </a:p>
                  </a:txBody>
                  <a:tcPr marL="344676" marR="206806" marT="206806" marB="20680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GB" sz="2400" b="1">
                          <a:solidFill>
                            <a:srgbClr val="FFFFFF"/>
                          </a:solidFill>
                        </a:rPr>
                        <a:t>WHO standard</a:t>
                      </a:r>
                    </a:p>
                  </a:txBody>
                  <a:tcPr marL="344676" marR="206806" marT="206806" marB="20680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GB" sz="2400" b="1">
                          <a:solidFill>
                            <a:srgbClr val="FFFFFF"/>
                          </a:solidFill>
                        </a:rPr>
                        <a:t>Averaging Period</a:t>
                      </a:r>
                    </a:p>
                  </a:txBody>
                  <a:tcPr marL="344676" marR="206806" marT="206806" marB="20680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7923482"/>
                  </a:ext>
                </a:extLst>
              </a:tr>
              <a:tr h="1204068">
                <a:tc>
                  <a:txBody>
                    <a:bodyPr/>
                    <a:lstStyle/>
                    <a:p>
                      <a:r>
                        <a:rPr lang="en-GB" sz="2400">
                          <a:solidFill>
                            <a:schemeClr val="tx1">
                              <a:lumMod val="85000"/>
                              <a:lumOff val="15000"/>
                            </a:schemeClr>
                          </a:solidFill>
                        </a:rPr>
                        <a:t>Particles (PM 10)</a:t>
                      </a:r>
                    </a:p>
                  </a:txBody>
                  <a:tcPr marL="344676" marR="206806" marT="206806" marB="20680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GB" sz="2400" dirty="0">
                          <a:solidFill>
                            <a:schemeClr val="tx1">
                              <a:lumMod val="85000"/>
                              <a:lumOff val="15000"/>
                            </a:schemeClr>
                          </a:solidFill>
                        </a:rPr>
                        <a:t>15</a:t>
                      </a:r>
                    </a:p>
                  </a:txBody>
                  <a:tcPr marL="344676" marR="206806" marT="206806" marB="20680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GB" sz="2400">
                          <a:solidFill>
                            <a:schemeClr val="tx1">
                              <a:lumMod val="85000"/>
                              <a:lumOff val="15000"/>
                            </a:schemeClr>
                          </a:solidFill>
                        </a:rPr>
                        <a:t>Annual Mean </a:t>
                      </a:r>
                    </a:p>
                  </a:txBody>
                  <a:tcPr marL="344676" marR="206806" marT="206806" marB="20680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243908819"/>
                  </a:ext>
                </a:extLst>
              </a:tr>
              <a:tr h="1204068">
                <a:tc>
                  <a:txBody>
                    <a:bodyPr/>
                    <a:lstStyle/>
                    <a:p>
                      <a:r>
                        <a:rPr lang="en-GB" sz="2400">
                          <a:solidFill>
                            <a:schemeClr val="tx1">
                              <a:lumMod val="85000"/>
                              <a:lumOff val="15000"/>
                            </a:schemeClr>
                          </a:solidFill>
                        </a:rPr>
                        <a:t>Particles (PM2.5)</a:t>
                      </a:r>
                    </a:p>
                  </a:txBody>
                  <a:tcPr marL="344676" marR="206806" marT="206806" marB="20680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GB" sz="2400" dirty="0">
                          <a:solidFill>
                            <a:schemeClr val="tx1">
                              <a:lumMod val="85000"/>
                              <a:lumOff val="15000"/>
                            </a:schemeClr>
                          </a:solidFill>
                        </a:rPr>
                        <a:t>5</a:t>
                      </a:r>
                    </a:p>
                  </a:txBody>
                  <a:tcPr marL="344676" marR="206806" marT="206806" marB="20680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schemeClr val="tx1">
                              <a:lumMod val="85000"/>
                              <a:lumOff val="15000"/>
                            </a:schemeClr>
                          </a:solidFill>
                        </a:rPr>
                        <a:t>Annual Mean </a:t>
                      </a:r>
                    </a:p>
                    <a:p>
                      <a:endParaRPr lang="en-GB" sz="2400">
                        <a:solidFill>
                          <a:schemeClr val="tx1">
                            <a:lumMod val="85000"/>
                            <a:lumOff val="15000"/>
                          </a:schemeClr>
                        </a:solidFill>
                      </a:endParaRPr>
                    </a:p>
                  </a:txBody>
                  <a:tcPr marL="344676" marR="206806" marT="206806" marB="20680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890061149"/>
                  </a:ext>
                </a:extLst>
              </a:tr>
              <a:tr h="1204068">
                <a:tc>
                  <a:txBody>
                    <a:bodyPr/>
                    <a:lstStyle/>
                    <a:p>
                      <a:r>
                        <a:rPr lang="en-GB" sz="2400">
                          <a:solidFill>
                            <a:schemeClr val="tx1">
                              <a:lumMod val="85000"/>
                              <a:lumOff val="15000"/>
                            </a:schemeClr>
                          </a:solidFill>
                        </a:rPr>
                        <a:t>Nitrogen Dioxide </a:t>
                      </a:r>
                    </a:p>
                  </a:txBody>
                  <a:tcPr marL="344676" marR="206806" marT="206806" marB="206806">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GB" sz="2400" dirty="0">
                          <a:solidFill>
                            <a:schemeClr val="tx1">
                              <a:lumMod val="85000"/>
                              <a:lumOff val="15000"/>
                            </a:schemeClr>
                          </a:solidFill>
                        </a:rPr>
                        <a:t>10</a:t>
                      </a:r>
                    </a:p>
                  </a:txBody>
                  <a:tcPr marL="344676" marR="206806" marT="206806" marB="20680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GB" sz="2400" dirty="0">
                          <a:solidFill>
                            <a:schemeClr val="tx1">
                              <a:lumMod val="85000"/>
                              <a:lumOff val="15000"/>
                            </a:schemeClr>
                          </a:solidFill>
                        </a:rPr>
                        <a:t>Annual Mean</a:t>
                      </a:r>
                    </a:p>
                  </a:txBody>
                  <a:tcPr marL="344676" marR="206806" marT="206806" marB="206806">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392606335"/>
                  </a:ext>
                </a:extLst>
              </a:tr>
            </a:tbl>
          </a:graphicData>
        </a:graphic>
      </p:graphicFrame>
    </p:spTree>
    <p:extLst>
      <p:ext uri="{BB962C8B-B14F-4D97-AF65-F5344CB8AC3E}">
        <p14:creationId xmlns:p14="http://schemas.microsoft.com/office/powerpoint/2010/main" val="98392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EB008-3E45-4B71-B8CD-30E710A42A0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Borough Performance </a:t>
            </a:r>
          </a:p>
        </p:txBody>
      </p:sp>
      <p:graphicFrame>
        <p:nvGraphicFramePr>
          <p:cNvPr id="7" name="Chart 6" descr="Chart type: Clustered Column. 'Nitrogen Dioxide (NO2)μg m-3', 'PM 10 μg m-3', 'PM 2.5μg m-3' by 'Field1'&#10;&#10;Description automatically generated">
            <a:extLst>
              <a:ext uri="{FF2B5EF4-FFF2-40B4-BE49-F238E27FC236}">
                <a16:creationId xmlns:a16="http://schemas.microsoft.com/office/drawing/2014/main" id="{8E49A565-B5AA-4A70-8DD2-DB9E6195646D}"/>
              </a:ext>
            </a:extLst>
          </p:cNvPr>
          <p:cNvGraphicFramePr>
            <a:graphicFrameLocks/>
          </p:cNvGraphicFramePr>
          <p:nvPr>
            <p:extLst>
              <p:ext uri="{D42A27DB-BD31-4B8C-83A1-F6EECF244321}">
                <p14:modId xmlns:p14="http://schemas.microsoft.com/office/powerpoint/2010/main" val="4065299847"/>
              </p:ext>
            </p:extLst>
          </p:nvPr>
        </p:nvGraphicFramePr>
        <p:xfrm>
          <a:off x="432225" y="1966293"/>
          <a:ext cx="11327549" cy="4452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802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ED0A1-23C7-4A27-AB16-49E1B61C319E}"/>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Air quality Action Plans </a:t>
            </a:r>
          </a:p>
        </p:txBody>
      </p:sp>
      <p:graphicFrame>
        <p:nvGraphicFramePr>
          <p:cNvPr id="5" name="Content Placeholder 2">
            <a:extLst>
              <a:ext uri="{FF2B5EF4-FFF2-40B4-BE49-F238E27FC236}">
                <a16:creationId xmlns:a16="http://schemas.microsoft.com/office/drawing/2014/main" id="{97870481-9A1D-4ADC-9E9A-436BD6244E91}"/>
              </a:ext>
            </a:extLst>
          </p:cNvPr>
          <p:cNvGraphicFramePr>
            <a:graphicFrameLocks noGrp="1"/>
          </p:cNvGraphicFramePr>
          <p:nvPr>
            <p:ph idx="1"/>
            <p:extLst>
              <p:ext uri="{D42A27DB-BD31-4B8C-83A1-F6EECF244321}">
                <p14:modId xmlns:p14="http://schemas.microsoft.com/office/powerpoint/2010/main" val="8206542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22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B0ED0A1-23C7-4A27-AB16-49E1B61C319E}"/>
              </a:ext>
            </a:extLst>
          </p:cNvPr>
          <p:cNvSpPr txBox="1">
            <a:spLocks/>
          </p:cNvSpPr>
          <p:nvPr/>
        </p:nvSpPr>
        <p:spPr>
          <a:xfrm>
            <a:off x="257181" y="2637962"/>
            <a:ext cx="3115265" cy="23963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000">
                <a:solidFill>
                  <a:schemeClr val="bg1"/>
                </a:solidFill>
              </a:rPr>
              <a:t>Air Quality action plans – common themes</a:t>
            </a:r>
            <a:endParaRPr lang="en-GB" sz="4000" dirty="0">
              <a:solidFill>
                <a:schemeClr val="bg1"/>
              </a:solidFill>
            </a:endParaRPr>
          </a:p>
        </p:txBody>
      </p:sp>
      <p:pic>
        <p:nvPicPr>
          <p:cNvPr id="14" name="Content Placeholder 4"/>
          <p:cNvPicPr>
            <a:picLocks noGrp="1" noChangeAspect="1"/>
          </p:cNvPicPr>
          <p:nvPr>
            <p:ph idx="1"/>
          </p:nvPr>
        </p:nvPicPr>
        <p:blipFill rotWithShape="1">
          <a:blip r:embed="rId2"/>
          <a:srcRect l="1860" t="12809" r="5348" b="11340"/>
          <a:stretch/>
        </p:blipFill>
        <p:spPr>
          <a:xfrm>
            <a:off x="4219445" y="1002891"/>
            <a:ext cx="7790923" cy="5722374"/>
          </a:xfrm>
          <a:prstGeom prst="rect">
            <a:avLst/>
          </a:prstGeom>
        </p:spPr>
      </p:pic>
    </p:spTree>
    <p:extLst>
      <p:ext uri="{BB962C8B-B14F-4D97-AF65-F5344CB8AC3E}">
        <p14:creationId xmlns:p14="http://schemas.microsoft.com/office/powerpoint/2010/main" val="109322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38FD7-5979-483F-8F08-09BE3B1DEEC4}"/>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Recommendations </a:t>
            </a:r>
          </a:p>
        </p:txBody>
      </p:sp>
      <p:sp>
        <p:nvSpPr>
          <p:cNvPr id="3" name="Content Placeholder 2">
            <a:extLst>
              <a:ext uri="{FF2B5EF4-FFF2-40B4-BE49-F238E27FC236}">
                <a16:creationId xmlns:a16="http://schemas.microsoft.com/office/drawing/2014/main" id="{41B247E0-7D34-4D16-B102-7C509E200270}"/>
              </a:ext>
            </a:extLst>
          </p:cNvPr>
          <p:cNvSpPr>
            <a:spLocks noGrp="1"/>
          </p:cNvSpPr>
          <p:nvPr>
            <p:ph idx="1"/>
          </p:nvPr>
        </p:nvSpPr>
        <p:spPr>
          <a:xfrm>
            <a:off x="1371599" y="1885279"/>
            <a:ext cx="9724031" cy="4116276"/>
          </a:xfrm>
        </p:spPr>
        <p:txBody>
          <a:bodyPr anchor="ctr">
            <a:normAutofit fontScale="77500" lnSpcReduction="20000"/>
          </a:bodyPr>
          <a:lstStyle/>
          <a:p>
            <a:r>
              <a:rPr lang="en-GB" sz="2200" b="1" dirty="0"/>
              <a:t>Support campaigns to lobby for changes in legislation to review national standards and lower emissions.</a:t>
            </a:r>
          </a:p>
          <a:p>
            <a:pPr marL="0" indent="0">
              <a:buNone/>
            </a:pPr>
            <a:r>
              <a:rPr lang="en-GB" sz="2200" dirty="0"/>
              <a:t>	- Suggest all boroughs consider aiming to reduce air quality limits to WHO national standards. </a:t>
            </a:r>
          </a:p>
          <a:p>
            <a:endParaRPr lang="en-GB" sz="2200" dirty="0"/>
          </a:p>
          <a:p>
            <a:r>
              <a:rPr lang="en-GB" sz="2200" b="1" dirty="0"/>
              <a:t>Increase public awareness </a:t>
            </a:r>
          </a:p>
          <a:p>
            <a:pPr marL="0" indent="0">
              <a:buNone/>
            </a:pPr>
            <a:r>
              <a:rPr lang="en-GB" sz="2200" dirty="0"/>
              <a:t>	- Collaboration with health, local authority and other stakeholders</a:t>
            </a:r>
          </a:p>
          <a:p>
            <a:pPr marL="0" indent="0">
              <a:buNone/>
            </a:pPr>
            <a:r>
              <a:rPr lang="en-GB" sz="2200" dirty="0"/>
              <a:t>	- NCL Paediatric asthma network already plan to identify and develop resources</a:t>
            </a:r>
          </a:p>
          <a:p>
            <a:pPr marL="0" indent="0">
              <a:buNone/>
            </a:pPr>
            <a:endParaRPr lang="en-GB" sz="2200" b="1" dirty="0"/>
          </a:p>
          <a:p>
            <a:r>
              <a:rPr lang="en-GB" sz="2200" b="1" dirty="0"/>
              <a:t>Communicate adverse effects of poor air quality to patients. </a:t>
            </a:r>
          </a:p>
          <a:p>
            <a:pPr marL="0" indent="0">
              <a:buNone/>
            </a:pPr>
            <a:r>
              <a:rPr lang="en-GB" sz="2200" dirty="0"/>
              <a:t>	-Patient advice leaflet</a:t>
            </a:r>
          </a:p>
          <a:p>
            <a:pPr marL="0" indent="0">
              <a:buNone/>
            </a:pPr>
            <a:r>
              <a:rPr lang="en-GB" sz="2200" dirty="0"/>
              <a:t>	-Educate frontline practitioners - teaching sessions, Infographic</a:t>
            </a:r>
          </a:p>
          <a:p>
            <a:pPr marL="0" indent="0">
              <a:buNone/>
            </a:pPr>
            <a:r>
              <a:rPr lang="en-GB" sz="2200" dirty="0"/>
              <a:t>	- Include in the asthma friendly schools initiative </a:t>
            </a:r>
          </a:p>
          <a:p>
            <a:pPr marL="0" indent="0">
              <a:buNone/>
            </a:pPr>
            <a:r>
              <a:rPr lang="en-GB" sz="2200" dirty="0"/>
              <a:t>	</a:t>
            </a:r>
            <a:endParaRPr lang="en-GB" sz="1300" dirty="0"/>
          </a:p>
          <a:p>
            <a:pPr marL="0" indent="0">
              <a:buNone/>
            </a:pPr>
            <a:r>
              <a:rPr lang="en-GB" sz="1300" dirty="0"/>
              <a:t> </a:t>
            </a:r>
          </a:p>
          <a:p>
            <a:pPr marL="0" indent="0">
              <a:buNone/>
            </a:pPr>
            <a:endParaRPr lang="en-GB" sz="1300" dirty="0"/>
          </a:p>
        </p:txBody>
      </p:sp>
    </p:spTree>
    <p:extLst>
      <p:ext uri="{BB962C8B-B14F-4D97-AF65-F5344CB8AC3E}">
        <p14:creationId xmlns:p14="http://schemas.microsoft.com/office/powerpoint/2010/main" val="108265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B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C3D8A4-ECD5-4F78-9814-E3F0971D291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Patient advice leaflet </a:t>
            </a:r>
          </a:p>
        </p:txBody>
      </p:sp>
      <p:pic>
        <p:nvPicPr>
          <p:cNvPr id="7" name="Picture 6">
            <a:extLst>
              <a:ext uri="{FF2B5EF4-FFF2-40B4-BE49-F238E27FC236}">
                <a16:creationId xmlns:a16="http://schemas.microsoft.com/office/drawing/2014/main" id="{B44C1177-8FA7-4EC0-AAFD-262123CB5BA5}"/>
              </a:ext>
            </a:extLst>
          </p:cNvPr>
          <p:cNvPicPr>
            <a:picLocks noChangeAspect="1"/>
          </p:cNvPicPr>
          <p:nvPr/>
        </p:nvPicPr>
        <p:blipFill>
          <a:blip r:embed="rId2"/>
          <a:stretch>
            <a:fillRect/>
          </a:stretch>
        </p:blipFill>
        <p:spPr>
          <a:xfrm>
            <a:off x="3955569" y="144764"/>
            <a:ext cx="4828792" cy="6511324"/>
          </a:xfrm>
          <a:prstGeom prst="rect">
            <a:avLst/>
          </a:prstGeom>
        </p:spPr>
      </p:pic>
      <p:pic>
        <p:nvPicPr>
          <p:cNvPr id="5" name="Picture 4"/>
          <p:cNvPicPr>
            <a:picLocks noChangeAspect="1"/>
          </p:cNvPicPr>
          <p:nvPr/>
        </p:nvPicPr>
        <p:blipFill rotWithShape="1">
          <a:blip r:embed="rId3"/>
          <a:srcRect l="84820" t="37038" r="2305" b="57654"/>
          <a:stretch/>
        </p:blipFill>
        <p:spPr>
          <a:xfrm>
            <a:off x="4180957" y="298170"/>
            <a:ext cx="1651733" cy="454640"/>
          </a:xfrm>
          <a:prstGeom prst="rect">
            <a:avLst/>
          </a:prstGeom>
        </p:spPr>
      </p:pic>
      <p:pic>
        <p:nvPicPr>
          <p:cNvPr id="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220" y="283942"/>
            <a:ext cx="1497852" cy="43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B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C3D8A4-ECD5-4F78-9814-E3F0971D291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dirty="0">
                <a:solidFill>
                  <a:srgbClr val="FFFFFF"/>
                </a:solidFill>
              </a:rPr>
              <a:t>Frontline practitioners Infographic </a:t>
            </a:r>
            <a:endParaRPr lang="en-US" sz="32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52DBCA64-69BF-4758-B31E-E6A851CBABE0}"/>
              </a:ext>
            </a:extLst>
          </p:cNvPr>
          <p:cNvPicPr>
            <a:picLocks noGrp="1" noChangeAspect="1"/>
          </p:cNvPicPr>
          <p:nvPr>
            <p:ph idx="1"/>
          </p:nvPr>
        </p:nvPicPr>
        <p:blipFill rotWithShape="1">
          <a:blip r:embed="rId2"/>
          <a:srcRect l="22284" t="15215" r="38099" b="-2625"/>
          <a:stretch/>
        </p:blipFill>
        <p:spPr>
          <a:xfrm>
            <a:off x="3901330" y="430216"/>
            <a:ext cx="4710486" cy="6530003"/>
          </a:xfrm>
        </p:spPr>
      </p:pic>
      <p:pic>
        <p:nvPicPr>
          <p:cNvPr id="6" name="Picture 5"/>
          <p:cNvPicPr>
            <a:picLocks noChangeAspect="1"/>
          </p:cNvPicPr>
          <p:nvPr/>
        </p:nvPicPr>
        <p:blipFill rotWithShape="1">
          <a:blip r:embed="rId3"/>
          <a:srcRect l="84820" t="37038" r="2305" b="57654"/>
          <a:stretch/>
        </p:blipFill>
        <p:spPr>
          <a:xfrm>
            <a:off x="6690308" y="525346"/>
            <a:ext cx="993735" cy="273526"/>
          </a:xfrm>
          <a:prstGeom prst="rect">
            <a:avLst/>
          </a:prstGeom>
        </p:spPr>
      </p:pic>
      <p:pic>
        <p:nvPicPr>
          <p:cNvPr id="7" name="Picture 2" descr="See the source imag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694482" y="525346"/>
            <a:ext cx="750186" cy="2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9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6F00-860A-40E5-AE88-947D206B2760}"/>
              </a:ext>
            </a:extLst>
          </p:cNvPr>
          <p:cNvSpPr>
            <a:spLocks noGrp="1"/>
          </p:cNvSpPr>
          <p:nvPr>
            <p:ph type="title"/>
          </p:nvPr>
        </p:nvSpPr>
        <p:spPr/>
        <p:txBody>
          <a:bodyPr/>
          <a:lstStyle/>
          <a:p>
            <a:r>
              <a:rPr lang="en-GB" dirty="0"/>
              <a:t>Air text</a:t>
            </a:r>
          </a:p>
        </p:txBody>
      </p:sp>
      <p:pic>
        <p:nvPicPr>
          <p:cNvPr id="5" name="Content Placeholder 4">
            <a:extLst>
              <a:ext uri="{FF2B5EF4-FFF2-40B4-BE49-F238E27FC236}">
                <a16:creationId xmlns:a16="http://schemas.microsoft.com/office/drawing/2014/main" id="{18EB4D88-45F2-4AFC-B854-EBAD839FF420}"/>
              </a:ext>
            </a:extLst>
          </p:cNvPr>
          <p:cNvPicPr>
            <a:picLocks noGrp="1" noChangeAspect="1"/>
          </p:cNvPicPr>
          <p:nvPr>
            <p:ph idx="1"/>
          </p:nvPr>
        </p:nvPicPr>
        <p:blipFill rotWithShape="1">
          <a:blip r:embed="rId2"/>
          <a:srcRect l="10469" t="11371" r="11490" b="6605"/>
          <a:stretch/>
        </p:blipFill>
        <p:spPr>
          <a:xfrm>
            <a:off x="3038168" y="2320413"/>
            <a:ext cx="6037006" cy="3569111"/>
          </a:xfrm>
        </p:spPr>
      </p:pic>
    </p:spTree>
    <p:extLst>
      <p:ext uri="{BB962C8B-B14F-4D97-AF65-F5344CB8AC3E}">
        <p14:creationId xmlns:p14="http://schemas.microsoft.com/office/powerpoint/2010/main" val="30231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8B28-9177-493C-B4CE-8B9EFE17D0BE}"/>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6ED29121-08B6-46EE-8304-C328D110AB96}"/>
              </a:ext>
            </a:extLst>
          </p:cNvPr>
          <p:cNvSpPr>
            <a:spLocks noGrp="1"/>
          </p:cNvSpPr>
          <p:nvPr>
            <p:ph idx="1"/>
          </p:nvPr>
        </p:nvSpPr>
        <p:spPr/>
        <p:txBody>
          <a:bodyPr/>
          <a:lstStyle/>
          <a:p>
            <a:r>
              <a:rPr lang="en-GB" sz="1800" b="1" dirty="0">
                <a:effectLst/>
                <a:latin typeface="Arial" panose="020B0604020202020204" pitchFamily="34" charset="0"/>
                <a:ea typeface="Calibri" panose="020F0502020204030204" pitchFamily="34" charset="0"/>
              </a:rPr>
              <a:t>Environmental Protection UK</a:t>
            </a:r>
            <a:r>
              <a:rPr lang="en-GB" sz="1800" dirty="0">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3"/>
              </a:rPr>
              <a:t>Local Air Quality Management</a:t>
            </a:r>
            <a:r>
              <a:rPr lang="en-GB" sz="1800" dirty="0">
                <a:effectLst/>
                <a:latin typeface="Arial" panose="020B0604020202020204" pitchFamily="34" charset="0"/>
                <a:ea typeface="Calibri" panose="020F0502020204030204" pitchFamily="34" charset="0"/>
              </a:rPr>
              <a:t> (helpful summary of the Local Air Quality Management (LAQM) framework, including duties for local authorities)</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Defra UK AIR</a:t>
            </a:r>
            <a:r>
              <a:rPr lang="en-GB" sz="1800" dirty="0">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4"/>
              </a:rPr>
              <a:t>UK and EU Air Quality Limits</a:t>
            </a:r>
            <a:r>
              <a:rPr lang="en-GB" sz="1800" dirty="0">
                <a:effectLst/>
                <a:latin typeface="Arial" panose="020B0604020202020204" pitchFamily="34" charset="0"/>
                <a:ea typeface="Calibri" panose="020F0502020204030204" pitchFamily="34" charset="0"/>
              </a:rPr>
              <a:t> (the legal limits for air pollution in the UK and the deadlines for when these were supposed to have been achieved)</a:t>
            </a:r>
            <a:endParaRPr lang="en-GB" sz="1800" dirty="0">
              <a:effectLst/>
              <a:latin typeface="Calibri" panose="020F0502020204030204" pitchFamily="34" charset="0"/>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Defra</a:t>
            </a:r>
            <a:r>
              <a:rPr lang="en-GB" sz="1800" dirty="0">
                <a:effectLst/>
                <a:latin typeface="Arial" panose="020B0604020202020204" pitchFamily="34" charset="0"/>
                <a:ea typeface="Calibri" panose="020F0502020204030204" pitchFamily="34" charset="0"/>
              </a:rPr>
              <a:t>: </a:t>
            </a:r>
            <a:r>
              <a:rPr lang="en-GB" sz="1800" u="sng" dirty="0">
                <a:solidFill>
                  <a:srgbClr val="0563C1"/>
                </a:solidFill>
                <a:effectLst/>
                <a:latin typeface="Arial" panose="020B0604020202020204" pitchFamily="34" charset="0"/>
                <a:ea typeface="Calibri" panose="020F0502020204030204" pitchFamily="34" charset="0"/>
                <a:hlinkClick r:id="rId5"/>
              </a:rPr>
              <a:t>LAQM Support Website</a:t>
            </a:r>
            <a:r>
              <a:rPr lang="en-GB" sz="1800" dirty="0">
                <a:effectLst/>
                <a:latin typeface="Arial" panose="020B0604020202020204" pitchFamily="34" charset="0"/>
                <a:ea typeface="Calibri" panose="020F0502020204030204" pitchFamily="34" charset="0"/>
              </a:rPr>
              <a:t> (Further information about the LAQM framework and local authority-focused guidance and recommendations about the measures which should be included in Action Plans etc.)</a:t>
            </a:r>
          </a:p>
          <a:p>
            <a:r>
              <a:rPr lang="en-GB" sz="1800" b="1" dirty="0">
                <a:latin typeface="Arial" panose="020B0604020202020204" pitchFamily="34" charset="0"/>
                <a:cs typeface="Arial" panose="020B0604020202020204" pitchFamily="34" charset="0"/>
              </a:rPr>
              <a:t>London air reports</a:t>
            </a:r>
            <a:r>
              <a:rPr lang="en-GB"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hlinkClick r:id="rId6"/>
              </a:rPr>
              <a:t>https://www.londonair.org.uk/</a:t>
            </a:r>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WHO Air Quality Guidelines 2021 </a:t>
            </a:r>
            <a:r>
              <a:rPr lang="en-GB" sz="1800" dirty="0">
                <a:hlinkClick r:id="rId7"/>
              </a:rPr>
              <a:t>What are the WHO Air quality guidelines?</a:t>
            </a:r>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Air pollution forecast and alerts </a:t>
            </a:r>
            <a:r>
              <a:rPr lang="en-GB" sz="1800" dirty="0" err="1">
                <a:solidFill>
                  <a:srgbClr val="0563C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airText</a:t>
            </a:r>
            <a:r>
              <a:rPr lang="en-GB" sz="1800" dirty="0">
                <a:solidFill>
                  <a:srgbClr val="0563C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 Air pollution forecasts for Greater London, Chelmsford and Colchester</a:t>
            </a:r>
            <a:endParaRPr lang="en-GB" sz="1800" dirty="0">
              <a:solidFill>
                <a:srgbClr val="0563C1"/>
              </a:solidFill>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Asthma UK </a:t>
            </a:r>
            <a:r>
              <a:rPr lang="en-GB" sz="1800" dirty="0">
                <a:latin typeface="Arial" panose="020B0604020202020204" pitchFamily="34" charset="0"/>
                <a:cs typeface="Arial" panose="020B0604020202020204" pitchFamily="34" charset="0"/>
                <a:hlinkClick r:id="rId9"/>
              </a:rPr>
              <a:t>Pollution as an asthma trigger | Asthma UK</a:t>
            </a:r>
            <a:endParaRPr lang="en-GB" sz="1800"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241459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4C2E4-2EB3-4EBA-B01A-D46B027F3690}"/>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With thanks to: </a:t>
            </a:r>
          </a:p>
        </p:txBody>
      </p:sp>
      <p:sp>
        <p:nvSpPr>
          <p:cNvPr id="3" name="Content Placeholder 2">
            <a:extLst>
              <a:ext uri="{FF2B5EF4-FFF2-40B4-BE49-F238E27FC236}">
                <a16:creationId xmlns:a16="http://schemas.microsoft.com/office/drawing/2014/main" id="{A28028D7-F096-4B5F-B86B-636A4C1808B7}"/>
              </a:ext>
            </a:extLst>
          </p:cNvPr>
          <p:cNvSpPr>
            <a:spLocks noGrp="1"/>
          </p:cNvSpPr>
          <p:nvPr>
            <p:ph idx="1"/>
          </p:nvPr>
        </p:nvSpPr>
        <p:spPr>
          <a:xfrm>
            <a:off x="4810259" y="649480"/>
            <a:ext cx="6555347" cy="5546047"/>
          </a:xfrm>
        </p:spPr>
        <p:txBody>
          <a:bodyPr anchor="ctr">
            <a:normAutofit/>
          </a:bodyPr>
          <a:lstStyle/>
          <a:p>
            <a:r>
              <a:rPr lang="en-GB" sz="1800" dirty="0">
                <a:effectLst/>
                <a:ea typeface="Calibri" panose="020F0502020204030204" pitchFamily="34" charset="0"/>
              </a:rPr>
              <a:t>Baljinder Heer-Matiana, Assistant Director of Public Health – Children, Young People and Maternity</a:t>
            </a:r>
            <a:r>
              <a:rPr lang="en-GB" sz="1800" dirty="0">
                <a:ea typeface="Calibri" panose="020F0502020204030204" pitchFamily="34" charset="0"/>
              </a:rPr>
              <a:t>, </a:t>
            </a:r>
            <a:r>
              <a:rPr lang="en-GB" sz="1800" dirty="0">
                <a:effectLst/>
                <a:ea typeface="Calibri" panose="020F0502020204030204" pitchFamily="34" charset="0"/>
              </a:rPr>
              <a:t>Camden and Islington Public Health. </a:t>
            </a:r>
          </a:p>
          <a:p>
            <a:r>
              <a:rPr lang="en-GB" sz="1800" dirty="0">
                <a:effectLst/>
                <a:ea typeface="Calibri" panose="020F0502020204030204" pitchFamily="34" charset="0"/>
              </a:rPr>
              <a:t>Jo Hetherington</a:t>
            </a:r>
            <a:r>
              <a:rPr lang="en-GB" sz="1800" dirty="0">
                <a:ea typeface="Calibri" panose="020F0502020204030204" pitchFamily="34" charset="0"/>
              </a:rPr>
              <a:t> , P</a:t>
            </a:r>
            <a:r>
              <a:rPr lang="en-GB" sz="1800" dirty="0">
                <a:effectLst/>
                <a:ea typeface="Calibri" panose="020F0502020204030204" pitchFamily="34" charset="0"/>
              </a:rPr>
              <a:t>ollution Officer Islington</a:t>
            </a:r>
          </a:p>
          <a:p>
            <a:r>
              <a:rPr lang="en-GB" sz="1800" dirty="0">
                <a:ea typeface="Calibri" panose="020F0502020204030204" pitchFamily="34" charset="0"/>
              </a:rPr>
              <a:t>Tom Parkes, Senior Air Quality Officer, Camden Council </a:t>
            </a:r>
          </a:p>
          <a:p>
            <a:r>
              <a:rPr lang="en-GB" sz="1800" dirty="0">
                <a:effectLst/>
                <a:ea typeface="Calibri" panose="020F0502020204030204" pitchFamily="34" charset="0"/>
              </a:rPr>
              <a:t>Ned Johnson, Principal Officer Pollution Enfield council</a:t>
            </a:r>
          </a:p>
          <a:p>
            <a:r>
              <a:rPr lang="en-GB" sz="1800" dirty="0">
                <a:ea typeface="Calibri" panose="020F0502020204030204" pitchFamily="34" charset="0"/>
              </a:rPr>
              <a:t>Kenny Abere, </a:t>
            </a:r>
            <a:r>
              <a:rPr lang="en-GB" sz="1800" dirty="0">
                <a:effectLst/>
              </a:rPr>
              <a:t>Lead Officer - Pollution • Planning, Building Stands &amp; Sustainability Haringey Council</a:t>
            </a:r>
          </a:p>
          <a:p>
            <a:endParaRPr lang="en-GB" sz="1800" dirty="0">
              <a:effectLst/>
              <a:ea typeface="Calibri" panose="020F0502020204030204" pitchFamily="34" charset="0"/>
            </a:endParaRPr>
          </a:p>
          <a:p>
            <a:endParaRPr lang="en-GB" sz="2000" dirty="0">
              <a:effectLst/>
              <a:ea typeface="Calibri" panose="020F0502020204030204" pitchFamily="34" charset="0"/>
            </a:endParaRPr>
          </a:p>
          <a:p>
            <a:endParaRPr lang="en-GB" sz="2000" dirty="0">
              <a:effectLst/>
              <a:ea typeface="Calibri" panose="020F0502020204030204" pitchFamily="34" charset="0"/>
            </a:endParaRPr>
          </a:p>
          <a:p>
            <a:endParaRPr lang="en-GB" sz="2000" dirty="0">
              <a:effectLst/>
              <a:ea typeface="Calibri" panose="020F0502020204030204" pitchFamily="34" charset="0"/>
            </a:endParaRPr>
          </a:p>
          <a:p>
            <a:endParaRPr lang="en-GB" sz="2000" dirty="0"/>
          </a:p>
        </p:txBody>
      </p:sp>
    </p:spTree>
    <p:extLst>
      <p:ext uri="{BB962C8B-B14F-4D97-AF65-F5344CB8AC3E}">
        <p14:creationId xmlns:p14="http://schemas.microsoft.com/office/powerpoint/2010/main" val="390284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91EF2-D147-43A3-838A-F2E57A6E56A7}"/>
              </a:ext>
            </a:extLst>
          </p:cNvPr>
          <p:cNvSpPr>
            <a:spLocks noGrp="1"/>
          </p:cNvSpPr>
          <p:nvPr>
            <p:ph type="title"/>
          </p:nvPr>
        </p:nvSpPr>
        <p:spPr>
          <a:xfrm>
            <a:off x="839788" y="365126"/>
            <a:ext cx="10515600" cy="1136998"/>
          </a:xfrm>
        </p:spPr>
        <p:txBody>
          <a:bodyPr/>
          <a:lstStyle/>
          <a:p>
            <a:r>
              <a:rPr lang="en-GB" dirty="0"/>
              <a:t>Asthma deaths and air pollution</a:t>
            </a:r>
          </a:p>
        </p:txBody>
      </p:sp>
      <p:sp>
        <p:nvSpPr>
          <p:cNvPr id="10" name="Text Placeholder 9">
            <a:extLst>
              <a:ext uri="{FF2B5EF4-FFF2-40B4-BE49-F238E27FC236}">
                <a16:creationId xmlns:a16="http://schemas.microsoft.com/office/drawing/2014/main" id="{7B226119-AA6C-4047-A513-F2889DDB12C3}"/>
              </a:ext>
            </a:extLst>
          </p:cNvPr>
          <p:cNvSpPr>
            <a:spLocks noGrp="1"/>
          </p:cNvSpPr>
          <p:nvPr>
            <p:ph type="body" idx="1"/>
          </p:nvPr>
        </p:nvSpPr>
        <p:spPr/>
        <p:txBody>
          <a:bodyPr>
            <a:normAutofit fontScale="92500"/>
          </a:bodyPr>
          <a:lstStyle/>
          <a:p>
            <a:r>
              <a:rPr lang="en-GB" b="0" i="0" dirty="0">
                <a:solidFill>
                  <a:srgbClr val="3F3F42"/>
                </a:solidFill>
                <a:effectLst/>
                <a:latin typeface="ReithSans"/>
              </a:rPr>
              <a:t>Ella </a:t>
            </a:r>
            <a:r>
              <a:rPr lang="en-GB" b="0" i="0" dirty="0" err="1">
                <a:solidFill>
                  <a:srgbClr val="3F3F42"/>
                </a:solidFill>
                <a:effectLst/>
                <a:latin typeface="ReithSans"/>
              </a:rPr>
              <a:t>Adoo-Kissi-Debrah</a:t>
            </a:r>
            <a:r>
              <a:rPr lang="en-GB" b="0" i="0" dirty="0">
                <a:solidFill>
                  <a:srgbClr val="3F3F42"/>
                </a:solidFill>
                <a:effectLst/>
                <a:latin typeface="ReithSans"/>
              </a:rPr>
              <a:t>, Died in 2013.</a:t>
            </a:r>
          </a:p>
          <a:p>
            <a:r>
              <a:rPr lang="en-GB" b="0" dirty="0">
                <a:solidFill>
                  <a:srgbClr val="3F3F42"/>
                </a:solidFill>
                <a:latin typeface="ReithSans"/>
              </a:rPr>
              <a:t>Age 9 years</a:t>
            </a:r>
            <a:r>
              <a:rPr lang="en-GB" b="0" i="0" dirty="0">
                <a:solidFill>
                  <a:srgbClr val="3F3F42"/>
                </a:solidFill>
                <a:effectLst/>
                <a:latin typeface="ReithSans"/>
              </a:rPr>
              <a:t> old</a:t>
            </a:r>
            <a:endParaRPr lang="en-GB" dirty="0"/>
          </a:p>
        </p:txBody>
      </p:sp>
      <p:sp>
        <p:nvSpPr>
          <p:cNvPr id="11" name="Content Placeholder 10">
            <a:extLst>
              <a:ext uri="{FF2B5EF4-FFF2-40B4-BE49-F238E27FC236}">
                <a16:creationId xmlns:a16="http://schemas.microsoft.com/office/drawing/2014/main" id="{88A949A4-3E8D-4888-B3C1-EAF9ECF6F8C4}"/>
              </a:ext>
            </a:extLst>
          </p:cNvPr>
          <p:cNvSpPr>
            <a:spLocks noGrp="1"/>
          </p:cNvSpPr>
          <p:nvPr>
            <p:ph sz="half" idx="2"/>
          </p:nvPr>
        </p:nvSpPr>
        <p:spPr>
          <a:xfrm>
            <a:off x="839788" y="2505075"/>
            <a:ext cx="5157787" cy="2915543"/>
          </a:xfrm>
        </p:spPr>
        <p:txBody>
          <a:bodyPr/>
          <a:lstStyle/>
          <a:p>
            <a:pPr marL="0" indent="0">
              <a:buNone/>
            </a:pPr>
            <a:endParaRPr lang="en-GB" dirty="0"/>
          </a:p>
        </p:txBody>
      </p:sp>
      <p:sp>
        <p:nvSpPr>
          <p:cNvPr id="12" name="Text Placeholder 11">
            <a:extLst>
              <a:ext uri="{FF2B5EF4-FFF2-40B4-BE49-F238E27FC236}">
                <a16:creationId xmlns:a16="http://schemas.microsoft.com/office/drawing/2014/main" id="{35B9F5CD-98AE-401A-9EB0-E1A0416AAABE}"/>
              </a:ext>
            </a:extLst>
          </p:cNvPr>
          <p:cNvSpPr>
            <a:spLocks noGrp="1"/>
          </p:cNvSpPr>
          <p:nvPr>
            <p:ph type="body" sz="quarter" idx="3"/>
          </p:nvPr>
        </p:nvSpPr>
        <p:spPr>
          <a:xfrm>
            <a:off x="6172200" y="2505075"/>
            <a:ext cx="5183188" cy="3684588"/>
          </a:xfrm>
        </p:spPr>
        <p:txBody>
          <a:bodyPr>
            <a:normAutofit fontScale="92500" lnSpcReduction="10000"/>
          </a:bodyPr>
          <a:lstStyle/>
          <a:p>
            <a:r>
              <a:rPr lang="en-GB" sz="2400" i="0" dirty="0">
                <a:solidFill>
                  <a:srgbClr val="3F3F42"/>
                </a:solidFill>
                <a:effectLst/>
                <a:latin typeface="ReithSans"/>
              </a:rPr>
              <a:t>Southwark Coroner's Court concluded </a:t>
            </a:r>
            <a:r>
              <a:rPr lang="en-GB" sz="2400" b="0" i="0" dirty="0">
                <a:solidFill>
                  <a:srgbClr val="3F3F42"/>
                </a:solidFill>
                <a:effectLst/>
                <a:latin typeface="ReithSans"/>
              </a:rPr>
              <a:t>:</a:t>
            </a:r>
          </a:p>
          <a:p>
            <a:pPr marL="342900" indent="-342900">
              <a:buFont typeface="Arial" panose="020B0604020202020204" pitchFamily="34" charset="0"/>
              <a:buChar char="•"/>
            </a:pPr>
            <a:r>
              <a:rPr lang="en-GB" sz="2400" dirty="0">
                <a:solidFill>
                  <a:srgbClr val="3F3F42"/>
                </a:solidFill>
                <a:latin typeface="ReithSans"/>
              </a:rPr>
              <a:t>Medical cause of death:</a:t>
            </a:r>
          </a:p>
          <a:p>
            <a:pPr marL="0" indent="0">
              <a:buNone/>
            </a:pPr>
            <a:r>
              <a:rPr lang="en-GB" sz="2400" b="0" dirty="0">
                <a:solidFill>
                  <a:srgbClr val="3F3F42"/>
                </a:solidFill>
                <a:latin typeface="ReithSans"/>
              </a:rPr>
              <a:t>	1a) Acute Respiratory failure </a:t>
            </a:r>
          </a:p>
          <a:p>
            <a:pPr marL="0" indent="0">
              <a:buNone/>
            </a:pPr>
            <a:r>
              <a:rPr lang="en-GB" sz="2400" b="0" dirty="0">
                <a:solidFill>
                  <a:srgbClr val="3F3F42"/>
                </a:solidFill>
                <a:latin typeface="ReithSans"/>
              </a:rPr>
              <a:t>	1b) Severe Asthma</a:t>
            </a:r>
          </a:p>
          <a:p>
            <a:pPr marL="0" indent="0">
              <a:buNone/>
            </a:pPr>
            <a:r>
              <a:rPr lang="en-GB" sz="2400" b="0" dirty="0">
                <a:solidFill>
                  <a:srgbClr val="3F3F42"/>
                </a:solidFill>
                <a:latin typeface="ReithSans"/>
              </a:rPr>
              <a:t>	1c) Air pollution</a:t>
            </a:r>
          </a:p>
          <a:p>
            <a:pPr marL="0" indent="0">
              <a:buNone/>
            </a:pPr>
            <a:endParaRPr lang="en-GB" b="0" dirty="0"/>
          </a:p>
          <a:p>
            <a:pPr marL="342900" indent="-342900">
              <a:buFont typeface="Arial" panose="020B0604020202020204" pitchFamily="34" charset="0"/>
              <a:buChar char="•"/>
            </a:pPr>
            <a:r>
              <a:rPr lang="en-GB" dirty="0"/>
              <a:t>Narrative conclusion: </a:t>
            </a:r>
          </a:p>
          <a:p>
            <a:pPr marL="0" indent="0">
              <a:buNone/>
            </a:pPr>
            <a:r>
              <a:rPr lang="en-GB" b="0" dirty="0"/>
              <a:t>Died of asthma contributed to by exposure to excessive air pollution</a:t>
            </a:r>
          </a:p>
          <a:p>
            <a:pPr marL="0" indent="0">
              <a:buNone/>
            </a:pPr>
            <a:endParaRPr lang="en-GB" dirty="0"/>
          </a:p>
        </p:txBody>
      </p:sp>
      <p:pic>
        <p:nvPicPr>
          <p:cNvPr id="7" name="Content Placeholder 6">
            <a:extLst>
              <a:ext uri="{FF2B5EF4-FFF2-40B4-BE49-F238E27FC236}">
                <a16:creationId xmlns:a16="http://schemas.microsoft.com/office/drawing/2014/main" id="{6EA8BA90-6F14-402A-8AC7-4C42A4BEC65D}"/>
              </a:ext>
            </a:extLst>
          </p:cNvPr>
          <p:cNvPicPr>
            <a:picLocks noGrp="1" noChangeAspect="1"/>
          </p:cNvPicPr>
          <p:nvPr>
            <p:ph sz="quarter" idx="4"/>
          </p:nvPr>
        </p:nvPicPr>
        <p:blipFill>
          <a:blip r:embed="rId3"/>
          <a:stretch>
            <a:fillRect/>
          </a:stretch>
        </p:blipFill>
        <p:spPr>
          <a:xfrm>
            <a:off x="814387" y="2505075"/>
            <a:ext cx="5183188" cy="2915543"/>
          </a:xfrm>
          <a:prstGeom prst="rect">
            <a:avLst/>
          </a:prstGeom>
        </p:spPr>
      </p:pic>
    </p:spTree>
    <p:extLst>
      <p:ext uri="{BB962C8B-B14F-4D97-AF65-F5344CB8AC3E}">
        <p14:creationId xmlns:p14="http://schemas.microsoft.com/office/powerpoint/2010/main" val="368140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916B13-94DD-4958-8A21-93FF64F6C8B3}"/>
              </a:ext>
            </a:extLst>
          </p:cNvPr>
          <p:cNvSpPr>
            <a:spLocks noGrp="1"/>
          </p:cNvSpPr>
          <p:nvPr>
            <p:ph type="title"/>
          </p:nvPr>
        </p:nvSpPr>
        <p:spPr>
          <a:xfrm>
            <a:off x="1371597" y="348865"/>
            <a:ext cx="10044023" cy="877729"/>
          </a:xfrm>
        </p:spPr>
        <p:txBody>
          <a:bodyPr anchor="ctr">
            <a:normAutofit/>
          </a:bodyPr>
          <a:lstStyle/>
          <a:p>
            <a:r>
              <a:rPr lang="en-GB" sz="2800" b="1" i="0">
                <a:solidFill>
                  <a:srgbClr val="FFFFFF"/>
                </a:solidFill>
                <a:effectLst/>
                <a:latin typeface="Arial" panose="020B0604020202020204" pitchFamily="34" charset="0"/>
              </a:rPr>
              <a:t>Air pollution</a:t>
            </a:r>
            <a:br>
              <a:rPr lang="en-GB" sz="2800" b="1" i="0">
                <a:solidFill>
                  <a:srgbClr val="FFFFFF"/>
                </a:solidFill>
                <a:effectLst/>
                <a:latin typeface="Arial" panose="020B0604020202020204" pitchFamily="34" charset="0"/>
              </a:rPr>
            </a:br>
            <a:endParaRPr lang="en-GB" sz="2800">
              <a:solidFill>
                <a:srgbClr val="FFFFFF"/>
              </a:solidFill>
            </a:endParaRPr>
          </a:p>
        </p:txBody>
      </p:sp>
      <p:graphicFrame>
        <p:nvGraphicFramePr>
          <p:cNvPr id="5" name="Content Placeholder 2">
            <a:extLst>
              <a:ext uri="{FF2B5EF4-FFF2-40B4-BE49-F238E27FC236}">
                <a16:creationId xmlns:a16="http://schemas.microsoft.com/office/drawing/2014/main" id="{DBF3405B-7763-4ECB-B8B6-AA9AC4A2D8DE}"/>
              </a:ext>
            </a:extLst>
          </p:cNvPr>
          <p:cNvGraphicFramePr>
            <a:graphicFrameLocks noGrp="1"/>
          </p:cNvGraphicFramePr>
          <p:nvPr>
            <p:ph idx="1"/>
            <p:extLst>
              <p:ext uri="{D42A27DB-BD31-4B8C-83A1-F6EECF244321}">
                <p14:modId xmlns:p14="http://schemas.microsoft.com/office/powerpoint/2010/main" val="352062929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30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F2813-7EFD-4699-B922-273E88B98616}"/>
              </a:ext>
            </a:extLst>
          </p:cNvPr>
          <p:cNvSpPr>
            <a:spLocks noGrp="1"/>
          </p:cNvSpPr>
          <p:nvPr>
            <p:ph type="title"/>
          </p:nvPr>
        </p:nvSpPr>
        <p:spPr>
          <a:xfrm>
            <a:off x="686834" y="1153572"/>
            <a:ext cx="3200400" cy="4461163"/>
          </a:xfrm>
        </p:spPr>
        <p:txBody>
          <a:bodyPr>
            <a:normAutofit/>
          </a:bodyPr>
          <a:lstStyle/>
          <a:p>
            <a:r>
              <a:rPr lang="en-GB" sz="2800" b="1" i="0">
                <a:solidFill>
                  <a:srgbClr val="FFFFFF"/>
                </a:solidFill>
                <a:effectLst/>
                <a:latin typeface="Arial" panose="020B0604020202020204" pitchFamily="34" charset="0"/>
                <a:hlinkClick r:id="rId2"/>
              </a:rPr>
              <a:t>UK Air Quality Standards Regulations</a:t>
            </a:r>
            <a:r>
              <a:rPr lang="en-GB" sz="2800" b="0" i="0">
                <a:solidFill>
                  <a:srgbClr val="FFFFFF"/>
                </a:solidFill>
                <a:effectLst/>
                <a:latin typeface="Arial" panose="020B0604020202020204" pitchFamily="34" charset="0"/>
              </a:rPr>
              <a:t> 2010</a:t>
            </a:r>
            <a:endParaRPr lang="en-GB" sz="280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Content Placeholder 2">
            <a:extLst>
              <a:ext uri="{FF2B5EF4-FFF2-40B4-BE49-F238E27FC236}">
                <a16:creationId xmlns:a16="http://schemas.microsoft.com/office/drawing/2014/main" id="{F55D9030-FDF8-44AC-AE13-BDD795EAB256}"/>
              </a:ext>
            </a:extLst>
          </p:cNvPr>
          <p:cNvSpPr>
            <a:spLocks noGrp="1"/>
          </p:cNvSpPr>
          <p:nvPr>
            <p:ph idx="1"/>
          </p:nvPr>
        </p:nvSpPr>
        <p:spPr>
          <a:xfrm>
            <a:off x="4447308" y="591344"/>
            <a:ext cx="6906491" cy="5585619"/>
          </a:xfrm>
        </p:spPr>
        <p:txBody>
          <a:bodyPr anchor="ctr">
            <a:normAutofit/>
          </a:bodyPr>
          <a:lstStyle/>
          <a:p>
            <a:pPr marL="0" indent="0">
              <a:buNone/>
            </a:pPr>
            <a:endParaRPr lang="en-GB" b="0" i="0">
              <a:effectLst/>
              <a:latin typeface="Arial" panose="020B0604020202020204" pitchFamily="34" charset="0"/>
            </a:endParaRPr>
          </a:p>
          <a:p>
            <a:pPr>
              <a:buFont typeface="Arial" panose="020B0604020202020204" pitchFamily="34" charset="0"/>
              <a:buChar char="•"/>
            </a:pPr>
            <a:r>
              <a:rPr lang="en-GB" b="0" i="0">
                <a:effectLst/>
                <a:latin typeface="Arial" panose="020B0604020202020204" pitchFamily="34" charset="0"/>
              </a:rPr>
              <a:t>sulphur dioxide (SO2)</a:t>
            </a:r>
          </a:p>
          <a:p>
            <a:pPr>
              <a:buFont typeface="Arial" panose="020B0604020202020204" pitchFamily="34" charset="0"/>
              <a:buChar char="•"/>
            </a:pPr>
            <a:r>
              <a:rPr lang="en-GB" b="0" i="0">
                <a:effectLst/>
                <a:latin typeface="Arial" panose="020B0604020202020204" pitchFamily="34" charset="0"/>
              </a:rPr>
              <a:t>nitrogen dioxide (NO2)</a:t>
            </a:r>
          </a:p>
          <a:p>
            <a:pPr>
              <a:buFont typeface="Arial" panose="020B0604020202020204" pitchFamily="34" charset="0"/>
              <a:buChar char="•"/>
            </a:pPr>
            <a:r>
              <a:rPr lang="en-GB" b="0" i="0">
                <a:effectLst/>
                <a:latin typeface="Arial" panose="020B0604020202020204" pitchFamily="34" charset="0"/>
              </a:rPr>
              <a:t>nitrogen oxides (NOx)</a:t>
            </a:r>
          </a:p>
          <a:p>
            <a:pPr>
              <a:buFont typeface="Arial" panose="020B0604020202020204" pitchFamily="34" charset="0"/>
              <a:buChar char="•"/>
            </a:pPr>
            <a:r>
              <a:rPr lang="en-GB" b="0" i="0">
                <a:effectLst/>
                <a:latin typeface="Arial" panose="020B0604020202020204" pitchFamily="34" charset="0"/>
              </a:rPr>
              <a:t>particulate matter (PM10 and PM2.5)</a:t>
            </a:r>
          </a:p>
          <a:p>
            <a:pPr>
              <a:buFont typeface="Arial" panose="020B0604020202020204" pitchFamily="34" charset="0"/>
              <a:buChar char="•"/>
            </a:pPr>
            <a:r>
              <a:rPr lang="en-GB" b="0" i="0">
                <a:effectLst/>
                <a:latin typeface="Arial" panose="020B0604020202020204" pitchFamily="34" charset="0"/>
              </a:rPr>
              <a:t>lead</a:t>
            </a:r>
          </a:p>
          <a:p>
            <a:pPr>
              <a:buFont typeface="Arial" panose="020B0604020202020204" pitchFamily="34" charset="0"/>
              <a:buChar char="•"/>
            </a:pPr>
            <a:r>
              <a:rPr lang="en-GB" b="0" i="0">
                <a:effectLst/>
                <a:latin typeface="Arial" panose="020B0604020202020204" pitchFamily="34" charset="0"/>
              </a:rPr>
              <a:t>benzene</a:t>
            </a:r>
          </a:p>
          <a:p>
            <a:pPr>
              <a:buFont typeface="Arial" panose="020B0604020202020204" pitchFamily="34" charset="0"/>
              <a:buChar char="•"/>
            </a:pPr>
            <a:r>
              <a:rPr lang="en-GB" b="0" i="0">
                <a:effectLst/>
                <a:latin typeface="Arial" panose="020B0604020202020204" pitchFamily="34" charset="0"/>
              </a:rPr>
              <a:t>carbon monoxide (CO)</a:t>
            </a:r>
          </a:p>
          <a:p>
            <a:pPr>
              <a:buFont typeface="Arial" panose="020B0604020202020204" pitchFamily="34" charset="0"/>
              <a:buChar char="•"/>
            </a:pPr>
            <a:r>
              <a:rPr lang="en-GB" b="0" i="0">
                <a:effectLst/>
                <a:latin typeface="Arial" panose="020B0604020202020204" pitchFamily="34" charset="0"/>
              </a:rPr>
              <a:t>benzo(a)pyrene</a:t>
            </a:r>
          </a:p>
          <a:p>
            <a:pPr>
              <a:buFont typeface="Arial" panose="020B0604020202020204" pitchFamily="34" charset="0"/>
              <a:buChar char="•"/>
            </a:pPr>
            <a:r>
              <a:rPr lang="en-GB" b="0" i="0">
                <a:effectLst/>
                <a:latin typeface="Arial" panose="020B0604020202020204" pitchFamily="34" charset="0"/>
              </a:rPr>
              <a:t>ozone (O3)</a:t>
            </a:r>
          </a:p>
          <a:p>
            <a:endParaRPr lang="en-GB"/>
          </a:p>
        </p:txBody>
      </p:sp>
    </p:spTree>
    <p:extLst>
      <p:ext uri="{BB962C8B-B14F-4D97-AF65-F5344CB8AC3E}">
        <p14:creationId xmlns:p14="http://schemas.microsoft.com/office/powerpoint/2010/main" val="315422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371DE-728A-45F1-A59D-D4609988CB9A}"/>
              </a:ext>
            </a:extLst>
          </p:cNvPr>
          <p:cNvSpPr>
            <a:spLocks noGrp="1"/>
          </p:cNvSpPr>
          <p:nvPr>
            <p:ph type="title"/>
          </p:nvPr>
        </p:nvSpPr>
        <p:spPr>
          <a:xfrm>
            <a:off x="1171074" y="1396686"/>
            <a:ext cx="3240506" cy="4064628"/>
          </a:xfrm>
        </p:spPr>
        <p:txBody>
          <a:bodyPr>
            <a:normAutofit/>
          </a:bodyPr>
          <a:lstStyle/>
          <a:p>
            <a:r>
              <a:rPr lang="en-GB">
                <a:solidFill>
                  <a:srgbClr val="FFFFFF"/>
                </a:solidFill>
              </a:rPr>
              <a:t>Air pollution London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B6F989-077D-4A21-8096-C678B74AC6AB}"/>
              </a:ext>
            </a:extLst>
          </p:cNvPr>
          <p:cNvSpPr>
            <a:spLocks noGrp="1"/>
          </p:cNvSpPr>
          <p:nvPr>
            <p:ph idx="1"/>
          </p:nvPr>
        </p:nvSpPr>
        <p:spPr>
          <a:xfrm>
            <a:off x="5370153" y="1526033"/>
            <a:ext cx="5536397" cy="3935281"/>
          </a:xfrm>
        </p:spPr>
        <p:txBody>
          <a:bodyPr>
            <a:normAutofit/>
          </a:bodyPr>
          <a:lstStyle/>
          <a:p>
            <a:pPr marL="0" indent="0">
              <a:buNone/>
            </a:pPr>
            <a:r>
              <a:rPr lang="en-GB" sz="2200" b="1" i="0">
                <a:effectLst/>
                <a:latin typeface="Arial" panose="020B0604020202020204" pitchFamily="34" charset="0"/>
              </a:rPr>
              <a:t>Particulate matter (PM)</a:t>
            </a:r>
            <a:endParaRPr lang="en-GB" sz="2200" b="0" i="0">
              <a:effectLst/>
              <a:latin typeface="Arial" panose="020B0604020202020204" pitchFamily="34" charset="0"/>
            </a:endParaRPr>
          </a:p>
          <a:p>
            <a:r>
              <a:rPr lang="en-GB" sz="2200" b="0" i="0">
                <a:effectLst/>
                <a:latin typeface="Arial" panose="020B0604020202020204" pitchFamily="34" charset="0"/>
              </a:rPr>
              <a:t>Particulate pollution can harm our heart and lungs - it is linked to asthma and death. </a:t>
            </a:r>
          </a:p>
          <a:p>
            <a:pPr marL="0" indent="0">
              <a:buNone/>
            </a:pPr>
            <a:endParaRPr lang="en-GB" sz="2200" b="0" i="0">
              <a:effectLst/>
              <a:latin typeface="Arial" panose="020B0604020202020204" pitchFamily="34" charset="0"/>
            </a:endParaRPr>
          </a:p>
          <a:p>
            <a:pPr marL="0" indent="0">
              <a:buNone/>
            </a:pPr>
            <a:r>
              <a:rPr lang="en-GB" sz="2200" b="1" i="0">
                <a:effectLst/>
                <a:latin typeface="Arial" panose="020B0604020202020204" pitchFamily="34" charset="0"/>
              </a:rPr>
              <a:t>Nitrogen dioxide (NO2)</a:t>
            </a:r>
            <a:endParaRPr lang="en-GB" sz="2200" b="0" i="0">
              <a:effectLst/>
              <a:latin typeface="Arial" panose="020B0604020202020204" pitchFamily="34" charset="0"/>
            </a:endParaRPr>
          </a:p>
          <a:p>
            <a:r>
              <a:rPr lang="en-GB" sz="2200" b="0" i="0">
                <a:effectLst/>
                <a:latin typeface="Arial" panose="020B0604020202020204" pitchFamily="34" charset="0"/>
              </a:rPr>
              <a:t>At high concentrations, NO2 can inflame the airways and long-term exposure can affect lung function and breathing - it can also worsen asthma.</a:t>
            </a:r>
          </a:p>
          <a:p>
            <a:endParaRPr lang="en-GB" sz="2200"/>
          </a:p>
        </p:txBody>
      </p:sp>
    </p:spTree>
    <p:extLst>
      <p:ext uri="{BB962C8B-B14F-4D97-AF65-F5344CB8AC3E}">
        <p14:creationId xmlns:p14="http://schemas.microsoft.com/office/powerpoint/2010/main" val="61825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097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81025-250C-4741-86BB-353A46C02887}"/>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kern="1200">
                <a:solidFill>
                  <a:srgbClr val="FFFFFF"/>
                </a:solidFill>
                <a:latin typeface="+mj-lt"/>
                <a:ea typeface="+mj-ea"/>
                <a:cs typeface="+mj-cs"/>
              </a:rPr>
              <a:t>Health Impacts of air pollution </a:t>
            </a:r>
          </a:p>
        </p:txBody>
      </p:sp>
      <p:pic>
        <p:nvPicPr>
          <p:cNvPr id="4" name="Content Placeholder 3" descr="Diagram&#10;&#10;Description automatically generated">
            <a:extLst>
              <a:ext uri="{FF2B5EF4-FFF2-40B4-BE49-F238E27FC236}">
                <a16:creationId xmlns:a16="http://schemas.microsoft.com/office/drawing/2014/main" id="{5F5DFC11-2744-450C-9B77-097BB215F595}"/>
              </a:ext>
            </a:extLst>
          </p:cNvPr>
          <p:cNvPicPr>
            <a:picLocks noGrp="1" noChangeAspect="1"/>
          </p:cNvPicPr>
          <p:nvPr>
            <p:ph idx="1"/>
          </p:nvPr>
        </p:nvPicPr>
        <p:blipFill>
          <a:blip r:embed="rId3"/>
          <a:stretch>
            <a:fillRect/>
          </a:stretch>
        </p:blipFill>
        <p:spPr>
          <a:xfrm>
            <a:off x="4207933" y="977247"/>
            <a:ext cx="7347537" cy="4904481"/>
          </a:xfrm>
          <a:prstGeom prst="rect">
            <a:avLst/>
          </a:prstGeom>
        </p:spPr>
      </p:pic>
    </p:spTree>
    <p:extLst>
      <p:ext uri="{BB962C8B-B14F-4D97-AF65-F5344CB8AC3E}">
        <p14:creationId xmlns:p14="http://schemas.microsoft.com/office/powerpoint/2010/main" val="397049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B37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40D2B-FB00-4A78-9ABC-E631D94ED664}"/>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3200" kern="1200">
                <a:solidFill>
                  <a:srgbClr val="FFFFFF"/>
                </a:solidFill>
                <a:latin typeface="+mj-lt"/>
                <a:ea typeface="+mj-ea"/>
                <a:cs typeface="+mj-cs"/>
              </a:rPr>
              <a:t>Scale of the problem </a:t>
            </a:r>
          </a:p>
        </p:txBody>
      </p:sp>
      <p:pic>
        <p:nvPicPr>
          <p:cNvPr id="4" name="Content Placeholder 3" descr="Text&#10;&#10;Description automatically generated">
            <a:extLst>
              <a:ext uri="{FF2B5EF4-FFF2-40B4-BE49-F238E27FC236}">
                <a16:creationId xmlns:a16="http://schemas.microsoft.com/office/drawing/2014/main" id="{D61B7EFB-970F-4B61-9D0F-4F8011EDC134}"/>
              </a:ext>
            </a:extLst>
          </p:cNvPr>
          <p:cNvPicPr>
            <a:picLocks noGrp="1" noChangeAspect="1"/>
          </p:cNvPicPr>
          <p:nvPr>
            <p:ph idx="1"/>
          </p:nvPr>
        </p:nvPicPr>
        <p:blipFill>
          <a:blip r:embed="rId2"/>
          <a:stretch>
            <a:fillRect/>
          </a:stretch>
        </p:blipFill>
        <p:spPr>
          <a:xfrm>
            <a:off x="4207933" y="977247"/>
            <a:ext cx="7347537" cy="4904481"/>
          </a:xfrm>
          <a:prstGeom prst="rect">
            <a:avLst/>
          </a:prstGeom>
        </p:spPr>
      </p:pic>
    </p:spTree>
    <p:extLst>
      <p:ext uri="{BB962C8B-B14F-4D97-AF65-F5344CB8AC3E}">
        <p14:creationId xmlns:p14="http://schemas.microsoft.com/office/powerpoint/2010/main" val="392367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F1098F-01CF-4FF7-9C28-F9217FA5FB1A}"/>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rPr>
              <a:t>Coroners Matters of concern</a:t>
            </a:r>
          </a:p>
        </p:txBody>
      </p:sp>
      <p:graphicFrame>
        <p:nvGraphicFramePr>
          <p:cNvPr id="7" name="Content Placeholder 2">
            <a:extLst>
              <a:ext uri="{FF2B5EF4-FFF2-40B4-BE49-F238E27FC236}">
                <a16:creationId xmlns:a16="http://schemas.microsoft.com/office/drawing/2014/main" id="{3B2D82DE-C1FD-40A9-93EF-1B0E0743F240}"/>
              </a:ext>
            </a:extLst>
          </p:cNvPr>
          <p:cNvGraphicFramePr>
            <a:graphicFrameLocks noGrp="1"/>
          </p:cNvGraphicFramePr>
          <p:nvPr>
            <p:ph idx="1"/>
            <p:extLst>
              <p:ext uri="{D42A27DB-BD31-4B8C-83A1-F6EECF244321}">
                <p14:modId xmlns:p14="http://schemas.microsoft.com/office/powerpoint/2010/main" val="42382045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95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2A5116-6A92-4B38-B591-4C2F1E417BE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National standards</a:t>
            </a:r>
          </a:p>
        </p:txBody>
      </p:sp>
      <p:pic>
        <p:nvPicPr>
          <p:cNvPr id="5" name="Content Placeholder 4">
            <a:extLst>
              <a:ext uri="{FF2B5EF4-FFF2-40B4-BE49-F238E27FC236}">
                <a16:creationId xmlns:a16="http://schemas.microsoft.com/office/drawing/2014/main" id="{9D7DCCFB-0E80-4205-9311-EA093171B77E}"/>
              </a:ext>
            </a:extLst>
          </p:cNvPr>
          <p:cNvPicPr>
            <a:picLocks noGrp="1" noChangeAspect="1"/>
          </p:cNvPicPr>
          <p:nvPr>
            <p:ph idx="1"/>
          </p:nvPr>
        </p:nvPicPr>
        <p:blipFill>
          <a:blip r:embed="rId2"/>
          <a:stretch>
            <a:fillRect/>
          </a:stretch>
        </p:blipFill>
        <p:spPr>
          <a:xfrm>
            <a:off x="4502428" y="827731"/>
            <a:ext cx="7225748" cy="5202537"/>
          </a:xfrm>
          <a:prstGeom prst="rect">
            <a:avLst/>
          </a:prstGeom>
        </p:spPr>
      </p:pic>
    </p:spTree>
    <p:extLst>
      <p:ext uri="{BB962C8B-B14F-4D97-AF65-F5344CB8AC3E}">
        <p14:creationId xmlns:p14="http://schemas.microsoft.com/office/powerpoint/2010/main" val="3039407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Widescreen</PresentationFormat>
  <Paragraphs>116</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ReithSans</vt:lpstr>
      <vt:lpstr>Office Theme</vt:lpstr>
      <vt:lpstr>CDOP Asthma and air pollution</vt:lpstr>
      <vt:lpstr>Asthma deaths and air pollution</vt:lpstr>
      <vt:lpstr>Air pollution </vt:lpstr>
      <vt:lpstr>UK Air Quality Standards Regulations 2010</vt:lpstr>
      <vt:lpstr>Air pollution London </vt:lpstr>
      <vt:lpstr>Health Impacts of air pollution </vt:lpstr>
      <vt:lpstr>Scale of the problem </vt:lpstr>
      <vt:lpstr>Coroners Matters of concern</vt:lpstr>
      <vt:lpstr>National standards</vt:lpstr>
      <vt:lpstr>Summary of World Health Organisation Guideline for Air quality Standards  2021</vt:lpstr>
      <vt:lpstr>Borough Performance </vt:lpstr>
      <vt:lpstr>Air quality Action Plans </vt:lpstr>
      <vt:lpstr>PowerPoint Presentation</vt:lpstr>
      <vt:lpstr>Recommendations </vt:lpstr>
      <vt:lpstr>Patient advice leaflet </vt:lpstr>
      <vt:lpstr>Frontline practitioners Infographic </vt:lpstr>
      <vt:lpstr>Air text</vt:lpstr>
      <vt:lpstr>References </vt:lpstr>
      <vt:lpstr>With thanks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CDOP Asthma and air pollution</dc:title>
  <dc:creator>Kinross Kirstie</dc:creator>
  <cp:lastModifiedBy>USHER, Adam (ROYAL FREE LONDON NHS FOUNDATION TRUST)</cp:lastModifiedBy>
  <cp:revision>36</cp:revision>
  <dcterms:created xsi:type="dcterms:W3CDTF">2021-11-01T11:21:42Z</dcterms:created>
  <dcterms:modified xsi:type="dcterms:W3CDTF">2025-07-15T14:02:31Z</dcterms:modified>
</cp:coreProperties>
</file>