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47300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57517A0-ACB5-5E32-2C3B-6F14B22B87D1}" name="FLEMING, Louise (IMPERIAL COLLEGE HEALTHCARE NHS TRUST)" initials="FL(CHNT" userId="S::l.fleming2@nhs.net::82786471-c1e1-400e-a8f7-4121705ed85d" providerId="AD"/>
  <p188:author id="{6F9768F1-B935-3B64-CA86-BEC52F8A81D1}" name="KIRKPATRICK, Christine (NHS ENGLAND)" initials="CK" userId="S::christine.kirkpatrick@nhs.net::d4e727b6-90ae-4d80-b29c-f65d6df76ad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2C2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3626" autoAdjust="0"/>
  </p:normalViewPr>
  <p:slideViewPr>
    <p:cSldViewPr snapToGrid="0">
      <p:cViewPr varScale="1">
        <p:scale>
          <a:sx n="72" d="100"/>
          <a:sy n="72" d="100"/>
        </p:scale>
        <p:origin x="7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6C828-7B46-43DE-8AC7-360923EA7C7B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45EA7-8E6C-4517-BEF1-222F79E26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445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A6D97-B126-43F9-82F2-A188F1E389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109F1-5713-4C82-BC20-17303E7AD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D0737-3C88-493C-86F0-D5704910D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93591-3EB5-4F23-B878-F503802D2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5171-B8E9-4129-A52C-10ECF08AD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16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96C65-7324-4D60-8C75-690973CA2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71357-1DCD-4577-B819-61B7666FF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BA4AE-E370-441A-AC44-AC254300C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BF55B-E3E8-4D17-9CD5-36F797CD6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E8377-5094-4134-807C-75D293F23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11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3F6B0C-A14D-4238-9BFF-0B2B89D4E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89F95E-C1A3-45CA-8B8C-41F2AD1BA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0B0C4-1EDC-4003-8607-BA036614B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19BF1-D86F-4CD3-994B-ED96B15C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6EEBE-8F31-48D0-B8FD-8B5A5B46A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530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E550B-7623-4BAA-8D51-3452233A98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678363" y="890588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287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522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636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233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819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727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042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39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6B347-ED63-489D-8181-B96775A01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093F7-0CE6-43ED-8A24-9B5A500FD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48BE4-C1F3-4B26-84A9-DFADCBC10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74639-138E-4C91-B2C5-3263F785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1C374-48B1-4623-8E16-3D94AF7B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3035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172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718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5738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A43CE-3C88-4CFF-88C9-98D0C8FD5A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387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907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2802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315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>
            <a:lvl1pPr marL="457200" indent="-457200" algn="l">
              <a:buClrTx/>
              <a:buFont typeface="Arial" panose="020B0604020202020204" pitchFamily="34" charset="0"/>
              <a:buChar char="•"/>
              <a:defRPr b="0"/>
            </a:lvl1pPr>
            <a:lvl2pPr marL="342900" indent="-342900">
              <a:buFont typeface="Arial" panose="020B0604020202020204" pitchFamily="34" charset="0"/>
              <a:buChar char="•"/>
              <a:defRPr/>
            </a:lvl2pPr>
            <a:lvl4pPr>
              <a:buClrTx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3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284408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>
            <a:lvl1pPr marL="457200" indent="-457200" algn="l">
              <a:buClrTx/>
              <a:buFont typeface="Arial" panose="020B0604020202020204" pitchFamily="34" charset="0"/>
              <a:buChar char="•"/>
              <a:defRPr b="0"/>
            </a:lvl1pPr>
            <a:lvl2pPr marL="342900" indent="-342900">
              <a:buFont typeface="Arial" panose="020B0604020202020204" pitchFamily="34" charset="0"/>
              <a:buChar char="•"/>
              <a:defRPr/>
            </a:lvl2pPr>
            <a:lvl4pPr>
              <a:buClrTx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3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08452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>
            <a:lvl1pPr marL="457200" indent="-457200" algn="l">
              <a:buClrTx/>
              <a:buFont typeface="Arial" panose="020B0604020202020204" pitchFamily="34" charset="0"/>
              <a:buChar char="•"/>
              <a:defRPr b="0"/>
            </a:lvl1pPr>
            <a:lvl2pPr marL="342900" indent="-342900">
              <a:buFont typeface="Arial" panose="020B0604020202020204" pitchFamily="34" charset="0"/>
              <a:buChar char="•"/>
              <a:defRPr/>
            </a:lvl2pPr>
            <a:lvl4pPr>
              <a:buClrTx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3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6964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D8FFC-1423-4FDF-92D1-1363B469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9A367-35FF-4098-BB12-BA2D81244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36D9F-FD67-492A-A664-044E4D6E3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5FFF5-3984-493A-994F-228E19AC6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7016B-9F55-40C3-90CC-B25AB01E3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8176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>
            <a:lvl1pPr marL="457200" indent="-457200" algn="l">
              <a:buClrTx/>
              <a:buFont typeface="Arial" panose="020B0604020202020204" pitchFamily="34" charset="0"/>
              <a:buChar char="•"/>
              <a:defRPr b="0"/>
            </a:lvl1pPr>
            <a:lvl2pPr marL="342900" indent="-342900">
              <a:buFont typeface="Arial" panose="020B0604020202020204" pitchFamily="34" charset="0"/>
              <a:buChar char="•"/>
              <a:defRPr/>
            </a:lvl2pPr>
            <a:lvl4pPr>
              <a:buClrTx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3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76327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>
            <a:lvl1pPr marL="457200" indent="-457200" algn="l">
              <a:buClrTx/>
              <a:buFont typeface="Arial" panose="020B0604020202020204" pitchFamily="34" charset="0"/>
              <a:buChar char="•"/>
              <a:defRPr b="0"/>
            </a:lvl1pPr>
            <a:lvl2pPr marL="342900" indent="-342900">
              <a:buFont typeface="Arial" panose="020B0604020202020204" pitchFamily="34" charset="0"/>
              <a:buChar char="•"/>
              <a:defRPr/>
            </a:lvl2pPr>
            <a:lvl4pPr>
              <a:buClrTx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3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129521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>
            <a:lvl1pPr marL="457200" indent="-457200" algn="l">
              <a:buClrTx/>
              <a:buFont typeface="Arial" panose="020B0604020202020204" pitchFamily="34" charset="0"/>
              <a:buChar char="•"/>
              <a:defRPr b="0"/>
            </a:lvl1pPr>
            <a:lvl2pPr marL="342900" indent="-342900">
              <a:buFont typeface="Arial" panose="020B0604020202020204" pitchFamily="34" charset="0"/>
              <a:buChar char="•"/>
              <a:defRPr/>
            </a:lvl2pPr>
            <a:lvl4pPr>
              <a:buClrTx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3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633025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>
            <a:lvl1pPr marL="457200" indent="-457200" algn="l">
              <a:buClrTx/>
              <a:buFont typeface="Arial" panose="020B0604020202020204" pitchFamily="34" charset="0"/>
              <a:buChar char="•"/>
              <a:defRPr b="0"/>
            </a:lvl1pPr>
            <a:lvl2pPr marL="342900" indent="-342900">
              <a:buFont typeface="Arial" panose="020B0604020202020204" pitchFamily="34" charset="0"/>
              <a:buChar char="•"/>
              <a:defRPr/>
            </a:lvl2pPr>
            <a:lvl4pPr>
              <a:buClrTx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3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18090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>
            <a:lvl1pPr marL="457200" indent="-457200" algn="l">
              <a:buClrTx/>
              <a:buFont typeface="Arial" panose="020B0604020202020204" pitchFamily="34" charset="0"/>
              <a:buChar char="•"/>
              <a:defRPr b="0"/>
            </a:lvl1pPr>
            <a:lvl2pPr marL="342900" indent="-342900">
              <a:buFont typeface="Arial" panose="020B0604020202020204" pitchFamily="34" charset="0"/>
              <a:buChar char="•"/>
              <a:defRPr/>
            </a:lvl2pPr>
            <a:lvl4pPr>
              <a:buClrTx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3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06155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>
            <a:lvl1pPr marL="457200" indent="-457200" algn="l">
              <a:buClrTx/>
              <a:buFont typeface="Arial" panose="020B0604020202020204" pitchFamily="34" charset="0"/>
              <a:buChar char="•"/>
              <a:defRPr b="0"/>
            </a:lvl1pPr>
            <a:lvl2pPr marL="342900" indent="-342900">
              <a:buFont typeface="Arial" panose="020B0604020202020204" pitchFamily="34" charset="0"/>
              <a:buChar char="•"/>
              <a:defRPr/>
            </a:lvl2pPr>
            <a:lvl4pPr>
              <a:buClrTx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3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9234259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>
            <a:lvl1pPr marL="457200" indent="-457200" algn="l">
              <a:buClrTx/>
              <a:buFont typeface="Arial" panose="020B0604020202020204" pitchFamily="34" charset="0"/>
              <a:buChar char="•"/>
              <a:defRPr b="0"/>
            </a:lvl1pPr>
            <a:lvl2pPr marL="342900" indent="-342900">
              <a:buFont typeface="Arial" panose="020B0604020202020204" pitchFamily="34" charset="0"/>
              <a:buChar char="•"/>
              <a:defRPr/>
            </a:lvl2pPr>
            <a:lvl4pPr>
              <a:buClrTx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3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522303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75C965-760F-744F-AD17-D0BA4415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005" y="386150"/>
            <a:ext cx="7579447" cy="694418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E835C-A40F-C948-A1C2-49A2C12325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1175" y="1527175"/>
            <a:ext cx="11085513" cy="4840288"/>
          </a:xfrm>
        </p:spPr>
        <p:txBody>
          <a:bodyPr anchor="t"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6" name="Picture 5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4FCE0EE8-7215-814D-B063-ACA872D1C9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29600" y="148123"/>
            <a:ext cx="3860800" cy="110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35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D6F9A-AAA5-4E02-80F3-8EE62CBAC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526A4-CC7E-486D-A91D-00E8A8A1F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830A8B-4F81-4B51-90C7-2D8486168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AF0A5-E145-478E-82BD-145A16856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97A4D-DEA7-4526-BAE1-20A6DFC3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28243-5AE3-4262-8CF6-8ED21D9C5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90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BF345-3AC5-45FA-A644-864BB308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F0B6C-24FC-4056-A615-36C9CDEFB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F1551-2A04-416C-A741-B87795EA4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8178BD-A93F-4E38-89DC-BA9EF7CDC2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2B20DD-E2F8-407E-8DD0-FEE564419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65DB87-716C-4521-B509-EFF5F09F2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87F740-6E93-4D81-B64B-E676463A7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5B1AAC-17C5-4AAC-9186-1376C973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92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671E8-9D92-4F08-A34D-CF8B6B4C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72E2A-1543-4FD9-A710-42B3165F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B6A7AF-5B06-4E84-9C38-E4EC06A01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3896EB-561C-4A9E-9673-8DD6E8741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12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C7A8D-F9F0-4466-BBCA-D685D1B54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3DF404-BCC5-4FD6-ADC0-F1D6454FC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0E04C-736D-4A75-B964-9F6553C2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7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A39E7-FA24-41BC-B782-9F8D0F53A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61A28-E1D2-4788-8A9F-2AD00B966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2C0403-A517-4423-B30A-3FBE3F0AC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64AE2A-9665-4541-A104-71C84B116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39677-CCCE-461D-8BC8-1AB87144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49CEE-48AA-455B-B32E-9334CE64C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6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CB900-B69A-4387-A213-1FB404567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5BBFEE-E0AE-4243-B561-A3DA8C0FE2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F324E3-2D0D-474D-8171-F3D6BBD5F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6F3ED4-4206-40F5-9D67-B1FEF1BEC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E5E77-AEE2-49E2-B130-3F20E8E98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3ADA5-D3A7-4EA4-B6C7-6505C9AD8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36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F0E449-0215-4718-B6E1-EA05C2DCA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E2B5E-E116-4E19-B078-27479B377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10B10-C03A-40F6-9683-33792BABA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9EDAB-EF0C-435F-A0AD-12F2CBE77861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42361-CD50-4DCF-BA12-C762A44F01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C01E3-EF3C-4E47-9BBA-C8003D797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CD6C8-7487-441F-A964-90077678FB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57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0" r:id="rId13"/>
    <p:sldLayoutId id="2147483674" r:id="rId14"/>
    <p:sldLayoutId id="2147483675" r:id="rId15"/>
    <p:sldLayoutId id="2147483678" r:id="rId16"/>
    <p:sldLayoutId id="2147483679" r:id="rId17"/>
    <p:sldLayoutId id="2147483681" r:id="rId18"/>
    <p:sldLayoutId id="2147483682" r:id="rId19"/>
    <p:sldLayoutId id="2147483684" r:id="rId20"/>
    <p:sldLayoutId id="2147483685" r:id="rId21"/>
    <p:sldLayoutId id="2147483688" r:id="rId22"/>
    <p:sldLayoutId id="2147483690" r:id="rId23"/>
    <p:sldLayoutId id="2147483692" r:id="rId24"/>
    <p:sldLayoutId id="2147483693" r:id="rId25"/>
    <p:sldLayoutId id="2147483695" r:id="rId26"/>
    <p:sldLayoutId id="2147483697" r:id="rId27"/>
    <p:sldLayoutId id="2147483701" r:id="rId28"/>
    <p:sldLayoutId id="2147483702" r:id="rId29"/>
    <p:sldLayoutId id="2147483703" r:id="rId30"/>
    <p:sldLayoutId id="2147483707" r:id="rId31"/>
    <p:sldLayoutId id="2147483709" r:id="rId32"/>
    <p:sldLayoutId id="2147483710" r:id="rId33"/>
    <p:sldLayoutId id="2147483711" r:id="rId34"/>
    <p:sldLayoutId id="2147483712" r:id="rId35"/>
    <p:sldLayoutId id="2147483713" r:id="rId36"/>
    <p:sldLayoutId id="2147483717" r:id="rId3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23361-3547-29D3-C665-F953B4CAEA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E2B73D-C1C1-A64E-020F-73D28E31050C}"/>
              </a:ext>
            </a:extLst>
          </p:cNvPr>
          <p:cNvSpPr txBox="1"/>
          <p:nvPr/>
        </p:nvSpPr>
        <p:spPr>
          <a:xfrm>
            <a:off x="6840473" y="1241633"/>
            <a:ext cx="1797102" cy="48808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86" b="1" dirty="0"/>
              <a:t>PICU admission for asthma </a:t>
            </a:r>
            <a:endParaRPr lang="en-GB" sz="857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190F19-D3BA-6130-9E1D-12C41B8B5DB2}"/>
              </a:ext>
            </a:extLst>
          </p:cNvPr>
          <p:cNvSpPr txBox="1"/>
          <p:nvPr/>
        </p:nvSpPr>
        <p:spPr>
          <a:xfrm>
            <a:off x="8966104" y="1241633"/>
            <a:ext cx="2752886" cy="81778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86" b="1" dirty="0"/>
              <a:t>Other reasons to consider referral</a:t>
            </a:r>
          </a:p>
          <a:p>
            <a:pPr algn="ctr"/>
            <a:r>
              <a:rPr lang="en-GB" sz="857" dirty="0"/>
              <a:t>Complex psycho social issues, (including safeguarding / perplexing presentation), diagnostic uncertainty, enrolment in a clinical trial, specialist physiotherapy input for breathing pattern assessment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C5A412-43DC-2441-CBF1-A41E042950A2}"/>
              </a:ext>
            </a:extLst>
          </p:cNvPr>
          <p:cNvSpPr txBox="1"/>
          <p:nvPr/>
        </p:nvSpPr>
        <p:spPr>
          <a:xfrm>
            <a:off x="1409350" y="4297383"/>
            <a:ext cx="9739618" cy="94974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286" b="1" dirty="0"/>
          </a:p>
          <a:p>
            <a:pPr algn="ctr"/>
            <a:r>
              <a:rPr lang="en-GB" sz="2000" b="1" dirty="0"/>
              <a:t>Refer to specialist severe asthma service** for MDT assessment and intervention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endParaRPr lang="en-GB" sz="1286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4C05BB-D002-F538-74C9-F84E65838B05}"/>
              </a:ext>
            </a:extLst>
          </p:cNvPr>
          <p:cNvSpPr txBox="1"/>
          <p:nvPr/>
        </p:nvSpPr>
        <p:spPr>
          <a:xfrm>
            <a:off x="900633" y="2944156"/>
            <a:ext cx="5582419" cy="68595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86" b="1" dirty="0"/>
              <a:t>Ongoing poor control* despite optimisation and prescription of moderate/ high dose MART or moderate / high dose ICS /LABA</a:t>
            </a:r>
          </a:p>
          <a:p>
            <a:pPr algn="ctr"/>
            <a:r>
              <a:rPr lang="en-GB" sz="1286" dirty="0"/>
              <a:t>(Age specific doses)</a:t>
            </a:r>
            <a:endParaRPr lang="en-GB" sz="857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0847629-DFB1-2462-F6AE-9705A92C7F9C}"/>
              </a:ext>
            </a:extLst>
          </p:cNvPr>
          <p:cNvCxnSpPr>
            <a:stCxn id="2" idx="2"/>
          </p:cNvCxnSpPr>
          <p:nvPr/>
        </p:nvCxnSpPr>
        <p:spPr>
          <a:xfrm flipH="1">
            <a:off x="7739023" y="1729715"/>
            <a:ext cx="1" cy="257635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3638D1-2E88-EF35-0262-70F5045E2983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10342547" y="2059421"/>
            <a:ext cx="0" cy="22466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B759D2F-69E7-71C7-D794-7AEADB85B0FF}"/>
              </a:ext>
            </a:extLst>
          </p:cNvPr>
          <p:cNvSpPr txBox="1"/>
          <p:nvPr/>
        </p:nvSpPr>
        <p:spPr>
          <a:xfrm>
            <a:off x="894606" y="1215001"/>
            <a:ext cx="5467975" cy="116955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Management optimisation</a:t>
            </a:r>
          </a:p>
          <a:p>
            <a:pPr algn="ctr"/>
            <a:r>
              <a:rPr lang="en-GB" sz="1400" dirty="0"/>
              <a:t>Diagnostic evaluation (as per NICE guideline), technique checked, adherence check (prescription uptake), reduction in allergen exposure, treatment of comorbidities (e.g. hay fever), smoking and vaping cessation, psychosocial issues addressed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4611724-E909-A9CF-D1C2-FBBF92C9C9AA}"/>
              </a:ext>
            </a:extLst>
          </p:cNvPr>
          <p:cNvCxnSpPr>
            <a:cxnSpLocks/>
          </p:cNvCxnSpPr>
          <p:nvPr/>
        </p:nvCxnSpPr>
        <p:spPr>
          <a:xfrm>
            <a:off x="3653345" y="3630113"/>
            <a:ext cx="0" cy="6672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E5A5B56-7E89-AAC2-73EF-8EC448EFC1E6}"/>
              </a:ext>
            </a:extLst>
          </p:cNvPr>
          <p:cNvCxnSpPr>
            <a:cxnSpLocks/>
          </p:cNvCxnSpPr>
          <p:nvPr/>
        </p:nvCxnSpPr>
        <p:spPr>
          <a:xfrm flipH="1">
            <a:off x="3662420" y="2384552"/>
            <a:ext cx="1" cy="55893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CC7F7C2-C36D-0EF3-DD0A-207297D79C26}"/>
              </a:ext>
            </a:extLst>
          </p:cNvPr>
          <p:cNvSpPr txBox="1"/>
          <p:nvPr/>
        </p:nvSpPr>
        <p:spPr>
          <a:xfrm>
            <a:off x="8565475" y="6085169"/>
            <a:ext cx="32958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**Royal Brompton hospital, Kings College hospital, Great Ormond Street hospital, The Royal London, St George’s, Evelina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22EF13-4CD3-4100-CBFE-FE4BE5FCEB8E}"/>
              </a:ext>
            </a:extLst>
          </p:cNvPr>
          <p:cNvSpPr txBox="1"/>
          <p:nvPr/>
        </p:nvSpPr>
        <p:spPr>
          <a:xfrm>
            <a:off x="330651" y="5415756"/>
            <a:ext cx="71289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n>
                  <a:solidFill>
                    <a:schemeClr val="tx1"/>
                  </a:solidFill>
                </a:ln>
              </a:rPr>
              <a:t>*</a:t>
            </a:r>
            <a:r>
              <a:rPr lang="en-GB" sz="1400" dirty="0">
                <a:ln>
                  <a:solidFill>
                    <a:schemeClr val="tx1"/>
                  </a:solidFill>
                </a:ln>
              </a:rPr>
              <a:t>Indicators of poor asthma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Recurrent attacks in the past year (≥2 courses OCS)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≥1 hospital attendance or ED attendance per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Persistent symptoms (ACT or </a:t>
            </a:r>
            <a:r>
              <a:rPr lang="en-GB" sz="1400" dirty="0" err="1"/>
              <a:t>cACT</a:t>
            </a:r>
            <a:r>
              <a:rPr lang="en-GB" sz="1400" dirty="0"/>
              <a:t> score of &lt;20)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Prescription of ≥3 SABA inhalers in past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Persistent airflow obstruction (FEV1 &lt;80% or FEV1/FVC &lt;LLN post bronchodilator)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11C20B-DDA4-D3F8-67D8-66059AFB5390}"/>
              </a:ext>
            </a:extLst>
          </p:cNvPr>
          <p:cNvSpPr txBox="1"/>
          <p:nvPr/>
        </p:nvSpPr>
        <p:spPr>
          <a:xfrm>
            <a:off x="1926333" y="318303"/>
            <a:ext cx="8339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Referral from secondary care to specialist severe asthma service</a:t>
            </a:r>
          </a:p>
        </p:txBody>
      </p:sp>
    </p:spTree>
    <p:extLst>
      <p:ext uri="{BB962C8B-B14F-4D97-AF65-F5344CB8AC3E}">
        <p14:creationId xmlns:p14="http://schemas.microsoft.com/office/powerpoint/2010/main" val="4255853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e5e4dbf6-565d-4406-8fdd-77d94833c6da" xsi:nil="true"/>
    <lcf76f155ced4ddcb4097134ff3c332f xmlns="118fb8da-7f95-4af1-b06c-9f538da7b227">
      <Terms xmlns="http://schemas.microsoft.com/office/infopath/2007/PartnerControls"/>
    </lcf76f155ced4ddcb4097134ff3c332f>
    <TaxCatchAll xmlns="e5e4dbf6-565d-4406-8fdd-77d94833c6da" xsi:nil="true"/>
    <_ip_UnifiedCompliancePolicyProperties xmlns="e5e4dbf6-565d-4406-8fdd-77d94833c6d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338439218B51458B34892D9F7F91A4" ma:contentTypeVersion="17" ma:contentTypeDescription="Create a new document." ma:contentTypeScope="" ma:versionID="b5962ea05ec6c35adf84595ebaa13416">
  <xsd:schema xmlns:xsd="http://www.w3.org/2001/XMLSchema" xmlns:xs="http://www.w3.org/2001/XMLSchema" xmlns:p="http://schemas.microsoft.com/office/2006/metadata/properties" xmlns:ns2="e5e4dbf6-565d-4406-8fdd-77d94833c6da" xmlns:ns3="118fb8da-7f95-4af1-b06c-9f538da7b227" targetNamespace="http://schemas.microsoft.com/office/2006/metadata/properties" ma:root="true" ma:fieldsID="d2a1b42283ef293a7eab0f8724f5b772" ns2:_="" ns3:_="">
    <xsd:import namespace="e5e4dbf6-565d-4406-8fdd-77d94833c6da"/>
    <xsd:import namespace="118fb8da-7f95-4af1-b06c-9f538da7b227"/>
    <xsd:element name="properties">
      <xsd:complexType>
        <xsd:sequence>
          <xsd:element name="documentManagement">
            <xsd:complexType>
              <xsd:all>
                <xsd:element ref="ns2:_ip_UnifiedCompliancePolicyProperties" minOccurs="0"/>
                <xsd:element ref="ns2:_ip_UnifiedCompliancePolicyUIActio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e4dbf6-565d-4406-8fdd-77d94833c6da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 ma:readOnly="false">
      <xsd:simpleType>
        <xsd:restriction base="dms:Text"/>
      </xsd:simpleType>
    </xsd:element>
    <xsd:element name="TaxCatchAll" ma:index="20" nillable="true" ma:displayName="Taxonomy Catch All Column" ma:hidden="true" ma:list="{e857c73d-935c-47f9-ae2f-0098558f0582}" ma:internalName="TaxCatchAll" ma:showField="CatchAllData" ma:web="e5e4dbf6-565d-4406-8fdd-77d94833c6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8fb8da-7f95-4af1-b06c-9f538da7b2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FB446F-F559-4F27-9669-9214ADFAE386}">
  <ds:schemaRefs>
    <ds:schemaRef ds:uri="http://schemas.microsoft.com/office/2006/metadata/properties"/>
    <ds:schemaRef ds:uri="http://schemas.microsoft.com/office/infopath/2007/PartnerControls"/>
    <ds:schemaRef ds:uri="e5e4dbf6-565d-4406-8fdd-77d94833c6da"/>
    <ds:schemaRef ds:uri="118fb8da-7f95-4af1-b06c-9f538da7b227"/>
  </ds:schemaRefs>
</ds:datastoreItem>
</file>

<file path=customXml/itemProps2.xml><?xml version="1.0" encoding="utf-8"?>
<ds:datastoreItem xmlns:ds="http://schemas.openxmlformats.org/officeDocument/2006/customXml" ds:itemID="{57B18952-BC21-4E83-A8D7-E84B27A621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121754-7014-42C6-AC06-005953DC07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e4dbf6-565d-4406-8fdd-77d94833c6da"/>
    <ds:schemaRef ds:uri="118fb8da-7f95-4af1-b06c-9f538da7b2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Salbutamol: relief or rescue – time to put out the fire?</dc:title>
  <dc:creator>Fleming Louise</dc:creator>
  <cp:lastModifiedBy>USHER, Adam (ROYAL FREE LONDON NHS FOUNDATION TRUST)</cp:lastModifiedBy>
  <cp:revision>20</cp:revision>
  <dcterms:created xsi:type="dcterms:W3CDTF">2021-09-16T15:07:40Z</dcterms:created>
  <dcterms:modified xsi:type="dcterms:W3CDTF">2025-07-15T14:03:47Z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0x0101008A338439218B51458B34892D9F7F91A4</vt:lpwstr>
  </property>
  <property fmtid="{D5CDD505-2E9C-101B-9397-08002B2CF9AE}" pid="3" name="MediaServiceImageTags">
    <vt:lpwstr/>
  </property>
</Properties>
</file>