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674" r:id="rId5"/>
  </p:sldMasterIdLst>
  <p:notesMasterIdLst>
    <p:notesMasterId r:id="rId24"/>
  </p:notesMasterIdLst>
  <p:sldIdLst>
    <p:sldId id="257" r:id="rId6"/>
    <p:sldId id="258" r:id="rId7"/>
    <p:sldId id="2540" r:id="rId8"/>
    <p:sldId id="2534" r:id="rId9"/>
    <p:sldId id="2543" r:id="rId10"/>
    <p:sldId id="2552" r:id="rId11"/>
    <p:sldId id="2533" r:id="rId12"/>
    <p:sldId id="2539" r:id="rId13"/>
    <p:sldId id="2538" r:id="rId14"/>
    <p:sldId id="2545" r:id="rId15"/>
    <p:sldId id="2553" r:id="rId16"/>
    <p:sldId id="2554" r:id="rId17"/>
    <p:sldId id="2546" r:id="rId18"/>
    <p:sldId id="2550" r:id="rId19"/>
    <p:sldId id="2551" r:id="rId20"/>
    <p:sldId id="2549" r:id="rId21"/>
    <p:sldId id="2548" r:id="rId22"/>
    <p:sldId id="2547" r:id="rId2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A535F4-6793-4107-8690-5EC5A251B741}">
          <p14:sldIdLst>
            <p14:sldId id="257"/>
            <p14:sldId id="258"/>
            <p14:sldId id="2540"/>
            <p14:sldId id="2534"/>
            <p14:sldId id="2543"/>
            <p14:sldId id="2552"/>
            <p14:sldId id="2533"/>
          </p14:sldIdLst>
        </p14:section>
        <p14:section name="Spotlight examples" id="{E42B3733-49E1-43FA-9773-771AE94716E7}">
          <p14:sldIdLst>
            <p14:sldId id="2539"/>
            <p14:sldId id="2538"/>
            <p14:sldId id="2545"/>
            <p14:sldId id="2553"/>
            <p14:sldId id="2554"/>
          </p14:sldIdLst>
        </p14:section>
        <p14:section name="Further guidance - share after webinar" id="{6F180590-6228-47C1-BF40-91FC2443A51D}">
          <p14:sldIdLst>
            <p14:sldId id="2546"/>
            <p14:sldId id="2550"/>
            <p14:sldId id="2551"/>
            <p14:sldId id="2549"/>
            <p14:sldId id="2548"/>
            <p14:sldId id="25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A4890B-041F-3D60-9CE1-9BC635D935CB}" name="MCCORMICK, Mollie (ROYAL FREE LONDON NHS FOUNDATION TRUST)" initials="MT" userId="S::mollie.mccormick@nhs.net::140040ca-7038-479d-a324-53fcff5cb9fb" providerId="AD"/>
  <p188:author id="{C26611BC-3034-BB13-030E-822EB67936E7}" name="BROOKS, Jennifer (ROYAL FREE LONDON NHS FOUNDATION TRUST)" initials="BT" userId="S::jennifer.brooks14@nhs.net::c1ac9126-de19-42fd-bd7c-710329fc62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65DB4-E1D2-4487-28C7-01D2D76AA727}" v="83" dt="2025-03-12T10:08:39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9939-A708-40B0-8F52-4659F0AC89DB}" type="datetimeFigureOut">
              <a:t>3/12/2025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78057-1043-4E06-9772-59058CEF18D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25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D6729-C3EA-46B3-8765-9B2AB9E734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338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D6729-C3EA-46B3-8765-9B2AB9E734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01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D6729-C3EA-46B3-8765-9B2AB9E734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621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D6729-C3EA-46B3-8765-9B2AB9E734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407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D6729-C3EA-46B3-8765-9B2AB9E734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207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D6729-C3EA-46B3-8765-9B2AB9E734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348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D6729-C3EA-46B3-8765-9B2AB9E734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044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D6729-C3EA-46B3-8765-9B2AB9E734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942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D6729-C3EA-46B3-8765-9B2AB9E734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4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D6729-C3EA-46B3-8765-9B2AB9E734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59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D6729-C3EA-46B3-8765-9B2AB9E734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34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D6729-C3EA-46B3-8765-9B2AB9E734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859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CE289-E4E8-4603-A773-F21ABE21955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219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CE289-E4E8-4603-A773-F21ABE2195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306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D6729-C3EA-46B3-8765-9B2AB9E734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669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D6729-C3EA-46B3-8765-9B2AB9E734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831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D6729-C3EA-46B3-8765-9B2AB9E734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31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07D2B0-26B8-D916-A727-D6E601FBC8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AD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41CF6A-819F-A552-6CBD-D2EB3E2FE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47" t="31223" r="63920" b="31161"/>
          <a:stretch/>
        </p:blipFill>
        <p:spPr>
          <a:xfrm>
            <a:off x="-2" y="1761565"/>
            <a:ext cx="6622497" cy="50954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3A13C3-B44F-EC2A-696E-A20D653DC5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12"/>
          <a:stretch/>
        </p:blipFill>
        <p:spPr>
          <a:xfrm>
            <a:off x="7022306" y="1008992"/>
            <a:ext cx="3446911" cy="244297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79C471-B496-9F6A-1D85-7EEE78786AD6}"/>
              </a:ext>
            </a:extLst>
          </p:cNvPr>
          <p:cNvCxnSpPr>
            <a:cxnSpLocks/>
          </p:cNvCxnSpPr>
          <p:nvPr userDrawn="1"/>
        </p:nvCxnSpPr>
        <p:spPr>
          <a:xfrm>
            <a:off x="7171116" y="3024980"/>
            <a:ext cx="3782646" cy="0"/>
          </a:xfrm>
          <a:prstGeom prst="line">
            <a:avLst/>
          </a:prstGeom>
          <a:ln w="6350">
            <a:solidFill>
              <a:srgbClr val="425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71E552-2F02-078D-89BC-C9AA8F32C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85726" y="3318371"/>
            <a:ext cx="3847745" cy="791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presentation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262A3D1-5B15-8181-E6DF-FE0E6DFCF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5725" y="5039396"/>
            <a:ext cx="3847745" cy="791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GB" sz="1200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presentation 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40132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with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9996C937-354E-B36F-DBBC-7E0F53F2C7BD}"/>
              </a:ext>
            </a:extLst>
          </p:cNvPr>
          <p:cNvSpPr/>
          <p:nvPr userDrawn="1"/>
        </p:nvSpPr>
        <p:spPr>
          <a:xfrm>
            <a:off x="5785139" y="4422574"/>
            <a:ext cx="2435425" cy="2435425"/>
          </a:xfrm>
          <a:prstGeom prst="ellipse">
            <a:avLst/>
          </a:prstGeom>
          <a:solidFill>
            <a:srgbClr val="E8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BC50BD-1E56-897D-D5AD-5FADF3CAAF99}"/>
              </a:ext>
            </a:extLst>
          </p:cNvPr>
          <p:cNvSpPr/>
          <p:nvPr userDrawn="1"/>
        </p:nvSpPr>
        <p:spPr>
          <a:xfrm rot="2700000">
            <a:off x="8308103" y="2974102"/>
            <a:ext cx="3217525" cy="3217525"/>
          </a:xfrm>
          <a:prstGeom prst="rect">
            <a:avLst/>
          </a:prstGeom>
          <a:solidFill>
            <a:srgbClr val="E8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6B4087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6B864-F7F2-E4C5-C453-37FFD735E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647"/>
            <a:ext cx="1833975" cy="826527"/>
          </a:xfrm>
          <a:prstGeom prst="rect">
            <a:avLst/>
          </a:prstGeom>
        </p:spPr>
      </p:pic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39349A7-3600-9FFB-8C40-20E7A1FEB2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700" y="1855463"/>
            <a:ext cx="4804979" cy="10606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GB" sz="1200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body copy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D14129A5-2E4B-FEF3-A1FC-7B642ECA12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1855463"/>
            <a:ext cx="4804979" cy="10606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GB" sz="1200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body copy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52D84864-883F-4F04-E71C-8B6F73A8BD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701" y="770774"/>
            <a:ext cx="4801043" cy="7288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GB" sz="1800" b="1" kern="1200" dirty="0" smtClean="0">
                <a:solidFill>
                  <a:srgbClr val="005EB8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presentation title</a:t>
            </a:r>
          </a:p>
        </p:txBody>
      </p:sp>
      <p:pic>
        <p:nvPicPr>
          <p:cNvPr id="3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5CB23F4D-29D5-C5FD-8472-19CA83EFB5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3379" y="257130"/>
            <a:ext cx="781273" cy="3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10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9C5563-73EF-6BFB-B463-3B8F479D3894}"/>
              </a:ext>
            </a:extLst>
          </p:cNvPr>
          <p:cNvSpPr/>
          <p:nvPr userDrawn="1"/>
        </p:nvSpPr>
        <p:spPr>
          <a:xfrm>
            <a:off x="6508376" y="1547446"/>
            <a:ext cx="4843837" cy="5310555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6B864-F7F2-E4C5-C453-37FFD735E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833975" cy="826527"/>
          </a:xfrm>
          <a:prstGeom prst="rect">
            <a:avLst/>
          </a:prstGeom>
        </p:spPr>
      </p:pic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52D84864-883F-4F04-E71C-8B6F73A8BD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701" y="770774"/>
            <a:ext cx="4801043" cy="7288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GB" sz="1800" b="1" kern="1200" dirty="0" smtClean="0">
                <a:solidFill>
                  <a:srgbClr val="005EB8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presentation title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8E8A844-8A2D-DA61-14FA-E13A7ECFB0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700" y="1855463"/>
            <a:ext cx="4804979" cy="10606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lang="en-GB" sz="1200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body copy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83BD7D-449E-1ECB-DEE5-3EA7F77B5D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873" y="1855462"/>
            <a:ext cx="4239137" cy="10606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lang="en-GB" sz="12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body copy</a:t>
            </a:r>
          </a:p>
        </p:txBody>
      </p:sp>
      <p:pic>
        <p:nvPicPr>
          <p:cNvPr id="3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9DA01378-0687-B537-6B3A-4EE21F0AE6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3379" y="257130"/>
            <a:ext cx="781273" cy="3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39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7EAF7B-C7E8-C619-9C52-0FAA3E25C8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44B898-642E-E492-A72B-12C3FE55D1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3416" y="366988"/>
            <a:ext cx="3387969" cy="1524938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1945C7A5-D4DF-6BC0-3A78-C70C47087C91}"/>
              </a:ext>
            </a:extLst>
          </p:cNvPr>
          <p:cNvSpPr/>
          <p:nvPr userDrawn="1"/>
        </p:nvSpPr>
        <p:spPr>
          <a:xfrm rot="2700000">
            <a:off x="7316981" y="3454836"/>
            <a:ext cx="2140332" cy="1888077"/>
          </a:xfrm>
          <a:custGeom>
            <a:avLst/>
            <a:gdLst>
              <a:gd name="connsiteX0" fmla="*/ 0 w 1028481"/>
              <a:gd name="connsiteY0" fmla="*/ 0 h 809632"/>
              <a:gd name="connsiteX1" fmla="*/ 623665 w 1028481"/>
              <a:gd name="connsiteY1" fmla="*/ 0 h 809632"/>
              <a:gd name="connsiteX2" fmla="*/ 626247 w 1028481"/>
              <a:gd name="connsiteY2" fmla="*/ 0 h 809632"/>
              <a:gd name="connsiteX3" fmla="*/ 626247 w 1028481"/>
              <a:gd name="connsiteY3" fmla="*/ 260 h 809632"/>
              <a:gd name="connsiteX4" fmla="*/ 705250 w 1028481"/>
              <a:gd name="connsiteY4" fmla="*/ 8224 h 809632"/>
              <a:gd name="connsiteX5" fmla="*/ 1028481 w 1028481"/>
              <a:gd name="connsiteY5" fmla="*/ 404816 h 809632"/>
              <a:gd name="connsiteX6" fmla="*/ 705250 w 1028481"/>
              <a:gd name="connsiteY6" fmla="*/ 801408 h 809632"/>
              <a:gd name="connsiteX7" fmla="*/ 626247 w 1028481"/>
              <a:gd name="connsiteY7" fmla="*/ 809372 h 809632"/>
              <a:gd name="connsiteX8" fmla="*/ 626247 w 1028481"/>
              <a:gd name="connsiteY8" fmla="*/ 809631 h 809632"/>
              <a:gd name="connsiteX9" fmla="*/ 623675 w 1028481"/>
              <a:gd name="connsiteY9" fmla="*/ 809631 h 809632"/>
              <a:gd name="connsiteX10" fmla="*/ 623665 w 1028481"/>
              <a:gd name="connsiteY10" fmla="*/ 809632 h 809632"/>
              <a:gd name="connsiteX11" fmla="*/ 623655 w 1028481"/>
              <a:gd name="connsiteY11" fmla="*/ 809631 h 809632"/>
              <a:gd name="connsiteX12" fmla="*/ 0 w 1028481"/>
              <a:gd name="connsiteY12" fmla="*/ 809631 h 809632"/>
              <a:gd name="connsiteX0" fmla="*/ 0 w 1028481"/>
              <a:gd name="connsiteY0" fmla="*/ 0 h 809632"/>
              <a:gd name="connsiteX1" fmla="*/ 623665 w 1028481"/>
              <a:gd name="connsiteY1" fmla="*/ 0 h 809632"/>
              <a:gd name="connsiteX2" fmla="*/ 626247 w 1028481"/>
              <a:gd name="connsiteY2" fmla="*/ 0 h 809632"/>
              <a:gd name="connsiteX3" fmla="*/ 626247 w 1028481"/>
              <a:gd name="connsiteY3" fmla="*/ 260 h 809632"/>
              <a:gd name="connsiteX4" fmla="*/ 705250 w 1028481"/>
              <a:gd name="connsiteY4" fmla="*/ 8224 h 809632"/>
              <a:gd name="connsiteX5" fmla="*/ 1028481 w 1028481"/>
              <a:gd name="connsiteY5" fmla="*/ 404816 h 809632"/>
              <a:gd name="connsiteX6" fmla="*/ 705250 w 1028481"/>
              <a:gd name="connsiteY6" fmla="*/ 801408 h 809632"/>
              <a:gd name="connsiteX7" fmla="*/ 626247 w 1028481"/>
              <a:gd name="connsiteY7" fmla="*/ 809372 h 809632"/>
              <a:gd name="connsiteX8" fmla="*/ 626247 w 1028481"/>
              <a:gd name="connsiteY8" fmla="*/ 809631 h 809632"/>
              <a:gd name="connsiteX9" fmla="*/ 623675 w 1028481"/>
              <a:gd name="connsiteY9" fmla="*/ 809631 h 809632"/>
              <a:gd name="connsiteX10" fmla="*/ 623665 w 1028481"/>
              <a:gd name="connsiteY10" fmla="*/ 809632 h 809632"/>
              <a:gd name="connsiteX11" fmla="*/ 623655 w 1028481"/>
              <a:gd name="connsiteY11" fmla="*/ 809631 h 809632"/>
              <a:gd name="connsiteX12" fmla="*/ 110052 w 1028481"/>
              <a:gd name="connsiteY12" fmla="*/ 809631 h 809632"/>
              <a:gd name="connsiteX13" fmla="*/ 0 w 1028481"/>
              <a:gd name="connsiteY13" fmla="*/ 0 h 809632"/>
              <a:gd name="connsiteX0" fmla="*/ 0 w 918429"/>
              <a:gd name="connsiteY0" fmla="*/ 12229 h 809632"/>
              <a:gd name="connsiteX1" fmla="*/ 513613 w 918429"/>
              <a:gd name="connsiteY1" fmla="*/ 0 h 809632"/>
              <a:gd name="connsiteX2" fmla="*/ 516195 w 918429"/>
              <a:gd name="connsiteY2" fmla="*/ 0 h 809632"/>
              <a:gd name="connsiteX3" fmla="*/ 516195 w 918429"/>
              <a:gd name="connsiteY3" fmla="*/ 260 h 809632"/>
              <a:gd name="connsiteX4" fmla="*/ 595198 w 918429"/>
              <a:gd name="connsiteY4" fmla="*/ 8224 h 809632"/>
              <a:gd name="connsiteX5" fmla="*/ 918429 w 918429"/>
              <a:gd name="connsiteY5" fmla="*/ 404816 h 809632"/>
              <a:gd name="connsiteX6" fmla="*/ 595198 w 918429"/>
              <a:gd name="connsiteY6" fmla="*/ 801408 h 809632"/>
              <a:gd name="connsiteX7" fmla="*/ 516195 w 918429"/>
              <a:gd name="connsiteY7" fmla="*/ 809372 h 809632"/>
              <a:gd name="connsiteX8" fmla="*/ 516195 w 918429"/>
              <a:gd name="connsiteY8" fmla="*/ 809631 h 809632"/>
              <a:gd name="connsiteX9" fmla="*/ 513623 w 918429"/>
              <a:gd name="connsiteY9" fmla="*/ 809631 h 809632"/>
              <a:gd name="connsiteX10" fmla="*/ 513613 w 918429"/>
              <a:gd name="connsiteY10" fmla="*/ 809632 h 809632"/>
              <a:gd name="connsiteX11" fmla="*/ 513603 w 918429"/>
              <a:gd name="connsiteY11" fmla="*/ 809631 h 809632"/>
              <a:gd name="connsiteX12" fmla="*/ 0 w 918429"/>
              <a:gd name="connsiteY12" fmla="*/ 809631 h 809632"/>
              <a:gd name="connsiteX13" fmla="*/ 0 w 918429"/>
              <a:gd name="connsiteY13" fmla="*/ 12229 h 809632"/>
              <a:gd name="connsiteX0" fmla="*/ 0 w 918429"/>
              <a:gd name="connsiteY0" fmla="*/ 0 h 810183"/>
              <a:gd name="connsiteX1" fmla="*/ 513613 w 918429"/>
              <a:gd name="connsiteY1" fmla="*/ 551 h 810183"/>
              <a:gd name="connsiteX2" fmla="*/ 516195 w 918429"/>
              <a:gd name="connsiteY2" fmla="*/ 551 h 810183"/>
              <a:gd name="connsiteX3" fmla="*/ 516195 w 918429"/>
              <a:gd name="connsiteY3" fmla="*/ 811 h 810183"/>
              <a:gd name="connsiteX4" fmla="*/ 595198 w 918429"/>
              <a:gd name="connsiteY4" fmla="*/ 8775 h 810183"/>
              <a:gd name="connsiteX5" fmla="*/ 918429 w 918429"/>
              <a:gd name="connsiteY5" fmla="*/ 405367 h 810183"/>
              <a:gd name="connsiteX6" fmla="*/ 595198 w 918429"/>
              <a:gd name="connsiteY6" fmla="*/ 801959 h 810183"/>
              <a:gd name="connsiteX7" fmla="*/ 516195 w 918429"/>
              <a:gd name="connsiteY7" fmla="*/ 809923 h 810183"/>
              <a:gd name="connsiteX8" fmla="*/ 516195 w 918429"/>
              <a:gd name="connsiteY8" fmla="*/ 810182 h 810183"/>
              <a:gd name="connsiteX9" fmla="*/ 513623 w 918429"/>
              <a:gd name="connsiteY9" fmla="*/ 810182 h 810183"/>
              <a:gd name="connsiteX10" fmla="*/ 513613 w 918429"/>
              <a:gd name="connsiteY10" fmla="*/ 810183 h 810183"/>
              <a:gd name="connsiteX11" fmla="*/ 513603 w 918429"/>
              <a:gd name="connsiteY11" fmla="*/ 810182 h 810183"/>
              <a:gd name="connsiteX12" fmla="*/ 0 w 918429"/>
              <a:gd name="connsiteY12" fmla="*/ 810182 h 810183"/>
              <a:gd name="connsiteX13" fmla="*/ 0 w 918429"/>
              <a:gd name="connsiteY13" fmla="*/ 0 h 81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8429" h="810183">
                <a:moveTo>
                  <a:pt x="0" y="0"/>
                </a:moveTo>
                <a:lnTo>
                  <a:pt x="513613" y="551"/>
                </a:lnTo>
                <a:lnTo>
                  <a:pt x="516195" y="551"/>
                </a:lnTo>
                <a:lnTo>
                  <a:pt x="516195" y="811"/>
                </a:lnTo>
                <a:lnTo>
                  <a:pt x="595198" y="8775"/>
                </a:lnTo>
                <a:cubicBezTo>
                  <a:pt x="779666" y="46523"/>
                  <a:pt x="918429" y="209740"/>
                  <a:pt x="918429" y="405367"/>
                </a:cubicBezTo>
                <a:cubicBezTo>
                  <a:pt x="918429" y="600994"/>
                  <a:pt x="779666" y="764211"/>
                  <a:pt x="595198" y="801959"/>
                </a:cubicBezTo>
                <a:lnTo>
                  <a:pt x="516195" y="809923"/>
                </a:lnTo>
                <a:lnTo>
                  <a:pt x="516195" y="810182"/>
                </a:lnTo>
                <a:lnTo>
                  <a:pt x="513623" y="810182"/>
                </a:lnTo>
                <a:cubicBezTo>
                  <a:pt x="513620" y="810182"/>
                  <a:pt x="513616" y="810183"/>
                  <a:pt x="513613" y="810183"/>
                </a:cubicBezTo>
                <a:cubicBezTo>
                  <a:pt x="513610" y="810183"/>
                  <a:pt x="513606" y="810182"/>
                  <a:pt x="513603" y="810182"/>
                </a:cubicBezTo>
                <a:lnTo>
                  <a:pt x="0" y="810182"/>
                </a:lnTo>
                <a:lnTo>
                  <a:pt x="0" y="0"/>
                </a:lnTo>
                <a:close/>
              </a:path>
            </a:pathLst>
          </a:custGeom>
          <a:solidFill>
            <a:srgbClr val="E82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0D057F-463B-257C-1D6A-7D9A3AD2C192}"/>
              </a:ext>
            </a:extLst>
          </p:cNvPr>
          <p:cNvSpPr/>
          <p:nvPr userDrawn="1"/>
        </p:nvSpPr>
        <p:spPr>
          <a:xfrm rot="1800000">
            <a:off x="9662157" y="2267305"/>
            <a:ext cx="1500395" cy="4519822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09453F-62BF-8370-896A-172266F5E472}"/>
              </a:ext>
            </a:extLst>
          </p:cNvPr>
          <p:cNvSpPr/>
          <p:nvPr userDrawn="1"/>
        </p:nvSpPr>
        <p:spPr>
          <a:xfrm>
            <a:off x="7210913" y="5439119"/>
            <a:ext cx="1421794" cy="1421794"/>
          </a:xfrm>
          <a:prstGeom prst="rect">
            <a:avLst/>
          </a:prstGeom>
          <a:solidFill>
            <a:srgbClr val="6B4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6B4087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E21612E-D4F2-528E-9D31-204B4015A0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62" y="2303959"/>
            <a:ext cx="3847745" cy="23126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buNone/>
              <a:defRPr lang="en-GB" sz="3200" b="1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presentation title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6C156F1-B00A-9C1D-E733-EEB9B21D54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661" y="5654703"/>
            <a:ext cx="3847745" cy="791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GB" sz="120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presentation subtitle</a:t>
            </a:r>
            <a:br>
              <a:rPr lang="en-GB"/>
            </a:br>
            <a:r>
              <a:rPr lang="en-GB"/>
              <a:t>and Date</a:t>
            </a:r>
          </a:p>
        </p:txBody>
      </p:sp>
    </p:spTree>
    <p:extLst>
      <p:ext uri="{BB962C8B-B14F-4D97-AF65-F5344CB8AC3E}">
        <p14:creationId xmlns:p14="http://schemas.microsoft.com/office/powerpoint/2010/main" val="2863646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07D2B0-26B8-D916-A727-D6E601FBC8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AD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41CF6A-819F-A552-6CBD-D2EB3E2FE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47" t="31223" r="63920" b="31161"/>
          <a:stretch/>
        </p:blipFill>
        <p:spPr>
          <a:xfrm>
            <a:off x="-2" y="1761565"/>
            <a:ext cx="6622497" cy="50954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3A13C3-B44F-EC2A-696E-A20D653DC5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12"/>
          <a:stretch/>
        </p:blipFill>
        <p:spPr>
          <a:xfrm>
            <a:off x="7022306" y="1008992"/>
            <a:ext cx="3446911" cy="244297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79C471-B496-9F6A-1D85-7EEE78786AD6}"/>
              </a:ext>
            </a:extLst>
          </p:cNvPr>
          <p:cNvCxnSpPr>
            <a:cxnSpLocks/>
          </p:cNvCxnSpPr>
          <p:nvPr userDrawn="1"/>
        </p:nvCxnSpPr>
        <p:spPr>
          <a:xfrm>
            <a:off x="7171116" y="3024980"/>
            <a:ext cx="3782646" cy="0"/>
          </a:xfrm>
          <a:prstGeom prst="line">
            <a:avLst/>
          </a:prstGeom>
          <a:ln w="6350">
            <a:solidFill>
              <a:srgbClr val="425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71E552-2F02-078D-89BC-C9AA8F32C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85726" y="3318371"/>
            <a:ext cx="3847745" cy="791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presentation 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262A3D1-5B15-8181-E6DF-FE0E6DFCF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5725" y="5039396"/>
            <a:ext cx="3847745" cy="791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GB" sz="1200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presentation 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578641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262A3D1-5B15-8181-E6DF-FE0E6DFCF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377" y="2625381"/>
            <a:ext cx="3847745" cy="791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GB" sz="1200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contents pages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6B864-F7F2-E4C5-C453-37FFD735E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1"/>
            <a:ext cx="1833975" cy="826527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FBA24120-7183-F265-BB17-592D4FC479BE}"/>
              </a:ext>
            </a:extLst>
          </p:cNvPr>
          <p:cNvSpPr/>
          <p:nvPr userDrawn="1"/>
        </p:nvSpPr>
        <p:spPr>
          <a:xfrm rot="18900000">
            <a:off x="4387427" y="4625964"/>
            <a:ext cx="1875003" cy="1838339"/>
          </a:xfrm>
          <a:custGeom>
            <a:avLst/>
            <a:gdLst>
              <a:gd name="connsiteX0" fmla="*/ 0 w 1028481"/>
              <a:gd name="connsiteY0" fmla="*/ 0 h 809632"/>
              <a:gd name="connsiteX1" fmla="*/ 623665 w 1028481"/>
              <a:gd name="connsiteY1" fmla="*/ 0 h 809632"/>
              <a:gd name="connsiteX2" fmla="*/ 626247 w 1028481"/>
              <a:gd name="connsiteY2" fmla="*/ 0 h 809632"/>
              <a:gd name="connsiteX3" fmla="*/ 626247 w 1028481"/>
              <a:gd name="connsiteY3" fmla="*/ 260 h 809632"/>
              <a:gd name="connsiteX4" fmla="*/ 705250 w 1028481"/>
              <a:gd name="connsiteY4" fmla="*/ 8224 h 809632"/>
              <a:gd name="connsiteX5" fmla="*/ 1028481 w 1028481"/>
              <a:gd name="connsiteY5" fmla="*/ 404816 h 809632"/>
              <a:gd name="connsiteX6" fmla="*/ 705250 w 1028481"/>
              <a:gd name="connsiteY6" fmla="*/ 801408 h 809632"/>
              <a:gd name="connsiteX7" fmla="*/ 626247 w 1028481"/>
              <a:gd name="connsiteY7" fmla="*/ 809372 h 809632"/>
              <a:gd name="connsiteX8" fmla="*/ 626247 w 1028481"/>
              <a:gd name="connsiteY8" fmla="*/ 809631 h 809632"/>
              <a:gd name="connsiteX9" fmla="*/ 623675 w 1028481"/>
              <a:gd name="connsiteY9" fmla="*/ 809631 h 809632"/>
              <a:gd name="connsiteX10" fmla="*/ 623665 w 1028481"/>
              <a:gd name="connsiteY10" fmla="*/ 809632 h 809632"/>
              <a:gd name="connsiteX11" fmla="*/ 623655 w 1028481"/>
              <a:gd name="connsiteY11" fmla="*/ 809631 h 809632"/>
              <a:gd name="connsiteX12" fmla="*/ 0 w 1028481"/>
              <a:gd name="connsiteY12" fmla="*/ 809631 h 809632"/>
              <a:gd name="connsiteX0" fmla="*/ 0 w 1028481"/>
              <a:gd name="connsiteY0" fmla="*/ 0 h 809632"/>
              <a:gd name="connsiteX1" fmla="*/ 623665 w 1028481"/>
              <a:gd name="connsiteY1" fmla="*/ 0 h 809632"/>
              <a:gd name="connsiteX2" fmla="*/ 626247 w 1028481"/>
              <a:gd name="connsiteY2" fmla="*/ 0 h 809632"/>
              <a:gd name="connsiteX3" fmla="*/ 626247 w 1028481"/>
              <a:gd name="connsiteY3" fmla="*/ 260 h 809632"/>
              <a:gd name="connsiteX4" fmla="*/ 705250 w 1028481"/>
              <a:gd name="connsiteY4" fmla="*/ 8224 h 809632"/>
              <a:gd name="connsiteX5" fmla="*/ 1028481 w 1028481"/>
              <a:gd name="connsiteY5" fmla="*/ 404816 h 809632"/>
              <a:gd name="connsiteX6" fmla="*/ 705250 w 1028481"/>
              <a:gd name="connsiteY6" fmla="*/ 801408 h 809632"/>
              <a:gd name="connsiteX7" fmla="*/ 626247 w 1028481"/>
              <a:gd name="connsiteY7" fmla="*/ 809372 h 809632"/>
              <a:gd name="connsiteX8" fmla="*/ 626247 w 1028481"/>
              <a:gd name="connsiteY8" fmla="*/ 809631 h 809632"/>
              <a:gd name="connsiteX9" fmla="*/ 623675 w 1028481"/>
              <a:gd name="connsiteY9" fmla="*/ 809631 h 809632"/>
              <a:gd name="connsiteX10" fmla="*/ 623665 w 1028481"/>
              <a:gd name="connsiteY10" fmla="*/ 809632 h 809632"/>
              <a:gd name="connsiteX11" fmla="*/ 623655 w 1028481"/>
              <a:gd name="connsiteY11" fmla="*/ 809631 h 809632"/>
              <a:gd name="connsiteX12" fmla="*/ 110052 w 1028481"/>
              <a:gd name="connsiteY12" fmla="*/ 809631 h 809632"/>
              <a:gd name="connsiteX13" fmla="*/ 0 w 1028481"/>
              <a:gd name="connsiteY13" fmla="*/ 0 h 809632"/>
              <a:gd name="connsiteX0" fmla="*/ 0 w 918429"/>
              <a:gd name="connsiteY0" fmla="*/ 12229 h 809632"/>
              <a:gd name="connsiteX1" fmla="*/ 513613 w 918429"/>
              <a:gd name="connsiteY1" fmla="*/ 0 h 809632"/>
              <a:gd name="connsiteX2" fmla="*/ 516195 w 918429"/>
              <a:gd name="connsiteY2" fmla="*/ 0 h 809632"/>
              <a:gd name="connsiteX3" fmla="*/ 516195 w 918429"/>
              <a:gd name="connsiteY3" fmla="*/ 260 h 809632"/>
              <a:gd name="connsiteX4" fmla="*/ 595198 w 918429"/>
              <a:gd name="connsiteY4" fmla="*/ 8224 h 809632"/>
              <a:gd name="connsiteX5" fmla="*/ 918429 w 918429"/>
              <a:gd name="connsiteY5" fmla="*/ 404816 h 809632"/>
              <a:gd name="connsiteX6" fmla="*/ 595198 w 918429"/>
              <a:gd name="connsiteY6" fmla="*/ 801408 h 809632"/>
              <a:gd name="connsiteX7" fmla="*/ 516195 w 918429"/>
              <a:gd name="connsiteY7" fmla="*/ 809372 h 809632"/>
              <a:gd name="connsiteX8" fmla="*/ 516195 w 918429"/>
              <a:gd name="connsiteY8" fmla="*/ 809631 h 809632"/>
              <a:gd name="connsiteX9" fmla="*/ 513623 w 918429"/>
              <a:gd name="connsiteY9" fmla="*/ 809631 h 809632"/>
              <a:gd name="connsiteX10" fmla="*/ 513613 w 918429"/>
              <a:gd name="connsiteY10" fmla="*/ 809632 h 809632"/>
              <a:gd name="connsiteX11" fmla="*/ 513603 w 918429"/>
              <a:gd name="connsiteY11" fmla="*/ 809631 h 809632"/>
              <a:gd name="connsiteX12" fmla="*/ 0 w 918429"/>
              <a:gd name="connsiteY12" fmla="*/ 809631 h 809632"/>
              <a:gd name="connsiteX13" fmla="*/ 0 w 918429"/>
              <a:gd name="connsiteY13" fmla="*/ 12229 h 809632"/>
              <a:gd name="connsiteX0" fmla="*/ 0 w 918429"/>
              <a:gd name="connsiteY0" fmla="*/ 0 h 810183"/>
              <a:gd name="connsiteX1" fmla="*/ 513613 w 918429"/>
              <a:gd name="connsiteY1" fmla="*/ 551 h 810183"/>
              <a:gd name="connsiteX2" fmla="*/ 516195 w 918429"/>
              <a:gd name="connsiteY2" fmla="*/ 551 h 810183"/>
              <a:gd name="connsiteX3" fmla="*/ 516195 w 918429"/>
              <a:gd name="connsiteY3" fmla="*/ 811 h 810183"/>
              <a:gd name="connsiteX4" fmla="*/ 595198 w 918429"/>
              <a:gd name="connsiteY4" fmla="*/ 8775 h 810183"/>
              <a:gd name="connsiteX5" fmla="*/ 918429 w 918429"/>
              <a:gd name="connsiteY5" fmla="*/ 405367 h 810183"/>
              <a:gd name="connsiteX6" fmla="*/ 595198 w 918429"/>
              <a:gd name="connsiteY6" fmla="*/ 801959 h 810183"/>
              <a:gd name="connsiteX7" fmla="*/ 516195 w 918429"/>
              <a:gd name="connsiteY7" fmla="*/ 809923 h 810183"/>
              <a:gd name="connsiteX8" fmla="*/ 516195 w 918429"/>
              <a:gd name="connsiteY8" fmla="*/ 810182 h 810183"/>
              <a:gd name="connsiteX9" fmla="*/ 513623 w 918429"/>
              <a:gd name="connsiteY9" fmla="*/ 810182 h 810183"/>
              <a:gd name="connsiteX10" fmla="*/ 513613 w 918429"/>
              <a:gd name="connsiteY10" fmla="*/ 810183 h 810183"/>
              <a:gd name="connsiteX11" fmla="*/ 513603 w 918429"/>
              <a:gd name="connsiteY11" fmla="*/ 810182 h 810183"/>
              <a:gd name="connsiteX12" fmla="*/ 0 w 918429"/>
              <a:gd name="connsiteY12" fmla="*/ 810182 h 810183"/>
              <a:gd name="connsiteX13" fmla="*/ 0 w 918429"/>
              <a:gd name="connsiteY13" fmla="*/ 0 h 810183"/>
              <a:gd name="connsiteX0" fmla="*/ 180138 w 918429"/>
              <a:gd name="connsiteY0" fmla="*/ 0 h 810183"/>
              <a:gd name="connsiteX1" fmla="*/ 513613 w 918429"/>
              <a:gd name="connsiteY1" fmla="*/ 551 h 810183"/>
              <a:gd name="connsiteX2" fmla="*/ 516195 w 918429"/>
              <a:gd name="connsiteY2" fmla="*/ 551 h 810183"/>
              <a:gd name="connsiteX3" fmla="*/ 516195 w 918429"/>
              <a:gd name="connsiteY3" fmla="*/ 811 h 810183"/>
              <a:gd name="connsiteX4" fmla="*/ 595198 w 918429"/>
              <a:gd name="connsiteY4" fmla="*/ 8775 h 810183"/>
              <a:gd name="connsiteX5" fmla="*/ 918429 w 918429"/>
              <a:gd name="connsiteY5" fmla="*/ 405367 h 810183"/>
              <a:gd name="connsiteX6" fmla="*/ 595198 w 918429"/>
              <a:gd name="connsiteY6" fmla="*/ 801959 h 810183"/>
              <a:gd name="connsiteX7" fmla="*/ 516195 w 918429"/>
              <a:gd name="connsiteY7" fmla="*/ 809923 h 810183"/>
              <a:gd name="connsiteX8" fmla="*/ 516195 w 918429"/>
              <a:gd name="connsiteY8" fmla="*/ 810182 h 810183"/>
              <a:gd name="connsiteX9" fmla="*/ 513623 w 918429"/>
              <a:gd name="connsiteY9" fmla="*/ 810182 h 810183"/>
              <a:gd name="connsiteX10" fmla="*/ 513613 w 918429"/>
              <a:gd name="connsiteY10" fmla="*/ 810183 h 810183"/>
              <a:gd name="connsiteX11" fmla="*/ 513603 w 918429"/>
              <a:gd name="connsiteY11" fmla="*/ 810182 h 810183"/>
              <a:gd name="connsiteX12" fmla="*/ 0 w 918429"/>
              <a:gd name="connsiteY12" fmla="*/ 810182 h 810183"/>
              <a:gd name="connsiteX13" fmla="*/ 180138 w 918429"/>
              <a:gd name="connsiteY13" fmla="*/ 0 h 810183"/>
              <a:gd name="connsiteX0" fmla="*/ 17040 w 755331"/>
              <a:gd name="connsiteY0" fmla="*/ 0 h 812616"/>
              <a:gd name="connsiteX1" fmla="*/ 350515 w 755331"/>
              <a:gd name="connsiteY1" fmla="*/ 551 h 812616"/>
              <a:gd name="connsiteX2" fmla="*/ 353097 w 755331"/>
              <a:gd name="connsiteY2" fmla="*/ 551 h 812616"/>
              <a:gd name="connsiteX3" fmla="*/ 353097 w 755331"/>
              <a:gd name="connsiteY3" fmla="*/ 811 h 812616"/>
              <a:gd name="connsiteX4" fmla="*/ 432100 w 755331"/>
              <a:gd name="connsiteY4" fmla="*/ 8775 h 812616"/>
              <a:gd name="connsiteX5" fmla="*/ 755331 w 755331"/>
              <a:gd name="connsiteY5" fmla="*/ 405367 h 812616"/>
              <a:gd name="connsiteX6" fmla="*/ 432100 w 755331"/>
              <a:gd name="connsiteY6" fmla="*/ 801959 h 812616"/>
              <a:gd name="connsiteX7" fmla="*/ 353097 w 755331"/>
              <a:gd name="connsiteY7" fmla="*/ 809923 h 812616"/>
              <a:gd name="connsiteX8" fmla="*/ 353097 w 755331"/>
              <a:gd name="connsiteY8" fmla="*/ 810182 h 812616"/>
              <a:gd name="connsiteX9" fmla="*/ 350525 w 755331"/>
              <a:gd name="connsiteY9" fmla="*/ 810182 h 812616"/>
              <a:gd name="connsiteX10" fmla="*/ 350515 w 755331"/>
              <a:gd name="connsiteY10" fmla="*/ 810183 h 812616"/>
              <a:gd name="connsiteX11" fmla="*/ 350505 w 755331"/>
              <a:gd name="connsiteY11" fmla="*/ 810182 h 812616"/>
              <a:gd name="connsiteX12" fmla="*/ 0 w 755331"/>
              <a:gd name="connsiteY12" fmla="*/ 812616 h 812616"/>
              <a:gd name="connsiteX13" fmla="*/ 17040 w 755331"/>
              <a:gd name="connsiteY13" fmla="*/ 0 h 812616"/>
              <a:gd name="connsiteX0" fmla="*/ 0 w 833229"/>
              <a:gd name="connsiteY0" fmla="*/ 1883 h 812065"/>
              <a:gd name="connsiteX1" fmla="*/ 428413 w 833229"/>
              <a:gd name="connsiteY1" fmla="*/ 0 h 812065"/>
              <a:gd name="connsiteX2" fmla="*/ 430995 w 833229"/>
              <a:gd name="connsiteY2" fmla="*/ 0 h 812065"/>
              <a:gd name="connsiteX3" fmla="*/ 430995 w 833229"/>
              <a:gd name="connsiteY3" fmla="*/ 260 h 812065"/>
              <a:gd name="connsiteX4" fmla="*/ 509998 w 833229"/>
              <a:gd name="connsiteY4" fmla="*/ 8224 h 812065"/>
              <a:gd name="connsiteX5" fmla="*/ 833229 w 833229"/>
              <a:gd name="connsiteY5" fmla="*/ 404816 h 812065"/>
              <a:gd name="connsiteX6" fmla="*/ 509998 w 833229"/>
              <a:gd name="connsiteY6" fmla="*/ 801408 h 812065"/>
              <a:gd name="connsiteX7" fmla="*/ 430995 w 833229"/>
              <a:gd name="connsiteY7" fmla="*/ 809372 h 812065"/>
              <a:gd name="connsiteX8" fmla="*/ 430995 w 833229"/>
              <a:gd name="connsiteY8" fmla="*/ 809631 h 812065"/>
              <a:gd name="connsiteX9" fmla="*/ 428423 w 833229"/>
              <a:gd name="connsiteY9" fmla="*/ 809631 h 812065"/>
              <a:gd name="connsiteX10" fmla="*/ 428413 w 833229"/>
              <a:gd name="connsiteY10" fmla="*/ 809632 h 812065"/>
              <a:gd name="connsiteX11" fmla="*/ 428403 w 833229"/>
              <a:gd name="connsiteY11" fmla="*/ 809631 h 812065"/>
              <a:gd name="connsiteX12" fmla="*/ 77898 w 833229"/>
              <a:gd name="connsiteY12" fmla="*/ 812065 h 812065"/>
              <a:gd name="connsiteX13" fmla="*/ 0 w 833229"/>
              <a:gd name="connsiteY13" fmla="*/ 1883 h 812065"/>
              <a:gd name="connsiteX0" fmla="*/ 0 w 833229"/>
              <a:gd name="connsiteY0" fmla="*/ 1883 h 816934"/>
              <a:gd name="connsiteX1" fmla="*/ 428413 w 833229"/>
              <a:gd name="connsiteY1" fmla="*/ 0 h 816934"/>
              <a:gd name="connsiteX2" fmla="*/ 430995 w 833229"/>
              <a:gd name="connsiteY2" fmla="*/ 0 h 816934"/>
              <a:gd name="connsiteX3" fmla="*/ 430995 w 833229"/>
              <a:gd name="connsiteY3" fmla="*/ 260 h 816934"/>
              <a:gd name="connsiteX4" fmla="*/ 509998 w 833229"/>
              <a:gd name="connsiteY4" fmla="*/ 8224 h 816934"/>
              <a:gd name="connsiteX5" fmla="*/ 833229 w 833229"/>
              <a:gd name="connsiteY5" fmla="*/ 404816 h 816934"/>
              <a:gd name="connsiteX6" fmla="*/ 509998 w 833229"/>
              <a:gd name="connsiteY6" fmla="*/ 801408 h 816934"/>
              <a:gd name="connsiteX7" fmla="*/ 430995 w 833229"/>
              <a:gd name="connsiteY7" fmla="*/ 809372 h 816934"/>
              <a:gd name="connsiteX8" fmla="*/ 430995 w 833229"/>
              <a:gd name="connsiteY8" fmla="*/ 809631 h 816934"/>
              <a:gd name="connsiteX9" fmla="*/ 428423 w 833229"/>
              <a:gd name="connsiteY9" fmla="*/ 809631 h 816934"/>
              <a:gd name="connsiteX10" fmla="*/ 428413 w 833229"/>
              <a:gd name="connsiteY10" fmla="*/ 809632 h 816934"/>
              <a:gd name="connsiteX11" fmla="*/ 428403 w 833229"/>
              <a:gd name="connsiteY11" fmla="*/ 809631 h 816934"/>
              <a:gd name="connsiteX12" fmla="*/ 1 w 833229"/>
              <a:gd name="connsiteY12" fmla="*/ 816934 h 816934"/>
              <a:gd name="connsiteX13" fmla="*/ 0 w 833229"/>
              <a:gd name="connsiteY13" fmla="*/ 1883 h 81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3229" h="816934">
                <a:moveTo>
                  <a:pt x="0" y="1883"/>
                </a:moveTo>
                <a:lnTo>
                  <a:pt x="428413" y="0"/>
                </a:lnTo>
                <a:lnTo>
                  <a:pt x="430995" y="0"/>
                </a:lnTo>
                <a:lnTo>
                  <a:pt x="430995" y="260"/>
                </a:lnTo>
                <a:lnTo>
                  <a:pt x="509998" y="8224"/>
                </a:lnTo>
                <a:cubicBezTo>
                  <a:pt x="694466" y="45972"/>
                  <a:pt x="833229" y="209189"/>
                  <a:pt x="833229" y="404816"/>
                </a:cubicBezTo>
                <a:cubicBezTo>
                  <a:pt x="833229" y="600443"/>
                  <a:pt x="694466" y="763660"/>
                  <a:pt x="509998" y="801408"/>
                </a:cubicBezTo>
                <a:lnTo>
                  <a:pt x="430995" y="809372"/>
                </a:lnTo>
                <a:lnTo>
                  <a:pt x="430995" y="809631"/>
                </a:lnTo>
                <a:lnTo>
                  <a:pt x="428423" y="809631"/>
                </a:lnTo>
                <a:cubicBezTo>
                  <a:pt x="428420" y="809631"/>
                  <a:pt x="428416" y="809632"/>
                  <a:pt x="428413" y="809632"/>
                </a:cubicBezTo>
                <a:cubicBezTo>
                  <a:pt x="428410" y="809632"/>
                  <a:pt x="428406" y="809631"/>
                  <a:pt x="428403" y="809631"/>
                </a:cubicBezTo>
                <a:lnTo>
                  <a:pt x="1" y="816934"/>
                </a:lnTo>
                <a:cubicBezTo>
                  <a:pt x="1" y="545250"/>
                  <a:pt x="0" y="273567"/>
                  <a:pt x="0" y="1883"/>
                </a:cubicBezTo>
                <a:close/>
              </a:path>
            </a:pathLst>
          </a:custGeom>
          <a:solidFill>
            <a:srgbClr val="E82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9D8F6F-6369-3B66-9E99-6A1C00A05381}"/>
              </a:ext>
            </a:extLst>
          </p:cNvPr>
          <p:cNvSpPr/>
          <p:nvPr userDrawn="1"/>
        </p:nvSpPr>
        <p:spPr>
          <a:xfrm>
            <a:off x="2943056" y="3679760"/>
            <a:ext cx="1055045" cy="3178240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81E99F-EA89-A9A7-50E2-655A22AAE59C}"/>
              </a:ext>
            </a:extLst>
          </p:cNvPr>
          <p:cNvSpPr/>
          <p:nvPr userDrawn="1"/>
        </p:nvSpPr>
        <p:spPr>
          <a:xfrm>
            <a:off x="1644490" y="5555746"/>
            <a:ext cx="1302254" cy="1302254"/>
          </a:xfrm>
          <a:prstGeom prst="rect">
            <a:avLst/>
          </a:prstGeom>
          <a:solidFill>
            <a:srgbClr val="6B4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6B4087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F67333-E2F8-371A-C717-DF4DEB3CF94F}"/>
              </a:ext>
            </a:extLst>
          </p:cNvPr>
          <p:cNvSpPr/>
          <p:nvPr userDrawn="1"/>
        </p:nvSpPr>
        <p:spPr>
          <a:xfrm rot="1800000">
            <a:off x="723885" y="3628900"/>
            <a:ext cx="1055045" cy="317824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824C34-8CB5-EB99-8ED2-9EE26F8F4872}"/>
              </a:ext>
            </a:extLst>
          </p:cNvPr>
          <p:cNvCxnSpPr>
            <a:cxnSpLocks/>
          </p:cNvCxnSpPr>
          <p:nvPr userDrawn="1"/>
        </p:nvCxnSpPr>
        <p:spPr>
          <a:xfrm>
            <a:off x="7171116" y="2346960"/>
            <a:ext cx="3782646" cy="0"/>
          </a:xfrm>
          <a:prstGeom prst="line">
            <a:avLst/>
          </a:prstGeom>
          <a:ln w="6350">
            <a:solidFill>
              <a:srgbClr val="425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7241843-ED6A-AF8F-5454-EAE583A63E01}"/>
              </a:ext>
            </a:extLst>
          </p:cNvPr>
          <p:cNvSpPr txBox="1"/>
          <p:nvPr userDrawn="1"/>
        </p:nvSpPr>
        <p:spPr>
          <a:xfrm>
            <a:off x="7080377" y="1638721"/>
            <a:ext cx="3873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6B4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GB" sz="2800" b="1">
              <a:solidFill>
                <a:srgbClr val="6B408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BB2F23B-A343-B1CB-72E0-C1FEF902A4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0603" y="2625381"/>
            <a:ext cx="3847745" cy="791513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00000"/>
              </a:lnSpc>
              <a:buNone/>
              <a:defRPr lang="en-GB" sz="1200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page numbers</a:t>
            </a:r>
          </a:p>
        </p:txBody>
      </p:sp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4E70C4F4-7F3A-0D12-7C17-ECC365123A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3379" y="257130"/>
            <a:ext cx="781273" cy="3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67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040949-47EF-CE52-5DEC-732A2146FE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6147413-C060-3DCA-EC01-399F15EB688D}"/>
              </a:ext>
            </a:extLst>
          </p:cNvPr>
          <p:cNvSpPr/>
          <p:nvPr userDrawn="1"/>
        </p:nvSpPr>
        <p:spPr>
          <a:xfrm rot="16200000">
            <a:off x="7552200" y="2218200"/>
            <a:ext cx="4930339" cy="4349259"/>
          </a:xfrm>
          <a:custGeom>
            <a:avLst/>
            <a:gdLst>
              <a:gd name="connsiteX0" fmla="*/ 0 w 1028481"/>
              <a:gd name="connsiteY0" fmla="*/ 0 h 809632"/>
              <a:gd name="connsiteX1" fmla="*/ 623665 w 1028481"/>
              <a:gd name="connsiteY1" fmla="*/ 0 h 809632"/>
              <a:gd name="connsiteX2" fmla="*/ 626247 w 1028481"/>
              <a:gd name="connsiteY2" fmla="*/ 0 h 809632"/>
              <a:gd name="connsiteX3" fmla="*/ 626247 w 1028481"/>
              <a:gd name="connsiteY3" fmla="*/ 260 h 809632"/>
              <a:gd name="connsiteX4" fmla="*/ 705250 w 1028481"/>
              <a:gd name="connsiteY4" fmla="*/ 8224 h 809632"/>
              <a:gd name="connsiteX5" fmla="*/ 1028481 w 1028481"/>
              <a:gd name="connsiteY5" fmla="*/ 404816 h 809632"/>
              <a:gd name="connsiteX6" fmla="*/ 705250 w 1028481"/>
              <a:gd name="connsiteY6" fmla="*/ 801408 h 809632"/>
              <a:gd name="connsiteX7" fmla="*/ 626247 w 1028481"/>
              <a:gd name="connsiteY7" fmla="*/ 809372 h 809632"/>
              <a:gd name="connsiteX8" fmla="*/ 626247 w 1028481"/>
              <a:gd name="connsiteY8" fmla="*/ 809631 h 809632"/>
              <a:gd name="connsiteX9" fmla="*/ 623675 w 1028481"/>
              <a:gd name="connsiteY9" fmla="*/ 809631 h 809632"/>
              <a:gd name="connsiteX10" fmla="*/ 623665 w 1028481"/>
              <a:gd name="connsiteY10" fmla="*/ 809632 h 809632"/>
              <a:gd name="connsiteX11" fmla="*/ 623655 w 1028481"/>
              <a:gd name="connsiteY11" fmla="*/ 809631 h 809632"/>
              <a:gd name="connsiteX12" fmla="*/ 0 w 1028481"/>
              <a:gd name="connsiteY12" fmla="*/ 809631 h 809632"/>
              <a:gd name="connsiteX0" fmla="*/ 0 w 1028481"/>
              <a:gd name="connsiteY0" fmla="*/ 0 h 809632"/>
              <a:gd name="connsiteX1" fmla="*/ 623665 w 1028481"/>
              <a:gd name="connsiteY1" fmla="*/ 0 h 809632"/>
              <a:gd name="connsiteX2" fmla="*/ 626247 w 1028481"/>
              <a:gd name="connsiteY2" fmla="*/ 0 h 809632"/>
              <a:gd name="connsiteX3" fmla="*/ 626247 w 1028481"/>
              <a:gd name="connsiteY3" fmla="*/ 260 h 809632"/>
              <a:gd name="connsiteX4" fmla="*/ 705250 w 1028481"/>
              <a:gd name="connsiteY4" fmla="*/ 8224 h 809632"/>
              <a:gd name="connsiteX5" fmla="*/ 1028481 w 1028481"/>
              <a:gd name="connsiteY5" fmla="*/ 404816 h 809632"/>
              <a:gd name="connsiteX6" fmla="*/ 705250 w 1028481"/>
              <a:gd name="connsiteY6" fmla="*/ 801408 h 809632"/>
              <a:gd name="connsiteX7" fmla="*/ 626247 w 1028481"/>
              <a:gd name="connsiteY7" fmla="*/ 809372 h 809632"/>
              <a:gd name="connsiteX8" fmla="*/ 626247 w 1028481"/>
              <a:gd name="connsiteY8" fmla="*/ 809631 h 809632"/>
              <a:gd name="connsiteX9" fmla="*/ 623675 w 1028481"/>
              <a:gd name="connsiteY9" fmla="*/ 809631 h 809632"/>
              <a:gd name="connsiteX10" fmla="*/ 623665 w 1028481"/>
              <a:gd name="connsiteY10" fmla="*/ 809632 h 809632"/>
              <a:gd name="connsiteX11" fmla="*/ 623655 w 1028481"/>
              <a:gd name="connsiteY11" fmla="*/ 809631 h 809632"/>
              <a:gd name="connsiteX12" fmla="*/ 110052 w 1028481"/>
              <a:gd name="connsiteY12" fmla="*/ 809631 h 809632"/>
              <a:gd name="connsiteX13" fmla="*/ 0 w 1028481"/>
              <a:gd name="connsiteY13" fmla="*/ 0 h 809632"/>
              <a:gd name="connsiteX0" fmla="*/ 0 w 918429"/>
              <a:gd name="connsiteY0" fmla="*/ 12229 h 809632"/>
              <a:gd name="connsiteX1" fmla="*/ 513613 w 918429"/>
              <a:gd name="connsiteY1" fmla="*/ 0 h 809632"/>
              <a:gd name="connsiteX2" fmla="*/ 516195 w 918429"/>
              <a:gd name="connsiteY2" fmla="*/ 0 h 809632"/>
              <a:gd name="connsiteX3" fmla="*/ 516195 w 918429"/>
              <a:gd name="connsiteY3" fmla="*/ 260 h 809632"/>
              <a:gd name="connsiteX4" fmla="*/ 595198 w 918429"/>
              <a:gd name="connsiteY4" fmla="*/ 8224 h 809632"/>
              <a:gd name="connsiteX5" fmla="*/ 918429 w 918429"/>
              <a:gd name="connsiteY5" fmla="*/ 404816 h 809632"/>
              <a:gd name="connsiteX6" fmla="*/ 595198 w 918429"/>
              <a:gd name="connsiteY6" fmla="*/ 801408 h 809632"/>
              <a:gd name="connsiteX7" fmla="*/ 516195 w 918429"/>
              <a:gd name="connsiteY7" fmla="*/ 809372 h 809632"/>
              <a:gd name="connsiteX8" fmla="*/ 516195 w 918429"/>
              <a:gd name="connsiteY8" fmla="*/ 809631 h 809632"/>
              <a:gd name="connsiteX9" fmla="*/ 513623 w 918429"/>
              <a:gd name="connsiteY9" fmla="*/ 809631 h 809632"/>
              <a:gd name="connsiteX10" fmla="*/ 513613 w 918429"/>
              <a:gd name="connsiteY10" fmla="*/ 809632 h 809632"/>
              <a:gd name="connsiteX11" fmla="*/ 513603 w 918429"/>
              <a:gd name="connsiteY11" fmla="*/ 809631 h 809632"/>
              <a:gd name="connsiteX12" fmla="*/ 0 w 918429"/>
              <a:gd name="connsiteY12" fmla="*/ 809631 h 809632"/>
              <a:gd name="connsiteX13" fmla="*/ 0 w 918429"/>
              <a:gd name="connsiteY13" fmla="*/ 12229 h 809632"/>
              <a:gd name="connsiteX0" fmla="*/ 0 w 918429"/>
              <a:gd name="connsiteY0" fmla="*/ 0 h 810183"/>
              <a:gd name="connsiteX1" fmla="*/ 513613 w 918429"/>
              <a:gd name="connsiteY1" fmla="*/ 551 h 810183"/>
              <a:gd name="connsiteX2" fmla="*/ 516195 w 918429"/>
              <a:gd name="connsiteY2" fmla="*/ 551 h 810183"/>
              <a:gd name="connsiteX3" fmla="*/ 516195 w 918429"/>
              <a:gd name="connsiteY3" fmla="*/ 811 h 810183"/>
              <a:gd name="connsiteX4" fmla="*/ 595198 w 918429"/>
              <a:gd name="connsiteY4" fmla="*/ 8775 h 810183"/>
              <a:gd name="connsiteX5" fmla="*/ 918429 w 918429"/>
              <a:gd name="connsiteY5" fmla="*/ 405367 h 810183"/>
              <a:gd name="connsiteX6" fmla="*/ 595198 w 918429"/>
              <a:gd name="connsiteY6" fmla="*/ 801959 h 810183"/>
              <a:gd name="connsiteX7" fmla="*/ 516195 w 918429"/>
              <a:gd name="connsiteY7" fmla="*/ 809923 h 810183"/>
              <a:gd name="connsiteX8" fmla="*/ 516195 w 918429"/>
              <a:gd name="connsiteY8" fmla="*/ 810182 h 810183"/>
              <a:gd name="connsiteX9" fmla="*/ 513623 w 918429"/>
              <a:gd name="connsiteY9" fmla="*/ 810182 h 810183"/>
              <a:gd name="connsiteX10" fmla="*/ 513613 w 918429"/>
              <a:gd name="connsiteY10" fmla="*/ 810183 h 810183"/>
              <a:gd name="connsiteX11" fmla="*/ 513603 w 918429"/>
              <a:gd name="connsiteY11" fmla="*/ 810182 h 810183"/>
              <a:gd name="connsiteX12" fmla="*/ 0 w 918429"/>
              <a:gd name="connsiteY12" fmla="*/ 810182 h 810183"/>
              <a:gd name="connsiteX13" fmla="*/ 0 w 918429"/>
              <a:gd name="connsiteY13" fmla="*/ 0 h 81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8429" h="810183">
                <a:moveTo>
                  <a:pt x="0" y="0"/>
                </a:moveTo>
                <a:lnTo>
                  <a:pt x="513613" y="551"/>
                </a:lnTo>
                <a:lnTo>
                  <a:pt x="516195" y="551"/>
                </a:lnTo>
                <a:lnTo>
                  <a:pt x="516195" y="811"/>
                </a:lnTo>
                <a:lnTo>
                  <a:pt x="595198" y="8775"/>
                </a:lnTo>
                <a:cubicBezTo>
                  <a:pt x="779666" y="46523"/>
                  <a:pt x="918429" y="209740"/>
                  <a:pt x="918429" y="405367"/>
                </a:cubicBezTo>
                <a:cubicBezTo>
                  <a:pt x="918429" y="600994"/>
                  <a:pt x="779666" y="764211"/>
                  <a:pt x="595198" y="801959"/>
                </a:cubicBezTo>
                <a:lnTo>
                  <a:pt x="516195" y="809923"/>
                </a:lnTo>
                <a:lnTo>
                  <a:pt x="516195" y="810182"/>
                </a:lnTo>
                <a:lnTo>
                  <a:pt x="513623" y="810182"/>
                </a:lnTo>
                <a:cubicBezTo>
                  <a:pt x="513620" y="810182"/>
                  <a:pt x="513616" y="810183"/>
                  <a:pt x="513613" y="810183"/>
                </a:cubicBezTo>
                <a:cubicBezTo>
                  <a:pt x="513610" y="810183"/>
                  <a:pt x="513606" y="810182"/>
                  <a:pt x="513603" y="810182"/>
                </a:cubicBezTo>
                <a:lnTo>
                  <a:pt x="0" y="810182"/>
                </a:lnTo>
                <a:lnTo>
                  <a:pt x="0" y="0"/>
                </a:lnTo>
                <a:close/>
              </a:path>
            </a:pathLst>
          </a:custGeom>
          <a:solidFill>
            <a:srgbClr val="E82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8FB02D-CFE7-A9BB-3E98-29CF337251B1}"/>
              </a:ext>
            </a:extLst>
          </p:cNvPr>
          <p:cNvSpPr/>
          <p:nvPr userDrawn="1"/>
        </p:nvSpPr>
        <p:spPr>
          <a:xfrm rot="18900000">
            <a:off x="3621206" y="1342865"/>
            <a:ext cx="1887416" cy="5685692"/>
          </a:xfrm>
          <a:prstGeom prst="rect">
            <a:avLst/>
          </a:prstGeom>
          <a:solidFill>
            <a:srgbClr val="6B4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0EB1F0-F189-3527-1922-ED6B2E29A1EC}"/>
              </a:ext>
            </a:extLst>
          </p:cNvPr>
          <p:cNvSpPr/>
          <p:nvPr userDrawn="1"/>
        </p:nvSpPr>
        <p:spPr>
          <a:xfrm>
            <a:off x="0" y="1172309"/>
            <a:ext cx="1887416" cy="5685692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6C40D6-0936-6496-9CDF-3F783E769531}"/>
              </a:ext>
            </a:extLst>
          </p:cNvPr>
          <p:cNvSpPr/>
          <p:nvPr userDrawn="1"/>
        </p:nvSpPr>
        <p:spPr>
          <a:xfrm rot="2700000">
            <a:off x="5448638" y="2274986"/>
            <a:ext cx="2098431" cy="2098431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920FA3-CD11-8708-73C5-F450CDE48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33976" cy="826527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45DBB40-A2F8-5948-BD82-8EF32BA01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62" y="2303959"/>
            <a:ext cx="3847745" cy="23126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GB" sz="3200" b="1" kern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section break title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FF15420-F70F-9B58-A8D7-978D222B33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2610" y="257129"/>
            <a:ext cx="782042" cy="3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9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040949-47EF-CE52-5DEC-732A2146FE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AD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45DBB40-A2F8-5948-BD82-8EF32BA01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62" y="2303959"/>
            <a:ext cx="3847745" cy="231264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GB" sz="32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section break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63CC4D-9904-7001-6FA2-9CCB54FD63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833975" cy="826527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E7D5CB75-BB19-C259-81D9-2B3B91AD09AF}"/>
              </a:ext>
            </a:extLst>
          </p:cNvPr>
          <p:cNvSpPr/>
          <p:nvPr userDrawn="1"/>
        </p:nvSpPr>
        <p:spPr>
          <a:xfrm rot="18900000">
            <a:off x="6984343" y="4650028"/>
            <a:ext cx="1875003" cy="1838339"/>
          </a:xfrm>
          <a:custGeom>
            <a:avLst/>
            <a:gdLst>
              <a:gd name="connsiteX0" fmla="*/ 0 w 1028481"/>
              <a:gd name="connsiteY0" fmla="*/ 0 h 809632"/>
              <a:gd name="connsiteX1" fmla="*/ 623665 w 1028481"/>
              <a:gd name="connsiteY1" fmla="*/ 0 h 809632"/>
              <a:gd name="connsiteX2" fmla="*/ 626247 w 1028481"/>
              <a:gd name="connsiteY2" fmla="*/ 0 h 809632"/>
              <a:gd name="connsiteX3" fmla="*/ 626247 w 1028481"/>
              <a:gd name="connsiteY3" fmla="*/ 260 h 809632"/>
              <a:gd name="connsiteX4" fmla="*/ 705250 w 1028481"/>
              <a:gd name="connsiteY4" fmla="*/ 8224 h 809632"/>
              <a:gd name="connsiteX5" fmla="*/ 1028481 w 1028481"/>
              <a:gd name="connsiteY5" fmla="*/ 404816 h 809632"/>
              <a:gd name="connsiteX6" fmla="*/ 705250 w 1028481"/>
              <a:gd name="connsiteY6" fmla="*/ 801408 h 809632"/>
              <a:gd name="connsiteX7" fmla="*/ 626247 w 1028481"/>
              <a:gd name="connsiteY7" fmla="*/ 809372 h 809632"/>
              <a:gd name="connsiteX8" fmla="*/ 626247 w 1028481"/>
              <a:gd name="connsiteY8" fmla="*/ 809631 h 809632"/>
              <a:gd name="connsiteX9" fmla="*/ 623675 w 1028481"/>
              <a:gd name="connsiteY9" fmla="*/ 809631 h 809632"/>
              <a:gd name="connsiteX10" fmla="*/ 623665 w 1028481"/>
              <a:gd name="connsiteY10" fmla="*/ 809632 h 809632"/>
              <a:gd name="connsiteX11" fmla="*/ 623655 w 1028481"/>
              <a:gd name="connsiteY11" fmla="*/ 809631 h 809632"/>
              <a:gd name="connsiteX12" fmla="*/ 0 w 1028481"/>
              <a:gd name="connsiteY12" fmla="*/ 809631 h 809632"/>
              <a:gd name="connsiteX0" fmla="*/ 0 w 1028481"/>
              <a:gd name="connsiteY0" fmla="*/ 0 h 809632"/>
              <a:gd name="connsiteX1" fmla="*/ 623665 w 1028481"/>
              <a:gd name="connsiteY1" fmla="*/ 0 h 809632"/>
              <a:gd name="connsiteX2" fmla="*/ 626247 w 1028481"/>
              <a:gd name="connsiteY2" fmla="*/ 0 h 809632"/>
              <a:gd name="connsiteX3" fmla="*/ 626247 w 1028481"/>
              <a:gd name="connsiteY3" fmla="*/ 260 h 809632"/>
              <a:gd name="connsiteX4" fmla="*/ 705250 w 1028481"/>
              <a:gd name="connsiteY4" fmla="*/ 8224 h 809632"/>
              <a:gd name="connsiteX5" fmla="*/ 1028481 w 1028481"/>
              <a:gd name="connsiteY5" fmla="*/ 404816 h 809632"/>
              <a:gd name="connsiteX6" fmla="*/ 705250 w 1028481"/>
              <a:gd name="connsiteY6" fmla="*/ 801408 h 809632"/>
              <a:gd name="connsiteX7" fmla="*/ 626247 w 1028481"/>
              <a:gd name="connsiteY7" fmla="*/ 809372 h 809632"/>
              <a:gd name="connsiteX8" fmla="*/ 626247 w 1028481"/>
              <a:gd name="connsiteY8" fmla="*/ 809631 h 809632"/>
              <a:gd name="connsiteX9" fmla="*/ 623675 w 1028481"/>
              <a:gd name="connsiteY9" fmla="*/ 809631 h 809632"/>
              <a:gd name="connsiteX10" fmla="*/ 623665 w 1028481"/>
              <a:gd name="connsiteY10" fmla="*/ 809632 h 809632"/>
              <a:gd name="connsiteX11" fmla="*/ 623655 w 1028481"/>
              <a:gd name="connsiteY11" fmla="*/ 809631 h 809632"/>
              <a:gd name="connsiteX12" fmla="*/ 110052 w 1028481"/>
              <a:gd name="connsiteY12" fmla="*/ 809631 h 809632"/>
              <a:gd name="connsiteX13" fmla="*/ 0 w 1028481"/>
              <a:gd name="connsiteY13" fmla="*/ 0 h 809632"/>
              <a:gd name="connsiteX0" fmla="*/ 0 w 918429"/>
              <a:gd name="connsiteY0" fmla="*/ 12229 h 809632"/>
              <a:gd name="connsiteX1" fmla="*/ 513613 w 918429"/>
              <a:gd name="connsiteY1" fmla="*/ 0 h 809632"/>
              <a:gd name="connsiteX2" fmla="*/ 516195 w 918429"/>
              <a:gd name="connsiteY2" fmla="*/ 0 h 809632"/>
              <a:gd name="connsiteX3" fmla="*/ 516195 w 918429"/>
              <a:gd name="connsiteY3" fmla="*/ 260 h 809632"/>
              <a:gd name="connsiteX4" fmla="*/ 595198 w 918429"/>
              <a:gd name="connsiteY4" fmla="*/ 8224 h 809632"/>
              <a:gd name="connsiteX5" fmla="*/ 918429 w 918429"/>
              <a:gd name="connsiteY5" fmla="*/ 404816 h 809632"/>
              <a:gd name="connsiteX6" fmla="*/ 595198 w 918429"/>
              <a:gd name="connsiteY6" fmla="*/ 801408 h 809632"/>
              <a:gd name="connsiteX7" fmla="*/ 516195 w 918429"/>
              <a:gd name="connsiteY7" fmla="*/ 809372 h 809632"/>
              <a:gd name="connsiteX8" fmla="*/ 516195 w 918429"/>
              <a:gd name="connsiteY8" fmla="*/ 809631 h 809632"/>
              <a:gd name="connsiteX9" fmla="*/ 513623 w 918429"/>
              <a:gd name="connsiteY9" fmla="*/ 809631 h 809632"/>
              <a:gd name="connsiteX10" fmla="*/ 513613 w 918429"/>
              <a:gd name="connsiteY10" fmla="*/ 809632 h 809632"/>
              <a:gd name="connsiteX11" fmla="*/ 513603 w 918429"/>
              <a:gd name="connsiteY11" fmla="*/ 809631 h 809632"/>
              <a:gd name="connsiteX12" fmla="*/ 0 w 918429"/>
              <a:gd name="connsiteY12" fmla="*/ 809631 h 809632"/>
              <a:gd name="connsiteX13" fmla="*/ 0 w 918429"/>
              <a:gd name="connsiteY13" fmla="*/ 12229 h 809632"/>
              <a:gd name="connsiteX0" fmla="*/ 0 w 918429"/>
              <a:gd name="connsiteY0" fmla="*/ 0 h 810183"/>
              <a:gd name="connsiteX1" fmla="*/ 513613 w 918429"/>
              <a:gd name="connsiteY1" fmla="*/ 551 h 810183"/>
              <a:gd name="connsiteX2" fmla="*/ 516195 w 918429"/>
              <a:gd name="connsiteY2" fmla="*/ 551 h 810183"/>
              <a:gd name="connsiteX3" fmla="*/ 516195 w 918429"/>
              <a:gd name="connsiteY3" fmla="*/ 811 h 810183"/>
              <a:gd name="connsiteX4" fmla="*/ 595198 w 918429"/>
              <a:gd name="connsiteY4" fmla="*/ 8775 h 810183"/>
              <a:gd name="connsiteX5" fmla="*/ 918429 w 918429"/>
              <a:gd name="connsiteY5" fmla="*/ 405367 h 810183"/>
              <a:gd name="connsiteX6" fmla="*/ 595198 w 918429"/>
              <a:gd name="connsiteY6" fmla="*/ 801959 h 810183"/>
              <a:gd name="connsiteX7" fmla="*/ 516195 w 918429"/>
              <a:gd name="connsiteY7" fmla="*/ 809923 h 810183"/>
              <a:gd name="connsiteX8" fmla="*/ 516195 w 918429"/>
              <a:gd name="connsiteY8" fmla="*/ 810182 h 810183"/>
              <a:gd name="connsiteX9" fmla="*/ 513623 w 918429"/>
              <a:gd name="connsiteY9" fmla="*/ 810182 h 810183"/>
              <a:gd name="connsiteX10" fmla="*/ 513613 w 918429"/>
              <a:gd name="connsiteY10" fmla="*/ 810183 h 810183"/>
              <a:gd name="connsiteX11" fmla="*/ 513603 w 918429"/>
              <a:gd name="connsiteY11" fmla="*/ 810182 h 810183"/>
              <a:gd name="connsiteX12" fmla="*/ 0 w 918429"/>
              <a:gd name="connsiteY12" fmla="*/ 810182 h 810183"/>
              <a:gd name="connsiteX13" fmla="*/ 0 w 918429"/>
              <a:gd name="connsiteY13" fmla="*/ 0 h 810183"/>
              <a:gd name="connsiteX0" fmla="*/ 180138 w 918429"/>
              <a:gd name="connsiteY0" fmla="*/ 0 h 810183"/>
              <a:gd name="connsiteX1" fmla="*/ 513613 w 918429"/>
              <a:gd name="connsiteY1" fmla="*/ 551 h 810183"/>
              <a:gd name="connsiteX2" fmla="*/ 516195 w 918429"/>
              <a:gd name="connsiteY2" fmla="*/ 551 h 810183"/>
              <a:gd name="connsiteX3" fmla="*/ 516195 w 918429"/>
              <a:gd name="connsiteY3" fmla="*/ 811 h 810183"/>
              <a:gd name="connsiteX4" fmla="*/ 595198 w 918429"/>
              <a:gd name="connsiteY4" fmla="*/ 8775 h 810183"/>
              <a:gd name="connsiteX5" fmla="*/ 918429 w 918429"/>
              <a:gd name="connsiteY5" fmla="*/ 405367 h 810183"/>
              <a:gd name="connsiteX6" fmla="*/ 595198 w 918429"/>
              <a:gd name="connsiteY6" fmla="*/ 801959 h 810183"/>
              <a:gd name="connsiteX7" fmla="*/ 516195 w 918429"/>
              <a:gd name="connsiteY7" fmla="*/ 809923 h 810183"/>
              <a:gd name="connsiteX8" fmla="*/ 516195 w 918429"/>
              <a:gd name="connsiteY8" fmla="*/ 810182 h 810183"/>
              <a:gd name="connsiteX9" fmla="*/ 513623 w 918429"/>
              <a:gd name="connsiteY9" fmla="*/ 810182 h 810183"/>
              <a:gd name="connsiteX10" fmla="*/ 513613 w 918429"/>
              <a:gd name="connsiteY10" fmla="*/ 810183 h 810183"/>
              <a:gd name="connsiteX11" fmla="*/ 513603 w 918429"/>
              <a:gd name="connsiteY11" fmla="*/ 810182 h 810183"/>
              <a:gd name="connsiteX12" fmla="*/ 0 w 918429"/>
              <a:gd name="connsiteY12" fmla="*/ 810182 h 810183"/>
              <a:gd name="connsiteX13" fmla="*/ 180138 w 918429"/>
              <a:gd name="connsiteY13" fmla="*/ 0 h 810183"/>
              <a:gd name="connsiteX0" fmla="*/ 17040 w 755331"/>
              <a:gd name="connsiteY0" fmla="*/ 0 h 812616"/>
              <a:gd name="connsiteX1" fmla="*/ 350515 w 755331"/>
              <a:gd name="connsiteY1" fmla="*/ 551 h 812616"/>
              <a:gd name="connsiteX2" fmla="*/ 353097 w 755331"/>
              <a:gd name="connsiteY2" fmla="*/ 551 h 812616"/>
              <a:gd name="connsiteX3" fmla="*/ 353097 w 755331"/>
              <a:gd name="connsiteY3" fmla="*/ 811 h 812616"/>
              <a:gd name="connsiteX4" fmla="*/ 432100 w 755331"/>
              <a:gd name="connsiteY4" fmla="*/ 8775 h 812616"/>
              <a:gd name="connsiteX5" fmla="*/ 755331 w 755331"/>
              <a:gd name="connsiteY5" fmla="*/ 405367 h 812616"/>
              <a:gd name="connsiteX6" fmla="*/ 432100 w 755331"/>
              <a:gd name="connsiteY6" fmla="*/ 801959 h 812616"/>
              <a:gd name="connsiteX7" fmla="*/ 353097 w 755331"/>
              <a:gd name="connsiteY7" fmla="*/ 809923 h 812616"/>
              <a:gd name="connsiteX8" fmla="*/ 353097 w 755331"/>
              <a:gd name="connsiteY8" fmla="*/ 810182 h 812616"/>
              <a:gd name="connsiteX9" fmla="*/ 350525 w 755331"/>
              <a:gd name="connsiteY9" fmla="*/ 810182 h 812616"/>
              <a:gd name="connsiteX10" fmla="*/ 350515 w 755331"/>
              <a:gd name="connsiteY10" fmla="*/ 810183 h 812616"/>
              <a:gd name="connsiteX11" fmla="*/ 350505 w 755331"/>
              <a:gd name="connsiteY11" fmla="*/ 810182 h 812616"/>
              <a:gd name="connsiteX12" fmla="*/ 0 w 755331"/>
              <a:gd name="connsiteY12" fmla="*/ 812616 h 812616"/>
              <a:gd name="connsiteX13" fmla="*/ 17040 w 755331"/>
              <a:gd name="connsiteY13" fmla="*/ 0 h 812616"/>
              <a:gd name="connsiteX0" fmla="*/ 0 w 833229"/>
              <a:gd name="connsiteY0" fmla="*/ 1883 h 812065"/>
              <a:gd name="connsiteX1" fmla="*/ 428413 w 833229"/>
              <a:gd name="connsiteY1" fmla="*/ 0 h 812065"/>
              <a:gd name="connsiteX2" fmla="*/ 430995 w 833229"/>
              <a:gd name="connsiteY2" fmla="*/ 0 h 812065"/>
              <a:gd name="connsiteX3" fmla="*/ 430995 w 833229"/>
              <a:gd name="connsiteY3" fmla="*/ 260 h 812065"/>
              <a:gd name="connsiteX4" fmla="*/ 509998 w 833229"/>
              <a:gd name="connsiteY4" fmla="*/ 8224 h 812065"/>
              <a:gd name="connsiteX5" fmla="*/ 833229 w 833229"/>
              <a:gd name="connsiteY5" fmla="*/ 404816 h 812065"/>
              <a:gd name="connsiteX6" fmla="*/ 509998 w 833229"/>
              <a:gd name="connsiteY6" fmla="*/ 801408 h 812065"/>
              <a:gd name="connsiteX7" fmla="*/ 430995 w 833229"/>
              <a:gd name="connsiteY7" fmla="*/ 809372 h 812065"/>
              <a:gd name="connsiteX8" fmla="*/ 430995 w 833229"/>
              <a:gd name="connsiteY8" fmla="*/ 809631 h 812065"/>
              <a:gd name="connsiteX9" fmla="*/ 428423 w 833229"/>
              <a:gd name="connsiteY9" fmla="*/ 809631 h 812065"/>
              <a:gd name="connsiteX10" fmla="*/ 428413 w 833229"/>
              <a:gd name="connsiteY10" fmla="*/ 809632 h 812065"/>
              <a:gd name="connsiteX11" fmla="*/ 428403 w 833229"/>
              <a:gd name="connsiteY11" fmla="*/ 809631 h 812065"/>
              <a:gd name="connsiteX12" fmla="*/ 77898 w 833229"/>
              <a:gd name="connsiteY12" fmla="*/ 812065 h 812065"/>
              <a:gd name="connsiteX13" fmla="*/ 0 w 833229"/>
              <a:gd name="connsiteY13" fmla="*/ 1883 h 812065"/>
              <a:gd name="connsiteX0" fmla="*/ 0 w 833229"/>
              <a:gd name="connsiteY0" fmla="*/ 1883 h 816934"/>
              <a:gd name="connsiteX1" fmla="*/ 428413 w 833229"/>
              <a:gd name="connsiteY1" fmla="*/ 0 h 816934"/>
              <a:gd name="connsiteX2" fmla="*/ 430995 w 833229"/>
              <a:gd name="connsiteY2" fmla="*/ 0 h 816934"/>
              <a:gd name="connsiteX3" fmla="*/ 430995 w 833229"/>
              <a:gd name="connsiteY3" fmla="*/ 260 h 816934"/>
              <a:gd name="connsiteX4" fmla="*/ 509998 w 833229"/>
              <a:gd name="connsiteY4" fmla="*/ 8224 h 816934"/>
              <a:gd name="connsiteX5" fmla="*/ 833229 w 833229"/>
              <a:gd name="connsiteY5" fmla="*/ 404816 h 816934"/>
              <a:gd name="connsiteX6" fmla="*/ 509998 w 833229"/>
              <a:gd name="connsiteY6" fmla="*/ 801408 h 816934"/>
              <a:gd name="connsiteX7" fmla="*/ 430995 w 833229"/>
              <a:gd name="connsiteY7" fmla="*/ 809372 h 816934"/>
              <a:gd name="connsiteX8" fmla="*/ 430995 w 833229"/>
              <a:gd name="connsiteY8" fmla="*/ 809631 h 816934"/>
              <a:gd name="connsiteX9" fmla="*/ 428423 w 833229"/>
              <a:gd name="connsiteY9" fmla="*/ 809631 h 816934"/>
              <a:gd name="connsiteX10" fmla="*/ 428413 w 833229"/>
              <a:gd name="connsiteY10" fmla="*/ 809632 h 816934"/>
              <a:gd name="connsiteX11" fmla="*/ 428403 w 833229"/>
              <a:gd name="connsiteY11" fmla="*/ 809631 h 816934"/>
              <a:gd name="connsiteX12" fmla="*/ 1 w 833229"/>
              <a:gd name="connsiteY12" fmla="*/ 816934 h 816934"/>
              <a:gd name="connsiteX13" fmla="*/ 0 w 833229"/>
              <a:gd name="connsiteY13" fmla="*/ 1883 h 81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3229" h="816934">
                <a:moveTo>
                  <a:pt x="0" y="1883"/>
                </a:moveTo>
                <a:lnTo>
                  <a:pt x="428413" y="0"/>
                </a:lnTo>
                <a:lnTo>
                  <a:pt x="430995" y="0"/>
                </a:lnTo>
                <a:lnTo>
                  <a:pt x="430995" y="260"/>
                </a:lnTo>
                <a:lnTo>
                  <a:pt x="509998" y="8224"/>
                </a:lnTo>
                <a:cubicBezTo>
                  <a:pt x="694466" y="45972"/>
                  <a:pt x="833229" y="209189"/>
                  <a:pt x="833229" y="404816"/>
                </a:cubicBezTo>
                <a:cubicBezTo>
                  <a:pt x="833229" y="600443"/>
                  <a:pt x="694466" y="763660"/>
                  <a:pt x="509998" y="801408"/>
                </a:cubicBezTo>
                <a:lnTo>
                  <a:pt x="430995" y="809372"/>
                </a:lnTo>
                <a:lnTo>
                  <a:pt x="430995" y="809631"/>
                </a:lnTo>
                <a:lnTo>
                  <a:pt x="428423" y="809631"/>
                </a:lnTo>
                <a:cubicBezTo>
                  <a:pt x="428420" y="809631"/>
                  <a:pt x="428416" y="809632"/>
                  <a:pt x="428413" y="809632"/>
                </a:cubicBezTo>
                <a:cubicBezTo>
                  <a:pt x="428410" y="809632"/>
                  <a:pt x="428406" y="809631"/>
                  <a:pt x="428403" y="809631"/>
                </a:cubicBezTo>
                <a:lnTo>
                  <a:pt x="1" y="816934"/>
                </a:lnTo>
                <a:cubicBezTo>
                  <a:pt x="1" y="545250"/>
                  <a:pt x="0" y="273567"/>
                  <a:pt x="0" y="1883"/>
                </a:cubicBezTo>
                <a:close/>
              </a:path>
            </a:pathLst>
          </a:custGeom>
          <a:solidFill>
            <a:srgbClr val="E82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C6EFD-34C5-1701-D503-1731925E2D44}"/>
              </a:ext>
            </a:extLst>
          </p:cNvPr>
          <p:cNvSpPr/>
          <p:nvPr userDrawn="1"/>
        </p:nvSpPr>
        <p:spPr>
          <a:xfrm rot="18900000">
            <a:off x="10179818" y="3784220"/>
            <a:ext cx="1055045" cy="3178240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42652-D822-CF1E-7026-077C36060918}"/>
              </a:ext>
            </a:extLst>
          </p:cNvPr>
          <p:cNvSpPr/>
          <p:nvPr userDrawn="1"/>
        </p:nvSpPr>
        <p:spPr>
          <a:xfrm>
            <a:off x="8843631" y="5567778"/>
            <a:ext cx="1302254" cy="1302254"/>
          </a:xfrm>
          <a:prstGeom prst="rect">
            <a:avLst/>
          </a:prstGeom>
          <a:solidFill>
            <a:srgbClr val="6B4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6B4087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C9084C-1749-D948-CACE-7DE352C58215}"/>
              </a:ext>
            </a:extLst>
          </p:cNvPr>
          <p:cNvSpPr/>
          <p:nvPr userDrawn="1"/>
        </p:nvSpPr>
        <p:spPr>
          <a:xfrm rot="1800000">
            <a:off x="10425099" y="1027232"/>
            <a:ext cx="1055045" cy="317824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7" name="Picture 6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A13185B3-45C6-0E93-5B61-D8D66D5493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3379" y="257130"/>
            <a:ext cx="781273" cy="3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2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6B7689-8678-D965-F6AD-2A6E2BEFF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C57379-EF8F-1700-A881-D34737C193B4}"/>
              </a:ext>
            </a:extLst>
          </p:cNvPr>
          <p:cNvSpPr/>
          <p:nvPr userDrawn="1"/>
        </p:nvSpPr>
        <p:spPr>
          <a:xfrm rot="16200000">
            <a:off x="4694379" y="3250454"/>
            <a:ext cx="3833445" cy="3381643"/>
          </a:xfrm>
          <a:custGeom>
            <a:avLst/>
            <a:gdLst>
              <a:gd name="connsiteX0" fmla="*/ 0 w 1028481"/>
              <a:gd name="connsiteY0" fmla="*/ 0 h 809632"/>
              <a:gd name="connsiteX1" fmla="*/ 623665 w 1028481"/>
              <a:gd name="connsiteY1" fmla="*/ 0 h 809632"/>
              <a:gd name="connsiteX2" fmla="*/ 626247 w 1028481"/>
              <a:gd name="connsiteY2" fmla="*/ 0 h 809632"/>
              <a:gd name="connsiteX3" fmla="*/ 626247 w 1028481"/>
              <a:gd name="connsiteY3" fmla="*/ 260 h 809632"/>
              <a:gd name="connsiteX4" fmla="*/ 705250 w 1028481"/>
              <a:gd name="connsiteY4" fmla="*/ 8224 h 809632"/>
              <a:gd name="connsiteX5" fmla="*/ 1028481 w 1028481"/>
              <a:gd name="connsiteY5" fmla="*/ 404816 h 809632"/>
              <a:gd name="connsiteX6" fmla="*/ 705250 w 1028481"/>
              <a:gd name="connsiteY6" fmla="*/ 801408 h 809632"/>
              <a:gd name="connsiteX7" fmla="*/ 626247 w 1028481"/>
              <a:gd name="connsiteY7" fmla="*/ 809372 h 809632"/>
              <a:gd name="connsiteX8" fmla="*/ 626247 w 1028481"/>
              <a:gd name="connsiteY8" fmla="*/ 809631 h 809632"/>
              <a:gd name="connsiteX9" fmla="*/ 623675 w 1028481"/>
              <a:gd name="connsiteY9" fmla="*/ 809631 h 809632"/>
              <a:gd name="connsiteX10" fmla="*/ 623665 w 1028481"/>
              <a:gd name="connsiteY10" fmla="*/ 809632 h 809632"/>
              <a:gd name="connsiteX11" fmla="*/ 623655 w 1028481"/>
              <a:gd name="connsiteY11" fmla="*/ 809631 h 809632"/>
              <a:gd name="connsiteX12" fmla="*/ 0 w 1028481"/>
              <a:gd name="connsiteY12" fmla="*/ 809631 h 809632"/>
              <a:gd name="connsiteX0" fmla="*/ 0 w 1028481"/>
              <a:gd name="connsiteY0" fmla="*/ 0 h 809632"/>
              <a:gd name="connsiteX1" fmla="*/ 623665 w 1028481"/>
              <a:gd name="connsiteY1" fmla="*/ 0 h 809632"/>
              <a:gd name="connsiteX2" fmla="*/ 626247 w 1028481"/>
              <a:gd name="connsiteY2" fmla="*/ 0 h 809632"/>
              <a:gd name="connsiteX3" fmla="*/ 626247 w 1028481"/>
              <a:gd name="connsiteY3" fmla="*/ 260 h 809632"/>
              <a:gd name="connsiteX4" fmla="*/ 705250 w 1028481"/>
              <a:gd name="connsiteY4" fmla="*/ 8224 h 809632"/>
              <a:gd name="connsiteX5" fmla="*/ 1028481 w 1028481"/>
              <a:gd name="connsiteY5" fmla="*/ 404816 h 809632"/>
              <a:gd name="connsiteX6" fmla="*/ 705250 w 1028481"/>
              <a:gd name="connsiteY6" fmla="*/ 801408 h 809632"/>
              <a:gd name="connsiteX7" fmla="*/ 626247 w 1028481"/>
              <a:gd name="connsiteY7" fmla="*/ 809372 h 809632"/>
              <a:gd name="connsiteX8" fmla="*/ 626247 w 1028481"/>
              <a:gd name="connsiteY8" fmla="*/ 809631 h 809632"/>
              <a:gd name="connsiteX9" fmla="*/ 623675 w 1028481"/>
              <a:gd name="connsiteY9" fmla="*/ 809631 h 809632"/>
              <a:gd name="connsiteX10" fmla="*/ 623665 w 1028481"/>
              <a:gd name="connsiteY10" fmla="*/ 809632 h 809632"/>
              <a:gd name="connsiteX11" fmla="*/ 623655 w 1028481"/>
              <a:gd name="connsiteY11" fmla="*/ 809631 h 809632"/>
              <a:gd name="connsiteX12" fmla="*/ 110052 w 1028481"/>
              <a:gd name="connsiteY12" fmla="*/ 809631 h 809632"/>
              <a:gd name="connsiteX13" fmla="*/ 0 w 1028481"/>
              <a:gd name="connsiteY13" fmla="*/ 0 h 809632"/>
              <a:gd name="connsiteX0" fmla="*/ 0 w 918429"/>
              <a:gd name="connsiteY0" fmla="*/ 12229 h 809632"/>
              <a:gd name="connsiteX1" fmla="*/ 513613 w 918429"/>
              <a:gd name="connsiteY1" fmla="*/ 0 h 809632"/>
              <a:gd name="connsiteX2" fmla="*/ 516195 w 918429"/>
              <a:gd name="connsiteY2" fmla="*/ 0 h 809632"/>
              <a:gd name="connsiteX3" fmla="*/ 516195 w 918429"/>
              <a:gd name="connsiteY3" fmla="*/ 260 h 809632"/>
              <a:gd name="connsiteX4" fmla="*/ 595198 w 918429"/>
              <a:gd name="connsiteY4" fmla="*/ 8224 h 809632"/>
              <a:gd name="connsiteX5" fmla="*/ 918429 w 918429"/>
              <a:gd name="connsiteY5" fmla="*/ 404816 h 809632"/>
              <a:gd name="connsiteX6" fmla="*/ 595198 w 918429"/>
              <a:gd name="connsiteY6" fmla="*/ 801408 h 809632"/>
              <a:gd name="connsiteX7" fmla="*/ 516195 w 918429"/>
              <a:gd name="connsiteY7" fmla="*/ 809372 h 809632"/>
              <a:gd name="connsiteX8" fmla="*/ 516195 w 918429"/>
              <a:gd name="connsiteY8" fmla="*/ 809631 h 809632"/>
              <a:gd name="connsiteX9" fmla="*/ 513623 w 918429"/>
              <a:gd name="connsiteY9" fmla="*/ 809631 h 809632"/>
              <a:gd name="connsiteX10" fmla="*/ 513613 w 918429"/>
              <a:gd name="connsiteY10" fmla="*/ 809632 h 809632"/>
              <a:gd name="connsiteX11" fmla="*/ 513603 w 918429"/>
              <a:gd name="connsiteY11" fmla="*/ 809631 h 809632"/>
              <a:gd name="connsiteX12" fmla="*/ 0 w 918429"/>
              <a:gd name="connsiteY12" fmla="*/ 809631 h 809632"/>
              <a:gd name="connsiteX13" fmla="*/ 0 w 918429"/>
              <a:gd name="connsiteY13" fmla="*/ 12229 h 809632"/>
              <a:gd name="connsiteX0" fmla="*/ 0 w 918429"/>
              <a:gd name="connsiteY0" fmla="*/ 0 h 810183"/>
              <a:gd name="connsiteX1" fmla="*/ 513613 w 918429"/>
              <a:gd name="connsiteY1" fmla="*/ 551 h 810183"/>
              <a:gd name="connsiteX2" fmla="*/ 516195 w 918429"/>
              <a:gd name="connsiteY2" fmla="*/ 551 h 810183"/>
              <a:gd name="connsiteX3" fmla="*/ 516195 w 918429"/>
              <a:gd name="connsiteY3" fmla="*/ 811 h 810183"/>
              <a:gd name="connsiteX4" fmla="*/ 595198 w 918429"/>
              <a:gd name="connsiteY4" fmla="*/ 8775 h 810183"/>
              <a:gd name="connsiteX5" fmla="*/ 918429 w 918429"/>
              <a:gd name="connsiteY5" fmla="*/ 405367 h 810183"/>
              <a:gd name="connsiteX6" fmla="*/ 595198 w 918429"/>
              <a:gd name="connsiteY6" fmla="*/ 801959 h 810183"/>
              <a:gd name="connsiteX7" fmla="*/ 516195 w 918429"/>
              <a:gd name="connsiteY7" fmla="*/ 809923 h 810183"/>
              <a:gd name="connsiteX8" fmla="*/ 516195 w 918429"/>
              <a:gd name="connsiteY8" fmla="*/ 810182 h 810183"/>
              <a:gd name="connsiteX9" fmla="*/ 513623 w 918429"/>
              <a:gd name="connsiteY9" fmla="*/ 810182 h 810183"/>
              <a:gd name="connsiteX10" fmla="*/ 513613 w 918429"/>
              <a:gd name="connsiteY10" fmla="*/ 810183 h 810183"/>
              <a:gd name="connsiteX11" fmla="*/ 513603 w 918429"/>
              <a:gd name="connsiteY11" fmla="*/ 810182 h 810183"/>
              <a:gd name="connsiteX12" fmla="*/ 0 w 918429"/>
              <a:gd name="connsiteY12" fmla="*/ 810182 h 810183"/>
              <a:gd name="connsiteX13" fmla="*/ 0 w 918429"/>
              <a:gd name="connsiteY13" fmla="*/ 0 h 81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8429" h="810183">
                <a:moveTo>
                  <a:pt x="0" y="0"/>
                </a:moveTo>
                <a:lnTo>
                  <a:pt x="513613" y="551"/>
                </a:lnTo>
                <a:lnTo>
                  <a:pt x="516195" y="551"/>
                </a:lnTo>
                <a:lnTo>
                  <a:pt x="516195" y="811"/>
                </a:lnTo>
                <a:lnTo>
                  <a:pt x="595198" y="8775"/>
                </a:lnTo>
                <a:cubicBezTo>
                  <a:pt x="779666" y="46523"/>
                  <a:pt x="918429" y="209740"/>
                  <a:pt x="918429" y="405367"/>
                </a:cubicBezTo>
                <a:cubicBezTo>
                  <a:pt x="918429" y="600994"/>
                  <a:pt x="779666" y="764211"/>
                  <a:pt x="595198" y="801959"/>
                </a:cubicBezTo>
                <a:lnTo>
                  <a:pt x="516195" y="809923"/>
                </a:lnTo>
                <a:lnTo>
                  <a:pt x="516195" y="810182"/>
                </a:lnTo>
                <a:lnTo>
                  <a:pt x="513623" y="810182"/>
                </a:lnTo>
                <a:cubicBezTo>
                  <a:pt x="513620" y="810182"/>
                  <a:pt x="513616" y="810183"/>
                  <a:pt x="513613" y="810183"/>
                </a:cubicBezTo>
                <a:cubicBezTo>
                  <a:pt x="513610" y="810183"/>
                  <a:pt x="513606" y="810182"/>
                  <a:pt x="513603" y="810182"/>
                </a:cubicBezTo>
                <a:lnTo>
                  <a:pt x="0" y="810182"/>
                </a:lnTo>
                <a:lnTo>
                  <a:pt x="0" y="0"/>
                </a:lnTo>
                <a:close/>
              </a:path>
            </a:pathLst>
          </a:cu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FA241A-42D6-73BA-1CCA-B1F534F9AFBD}"/>
              </a:ext>
            </a:extLst>
          </p:cNvPr>
          <p:cNvSpPr/>
          <p:nvPr userDrawn="1"/>
        </p:nvSpPr>
        <p:spPr>
          <a:xfrm rot="18900000">
            <a:off x="9295640" y="2442646"/>
            <a:ext cx="1509618" cy="4547605"/>
          </a:xfrm>
          <a:prstGeom prst="rect">
            <a:avLst/>
          </a:prstGeom>
          <a:solidFill>
            <a:srgbClr val="6B4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F6E0E8-DD51-B5A4-65E8-9BFEA658E8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3416" y="366988"/>
            <a:ext cx="3387969" cy="1524938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04AAC8A-FA18-1F05-6812-11B304F939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700" y="4372468"/>
            <a:ext cx="3847745" cy="791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GB" sz="120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body copy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446DCDD-88E8-9D29-861C-86B1880B4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700" y="3820965"/>
            <a:ext cx="6182110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GB" sz="1800" b="1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06283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with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9996C937-354E-B36F-DBBC-7E0F53F2C7BD}"/>
              </a:ext>
            </a:extLst>
          </p:cNvPr>
          <p:cNvSpPr/>
          <p:nvPr userDrawn="1"/>
        </p:nvSpPr>
        <p:spPr>
          <a:xfrm>
            <a:off x="5785139" y="4422574"/>
            <a:ext cx="2435425" cy="2435425"/>
          </a:xfrm>
          <a:prstGeom prst="ellipse">
            <a:avLst/>
          </a:prstGeom>
          <a:solidFill>
            <a:srgbClr val="E8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BC50BD-1E56-897D-D5AD-5FADF3CAAF99}"/>
              </a:ext>
            </a:extLst>
          </p:cNvPr>
          <p:cNvSpPr/>
          <p:nvPr userDrawn="1"/>
        </p:nvSpPr>
        <p:spPr>
          <a:xfrm rot="2700000">
            <a:off x="8308103" y="2974102"/>
            <a:ext cx="3217525" cy="3217525"/>
          </a:xfrm>
          <a:prstGeom prst="rect">
            <a:avLst/>
          </a:prstGeom>
          <a:solidFill>
            <a:srgbClr val="E8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6B4087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6B864-F7F2-E4C5-C453-37FFD735E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647"/>
            <a:ext cx="1833975" cy="826527"/>
          </a:xfrm>
          <a:prstGeom prst="rect">
            <a:avLst/>
          </a:prstGeom>
        </p:spPr>
      </p:pic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39349A7-3600-9FFB-8C40-20E7A1FEB2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700" y="1855463"/>
            <a:ext cx="4804979" cy="10606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GB" sz="1200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body copy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D14129A5-2E4B-FEF3-A1FC-7B642ECA12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1855463"/>
            <a:ext cx="4804979" cy="10606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GB" sz="1200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body copy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52D84864-883F-4F04-E71C-8B6F73A8BD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701" y="770774"/>
            <a:ext cx="4801043" cy="7288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GB" sz="1800" b="1" kern="1200" dirty="0" smtClean="0">
                <a:solidFill>
                  <a:srgbClr val="005EB8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presentation title</a:t>
            </a:r>
          </a:p>
        </p:txBody>
      </p:sp>
      <p:pic>
        <p:nvPicPr>
          <p:cNvPr id="3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5CB23F4D-29D5-C5FD-8472-19CA83EFB5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3379" y="257130"/>
            <a:ext cx="781273" cy="3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68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9C5563-73EF-6BFB-B463-3B8F479D3894}"/>
              </a:ext>
            </a:extLst>
          </p:cNvPr>
          <p:cNvSpPr/>
          <p:nvPr userDrawn="1"/>
        </p:nvSpPr>
        <p:spPr>
          <a:xfrm>
            <a:off x="6508376" y="1547446"/>
            <a:ext cx="4843837" cy="5310555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6B864-F7F2-E4C5-C453-37FFD735E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833975" cy="826527"/>
          </a:xfrm>
          <a:prstGeom prst="rect">
            <a:avLst/>
          </a:prstGeom>
        </p:spPr>
      </p:pic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52D84864-883F-4F04-E71C-8B6F73A8BD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701" y="770774"/>
            <a:ext cx="4801043" cy="7288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GB" sz="1800" b="1" kern="1200" dirty="0" smtClean="0">
                <a:solidFill>
                  <a:srgbClr val="005EB8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presentation title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8E8A844-8A2D-DA61-14FA-E13A7ECFB0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700" y="1855463"/>
            <a:ext cx="4804979" cy="10606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lang="en-GB" sz="1200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body copy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83BD7D-449E-1ECB-DEE5-3EA7F77B5D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873" y="1855462"/>
            <a:ext cx="4239137" cy="10606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lang="en-GB" sz="12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body copy</a:t>
            </a:r>
          </a:p>
        </p:txBody>
      </p:sp>
      <p:pic>
        <p:nvPicPr>
          <p:cNvPr id="3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9DA01378-0687-B537-6B3A-4EE21F0AE6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3379" y="257130"/>
            <a:ext cx="781273" cy="3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8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672" r:id="rId12"/>
    <p:sldLayoutId id="2147483673" r:id="rId13"/>
    <p:sldLayoutId id="21474836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12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70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phc.communitymaps.org.uk/project/london-social-prescribing-map?layer=1&amp;center=51.5173:-0.1772:10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phc.communitymaps.org.uk/project/london-social-prescribing-map?categories=1935.1.0:27029.1,27030.1,27031.1,27032.1,27033.1,27034.1,27035.1,27036.1;1937.0.0:27040.0,27041.0,27042.0,27043.0,27044.0,27045.0,27046.0,27047.0,27048.0,27049.0,27050.0,27051.0;2012.0.0;2013.0.0:27052.0,27053.0,27054.0,27055.0,27056.0,27057.0,27058.0,27059.0,27060.0,27061.0,27062.0,27063.0,27064.0,27065.0,27066.0,27067.0,27068.0,27069.0,27070.0,27071.0,27072.0,27073.0,27074.0,27075.0,27076.0,27077.0,27078.0,27079.0,27080.0,27081.0,27082.0,27083.0,27084.0;2020.0.0&amp;center=51.5259:-0.0790:1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ollie.mccormick@nhs.ne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ollie.mccormick@nhs.ne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phc.communitymaps.org.uk/project/london-social-prescribing-map?layer=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hyperlink" Target="mailto:mollie.mccormick@nhs.net" TargetMode="External"/><Relationship Id="rId4" Type="http://schemas.openxmlformats.org/officeDocument/2006/relationships/hyperlink" Target="mailto:rf-tr.socialprescribing@nhs.ne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phc.communitymaps.org.uk/project/london-social-prescribing-map?layer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phc.communitymaps.org.uk/project/london-social-prescribing-map/contribution/58299?categories=1935.0.0:27029.0,27030.0,27031.0,27032.0,27033.0,27034.0,27035.0,27036.0;1937.0.0:27040.0,27041.0,27042.0,27043.0,27044.0,27045.0,27046.0,27047.0,27048.0,27049.0,27050.0,27051.0;2012.0.0;2013.0.0:27052.0,27053.0,27054.0,27055.0,27056.0,27057.0,27058.0,27059.0,27060.0,27061.0,27062.0,27063.0,27064.0,27065.0,27066.0,27067.0,27068.0,27069.0,27070.0,27071.0,27072.0,27073.0,27074.0,27075.0,27076.0,27077.0,27078.0,27079.0,27080.0,27081.0,27082.0,27083.0,27084.0;2020.1.0&amp;center=51.4568:-0.0556:11&amp;tab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phc.communitymaps.org.uk/project/london-social-prescribing-map?categories=1935.0.0:27029.0,27030.0,27031.0,27032.0,27033.0,27034.0,27035.0,27036.0;1937.1.0:27040.1,27041.1,27042.1,27043.1,27044.1,27045.1,27046.1,27047.1,27048.1,27049.1,27050.1,27051.1;2012.0.0;2013.0.0:27052.0,27053.0,27054.0,27055.0,27056.0,27057.0,27058.0,27059.0,27060.0,27061.0,27062.0,27063.0,27064.0,27065.0,27066.0,27067.0,27068.0,27069.0,27070.0,27071.0,27072.0,27073.0,27074.0,27075.0,27076.0,27077.0,27078.0,27079.0,27080.0,27081.0,27082.0,27083.0,27084.0;2020.0.0&amp;center=51.5256:-0.0537:13&amp;layer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BBC058-491A-D6EB-74CE-7400109887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45195" y="3342184"/>
            <a:ext cx="4887199" cy="2512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>
                <a:solidFill>
                  <a:srgbClr val="425463"/>
                </a:solidFill>
                <a:latin typeface="Arial"/>
                <a:cs typeface="Arial"/>
              </a:rPr>
              <a:t>The New </a:t>
            </a:r>
          </a:p>
          <a:p>
            <a:pPr algn="ctr"/>
            <a:r>
              <a:rPr lang="en-GB">
                <a:solidFill>
                  <a:srgbClr val="425463"/>
                </a:solidFill>
                <a:latin typeface="Arial"/>
                <a:cs typeface="Arial"/>
                <a:hlinkClick r:id="rId2"/>
              </a:rPr>
              <a:t>London Social Prescribing Map</a:t>
            </a:r>
            <a:endParaRPr lang="en-GB">
              <a:solidFill>
                <a:srgbClr val="425463"/>
              </a:solidFill>
              <a:latin typeface="Arial"/>
              <a:cs typeface="Arial"/>
            </a:endParaRPr>
          </a:p>
          <a:p>
            <a:pPr algn="ctr"/>
            <a:r>
              <a:rPr lang="en-GB">
                <a:solidFill>
                  <a:srgbClr val="425463"/>
                </a:solidFill>
                <a:latin typeface="Arial"/>
                <a:cs typeface="Arial"/>
              </a:rPr>
              <a:t>Showcase</a:t>
            </a:r>
            <a:endParaRPr lang="en-GB">
              <a:solidFill>
                <a:srgbClr val="42546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4A3D89-BEEC-50B4-7BAE-29A080AE1413}"/>
              </a:ext>
            </a:extLst>
          </p:cNvPr>
          <p:cNvSpPr txBox="1"/>
          <p:nvPr/>
        </p:nvSpPr>
        <p:spPr>
          <a:xfrm>
            <a:off x="6687192" y="4787504"/>
            <a:ext cx="5608529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GB" sz="1800" b="0" i="0" u="none" strike="noStrike" dirty="0">
                <a:solidFill>
                  <a:srgbClr val="425563"/>
                </a:solidFill>
                <a:effectLst/>
                <a:latin typeface="Arial"/>
                <a:cs typeface="Arial"/>
              </a:rPr>
              <a:t>Social Prescribing &amp; Community </a:t>
            </a:r>
            <a:r>
              <a:rPr lang="en-GB" dirty="0">
                <a:solidFill>
                  <a:srgbClr val="425563"/>
                </a:solidFill>
                <a:latin typeface="Arial"/>
                <a:cs typeface="Arial"/>
              </a:rPr>
              <a:t>Led Prevention</a:t>
            </a:r>
            <a:r>
              <a:rPr lang="en-GB" sz="1800" b="0" i="0" u="none" strike="noStrike" dirty="0">
                <a:solidFill>
                  <a:srgbClr val="425563"/>
                </a:solidFill>
                <a:effectLst/>
                <a:latin typeface="Arial"/>
                <a:cs typeface="Arial"/>
              </a:rPr>
              <a:t>,</a:t>
            </a:r>
            <a:r>
              <a:rPr lang="en-US" sz="1800" b="0" i="0" dirty="0">
                <a:solidFill>
                  <a:srgbClr val="425563"/>
                </a:solidFill>
                <a:effectLst/>
                <a:latin typeface="Arial"/>
                <a:cs typeface="Arial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425563"/>
                </a:solidFill>
                <a:effectLst/>
                <a:latin typeface="Arial"/>
                <a:cs typeface="Arial"/>
              </a:rPr>
              <a:t>Transformation Partners in Health and Care  </a:t>
            </a:r>
            <a:r>
              <a:rPr lang="en-GB" sz="1800" b="0" i="0" dirty="0">
                <a:solidFill>
                  <a:srgbClr val="425563"/>
                </a:solidFill>
                <a:effectLst/>
                <a:latin typeface="Arial"/>
                <a:cs typeface="Arial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endParaRPr lang="en-GB" dirty="0">
              <a:solidFill>
                <a:srgbClr val="425563"/>
              </a:solidFill>
              <a:latin typeface="Arial"/>
              <a:cs typeface="Arial"/>
            </a:endParaRPr>
          </a:p>
          <a:p>
            <a:endParaRPr lang="en-GB" dirty="0">
              <a:solidFill>
                <a:srgbClr val="425563"/>
              </a:solidFill>
              <a:latin typeface="Arial"/>
              <a:cs typeface="Arial"/>
            </a:endParaRPr>
          </a:p>
          <a:p>
            <a:endParaRPr lang="en-GB" dirty="0">
              <a:solidFill>
                <a:srgbClr val="425563"/>
              </a:solidFill>
              <a:latin typeface="Arial"/>
              <a:cs typeface="Arial"/>
            </a:endParaRPr>
          </a:p>
          <a:p>
            <a:r>
              <a:rPr lang="en-GB" dirty="0">
                <a:solidFill>
                  <a:srgbClr val="FF0000"/>
                </a:solidFill>
                <a:latin typeface="Arial"/>
                <a:cs typeface="Arial"/>
              </a:rPr>
              <a:t>These are historic slides for reference. The London Social Prescribing Map is no longer active.</a:t>
            </a:r>
          </a:p>
          <a:p>
            <a:pPr algn="l" rtl="0" fontAlgn="base"/>
            <a:r>
              <a:rPr lang="en-GB" sz="1800" b="0" i="0" dirty="0">
                <a:solidFill>
                  <a:srgbClr val="425563"/>
                </a:solidFill>
                <a:effectLst/>
                <a:latin typeface="Arial"/>
                <a:cs typeface="Arial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992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3B9EAA-E87F-B667-2B4F-FA2789F4A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8284" y="435472"/>
            <a:ext cx="6253604" cy="716920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rgbClr val="3A6996"/>
                </a:solidFill>
                <a:latin typeface="Arial"/>
                <a:cs typeface="Arial"/>
              </a:rPr>
              <a:t>The New London Social Prescribing Map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337F3-4298-2C4E-14AC-414116983741}"/>
              </a:ext>
            </a:extLst>
          </p:cNvPr>
          <p:cNvSpPr txBox="1"/>
          <p:nvPr/>
        </p:nvSpPr>
        <p:spPr>
          <a:xfrm>
            <a:off x="865817" y="1305888"/>
            <a:ext cx="113228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5FB8"/>
                </a:solidFill>
                <a:latin typeface="Arial"/>
                <a:cs typeface="Arial"/>
              </a:rPr>
              <a:t>Example Social Prescribing Service! </a:t>
            </a:r>
          </a:p>
          <a:p>
            <a:endParaRPr lang="en-GB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8C127-629C-0943-30E2-0643DEA03F10}"/>
              </a:ext>
            </a:extLst>
          </p:cNvPr>
          <p:cNvSpPr txBox="1"/>
          <p:nvPr/>
        </p:nvSpPr>
        <p:spPr>
          <a:xfrm>
            <a:off x="8907462" y="4821393"/>
            <a:ext cx="27511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See here for examples of services!</a:t>
            </a:r>
            <a:endParaRPr lang="en-US">
              <a:cs typeface="Calibri" panose="020F0502020204030204"/>
              <a:hlinkClick r:id="rId3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D41BE9-4FE4-4340-3AEB-672903CBB97F}"/>
              </a:ext>
            </a:extLst>
          </p:cNvPr>
          <p:cNvSpPr txBox="1"/>
          <p:nvPr/>
        </p:nvSpPr>
        <p:spPr>
          <a:xfrm>
            <a:off x="8906430" y="2181691"/>
            <a:ext cx="322871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Service level contributions can include information about contact details, models &amp; referral pathways, training &amp; induction, outcome measures &amp; evaluation, partnerships &amp; networks, and more.</a:t>
            </a:r>
          </a:p>
        </p:txBody>
      </p:sp>
      <p:pic>
        <p:nvPicPr>
          <p:cNvPr id="3" name="Picture 2" descr="A map of a city&#10;&#10;Description automatically generated">
            <a:extLst>
              <a:ext uri="{FF2B5EF4-FFF2-40B4-BE49-F238E27FC236}">
                <a16:creationId xmlns:a16="http://schemas.microsoft.com/office/drawing/2014/main" id="{934E2CB9-09D2-CC64-F7C2-F54E546BA4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" t="31978" r="52591" b="24390"/>
          <a:stretch/>
        </p:blipFill>
        <p:spPr>
          <a:xfrm>
            <a:off x="1" y="2002574"/>
            <a:ext cx="8818761" cy="4609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5D8DCA-52E5-64AC-2A58-CA66CBD7F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01" y="1248161"/>
            <a:ext cx="419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98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3B9EAA-E87F-B667-2B4F-FA2789F4A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8284" y="435472"/>
            <a:ext cx="6253604" cy="716920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rgbClr val="3A6996"/>
                </a:solidFill>
                <a:latin typeface="Arial"/>
                <a:cs typeface="Arial"/>
              </a:rPr>
              <a:t>The New London Social Prescribing Map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D35924-7E28-9C95-EDEF-EF729FAF99BF}"/>
              </a:ext>
            </a:extLst>
          </p:cNvPr>
          <p:cNvSpPr txBox="1"/>
          <p:nvPr/>
        </p:nvSpPr>
        <p:spPr>
          <a:xfrm>
            <a:off x="1177573" y="1601120"/>
            <a:ext cx="937309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We'd like to hear from you!</a:t>
            </a:r>
            <a:endParaRPr lang="en-US" sz="2400">
              <a:latin typeface="Arial"/>
              <a:cs typeface="Calibri"/>
            </a:endParaRPr>
          </a:p>
          <a:p>
            <a:endParaRPr lang="en-US" sz="240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2400">
                <a:latin typeface="Arial"/>
                <a:cs typeface="Calibri"/>
              </a:rPr>
              <a:t>How can the map be improved or made more useful?</a:t>
            </a:r>
          </a:p>
          <a:p>
            <a:pPr marL="342900" indent="-342900">
              <a:buAutoNum type="arabicPeriod"/>
            </a:pPr>
            <a:endParaRPr lang="en-US" sz="2400">
              <a:latin typeface="Arial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2400">
                <a:latin typeface="Arial"/>
                <a:cs typeface="Calibri"/>
              </a:rPr>
              <a:t>What other categories might be useful to add to the map?</a:t>
            </a:r>
          </a:p>
          <a:p>
            <a:pPr marL="342900" indent="-342900">
              <a:buAutoNum type="arabicPeriod"/>
            </a:pPr>
            <a:endParaRPr lang="en-US" sz="2400">
              <a:latin typeface="Arial"/>
              <a:cs typeface="Calibri"/>
            </a:endParaRPr>
          </a:p>
          <a:p>
            <a:r>
              <a:rPr lang="en-US" sz="2400">
                <a:latin typeface="Arial"/>
                <a:cs typeface="Calibri"/>
              </a:rPr>
              <a:t>Reach out to </a:t>
            </a:r>
            <a:r>
              <a:rPr lang="en-US" sz="2400">
                <a:latin typeface="Arial"/>
                <a:cs typeface="Calibri"/>
                <a:hlinkClick r:id="rId3"/>
              </a:rPr>
              <a:t>mollie.mccormick@nhs.net</a:t>
            </a:r>
            <a:r>
              <a:rPr lang="en-US" sz="2400">
                <a:latin typeface="Arial"/>
                <a:cs typeface="Calibri"/>
              </a:rPr>
              <a:t> to share your thoughts</a:t>
            </a:r>
          </a:p>
          <a:p>
            <a:endParaRPr lang="en-US">
              <a:latin typeface="Arial"/>
              <a:ea typeface="Calibri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ea typeface="Calibri"/>
              <a:cs typeface="Calibri"/>
            </a:endParaRPr>
          </a:p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614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3B9EAA-E87F-B667-2B4F-FA2789F4A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8284" y="435472"/>
            <a:ext cx="6253604" cy="716920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rgbClr val="3A6996"/>
                </a:solidFill>
                <a:latin typeface="Arial"/>
                <a:cs typeface="Arial"/>
              </a:rPr>
              <a:t>The New London Social Prescribing Map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D35924-7E28-9C95-EDEF-EF729FAF99BF}"/>
              </a:ext>
            </a:extLst>
          </p:cNvPr>
          <p:cNvSpPr txBox="1"/>
          <p:nvPr/>
        </p:nvSpPr>
        <p:spPr>
          <a:xfrm>
            <a:off x="1177573" y="1601120"/>
            <a:ext cx="10306808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Following the webinar, we will..</a:t>
            </a:r>
            <a:endParaRPr lang="en-US" sz="2400">
              <a:latin typeface="Arial"/>
              <a:cs typeface="Calibri"/>
            </a:endParaRPr>
          </a:p>
          <a:p>
            <a:endParaRPr lang="en-US" sz="240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2400">
                <a:latin typeface="Arial"/>
                <a:cs typeface="Calibri"/>
              </a:rPr>
              <a:t>Edit and share a shorter video walking through the platform and how to add a contribution</a:t>
            </a:r>
          </a:p>
          <a:p>
            <a:pPr marL="342900" indent="-342900">
              <a:buAutoNum type="arabicPeriod"/>
            </a:pPr>
            <a:endParaRPr lang="en-US" sz="2400">
              <a:latin typeface="Arial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2400">
                <a:latin typeface="Arial"/>
                <a:cs typeface="Calibri"/>
              </a:rPr>
              <a:t>Develop and share an FAQ on our website </a:t>
            </a:r>
          </a:p>
          <a:p>
            <a:pPr marL="342900" indent="-342900">
              <a:buAutoNum type="arabicPeriod"/>
            </a:pPr>
            <a:endParaRPr lang="en-US" sz="2400">
              <a:latin typeface="Arial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2400">
                <a:latin typeface="Arial"/>
                <a:cs typeface="Calibri"/>
              </a:rPr>
              <a:t>Explore ideas around how the map could be improved or expanded</a:t>
            </a:r>
          </a:p>
          <a:p>
            <a:pPr marL="342900" indent="-342900">
              <a:buAutoNum type="arabicPeriod"/>
            </a:pPr>
            <a:endParaRPr lang="en-US" sz="2400">
              <a:latin typeface="Arial"/>
              <a:cs typeface="Calibri"/>
            </a:endParaRPr>
          </a:p>
          <a:p>
            <a:r>
              <a:rPr lang="en-US" sz="2400">
                <a:latin typeface="Arial"/>
                <a:cs typeface="Calibri"/>
              </a:rPr>
              <a:t>Reach out to </a:t>
            </a:r>
            <a:r>
              <a:rPr lang="en-US" sz="2400">
                <a:latin typeface="Arial"/>
                <a:cs typeface="Calibri"/>
                <a:hlinkClick r:id="rId3"/>
              </a:rPr>
              <a:t>mollie.mccormick@nhs.net</a:t>
            </a:r>
            <a:r>
              <a:rPr lang="en-US" sz="2400">
                <a:latin typeface="Arial"/>
                <a:cs typeface="Calibri"/>
              </a:rPr>
              <a:t> to share your thoughts</a:t>
            </a:r>
          </a:p>
          <a:p>
            <a:endParaRPr lang="en-US">
              <a:latin typeface="Arial"/>
              <a:ea typeface="Calibri"/>
              <a:cs typeface="Arial"/>
            </a:endParaRPr>
          </a:p>
          <a:p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5187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3B9EAA-E87F-B667-2B4F-FA2789F4A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3128" y="329967"/>
            <a:ext cx="5503511" cy="716920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rgbClr val="3A6996"/>
                </a:solidFill>
                <a:latin typeface="Arial"/>
                <a:cs typeface="Arial"/>
              </a:rPr>
              <a:t>User Guide: </a:t>
            </a:r>
            <a:r>
              <a:rPr lang="en-US" sz="2000" i="1">
                <a:solidFill>
                  <a:srgbClr val="3A6996"/>
                </a:solidFill>
                <a:latin typeface="Arial"/>
                <a:cs typeface="Arial"/>
              </a:rPr>
              <a:t>Adding a contribution </a:t>
            </a:r>
            <a:r>
              <a:rPr lang="en-US" sz="2000">
                <a:solidFill>
                  <a:srgbClr val="3A6996"/>
                </a:solidFill>
                <a:latin typeface="Arial"/>
                <a:cs typeface="Arial"/>
              </a:rPr>
              <a:t> </a:t>
            </a:r>
            <a:endParaRPr lang="en-US">
              <a:cs typeface="Arial"/>
            </a:endParaRPr>
          </a:p>
        </p:txBody>
      </p:sp>
      <p:sp>
        <p:nvSpPr>
          <p:cNvPr id="2" name="Prostokąt 2">
            <a:extLst>
              <a:ext uri="{FF2B5EF4-FFF2-40B4-BE49-F238E27FC236}">
                <a16:creationId xmlns:a16="http://schemas.microsoft.com/office/drawing/2014/main" id="{2494EBB1-30EA-6665-F8B4-D0D760EF2EDF}"/>
              </a:ext>
            </a:extLst>
          </p:cNvPr>
          <p:cNvSpPr/>
          <p:nvPr/>
        </p:nvSpPr>
        <p:spPr>
          <a:xfrm>
            <a:off x="3716367" y="1101647"/>
            <a:ext cx="8248650" cy="472437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Contributing to the London Social Prescribing Map is easy! </a:t>
            </a:r>
            <a:endParaRPr lang="en-US" sz="16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ヒラギノ角ゴ Pro W3"/>
                <a:cs typeface="Arial"/>
              </a:rPr>
              <a:t>See further slides for a more detailed explanation of each step.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72C6">
                  <a:lumMod val="75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ヒラギノ角ゴ Pro W3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72C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600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Sign up </a:t>
            </a:r>
            <a:r>
              <a:rPr lang="en-US" sz="1600">
                <a:solidFill>
                  <a:srgbClr val="333333"/>
                </a:solidFill>
                <a:latin typeface="Arial"/>
                <a:ea typeface="ヒラギノ角ゴ Pro W3"/>
                <a:cs typeface="Arial"/>
                <a:hlinkClick r:id="rId3"/>
              </a:rPr>
              <a:t>here</a:t>
            </a:r>
            <a:r>
              <a:rPr lang="en-US" sz="1600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 using your email address, Twitter or Google account. </a:t>
            </a:r>
            <a:r>
              <a:rPr lang="en-US" sz="1600" b="1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Use a generic email address that key staff members of the service can all access </a:t>
            </a:r>
            <a:endParaRPr lang="en-US" sz="1600">
              <a:solidFill>
                <a:srgbClr val="333333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600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Click the </a:t>
            </a:r>
            <a:r>
              <a:rPr lang="en-US" sz="1600" i="1">
                <a:solidFill>
                  <a:srgbClr val="0E0EFF"/>
                </a:solidFill>
                <a:latin typeface="Arial"/>
                <a:ea typeface="ヒラギノ角ゴ Pro W3"/>
                <a:cs typeface="Arial"/>
              </a:rPr>
              <a:t>Add Contribution </a:t>
            </a:r>
            <a:r>
              <a:rPr lang="en-US" sz="1600">
                <a:solidFill>
                  <a:srgbClr val="0E0EFF"/>
                </a:solidFill>
                <a:latin typeface="Arial"/>
                <a:ea typeface="ヒラギノ角ゴ Pro W3"/>
                <a:cs typeface="Arial"/>
              </a:rPr>
              <a:t>button</a:t>
            </a:r>
            <a:r>
              <a:rPr lang="en-US" sz="1600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 located at the top of the sidebar. 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en-US" sz="1600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Use the magnifier icon to set the exact address location to set your pin on the map. Or click the </a:t>
            </a:r>
            <a:r>
              <a:rPr lang="en-US" sz="1600" i="1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Point</a:t>
            </a:r>
            <a:r>
              <a:rPr lang="en-US" sz="1600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 icon to place the pin manually</a:t>
            </a:r>
            <a:endParaRPr lang="en-US" sz="160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600">
                <a:solidFill>
                  <a:srgbClr val="333333"/>
                </a:solidFill>
                <a:latin typeface="Arial"/>
                <a:cs typeface="Arial"/>
              </a:rPr>
              <a:t>Choose a category that best describes your entry and input the details of your social prescribing service, case study or proactive social prescribing example in the fields provided. </a:t>
            </a:r>
            <a:r>
              <a:rPr lang="en-US" sz="1600" b="1">
                <a:solidFill>
                  <a:srgbClr val="333333"/>
                </a:solidFill>
                <a:latin typeface="Arial"/>
                <a:cs typeface="Arial"/>
              </a:rPr>
              <a:t>You can also add media files such as documents (reports, pdf files, newsletters), pictures and videos. It is a great way to showcase your best practice and achievements. </a:t>
            </a:r>
            <a:endParaRPr lang="en-US" sz="1600" b="1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600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Click on the </a:t>
            </a:r>
            <a:r>
              <a:rPr lang="en-US" sz="1600" i="1">
                <a:solidFill>
                  <a:srgbClr val="0E0EFF"/>
                </a:solidFill>
                <a:latin typeface="Arial"/>
                <a:ea typeface="ヒラギノ角ゴ Pro W3"/>
                <a:cs typeface="Arial"/>
              </a:rPr>
              <a:t>Add Contribution</a:t>
            </a:r>
            <a:r>
              <a:rPr lang="en-US" sz="1600" i="1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 </a:t>
            </a:r>
            <a:r>
              <a:rPr lang="en-US" sz="1600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button to complete the process. Your entry will be sent for approval and added to the Map.</a:t>
            </a:r>
          </a:p>
          <a:p>
            <a:pPr lvl="0">
              <a:spcAft>
                <a:spcPts val="600"/>
              </a:spcAft>
            </a:pPr>
            <a:endParaRPr lang="en-US" sz="1600">
              <a:solidFill>
                <a:srgbClr val="333333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B51E9-1647-9894-F6E1-D947AB2F476A}"/>
              </a:ext>
            </a:extLst>
          </p:cNvPr>
          <p:cNvSpPr txBox="1"/>
          <p:nvPr/>
        </p:nvSpPr>
        <p:spPr>
          <a:xfrm>
            <a:off x="995362" y="5658712"/>
            <a:ext cx="10201275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i="1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You can always edit your profile information, login, password or contribution or delete your entry.</a:t>
            </a:r>
            <a:r>
              <a:rPr lang="en-US" i="1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 </a:t>
            </a:r>
            <a:endParaRPr lang="en-US" sz="1800" i="1">
              <a:solidFill>
                <a:srgbClr val="333333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800" i="1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If you have any questions or you’d prefer to add your contribution with our support please email</a:t>
            </a:r>
            <a:r>
              <a:rPr lang="en-US" i="1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 </a:t>
            </a:r>
            <a:endParaRPr lang="en-US" sz="1800" i="1">
              <a:solidFill>
                <a:srgbClr val="333333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800" i="1">
                <a:solidFill>
                  <a:srgbClr val="333333"/>
                </a:solidFill>
                <a:latin typeface="Arial"/>
                <a:ea typeface="ヒラギノ角ゴ Pro W3"/>
                <a:cs typeface="Arial"/>
                <a:hlinkClick r:id="rId4"/>
              </a:rPr>
              <a:t>rf-tr.socialprescribing@nhs.net</a:t>
            </a:r>
            <a:r>
              <a:rPr lang="en-US" i="1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 or </a:t>
            </a:r>
            <a:r>
              <a:rPr lang="en-US" i="1">
                <a:solidFill>
                  <a:srgbClr val="333333"/>
                </a:solidFill>
                <a:latin typeface="Arial"/>
                <a:ea typeface="ヒラギノ角ゴ Pro W3"/>
                <a:cs typeface="Arial"/>
                <a:hlinkClick r:id="rId5"/>
              </a:rPr>
              <a:t>mollie</a:t>
            </a:r>
            <a:r>
              <a:rPr lang="en-US" sz="1800" i="1">
                <a:solidFill>
                  <a:srgbClr val="333333"/>
                </a:solidFill>
                <a:latin typeface="Arial"/>
                <a:ea typeface="ヒラギノ角ゴ Pro W3"/>
                <a:cs typeface="Arial"/>
                <a:hlinkClick r:id="rId5"/>
              </a:rPr>
              <a:t>.</a:t>
            </a:r>
            <a:r>
              <a:rPr lang="en-US" i="1">
                <a:solidFill>
                  <a:srgbClr val="333333"/>
                </a:solidFill>
                <a:latin typeface="Arial"/>
                <a:ea typeface="ヒラギノ角ゴ Pro W3"/>
                <a:cs typeface="Arial"/>
                <a:hlinkClick r:id="rId5"/>
              </a:rPr>
              <a:t>mccormick@nhs.net</a:t>
            </a:r>
            <a:r>
              <a:rPr lang="en-US" i="1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.</a:t>
            </a:r>
            <a:r>
              <a:rPr lang="en-US" sz="1800" i="1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 </a:t>
            </a:r>
          </a:p>
        </p:txBody>
      </p:sp>
      <p:pic>
        <p:nvPicPr>
          <p:cNvPr id="5" name="Picture 4" descr="A map of a country&#10;&#10;Description automatically generated">
            <a:extLst>
              <a:ext uri="{FF2B5EF4-FFF2-40B4-BE49-F238E27FC236}">
                <a16:creationId xmlns:a16="http://schemas.microsoft.com/office/drawing/2014/main" id="{0BE104B3-CBFC-9E69-94F6-CB1BE406C6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235" t="7826" r="16892" b="435"/>
          <a:stretch/>
        </p:blipFill>
        <p:spPr>
          <a:xfrm>
            <a:off x="37170" y="1240943"/>
            <a:ext cx="3718551" cy="392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3B9EAA-E87F-B667-2B4F-FA2789F4A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8284" y="414578"/>
            <a:ext cx="5503511" cy="716920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rgbClr val="3A6996"/>
                </a:solidFill>
                <a:latin typeface="Arial"/>
                <a:cs typeface="Arial"/>
              </a:rPr>
              <a:t>Step 1</a:t>
            </a:r>
            <a:endParaRPr lang="en-US"/>
          </a:p>
        </p:txBody>
      </p:sp>
      <p:sp>
        <p:nvSpPr>
          <p:cNvPr id="4" name="Prostokąt 2">
            <a:extLst>
              <a:ext uri="{FF2B5EF4-FFF2-40B4-BE49-F238E27FC236}">
                <a16:creationId xmlns:a16="http://schemas.microsoft.com/office/drawing/2014/main" id="{E8932B8A-9078-E2CB-7501-F87E6A90F14C}"/>
              </a:ext>
            </a:extLst>
          </p:cNvPr>
          <p:cNvSpPr/>
          <p:nvPr/>
        </p:nvSpPr>
        <p:spPr>
          <a:xfrm>
            <a:off x="701221" y="1034759"/>
            <a:ext cx="1163365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Click on the text in the right column (circled) to access the map or access one of the Map shortcuts below.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1908B83-5BF9-015D-9872-0878055409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77" r="876" b="7587"/>
          <a:stretch/>
        </p:blipFill>
        <p:spPr>
          <a:xfrm>
            <a:off x="520391" y="1788842"/>
            <a:ext cx="11151140" cy="466493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DADFED7-20C7-06C5-188F-B9C72E9655B3}"/>
              </a:ext>
            </a:extLst>
          </p:cNvPr>
          <p:cNvSpPr/>
          <p:nvPr/>
        </p:nvSpPr>
        <p:spPr>
          <a:xfrm>
            <a:off x="5891561" y="2081560"/>
            <a:ext cx="3159512" cy="53897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10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3B9EAA-E87F-B667-2B4F-FA2789F4A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8284" y="414578"/>
            <a:ext cx="5503511" cy="716920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rgbClr val="3A6996"/>
                </a:solidFill>
                <a:latin typeface="Arial"/>
                <a:cs typeface="Arial"/>
              </a:rPr>
              <a:t>Step 2</a:t>
            </a:r>
            <a:endParaRPr lang="en-US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A09D73D-A813-D87C-1E65-C310B0A2F7F6}"/>
              </a:ext>
            </a:extLst>
          </p:cNvPr>
          <p:cNvSpPr/>
          <p:nvPr/>
        </p:nvSpPr>
        <p:spPr>
          <a:xfrm>
            <a:off x="486639" y="1012633"/>
            <a:ext cx="11218722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buFont typeface="Calibri Light" panose="020F0302020204030204"/>
              <a:buAutoNum type="arabicPeriod"/>
            </a:pPr>
            <a:r>
              <a:rPr lang="en-US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Click sign up/log in in the top right-hand corner </a:t>
            </a:r>
            <a:endParaRPr lang="en-US" b="1">
              <a:solidFill>
                <a:srgbClr val="005FB8"/>
              </a:solidFill>
              <a:latin typeface="Arial"/>
              <a:ea typeface="ヒラギノ角ゴ Pro W3"/>
              <a:cs typeface="Calibri" panose="020F0502020204030204"/>
            </a:endParaRPr>
          </a:p>
          <a:p>
            <a:pPr marL="228600" indent="-228600">
              <a:buAutoNum type="arabicPeriod"/>
            </a:pPr>
            <a:r>
              <a:rPr lang="en-US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Sign up using your email address, Twitter or Google account. You will be able to add your contribution after receiving a confirmation email. </a:t>
            </a:r>
            <a:r>
              <a:rPr lang="en-US" b="1">
                <a:solidFill>
                  <a:srgbClr val="333333"/>
                </a:solidFill>
                <a:latin typeface="Arial"/>
                <a:ea typeface="ヒラギノ角ゴ Pro W3"/>
                <a:cs typeface="Arial"/>
              </a:rPr>
              <a:t>Use a generic email address that key staff members of the service can all access </a:t>
            </a:r>
            <a:endParaRPr lang="en-US" b="1">
              <a:latin typeface="Arial"/>
              <a:cs typeface="Calibri" panose="020F0502020204030204"/>
            </a:endParaRPr>
          </a:p>
        </p:txBody>
      </p:sp>
      <p:pic>
        <p:nvPicPr>
          <p:cNvPr id="5" name="Obraz 9">
            <a:extLst>
              <a:ext uri="{FF2B5EF4-FFF2-40B4-BE49-F238E27FC236}">
                <a16:creationId xmlns:a16="http://schemas.microsoft.com/office/drawing/2014/main" id="{4523EEAA-4A2A-255B-090E-6BA9FAD50973}"/>
              </a:ext>
            </a:extLst>
          </p:cNvPr>
          <p:cNvPicPr/>
          <p:nvPr/>
        </p:nvPicPr>
        <p:blipFill rotWithShape="1">
          <a:blip r:embed="rId3"/>
          <a:srcRect l="4937" t="3839" r="4018" b="-183"/>
          <a:stretch/>
        </p:blipFill>
        <p:spPr>
          <a:xfrm>
            <a:off x="4816252" y="1933992"/>
            <a:ext cx="7377548" cy="4904448"/>
          </a:xfrm>
          <a:prstGeom prst="rect">
            <a:avLst/>
          </a:prstGeom>
        </p:spPr>
      </p:pic>
      <p:pic>
        <p:nvPicPr>
          <p:cNvPr id="2" name="Picture 1" descr="A screenshot of a map&#10;&#10;Description automatically generated">
            <a:extLst>
              <a:ext uri="{FF2B5EF4-FFF2-40B4-BE49-F238E27FC236}">
                <a16:creationId xmlns:a16="http://schemas.microsoft.com/office/drawing/2014/main" id="{284E7347-1F78-B878-D177-1FCE0FC30A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913" t="10961" r="-108" b="67308"/>
          <a:stretch/>
        </p:blipFill>
        <p:spPr>
          <a:xfrm>
            <a:off x="561277" y="2332231"/>
            <a:ext cx="4042886" cy="16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0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8">
            <a:extLst>
              <a:ext uri="{FF2B5EF4-FFF2-40B4-BE49-F238E27FC236}">
                <a16:creationId xmlns:a16="http://schemas.microsoft.com/office/drawing/2014/main" id="{9AF24319-2EB7-E19D-05CF-3A7C1B497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663"/>
          <a:stretch/>
        </p:blipFill>
        <p:spPr>
          <a:xfrm>
            <a:off x="612548" y="2820111"/>
            <a:ext cx="6710609" cy="312066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3B9EAA-E87F-B667-2B4F-FA2789F4A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8284" y="414578"/>
            <a:ext cx="5503511" cy="716920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rgbClr val="3A6996"/>
                </a:solidFill>
                <a:latin typeface="Arial"/>
                <a:cs typeface="Arial"/>
              </a:rPr>
              <a:t>Step 3</a:t>
            </a:r>
            <a:endParaRPr lang="en-US"/>
          </a:p>
        </p:txBody>
      </p:sp>
      <p:sp>
        <p:nvSpPr>
          <p:cNvPr id="11" name="Prostokąt 2">
            <a:extLst>
              <a:ext uri="{FF2B5EF4-FFF2-40B4-BE49-F238E27FC236}">
                <a16:creationId xmlns:a16="http://schemas.microsoft.com/office/drawing/2014/main" id="{E874DA81-3AF3-9679-8F65-9944F72D2FF9}"/>
              </a:ext>
            </a:extLst>
          </p:cNvPr>
          <p:cNvSpPr/>
          <p:nvPr/>
        </p:nvSpPr>
        <p:spPr>
          <a:xfrm>
            <a:off x="612548" y="1131498"/>
            <a:ext cx="10966904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Arial"/>
                <a:cs typeface="Arial"/>
              </a:rPr>
              <a:t>Click the                                                button located at the top of the sidebar.</a:t>
            </a:r>
          </a:p>
          <a:p>
            <a:pPr lvl="0"/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use the magnifier icon (        ) to set the exact address location for your pin on the map</a:t>
            </a:r>
          </a:p>
          <a:p>
            <a:pPr lvl="0"/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the </a:t>
            </a:r>
            <a:r>
              <a:rPr lang="en-US" i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icon to place the pin manually.</a:t>
            </a:r>
          </a:p>
        </p:txBody>
      </p:sp>
      <p:pic>
        <p:nvPicPr>
          <p:cNvPr id="12" name="Obraz 4">
            <a:extLst>
              <a:ext uri="{FF2B5EF4-FFF2-40B4-BE49-F238E27FC236}">
                <a16:creationId xmlns:a16="http://schemas.microsoft.com/office/drawing/2014/main" id="{732CC034-DA62-5251-BA28-14A24D2D22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80" t="10579" r="4362" b="9610"/>
          <a:stretch/>
        </p:blipFill>
        <p:spPr>
          <a:xfrm>
            <a:off x="1860259" y="910920"/>
            <a:ext cx="2488484" cy="633299"/>
          </a:xfrm>
          <a:prstGeom prst="rect">
            <a:avLst/>
          </a:prstGeom>
        </p:spPr>
      </p:pic>
      <p:pic>
        <p:nvPicPr>
          <p:cNvPr id="14" name="Obraz 5">
            <a:extLst>
              <a:ext uri="{FF2B5EF4-FFF2-40B4-BE49-F238E27FC236}">
                <a16:creationId xmlns:a16="http://schemas.microsoft.com/office/drawing/2014/main" id="{8091993A-FD71-6556-976C-10C18560FA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09" t="78928" r="40150" b="11282"/>
          <a:stretch/>
        </p:blipFill>
        <p:spPr>
          <a:xfrm>
            <a:off x="3988459" y="1664276"/>
            <a:ext cx="425546" cy="394871"/>
          </a:xfrm>
          <a:prstGeom prst="rect">
            <a:avLst/>
          </a:prstGeom>
        </p:spPr>
      </p:pic>
      <p:sp>
        <p:nvSpPr>
          <p:cNvPr id="15" name="Owal 7">
            <a:extLst>
              <a:ext uri="{FF2B5EF4-FFF2-40B4-BE49-F238E27FC236}">
                <a16:creationId xmlns:a16="http://schemas.microsoft.com/office/drawing/2014/main" id="{2611457A-0F4A-2EF7-6DDD-19725D03EC01}"/>
              </a:ext>
            </a:extLst>
          </p:cNvPr>
          <p:cNvSpPr/>
          <p:nvPr/>
        </p:nvSpPr>
        <p:spPr>
          <a:xfrm>
            <a:off x="1579545" y="3876676"/>
            <a:ext cx="849330" cy="745524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821D12-F400-F438-02F0-D03A5CDA6B1E}"/>
              </a:ext>
            </a:extLst>
          </p:cNvPr>
          <p:cNvCxnSpPr/>
          <p:nvPr/>
        </p:nvCxnSpPr>
        <p:spPr>
          <a:xfrm flipV="1">
            <a:off x="447675" y="4380445"/>
            <a:ext cx="1028700" cy="401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281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3B9EAA-E87F-B667-2B4F-FA2789F4A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8284" y="414578"/>
            <a:ext cx="5503511" cy="716920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rgbClr val="3A6996"/>
                </a:solidFill>
                <a:latin typeface="Arial"/>
                <a:cs typeface="Arial"/>
              </a:rPr>
              <a:t>Step 4</a:t>
            </a:r>
            <a:endParaRPr lang="en-US"/>
          </a:p>
        </p:txBody>
      </p:sp>
      <p:sp>
        <p:nvSpPr>
          <p:cNvPr id="2" name="Prostokąt 2">
            <a:extLst>
              <a:ext uri="{FF2B5EF4-FFF2-40B4-BE49-F238E27FC236}">
                <a16:creationId xmlns:a16="http://schemas.microsoft.com/office/drawing/2014/main" id="{AC874A5A-6330-D5B1-12FE-39ABB89BF284}"/>
              </a:ext>
            </a:extLst>
          </p:cNvPr>
          <p:cNvSpPr/>
          <p:nvPr/>
        </p:nvSpPr>
        <p:spPr>
          <a:xfrm>
            <a:off x="7668553" y="1287729"/>
            <a:ext cx="4033722" cy="52937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>
                <a:solidFill>
                  <a:srgbClr val="333333"/>
                </a:solidFill>
                <a:latin typeface="Arial"/>
                <a:cs typeface="Arial"/>
              </a:rPr>
              <a:t>Choose an appropriate category and complete all required fields</a:t>
            </a:r>
          </a:p>
          <a:p>
            <a:pPr lvl="0"/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b="1">
                <a:solidFill>
                  <a:srgbClr val="333333"/>
                </a:solidFill>
                <a:latin typeface="Arial"/>
                <a:cs typeface="Arial"/>
              </a:rPr>
              <a:t>All Social Prescribing Services </a:t>
            </a:r>
            <a:r>
              <a:rPr lang="en-US">
                <a:solidFill>
                  <a:srgbClr val="333333"/>
                </a:solidFill>
                <a:latin typeface="Arial"/>
                <a:cs typeface="Arial"/>
              </a:rPr>
              <a:t>– to add your SP service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b="1">
                <a:solidFill>
                  <a:srgbClr val="333333"/>
                </a:solidFill>
                <a:latin typeface="Arial"/>
                <a:cs typeface="Arial"/>
              </a:rPr>
              <a:t>Case Studies </a:t>
            </a:r>
            <a:r>
              <a:rPr lang="en-US">
                <a:solidFill>
                  <a:srgbClr val="333333"/>
                </a:solidFill>
                <a:latin typeface="Arial"/>
                <a:cs typeface="Arial"/>
              </a:rPr>
              <a:t>– to quickly upload a SP case study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b="1">
                <a:solidFill>
                  <a:srgbClr val="333333"/>
                </a:solidFill>
                <a:latin typeface="Arial"/>
                <a:cs typeface="Arial"/>
              </a:rPr>
              <a:t>Proactive Social Prescribing </a:t>
            </a:r>
            <a:r>
              <a:rPr lang="en-US">
                <a:solidFill>
                  <a:srgbClr val="333333"/>
                </a:solidFill>
                <a:latin typeface="Arial"/>
                <a:cs typeface="Arial"/>
              </a:rPr>
              <a:t>– to add details about proactive social prescribing interventions</a:t>
            </a:r>
          </a:p>
          <a:p>
            <a:pPr lvl="0"/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solidFill>
                  <a:srgbClr val="333333"/>
                </a:solidFill>
                <a:latin typeface="Arial"/>
                <a:cs typeface="Arial"/>
              </a:rPr>
              <a:t>Compulsory fields are marked - the more you include the more comprehensive and interesting profile you create. 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>
                <a:solidFill>
                  <a:srgbClr val="333333"/>
                </a:solidFill>
                <a:latin typeface="Arial"/>
                <a:cs typeface="Arial"/>
              </a:rPr>
              <a:t>Remember that you can always edit it at a later stage.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US" sz="140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49F3D647-9EBA-E065-4D1B-014566774D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67" r="75439" b="21291"/>
          <a:stretch/>
        </p:blipFill>
        <p:spPr>
          <a:xfrm>
            <a:off x="50182" y="943207"/>
            <a:ext cx="4247222" cy="5914072"/>
          </a:xfrm>
          <a:prstGeom prst="rect">
            <a:avLst/>
          </a:prstGeom>
        </p:spPr>
      </p:pic>
      <p:pic>
        <p:nvPicPr>
          <p:cNvPr id="7" name="Picture 6" descr="A screenshot of a map&#10;&#10;Description automatically generated">
            <a:extLst>
              <a:ext uri="{FF2B5EF4-FFF2-40B4-BE49-F238E27FC236}">
                <a16:creationId xmlns:a16="http://schemas.microsoft.com/office/drawing/2014/main" id="{B13832F1-DE28-9CEE-A2E9-7887A2B8D0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962" r="75563" b="9316"/>
          <a:stretch/>
        </p:blipFill>
        <p:spPr>
          <a:xfrm>
            <a:off x="4204009" y="1244988"/>
            <a:ext cx="3401576" cy="554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71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3B9EAA-E87F-B667-2B4F-FA2789F4A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8284" y="414578"/>
            <a:ext cx="5503511" cy="716920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rgbClr val="3A6996"/>
                </a:solidFill>
                <a:latin typeface="Arial"/>
                <a:cs typeface="Arial"/>
              </a:rPr>
              <a:t>Step 5</a:t>
            </a:r>
            <a:endParaRPr lang="en-US"/>
          </a:p>
        </p:txBody>
      </p:sp>
      <p:sp>
        <p:nvSpPr>
          <p:cNvPr id="5" name="Prostokąt 2">
            <a:extLst>
              <a:ext uri="{FF2B5EF4-FFF2-40B4-BE49-F238E27FC236}">
                <a16:creationId xmlns:a16="http://schemas.microsoft.com/office/drawing/2014/main" id="{4AD145FA-691F-A2D4-7B3D-9D0E24BB6679}"/>
              </a:ext>
            </a:extLst>
          </p:cNvPr>
          <p:cNvSpPr/>
          <p:nvPr/>
        </p:nvSpPr>
        <p:spPr>
          <a:xfrm>
            <a:off x="443412" y="1131498"/>
            <a:ext cx="11386638" cy="184665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>
                <a:solidFill>
                  <a:srgbClr val="333333"/>
                </a:solidFill>
                <a:latin typeface="Arial"/>
                <a:cs typeface="Arial"/>
              </a:rPr>
              <a:t>Click on the Add Contribution button to complete the process. </a:t>
            </a:r>
            <a:endParaRPr lang="en-US" sz="20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>
                <a:solidFill>
                  <a:srgbClr val="333333"/>
                </a:solidFill>
                <a:latin typeface="Arial"/>
                <a:cs typeface="Arial"/>
              </a:rPr>
              <a:t>Your entry will be sent for approval and added to the Map.</a:t>
            </a:r>
          </a:p>
          <a:p>
            <a:pPr lvl="0"/>
            <a:endParaRPr lang="en-US" sz="20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>
                <a:solidFill>
                  <a:srgbClr val="333333"/>
                </a:solidFill>
                <a:latin typeface="Arial"/>
                <a:cs typeface="Arial"/>
              </a:rPr>
              <a:t>If you need more time to complete your entry, click on the </a:t>
            </a:r>
            <a:r>
              <a:rPr lang="en-US" sz="2000" i="1">
                <a:solidFill>
                  <a:srgbClr val="333333"/>
                </a:solidFill>
                <a:latin typeface="Arial"/>
                <a:cs typeface="Arial"/>
              </a:rPr>
              <a:t>Save draft </a:t>
            </a:r>
            <a:r>
              <a:rPr lang="en-US" sz="2000">
                <a:solidFill>
                  <a:srgbClr val="333333"/>
                </a:solidFill>
                <a:latin typeface="Arial"/>
                <a:cs typeface="Arial"/>
              </a:rPr>
              <a:t>button and finish your contribution later.</a:t>
            </a:r>
          </a:p>
          <a:p>
            <a:pPr lvl="0"/>
            <a:endParaRPr lang="en-US" sz="140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4">
            <a:extLst>
              <a:ext uri="{FF2B5EF4-FFF2-40B4-BE49-F238E27FC236}">
                <a16:creationId xmlns:a16="http://schemas.microsoft.com/office/drawing/2014/main" id="{2F20F5F5-03DF-AFA6-CA10-6652C91D9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411" y="1076902"/>
            <a:ext cx="3672319" cy="840651"/>
          </a:xfrm>
          <a:prstGeom prst="rect">
            <a:avLst/>
          </a:prstGeom>
        </p:spPr>
      </p:pic>
      <p:pic>
        <p:nvPicPr>
          <p:cNvPr id="7" name="Obraz 5">
            <a:extLst>
              <a:ext uri="{FF2B5EF4-FFF2-40B4-BE49-F238E27FC236}">
                <a16:creationId xmlns:a16="http://schemas.microsoft.com/office/drawing/2014/main" id="{6BBDECAB-9D1A-8C72-661A-00D0EDC58F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" t="4921" r="4218" b="10050"/>
          <a:stretch/>
        </p:blipFill>
        <p:spPr>
          <a:xfrm>
            <a:off x="443412" y="3133725"/>
            <a:ext cx="8109460" cy="3120397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5687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3B9EAA-E87F-B667-2B4F-FA2789F4A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8284" y="435472"/>
            <a:ext cx="10074809" cy="750537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rgbClr val="3A6996"/>
                </a:solidFill>
                <a:latin typeface="Arial"/>
                <a:cs typeface="Arial"/>
              </a:rPr>
              <a:t>Aims and Agenda </a:t>
            </a:r>
          </a:p>
          <a:p>
            <a:r>
              <a:rPr lang="en-GB" b="0">
                <a:solidFill>
                  <a:srgbClr val="FF0000"/>
                </a:solidFill>
                <a:latin typeface="Arial"/>
                <a:cs typeface="Arial"/>
              </a:rPr>
              <a:t>These are historic slides for reference. The London Social Prescribing Map is no longer active.</a:t>
            </a: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3A6996"/>
              </a:solidFill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838E90-63AF-166C-5F2A-0AAC6135E63C}"/>
              </a:ext>
            </a:extLst>
          </p:cNvPr>
          <p:cNvSpPr txBox="1"/>
          <p:nvPr/>
        </p:nvSpPr>
        <p:spPr>
          <a:xfrm>
            <a:off x="688579" y="1197515"/>
            <a:ext cx="11322842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5FB8"/>
                </a:solidFill>
                <a:latin typeface="Arial"/>
                <a:cs typeface="Arial"/>
              </a:rPr>
              <a:t>In this session, you will:</a:t>
            </a: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Gain an understanding of what's new to the London Social Prescribing map and the benefits </a:t>
            </a:r>
            <a:endParaRPr lang="en-GB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Be able to use the new platform and features</a:t>
            </a:r>
            <a:endParaRPr lang="en-GB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Have a clearer picture of social prescribing provision, innovative work and proactive social prescribing interventions across London</a:t>
            </a: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Gain an understanding of how the map can support your work e.g. through building local &amp; regional connections, tracking progress and meeting system priorities</a:t>
            </a:r>
          </a:p>
          <a:p>
            <a:endParaRPr lang="en-GB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endParaRPr lang="en-GB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2E700B2-EBA9-512D-35DD-4D3465B57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399114"/>
              </p:ext>
            </p:extLst>
          </p:nvPr>
        </p:nvGraphicFramePr>
        <p:xfrm>
          <a:off x="1022865" y="3529108"/>
          <a:ext cx="8019584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1170">
                  <a:extLst>
                    <a:ext uri="{9D8B030D-6E8A-4147-A177-3AD203B41FA5}">
                      <a16:colId xmlns:a16="http://schemas.microsoft.com/office/drawing/2014/main" val="3913071125"/>
                    </a:ext>
                  </a:extLst>
                </a:gridCol>
                <a:gridCol w="6458414">
                  <a:extLst>
                    <a:ext uri="{9D8B030D-6E8A-4147-A177-3AD203B41FA5}">
                      <a16:colId xmlns:a16="http://schemas.microsoft.com/office/drawing/2014/main" val="11977670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  <a:latin typeface="Arial"/>
                        </a:rPr>
                        <a:t>Time </a:t>
                      </a:r>
                      <a:endParaRPr lang="en-GB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  <a:latin typeface="Arial"/>
                        </a:rPr>
                        <a:t>What</a:t>
                      </a:r>
                      <a:endParaRPr lang="en-GB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992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Arial"/>
                        </a:rPr>
                        <a:t>11:00-11:05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Arial"/>
                        </a:rPr>
                        <a:t>Welcome and introductions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274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Arial"/>
                        </a:rPr>
                        <a:t>11:05-11:15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Arial"/>
                        </a:rPr>
                        <a:t>The London Social Prescribing Map: what it is, who it’s for and the benefits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143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Arial"/>
                        </a:rPr>
                        <a:t>11:15-11:30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Arial"/>
                        </a:rPr>
                        <a:t>Step by step walking through the platform and how to use it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367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Arial"/>
                        </a:rPr>
                        <a:t>11:30-11:45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Arial"/>
                        </a:rPr>
                        <a:t>Questions and </a:t>
                      </a:r>
                      <a:r>
                        <a:rPr lang="en-GB" err="1">
                          <a:effectLst/>
                          <a:latin typeface="Arial"/>
                        </a:rPr>
                        <a:t>slido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>
                          <a:effectLst/>
                          <a:latin typeface="Arial"/>
                        </a:rPr>
                        <a:t>how can the map be improved or made more useful?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>
                          <a:effectLst/>
                          <a:latin typeface="Arial"/>
                        </a:rPr>
                        <a:t>what other categories would be useful to add to the map?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989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Arial"/>
                        </a:rPr>
                        <a:t>11:45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  <a:latin typeface="Arial"/>
                        </a:rPr>
                        <a:t>Close and thank you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751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05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3B9EAA-E87F-B667-2B4F-FA2789F4A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8284" y="435472"/>
            <a:ext cx="6253604" cy="716920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rgbClr val="3A6996"/>
                </a:solidFill>
                <a:latin typeface="Arial"/>
                <a:cs typeface="Arial"/>
              </a:rPr>
              <a:t>What is the London Social Prescribing Map?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838E90-63AF-166C-5F2A-0AAC6135E63C}"/>
              </a:ext>
            </a:extLst>
          </p:cNvPr>
          <p:cNvSpPr txBox="1"/>
          <p:nvPr/>
        </p:nvSpPr>
        <p:spPr>
          <a:xfrm>
            <a:off x="434579" y="1052372"/>
            <a:ext cx="11322842" cy="2646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5FB8"/>
                </a:solidFill>
                <a:latin typeface="Arial"/>
                <a:cs typeface="Arial"/>
              </a:rPr>
              <a:t>What is it? </a:t>
            </a: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 visual tool – a map of London – </a:t>
            </a: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 it here!</a:t>
            </a:r>
            <a:endParaRPr lang="en-GB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An overview of how social prescribing is being approached in each of the boroughs</a:t>
            </a: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Information about services, including key contacts, visibility of service models, case management and monitoring tools, case studies and annual reports etc. in one place </a:t>
            </a: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TPHC mapping service provision in collaboration with SP Managers and SPLW Team Leads to input information </a:t>
            </a:r>
          </a:p>
          <a:p>
            <a:pPr marL="342900" indent="-342900">
              <a:buFont typeface="Arial,Sans-Serif"/>
              <a:buChar char="•"/>
            </a:pPr>
            <a:endParaRPr lang="en-GB" sz="200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endParaRPr lang="en-GB" sz="2000">
              <a:solidFill>
                <a:schemeClr val="bg2">
                  <a:lumMod val="10000"/>
                </a:schemeClr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FFD8E-EEF4-7776-DE90-C805153C66A2}"/>
              </a:ext>
            </a:extLst>
          </p:cNvPr>
          <p:cNvSpPr txBox="1"/>
          <p:nvPr/>
        </p:nvSpPr>
        <p:spPr>
          <a:xfrm>
            <a:off x="860551" y="3237502"/>
            <a:ext cx="4690647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5 ICS areas </a:t>
            </a:r>
            <a:endParaRPr lang="en-US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endParaRPr lang="en-GB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32 boroughs</a:t>
            </a:r>
            <a:endParaRPr lang="en-US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endParaRPr lang="en-GB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Currently showcasing 18 social prescribing service providers including individual surgeries, PCNs, GP Federations, local authority, housing associations and VCSE orgs – </a:t>
            </a:r>
            <a:r>
              <a:rPr lang="en-GB" b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aim to have all London-based services </a:t>
            </a:r>
            <a:endParaRPr lang="en-US" b="1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endParaRPr lang="en-GB">
              <a:solidFill>
                <a:srgbClr val="131B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solidFill>
                  <a:srgbClr val="131B1C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Case studies and proactive SP interventions</a:t>
            </a:r>
          </a:p>
          <a:p>
            <a:pPr algn="l"/>
            <a:endParaRPr lang="en-GB">
              <a:cs typeface="Calibri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6BBB9F2-0E75-A544-CE97-D59D32A94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24" y="3198121"/>
            <a:ext cx="419100" cy="457200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E43DC0B-2CE2-6173-B53D-BA8C3E922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22" y="3734450"/>
            <a:ext cx="419100" cy="4572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51DB9E7-9095-2F10-FBB6-C00028BF4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22" y="4270779"/>
            <a:ext cx="419100" cy="457200"/>
          </a:xfrm>
          <a:prstGeom prst="rect">
            <a:avLst/>
          </a:prstGeom>
        </p:spPr>
      </p:pic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CC280DA1-6075-E270-1A55-92B790F06E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246" t="7843" r="-73" b="-113"/>
          <a:stretch/>
        </p:blipFill>
        <p:spPr>
          <a:xfrm>
            <a:off x="5588162" y="2913626"/>
            <a:ext cx="6605487" cy="3948036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F9ED1DFB-9047-4842-1CE0-293AED17E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22" y="6243811"/>
            <a:ext cx="419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0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3B9EAA-E87F-B667-2B4F-FA2789F4A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8284" y="435472"/>
            <a:ext cx="6253604" cy="716920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rgbClr val="3A6996"/>
                </a:solidFill>
                <a:latin typeface="Arial"/>
                <a:cs typeface="Arial"/>
              </a:rPr>
              <a:t>The New London Social Prescribing Map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838E90-63AF-166C-5F2A-0AAC6135E63C}"/>
              </a:ext>
            </a:extLst>
          </p:cNvPr>
          <p:cNvSpPr txBox="1"/>
          <p:nvPr/>
        </p:nvSpPr>
        <p:spPr>
          <a:xfrm>
            <a:off x="1017985" y="1076185"/>
            <a:ext cx="10984625" cy="62170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5FB8"/>
                </a:solidFill>
                <a:latin typeface="Arial"/>
                <a:cs typeface="Arial"/>
              </a:rPr>
              <a:t>What's new to the map?</a:t>
            </a: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Opportunity to include case studies of exciting and innovative projects or social prescribing initiatives </a:t>
            </a:r>
            <a:endParaRPr lang="en-GB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Opportunity to include examples of proactive social prescribing outreaching to local communities to improve access </a:t>
            </a: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Simpler step by step for adding to the map </a:t>
            </a: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Ability to edit/customise information more easily </a:t>
            </a:r>
            <a:endParaRPr lang="en-GB">
              <a:solidFill>
                <a:schemeClr val="bg2">
                  <a:lumMod val="10000"/>
                </a:schemeClr>
              </a:solidFill>
            </a:endParaRPr>
          </a:p>
          <a:p>
            <a:endParaRPr lang="en-GB" b="1">
              <a:solidFill>
                <a:srgbClr val="005FB8"/>
              </a:solidFill>
              <a:latin typeface="Arial"/>
              <a:cs typeface="Arial"/>
            </a:endParaRPr>
          </a:p>
          <a:p>
            <a:r>
              <a:rPr lang="en-GB" b="1">
                <a:solidFill>
                  <a:srgbClr val="005FB8"/>
                </a:solidFill>
                <a:latin typeface="Arial"/>
                <a:cs typeface="Arial"/>
              </a:rPr>
              <a:t>Context and drivers</a:t>
            </a:r>
            <a:endParaRPr lang="en-US">
              <a:solidFill>
                <a:srgbClr val="005FB8"/>
              </a:solidFill>
              <a:latin typeface="Arial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Supporting </a:t>
            </a:r>
            <a:r>
              <a:rPr lang="en-GB" b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ICS priorities, 2023/24 network contract DES requirements</a:t>
            </a: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e.g. proactive social prescribing offer </a:t>
            </a: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Connecting people working in social prescribing services, VCFSE and primary care across London when capacity is strained</a:t>
            </a: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Opportunity to connect with social prescribing services quickly &amp; easily, to improve awareness of services and access </a:t>
            </a: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Increase visibility and recognition of exciting and impactful work happening across social prescribing in London to address social determinants of health, reduce health inequalities and enable more integrated care </a:t>
            </a: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Need for an open-source tool collating information on social prescribing landscape across London in one place to provide easier access to useful resources, service information and contacts</a:t>
            </a:r>
            <a:endParaRPr lang="en-GB">
              <a:solidFill>
                <a:schemeClr val="bg2">
                  <a:lumMod val="10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ea typeface="Calibri" panose="020F0502020204030204"/>
                <a:cs typeface="Arial"/>
              </a:rPr>
              <a:t>Desire for greater collaboration and good practice sharing regionally and nationally </a:t>
            </a:r>
          </a:p>
          <a:p>
            <a:endParaRPr lang="en-GB" sz="2000">
              <a:solidFill>
                <a:schemeClr val="bg2">
                  <a:lumMod val="10000"/>
                </a:schemeClr>
              </a:solidFill>
              <a:latin typeface="Calibri" panose="020F0502020204030204"/>
              <a:ea typeface="Calibri" panose="020F0502020204030204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endParaRPr lang="en-GB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197DA1-2EA8-59B3-14DE-26699D8E4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21" y="1071741"/>
            <a:ext cx="419100" cy="4572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00FF466B-0737-5262-675F-30179F156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50" y="2967308"/>
            <a:ext cx="419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4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3B9EAA-E87F-B667-2B4F-FA2789F4A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8284" y="435472"/>
            <a:ext cx="6253604" cy="716920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rgbClr val="3A6996"/>
                </a:solidFill>
                <a:latin typeface="Arial"/>
                <a:cs typeface="Arial"/>
              </a:rPr>
              <a:t>The New London Social Prescribing Map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838E90-63AF-166C-5F2A-0AAC6135E63C}"/>
              </a:ext>
            </a:extLst>
          </p:cNvPr>
          <p:cNvSpPr txBox="1"/>
          <p:nvPr/>
        </p:nvSpPr>
        <p:spPr>
          <a:xfrm>
            <a:off x="1035740" y="1413536"/>
            <a:ext cx="10700233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5FB8"/>
                </a:solidFill>
                <a:latin typeface="Arial"/>
                <a:cs typeface="Arial"/>
              </a:rPr>
              <a:t>Who can use it?</a:t>
            </a: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Social prescribing services in and out of London to connect, collaborate and share learnings </a:t>
            </a:r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VCFSE organisations to build partnership with social prescribing and healthcare services, strengthening routes of referral or exploring ways of working together </a:t>
            </a:r>
            <a:endParaRPr lang="en-US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Primary Care Networks, Local Authority, as well as Universities, Colleges, Housing Associations, Police, Fire and Rescue to create stronger anchor networks at place </a:t>
            </a:r>
            <a:endParaRPr lang="en-US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People and communities to find local social prescribing services and improve access </a:t>
            </a:r>
            <a:endParaRPr lang="en-US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ICS, system, regional and national partner organisations involved in social prescribing including GLA, OHID, NHSE, ADPH etc. </a:t>
            </a:r>
            <a:endParaRPr lang="en-GB">
              <a:solidFill>
                <a:schemeClr val="bg2">
                  <a:lumMod val="10000"/>
                </a:schemeClr>
              </a:solidFill>
            </a:endParaRPr>
          </a:p>
          <a:p>
            <a:endParaRPr lang="en-GB" b="1">
              <a:solidFill>
                <a:srgbClr val="005FB8"/>
              </a:solidFill>
              <a:latin typeface="Arial"/>
              <a:cs typeface="Arial"/>
            </a:endParaRPr>
          </a:p>
          <a:p>
            <a:r>
              <a:rPr lang="en-GB" b="1">
                <a:solidFill>
                  <a:srgbClr val="005FB8"/>
                </a:solidFill>
                <a:latin typeface="Arial"/>
                <a:cs typeface="Arial"/>
              </a:rPr>
              <a:t>How we plan to engage stakeholders</a:t>
            </a:r>
            <a:endParaRPr lang="en-US">
              <a:solidFill>
                <a:srgbClr val="005FB8"/>
              </a:solidFill>
              <a:latin typeface="Arial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Sharing guidance &amp; offering support in adding contributions </a:t>
            </a:r>
            <a:endParaRPr lang="en-US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Spotlighting a case study/proactive SP example each month and sharing in our newsletters!</a:t>
            </a:r>
            <a:endParaRPr lang="en-US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Sharing the map via social media, in bulletins and via networks </a:t>
            </a: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Sharing and promoting TPHC case studies on the map </a:t>
            </a:r>
          </a:p>
          <a:p>
            <a:pPr marL="342900" indent="-342900">
              <a:buFont typeface="Arial,Sans-Serif"/>
              <a:buChar char="•"/>
            </a:pPr>
            <a:r>
              <a:rPr lang="en-US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 webinar to showcase the map and illustrate how to use it – develop and share a short video recording as guidance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197DA1-2EA8-59B3-14DE-26699D8E4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76" y="1409092"/>
            <a:ext cx="419100" cy="4572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00FF466B-0737-5262-675F-30179F156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76" y="4113122"/>
            <a:ext cx="419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3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2FDD5E7-D22D-9D50-1FFF-97A3F00C7E1A}"/>
              </a:ext>
            </a:extLst>
          </p:cNvPr>
          <p:cNvSpPr txBox="1">
            <a:spLocks/>
          </p:cNvSpPr>
          <p:nvPr/>
        </p:nvSpPr>
        <p:spPr>
          <a:xfrm>
            <a:off x="505071" y="1796234"/>
            <a:ext cx="5316302" cy="27757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GB" sz="1200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/>
          </a:p>
          <a:p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D0CD34F-B449-1828-E9F2-64B147A49299}"/>
              </a:ext>
            </a:extLst>
          </p:cNvPr>
          <p:cNvSpPr txBox="1">
            <a:spLocks/>
          </p:cNvSpPr>
          <p:nvPr/>
        </p:nvSpPr>
        <p:spPr>
          <a:xfrm>
            <a:off x="6675631" y="1685926"/>
            <a:ext cx="4510591" cy="4993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GB" sz="12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latin typeface="Arial"/>
                <a:cs typeface="Arial"/>
              </a:rPr>
              <a:t>What you can submit: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GB" sz="1600" b="0">
                <a:latin typeface="Arial"/>
                <a:cs typeface="Arial"/>
              </a:rPr>
              <a:t>We want </a:t>
            </a:r>
            <a:r>
              <a:rPr lang="en-GB" sz="1600">
                <a:latin typeface="Arial"/>
                <a:cs typeface="Arial"/>
              </a:rPr>
              <a:t>all SP services</a:t>
            </a:r>
            <a:r>
              <a:rPr lang="en-GB" sz="1600" b="0">
                <a:latin typeface="Arial"/>
                <a:cs typeface="Arial"/>
              </a:rPr>
              <a:t> across London to contribute information about their service provision – it is a quick &amp; user-friendly process which should take </a:t>
            </a:r>
            <a:r>
              <a:rPr lang="en-GB" sz="1600">
                <a:latin typeface="Arial"/>
                <a:cs typeface="Arial"/>
              </a:rPr>
              <a:t>max half an hour</a:t>
            </a:r>
            <a:r>
              <a:rPr lang="en-GB" sz="1600" b="0">
                <a:latin typeface="Arial"/>
                <a:cs typeface="Arial"/>
              </a:rPr>
              <a:t>!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GB" sz="1600" b="0">
                <a:latin typeface="Arial"/>
                <a:cs typeface="Arial"/>
              </a:rPr>
              <a:t>You</a:t>
            </a:r>
            <a:r>
              <a:rPr lang="en-GB" sz="1600" b="0">
                <a:solidFill>
                  <a:srgbClr val="FFFFFF"/>
                </a:solidFill>
                <a:latin typeface="Arial"/>
                <a:cs typeface="Arial"/>
              </a:rPr>
              <a:t> can also promote your </a:t>
            </a:r>
            <a:r>
              <a:rPr lang="en-GB" sz="1600">
                <a:solidFill>
                  <a:srgbClr val="FFFFFF"/>
                </a:solidFill>
                <a:latin typeface="Arial"/>
                <a:cs typeface="Arial"/>
              </a:rPr>
              <a:t>case studies or proactive social prescribing interventions</a:t>
            </a:r>
            <a:r>
              <a:rPr lang="en-GB" sz="1600" b="0">
                <a:solidFill>
                  <a:srgbClr val="FFFFFF"/>
                </a:solidFill>
                <a:latin typeface="Arial"/>
                <a:cs typeface="Arial"/>
              </a:rPr>
              <a:t> on the map </a:t>
            </a:r>
            <a:endParaRPr lang="en-GB" sz="1600" b="0">
              <a:latin typeface="Arial"/>
              <a:cs typeface="Arial"/>
            </a:endParaRPr>
          </a:p>
          <a:p>
            <a:endParaRPr lang="en-GB" sz="1600" b="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GB" sz="160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GB" sz="1600" b="0">
              <a:cs typeface="Arial"/>
            </a:endParaRPr>
          </a:p>
          <a:p>
            <a:pPr marL="285750" indent="-285750">
              <a:buChar char="•"/>
            </a:pPr>
            <a:endParaRPr lang="en-GB" sz="1600" b="0">
              <a:cs typeface="Arial"/>
            </a:endParaRPr>
          </a:p>
          <a:p>
            <a:pPr marL="342900" indent="-342900">
              <a:buFont typeface="Calibri Light" panose="020F0302020204030204"/>
              <a:buAutoNum type="arabicPeriod"/>
            </a:pPr>
            <a:endParaRPr lang="en-GB" sz="1600" b="0">
              <a:cs typeface="Arial" panose="020B0604020202020204" pitchFamily="34" charset="0"/>
            </a:endParaRPr>
          </a:p>
          <a:p>
            <a:endParaRPr lang="en-GB" sz="1600" b="0">
              <a:cs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A663726-FF77-DEB0-F830-B37B3CAEC5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9736" y="403422"/>
            <a:ext cx="5503511" cy="716920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rgbClr val="3A6996"/>
                </a:solidFill>
                <a:latin typeface="Arial"/>
                <a:cs typeface="Arial"/>
              </a:rPr>
              <a:t>Why and how to get involved? </a:t>
            </a:r>
            <a:endParaRPr lang="en-US"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41EB79-6AF6-AB84-07C5-05C038F25240}"/>
              </a:ext>
            </a:extLst>
          </p:cNvPr>
          <p:cNvSpPr txBox="1"/>
          <p:nvPr/>
        </p:nvSpPr>
        <p:spPr>
          <a:xfrm>
            <a:off x="205780" y="1248692"/>
            <a:ext cx="6265894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rgbClr val="005FB8"/>
                </a:solidFill>
                <a:latin typeface="Arial"/>
                <a:cs typeface="Arial"/>
              </a:rPr>
              <a:t>What are the benefits?</a:t>
            </a:r>
            <a:endParaRPr lang="en-GB" sz="1600" b="1">
              <a:solidFill>
                <a:srgbClr val="005F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>
              <a:solidFill>
                <a:srgbClr val="005FB8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Space to share and promote service models with a wide range of stakeholders involved or interested in SP, raising profile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Opportunity to connect &amp; promote SP services in a local area, improving access for people in the local community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Platform to showcase &amp; easily share case studies demonstrating impact (proactive social prescribing or innovative projects)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Unique opportunity to support expansion of SP into new settings, such as secondary care, through providing open access to information about service models and pathways  </a:t>
            </a:r>
            <a:endParaRPr lang="en-GB" sz="160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DF7AAC-1D2C-2324-2096-C670AD2BC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156009"/>
              </p:ext>
            </p:extLst>
          </p:nvPr>
        </p:nvGraphicFramePr>
        <p:xfrm>
          <a:off x="204439" y="4457607"/>
          <a:ext cx="11141926" cy="23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146">
                  <a:extLst>
                    <a:ext uri="{9D8B030D-6E8A-4147-A177-3AD203B41FA5}">
                      <a16:colId xmlns:a16="http://schemas.microsoft.com/office/drawing/2014/main" val="739623330"/>
                    </a:ext>
                  </a:extLst>
                </a:gridCol>
                <a:gridCol w="8660780">
                  <a:extLst>
                    <a:ext uri="{9D8B030D-6E8A-4147-A177-3AD203B41FA5}">
                      <a16:colId xmlns:a16="http://schemas.microsoft.com/office/drawing/2014/main" val="2472056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Who?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660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baseline="0" noProof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Services</a:t>
                      </a:r>
                      <a:endParaRPr lang="en-US" sz="1600" u="none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GB" sz="1600" b="0" i="0" u="none" strike="noStrike" baseline="0" noProof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Increased visibility of own service provision as well as access to similar services and information</a:t>
                      </a:r>
                    </a:p>
                    <a:p>
                      <a:pPr lvl="0">
                        <a:buNone/>
                      </a:pPr>
                      <a:r>
                        <a:rPr lang="en-GB" sz="1600" b="0" i="0" u="none" strike="noStrike" baseline="0" noProof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Enables greater partnership working across primary &amp; secondary care, VCSE and community services in a local area</a:t>
                      </a:r>
                      <a:endParaRPr lang="en-GB" sz="160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155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baseline="0" noProof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SPLWs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Opportunity to connect with other link workers, VCFSE &amp; 3rd sector organisations</a:t>
                      </a:r>
                      <a:endParaRPr lang="en-US" sz="160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721114"/>
                  </a:ext>
                </a:extLst>
              </a:tr>
              <a:tr h="5761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ICS and System Partners</a:t>
                      </a:r>
                      <a:endParaRPr lang="en-US" sz="1600" u="none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GB" sz="1600" b="0" i="0" u="none" strike="noStrike" baseline="0" noProof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Documents how services and localities are meeting DES spec requirements – opportunity to tailor support to meet priorities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343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2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2FDD5E7-D22D-9D50-1FFF-97A3F00C7E1A}"/>
              </a:ext>
            </a:extLst>
          </p:cNvPr>
          <p:cNvSpPr txBox="1">
            <a:spLocks/>
          </p:cNvSpPr>
          <p:nvPr/>
        </p:nvSpPr>
        <p:spPr>
          <a:xfrm>
            <a:off x="505071" y="1796234"/>
            <a:ext cx="5316302" cy="27757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GB" sz="1200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/>
          </a:p>
          <a:p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D0CD34F-B449-1828-E9F2-64B147A49299}"/>
              </a:ext>
            </a:extLst>
          </p:cNvPr>
          <p:cNvSpPr txBox="1">
            <a:spLocks/>
          </p:cNvSpPr>
          <p:nvPr/>
        </p:nvSpPr>
        <p:spPr>
          <a:xfrm>
            <a:off x="6585318" y="1610662"/>
            <a:ext cx="4594225" cy="4993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GB" sz="12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2000" b="1" kern="1200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b="1" kern="1200" dirty="0">
                <a:solidFill>
                  <a:srgbClr val="42556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latin typeface="Arial"/>
                <a:cs typeface="Arial"/>
              </a:rPr>
              <a:t>Opportunities to be involved:</a:t>
            </a:r>
          </a:p>
          <a:p>
            <a:pPr marL="285750" indent="-285750">
              <a:buChar char="•"/>
            </a:pPr>
            <a:r>
              <a:rPr lang="en-GB" sz="1800" b="0">
                <a:latin typeface="Arial"/>
                <a:cs typeface="Arial"/>
              </a:rPr>
              <a:t>Add your service contribution and any case studies to the map </a:t>
            </a:r>
            <a:endParaRPr lang="en-GB" sz="18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>
                <a:latin typeface="Arial"/>
                <a:cs typeface="Arial"/>
              </a:rPr>
              <a:t>Use the map as a platform to quickly &amp; easily share &amp; promote your service </a:t>
            </a:r>
            <a:endParaRPr lang="en-GB" sz="1800" b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>
                <a:latin typeface="Arial"/>
                <a:cs typeface="Arial"/>
              </a:rPr>
              <a:t>Share the link to the map with SPLWs, HWBCs, CCs, PCN staff and VCSE partners in your local area </a:t>
            </a:r>
            <a:endParaRPr lang="en-GB" sz="1800" b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>
                <a:latin typeface="Arial"/>
                <a:cs typeface="Arial"/>
              </a:rPr>
              <a:t>Work with us to develop your Proactive Social Prescribing intervention into a case study to be shared with the system!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/>
          </a:p>
          <a:p>
            <a:endParaRPr lang="en-GB" sz="1600" b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A663726-FF77-DEB0-F830-B37B3CAEC5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5671" y="253408"/>
            <a:ext cx="5669963" cy="716920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rgbClr val="3A6996"/>
                </a:solidFill>
                <a:latin typeface="Arial"/>
                <a:cs typeface="Arial"/>
              </a:rPr>
              <a:t>Opportunities!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41EB79-6AF6-AB84-07C5-05C038F25240}"/>
              </a:ext>
            </a:extLst>
          </p:cNvPr>
          <p:cNvSpPr txBox="1"/>
          <p:nvPr/>
        </p:nvSpPr>
        <p:spPr>
          <a:xfrm>
            <a:off x="160419" y="1161376"/>
            <a:ext cx="628684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5FB8"/>
                </a:solidFill>
                <a:latin typeface="Arial"/>
                <a:cs typeface="Arial"/>
              </a:rPr>
              <a:t>Submissions that:</a:t>
            </a:r>
          </a:p>
          <a:p>
            <a:endParaRPr lang="en-GB" b="1">
              <a:solidFill>
                <a:srgbClr val="005FB8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highlight an innovative or new model of social prescribing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evidence impact of proactive outreach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demonstrate effective cross-sector partnership and collaboration 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or illustrates where social prescribing has influenced commissioning or wider health inequalities strategy </a:t>
            </a:r>
            <a:endParaRPr lang="en-GB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r>
              <a:rPr lang="en-GB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Could be </a:t>
            </a:r>
            <a:r>
              <a:rPr lang="en-GB" b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spotlighted in our monthly newsletters!</a:t>
            </a:r>
            <a:endParaRPr lang="en-GB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Google Shape;140;g22b5be9de1f_9_0">
            <a:extLst>
              <a:ext uri="{FF2B5EF4-FFF2-40B4-BE49-F238E27FC236}">
                <a16:creationId xmlns:a16="http://schemas.microsoft.com/office/drawing/2014/main" id="{BC5FEDF4-2C44-22EF-72B6-5BD744F56986}"/>
              </a:ext>
            </a:extLst>
          </p:cNvPr>
          <p:cNvSpPr txBox="1"/>
          <p:nvPr/>
        </p:nvSpPr>
        <p:spPr>
          <a:xfrm>
            <a:off x="6675540" y="5534601"/>
            <a:ext cx="4504003" cy="1323399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>
                <a:solidFill>
                  <a:schemeClr val="lt1"/>
                </a:solidFill>
                <a:latin typeface="Arial"/>
                <a:cs typeface="Arial"/>
              </a:rPr>
              <a:t>We can work with SP managers, SP Leads or Link Workers to input your example and will support with sharing pan London, raising awareness of your service, the intervention &amp; the impact on health inequalities </a:t>
            </a:r>
            <a:endParaRPr lang="en-US" sz="160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6A25E58-8DDA-81B7-44B0-16930A072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3" t="26558" r="24543" b="31165"/>
          <a:stretch/>
        </p:blipFill>
        <p:spPr>
          <a:xfrm>
            <a:off x="204439" y="4130599"/>
            <a:ext cx="5891568" cy="26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3B9EAA-E87F-B667-2B4F-FA2789F4A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9699" y="268204"/>
            <a:ext cx="6253604" cy="716920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rgbClr val="3A6996"/>
                </a:solidFill>
                <a:latin typeface="Arial"/>
                <a:cs typeface="Arial"/>
              </a:rPr>
              <a:t>The New London Social Prescribing Map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337F3-4298-2C4E-14AC-414116983741}"/>
              </a:ext>
            </a:extLst>
          </p:cNvPr>
          <p:cNvSpPr txBox="1"/>
          <p:nvPr/>
        </p:nvSpPr>
        <p:spPr>
          <a:xfrm>
            <a:off x="657396" y="882849"/>
            <a:ext cx="113228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5FB8"/>
                </a:solidFill>
                <a:latin typeface="Arial"/>
                <a:cs typeface="Arial"/>
              </a:rPr>
              <a:t>Example Proactive Social Prescribing Intervention! </a:t>
            </a:r>
          </a:p>
          <a:p>
            <a:endParaRPr lang="en-GB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D41BE9-4FE4-4340-3AEB-672903CBB97F}"/>
              </a:ext>
            </a:extLst>
          </p:cNvPr>
          <p:cNvSpPr txBox="1"/>
          <p:nvPr/>
        </p:nvSpPr>
        <p:spPr>
          <a:xfrm>
            <a:off x="7371368" y="1202420"/>
            <a:ext cx="472851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Share examples of proactive social prescribing interventions to illustrate how services are meeting the </a:t>
            </a:r>
            <a:r>
              <a:rPr lang="en-US" b="1">
                <a:solidFill>
                  <a:srgbClr val="005FB8"/>
                </a:solidFill>
                <a:latin typeface="Arial"/>
                <a:cs typeface="Arial"/>
              </a:rPr>
              <a:t>2023/24 network contract DES requirements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You can link to online resources, information or </a:t>
            </a:r>
            <a:r>
              <a:rPr lang="en-US" b="1">
                <a:latin typeface="Arial"/>
                <a:cs typeface="Arial"/>
              </a:rPr>
              <a:t>upload media files</a:t>
            </a:r>
            <a:r>
              <a:rPr lang="en-US">
                <a:latin typeface="Arial"/>
                <a:cs typeface="Arial"/>
              </a:rPr>
              <a:t> to support your contribution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See the </a:t>
            </a:r>
            <a:r>
              <a:rPr lang="en-US">
                <a:latin typeface="Arial"/>
                <a:cs typeface="Arial"/>
                <a:hlinkClick r:id="rId3"/>
              </a:rPr>
              <a:t>proactive SP project at Brompton PCN here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2" name="Picture 1" descr="A screenshot of a map&#10;&#10;Description automatically generated">
            <a:extLst>
              <a:ext uri="{FF2B5EF4-FFF2-40B4-BE49-F238E27FC236}">
                <a16:creationId xmlns:a16="http://schemas.microsoft.com/office/drawing/2014/main" id="{8BD5A35C-3257-4AB2-FCA3-E3FA57C78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7578"/>
            <a:ext cx="6976533" cy="5514327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07D80C2-85C8-1941-735B-A8E5EBD7E4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16" t="7367" r="129" b="389"/>
          <a:stretch/>
        </p:blipFill>
        <p:spPr>
          <a:xfrm>
            <a:off x="6962020" y="3866276"/>
            <a:ext cx="5226655" cy="29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1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3B9EAA-E87F-B667-2B4F-FA2789F4A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8284" y="435472"/>
            <a:ext cx="6253604" cy="716920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rgbClr val="3A6996"/>
                </a:solidFill>
                <a:latin typeface="Arial"/>
                <a:cs typeface="Arial"/>
              </a:rPr>
              <a:t>The New London Social Prescribing Map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337F3-4298-2C4E-14AC-414116983741}"/>
              </a:ext>
            </a:extLst>
          </p:cNvPr>
          <p:cNvSpPr txBox="1"/>
          <p:nvPr/>
        </p:nvSpPr>
        <p:spPr>
          <a:xfrm>
            <a:off x="875110" y="1064278"/>
            <a:ext cx="113228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5FB8"/>
                </a:solidFill>
                <a:latin typeface="Arial"/>
                <a:cs typeface="Arial"/>
              </a:rPr>
              <a:t>Example case study! </a:t>
            </a:r>
          </a:p>
          <a:p>
            <a:endParaRPr lang="en-GB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8C127-629C-0943-30E2-0643DEA03F10}"/>
              </a:ext>
            </a:extLst>
          </p:cNvPr>
          <p:cNvSpPr txBox="1"/>
          <p:nvPr/>
        </p:nvSpPr>
        <p:spPr>
          <a:xfrm>
            <a:off x="8907462" y="3938588"/>
            <a:ext cx="27511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See here for examples of case studies!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64EE8A7D-291C-4449-9CF8-35312FFC9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775" y="3162300"/>
            <a:ext cx="552450" cy="533400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EC207EB2-0BB7-1AB8-E244-D00D8BA50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775" y="3162300"/>
            <a:ext cx="552450" cy="533400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FDE5C3A7-1BA6-A6EF-3665-FE5B5DF33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94" y="959644"/>
            <a:ext cx="552450" cy="533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D41BE9-4FE4-4340-3AEB-672903CBB97F}"/>
              </a:ext>
            </a:extLst>
          </p:cNvPr>
          <p:cNvSpPr txBox="1"/>
          <p:nvPr/>
        </p:nvSpPr>
        <p:spPr>
          <a:xfrm>
            <a:off x="8822796" y="1819276"/>
            <a:ext cx="322871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You can link to online resources, information or upload media files to support your contribution!</a:t>
            </a:r>
          </a:p>
        </p:txBody>
      </p:sp>
      <p:pic>
        <p:nvPicPr>
          <p:cNvPr id="2" name="Picture 1" descr="A screenshot of a map&#10;&#10;Description automatically generated">
            <a:extLst>
              <a:ext uri="{FF2B5EF4-FFF2-40B4-BE49-F238E27FC236}">
                <a16:creationId xmlns:a16="http://schemas.microsoft.com/office/drawing/2014/main" id="{4CAEFB69-27D4-0B3A-6DF6-963DB1648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15" y="1490119"/>
            <a:ext cx="8367485" cy="536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58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Pages">
  <a:themeElements>
    <a:clrScheme name="Transformation Partners">
      <a:dk1>
        <a:srgbClr val="005FB8"/>
      </a:dk1>
      <a:lt1>
        <a:srgbClr val="FFFFFF"/>
      </a:lt1>
      <a:dk2>
        <a:srgbClr val="005FBE"/>
      </a:dk2>
      <a:lt2>
        <a:srgbClr val="E6EDEE"/>
      </a:lt2>
      <a:accent1>
        <a:srgbClr val="008283"/>
      </a:accent1>
      <a:accent2>
        <a:srgbClr val="00A799"/>
      </a:accent2>
      <a:accent3>
        <a:srgbClr val="B0E0DC"/>
      </a:accent3>
      <a:accent4>
        <a:srgbClr val="723D8B"/>
      </a:accent4>
      <a:accent5>
        <a:srgbClr val="E82885"/>
      </a:accent5>
      <a:accent6>
        <a:srgbClr val="E8CCDB"/>
      </a:accent6>
      <a:hlink>
        <a:srgbClr val="00A799"/>
      </a:hlink>
      <a:folHlink>
        <a:srgbClr val="00A7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5dd6d7-cc64-4e40-a0f5-2738425cf3ae">
      <Terms xmlns="http://schemas.microsoft.com/office/infopath/2007/PartnerControls"/>
    </lcf76f155ced4ddcb4097134ff3c332f>
    <_ip_UnifiedCompliancePolicyUIAction xmlns="http://schemas.microsoft.com/sharepoint/v3" xsi:nil="true"/>
    <TaxCatchAll xmlns="b97c2deb-031d-4fa7-b1fb-4c3658af6c30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6EF81A2C155E499883D3B4B8F92145" ma:contentTypeVersion="17" ma:contentTypeDescription="Create a new document." ma:contentTypeScope="" ma:versionID="c7efb4bc6ec752d47119918f8d835918">
  <xsd:schema xmlns:xsd="http://www.w3.org/2001/XMLSchema" xmlns:xs="http://www.w3.org/2001/XMLSchema" xmlns:p="http://schemas.microsoft.com/office/2006/metadata/properties" xmlns:ns1="http://schemas.microsoft.com/sharepoint/v3" xmlns:ns2="815dd6d7-cc64-4e40-a0f5-2738425cf3ae" xmlns:ns3="b97c2deb-031d-4fa7-b1fb-4c3658af6c30" targetNamespace="http://schemas.microsoft.com/office/2006/metadata/properties" ma:root="true" ma:fieldsID="fd6eea1661c1d7820d32ecbffea24af3" ns1:_="" ns2:_="" ns3:_="">
    <xsd:import namespace="http://schemas.microsoft.com/sharepoint/v3"/>
    <xsd:import namespace="815dd6d7-cc64-4e40-a0f5-2738425cf3ae"/>
    <xsd:import namespace="b97c2deb-031d-4fa7-b1fb-4c3658af6c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dd6d7-cc64-4e40-a0f5-2738425cf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c2deb-031d-4fa7-b1fb-4c3658af6c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7ff03e6-7b44-408c-924f-c8a0a600a08d}" ma:internalName="TaxCatchAll" ma:showField="CatchAllData" ma:web="b97c2deb-031d-4fa7-b1fb-4c3658af6c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C9706C-845C-44F5-86E0-3448E81D6EE4}">
  <ds:schemaRefs>
    <ds:schemaRef ds:uri="815dd6d7-cc64-4e40-a0f5-2738425cf3ae"/>
    <ds:schemaRef ds:uri="b97c2deb-031d-4fa7-b1fb-4c3658af6c3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BF5D83-B73D-4D17-AE9C-6611D04E00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15dd6d7-cc64-4e40-a0f5-2738425cf3ae"/>
    <ds:schemaRef ds:uri="b97c2deb-031d-4fa7-b1fb-4c3658af6c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5C537B-5C67-4E6E-AA76-8B7E620559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18</Slides>
  <Notes>17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Title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9</cp:revision>
  <dcterms:created xsi:type="dcterms:W3CDTF">2023-04-24T15:44:40Z</dcterms:created>
  <dcterms:modified xsi:type="dcterms:W3CDTF">2025-03-12T10:50:37Z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0x010100BE6EF81A2C155E499883D3B4B8F92145</vt:lpwstr>
  </property>
  <property fmtid="{D5CDD505-2E9C-101B-9397-08002B2CF9AE}" pid="3" name="MediaServiceImageTags">
    <vt:lpwstr/>
  </property>
</Properties>
</file>