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2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embeddedFontLst>
    <p:embeddedFont>
      <p:font typeface="Century Gothic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italic.fntdata"/><Relationship Id="rId10" Type="http://schemas.openxmlformats.org/officeDocument/2006/relationships/font" Target="fonts/CenturyGothic-bold.fntdata"/><Relationship Id="rId12" Type="http://schemas.openxmlformats.org/officeDocument/2006/relationships/font" Target="fonts/CenturyGothic-bold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CenturyGothic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/>
          <p:nvPr/>
        </p:nvSpPr>
        <p:spPr>
          <a:xfrm>
            <a:off x="0" y="-3175"/>
            <a:ext cx="12192000" cy="5203825"/>
          </a:xfrm>
          <a:custGeom>
            <a:rect b="b" l="l" r="r" t="t"/>
            <a:pathLst>
              <a:path extrusionOk="0" h="3278" w="5760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" name="Google Shape;13;p2"/>
          <p:cNvSpPr txBox="1"/>
          <p:nvPr>
            <p:ph type="ctrTitle"/>
          </p:nvPr>
        </p:nvSpPr>
        <p:spPr>
          <a:xfrm>
            <a:off x="810001" y="1449147"/>
            <a:ext cx="10572000" cy="297105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5400"/>
              <a:buFont typeface="Century Gothic"/>
              <a:buNone/>
              <a:defRPr sz="5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810001" y="5280847"/>
            <a:ext cx="10572000" cy="434974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600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2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anoramic Picture with Caption">
  <p:cSld name="Panoramic Picture with Caption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1"/>
          <p:cNvSpPr txBox="1"/>
          <p:nvPr>
            <p:ph type="title"/>
          </p:nvPr>
        </p:nvSpPr>
        <p:spPr>
          <a:xfrm>
            <a:off x="810000" y="4800600"/>
            <a:ext cx="10561418" cy="566738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2400"/>
              <a:buFont typeface="Century Gothic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/>
          <p:nvPr>
            <p:ph idx="2" type="pic"/>
          </p:nvPr>
        </p:nvSpPr>
        <p:spPr>
          <a:xfrm>
            <a:off x="0" y="0"/>
            <a:ext cx="12192000" cy="4800600"/>
          </a:xfrm>
          <a:prstGeom prst="rect">
            <a:avLst/>
          </a:prstGeom>
          <a:noFill/>
          <a:ln cap="rnd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>
              <a:srgbClr val="000000">
                <a:alpha val="40000"/>
              </a:srgbClr>
            </a:outerShdw>
          </a:effectLst>
        </p:spPr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810000" y="5367338"/>
            <a:ext cx="10561418" cy="49371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9" name="Google Shape;79;p11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2"/>
          <p:cNvSpPr/>
          <p:nvPr/>
        </p:nvSpPr>
        <p:spPr>
          <a:xfrm>
            <a:off x="631697" y="1081456"/>
            <a:ext cx="6332416" cy="3239188"/>
          </a:xfrm>
          <a:custGeom>
            <a:rect b="b" l="l" r="r" t="t"/>
            <a:pathLst>
              <a:path extrusionOk="0" h="2308" w="3384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4" name="Google Shape;84;p12"/>
          <p:cNvSpPr txBox="1"/>
          <p:nvPr>
            <p:ph type="title"/>
          </p:nvPr>
        </p:nvSpPr>
        <p:spPr>
          <a:xfrm>
            <a:off x="850985" y="1238502"/>
            <a:ext cx="5893840" cy="264591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200"/>
              <a:buFont typeface="Century Gothic"/>
              <a:buNone/>
              <a:defRPr b="1" sz="42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2"/>
          <p:cNvSpPr txBox="1"/>
          <p:nvPr>
            <p:ph idx="1" type="body"/>
          </p:nvPr>
        </p:nvSpPr>
        <p:spPr>
          <a:xfrm>
            <a:off x="853190" y="4443680"/>
            <a:ext cx="5891636" cy="71324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6" name="Google Shape;86;p12"/>
          <p:cNvSpPr txBox="1"/>
          <p:nvPr>
            <p:ph idx="2" type="body"/>
          </p:nvPr>
        </p:nvSpPr>
        <p:spPr>
          <a:xfrm>
            <a:off x="7574642" y="1081456"/>
            <a:ext cx="3810001" cy="407546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800"/>
              <a:buFont typeface="Century Gothic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2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3"/>
          <p:cNvSpPr/>
          <p:nvPr/>
        </p:nvSpPr>
        <p:spPr>
          <a:xfrm>
            <a:off x="1140884" y="2286585"/>
            <a:ext cx="4895115" cy="2503972"/>
          </a:xfrm>
          <a:custGeom>
            <a:rect b="b" l="l" r="r" t="t"/>
            <a:pathLst>
              <a:path extrusionOk="0" h="2308" w="3384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p13"/>
          <p:cNvSpPr txBox="1"/>
          <p:nvPr>
            <p:ph type="title"/>
          </p:nvPr>
        </p:nvSpPr>
        <p:spPr>
          <a:xfrm>
            <a:off x="1357089" y="2435957"/>
            <a:ext cx="4382521" cy="2007789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3200"/>
              <a:buFont typeface="Century Gothic"/>
              <a:buNone/>
              <a:defRPr sz="3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3"/>
          <p:cNvSpPr txBox="1"/>
          <p:nvPr>
            <p:ph idx="1" type="body"/>
          </p:nvPr>
        </p:nvSpPr>
        <p:spPr>
          <a:xfrm>
            <a:off x="6156000" y="2286000"/>
            <a:ext cx="4880300" cy="229552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800"/>
              <a:buFont typeface="Century Gothic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94" name="Google Shape;94;p13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3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3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/>
          <p:nvPr/>
        </p:nvSpPr>
        <p:spPr>
          <a:xfrm>
            <a:off x="0" y="0"/>
            <a:ext cx="12192000" cy="2185988"/>
          </a:xfrm>
          <a:custGeom>
            <a:rect b="b" l="l" r="r" t="t"/>
            <a:pathLst>
              <a:path extrusionOk="0" h="1377" w="576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p14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4"/>
          <p:cNvSpPr txBox="1"/>
          <p:nvPr>
            <p:ph idx="1" type="body"/>
          </p:nvPr>
        </p:nvSpPr>
        <p:spPr>
          <a:xfrm rot="5400000">
            <a:off x="4254444" y="-1260043"/>
            <a:ext cx="3674397" cy="1056328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101" name="Google Shape;101;p14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4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4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/>
          <p:nvPr/>
        </p:nvSpPr>
        <p:spPr>
          <a:xfrm>
            <a:off x="7669651" y="446089"/>
            <a:ext cx="4522349" cy="5414962"/>
          </a:xfrm>
          <a:custGeom>
            <a:rect b="b" l="l" r="r" t="t"/>
            <a:pathLst>
              <a:path extrusionOk="0" h="4320" w="2879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p15"/>
          <p:cNvSpPr txBox="1"/>
          <p:nvPr>
            <p:ph type="title"/>
          </p:nvPr>
        </p:nvSpPr>
        <p:spPr>
          <a:xfrm rot="5400000">
            <a:off x="6863536" y="1906175"/>
            <a:ext cx="5134798" cy="249479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5"/>
          <p:cNvSpPr txBox="1"/>
          <p:nvPr>
            <p:ph idx="1" type="body"/>
          </p:nvPr>
        </p:nvSpPr>
        <p:spPr>
          <a:xfrm rot="5400000">
            <a:off x="1408290" y="-152200"/>
            <a:ext cx="5414962" cy="661154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108" name="Google Shape;108;p15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5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5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/>
          <p:nvPr/>
        </p:nvSpPr>
        <p:spPr>
          <a:xfrm>
            <a:off x="0" y="0"/>
            <a:ext cx="12192000" cy="2185988"/>
          </a:xfrm>
          <a:custGeom>
            <a:rect b="b" l="l" r="r" t="t"/>
            <a:pathLst>
              <a:path extrusionOk="0" h="1377" w="576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" name="Google Shape;20;p3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" type="body"/>
          </p:nvPr>
        </p:nvSpPr>
        <p:spPr>
          <a:xfrm>
            <a:off x="818712" y="2222287"/>
            <a:ext cx="10554574" cy="363651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0" y="1"/>
            <a:ext cx="12192000" cy="5203825"/>
          </a:xfrm>
          <a:custGeom>
            <a:rect b="b" l="l" r="r" t="t"/>
            <a:pathLst>
              <a:path extrusionOk="0" h="3278" w="5760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" name="Google Shape;27;p4"/>
          <p:cNvSpPr txBox="1"/>
          <p:nvPr>
            <p:ph type="title"/>
          </p:nvPr>
        </p:nvSpPr>
        <p:spPr>
          <a:xfrm>
            <a:off x="810000" y="2951396"/>
            <a:ext cx="10561418" cy="146880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800"/>
              <a:buFont typeface="Century Gothic"/>
              <a:buNone/>
              <a:defRPr b="1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810000" y="5281201"/>
            <a:ext cx="10561418" cy="43395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r">
              <a:spcBef>
                <a:spcPts val="36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/>
          <p:nvPr/>
        </p:nvSpPr>
        <p:spPr>
          <a:xfrm>
            <a:off x="0" y="0"/>
            <a:ext cx="12192000" cy="2185988"/>
          </a:xfrm>
          <a:custGeom>
            <a:rect b="b" l="l" r="r" t="t"/>
            <a:pathLst>
              <a:path extrusionOk="0" h="1377" w="576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4" name="Google Shape;34;p5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818712" y="2222287"/>
            <a:ext cx="5185873" cy="363876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6187415" y="2222287"/>
            <a:ext cx="5194583" cy="3638764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12192000" cy="2185988"/>
          </a:xfrm>
          <a:custGeom>
            <a:rect b="b" l="l" r="r" t="t"/>
            <a:pathLst>
              <a:path extrusionOk="0" h="1377" w="576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2" name="Google Shape;42;p6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" type="body"/>
          </p:nvPr>
        </p:nvSpPr>
        <p:spPr>
          <a:xfrm>
            <a:off x="814728" y="2174875"/>
            <a:ext cx="5189857" cy="57626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2000"/>
              <a:buNone/>
              <a:defRPr b="0" sz="20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4" name="Google Shape;44;p6"/>
          <p:cNvSpPr txBox="1"/>
          <p:nvPr>
            <p:ph idx="2" type="body"/>
          </p:nvPr>
        </p:nvSpPr>
        <p:spPr>
          <a:xfrm>
            <a:off x="814729" y="2751138"/>
            <a:ext cx="5189856" cy="310991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3" type="body"/>
          </p:nvPr>
        </p:nvSpPr>
        <p:spPr>
          <a:xfrm>
            <a:off x="6187415" y="2174875"/>
            <a:ext cx="5194583" cy="57626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2000"/>
              <a:buNone/>
              <a:defRPr b="0" sz="20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6"/>
          <p:cNvSpPr txBox="1"/>
          <p:nvPr>
            <p:ph idx="4" type="body"/>
          </p:nvPr>
        </p:nvSpPr>
        <p:spPr>
          <a:xfrm>
            <a:off x="6187415" y="2751138"/>
            <a:ext cx="5194583" cy="310991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/>
          <p:nvPr/>
        </p:nvSpPr>
        <p:spPr>
          <a:xfrm>
            <a:off x="0" y="0"/>
            <a:ext cx="12192000" cy="2185988"/>
          </a:xfrm>
          <a:custGeom>
            <a:rect b="b" l="l" r="r" t="t"/>
            <a:pathLst>
              <a:path extrusionOk="0" h="1377" w="5760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7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8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8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/>
          <p:nvPr/>
        </p:nvSpPr>
        <p:spPr>
          <a:xfrm>
            <a:off x="1073151" y="446087"/>
            <a:ext cx="3547533" cy="1814651"/>
          </a:xfrm>
          <a:custGeom>
            <a:rect b="b" l="l" r="r" t="t"/>
            <a:pathLst>
              <a:path extrusionOk="0" h="2308" w="3384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algn="tl" flip="none" tx="0" sx="100000" ty="0" sy="100000"/>
          </a:blipFill>
          <a:ln cap="rnd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" name="Google Shape;62;p9"/>
          <p:cNvSpPr txBox="1"/>
          <p:nvPr>
            <p:ph type="title"/>
          </p:nvPr>
        </p:nvSpPr>
        <p:spPr>
          <a:xfrm>
            <a:off x="1073151" y="446088"/>
            <a:ext cx="3547533" cy="1618396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2000"/>
              <a:buFont typeface="Century Gothic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" type="body"/>
          </p:nvPr>
        </p:nvSpPr>
        <p:spPr>
          <a:xfrm>
            <a:off x="4855633" y="446088"/>
            <a:ext cx="6252633" cy="541496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🞆"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2pPr>
            <a:lvl3pPr indent="-342900" lvl="2" marL="1371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3pPr>
            <a:lvl4pPr indent="-342900" lvl="3" marL="18288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4pPr>
            <a:lvl5pPr indent="-342900" lvl="4" marL="22860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5pPr>
            <a:lvl6pPr indent="-342900" lvl="5" marL="27432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6pPr>
            <a:lvl7pPr indent="-342900" lvl="6" marL="32004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7pPr>
            <a:lvl8pPr indent="-342900" lvl="7" marL="3657600" algn="l">
              <a:spcBef>
                <a:spcPts val="600"/>
              </a:spcBef>
              <a:spcAft>
                <a:spcPts val="0"/>
              </a:spcAft>
              <a:buSzPts val="1800"/>
              <a:buChar char="🞆"/>
              <a:defRPr/>
            </a:lvl8pPr>
            <a:lvl9pPr indent="-342900" lvl="8" marL="4114800" algn="l">
              <a:spcBef>
                <a:spcPts val="600"/>
              </a:spcBef>
              <a:spcAft>
                <a:spcPts val="600"/>
              </a:spcAft>
              <a:buSzPts val="1800"/>
              <a:buChar char="🞆"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1073151" y="2260738"/>
            <a:ext cx="3547533" cy="360031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9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9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9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/>
          <p:cNvSpPr txBox="1"/>
          <p:nvPr>
            <p:ph type="title"/>
          </p:nvPr>
        </p:nvSpPr>
        <p:spPr>
          <a:xfrm>
            <a:off x="814728" y="727522"/>
            <a:ext cx="4852988" cy="161716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2400"/>
              <a:buFont typeface="Century Gothic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/>
          <p:nvPr>
            <p:ph idx="2" type="pic"/>
          </p:nvPr>
        </p:nvSpPr>
        <p:spPr>
          <a:xfrm>
            <a:off x="6098117" y="0"/>
            <a:ext cx="6093883" cy="6858000"/>
          </a:xfrm>
          <a:prstGeom prst="rect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814728" y="2344684"/>
            <a:ext cx="4852988" cy="351636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2" name="Google Shape;72;p10"/>
          <p:cNvSpPr txBox="1"/>
          <p:nvPr>
            <p:ph idx="10" type="dt"/>
          </p:nvPr>
        </p:nvSpPr>
        <p:spPr>
          <a:xfrm>
            <a:off x="3885810" y="6041362"/>
            <a:ext cx="976879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0"/>
          <p:cNvSpPr txBox="1"/>
          <p:nvPr>
            <p:ph idx="11" type="ftr"/>
          </p:nvPr>
        </p:nvSpPr>
        <p:spPr>
          <a:xfrm>
            <a:off x="590396" y="6041362"/>
            <a:ext cx="3295413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0"/>
          <p:cNvSpPr txBox="1"/>
          <p:nvPr>
            <p:ph idx="12" type="sldNum"/>
          </p:nvPr>
        </p:nvSpPr>
        <p:spPr>
          <a:xfrm>
            <a:off x="4862689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  <a:defRPr b="1" i="0" sz="4000" u="none" cap="none" strike="noStrik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🞆"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3020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🞆"/>
              <a:defRPr b="0" i="0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17500" lvl="2" marL="13716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🞆"/>
              <a:defRPr b="0" i="0" sz="1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04800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0480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0480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0480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04800" lvl="8" marL="4114800" marR="0" rtl="0" algn="l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🞆"/>
              <a:defRPr b="0" i="0" sz="1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1" type="ftr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0" type="dt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108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6"/>
          <p:cNvSpPr txBox="1"/>
          <p:nvPr>
            <p:ph type="ctrTitle"/>
          </p:nvPr>
        </p:nvSpPr>
        <p:spPr>
          <a:xfrm>
            <a:off x="810001" y="1449147"/>
            <a:ext cx="10572000" cy="297105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5400"/>
              <a:buFont typeface="Century Gothic"/>
              <a:buNone/>
            </a:pPr>
            <a:r>
              <a:rPr lang="en-GB"/>
              <a:t>Mental Health Social Prescribing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7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</a:pPr>
            <a:r>
              <a:rPr lang="en-GB"/>
              <a:t>How we support patients </a:t>
            </a:r>
            <a:endParaRPr/>
          </a:p>
        </p:txBody>
      </p:sp>
      <p:sp>
        <p:nvSpPr>
          <p:cNvPr id="121" name="Google Shape;121;p17"/>
          <p:cNvSpPr txBox="1"/>
          <p:nvPr>
            <p:ph idx="1" type="body"/>
          </p:nvPr>
        </p:nvSpPr>
        <p:spPr>
          <a:xfrm>
            <a:off x="540416" y="2352866"/>
            <a:ext cx="10554574" cy="363651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 fontScale="850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ct val="100000"/>
              <a:buChar char="🞆"/>
            </a:pPr>
            <a:r>
              <a:rPr lang="en-GB"/>
              <a:t>Common MH conditions: Schizophrenia, Schizoaffective disorder, Personality Disorders, PTSD, Depression, Anxiety</a:t>
            </a:r>
            <a:endParaRPr/>
          </a:p>
          <a:p>
            <a:pPr indent="-342900" lvl="0" marL="342900" rtl="0" algn="l">
              <a:spcBef>
                <a:spcPts val="906"/>
              </a:spcBef>
              <a:spcAft>
                <a:spcPts val="0"/>
              </a:spcAft>
              <a:buSzPct val="100000"/>
              <a:buChar char="🞆"/>
            </a:pPr>
            <a:r>
              <a:rPr lang="en-GB"/>
              <a:t>Challenges: Low mood, chronic suicidal thoughts, Audio hallucinations, side effects from medications e.g. fatigue, low income, social anxiety/isolation, chronic pain and illness.</a:t>
            </a:r>
            <a:endParaRPr/>
          </a:p>
          <a:p>
            <a:pPr indent="-342900" lvl="0" marL="342900" rtl="0" algn="l">
              <a:spcBef>
                <a:spcPts val="906"/>
              </a:spcBef>
              <a:spcAft>
                <a:spcPts val="0"/>
              </a:spcAft>
              <a:buSzPct val="100000"/>
              <a:buChar char="🞆"/>
            </a:pPr>
            <a:r>
              <a:rPr lang="en-GB"/>
              <a:t>MHSP’s support holistically – taking into account whole person, not focusing on diagnosis. ‘What matters to you’ approach. Predominantly social needs and strengthening links to community but can support with practical issues.</a:t>
            </a:r>
            <a:endParaRPr/>
          </a:p>
          <a:p>
            <a:pPr indent="-342900" lvl="0" marL="342900" rtl="0" algn="l">
              <a:spcBef>
                <a:spcPts val="906"/>
              </a:spcBef>
              <a:spcAft>
                <a:spcPts val="0"/>
              </a:spcAft>
              <a:buSzPct val="100000"/>
              <a:buChar char="🞆"/>
            </a:pPr>
            <a:r>
              <a:rPr lang="en-GB"/>
              <a:t>Examples of support</a:t>
            </a:r>
            <a:endParaRPr/>
          </a:p>
          <a:p>
            <a:pPr indent="-342900" lvl="0" marL="342900" rtl="0" algn="l">
              <a:spcBef>
                <a:spcPts val="906"/>
              </a:spcBef>
              <a:spcAft>
                <a:spcPts val="0"/>
              </a:spcAft>
              <a:buSzPct val="100000"/>
              <a:buChar char="🞆"/>
            </a:pPr>
            <a:r>
              <a:rPr lang="en-GB"/>
              <a:t> – Managed referrals to activities – following up referral – attending first session if needed – following up to support future attendance</a:t>
            </a:r>
            <a:endParaRPr/>
          </a:p>
          <a:p>
            <a:pPr indent="-342900" lvl="0" marL="342900" rtl="0" algn="l">
              <a:spcBef>
                <a:spcPts val="906"/>
              </a:spcBef>
              <a:spcAft>
                <a:spcPts val="0"/>
              </a:spcAft>
              <a:buSzPct val="100000"/>
              <a:buChar char="🞆"/>
            </a:pPr>
            <a:r>
              <a:rPr lang="en-GB"/>
              <a:t>- Managed referrals to housing support, benefit support, food banks, further education, psychological support in the community</a:t>
            </a:r>
            <a:endParaRPr/>
          </a:p>
          <a:p>
            <a:pPr indent="-342900" lvl="0" marL="342900" rtl="0" algn="l">
              <a:spcBef>
                <a:spcPts val="906"/>
              </a:spcBef>
              <a:spcAft>
                <a:spcPts val="0"/>
              </a:spcAft>
              <a:buSzPct val="100000"/>
              <a:buChar char="🞆"/>
            </a:pPr>
            <a:r>
              <a:rPr lang="en-GB"/>
              <a:t>Liaising with other professionals involved in care when necessary </a:t>
            </a:r>
            <a:endParaRPr/>
          </a:p>
          <a:p>
            <a:pPr indent="-342900" lvl="0" marL="342900" rtl="0" algn="l">
              <a:spcBef>
                <a:spcPts val="906"/>
              </a:spcBef>
              <a:spcAft>
                <a:spcPts val="0"/>
              </a:spcAft>
              <a:buSzPct val="100000"/>
              <a:buChar char="🞆"/>
            </a:pPr>
            <a:r>
              <a:rPr lang="en-GB"/>
              <a:t>Most importantly – empowering patients to manage their conditions and build support network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8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</a:pPr>
            <a:r>
              <a:rPr lang="en-GB"/>
              <a:t>Communication</a:t>
            </a:r>
            <a:endParaRPr/>
          </a:p>
        </p:txBody>
      </p:sp>
      <p:sp>
        <p:nvSpPr>
          <p:cNvPr id="127" name="Google Shape;127;p18"/>
          <p:cNvSpPr txBox="1"/>
          <p:nvPr>
            <p:ph idx="1" type="body"/>
          </p:nvPr>
        </p:nvSpPr>
        <p:spPr>
          <a:xfrm>
            <a:off x="818712" y="2222287"/>
            <a:ext cx="10554574" cy="363651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🞆"/>
            </a:pPr>
            <a:r>
              <a:rPr lang="en-GB"/>
              <a:t>Patient led – their preferred communication is prioritised, if socially isolated face to face is suggested (they are always given the option).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lang="en-GB"/>
              <a:t>Tone matching - the practice of adjusting your tone when responding to someone to acknowledge their feelings and show that you’re here to help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lang="en-GB"/>
              <a:t>Active listening – not filling all silences, encouragement through non verbal cues, body language, affirming language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9"/>
          <p:cNvSpPr txBox="1"/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4000"/>
              <a:buFont typeface="Century Gothic"/>
              <a:buNone/>
            </a:pPr>
            <a:r>
              <a:rPr lang="en-GB"/>
              <a:t>Services</a:t>
            </a:r>
            <a:endParaRPr/>
          </a:p>
        </p:txBody>
      </p:sp>
      <p:sp>
        <p:nvSpPr>
          <p:cNvPr id="133" name="Google Shape;133;p19"/>
          <p:cNvSpPr txBox="1"/>
          <p:nvPr>
            <p:ph idx="1" type="body"/>
          </p:nvPr>
        </p:nvSpPr>
        <p:spPr>
          <a:xfrm>
            <a:off x="818712" y="2222287"/>
            <a:ext cx="10554574" cy="363651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🞆"/>
            </a:pPr>
            <a:r>
              <a:rPr lang="en-GB"/>
              <a:t>Refer to services with flexible/drop in activities 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lang="en-GB"/>
              <a:t>Refer to services like Mind who have knowledge around mental health difficulties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lang="en-GB"/>
              <a:t>Raise awareness of services like Samaritans – text, phone, face to face support – non NHS MH services</a:t>
            </a:r>
            <a:endParaRPr/>
          </a:p>
          <a:p>
            <a:pPr indent="-342900" lvl="0" marL="342900" rtl="0" algn="l">
              <a:spcBef>
                <a:spcPts val="960"/>
              </a:spcBef>
              <a:spcAft>
                <a:spcPts val="0"/>
              </a:spcAft>
              <a:buSzPts val="1800"/>
              <a:buChar char="🞆"/>
            </a:pPr>
            <a:r>
              <a:rPr lang="en-GB"/>
              <a:t>Hearingvoices.org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Quotable">
  <a:themeElements>
    <a:clrScheme name="Quotable">
      <a:dk1>
        <a:srgbClr val="000000"/>
      </a:dk1>
      <a:lt1>
        <a:srgbClr val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