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</p:sldIdLst>
  <p:sldSz cy="6858000" cx="12192000"/>
  <p:notesSz cx="6858000" cy="9144000"/>
  <p:embeddedFontLst>
    <p:embeddedFont>
      <p:font typeface="Libre Franklin Light"/>
      <p:regular r:id="rId27"/>
      <p:bold r:id="rId28"/>
      <p:italic r:id="rId29"/>
      <p:boldItalic r:id="rId30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2160" orient="horz"/>
        <p:guide pos="384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5.xml"/><Relationship Id="rId22" Type="http://schemas.openxmlformats.org/officeDocument/2006/relationships/slide" Target="slides/slide17.xml"/><Relationship Id="rId21" Type="http://schemas.openxmlformats.org/officeDocument/2006/relationships/slide" Target="slides/slide16.xml"/><Relationship Id="rId24" Type="http://schemas.openxmlformats.org/officeDocument/2006/relationships/slide" Target="slides/slide19.xml"/><Relationship Id="rId23" Type="http://schemas.openxmlformats.org/officeDocument/2006/relationships/slide" Target="slides/slide18.xml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26" Type="http://schemas.openxmlformats.org/officeDocument/2006/relationships/slide" Target="slides/slide21.xml"/><Relationship Id="rId25" Type="http://schemas.openxmlformats.org/officeDocument/2006/relationships/slide" Target="slides/slide20.xml"/><Relationship Id="rId28" Type="http://schemas.openxmlformats.org/officeDocument/2006/relationships/font" Target="fonts/LibreFranklinLight-bold.fntdata"/><Relationship Id="rId27" Type="http://schemas.openxmlformats.org/officeDocument/2006/relationships/font" Target="fonts/LibreFranklinLight-regular.fnt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29" Type="http://schemas.openxmlformats.org/officeDocument/2006/relationships/font" Target="fonts/LibreFranklinLight-italic.fntdata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30" Type="http://schemas.openxmlformats.org/officeDocument/2006/relationships/font" Target="fonts/LibreFranklinLight-boldItalic.fntdata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idx="2" type="hdr"/>
          </p:nvPr>
        </p:nvSpPr>
        <p:spPr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9pPr>
          </a:lstStyle>
          <a:p/>
        </p:txBody>
      </p:sp>
      <p:sp>
        <p:nvSpPr>
          <p:cNvPr id="4" name="Google Shape;4;n"/>
          <p:cNvSpPr txBox="1"/>
          <p:nvPr>
            <p:ph idx="10" type="dt"/>
          </p:nvPr>
        </p:nvSpPr>
        <p:spPr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9pPr>
          </a:lstStyle>
          <a:p/>
        </p:txBody>
      </p:sp>
      <p:sp>
        <p:nvSpPr>
          <p:cNvPr id="5" name="Google Shape;5;n"/>
          <p:cNvSpPr/>
          <p:nvPr>
            <p:ph idx="3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" name="Google Shape;6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" name="Google Shape;7;n"/>
          <p:cNvSpPr txBox="1"/>
          <p:nvPr>
            <p:ph idx="11" type="ftr"/>
          </p:nvPr>
        </p:nvSpPr>
        <p:spPr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9pPr>
          </a:lstStyle>
          <a:p/>
        </p:txBody>
      </p:sp>
      <p:sp>
        <p:nvSpPr>
          <p:cNvPr id="8" name="Google Shape;8;n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en-GB" sz="1200" u="none" cap="none" strike="noStrik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Times"/>
              <a:ea typeface="Times"/>
              <a:cs typeface="Times"/>
              <a:sym typeface="Times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9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1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51" name="Google Shape;51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2" name="Google Shape;52;p1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53" name="Google Shape;53;p1:notes"/>
          <p:cNvSpPr txBox="1"/>
          <p:nvPr>
            <p:ph idx="11" type="ftr"/>
          </p:nvPr>
        </p:nvSpPr>
        <p:spPr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8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0" name="Google Shape;120;p10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3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5" name="Google Shape;125;p11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9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1" name="Google Shape;131;p12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5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7" name="Google Shape;137;p13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p1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3" name="Google Shape;143;p14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6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p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8" name="Google Shape;148;p15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p1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3" name="Google Shape;153;p16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6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p1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8" name="Google Shape;158;p17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p1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3" name="Google Shape;163;p18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7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p1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9" name="Google Shape;169;p19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2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4" name="Google Shape;64;p2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6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p2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8" name="Google Shape;178;p20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2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p21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84" name="Google Shape;184;p2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5" name="Google Shape;185;p21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3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70" name="Google Shape;70;p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Ref snomed codes – maybe talk to Mayo to see if there are any preferred codes?</a:t>
            </a:r>
            <a:endParaRPr/>
          </a:p>
        </p:txBody>
      </p:sp>
      <p:sp>
        <p:nvSpPr>
          <p:cNvPr id="71" name="Google Shape;71;p3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6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4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78" name="Google Shape;78;p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Information and importance of reconciled registers</a:t>
            </a:r>
            <a:endParaRPr/>
          </a:p>
        </p:txBody>
      </p:sp>
      <p:sp>
        <p:nvSpPr>
          <p:cNvPr id="79" name="Google Shape;79;p4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5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85" name="Google Shape;85;p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Mention Functional OT’s and Dysphagia team within SaLT. 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Make clear we don’t have </a:t>
            </a:r>
            <a:endParaRPr/>
          </a:p>
        </p:txBody>
      </p:sp>
      <p:sp>
        <p:nvSpPr>
          <p:cNvPr id="86" name="Google Shape;86;p5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0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6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92" name="Google Shape;92;p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Mention Functional OT’s and Dysphagia team within SaLT. 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Make clear we don’t have </a:t>
            </a:r>
            <a:endParaRPr/>
          </a:p>
        </p:txBody>
      </p:sp>
      <p:sp>
        <p:nvSpPr>
          <p:cNvPr id="93" name="Google Shape;93;p6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7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7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99" name="Google Shape;99;p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Neither mandated nor funded. Very good compliance in NCL, but patchy across the country. Does add some uncertainty to data interpretation</a:t>
            </a:r>
            <a:endParaRPr/>
          </a:p>
        </p:txBody>
      </p:sp>
      <p:sp>
        <p:nvSpPr>
          <p:cNvPr id="100" name="Google Shape;100;p7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4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6" name="Google Shape;106;p8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2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4" name="Google Shape;114;p9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2"/>
          <p:cNvSpPr txBox="1"/>
          <p:nvPr>
            <p:ph type="ctrTitle"/>
          </p:nvPr>
        </p:nvSpPr>
        <p:spPr>
          <a:xfrm>
            <a:off x="914400" y="2130426"/>
            <a:ext cx="10363200" cy="14700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" name="Google Shape;15;p2"/>
          <p:cNvSpPr txBox="1"/>
          <p:nvPr>
            <p:ph idx="1" type="subTitle"/>
          </p:nvPr>
        </p:nvSpPr>
        <p:spPr>
          <a:xfrm>
            <a:off x="1828800" y="3886200"/>
            <a:ext cx="8534400" cy="1752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ctr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/>
            </a:lvl1pPr>
            <a:lvl2pPr lvl="1" algn="ctr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/>
            </a:lvl2pPr>
            <a:lvl3pPr lvl="2" algn="ctr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/>
            </a:lvl3pPr>
            <a:lvl4pPr lvl="3" algn="ctr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/>
            </a:lvl4pPr>
            <a:lvl5pPr lvl="4" algn="ctr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/>
            </a:lvl5pPr>
            <a:lvl6pPr lvl="5" algn="ctr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/>
            </a:lvl6pPr>
            <a:lvl7pPr lvl="6" algn="ctr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/>
            </a:lvl7pPr>
            <a:lvl8pPr lvl="7" algn="ctr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/>
            </a:lvl8pPr>
            <a:lvl9pPr lvl="8" algn="ctr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Vertical Text" type="vertTx">
  <p:cSld name="VERTICAL_TEXT">
    <p:spTree>
      <p:nvGrpSpPr>
        <p:cNvPr id="43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11"/>
          <p:cNvSpPr txBox="1"/>
          <p:nvPr>
            <p:ph type="title"/>
          </p:nvPr>
        </p:nvSpPr>
        <p:spPr>
          <a:xfrm>
            <a:off x="914400" y="304800"/>
            <a:ext cx="108712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5" name="Google Shape;45;p11"/>
          <p:cNvSpPr txBox="1"/>
          <p:nvPr>
            <p:ph idx="1" type="body"/>
          </p:nvPr>
        </p:nvSpPr>
        <p:spPr>
          <a:xfrm rot="5400000">
            <a:off x="4254500" y="-1816100"/>
            <a:ext cx="4191000" cy="10871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tical Title and Text" type="vertTitleAndTx">
  <p:cSld name="VERTICAL_TITLE_AND_VERTICAL_TEXT">
    <p:spTree>
      <p:nvGrpSpPr>
        <p:cNvPr id="46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12"/>
          <p:cNvSpPr txBox="1"/>
          <p:nvPr>
            <p:ph type="title"/>
          </p:nvPr>
        </p:nvSpPr>
        <p:spPr>
          <a:xfrm rot="5400000">
            <a:off x="7721600" y="1651000"/>
            <a:ext cx="5410200" cy="2717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8" name="Google Shape;48;p12"/>
          <p:cNvSpPr txBox="1"/>
          <p:nvPr>
            <p:ph idx="1" type="body"/>
          </p:nvPr>
        </p:nvSpPr>
        <p:spPr>
          <a:xfrm rot="5400000">
            <a:off x="2184400" y="-965200"/>
            <a:ext cx="5410200" cy="7950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3"/>
          <p:cNvSpPr txBox="1"/>
          <p:nvPr>
            <p:ph type="title"/>
          </p:nvPr>
        </p:nvSpPr>
        <p:spPr>
          <a:xfrm>
            <a:off x="914400" y="304800"/>
            <a:ext cx="108712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8" name="Google Shape;18;p3"/>
          <p:cNvSpPr txBox="1"/>
          <p:nvPr>
            <p:ph idx="1" type="body"/>
          </p:nvPr>
        </p:nvSpPr>
        <p:spPr>
          <a:xfrm>
            <a:off x="914400" y="1524000"/>
            <a:ext cx="10871200" cy="4191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19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 Caption" type="objTx">
  <p:cSld name="OBJECT_WITH_CAPTION_TEXT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609601" y="273050"/>
            <a:ext cx="4011084" cy="116205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sz="2000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4766733" y="273051"/>
            <a:ext cx="6815667" cy="585311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31800" lvl="0" marL="4572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/>
            </a:lvl1pPr>
            <a:lvl2pPr indent="-406400" lvl="1" marL="914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/>
            </a:lvl2pPr>
            <a:lvl3pPr indent="-381000" lvl="2" marL="1371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/>
            </a:lvl3pPr>
            <a:lvl4pPr indent="-355600" lvl="3" marL="18288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/>
            </a:lvl4pPr>
            <a:lvl5pPr indent="-355600" lvl="4" marL="22860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/>
            </a:lvl5pPr>
            <a:lvl6pPr indent="-355600" lvl="5" marL="27432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/>
            </a:lvl6pPr>
            <a:lvl7pPr indent="-355600" lvl="6" marL="3200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/>
            </a:lvl7pPr>
            <a:lvl8pPr indent="-355600" lvl="7" marL="3657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/>
            </a:lvl8pPr>
            <a:lvl9pPr indent="-355600" lvl="8" marL="41148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609601" y="1435101"/>
            <a:ext cx="4011084" cy="46910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/>
            </a:lvl1pPr>
            <a:lvl2pPr indent="-228600" lvl="1" marL="9144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/>
            </a:lvl2pPr>
            <a:lvl3pPr indent="-228600" lvl="2" marL="1371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/>
            </a:lvl3pPr>
            <a:lvl4pPr indent="-228600" lvl="3" marL="1828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/>
            </a:lvl4pPr>
            <a:lvl5pPr indent="-228600" lvl="4" marL="22860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/>
            </a:lvl5pPr>
            <a:lvl6pPr indent="-228600" lvl="5" marL="27432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/>
            </a:lvl6pPr>
            <a:lvl7pPr indent="-228600" lvl="6" marL="32004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/>
            </a:lvl7pPr>
            <a:lvl8pPr indent="-228600" lvl="7" marL="3657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/>
            </a:lvl8pPr>
            <a:lvl9pPr indent="-228600" lvl="8" marL="4114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/>
            </a:lvl9pPr>
          </a:lstStyle>
          <a:p/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24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6"/>
          <p:cNvSpPr txBox="1"/>
          <p:nvPr>
            <p:ph type="title"/>
          </p:nvPr>
        </p:nvSpPr>
        <p:spPr>
          <a:xfrm>
            <a:off x="963084" y="4406901"/>
            <a:ext cx="10363200" cy="13620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sz="4000" cap="none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6" name="Google Shape;26;p6"/>
          <p:cNvSpPr txBox="1"/>
          <p:nvPr>
            <p:ph idx="1" type="body"/>
          </p:nvPr>
        </p:nvSpPr>
        <p:spPr>
          <a:xfrm>
            <a:off x="963084" y="2906713"/>
            <a:ext cx="103632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/>
            </a:lvl1pPr>
            <a:lvl2pPr indent="-2286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/>
            </a:lvl2pPr>
            <a:lvl3pPr indent="-228600" lvl="2" marL="1371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/>
            </a:lvl3pPr>
            <a:lvl4pPr indent="-228600" lvl="3" marL="18288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/>
            </a:lvl4pPr>
            <a:lvl5pPr indent="-228600" lvl="4" marL="22860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/>
            </a:lvl5pPr>
            <a:lvl6pPr indent="-228600" lvl="5" marL="27432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/>
            </a:lvl6pPr>
            <a:lvl7pPr indent="-228600" lvl="6" marL="32004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/>
            </a:lvl7pPr>
            <a:lvl8pPr indent="-228600" lvl="7" marL="3657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/>
            </a:lvl8pPr>
            <a:lvl9pPr indent="-228600" lvl="8" marL="41148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/>
            </a:lvl9pPr>
          </a:lstStyle>
          <a:p/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 type="twoObj">
  <p:cSld name="TWO_OBJECTS">
    <p:spTree>
      <p:nvGrpSpPr>
        <p:cNvPr id="27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7"/>
          <p:cNvSpPr txBox="1"/>
          <p:nvPr>
            <p:ph type="title"/>
          </p:nvPr>
        </p:nvSpPr>
        <p:spPr>
          <a:xfrm>
            <a:off x="914400" y="304800"/>
            <a:ext cx="108712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9" name="Google Shape;29;p7"/>
          <p:cNvSpPr txBox="1"/>
          <p:nvPr>
            <p:ph idx="1" type="body"/>
          </p:nvPr>
        </p:nvSpPr>
        <p:spPr>
          <a:xfrm>
            <a:off x="914400" y="1524000"/>
            <a:ext cx="5334000" cy="4191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/>
            </a:lvl1pPr>
            <a:lvl2pPr indent="-381000" lvl="1" marL="9144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–"/>
              <a:defRPr sz="2400"/>
            </a:lvl2pPr>
            <a:lvl3pPr indent="-355600" lvl="2" marL="1371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–"/>
              <a:defRPr sz="1800"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/>
            </a:lvl9pPr>
          </a:lstStyle>
          <a:p/>
        </p:txBody>
      </p:sp>
      <p:sp>
        <p:nvSpPr>
          <p:cNvPr id="30" name="Google Shape;30;p7"/>
          <p:cNvSpPr txBox="1"/>
          <p:nvPr>
            <p:ph idx="2" type="body"/>
          </p:nvPr>
        </p:nvSpPr>
        <p:spPr>
          <a:xfrm>
            <a:off x="6451600" y="1524000"/>
            <a:ext cx="5334000" cy="4191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/>
            </a:lvl1pPr>
            <a:lvl2pPr indent="-381000" lvl="1" marL="9144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–"/>
              <a:defRPr sz="2400"/>
            </a:lvl2pPr>
            <a:lvl3pPr indent="-355600" lvl="2" marL="1371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–"/>
              <a:defRPr sz="1800"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/>
            </a:lvl9pPr>
          </a:lstStyle>
          <a:p/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" type="twoTxTwoObj">
  <p:cSld name="TWO_OBJECTS_WITH_TEXT">
    <p:spTree>
      <p:nvGrpSpPr>
        <p:cNvPr id="3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8"/>
          <p:cNvSpPr txBox="1"/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3" name="Google Shape;33;p8"/>
          <p:cNvSpPr txBox="1"/>
          <p:nvPr>
            <p:ph idx="1" type="body"/>
          </p:nvPr>
        </p:nvSpPr>
        <p:spPr>
          <a:xfrm>
            <a:off x="609600" y="1535113"/>
            <a:ext cx="5386917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1" sz="2400"/>
            </a:lvl1pPr>
            <a:lvl2pPr indent="-228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1" sz="2000"/>
            </a:lvl2pPr>
            <a:lvl3pPr indent="-2286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1" sz="1800"/>
            </a:lvl3pPr>
            <a:lvl4pPr indent="-2286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sz="1600"/>
            </a:lvl4pPr>
            <a:lvl5pPr indent="-2286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sz="1600"/>
            </a:lvl5pPr>
            <a:lvl6pPr indent="-2286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sz="1600"/>
            </a:lvl6pPr>
            <a:lvl7pPr indent="-2286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sz="1600"/>
            </a:lvl7pPr>
            <a:lvl8pPr indent="-2286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sz="1600"/>
            </a:lvl8pPr>
            <a:lvl9pPr indent="-2286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sz="1600"/>
            </a:lvl9pPr>
          </a:lstStyle>
          <a:p/>
        </p:txBody>
      </p:sp>
      <p:sp>
        <p:nvSpPr>
          <p:cNvPr id="34" name="Google Shape;34;p8"/>
          <p:cNvSpPr txBox="1"/>
          <p:nvPr>
            <p:ph idx="2" type="body"/>
          </p:nvPr>
        </p:nvSpPr>
        <p:spPr>
          <a:xfrm>
            <a:off x="609600" y="2174875"/>
            <a:ext cx="5386917" cy="39512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810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/>
            </a:lvl1pPr>
            <a:lvl2pPr indent="-355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/>
            </a:lvl3pPr>
            <a:lvl4pPr indent="-3302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–"/>
              <a:defRPr sz="1600"/>
            </a:lvl4pPr>
            <a:lvl5pPr indent="-3302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/>
            </a:lvl5pPr>
            <a:lvl6pPr indent="-3302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/>
            </a:lvl6pPr>
            <a:lvl7pPr indent="-3302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/>
            </a:lvl7pPr>
            <a:lvl8pPr indent="-3302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/>
            </a:lvl8pPr>
            <a:lvl9pPr indent="-3302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/>
            </a:lvl9pPr>
          </a:lstStyle>
          <a:p/>
        </p:txBody>
      </p:sp>
      <p:sp>
        <p:nvSpPr>
          <p:cNvPr id="35" name="Google Shape;35;p8"/>
          <p:cNvSpPr txBox="1"/>
          <p:nvPr>
            <p:ph idx="3" type="body"/>
          </p:nvPr>
        </p:nvSpPr>
        <p:spPr>
          <a:xfrm>
            <a:off x="6193368" y="1535113"/>
            <a:ext cx="5389033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1" sz="2400"/>
            </a:lvl1pPr>
            <a:lvl2pPr indent="-228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1" sz="2000"/>
            </a:lvl2pPr>
            <a:lvl3pPr indent="-2286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1" sz="1800"/>
            </a:lvl3pPr>
            <a:lvl4pPr indent="-2286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sz="1600"/>
            </a:lvl4pPr>
            <a:lvl5pPr indent="-2286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sz="1600"/>
            </a:lvl5pPr>
            <a:lvl6pPr indent="-2286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sz="1600"/>
            </a:lvl6pPr>
            <a:lvl7pPr indent="-2286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sz="1600"/>
            </a:lvl7pPr>
            <a:lvl8pPr indent="-2286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sz="1600"/>
            </a:lvl8pPr>
            <a:lvl9pPr indent="-2286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sz="1600"/>
            </a:lvl9pPr>
          </a:lstStyle>
          <a:p/>
        </p:txBody>
      </p:sp>
      <p:sp>
        <p:nvSpPr>
          <p:cNvPr id="36" name="Google Shape;36;p8"/>
          <p:cNvSpPr txBox="1"/>
          <p:nvPr>
            <p:ph idx="4" type="body"/>
          </p:nvPr>
        </p:nvSpPr>
        <p:spPr>
          <a:xfrm>
            <a:off x="6193368" y="2174875"/>
            <a:ext cx="5389033" cy="39512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810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/>
            </a:lvl1pPr>
            <a:lvl2pPr indent="-355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/>
            </a:lvl3pPr>
            <a:lvl4pPr indent="-3302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–"/>
              <a:defRPr sz="1600"/>
            </a:lvl4pPr>
            <a:lvl5pPr indent="-3302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/>
            </a:lvl5pPr>
            <a:lvl6pPr indent="-3302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/>
            </a:lvl6pPr>
            <a:lvl7pPr indent="-3302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/>
            </a:lvl7pPr>
            <a:lvl8pPr indent="-3302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/>
            </a:lvl8pPr>
            <a:lvl9pPr indent="-3302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/>
            </a:lvl9pPr>
          </a:lstStyle>
          <a:p/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37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9"/>
          <p:cNvSpPr txBox="1"/>
          <p:nvPr>
            <p:ph type="title"/>
          </p:nvPr>
        </p:nvSpPr>
        <p:spPr>
          <a:xfrm>
            <a:off x="914400" y="304800"/>
            <a:ext cx="108712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icture with Caption" type="picTx">
  <p:cSld name="PICTURE_WITH_CAPTION_TEXT">
    <p:spTree>
      <p:nvGrpSpPr>
        <p:cNvPr id="39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10"/>
          <p:cNvSpPr txBox="1"/>
          <p:nvPr>
            <p:ph type="title"/>
          </p:nvPr>
        </p:nvSpPr>
        <p:spPr>
          <a:xfrm>
            <a:off x="2389717" y="4800600"/>
            <a:ext cx="7315200" cy="566738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sz="2000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1" name="Google Shape;41;p10"/>
          <p:cNvSpPr/>
          <p:nvPr>
            <p:ph idx="2" type="pic"/>
          </p:nvPr>
        </p:nvSpPr>
        <p:spPr>
          <a:xfrm>
            <a:off x="2389717" y="612775"/>
            <a:ext cx="7315200" cy="4114800"/>
          </a:xfrm>
          <a:prstGeom prst="rect">
            <a:avLst/>
          </a:prstGeom>
          <a:noFill/>
          <a:ln>
            <a:noFill/>
          </a:ln>
        </p:spPr>
      </p:sp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2389717" y="5367338"/>
            <a:ext cx="7315200" cy="8048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/>
            </a:lvl1pPr>
            <a:lvl2pPr indent="-228600" lvl="1" marL="9144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/>
            </a:lvl2pPr>
            <a:lvl3pPr indent="-228600" lvl="2" marL="1371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/>
            </a:lvl3pPr>
            <a:lvl4pPr indent="-228600" lvl="3" marL="1828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/>
            </a:lvl4pPr>
            <a:lvl5pPr indent="-228600" lvl="4" marL="22860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/>
            </a:lvl5pPr>
            <a:lvl6pPr indent="-228600" lvl="5" marL="27432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/>
            </a:lvl6pPr>
            <a:lvl7pPr indent="-228600" lvl="6" marL="32004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/>
            </a:lvl7pPr>
            <a:lvl8pPr indent="-228600" lvl="7" marL="3657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/>
            </a:lvl8pPr>
            <a:lvl9pPr indent="-228600" lvl="8" marL="4114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/>
            </a:lvl9pPr>
          </a:lstStyle>
          <a:p/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0.xml"/><Relationship Id="rId10" Type="http://schemas.openxmlformats.org/officeDocument/2006/relationships/slideLayout" Target="../slideLayouts/slideLayout9.xml"/><Relationship Id="rId13" Type="http://schemas.openxmlformats.org/officeDocument/2006/relationships/theme" Target="../theme/theme2.xml"/><Relationship Id="rId12" Type="http://schemas.openxmlformats.org/officeDocument/2006/relationships/slideLayout" Target="../slideLayouts/slideLayout11.xml"/><Relationship Id="rId1" Type="http://schemas.openxmlformats.org/officeDocument/2006/relationships/image" Target="../media/image10.jpg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9" Type="http://schemas.openxmlformats.org/officeDocument/2006/relationships/slideLayout" Target="../slideLayouts/slideLayout8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"/>
          <p:cNvSpPr txBox="1"/>
          <p:nvPr>
            <p:ph type="title"/>
          </p:nvPr>
        </p:nvSpPr>
        <p:spPr>
          <a:xfrm>
            <a:off x="914400" y="304800"/>
            <a:ext cx="108712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3200" u="none" cap="none" strike="noStrike">
                <a:solidFill>
                  <a:srgbClr val="CD092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3200" u="none" cap="none" strike="noStrike">
                <a:solidFill>
                  <a:srgbClr val="CD092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3200" u="none" cap="none" strike="noStrike">
                <a:solidFill>
                  <a:srgbClr val="CD092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3200" u="none" cap="none" strike="noStrike">
                <a:solidFill>
                  <a:srgbClr val="CD092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3200" u="none" cap="none" strike="noStrike">
                <a:solidFill>
                  <a:srgbClr val="CD092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3200" u="none" cap="none" strike="noStrike">
                <a:solidFill>
                  <a:srgbClr val="CD092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3200" u="none" cap="none" strike="noStrike">
                <a:solidFill>
                  <a:srgbClr val="CD092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3200" u="none" cap="none" strike="noStrike">
                <a:solidFill>
                  <a:srgbClr val="CD092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3200" u="none" cap="none" strike="noStrike">
                <a:solidFill>
                  <a:srgbClr val="CD092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1" name="Google Shape;11;p1"/>
          <p:cNvSpPr txBox="1"/>
          <p:nvPr>
            <p:ph idx="1" type="body"/>
          </p:nvPr>
        </p:nvSpPr>
        <p:spPr>
          <a:xfrm>
            <a:off x="914400" y="1524000"/>
            <a:ext cx="10871200" cy="4191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81000" lvl="1" marL="9144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–"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55600" lvl="2" marL="1371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42900" lvl="3" marL="182880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–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42900" lvl="4" marL="228600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42900" lvl="6" marL="320040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42900" lvl="7" marL="365760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42900" lvl="8" marL="411480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pic>
        <p:nvPicPr>
          <p:cNvPr id="12" name="Google Shape;12;p1"/>
          <p:cNvPicPr preferRelativeResize="0"/>
          <p:nvPr/>
        </p:nvPicPr>
        <p:blipFill rotWithShape="1">
          <a:blip r:embed="rId1">
            <a:alphaModFix/>
          </a:blip>
          <a:srcRect b="0" l="0" r="0" t="0"/>
          <a:stretch/>
        </p:blipFill>
        <p:spPr>
          <a:xfrm>
            <a:off x="9342967" y="5638800"/>
            <a:ext cx="2844800" cy="1176338"/>
          </a:xfrm>
          <a:prstGeom prst="rect">
            <a:avLst/>
          </a:prstGeom>
          <a:noFill/>
          <a:ln>
            <a:noFill/>
          </a:ln>
        </p:spPr>
      </p:pic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2"/>
    <p:sldLayoutId id="2147483649" r:id="rId3"/>
    <p:sldLayoutId id="2147483650" r:id="rId4"/>
    <p:sldLayoutId id="2147483651" r:id="rId5"/>
    <p:sldLayoutId id="2147483652" r:id="rId6"/>
    <p:sldLayoutId id="2147483653" r:id="rId7"/>
    <p:sldLayoutId id="2147483654" r:id="rId8"/>
    <p:sldLayoutId id="2147483655" r:id="rId9"/>
    <p:sldLayoutId id="2147483656" r:id="rId10"/>
    <p:sldLayoutId id="2147483657" r:id="rId11"/>
    <p:sldLayoutId id="2147483658" r:id="rId12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jpg"/><Relationship Id="rId4" Type="http://schemas.openxmlformats.org/officeDocument/2006/relationships/image" Target="../media/image8.jp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6.png"/><Relationship Id="rId4" Type="http://schemas.openxmlformats.org/officeDocument/2006/relationships/image" Target="../media/image7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9.png"/><Relationship Id="rId4" Type="http://schemas.openxmlformats.org/officeDocument/2006/relationships/image" Target="../media/image20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2.png"/><Relationship Id="rId4" Type="http://schemas.openxmlformats.org/officeDocument/2006/relationships/image" Target="../media/image14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9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12.pn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8.xml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3.png"/><Relationship Id="rId4" Type="http://schemas.openxmlformats.org/officeDocument/2006/relationships/image" Target="../media/image5.png"/><Relationship Id="rId5" Type="http://schemas.openxmlformats.org/officeDocument/2006/relationships/image" Target="../media/image18.png"/><Relationship Id="rId6" Type="http://schemas.openxmlformats.org/officeDocument/2006/relationships/image" Target="../media/image15.png"/><Relationship Id="rId7" Type="http://schemas.openxmlformats.org/officeDocument/2006/relationships/image" Target="../media/image13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1.jpg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0.xml"/><Relationship Id="rId3" Type="http://schemas.openxmlformats.org/officeDocument/2006/relationships/hyperlink" Target="https://www.whzan.uk/blue-box?gclid=Cj0KCQjw54iXBhCXARIsADWpsG_-79iiu_fd4XnUhbrYGjVyNAAMKSNzfuvs0gqbIXrRSMPUH3RE-UgaAr6VEALw_wcB" TargetMode="External"/><Relationship Id="rId4" Type="http://schemas.openxmlformats.org/officeDocument/2006/relationships/hyperlink" Target="https://leder.nhs.uk/resources/annual-reports" TargetMode="External"/><Relationship Id="rId5" Type="http://schemas.openxmlformats.org/officeDocument/2006/relationships/hyperlink" Target="https://www.mencap.org.uk/" TargetMode="External"/><Relationship Id="rId6" Type="http://schemas.openxmlformats.org/officeDocument/2006/relationships/hyperlink" Target="https://www.bild.org.uk/" TargetMode="External"/><Relationship Id="rId7" Type="http://schemas.openxmlformats.org/officeDocument/2006/relationships/hyperlink" Target="https://www.easyhealth.org.uk/" TargetMode="External"/><Relationship Id="rId8" Type="http://schemas.openxmlformats.org/officeDocument/2006/relationships/hyperlink" Target="https://play.google.com/store/apps/details?id=com.appiercom.hsepassport&amp;gl=US" TargetMode="External"/></Relationships>
</file>

<file path=ppt/slides/_rels/slide21.xml.rels><?xml version="1.0" encoding="UTF-8" standalone="yes"?><Relationships xmlns="http://schemas.openxmlformats.org/package/2006/relationships"><Relationship Id="rId11" Type="http://schemas.openxmlformats.org/officeDocument/2006/relationships/hyperlink" Target="https://mylife.enfield.gov.uk/enfield-home-page/content/learning-disabilities/health-action-plans/" TargetMode="External"/><Relationship Id="rId10" Type="http://schemas.openxmlformats.org/officeDocument/2006/relationships/hyperlink" Target="https://mylife.enfield.gov.uk/media/24243/reasonable-adjustments-v2-july-2018.pdf" TargetMode="External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1.xml"/><Relationship Id="rId3" Type="http://schemas.openxmlformats.org/officeDocument/2006/relationships/hyperlink" Target="https://mylife.enfield.gov.uk/enfield-home-page/content/learning-disabilities/my-health-1/" TargetMode="External"/><Relationship Id="rId4" Type="http://schemas.openxmlformats.org/officeDocument/2006/relationships/hyperlink" Target="https://mylife.enfield.gov.uk/media/36820/aln-poster-2022-v3.pdf" TargetMode="External"/><Relationship Id="rId9" Type="http://schemas.openxmlformats.org/officeDocument/2006/relationships/hyperlink" Target="https://mylife.enfield.gov.uk/enfield-home-page/content/learning-disabilities/annual-health-checks/" TargetMode="External"/><Relationship Id="rId5" Type="http://schemas.openxmlformats.org/officeDocument/2006/relationships/hyperlink" Target="https://mylife.enfield.gov.uk/media/36820/aln-poster-2022-v3.pdf" TargetMode="External"/><Relationship Id="rId6" Type="http://schemas.openxmlformats.org/officeDocument/2006/relationships/hyperlink" Target="https://mylife.enfield.gov.uk/media/24734/hospital-passport.pdf" TargetMode="External"/><Relationship Id="rId7" Type="http://schemas.openxmlformats.org/officeDocument/2006/relationships/hyperlink" Target="https://mylife.enfield.gov.uk/media/33549/gp-liaison-nurse-v20-september-2019.pdf" TargetMode="External"/><Relationship Id="rId8" Type="http://schemas.openxmlformats.org/officeDocument/2006/relationships/hyperlink" Target="https://mylife.enfield.gov.uk/enfield-home-page/content/learning-disabilities/learning-disabilities-home-page/" TargetMode="Externa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hyperlink" Target="https://www.england.nhs.uk/wp-content/uploads/2019/10/improving-identification-of-people-with-a-learning-disability-guidance-for-general-practice.pdf" TargetMode="Externa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hyperlink" Target="https://mylife.enfield.gov.uk/enfield-home-page/content/learning-disabilities/enfield-integrated-learning-disability-service/" TargetMode="Externa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hyperlink" Target="https://mylife.enfield.gov.uk/enfield-home-page/content/learning-disabilities/enfield-integrated-learning-disability-service/" TargetMode="Externa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hyperlink" Target="https://leder.nhs.uk/about" TargetMode="Externa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6.png"/><Relationship Id="rId4" Type="http://schemas.openxmlformats.org/officeDocument/2006/relationships/image" Target="../media/image4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Sp="0">
  <p:cSld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3"/>
          <p:cNvSpPr/>
          <p:nvPr/>
        </p:nvSpPr>
        <p:spPr>
          <a:xfrm>
            <a:off x="9826625" y="5826125"/>
            <a:ext cx="18415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dk1"/>
              </a:solidFill>
              <a:latin typeface="Times"/>
              <a:ea typeface="Times"/>
              <a:cs typeface="Times"/>
              <a:sym typeface="Times"/>
            </a:endParaRPr>
          </a:p>
        </p:txBody>
      </p:sp>
      <p:pic>
        <p:nvPicPr>
          <p:cNvPr id="56" name="Google Shape;56;p1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493044" y="0"/>
            <a:ext cx="9144000" cy="6850062"/>
          </a:xfrm>
          <a:prstGeom prst="rect">
            <a:avLst/>
          </a:prstGeom>
          <a:noFill/>
          <a:ln>
            <a:noFill/>
          </a:ln>
        </p:spPr>
      </p:pic>
      <p:sp>
        <p:nvSpPr>
          <p:cNvPr id="57" name="Google Shape;57;p13"/>
          <p:cNvSpPr/>
          <p:nvPr/>
        </p:nvSpPr>
        <p:spPr>
          <a:xfrm>
            <a:off x="2209800" y="188640"/>
            <a:ext cx="7772400" cy="383317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4400">
                <a:solidFill>
                  <a:srgbClr val="D52B1E"/>
                </a:solidFill>
                <a:latin typeface="Arial"/>
                <a:ea typeface="Arial"/>
                <a:cs typeface="Arial"/>
                <a:sym typeface="Arial"/>
              </a:rPr>
              <a:t>Learning Disability Presentation 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4400">
                <a:solidFill>
                  <a:srgbClr val="D52B1E"/>
                </a:solidFill>
                <a:latin typeface="Arial"/>
                <a:ea typeface="Arial"/>
                <a:cs typeface="Arial"/>
                <a:sym typeface="Arial"/>
              </a:rPr>
              <a:t>Healthy London Partnership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4400">
                <a:solidFill>
                  <a:srgbClr val="D52B1E"/>
                </a:solidFill>
                <a:latin typeface="Arial"/>
                <a:ea typeface="Arial"/>
                <a:cs typeface="Arial"/>
                <a:sym typeface="Arial"/>
              </a:rPr>
              <a:t>August 1</a:t>
            </a:r>
            <a:r>
              <a:rPr b="1" baseline="30000" lang="en-GB" sz="4400">
                <a:solidFill>
                  <a:srgbClr val="D52B1E"/>
                </a:solidFill>
                <a:latin typeface="Arial"/>
                <a:ea typeface="Arial"/>
                <a:cs typeface="Arial"/>
                <a:sym typeface="Arial"/>
              </a:rPr>
              <a:t>st</a:t>
            </a:r>
            <a:r>
              <a:rPr b="1" lang="en-GB" sz="4400">
                <a:solidFill>
                  <a:srgbClr val="D52B1E"/>
                </a:solidFill>
                <a:latin typeface="Arial"/>
                <a:ea typeface="Arial"/>
                <a:cs typeface="Arial"/>
                <a:sym typeface="Arial"/>
              </a:rPr>
              <a:t>, 2022</a:t>
            </a:r>
            <a:endParaRPr sz="3600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8" name="Google Shape;58;p13"/>
          <p:cNvSpPr/>
          <p:nvPr/>
        </p:nvSpPr>
        <p:spPr>
          <a:xfrm>
            <a:off x="2978426" y="4625093"/>
            <a:ext cx="6400800" cy="63902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32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9" name="Google Shape;59;p13"/>
          <p:cNvSpPr/>
          <p:nvPr/>
        </p:nvSpPr>
        <p:spPr>
          <a:xfrm>
            <a:off x="1676400" y="6184900"/>
            <a:ext cx="2438400" cy="381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900">
                <a:solidFill>
                  <a:srgbClr val="D52B1E"/>
                </a:solidFill>
                <a:latin typeface="Arial"/>
                <a:ea typeface="Arial"/>
                <a:cs typeface="Arial"/>
                <a:sym typeface="Arial"/>
              </a:rPr>
              <a:t>www.enfield.gov.uk</a:t>
            </a:r>
            <a:endParaRPr/>
          </a:p>
        </p:txBody>
      </p:sp>
      <p:sp>
        <p:nvSpPr>
          <p:cNvPr id="60" name="Google Shape;60;p13"/>
          <p:cNvSpPr/>
          <p:nvPr/>
        </p:nvSpPr>
        <p:spPr>
          <a:xfrm>
            <a:off x="5105400" y="5867400"/>
            <a:ext cx="1919288" cy="30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400">
                <a:solidFill>
                  <a:srgbClr val="D52B1E"/>
                </a:solidFill>
                <a:latin typeface="Arial"/>
                <a:ea typeface="Arial"/>
                <a:cs typeface="Arial"/>
                <a:sym typeface="Arial"/>
              </a:rPr>
              <a:t>Striving for excellence</a:t>
            </a:r>
            <a:endParaRPr/>
          </a:p>
        </p:txBody>
      </p:sp>
      <p:pic>
        <p:nvPicPr>
          <p:cNvPr id="61" name="Google Shape;61;p1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5322888" y="6172201"/>
            <a:ext cx="1535112" cy="40481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22"/>
          <p:cNvSpPr txBox="1"/>
          <p:nvPr>
            <p:ph idx="1" type="body"/>
          </p:nvPr>
        </p:nvSpPr>
        <p:spPr>
          <a:xfrm>
            <a:off x="551385" y="273051"/>
            <a:ext cx="11031016" cy="585311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</a:pPr>
            <a:r>
              <a:rPr lang="en-GB"/>
              <a:t>People who died had an average of 2.45 long term health conditions. </a:t>
            </a:r>
            <a:endParaRPr/>
          </a:p>
          <a:p>
            <a:pPr indent="-342900" lvl="0" marL="34290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</a:pPr>
            <a:r>
              <a:rPr lang="en-GB"/>
              <a:t>Most prevalent health conditions were – </a:t>
            </a:r>
            <a:endParaRPr/>
          </a:p>
          <a:p>
            <a:pPr indent="-285750" lvl="1" marL="74295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</a:pPr>
            <a:r>
              <a:rPr lang="en-GB"/>
              <a:t>Epilepsy</a:t>
            </a:r>
            <a:endParaRPr/>
          </a:p>
          <a:p>
            <a:pPr indent="-285750" lvl="1" marL="74295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</a:pPr>
            <a:r>
              <a:rPr lang="en-GB"/>
              <a:t>Cardiovascular Conditions</a:t>
            </a:r>
            <a:endParaRPr/>
          </a:p>
          <a:p>
            <a:pPr indent="-285750" lvl="1" marL="74295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</a:pPr>
            <a:r>
              <a:rPr lang="en-GB"/>
              <a:t>Mental health Conditions</a:t>
            </a:r>
            <a:endParaRPr/>
          </a:p>
          <a:p>
            <a:pPr indent="-285750" lvl="1" marL="74295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</a:pPr>
            <a:r>
              <a:rPr lang="en-GB"/>
              <a:t>Sensory Impairments</a:t>
            </a:r>
            <a:endParaRPr/>
          </a:p>
          <a:p>
            <a:pPr indent="-285750" lvl="1" marL="74295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</a:pPr>
            <a:r>
              <a:rPr lang="en-GB"/>
              <a:t>Dysphagia</a:t>
            </a:r>
            <a:endParaRPr/>
          </a:p>
          <a:p>
            <a:pPr indent="-342900" lvl="0" marL="34290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</a:pPr>
            <a:r>
              <a:rPr lang="en-GB"/>
              <a:t>Only 10% of those who died had no long term health conditions</a:t>
            </a:r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6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7" name="Google Shape;127;p2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40095" y="92994"/>
            <a:ext cx="4604171" cy="6615549"/>
          </a:xfrm>
          <a:prstGeom prst="rect">
            <a:avLst/>
          </a:prstGeom>
          <a:noFill/>
          <a:ln>
            <a:noFill/>
          </a:ln>
        </p:spPr>
      </p:pic>
      <p:pic>
        <p:nvPicPr>
          <p:cNvPr id="128" name="Google Shape;128;p2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528048" y="548680"/>
            <a:ext cx="4923857" cy="549199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2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" name="Google Shape;133;p2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672064" y="368660"/>
            <a:ext cx="5023817" cy="3679866"/>
          </a:xfrm>
          <a:prstGeom prst="rect">
            <a:avLst/>
          </a:prstGeom>
          <a:noFill/>
          <a:ln>
            <a:noFill/>
          </a:ln>
        </p:spPr>
      </p:pic>
      <p:pic>
        <p:nvPicPr>
          <p:cNvPr id="134" name="Google Shape;134;p2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96119" y="368660"/>
            <a:ext cx="5990453" cy="612068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8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9" name="Google Shape;139;p2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39416" y="116632"/>
            <a:ext cx="4264332" cy="6192688"/>
          </a:xfrm>
          <a:prstGeom prst="rect">
            <a:avLst/>
          </a:prstGeom>
          <a:noFill/>
          <a:ln>
            <a:noFill/>
          </a:ln>
        </p:spPr>
      </p:pic>
      <p:pic>
        <p:nvPicPr>
          <p:cNvPr id="140" name="Google Shape;140;p2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5104244" y="132160"/>
            <a:ext cx="5096212" cy="580162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4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5" name="Google Shape;145;p2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99456" y="362414"/>
            <a:ext cx="8630344" cy="540497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9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0" name="Google Shape;150;p2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07368" y="1124744"/>
            <a:ext cx="9281852" cy="353717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4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p28"/>
          <p:cNvSpPr txBox="1"/>
          <p:nvPr>
            <p:ph idx="1" type="body"/>
          </p:nvPr>
        </p:nvSpPr>
        <p:spPr>
          <a:xfrm>
            <a:off x="695400" y="476672"/>
            <a:ext cx="11086256" cy="590465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rPr lang="en-GB" sz="3600"/>
              <a:t>Other themes</a:t>
            </a:r>
            <a:endParaRPr/>
          </a:p>
          <a:p>
            <a:pPr indent="-342900" lvl="0" marL="342900" rtl="0" algn="l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</a:pPr>
            <a:r>
              <a:rPr lang="en-GB" sz="3600"/>
              <a:t>Inconsistent application of mental capacity act</a:t>
            </a:r>
            <a:endParaRPr/>
          </a:p>
          <a:p>
            <a:pPr indent="-342900" lvl="0" marL="342900" rtl="0" algn="l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</a:pPr>
            <a:r>
              <a:rPr lang="en-GB" sz="3600"/>
              <a:t>Inconsistencies in Structured Judgement Reviews (timely and level of details)</a:t>
            </a:r>
            <a:endParaRPr/>
          </a:p>
          <a:p>
            <a:pPr indent="-342900" lvl="0" marL="342900" rtl="0" algn="l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</a:pPr>
            <a:r>
              <a:rPr lang="en-GB" sz="3600"/>
              <a:t>Late diagnosis of treatable conditions</a:t>
            </a:r>
            <a:endParaRPr/>
          </a:p>
          <a:p>
            <a:pPr indent="-342900" lvl="0" marL="342900" rtl="0" algn="l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</a:pPr>
            <a:r>
              <a:rPr lang="en-GB" sz="3600"/>
              <a:t>Delays in receiving in patient treatment</a:t>
            </a:r>
            <a:endParaRPr/>
          </a:p>
          <a:p>
            <a:pPr indent="-342900" lvl="0" marL="342900" rtl="0" algn="l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</a:pPr>
            <a:r>
              <a:rPr lang="en-GB" sz="3600"/>
              <a:t>Delays in escalation from social care services</a:t>
            </a:r>
            <a:endParaRPr/>
          </a:p>
          <a:p>
            <a:pPr indent="0" lvl="0" marL="0" rtl="0" algn="l">
              <a:spcBef>
                <a:spcPts val="11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Sp="0">
  <p:cSld>
    <p:spTree>
      <p:nvGrpSpPr>
        <p:cNvPr id="159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p29"/>
          <p:cNvSpPr txBox="1"/>
          <p:nvPr>
            <p:ph idx="1" type="body"/>
          </p:nvPr>
        </p:nvSpPr>
        <p:spPr>
          <a:xfrm>
            <a:off x="695400" y="476672"/>
            <a:ext cx="11086256" cy="590465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</a:pPr>
            <a:r>
              <a:rPr lang="en-GB" sz="3600"/>
              <a:t>Inconsistencies in Multi-Disciplinary approaches in the community</a:t>
            </a:r>
            <a:endParaRPr/>
          </a:p>
          <a:p>
            <a:pPr indent="-342900" lvl="0" marL="342900" rtl="0" algn="l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</a:pPr>
            <a:r>
              <a:rPr lang="en-GB" sz="3600"/>
              <a:t>Poor discharge processes</a:t>
            </a:r>
            <a:endParaRPr/>
          </a:p>
          <a:p>
            <a:pPr indent="-342900" lvl="0" marL="342900" rtl="0" algn="l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</a:pPr>
            <a:r>
              <a:rPr lang="en-GB" sz="3600"/>
              <a:t>Good practices in person centred end-of-life care planning</a:t>
            </a:r>
            <a:endParaRPr/>
          </a:p>
          <a:p>
            <a:pPr indent="-342900" lvl="0" marL="342900" rtl="0" algn="l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</a:pPr>
            <a:r>
              <a:rPr lang="en-GB" sz="3600"/>
              <a:t>Diagnosis not shared across organisations limiting access to reasonable adjustments</a:t>
            </a:r>
            <a:endParaRPr/>
          </a:p>
          <a:p>
            <a:pPr indent="-342900" lvl="0" marL="342900" rtl="0" algn="l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</a:pPr>
            <a:r>
              <a:rPr lang="en-GB" sz="3600"/>
              <a:t>Lack of awareness of Learning Disabilities Issues</a:t>
            </a:r>
            <a:endParaRPr/>
          </a:p>
          <a:p>
            <a:pPr indent="-165100" lvl="0" marL="342900" rtl="0" algn="l">
              <a:spcBef>
                <a:spcPts val="11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4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p30"/>
          <p:cNvSpPr txBox="1"/>
          <p:nvPr>
            <p:ph type="title"/>
          </p:nvPr>
        </p:nvSpPr>
        <p:spPr>
          <a:xfrm>
            <a:off x="914400" y="304800"/>
            <a:ext cx="10871200" cy="838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Partnership Working</a:t>
            </a:r>
            <a:endParaRPr/>
          </a:p>
        </p:txBody>
      </p:sp>
      <p:sp>
        <p:nvSpPr>
          <p:cNvPr id="166" name="Google Shape;166;p30"/>
          <p:cNvSpPr txBox="1"/>
          <p:nvPr>
            <p:ph idx="1" type="body"/>
          </p:nvPr>
        </p:nvSpPr>
        <p:spPr>
          <a:xfrm>
            <a:off x="914400" y="980728"/>
            <a:ext cx="10871200" cy="473427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rPr lang="en-GB"/>
              <a:t>Currently developing close working relationships with</a:t>
            </a:r>
            <a:endParaRPr/>
          </a:p>
          <a:p>
            <a:pPr indent="-342900" lvl="0" marL="34290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lang="en-GB"/>
              <a:t>Community Service</a:t>
            </a:r>
            <a:endParaRPr/>
          </a:p>
          <a:p>
            <a:pPr indent="-342900" lvl="0" marL="34290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lang="en-GB"/>
              <a:t>Primary Care</a:t>
            </a:r>
            <a:endParaRPr/>
          </a:p>
          <a:p>
            <a:pPr indent="-342900" lvl="0" marL="34290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lang="en-GB"/>
              <a:t>Acute Trusts</a:t>
            </a:r>
            <a:endParaRPr/>
          </a:p>
          <a:p>
            <a:pPr indent="-342900" lvl="0" marL="34290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lang="en-GB"/>
              <a:t>Service User Groups</a:t>
            </a:r>
            <a:endParaRPr/>
          </a:p>
          <a:p>
            <a:pPr indent="-342900" lvl="0" marL="34290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lang="en-GB"/>
              <a:t>Carers</a:t>
            </a:r>
            <a:endParaRPr/>
          </a:p>
          <a:p>
            <a:pPr indent="-342900" lvl="0" marL="34290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lang="en-GB"/>
              <a:t>Voluntary and Community Sector</a:t>
            </a:r>
            <a:endParaRPr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0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1" name="Google Shape;171;p3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 rot="1165610">
            <a:off x="1143521" y="828248"/>
            <a:ext cx="2636073" cy="3058504"/>
          </a:xfrm>
          <a:prstGeom prst="rect">
            <a:avLst/>
          </a:prstGeom>
          <a:noFill/>
          <a:ln>
            <a:noFill/>
          </a:ln>
        </p:spPr>
      </p:pic>
      <p:pic>
        <p:nvPicPr>
          <p:cNvPr id="172" name="Google Shape;172;p3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269404" y="645521"/>
            <a:ext cx="3186053" cy="5184577"/>
          </a:xfrm>
          <a:prstGeom prst="rect">
            <a:avLst/>
          </a:prstGeom>
          <a:noFill/>
          <a:ln>
            <a:noFill/>
          </a:ln>
        </p:spPr>
      </p:pic>
      <p:pic>
        <p:nvPicPr>
          <p:cNvPr id="173" name="Google Shape;173;p31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 rot="-392378">
            <a:off x="7612898" y="732904"/>
            <a:ext cx="3816424" cy="2982802"/>
          </a:xfrm>
          <a:prstGeom prst="rect">
            <a:avLst/>
          </a:prstGeom>
          <a:noFill/>
          <a:ln>
            <a:noFill/>
          </a:ln>
        </p:spPr>
      </p:pic>
      <p:pic>
        <p:nvPicPr>
          <p:cNvPr id="174" name="Google Shape;174;p31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 rot="389313">
            <a:off x="734317" y="3525867"/>
            <a:ext cx="3622905" cy="2489883"/>
          </a:xfrm>
          <a:prstGeom prst="rect">
            <a:avLst/>
          </a:prstGeom>
          <a:noFill/>
          <a:ln>
            <a:noFill/>
          </a:ln>
        </p:spPr>
      </p:pic>
      <p:pic>
        <p:nvPicPr>
          <p:cNvPr id="175" name="Google Shape;175;p31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 rot="1316651">
            <a:off x="7865845" y="3193872"/>
            <a:ext cx="2581848" cy="31538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4"/>
          <p:cNvSpPr/>
          <p:nvPr/>
        </p:nvSpPr>
        <p:spPr>
          <a:xfrm>
            <a:off x="2495600" y="1105869"/>
            <a:ext cx="8424936" cy="398570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Sarah Pope – Service Manager Community Nursing, Enfield Integrated Learning Disability Service</a:t>
            </a:r>
            <a:endParaRPr/>
          </a:p>
          <a:p>
            <a:pPr indent="0" lvl="0" marL="0" marR="0" rtl="0" algn="l">
              <a:lnSpc>
                <a:spcPct val="120000"/>
              </a:lnSpc>
              <a:spcBef>
                <a:spcPts val="5400"/>
              </a:spcBef>
              <a:spcAft>
                <a:spcPts val="0"/>
              </a:spcAft>
              <a:buNone/>
            </a:pPr>
            <a:r>
              <a:rPr lang="en-GB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Chris O’Donnell – Person Centred Approaches and Engagement Lead Enfield Integrated Learning Disability Service</a:t>
            </a:r>
            <a:endParaRPr/>
          </a:p>
          <a:p>
            <a:pPr indent="0" lvl="0" marL="0" marR="0" rtl="0" algn="l">
              <a:spcBef>
                <a:spcPts val="480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A person with a beard&#10;&#10;Description automatically generated with medium confidence" id="67" name="Google Shape;67;p14"/>
          <p:cNvPicPr preferRelativeResize="0"/>
          <p:nvPr/>
        </p:nvPicPr>
        <p:blipFill rotWithShape="1">
          <a:blip r:embed="rId3">
            <a:alphaModFix/>
          </a:blip>
          <a:srcRect b="0" l="24939" r="20763" t="0"/>
          <a:stretch/>
        </p:blipFill>
        <p:spPr>
          <a:xfrm>
            <a:off x="479376" y="2481262"/>
            <a:ext cx="1872208" cy="18954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9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p32"/>
          <p:cNvSpPr txBox="1"/>
          <p:nvPr>
            <p:ph type="title"/>
          </p:nvPr>
        </p:nvSpPr>
        <p:spPr>
          <a:xfrm>
            <a:off x="914400" y="304800"/>
            <a:ext cx="108712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Further Reading</a:t>
            </a:r>
            <a:endParaRPr/>
          </a:p>
        </p:txBody>
      </p:sp>
      <p:sp>
        <p:nvSpPr>
          <p:cNvPr id="181" name="Google Shape;181;p32"/>
          <p:cNvSpPr txBox="1"/>
          <p:nvPr>
            <p:ph idx="1" type="body"/>
          </p:nvPr>
        </p:nvSpPr>
        <p:spPr>
          <a:xfrm>
            <a:off x="914400" y="1524000"/>
            <a:ext cx="10871200" cy="4191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lang="en-GB" u="sng">
                <a:solidFill>
                  <a:schemeClr val="hlink"/>
                </a:solidFill>
                <a:hlinkClick r:id="rId3"/>
              </a:rPr>
              <a:t>Whzan Blue Box escalation tool</a:t>
            </a:r>
            <a:endParaRPr/>
          </a:p>
          <a:p>
            <a:pPr indent="-342900" lvl="0" marL="34290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lang="en-GB" u="sng">
                <a:solidFill>
                  <a:schemeClr val="hlink"/>
                </a:solidFill>
                <a:hlinkClick r:id="rId4"/>
              </a:rPr>
              <a:t>Learning from Lives and Deaths Annual Reports</a:t>
            </a:r>
            <a:endParaRPr/>
          </a:p>
          <a:p>
            <a:pPr indent="-342900" lvl="0" marL="34290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lang="en-GB" u="sng">
                <a:solidFill>
                  <a:schemeClr val="hlink"/>
                </a:solidFill>
                <a:hlinkClick r:id="rId5"/>
              </a:rPr>
              <a:t>MENCAP</a:t>
            </a:r>
            <a:endParaRPr/>
          </a:p>
          <a:p>
            <a:pPr indent="-342900" lvl="0" marL="34290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lang="en-GB" u="sng">
                <a:solidFill>
                  <a:schemeClr val="hlink"/>
                </a:solidFill>
                <a:hlinkClick r:id="rId6"/>
              </a:rPr>
              <a:t>British Institute of Learning Disabilities</a:t>
            </a:r>
            <a:endParaRPr/>
          </a:p>
          <a:p>
            <a:pPr indent="-342900" lvl="0" marL="34290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lang="en-GB" u="sng">
                <a:solidFill>
                  <a:schemeClr val="hlink"/>
                </a:solidFill>
                <a:hlinkClick r:id="rId7"/>
              </a:rPr>
              <a:t>Easy Health</a:t>
            </a:r>
            <a:endParaRPr/>
          </a:p>
          <a:p>
            <a:pPr indent="-342900" lvl="0" marL="34290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lang="en-GB" u="sng">
                <a:solidFill>
                  <a:schemeClr val="hlink"/>
                </a:solidFill>
                <a:hlinkClick r:id="rId8"/>
              </a:rPr>
              <a:t>Health Passport App</a:t>
            </a:r>
            <a:endParaRPr/>
          </a:p>
          <a:p>
            <a:pPr indent="-165100" lvl="0" marL="34290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6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p33"/>
          <p:cNvSpPr txBox="1"/>
          <p:nvPr>
            <p:ph type="title"/>
          </p:nvPr>
        </p:nvSpPr>
        <p:spPr>
          <a:xfrm>
            <a:off x="914400" y="304800"/>
            <a:ext cx="10871200" cy="6039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Some Enfield Resources</a:t>
            </a:r>
            <a:endParaRPr/>
          </a:p>
        </p:txBody>
      </p:sp>
      <p:sp>
        <p:nvSpPr>
          <p:cNvPr id="188" name="Google Shape;188;p33"/>
          <p:cNvSpPr txBox="1"/>
          <p:nvPr>
            <p:ph idx="1" type="body"/>
          </p:nvPr>
        </p:nvSpPr>
        <p:spPr>
          <a:xfrm>
            <a:off x="914400" y="1052736"/>
            <a:ext cx="10871200" cy="466226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rPr lang="en-GB"/>
              <a:t>We maintain an </a:t>
            </a:r>
            <a:r>
              <a:rPr lang="en-GB" u="sng">
                <a:solidFill>
                  <a:schemeClr val="hlink"/>
                </a:solidFill>
                <a:hlinkClick r:id="rId3"/>
              </a:rPr>
              <a:t>Easy Read web page </a:t>
            </a:r>
            <a:r>
              <a:rPr lang="en-GB"/>
              <a:t>with many health resources</a:t>
            </a:r>
            <a:endParaRPr u="sng">
              <a:solidFill>
                <a:schemeClr val="hlink"/>
              </a:solidFill>
              <a:hlinkClick r:id="rId4"/>
            </a:endParaRPr>
          </a:p>
          <a:p>
            <a:pPr indent="-342900" lvl="0" marL="34290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lang="en-GB" u="sng">
                <a:solidFill>
                  <a:schemeClr val="hlink"/>
                </a:solidFill>
                <a:hlinkClick r:id="rId5"/>
              </a:rPr>
              <a:t>Acute Liaison Nurses</a:t>
            </a:r>
            <a:r>
              <a:rPr lang="en-GB"/>
              <a:t> </a:t>
            </a:r>
            <a:endParaRPr/>
          </a:p>
          <a:p>
            <a:pPr indent="-342900" lvl="0" marL="34290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lang="en-GB" u="sng">
                <a:solidFill>
                  <a:schemeClr val="hlink"/>
                </a:solidFill>
                <a:hlinkClick r:id="rId6"/>
              </a:rPr>
              <a:t>Hospital Passports</a:t>
            </a:r>
            <a:endParaRPr/>
          </a:p>
          <a:p>
            <a:pPr indent="-342900" lvl="0" marL="34290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lang="en-GB" u="sng">
                <a:solidFill>
                  <a:schemeClr val="hlink"/>
                </a:solidFill>
                <a:hlinkClick r:id="rId7"/>
              </a:rPr>
              <a:t>GP Liaison Nurses</a:t>
            </a:r>
            <a:endParaRPr/>
          </a:p>
          <a:p>
            <a:pPr indent="-342900" lvl="0" marL="34290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lang="en-GB" u="sng">
                <a:solidFill>
                  <a:schemeClr val="hlink"/>
                </a:solidFill>
                <a:hlinkClick r:id="rId8"/>
              </a:rPr>
              <a:t>Accessible Information</a:t>
            </a:r>
            <a:endParaRPr/>
          </a:p>
          <a:p>
            <a:pPr indent="-342900" lvl="0" marL="34290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lang="en-GB" u="sng">
                <a:solidFill>
                  <a:schemeClr val="hlink"/>
                </a:solidFill>
                <a:hlinkClick r:id="rId9"/>
              </a:rPr>
              <a:t>Annual Health Checks</a:t>
            </a:r>
            <a:endParaRPr/>
          </a:p>
          <a:p>
            <a:pPr indent="-342900" lvl="0" marL="34290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lang="en-GB" u="sng">
                <a:solidFill>
                  <a:schemeClr val="hlink"/>
                </a:solidFill>
                <a:hlinkClick r:id="rId10"/>
              </a:rPr>
              <a:t>Reasonable Adjustments</a:t>
            </a:r>
            <a:endParaRPr/>
          </a:p>
          <a:p>
            <a:pPr indent="-342900" lvl="0" marL="34290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lang="en-GB" u="sng">
                <a:solidFill>
                  <a:schemeClr val="hlink"/>
                </a:solidFill>
                <a:hlinkClick r:id="rId11"/>
              </a:rPr>
              <a:t>Health Action Plans</a:t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Sp="0">
  <p:cSld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5"/>
          <p:cNvSpPr txBox="1"/>
          <p:nvPr>
            <p:ph idx="12" type="sldNum"/>
          </p:nvPr>
        </p:nvSpPr>
        <p:spPr>
          <a:xfrm>
            <a:off x="1527313" y="6527801"/>
            <a:ext cx="381000" cy="24341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1" lang="en-GB" sz="1200">
                <a:solidFill>
                  <a:schemeClr val="lt1"/>
                </a:solidFill>
                <a:latin typeface="Times"/>
                <a:ea typeface="Times"/>
                <a:cs typeface="Times"/>
                <a:sym typeface="Times"/>
              </a:rPr>
              <a:t>‹#›</a:t>
            </a:fld>
            <a:endParaRPr b="1" sz="1200">
              <a:solidFill>
                <a:srgbClr val="6A7D93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4" name="Google Shape;74;p15"/>
          <p:cNvSpPr txBox="1"/>
          <p:nvPr/>
        </p:nvSpPr>
        <p:spPr>
          <a:xfrm>
            <a:off x="335360" y="955643"/>
            <a:ext cx="11737304" cy="56178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0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 learning disability is a significantly reduced ability to understand new or complex information, to learn new skills (</a:t>
            </a:r>
            <a:r>
              <a:rPr lang="en-GB" sz="2000" u="sng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significantly impaired intelligence</a:t>
            </a:r>
            <a:r>
              <a:rPr lang="en-GB" sz="20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)</a:t>
            </a:r>
            <a:endParaRPr/>
          </a:p>
          <a:p>
            <a:pPr indent="0" lvl="0" marL="0" marR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-GB" sz="20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 reduced ability to cope independently (</a:t>
            </a:r>
            <a:r>
              <a:rPr lang="en-GB" sz="2000" u="sng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impaired social/adaptive functioning</a:t>
            </a:r>
            <a:r>
              <a:rPr lang="en-GB" sz="20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)</a:t>
            </a:r>
            <a:endParaRPr/>
          </a:p>
          <a:p>
            <a:pPr indent="0" lvl="0" marL="0" marR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-GB" sz="20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AND the above started before adulthood (</a:t>
            </a:r>
            <a:r>
              <a:rPr lang="en-GB" sz="2000" u="sng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before 18</a:t>
            </a:r>
            <a:r>
              <a:rPr lang="en-GB" sz="20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) with a lasting effect on development.</a:t>
            </a:r>
            <a:r>
              <a:rPr b="1" lang="en-GB" sz="2000">
                <a:solidFill>
                  <a:srgbClr val="FF0000"/>
                </a:solidFill>
                <a:latin typeface="Libre Franklin Light"/>
                <a:ea typeface="Libre Franklin Light"/>
                <a:cs typeface="Libre Franklin Light"/>
                <a:sym typeface="Libre Franklin Light"/>
              </a:rPr>
              <a:t> </a:t>
            </a:r>
            <a:r>
              <a:rPr b="1" lang="en-GB" sz="2000">
                <a:solidFill>
                  <a:srgbClr val="000000"/>
                </a:solidFill>
                <a:latin typeface="Libre Franklin Light"/>
                <a:ea typeface="Libre Franklin Light"/>
                <a:cs typeface="Libre Franklin Light"/>
                <a:sym typeface="Libre Franklin Light"/>
              </a:rPr>
              <a:t>(DoH)</a:t>
            </a:r>
            <a:endParaRPr/>
          </a:p>
          <a:p>
            <a:pPr indent="0" lvl="0" marL="0" marR="0" rtl="0" algn="l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b="1" lang="en-GB" sz="2000">
                <a:solidFill>
                  <a:srgbClr val="FF0000"/>
                </a:solidFill>
                <a:latin typeface="Libre Franklin Light"/>
                <a:ea typeface="Libre Franklin Light"/>
                <a:cs typeface="Libre Franklin Light"/>
                <a:sym typeface="Libre Franklin Light"/>
              </a:rPr>
              <a:t>All 3 criteria</a:t>
            </a:r>
            <a:r>
              <a:rPr b="1" lang="en-GB" sz="2000">
                <a:solidFill>
                  <a:srgbClr val="000000"/>
                </a:solidFill>
                <a:latin typeface="Libre Franklin Light"/>
                <a:ea typeface="Libre Franklin Light"/>
                <a:cs typeface="Libre Franklin Light"/>
                <a:sym typeface="Libre Franklin Light"/>
              </a:rPr>
              <a:t> are needed to meet the definition of learning disability </a:t>
            </a:r>
            <a:r>
              <a:rPr lang="en-GB" sz="2000">
                <a:solidFill>
                  <a:srgbClr val="000000"/>
                </a:solidFill>
                <a:latin typeface="Libre Franklin Light"/>
                <a:ea typeface="Libre Franklin Light"/>
                <a:cs typeface="Libre Franklin Light"/>
                <a:sym typeface="Libre Franklin Light"/>
              </a:rPr>
              <a:t>What is NOT a learning disability (but may be a learning difficulty, which is more broadly defined in education legislation)</a:t>
            </a:r>
            <a:endParaRPr/>
          </a:p>
          <a:p>
            <a:pPr indent="-342900" lvl="0" marL="342900" marR="0" rtl="0" algn="l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Char char="•"/>
            </a:pPr>
            <a:r>
              <a:rPr lang="en-GB" sz="2000">
                <a:solidFill>
                  <a:srgbClr val="000000"/>
                </a:solidFill>
                <a:latin typeface="Libre Franklin Light"/>
                <a:ea typeface="Libre Franklin Light"/>
                <a:cs typeface="Libre Franklin Light"/>
                <a:sym typeface="Libre Franklin Light"/>
              </a:rPr>
              <a:t>Dyslexia			</a:t>
            </a:r>
            <a:endParaRPr/>
          </a:p>
          <a:p>
            <a:pPr indent="-342900" lvl="0" marL="342900" marR="0" rtl="0" algn="l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Char char="•"/>
            </a:pPr>
            <a:r>
              <a:rPr lang="en-GB" sz="2000">
                <a:solidFill>
                  <a:srgbClr val="000000"/>
                </a:solidFill>
                <a:latin typeface="Libre Franklin Light"/>
                <a:ea typeface="Libre Franklin Light"/>
                <a:cs typeface="Libre Franklin Light"/>
                <a:sym typeface="Libre Franklin Light"/>
              </a:rPr>
              <a:t>Attention Deficit Hyperactivity Disorder (ADHD)</a:t>
            </a:r>
            <a:endParaRPr/>
          </a:p>
          <a:p>
            <a:pPr indent="-342900" lvl="0" marL="342900" marR="0" rtl="0" algn="l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Char char="•"/>
            </a:pPr>
            <a:r>
              <a:rPr lang="en-GB" sz="2000">
                <a:solidFill>
                  <a:srgbClr val="000000"/>
                </a:solidFill>
                <a:latin typeface="Libre Franklin Light"/>
                <a:ea typeface="Libre Franklin Light"/>
                <a:cs typeface="Libre Franklin Light"/>
                <a:sym typeface="Libre Franklin Light"/>
              </a:rPr>
              <a:t>Specific difficulties with e.g. maths, reading</a:t>
            </a:r>
            <a:endParaRPr/>
          </a:p>
          <a:p>
            <a:pPr indent="-342900" lvl="0" marL="342900" marR="0" rtl="0" algn="l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Char char="•"/>
            </a:pPr>
            <a:r>
              <a:rPr lang="en-GB" sz="2000">
                <a:solidFill>
                  <a:srgbClr val="000000"/>
                </a:solidFill>
                <a:latin typeface="Libre Franklin Light"/>
                <a:ea typeface="Libre Franklin Light"/>
                <a:cs typeface="Libre Franklin Light"/>
                <a:sym typeface="Libre Franklin Light"/>
              </a:rPr>
              <a:t>Loss of skills due to mental health problems, substance misuse, etc</a:t>
            </a:r>
            <a:endParaRPr/>
          </a:p>
          <a:p>
            <a:pPr indent="-342900" lvl="0" marL="342900" marR="0" rtl="0" algn="l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Char char="•"/>
            </a:pPr>
            <a:r>
              <a:rPr lang="en-GB" sz="2000">
                <a:solidFill>
                  <a:srgbClr val="000000"/>
                </a:solidFill>
                <a:latin typeface="Libre Franklin Light"/>
                <a:ea typeface="Libre Franklin Light"/>
                <a:cs typeface="Libre Franklin Light"/>
                <a:sym typeface="Libre Franklin Light"/>
              </a:rPr>
              <a:t>Asperger Syndrome / Autism (although about 40% of Autistic people also have Learning Disabilities</a:t>
            </a:r>
            <a:endParaRPr/>
          </a:p>
          <a:p>
            <a:pPr indent="0" lvl="0" marL="0" marR="0" rtl="0" algn="r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lang="en-GB" sz="2000" u="sng">
                <a:solidFill>
                  <a:schemeClr val="hlink"/>
                </a:solidFill>
                <a:latin typeface="Libre Franklin Light"/>
                <a:ea typeface="Libre Franklin Light"/>
                <a:cs typeface="Libre Franklin Light"/>
                <a:sym typeface="Libre Franklin Light"/>
                <a:hlinkClick r:id="rId3"/>
              </a:rPr>
              <a:t>An NHS Guide for General Practice</a:t>
            </a:r>
            <a:endParaRPr sz="2000">
              <a:solidFill>
                <a:srgbClr val="000000"/>
              </a:solidFill>
              <a:latin typeface="Libre Franklin Light"/>
              <a:ea typeface="Libre Franklin Light"/>
              <a:cs typeface="Libre Franklin Light"/>
              <a:sym typeface="Libre Franklin Light"/>
            </a:endParaRPr>
          </a:p>
        </p:txBody>
      </p:sp>
      <p:sp>
        <p:nvSpPr>
          <p:cNvPr id="75" name="Google Shape;75;p15"/>
          <p:cNvSpPr txBox="1"/>
          <p:nvPr/>
        </p:nvSpPr>
        <p:spPr>
          <a:xfrm>
            <a:off x="2207568" y="188640"/>
            <a:ext cx="8153400" cy="74793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4000">
                <a:solidFill>
                  <a:srgbClr val="CD0921"/>
                </a:solidFill>
                <a:latin typeface="Arial"/>
                <a:ea typeface="Arial"/>
                <a:cs typeface="Arial"/>
                <a:sym typeface="Arial"/>
              </a:rPr>
              <a:t>Some Definitions…</a:t>
            </a:r>
            <a:br>
              <a:rPr b="1" lang="en-GB" sz="4000">
                <a:solidFill>
                  <a:srgbClr val="CD0921"/>
                </a:solidFill>
                <a:latin typeface="Arial"/>
                <a:ea typeface="Arial"/>
                <a:cs typeface="Arial"/>
                <a:sym typeface="Arial"/>
              </a:rPr>
            </a:br>
            <a:endParaRPr b="1" sz="3200">
              <a:solidFill>
                <a:srgbClr val="CD092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Sp="0">
  <p:cSld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6"/>
          <p:cNvSpPr txBox="1"/>
          <p:nvPr>
            <p:ph type="title"/>
          </p:nvPr>
        </p:nvSpPr>
        <p:spPr>
          <a:xfrm>
            <a:off x="914400" y="304800"/>
            <a:ext cx="108712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Some Numbers…</a:t>
            </a:r>
            <a:endParaRPr/>
          </a:p>
        </p:txBody>
      </p:sp>
      <p:sp>
        <p:nvSpPr>
          <p:cNvPr id="82" name="Google Shape;82;p16"/>
          <p:cNvSpPr txBox="1"/>
          <p:nvPr>
            <p:ph idx="1" type="body"/>
          </p:nvPr>
        </p:nvSpPr>
        <p:spPr>
          <a:xfrm>
            <a:off x="551384" y="884007"/>
            <a:ext cx="11449272" cy="566919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lang="en-GB"/>
              <a:t>It is estimated about 2% of the population will have a learning disability. </a:t>
            </a:r>
            <a:endParaRPr/>
          </a:p>
          <a:p>
            <a:pPr indent="-342900" lvl="0" marL="342900" rtl="0" algn="l">
              <a:lnSpc>
                <a:spcPct val="120000"/>
              </a:lnSpc>
              <a:spcBef>
                <a:spcPts val="3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lang="en-GB"/>
              <a:t>In Enfield this would be about 6,600 people</a:t>
            </a:r>
            <a:endParaRPr/>
          </a:p>
          <a:p>
            <a:pPr indent="-342900" lvl="0" marL="342900" rtl="0" algn="l">
              <a:lnSpc>
                <a:spcPct val="120000"/>
              </a:lnSpc>
              <a:spcBef>
                <a:spcPts val="3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lang="en-GB"/>
              <a:t>The Integrated Learning Disability Service have assessed approximately 1,450 people as having a learning disability</a:t>
            </a:r>
            <a:endParaRPr/>
          </a:p>
          <a:p>
            <a:pPr indent="-342900" lvl="0" marL="342900" rtl="0" algn="l">
              <a:lnSpc>
                <a:spcPct val="120000"/>
              </a:lnSpc>
              <a:spcBef>
                <a:spcPts val="3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lang="en-GB"/>
              <a:t>Of these approximately 950 are eligible for a funded care package</a:t>
            </a:r>
            <a:endParaRPr/>
          </a:p>
          <a:p>
            <a:pPr indent="-342900" lvl="0" marL="342900" rtl="0" algn="l">
              <a:lnSpc>
                <a:spcPct val="120000"/>
              </a:lnSpc>
              <a:spcBef>
                <a:spcPts val="3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lang="en-GB"/>
              <a:t>These are very typical figures as seen across the country</a:t>
            </a: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17"/>
          <p:cNvSpPr txBox="1"/>
          <p:nvPr>
            <p:ph type="title"/>
          </p:nvPr>
        </p:nvSpPr>
        <p:spPr>
          <a:xfrm>
            <a:off x="914400" y="304800"/>
            <a:ext cx="108712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4000"/>
              <a:t>About Enfield Integrated Learning Disability Service</a:t>
            </a:r>
            <a:br>
              <a:rPr lang="en-GB" sz="4000"/>
            </a:br>
            <a:endParaRPr/>
          </a:p>
        </p:txBody>
      </p:sp>
      <p:sp>
        <p:nvSpPr>
          <p:cNvPr id="89" name="Google Shape;89;p17"/>
          <p:cNvSpPr txBox="1"/>
          <p:nvPr>
            <p:ph idx="1" type="body"/>
          </p:nvPr>
        </p:nvSpPr>
        <p:spPr>
          <a:xfrm>
            <a:off x="695400" y="1628800"/>
            <a:ext cx="9972600" cy="478038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rPr lang="en-GB"/>
              <a:t>A joint funded services consisting of;</a:t>
            </a:r>
            <a:endParaRPr/>
          </a:p>
          <a:p>
            <a:pPr indent="0" lvl="1" marL="40005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b="1" lang="en-GB"/>
              <a:t>Social Work </a:t>
            </a:r>
            <a:r>
              <a:rPr lang="en-GB"/>
              <a:t>– Promoting independence / Care Act duties	</a:t>
            </a:r>
            <a:endParaRPr/>
          </a:p>
          <a:p>
            <a:pPr indent="0" lvl="1" marL="40005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b="1" lang="en-GB"/>
              <a:t>Psychiatry</a:t>
            </a:r>
            <a:r>
              <a:rPr lang="en-GB"/>
              <a:t> – Including Medication Management (STOMP)</a:t>
            </a:r>
            <a:endParaRPr/>
          </a:p>
          <a:p>
            <a:pPr indent="0" lvl="1" marL="40005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b="1" lang="en-GB"/>
              <a:t>Psychology</a:t>
            </a:r>
            <a:r>
              <a:rPr lang="en-GB"/>
              <a:t> – Therapeutic Input and PBS</a:t>
            </a:r>
            <a:endParaRPr/>
          </a:p>
          <a:p>
            <a:pPr indent="0" lvl="1" marL="40005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b="1" lang="en-GB"/>
              <a:t>Physiotherapy</a:t>
            </a:r>
            <a:r>
              <a:rPr lang="en-GB"/>
              <a:t>	</a:t>
            </a:r>
            <a:endParaRPr/>
          </a:p>
          <a:p>
            <a:pPr indent="0" lvl="1" marL="40005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b="1" lang="en-GB"/>
              <a:t>Occupational Therapy </a:t>
            </a:r>
            <a:r>
              <a:rPr lang="en-GB"/>
              <a:t>(Functional)</a:t>
            </a:r>
            <a:endParaRPr/>
          </a:p>
          <a:p>
            <a:pPr indent="0" lvl="1" marL="40005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b="1" lang="en-GB"/>
              <a:t>Employment Service</a:t>
            </a:r>
            <a:endParaRPr/>
          </a:p>
          <a:p>
            <a:pPr indent="0" lvl="1" marL="40005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b="1" lang="en-GB"/>
              <a:t>Art Therapy</a:t>
            </a:r>
            <a:r>
              <a:rPr lang="en-GB"/>
              <a:t>	</a:t>
            </a:r>
            <a:endParaRPr/>
          </a:p>
          <a:p>
            <a:pPr indent="0" lvl="1" marL="40005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b="1" lang="en-GB"/>
              <a:t>Speech and Language Therapy </a:t>
            </a:r>
            <a:r>
              <a:rPr lang="en-GB"/>
              <a:t>– communication and dysphagia</a:t>
            </a:r>
            <a:endParaRPr/>
          </a:p>
          <a:p>
            <a:pPr indent="0" lvl="1" marL="40005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t/>
            </a:r>
            <a:endParaRPr/>
          </a:p>
          <a:p>
            <a:pPr indent="0" lvl="1" marL="40005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t/>
            </a:r>
            <a:endParaRPr/>
          </a:p>
          <a:p>
            <a:pPr indent="0" lvl="1" marL="40005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t/>
            </a:r>
            <a:endParaRPr/>
          </a:p>
          <a:p>
            <a:pPr indent="-342900" lvl="0" marL="34290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lang="en-GB"/>
              <a:t>For more information, and to request a referral, visit </a:t>
            </a:r>
            <a:r>
              <a:rPr lang="en-GB" u="sng">
                <a:solidFill>
                  <a:schemeClr val="hlink"/>
                </a:solidFill>
                <a:hlinkClick r:id="rId3"/>
              </a:rPr>
              <a:t>our website</a:t>
            </a:r>
            <a:endParaRPr/>
          </a:p>
          <a:p>
            <a:pPr indent="-165100" lvl="0" marL="34290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4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18"/>
          <p:cNvSpPr txBox="1"/>
          <p:nvPr>
            <p:ph type="title"/>
          </p:nvPr>
        </p:nvSpPr>
        <p:spPr>
          <a:xfrm>
            <a:off x="914400" y="304800"/>
            <a:ext cx="108712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4000"/>
              <a:t>About Enfield Integrated Learning Disability Service</a:t>
            </a:r>
            <a:br>
              <a:rPr lang="en-GB" sz="4000"/>
            </a:br>
            <a:endParaRPr/>
          </a:p>
        </p:txBody>
      </p:sp>
      <p:sp>
        <p:nvSpPr>
          <p:cNvPr id="96" name="Google Shape;96;p18"/>
          <p:cNvSpPr txBox="1"/>
          <p:nvPr>
            <p:ph idx="1" type="body"/>
          </p:nvPr>
        </p:nvSpPr>
        <p:spPr>
          <a:xfrm>
            <a:off x="767408" y="1700808"/>
            <a:ext cx="9573217" cy="485239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rPr b="1" lang="en-GB"/>
              <a:t>Community Nursing </a:t>
            </a:r>
            <a:r>
              <a:rPr lang="en-GB"/>
              <a:t>– health promotion, transition to adulthood, complex epilepsy, admissions (and discharges), mental health, weight management, hypertension…</a:t>
            </a:r>
            <a:endParaRPr/>
          </a:p>
          <a:p>
            <a:pPr indent="0" lvl="0" marL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rPr lang="en-GB"/>
              <a:t>Also MDT’s for Dementia, Behaviour (PBS), End of Life Care Planning, (…and healthy living drop-ins) – vaccination hub</a:t>
            </a:r>
            <a:endParaRPr/>
          </a:p>
          <a:p>
            <a:pPr indent="-342900" lvl="0" marL="342900" rtl="0" algn="l"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lang="en-GB"/>
              <a:t>For more information, and to request a referral, visit </a:t>
            </a:r>
            <a:r>
              <a:rPr lang="en-GB" sz="4000" u="sng">
                <a:solidFill>
                  <a:schemeClr val="hlink"/>
                </a:solidFill>
                <a:hlinkClick r:id="rId3"/>
              </a:rPr>
              <a:t>our website</a:t>
            </a:r>
            <a:endParaRPr sz="400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19"/>
          <p:cNvSpPr txBox="1"/>
          <p:nvPr>
            <p:ph type="title"/>
          </p:nvPr>
        </p:nvSpPr>
        <p:spPr>
          <a:xfrm>
            <a:off x="914400" y="304800"/>
            <a:ext cx="108712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Learning from Lives and Deaths (LeDeR)</a:t>
            </a:r>
            <a:endParaRPr/>
          </a:p>
        </p:txBody>
      </p:sp>
      <p:sp>
        <p:nvSpPr>
          <p:cNvPr id="103" name="Google Shape;103;p19"/>
          <p:cNvSpPr txBox="1"/>
          <p:nvPr>
            <p:ph idx="1" type="body"/>
          </p:nvPr>
        </p:nvSpPr>
        <p:spPr>
          <a:xfrm>
            <a:off x="406400" y="1052736"/>
            <a:ext cx="11522248" cy="496855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rPr lang="en-GB" u="sng">
                <a:solidFill>
                  <a:schemeClr val="hlink"/>
                </a:solidFill>
                <a:hlinkClick r:id="rId3"/>
              </a:rPr>
              <a:t>LeDeR</a:t>
            </a:r>
            <a:r>
              <a:rPr lang="en-GB"/>
              <a:t> was Established in 2017 by NHS England and NHS Improvement.</a:t>
            </a:r>
            <a:endParaRPr/>
          </a:p>
          <a:p>
            <a:pPr indent="0" lvl="0" marL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rPr lang="en-GB"/>
              <a:t>It is the first of its kind and was created to </a:t>
            </a:r>
            <a:endParaRPr/>
          </a:p>
          <a:p>
            <a:pPr indent="-342900" lvl="0" marL="34290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lang="en-GB"/>
              <a:t>Improve care, </a:t>
            </a:r>
            <a:endParaRPr/>
          </a:p>
          <a:p>
            <a:pPr indent="-342900" lvl="0" marL="34290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lang="en-GB"/>
              <a:t>Reduce health inequalities and </a:t>
            </a:r>
            <a:endParaRPr/>
          </a:p>
          <a:p>
            <a:pPr indent="-342900" lvl="0" marL="34290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lang="en-GB"/>
              <a:t>Prevent people with a learning disability dying sooner than the general population.  </a:t>
            </a:r>
            <a:endParaRPr/>
          </a:p>
          <a:p>
            <a:pPr indent="0" lvl="0" marL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rPr i="1" lang="en-GB"/>
              <a:t>From late  2021 LeDeR will include improving services for autistic people too.</a:t>
            </a:r>
            <a:endParaRPr/>
          </a:p>
          <a:p>
            <a:pPr indent="0" lvl="0" marL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rPr i="1" lang="en-GB"/>
              <a:t>This is now part of the NHS long term plan</a:t>
            </a:r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7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8" name="Google Shape;108;p2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766732" y="594360"/>
            <a:ext cx="6815667" cy="4123478"/>
          </a:xfrm>
          <a:prstGeom prst="rect">
            <a:avLst/>
          </a:prstGeom>
          <a:noFill/>
          <a:ln>
            <a:noFill/>
          </a:ln>
        </p:spPr>
      </p:pic>
      <p:sp>
        <p:nvSpPr>
          <p:cNvPr id="109" name="Google Shape;109;p20"/>
          <p:cNvSpPr txBox="1"/>
          <p:nvPr>
            <p:ph idx="2" type="body"/>
          </p:nvPr>
        </p:nvSpPr>
        <p:spPr>
          <a:xfrm>
            <a:off x="421656" y="622877"/>
            <a:ext cx="4011084" cy="395825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r>
              <a:rPr lang="en-GB" sz="3200"/>
              <a:t>People with Learning Disabilities are far more likely to die younger than the population as a whole – Men by 22 years, women by 26 years.</a:t>
            </a:r>
            <a:endParaRPr/>
          </a:p>
        </p:txBody>
      </p:sp>
      <p:pic>
        <p:nvPicPr>
          <p:cNvPr id="110" name="Google Shape;110;p2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07368" y="4717838"/>
            <a:ext cx="4942795" cy="1775037"/>
          </a:xfrm>
          <a:prstGeom prst="rect">
            <a:avLst/>
          </a:prstGeom>
          <a:noFill/>
          <a:ln>
            <a:noFill/>
          </a:ln>
        </p:spPr>
      </p:pic>
      <p:sp>
        <p:nvSpPr>
          <p:cNvPr id="111" name="Google Shape;111;p20"/>
          <p:cNvSpPr txBox="1"/>
          <p:nvPr/>
        </p:nvSpPr>
        <p:spPr>
          <a:xfrm>
            <a:off x="5447928" y="4869160"/>
            <a:ext cx="5688632" cy="107721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This is only 15 out of 100 for the whole population</a:t>
            </a:r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5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Chart, histogram&#10;&#10;Description automatically generated" id="116" name="Google Shape;116;p21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890425" y="273051"/>
            <a:ext cx="4568283" cy="5853113"/>
          </a:xfrm>
          <a:prstGeom prst="rect">
            <a:avLst/>
          </a:prstGeom>
          <a:noFill/>
          <a:ln>
            <a:noFill/>
          </a:ln>
        </p:spPr>
      </p:pic>
      <p:sp>
        <p:nvSpPr>
          <p:cNvPr id="117" name="Google Shape;117;p21"/>
          <p:cNvSpPr txBox="1"/>
          <p:nvPr>
            <p:ph idx="2" type="body"/>
          </p:nvPr>
        </p:nvSpPr>
        <p:spPr>
          <a:xfrm>
            <a:off x="767408" y="284635"/>
            <a:ext cx="4011084" cy="46910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rPr lang="en-GB" sz="3600"/>
              <a:t>Over 50% of people with a learning disability died in areas rated as some of the most deprived in England.</a:t>
            </a:r>
            <a:endParaRPr/>
          </a:p>
          <a:p>
            <a:pPr indent="0" lvl="0" marL="0" rtl="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Enfield Template">
  <a:themeElements>
    <a:clrScheme name="Enfield Templat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