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Relationship Id="rId7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rgbClr val="2F5496"/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40000">
                <a:srgbClr val="4472C4">
                  <a:alpha val="0"/>
                </a:srgbClr>
              </a:gs>
              <a:gs pos="100000">
                <a:srgbClr val="2F5496">
                  <a:alpha val="51764"/>
                </a:srgbClr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7000">
                <a:srgbClr val="4472C4">
                  <a:alpha val="0"/>
                </a:srgbClr>
              </a:gs>
              <a:gs pos="100000">
                <a:srgbClr val="000000">
                  <a:alpha val="36862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rgbClr val="1F3864">
                  <a:alpha val="0"/>
                </a:srgbClr>
              </a:gs>
              <a:gs pos="100000">
                <a:srgbClr val="000000">
                  <a:alpha val="24705"/>
                </a:srgbClr>
              </a:gs>
            </a:gsLst>
            <a:lin ang="18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 rot="-9091028">
            <a:off x="5945431" y="-1032053"/>
            <a:ext cx="4990147" cy="4439131"/>
          </a:xfrm>
          <a:custGeom>
            <a:rect b="b" l="l" r="r" t="t"/>
            <a:pathLst>
              <a:path extrusionOk="0" h="4439131" w="4990147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rgbClr val="4472C4">
                  <a:alpha val="21960"/>
                </a:srgbClr>
              </a:gs>
              <a:gs pos="87000">
                <a:srgbClr val="8DA9DB">
                  <a:alpha val="1960"/>
                </a:srgbClr>
              </a:gs>
              <a:gs pos="100000">
                <a:srgbClr val="8DA9DB">
                  <a:alpha val="1960"/>
                </a:srgbClr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None/>
            </a:pPr>
            <a:r>
              <a:rPr lang="en-GB" sz="4800">
                <a:solidFill>
                  <a:srgbClr val="FFFFFF"/>
                </a:solidFill>
              </a:rPr>
              <a:t>SMI: Severe Mental Illness</a:t>
            </a:r>
            <a:endParaRPr/>
          </a:p>
        </p:txBody>
      </p:sp>
      <p:sp>
        <p:nvSpPr>
          <p:cNvPr id="91" name="Google Shape;91;p13"/>
          <p:cNvSpPr txBox="1"/>
          <p:nvPr>
            <p:ph idx="1" type="subTitle"/>
          </p:nvPr>
        </p:nvSpPr>
        <p:spPr>
          <a:xfrm>
            <a:off x="1350682" y="4870824"/>
            <a:ext cx="10005951" cy="14582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Care Coordinator Peer Support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/>
              <a:t>November 2022</a:t>
            </a:r>
            <a:endParaRPr/>
          </a:p>
        </p:txBody>
      </p:sp>
      <p:pic>
        <p:nvPicPr>
          <p:cNvPr id="92" name="Google Shape;9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42480" y="5328024"/>
            <a:ext cx="1943100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42480" y="5899524"/>
            <a:ext cx="5715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/>
          <p:nvPr/>
        </p:nvSpPr>
        <p:spPr>
          <a:xfrm>
            <a:off x="8542480" y="4870824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8542480" y="5899524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8542480" y="6471024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2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2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843"/>
                </a:srgbClr>
              </a:gs>
              <a:gs pos="19000">
                <a:srgbClr val="1F3864">
                  <a:alpha val="67843"/>
                </a:srgbClr>
              </a:gs>
              <a:gs pos="100000">
                <a:srgbClr val="4472C4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2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2"/>
          <p:cNvSpPr txBox="1"/>
          <p:nvPr>
            <p:ph type="title"/>
          </p:nvPr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Practicalities and boundaries</a:t>
            </a:r>
            <a:endParaRPr/>
          </a:p>
        </p:txBody>
      </p:sp>
      <p:grpSp>
        <p:nvGrpSpPr>
          <p:cNvPr id="212" name="Google Shape;212;p22"/>
          <p:cNvGrpSpPr/>
          <p:nvPr/>
        </p:nvGrpSpPr>
        <p:grpSpPr>
          <a:xfrm>
            <a:off x="744738" y="3157899"/>
            <a:ext cx="10726464" cy="2102164"/>
            <a:chOff x="100682" y="1045320"/>
            <a:chExt cx="10726464" cy="2102164"/>
          </a:xfrm>
        </p:grpSpPr>
        <p:sp>
          <p:nvSpPr>
            <p:cNvPr id="213" name="Google Shape;213;p22"/>
            <p:cNvSpPr/>
            <p:nvPr/>
          </p:nvSpPr>
          <p:spPr>
            <a:xfrm>
              <a:off x="752566" y="1045320"/>
              <a:ext cx="1066720" cy="106672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2"/>
            <p:cNvSpPr/>
            <p:nvPr/>
          </p:nvSpPr>
          <p:spPr>
            <a:xfrm>
              <a:off x="100682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2"/>
            <p:cNvSpPr txBox="1"/>
            <p:nvPr/>
          </p:nvSpPr>
          <p:spPr>
            <a:xfrm>
              <a:off x="100682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GB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Telephone consults - Caller ID, Introductions, talking speed, volume. 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2"/>
            <p:cNvSpPr/>
            <p:nvPr/>
          </p:nvSpPr>
          <p:spPr>
            <a:xfrm>
              <a:off x="3537891" y="1045320"/>
              <a:ext cx="1066720" cy="106672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2"/>
            <p:cNvSpPr/>
            <p:nvPr/>
          </p:nvSpPr>
          <p:spPr>
            <a:xfrm>
              <a:off x="2886007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22"/>
            <p:cNvSpPr txBox="1"/>
            <p:nvPr/>
          </p:nvSpPr>
          <p:spPr>
            <a:xfrm>
              <a:off x="2886007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GB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F2F consults – positioning, body language, panic buttons, involving other team members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22"/>
            <p:cNvSpPr/>
            <p:nvPr/>
          </p:nvSpPr>
          <p:spPr>
            <a:xfrm>
              <a:off x="6323216" y="1045320"/>
              <a:ext cx="1066720" cy="106672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22"/>
            <p:cNvSpPr/>
            <p:nvPr/>
          </p:nvSpPr>
          <p:spPr>
            <a:xfrm>
              <a:off x="5671332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22"/>
            <p:cNvSpPr txBox="1"/>
            <p:nvPr/>
          </p:nvSpPr>
          <p:spPr>
            <a:xfrm>
              <a:off x="5671332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GB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?video consults 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22"/>
            <p:cNvSpPr/>
            <p:nvPr/>
          </p:nvSpPr>
          <p:spPr>
            <a:xfrm>
              <a:off x="9108541" y="1045320"/>
              <a:ext cx="1066720" cy="106672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22"/>
            <p:cNvSpPr/>
            <p:nvPr/>
          </p:nvSpPr>
          <p:spPr>
            <a:xfrm>
              <a:off x="8456657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22"/>
            <p:cNvSpPr txBox="1"/>
            <p:nvPr/>
          </p:nvSpPr>
          <p:spPr>
            <a:xfrm>
              <a:off x="8456657" y="2427484"/>
              <a:ext cx="2370489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GB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Emotional boundaries and time management 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3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3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843"/>
                </a:srgbClr>
              </a:gs>
              <a:gs pos="19000">
                <a:srgbClr val="1F3864">
                  <a:alpha val="67843"/>
                </a:srgbClr>
              </a:gs>
              <a:gs pos="100000">
                <a:srgbClr val="4472C4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23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3"/>
          <p:cNvSpPr txBox="1"/>
          <p:nvPr>
            <p:ph type="title"/>
          </p:nvPr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How to support?</a:t>
            </a:r>
            <a:endParaRPr/>
          </a:p>
        </p:txBody>
      </p:sp>
      <p:grpSp>
        <p:nvGrpSpPr>
          <p:cNvPr id="234" name="Google Shape;234;p23"/>
          <p:cNvGrpSpPr/>
          <p:nvPr/>
        </p:nvGrpSpPr>
        <p:grpSpPr>
          <a:xfrm>
            <a:off x="977970" y="3308861"/>
            <a:ext cx="10260000" cy="1800240"/>
            <a:chOff x="333914" y="1196282"/>
            <a:chExt cx="10260000" cy="1800240"/>
          </a:xfrm>
        </p:grpSpPr>
        <p:sp>
          <p:nvSpPr>
            <p:cNvPr id="235" name="Google Shape;235;p23"/>
            <p:cNvSpPr/>
            <p:nvPr/>
          </p:nvSpPr>
          <p:spPr>
            <a:xfrm>
              <a:off x="828914" y="1196282"/>
              <a:ext cx="810000" cy="810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23"/>
            <p:cNvSpPr/>
            <p:nvPr/>
          </p:nvSpPr>
          <p:spPr>
            <a:xfrm>
              <a:off x="333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23"/>
            <p:cNvSpPr txBox="1"/>
            <p:nvPr/>
          </p:nvSpPr>
          <p:spPr>
            <a:xfrm>
              <a:off x="333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en-GB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Explore what is already in place 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23"/>
            <p:cNvSpPr/>
            <p:nvPr/>
          </p:nvSpPr>
          <p:spPr>
            <a:xfrm>
              <a:off x="2943914" y="1196282"/>
              <a:ext cx="810000" cy="810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3"/>
            <p:cNvSpPr/>
            <p:nvPr/>
          </p:nvSpPr>
          <p:spPr>
            <a:xfrm>
              <a:off x="2448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3"/>
            <p:cNvSpPr txBox="1"/>
            <p:nvPr/>
          </p:nvSpPr>
          <p:spPr>
            <a:xfrm>
              <a:off x="2448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en-GB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Social Services 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23"/>
            <p:cNvSpPr/>
            <p:nvPr/>
          </p:nvSpPr>
          <p:spPr>
            <a:xfrm>
              <a:off x="5058914" y="1196282"/>
              <a:ext cx="810000" cy="8100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4563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3"/>
            <p:cNvSpPr txBox="1"/>
            <p:nvPr/>
          </p:nvSpPr>
          <p:spPr>
            <a:xfrm>
              <a:off x="4563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en-GB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Voluntary and community services 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3"/>
            <p:cNvSpPr/>
            <p:nvPr/>
          </p:nvSpPr>
          <p:spPr>
            <a:xfrm>
              <a:off x="7173914" y="1196282"/>
              <a:ext cx="810000" cy="8100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3"/>
            <p:cNvSpPr/>
            <p:nvPr/>
          </p:nvSpPr>
          <p:spPr>
            <a:xfrm>
              <a:off x="6678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3"/>
            <p:cNvSpPr txBox="1"/>
            <p:nvPr/>
          </p:nvSpPr>
          <p:spPr>
            <a:xfrm>
              <a:off x="6678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en-GB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Navigating systems 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3"/>
            <p:cNvSpPr/>
            <p:nvPr/>
          </p:nvSpPr>
          <p:spPr>
            <a:xfrm>
              <a:off x="9288914" y="1196282"/>
              <a:ext cx="810000" cy="81000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3"/>
            <p:cNvSpPr/>
            <p:nvPr/>
          </p:nvSpPr>
          <p:spPr>
            <a:xfrm>
              <a:off x="8793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3"/>
            <p:cNvSpPr txBox="1"/>
            <p:nvPr/>
          </p:nvSpPr>
          <p:spPr>
            <a:xfrm>
              <a:off x="8793914" y="2276522"/>
              <a:ext cx="180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en-GB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Empowering 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 flipH="1" rot="5400000">
            <a:off x="-638515" y="639280"/>
            <a:ext cx="6858000" cy="557944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 flipH="1" rot="5400000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0"/>
                </a:srgbClr>
              </a:gs>
              <a:gs pos="100000">
                <a:srgbClr val="4472C4">
                  <a:alpha val="0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 flipH="1" rot="5400000">
            <a:off x="1528907" y="2818967"/>
            <a:ext cx="2501979" cy="5576080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 flipH="1" rot="5400000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10980"/>
                </a:srgbClr>
              </a:gs>
              <a:gs pos="100000">
                <a:srgbClr val="4472C4">
                  <a:alpha val="10980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/>
          <p:nvPr/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0">
                <a:srgbClr val="4472C4">
                  <a:alpha val="0"/>
                </a:srgbClr>
              </a:gs>
              <a:gs pos="39000">
                <a:srgbClr val="4472C4">
                  <a:alpha val="0"/>
                </a:srgbClr>
              </a:gs>
              <a:gs pos="100000">
                <a:srgbClr val="8DA9DB">
                  <a:alpha val="14901"/>
                </a:srgbClr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 txBox="1"/>
          <p:nvPr>
            <p:ph type="title"/>
          </p:nvPr>
        </p:nvSpPr>
        <p:spPr>
          <a:xfrm>
            <a:off x="826396" y="586855"/>
            <a:ext cx="4230100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SMI…</a:t>
            </a:r>
            <a:endParaRPr/>
          </a:p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>
            <a:off x="6503158" y="649480"/>
            <a:ext cx="4862447" cy="5546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i="0" lang="en-GB" sz="2000">
                <a:latin typeface="arial"/>
                <a:ea typeface="arial"/>
                <a:cs typeface="arial"/>
                <a:sym typeface="arial"/>
              </a:rPr>
              <a:t>People with psychological problems that are often so debilitating that their ability to engage in functional and occupational activities is severely impaired.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/>
          <p:nvPr/>
        </p:nvSpPr>
        <p:spPr>
          <a:xfrm flipH="1" rot="5400000">
            <a:off x="-638515" y="639280"/>
            <a:ext cx="6858000" cy="5579440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2F5496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5"/>
          <p:cNvSpPr/>
          <p:nvPr/>
        </p:nvSpPr>
        <p:spPr>
          <a:xfrm flipH="1" rot="5400000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0"/>
                </a:srgbClr>
              </a:gs>
              <a:gs pos="100000">
                <a:srgbClr val="4472C4">
                  <a:alpha val="0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5"/>
          <p:cNvSpPr/>
          <p:nvPr/>
        </p:nvSpPr>
        <p:spPr>
          <a:xfrm flipH="1" rot="5400000">
            <a:off x="1528907" y="2818967"/>
            <a:ext cx="2501979" cy="5576080"/>
          </a:xfrm>
          <a:prstGeom prst="rect">
            <a:avLst/>
          </a:prstGeom>
          <a:gradFill>
            <a:gsLst>
              <a:gs pos="0">
                <a:srgbClr val="4472C4">
                  <a:alpha val="28627"/>
                </a:srgbClr>
              </a:gs>
              <a:gs pos="2000">
                <a:srgbClr val="4472C4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5"/>
          <p:cNvSpPr/>
          <p:nvPr/>
        </p:nvSpPr>
        <p:spPr>
          <a:xfrm flipH="1" rot="5400000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4472C4">
                  <a:alpha val="10980"/>
                </a:srgbClr>
              </a:gs>
              <a:gs pos="100000">
                <a:srgbClr val="4472C4">
                  <a:alpha val="10980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5"/>
          <p:cNvSpPr/>
          <p:nvPr/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0">
                <a:srgbClr val="4472C4">
                  <a:alpha val="0"/>
                </a:srgbClr>
              </a:gs>
              <a:gs pos="39000">
                <a:srgbClr val="4472C4">
                  <a:alpha val="0"/>
                </a:srgbClr>
              </a:gs>
              <a:gs pos="100000">
                <a:srgbClr val="8DA9DB">
                  <a:alpha val="14901"/>
                </a:srgbClr>
              </a:gs>
            </a:gsLst>
            <a:lin ang="17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5"/>
          <p:cNvSpPr txBox="1"/>
          <p:nvPr>
            <p:ph type="title"/>
          </p:nvPr>
        </p:nvSpPr>
        <p:spPr>
          <a:xfrm>
            <a:off x="826396" y="586855"/>
            <a:ext cx="4230100" cy="33874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SMI conditions</a:t>
            </a:r>
            <a:endParaRPr/>
          </a:p>
        </p:txBody>
      </p:sp>
      <p:sp>
        <p:nvSpPr>
          <p:cNvPr id="120" name="Google Shape;120;p15"/>
          <p:cNvSpPr txBox="1"/>
          <p:nvPr>
            <p:ph idx="1" type="body"/>
          </p:nvPr>
        </p:nvSpPr>
        <p:spPr>
          <a:xfrm>
            <a:off x="6503158" y="649480"/>
            <a:ext cx="4862447" cy="5546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Schizophrenia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Bipolar Affective Disorder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Major depressive disorder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OCD – Obsessive Compulsive Disorder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PTSD – Post Traumatic Stress Disorder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Personality Disorder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6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6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6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4472C4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1764"/>
                </a:srgbClr>
              </a:gs>
              <a:gs pos="100000">
                <a:srgbClr val="1F3864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6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‘Psychosis’ </a:t>
            </a:r>
            <a:endParaRPr/>
          </a:p>
        </p:txBody>
      </p:sp>
      <p:sp>
        <p:nvSpPr>
          <p:cNvPr id="131" name="Google Shape;131;p16"/>
          <p:cNvSpPr txBox="1"/>
          <p:nvPr>
            <p:ph idx="1" type="body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This is </a:t>
            </a:r>
            <a:r>
              <a:rPr b="1" i="1" lang="en-GB" sz="2000"/>
              <a:t>acute</a:t>
            </a:r>
            <a:r>
              <a:rPr lang="en-GB" sz="2000"/>
              <a:t> stage that can present in all above conditions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Where patient finds it difficult to function normally due to severe symptoms of conditions including hallucinations, delusions, severe low mood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When patients have been well treated and there are no acute attacks for some time patient can be ‘in remission’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7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7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843"/>
                </a:srgbClr>
              </a:gs>
              <a:gs pos="19000">
                <a:srgbClr val="1F3864">
                  <a:alpha val="67843"/>
                </a:srgbClr>
              </a:gs>
              <a:gs pos="100000">
                <a:srgbClr val="4472C4">
                  <a:alpha val="7882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7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725"/>
                </a:srgbClr>
              </a:gs>
              <a:gs pos="100000">
                <a:srgbClr val="000000">
                  <a:alpha val="73725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7"/>
          <p:cNvSpPr txBox="1"/>
          <p:nvPr>
            <p:ph type="title"/>
          </p:nvPr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Management</a:t>
            </a:r>
            <a:endParaRPr/>
          </a:p>
        </p:txBody>
      </p:sp>
      <p:grpSp>
        <p:nvGrpSpPr>
          <p:cNvPr id="141" name="Google Shape;141;p17"/>
          <p:cNvGrpSpPr/>
          <p:nvPr/>
        </p:nvGrpSpPr>
        <p:grpSpPr>
          <a:xfrm>
            <a:off x="3466390" y="2112950"/>
            <a:ext cx="5283158" cy="4575349"/>
            <a:chOff x="2822334" y="371"/>
            <a:chExt cx="5283158" cy="4575349"/>
          </a:xfrm>
        </p:grpSpPr>
        <p:sp>
          <p:nvSpPr>
            <p:cNvPr id="142" name="Google Shape;142;p17"/>
            <p:cNvSpPr/>
            <p:nvPr/>
          </p:nvSpPr>
          <p:spPr>
            <a:xfrm>
              <a:off x="4416753" y="371"/>
              <a:ext cx="2094322" cy="2094322"/>
            </a:xfrm>
            <a:prstGeom prst="downArrow">
              <a:avLst>
                <a:gd fmla="val 50000" name="adj1"/>
                <a:gd fmla="val 35000" name="adj2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7"/>
            <p:cNvSpPr txBox="1"/>
            <p:nvPr/>
          </p:nvSpPr>
          <p:spPr>
            <a:xfrm>
              <a:off x="4940334" y="371"/>
              <a:ext cx="1047161" cy="17278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225" lIns="78225" spcFirstLastPara="1" rIns="78225" wrap="square" tIns="78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lang="en-GB" sz="1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Psychotherapy </a:t>
              </a:r>
              <a:endParaRPr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7"/>
            <p:cNvSpPr/>
            <p:nvPr/>
          </p:nvSpPr>
          <p:spPr>
            <a:xfrm rot="7200000">
              <a:off x="5627883" y="2098110"/>
              <a:ext cx="2094322" cy="2094322"/>
            </a:xfrm>
            <a:prstGeom prst="downArrow">
              <a:avLst>
                <a:gd fmla="val 50000" name="adj1"/>
                <a:gd fmla="val 35000" name="adj2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7"/>
            <p:cNvSpPr txBox="1"/>
            <p:nvPr/>
          </p:nvSpPr>
          <p:spPr>
            <a:xfrm rot="1800000">
              <a:off x="5969838" y="2713317"/>
              <a:ext cx="1727816" cy="10471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225" lIns="78225" spcFirstLastPara="1" rIns="78225" wrap="square" tIns="78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lang="en-GB" sz="1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Anti- psychotic medication – e.g. Risperidone, Ariprazole, Quetiapine, Clozapine, Lithium, Olanzapine</a:t>
              </a:r>
              <a:endParaRPr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7"/>
            <p:cNvSpPr/>
            <p:nvPr/>
          </p:nvSpPr>
          <p:spPr>
            <a:xfrm rot="-7200000">
              <a:off x="3205622" y="2098110"/>
              <a:ext cx="2094322" cy="2094322"/>
            </a:xfrm>
            <a:prstGeom prst="downArrow">
              <a:avLst>
                <a:gd fmla="val 50000" name="adj1"/>
                <a:gd fmla="val 35000" name="adj2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7"/>
            <p:cNvSpPr txBox="1"/>
            <p:nvPr/>
          </p:nvSpPr>
          <p:spPr>
            <a:xfrm rot="-1800000">
              <a:off x="3230173" y="2713316"/>
              <a:ext cx="1727816" cy="10471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225" lIns="78225" spcFirstLastPara="1" rIns="78225" wrap="square" tIns="78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lang="en-GB" sz="1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Physical health checks </a:t>
              </a:r>
              <a:endParaRPr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8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8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0000">
                <a:srgbClr val="4472C4">
                  <a:alpha val="0"/>
                </a:srgbClr>
              </a:gs>
              <a:gs pos="100000">
                <a:srgbClr val="1F3864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8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4472C4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8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F3864">
                  <a:alpha val="51764"/>
                </a:srgbClr>
              </a:gs>
              <a:gs pos="100000">
                <a:srgbClr val="1F3864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8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Risk </a:t>
            </a:r>
            <a:endParaRPr/>
          </a:p>
        </p:txBody>
      </p:sp>
      <p:sp>
        <p:nvSpPr>
          <p:cNvPr id="158" name="Google Shape;158;p18"/>
          <p:cNvSpPr txBox="1"/>
          <p:nvPr>
            <p:ph idx="1" type="body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Vulnerable patients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Self Neglect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Self harm /Suicide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Harm to others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4142164" y="900814"/>
            <a:ext cx="759618" cy="5710965"/>
          </a:xfrm>
          <a:custGeom>
            <a:rect b="b" l="l" r="r" t="t"/>
            <a:pathLst>
              <a:path extrusionOk="0" h="2447" w="414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9"/>
          <p:cNvSpPr/>
          <p:nvPr/>
        </p:nvSpPr>
        <p:spPr>
          <a:xfrm>
            <a:off x="4144437" y="633165"/>
            <a:ext cx="482654" cy="5521414"/>
          </a:xfrm>
          <a:custGeom>
            <a:rect b="b" l="l" r="r" t="t"/>
            <a:pathLst>
              <a:path extrusionOk="0" h="2358" w="209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9"/>
          <p:cNvSpPr/>
          <p:nvPr/>
        </p:nvSpPr>
        <p:spPr>
          <a:xfrm>
            <a:off x="634621" y="636723"/>
            <a:ext cx="4000062" cy="5257799"/>
          </a:xfrm>
          <a:custGeom>
            <a:rect b="b" l="l" r="r" t="t"/>
            <a:pathLst>
              <a:path extrusionOk="0" h="5257799" w="4634682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9"/>
          <p:cNvSpPr txBox="1"/>
          <p:nvPr>
            <p:ph type="title"/>
          </p:nvPr>
        </p:nvSpPr>
        <p:spPr>
          <a:xfrm>
            <a:off x="934872" y="982272"/>
            <a:ext cx="3388419" cy="45609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SMI + physical health checks </a:t>
            </a:r>
            <a:endParaRPr/>
          </a:p>
        </p:txBody>
      </p:sp>
      <p:sp>
        <p:nvSpPr>
          <p:cNvPr id="168" name="Google Shape;168;p19"/>
          <p:cNvSpPr/>
          <p:nvPr/>
        </p:nvSpPr>
        <p:spPr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9"/>
          <p:cNvSpPr txBox="1"/>
          <p:nvPr>
            <p:ph idx="1" type="body"/>
          </p:nvPr>
        </p:nvSpPr>
        <p:spPr>
          <a:xfrm>
            <a:off x="5221862" y="1719618"/>
            <a:ext cx="5948831" cy="43346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2400"/>
              <a:buNone/>
            </a:pPr>
            <a:r>
              <a:rPr lang="en-GB" sz="2400">
                <a:solidFill>
                  <a:srgbClr val="FEFFFF"/>
                </a:solidFill>
              </a:rPr>
              <a:t>People with SMI are at a greater risk of poor physical health and have a higher premature mortality than the general population [footnote 2]. People with SMI in England: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rgbClr val="FEFFFF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FFFF"/>
              </a:buClr>
              <a:buSzPts val="2400"/>
              <a:buChar char="•"/>
            </a:pPr>
            <a:r>
              <a:rPr lang="en-GB" sz="2400">
                <a:solidFill>
                  <a:srgbClr val="FEFFFF"/>
                </a:solidFill>
              </a:rPr>
              <a:t>die on average 15 to 20 years earlier than the general population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FFFF"/>
              </a:buClr>
              <a:buSzPts val="2400"/>
              <a:buChar char="•"/>
            </a:pPr>
            <a:r>
              <a:rPr lang="en-GB" sz="2400">
                <a:solidFill>
                  <a:srgbClr val="FEFFFF"/>
                </a:solidFill>
              </a:rPr>
              <a:t>have 3.7 times higher death rate for ages under 75 than the general population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FFFF"/>
              </a:buClr>
              <a:buSzPts val="2400"/>
              <a:buChar char="•"/>
            </a:pPr>
            <a:r>
              <a:rPr lang="en-GB" sz="2400">
                <a:solidFill>
                  <a:srgbClr val="FEFFFF"/>
                </a:solidFill>
              </a:rPr>
              <a:t>experience a widening gap in death rates over time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0"/>
          <p:cNvSpPr/>
          <p:nvPr/>
        </p:nvSpPr>
        <p:spPr>
          <a:xfrm flipH="1" rot="5400000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18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0"/>
          <p:cNvSpPr/>
          <p:nvPr/>
        </p:nvSpPr>
        <p:spPr>
          <a:xfrm rot="-54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rgbClr val="4472C4">
                  <a:alpha val="49803"/>
                </a:srgbClr>
              </a:gs>
              <a:gs pos="100000">
                <a:srgbClr val="1F3864">
                  <a:alpha val="0"/>
                </a:srgbClr>
              </a:gs>
            </a:gsLst>
            <a:lin ang="11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0"/>
          <p:cNvSpPr/>
          <p:nvPr/>
        </p:nvSpPr>
        <p:spPr>
          <a:xfrm flipH="1" rot="-5400000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8823"/>
                </a:srgbClr>
              </a:gs>
              <a:gs pos="69000">
                <a:srgbClr val="4472C4">
                  <a:alpha val="0"/>
                </a:srgbClr>
              </a:gs>
              <a:gs pos="100000">
                <a:srgbClr val="4472C4">
                  <a:alpha val="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0"/>
          <p:cNvSpPr/>
          <p:nvPr/>
        </p:nvSpPr>
        <p:spPr>
          <a:xfrm rot="6097846">
            <a:off x="-747355" y="1201312"/>
            <a:ext cx="4808302" cy="4088666"/>
          </a:xfrm>
          <a:custGeom>
            <a:rect b="b" l="l" r="r" t="t"/>
            <a:pathLst>
              <a:path extrusionOk="0" h="4088666" w="4808302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0">
                <a:srgbClr val="8DA9DB">
                  <a:alpha val="0"/>
                </a:srgbClr>
              </a:gs>
              <a:gs pos="39000">
                <a:srgbClr val="8DA9DB">
                  <a:alpha val="0"/>
                </a:srgbClr>
              </a:gs>
              <a:gs pos="100000">
                <a:srgbClr val="2F5496">
                  <a:alpha val="25882"/>
                </a:srgbClr>
              </a:gs>
            </a:gsLst>
            <a:lin ang="18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0"/>
          <p:cNvSpPr txBox="1"/>
          <p:nvPr>
            <p:ph type="title"/>
          </p:nvPr>
        </p:nvSpPr>
        <p:spPr>
          <a:xfrm>
            <a:off x="660041" y="2767106"/>
            <a:ext cx="2880828" cy="3071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Calibri"/>
              <a:buNone/>
            </a:pPr>
            <a:r>
              <a:rPr b="1" lang="en-GB" sz="25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Prevalence (age and sex standardised) of physical health conditions for severe mental illness (SMI) and all patients aged 15 to 74</a:t>
            </a:r>
            <a:endParaRPr/>
          </a:p>
        </p:txBody>
      </p:sp>
      <p:pic>
        <p:nvPicPr>
          <p:cNvPr descr="Figure 3 shows the prevalence of the 10 physical health conditions in the patient population aged 15 to 74 years with each, comparing SMI patients with all patients" id="180" name="Google Shape;180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2428" y="1017407"/>
            <a:ext cx="7225748" cy="48231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1"/>
          <p:cNvSpPr/>
          <p:nvPr/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197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1"/>
          <p:cNvSpPr/>
          <p:nvPr/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0">
                <a:srgbClr val="1F3864">
                  <a:alpha val="67843"/>
                </a:srgbClr>
              </a:gs>
              <a:gs pos="19000">
                <a:srgbClr val="1F3864">
                  <a:alpha val="67843"/>
                </a:srgbClr>
              </a:gs>
              <a:gs pos="100000">
                <a:srgbClr val="4472C4">
                  <a:alpha val="4784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1"/>
          <p:cNvSpPr/>
          <p:nvPr/>
        </p:nvSpPr>
        <p:spPr>
          <a:xfrm flipH="1" rot="-5400000">
            <a:off x="5010646" y="-5010043"/>
            <a:ext cx="2170709" cy="12192000"/>
          </a:xfrm>
          <a:prstGeom prst="rect">
            <a:avLst/>
          </a:prstGeom>
          <a:gradFill>
            <a:gsLst>
              <a:gs pos="0">
                <a:srgbClr val="2F5496">
                  <a:alpha val="15686"/>
                </a:srgbClr>
              </a:gs>
              <a:gs pos="23000">
                <a:srgbClr val="2F5496">
                  <a:alpha val="15686"/>
                </a:srgbClr>
              </a:gs>
              <a:gs pos="99000">
                <a:srgbClr val="000000">
                  <a:alpha val="44705"/>
                </a:srgbClr>
              </a:gs>
              <a:gs pos="100000">
                <a:srgbClr val="000000">
                  <a:alpha val="44705"/>
                </a:srgbClr>
              </a:gs>
            </a:gsLst>
            <a:lin ang="210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1"/>
          <p:cNvSpPr txBox="1"/>
          <p:nvPr>
            <p:ph type="title"/>
          </p:nvPr>
        </p:nvSpPr>
        <p:spPr>
          <a:xfrm>
            <a:off x="1383564" y="348865"/>
            <a:ext cx="9718111" cy="15764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FFFFFF"/>
                </a:solidFill>
              </a:rPr>
              <a:t>Communication </a:t>
            </a:r>
            <a:endParaRPr/>
          </a:p>
        </p:txBody>
      </p:sp>
      <p:grpSp>
        <p:nvGrpSpPr>
          <p:cNvPr id="190" name="Google Shape;190;p21"/>
          <p:cNvGrpSpPr/>
          <p:nvPr/>
        </p:nvGrpSpPr>
        <p:grpSpPr>
          <a:xfrm>
            <a:off x="647257" y="3614270"/>
            <a:ext cx="10921425" cy="1692821"/>
            <a:chOff x="3201" y="998291"/>
            <a:chExt cx="10921425" cy="1692821"/>
          </a:xfrm>
        </p:grpSpPr>
        <p:sp>
          <p:nvSpPr>
            <p:cNvPr id="191" name="Google Shape;191;p21"/>
            <p:cNvSpPr/>
            <p:nvPr/>
          </p:nvSpPr>
          <p:spPr>
            <a:xfrm>
              <a:off x="3201" y="998291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1"/>
            <p:cNvSpPr/>
            <p:nvPr/>
          </p:nvSpPr>
          <p:spPr>
            <a:xfrm>
              <a:off x="257188" y="1239579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21"/>
            <p:cNvSpPr txBox="1"/>
            <p:nvPr/>
          </p:nvSpPr>
          <p:spPr>
            <a:xfrm>
              <a:off x="299702" y="1282093"/>
              <a:ext cx="2200851" cy="13665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Empathy 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21"/>
            <p:cNvSpPr/>
            <p:nvPr/>
          </p:nvSpPr>
          <p:spPr>
            <a:xfrm>
              <a:off x="2797054" y="998291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21"/>
            <p:cNvSpPr/>
            <p:nvPr/>
          </p:nvSpPr>
          <p:spPr>
            <a:xfrm>
              <a:off x="3051041" y="1239579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21"/>
            <p:cNvSpPr txBox="1"/>
            <p:nvPr/>
          </p:nvSpPr>
          <p:spPr>
            <a:xfrm>
              <a:off x="3093555" y="1282093"/>
              <a:ext cx="2200851" cy="13665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Adaptations – written summary, collateral history, NOK/POA, sensory adaptation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21"/>
            <p:cNvSpPr/>
            <p:nvPr/>
          </p:nvSpPr>
          <p:spPr>
            <a:xfrm>
              <a:off x="5590907" y="998291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21"/>
            <p:cNvSpPr/>
            <p:nvPr/>
          </p:nvSpPr>
          <p:spPr>
            <a:xfrm>
              <a:off x="5844894" y="1239579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21"/>
            <p:cNvSpPr txBox="1"/>
            <p:nvPr/>
          </p:nvSpPr>
          <p:spPr>
            <a:xfrm>
              <a:off x="5887408" y="1282093"/>
              <a:ext cx="2200851" cy="13665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Multiple consultations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21"/>
            <p:cNvSpPr/>
            <p:nvPr/>
          </p:nvSpPr>
          <p:spPr>
            <a:xfrm>
              <a:off x="8384760" y="998291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21"/>
            <p:cNvSpPr/>
            <p:nvPr/>
          </p:nvSpPr>
          <p:spPr>
            <a:xfrm>
              <a:off x="8638747" y="1239579"/>
              <a:ext cx="2285879" cy="14515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21"/>
            <p:cNvSpPr txBox="1"/>
            <p:nvPr/>
          </p:nvSpPr>
          <p:spPr>
            <a:xfrm>
              <a:off x="8681261" y="1282093"/>
              <a:ext cx="2200851" cy="13665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GB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Liaising with colleagues 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