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 id="214748367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6858000" cy="9144000"/>
  <p:embeddedFontLst>
    <p:embeddedFont>
      <p:font typeface="Quattrocento Sans"/>
      <p:regular r:id="rId34"/>
      <p:bold r:id="rId35"/>
      <p:italic r:id="rId36"/>
      <p:boldItalic r:id="rId37"/>
    </p:embeddedFont>
    <p:embeddedFont>
      <p:font typeface="Century Gothic"/>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6EC4C3-EBF7-49B0-83BB-C989AC043D5F}">
  <a:tblStyle styleId="{E76EC4C3-EBF7-49B0-83BB-C989AC043D5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246D252B-B7F9-48B7-90CB-4D993F52CBB1}"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071ECD0-1892-46BD-BF86-2FA1B1111D14}" styleName="Table_2">
    <a:wholeTbl>
      <a:tcTxStyle b="off" i="off">
        <a:font>
          <a:latin typeface="Calibri"/>
          <a:ea typeface="Calibri"/>
          <a:cs typeface="Calibri"/>
        </a:font>
        <a:schemeClr val="lt1"/>
      </a:tcTxStyle>
      <a:tcStyle>
        <a:tcBdr>
          <a:left>
            <a:ln cap="flat" cmpd="sng" w="9525">
              <a:solidFill>
                <a:srgbClr val="C2D7DB"/>
              </a:solidFill>
              <a:prstDash val="solid"/>
              <a:round/>
              <a:headEnd len="sm" w="sm" type="none"/>
              <a:tailEnd len="sm" w="sm" type="none"/>
            </a:ln>
          </a:left>
          <a:right>
            <a:ln cap="flat" cmpd="sng" w="9525">
              <a:solidFill>
                <a:srgbClr val="C2D7DB"/>
              </a:solidFill>
              <a:prstDash val="solid"/>
              <a:round/>
              <a:headEnd len="sm" w="sm" type="none"/>
              <a:tailEnd len="sm" w="sm" type="none"/>
            </a:ln>
          </a:right>
          <a:top>
            <a:ln cap="flat" cmpd="sng" w="9525">
              <a:solidFill>
                <a:srgbClr val="C2D7DB"/>
              </a:solidFill>
              <a:prstDash val="solid"/>
              <a:round/>
              <a:headEnd len="sm" w="sm" type="none"/>
              <a:tailEnd len="sm" w="sm" type="none"/>
            </a:ln>
          </a:top>
          <a:bottom>
            <a:ln cap="flat" cmpd="sng" w="9525">
              <a:solidFill>
                <a:srgbClr val="C2D7DB"/>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lt1">
              <a:alpha val="20000"/>
            </a:schemeClr>
          </a:solidFill>
        </a:fill>
      </a:tcStyle>
    </a:band1H>
    <a:band2H>
      <a:tcTxStyle/>
    </a:band2H>
    <a:band1V>
      <a:tcTxStyle/>
      <a:tcStyle>
        <a:fill>
          <a:solidFill>
            <a:schemeClr val="lt1">
              <a:alpha val="20000"/>
            </a:schemeClr>
          </a:solidFill>
        </a:fill>
      </a:tcStyle>
    </a:band1V>
    <a:band2V>
      <a:tcTxStyle/>
    </a:band2V>
    <a:lastCol>
      <a:tcTxStyle b="on" i="off"/>
      <a:tcStyle>
        <a:tcBdr>
          <a:left>
            <a:ln cap="flat" cmpd="sng" w="9525">
              <a:solidFill>
                <a:schemeClr val="lt1"/>
              </a:solidFill>
              <a:prstDash val="solid"/>
              <a:round/>
              <a:headEnd len="sm" w="sm" type="none"/>
              <a:tailEnd len="sm" w="sm" type="none"/>
            </a:ln>
          </a:left>
        </a:tcBdr>
      </a:tcStyle>
    </a:lastCol>
    <a:firstCol>
      <a:tcTxStyle b="on" i="off"/>
      <a:tcStyle>
        <a:tcBdr>
          <a:right>
            <a:ln cap="flat" cmpd="sng" w="9525">
              <a:solidFill>
                <a:schemeClr val="lt1"/>
              </a:solidFill>
              <a:prstDash val="solid"/>
              <a:round/>
              <a:headEnd len="sm" w="sm" type="none"/>
              <a:tailEnd len="sm" w="sm" type="none"/>
            </a:ln>
          </a:right>
        </a:tcBdr>
      </a:tcStyle>
    </a:firstCol>
    <a:lastRow>
      <a:tcTxStyle b="on" i="off"/>
      <a:tcStyle>
        <a:tcBdr>
          <a:top>
            <a:ln cap="flat" cmpd="sng" w="9525">
              <a:solidFill>
                <a:schemeClr val="lt1"/>
              </a:solidFill>
              <a:prstDash val="solid"/>
              <a:round/>
              <a:headEnd len="sm" w="sm" type="none"/>
              <a:tailEnd len="sm" w="sm" type="none"/>
            </a:ln>
          </a:top>
        </a:tcBdr>
        <a:fill>
          <a:solidFill>
            <a:srgbClr val="FFFFFF">
              <a:alpha val="0"/>
            </a:srgbClr>
          </a:solidFill>
        </a:fill>
      </a:tcStyle>
    </a:lastRow>
    <a:seCell>
      <a:tcTxStyle/>
      <a:tcStyle>
        <a:tcBdr>
          <a:left>
            <a:ln cap="flat" cmpd="sng" w="9525">
              <a:solidFill>
                <a:srgbClr val="000000">
                  <a:alpha val="0"/>
                </a:srgbClr>
              </a:solidFill>
              <a:prstDash val="solid"/>
              <a:round/>
              <a:headEnd len="sm" w="sm" type="none"/>
              <a:tailEnd len="sm" w="sm" type="none"/>
            </a:ln>
          </a:left>
          <a:top>
            <a:ln cap="flat" cmpd="sng" w="9525">
              <a:solidFill>
                <a:srgbClr val="000000">
                  <a:alpha val="0"/>
                </a:srgbClr>
              </a:solidFill>
              <a:prstDash val="solid"/>
              <a:round/>
              <a:headEnd len="sm" w="sm" type="none"/>
              <a:tailEnd len="sm" w="sm" type="none"/>
            </a:ln>
          </a:top>
        </a:tcBdr>
      </a:tcStyle>
    </a:seCell>
    <a:swCell>
      <a:tcTxStyle/>
      <a:tcStyle>
        <a:tcBdr>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tcBdr>
      </a:tcStyle>
    </a:swCell>
    <a:firstRow>
      <a:tcTxStyle b="on" i="off"/>
      <a:tcStyle>
        <a:tcBdr>
          <a:bottom>
            <a:ln cap="flat" cmpd="sng" w="9525">
              <a:solidFill>
                <a:schemeClr val="lt1"/>
              </a:solidFill>
              <a:prstDash val="solid"/>
              <a:round/>
              <a:headEnd len="sm" w="sm" type="none"/>
              <a:tailEnd len="sm" w="sm" type="none"/>
            </a:ln>
          </a:bottom>
        </a:tcBdr>
        <a:fill>
          <a:solidFill>
            <a:srgbClr val="FFFFFF">
              <a:alpha val="0"/>
            </a:srgbClr>
          </a:solidFill>
        </a:fill>
      </a:tcStyle>
    </a:firstRow>
    <a:neCell>
      <a:tcTxStyle/>
      <a:tcStyle>
        <a:tcBdr>
          <a:bottom>
            <a:ln cap="flat" cmpd="sng" w="9525">
              <a:solidFill>
                <a:srgbClr val="000000">
                  <a:alpha val="0"/>
                </a:srgbClr>
              </a:solidFill>
              <a:prstDash val="solid"/>
              <a:round/>
              <a:headEnd len="sm" w="sm" type="none"/>
              <a:tailEnd len="sm" w="sm" type="none"/>
            </a:ln>
          </a:bottom>
        </a:tcBdr>
      </a:tc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slide" Target="slides/slide14.xml"/><Relationship Id="rId41" Type="http://schemas.openxmlformats.org/officeDocument/2006/relationships/font" Target="fonts/CenturyGothic-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QuattrocentoSans-bold.fntdata"/><Relationship Id="rId12" Type="http://schemas.openxmlformats.org/officeDocument/2006/relationships/slide" Target="slides/slide6.xml"/><Relationship Id="rId34" Type="http://schemas.openxmlformats.org/officeDocument/2006/relationships/font" Target="fonts/QuattrocentoSans-regular.fntdata"/><Relationship Id="rId15" Type="http://schemas.openxmlformats.org/officeDocument/2006/relationships/slide" Target="slides/slide9.xml"/><Relationship Id="rId37" Type="http://schemas.openxmlformats.org/officeDocument/2006/relationships/font" Target="fonts/QuattrocentoSans-boldItalic.fntdata"/><Relationship Id="rId14" Type="http://schemas.openxmlformats.org/officeDocument/2006/relationships/slide" Target="slides/slide8.xml"/><Relationship Id="rId36" Type="http://schemas.openxmlformats.org/officeDocument/2006/relationships/font" Target="fonts/QuattrocentoSans-italic.fntdata"/><Relationship Id="rId17" Type="http://schemas.openxmlformats.org/officeDocument/2006/relationships/slide" Target="slides/slide11.xml"/><Relationship Id="rId39" Type="http://schemas.openxmlformats.org/officeDocument/2006/relationships/font" Target="fonts/CenturyGothic-bold.fntdata"/><Relationship Id="rId16" Type="http://schemas.openxmlformats.org/officeDocument/2006/relationships/slide" Target="slides/slide10.xml"/><Relationship Id="rId38" Type="http://schemas.openxmlformats.org/officeDocument/2006/relationships/font" Target="fonts/CenturyGothic-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46900a5cbc_0_3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246900a5cbc_0_3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246900a5cbc_0_3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46900a5cbc_0_3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246900a5cbc_0_3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246900a5cbc_0_3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46900a5cbc_0_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246900a5cbc_0_3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g246900a5cbc_0_3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46900a5cbc_0_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246900a5cbc_0_3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246900a5cbc_0_3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46900a5cbc_0_3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246900a5cbc_0_3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246900a5cbc_0_3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46900a5cbc_0_3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246900a5cbc_0_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Jenny to get all peer support recordings uploaded to closed youtube links </a:t>
            </a:r>
            <a:endParaRPr/>
          </a:p>
          <a:p>
            <a:pPr indent="0" lvl="0" marL="0" rtl="0" algn="l">
              <a:spcBef>
                <a:spcPts val="0"/>
              </a:spcBef>
              <a:spcAft>
                <a:spcPts val="0"/>
              </a:spcAft>
              <a:buNone/>
            </a:pPr>
            <a:r>
              <a:rPr lang="en-GB"/>
              <a:t>Get all slides uploaded to website </a:t>
            </a:r>
            <a:endParaRPr/>
          </a:p>
          <a:p>
            <a:pPr indent="0" lvl="0" marL="0" rtl="0" algn="l">
              <a:spcBef>
                <a:spcPts val="0"/>
              </a:spcBef>
              <a:spcAft>
                <a:spcPts val="0"/>
              </a:spcAft>
              <a:buNone/>
            </a:pPr>
            <a:r>
              <a:rPr lang="en-GB"/>
              <a:t>Any other links to key resources</a:t>
            </a:r>
            <a:endParaRPr/>
          </a:p>
        </p:txBody>
      </p:sp>
      <p:sp>
        <p:nvSpPr>
          <p:cNvPr id="233" name="Google Shape;23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46900a5cbc_0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246900a5cbc_0_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246900a5cbc_0_2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46900a5cbc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246900a5cbc_0_2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246900a5cbc_0_2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46900a5cbc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246900a5cbc_0_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246900a5cbc_0_2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england.londonprimarycare@nhs.net" TargetMode="External"/><Relationship Id="rId3" Type="http://schemas.openxmlformats.org/officeDocument/2006/relationships/image" Target="../media/image4.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V2">
  <p:cSld name="Cover V2">
    <p:spTree>
      <p:nvGrpSpPr>
        <p:cNvPr id="15" name="Shape 15"/>
        <p:cNvGrpSpPr/>
        <p:nvPr/>
      </p:nvGrpSpPr>
      <p:grpSpPr>
        <a:xfrm>
          <a:off x="0" y="0"/>
          <a:ext cx="0" cy="0"/>
          <a:chOff x="0" y="0"/>
          <a:chExt cx="0" cy="0"/>
        </a:xfrm>
      </p:grpSpPr>
      <p:sp>
        <p:nvSpPr>
          <p:cNvPr id="16" name="Google Shape;16;p2"/>
          <p:cNvSpPr/>
          <p:nvPr/>
        </p:nvSpPr>
        <p:spPr>
          <a:xfrm>
            <a:off x="0" y="0"/>
            <a:ext cx="12192000" cy="6858000"/>
          </a:xfrm>
          <a:prstGeom prst="rect">
            <a:avLst/>
          </a:prstGeom>
          <a:solidFill>
            <a:srgbClr val="BADF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2">
            <a:alphaModFix/>
          </a:blip>
          <a:srcRect b="31160" l="14047" r="63919" t="31223"/>
          <a:stretch/>
        </p:blipFill>
        <p:spPr>
          <a:xfrm>
            <a:off x="-1" y="1761566"/>
            <a:ext cx="6622497" cy="5095444"/>
          </a:xfrm>
          <a:prstGeom prst="rect">
            <a:avLst/>
          </a:prstGeom>
          <a:noFill/>
          <a:ln>
            <a:noFill/>
          </a:ln>
        </p:spPr>
      </p:pic>
      <p:pic>
        <p:nvPicPr>
          <p:cNvPr id="18" name="Google Shape;18;p2"/>
          <p:cNvPicPr preferRelativeResize="0"/>
          <p:nvPr/>
        </p:nvPicPr>
        <p:blipFill rotWithShape="1">
          <a:blip r:embed="rId3">
            <a:alphaModFix/>
          </a:blip>
          <a:srcRect b="0" l="36412" r="0" t="0"/>
          <a:stretch/>
        </p:blipFill>
        <p:spPr>
          <a:xfrm>
            <a:off x="7022307" y="1008992"/>
            <a:ext cx="3446911" cy="2442971"/>
          </a:xfrm>
          <a:prstGeom prst="rect">
            <a:avLst/>
          </a:prstGeom>
          <a:noFill/>
          <a:ln>
            <a:noFill/>
          </a:ln>
        </p:spPr>
      </p:pic>
      <p:cxnSp>
        <p:nvCxnSpPr>
          <p:cNvPr id="19" name="Google Shape;19;p2"/>
          <p:cNvCxnSpPr/>
          <p:nvPr/>
        </p:nvCxnSpPr>
        <p:spPr>
          <a:xfrm>
            <a:off x="7171117" y="3024980"/>
            <a:ext cx="3782647" cy="0"/>
          </a:xfrm>
          <a:prstGeom prst="straightConnector1">
            <a:avLst/>
          </a:prstGeom>
          <a:noFill/>
          <a:ln cap="flat" cmpd="sng" w="9525">
            <a:solidFill>
              <a:srgbClr val="425563"/>
            </a:solidFill>
            <a:prstDash val="solid"/>
            <a:miter lim="800000"/>
            <a:headEnd len="sm" w="sm" type="none"/>
            <a:tailEnd len="sm" w="sm" type="none"/>
          </a:ln>
        </p:spPr>
      </p:cxnSp>
      <p:sp>
        <p:nvSpPr>
          <p:cNvPr id="20" name="Google Shape;20;p2"/>
          <p:cNvSpPr txBox="1"/>
          <p:nvPr>
            <p:ph idx="1" type="body"/>
          </p:nvPr>
        </p:nvSpPr>
        <p:spPr>
          <a:xfrm>
            <a:off x="7085728" y="3318373"/>
            <a:ext cx="3847745" cy="79151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425563"/>
              </a:buClr>
              <a:buSzPts val="2000"/>
              <a:buNone/>
              <a:defRPr b="1" sz="2000">
                <a:solidFill>
                  <a:srgbClr val="425563"/>
                </a:solidFill>
                <a:latin typeface="Arial"/>
                <a:ea typeface="Arial"/>
                <a:cs typeface="Arial"/>
                <a:sym typeface="Arial"/>
              </a:defRPr>
            </a:lvl1pPr>
            <a:lvl2pPr indent="-228600" lvl="1" marL="9144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2pPr>
            <a:lvl3pPr indent="-228600" lvl="2" marL="13716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3pPr>
            <a:lvl4pPr indent="-228600" lvl="3" marL="18288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4pPr>
            <a:lvl5pPr indent="-228600" lvl="4" marL="22860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
          <p:cNvSpPr txBox="1"/>
          <p:nvPr>
            <p:ph idx="2" type="body"/>
          </p:nvPr>
        </p:nvSpPr>
        <p:spPr>
          <a:xfrm>
            <a:off x="7085726" y="5039397"/>
            <a:ext cx="3847745" cy="7915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425563"/>
              </a:buClr>
              <a:buSzPts val="1200"/>
              <a:buNone/>
              <a:defRPr sz="1200">
                <a:solidFill>
                  <a:srgbClr val="425563"/>
                </a:solidFill>
                <a:latin typeface="Arial"/>
                <a:ea typeface="Arial"/>
                <a:cs typeface="Arial"/>
                <a:sym typeface="Arial"/>
              </a:defRPr>
            </a:lvl1pPr>
            <a:lvl2pPr indent="-228600" lvl="1" marL="9144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2pPr>
            <a:lvl3pPr indent="-228600" lvl="2" marL="13716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3pPr>
            <a:lvl4pPr indent="-228600" lvl="3" marL="18288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4pPr>
            <a:lvl5pPr indent="-228600" lvl="4" marL="22860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7" name="Shape 77"/>
        <p:cNvGrpSpPr/>
        <p:nvPr/>
      </p:nvGrpSpPr>
      <p:grpSpPr>
        <a:xfrm>
          <a:off x="0" y="0"/>
          <a:ext cx="0" cy="0"/>
          <a:chOff x="0" y="0"/>
          <a:chExt cx="0" cy="0"/>
        </a:xfrm>
      </p:grpSpPr>
      <p:sp>
        <p:nvSpPr>
          <p:cNvPr id="78" name="Google Shape;7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4" name="Shape 84"/>
        <p:cNvGrpSpPr/>
        <p:nvPr/>
      </p:nvGrpSpPr>
      <p:grpSpPr>
        <a:xfrm>
          <a:off x="0" y="0"/>
          <a:ext cx="0" cy="0"/>
          <a:chOff x="0" y="0"/>
          <a:chExt cx="0" cy="0"/>
        </a:xfrm>
      </p:grpSpPr>
      <p:sp>
        <p:nvSpPr>
          <p:cNvPr id="85" name="Google Shape;85;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7" name="Google Shape;87;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 name="Google Shape;89;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 name="Shape 97"/>
        <p:cNvGrpSpPr/>
        <p:nvPr/>
      </p:nvGrpSpPr>
      <p:grpSpPr>
        <a:xfrm>
          <a:off x="0" y="0"/>
          <a:ext cx="0" cy="0"/>
          <a:chOff x="0" y="0"/>
          <a:chExt cx="0" cy="0"/>
        </a:xfrm>
      </p:grpSpPr>
      <p:sp>
        <p:nvSpPr>
          <p:cNvPr id="98" name="Google Shape;98;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0" name="Google Shape;100;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1" name="Google Shape;10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4" name="Shape 104"/>
        <p:cNvGrpSpPr/>
        <p:nvPr/>
      </p:nvGrpSpPr>
      <p:grpSpPr>
        <a:xfrm>
          <a:off x="0" y="0"/>
          <a:ext cx="0" cy="0"/>
          <a:chOff x="0" y="0"/>
          <a:chExt cx="0" cy="0"/>
        </a:xfrm>
      </p:grpSpPr>
      <p:sp>
        <p:nvSpPr>
          <p:cNvPr id="105" name="Google Shape;10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5"/>
          <p:cNvSpPr/>
          <p:nvPr>
            <p:ph idx="2" type="pic"/>
          </p:nvPr>
        </p:nvSpPr>
        <p:spPr>
          <a:xfrm>
            <a:off x="5183188" y="987425"/>
            <a:ext cx="6172200" cy="4873625"/>
          </a:xfrm>
          <a:prstGeom prst="rect">
            <a:avLst/>
          </a:prstGeom>
          <a:noFill/>
          <a:ln>
            <a:noFill/>
          </a:ln>
        </p:spPr>
      </p:sp>
      <p:sp>
        <p:nvSpPr>
          <p:cNvPr id="107" name="Google Shape;107;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8" name="Google Shape;10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1" name="Shape 111"/>
        <p:cNvGrpSpPr/>
        <p:nvPr/>
      </p:nvGrpSpPr>
      <p:grpSpPr>
        <a:xfrm>
          <a:off x="0" y="0"/>
          <a:ext cx="0" cy="0"/>
          <a:chOff x="0" y="0"/>
          <a:chExt cx="0" cy="0"/>
        </a:xfrm>
      </p:grpSpPr>
      <p:sp>
        <p:nvSpPr>
          <p:cNvPr id="112" name="Google Shape;11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7" name="Shape 117"/>
        <p:cNvGrpSpPr/>
        <p:nvPr/>
      </p:nvGrpSpPr>
      <p:grpSpPr>
        <a:xfrm>
          <a:off x="0" y="0"/>
          <a:ext cx="0" cy="0"/>
          <a:chOff x="0" y="0"/>
          <a:chExt cx="0" cy="0"/>
        </a:xfrm>
      </p:grpSpPr>
      <p:sp>
        <p:nvSpPr>
          <p:cNvPr id="118" name="Google Shape;118;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port title">
  <p:cSld name="Report title">
    <p:spTree>
      <p:nvGrpSpPr>
        <p:cNvPr id="129" name="Shape 129"/>
        <p:cNvGrpSpPr/>
        <p:nvPr/>
      </p:nvGrpSpPr>
      <p:grpSpPr>
        <a:xfrm>
          <a:off x="0" y="0"/>
          <a:ext cx="0" cy="0"/>
          <a:chOff x="0" y="0"/>
          <a:chExt cx="0" cy="0"/>
        </a:xfrm>
      </p:grpSpPr>
      <p:sp>
        <p:nvSpPr>
          <p:cNvPr id="130" name="Google Shape;130;p19"/>
          <p:cNvSpPr/>
          <p:nvPr/>
        </p:nvSpPr>
        <p:spPr>
          <a:xfrm>
            <a:off x="0" y="0"/>
            <a:ext cx="12192000" cy="3429000"/>
          </a:xfrm>
          <a:prstGeom prst="rect">
            <a:avLst/>
          </a:prstGeom>
          <a:solidFill>
            <a:srgbClr val="1E5F9F"/>
          </a:solidFill>
          <a:ln cap="flat" cmpd="sng" w="12700">
            <a:solidFill>
              <a:srgbClr val="3477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131" name="Google Shape;131;p19"/>
          <p:cNvSpPr txBox="1"/>
          <p:nvPr>
            <p:ph type="ctrTitle"/>
          </p:nvPr>
        </p:nvSpPr>
        <p:spPr>
          <a:xfrm>
            <a:off x="407987" y="1407749"/>
            <a:ext cx="9144000" cy="13854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4400"/>
              <a:buFont typeface="Calibri"/>
              <a:buNone/>
              <a:defRPr b="1" sz="4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p19"/>
          <p:cNvSpPr txBox="1"/>
          <p:nvPr>
            <p:ph idx="1" type="subTitle"/>
          </p:nvPr>
        </p:nvSpPr>
        <p:spPr>
          <a:xfrm>
            <a:off x="407986" y="3429000"/>
            <a:ext cx="4155300" cy="713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1000"/>
              </a:spcBef>
              <a:spcAft>
                <a:spcPts val="0"/>
              </a:spcAft>
              <a:buClr>
                <a:srgbClr val="595959"/>
              </a:buClr>
              <a:buSzPts val="2700"/>
              <a:buNone/>
              <a:defRPr b="0" sz="2700">
                <a:solidFill>
                  <a:srgbClr val="595959"/>
                </a:solidFill>
              </a:defRPr>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33" name="Google Shape;133;p19"/>
          <p:cNvSpPr/>
          <p:nvPr/>
        </p:nvSpPr>
        <p:spPr>
          <a:xfrm>
            <a:off x="407986" y="4270928"/>
            <a:ext cx="6424500" cy="89160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374C81"/>
              </a:buClr>
              <a:buSzPts val="1387"/>
              <a:buFont typeface="Arial"/>
              <a:buNone/>
            </a:pPr>
            <a:r>
              <a:rPr b="1" i="0" lang="en-GB" sz="1387" u="none" cap="none" strike="noStrike">
                <a:solidFill>
                  <a:srgbClr val="374C81"/>
                </a:solidFill>
                <a:latin typeface="Arial"/>
                <a:ea typeface="Arial"/>
                <a:cs typeface="Arial"/>
                <a:sym typeface="Arial"/>
              </a:rPr>
              <a:t>For any queries, please contact the London Primary Care Team</a:t>
            </a:r>
            <a:endParaRPr/>
          </a:p>
          <a:p>
            <a:pPr indent="0" lvl="0" marL="0" marR="0" rtl="0" algn="l">
              <a:lnSpc>
                <a:spcPct val="80000"/>
              </a:lnSpc>
              <a:spcBef>
                <a:spcPts val="1000"/>
              </a:spcBef>
              <a:spcAft>
                <a:spcPts val="0"/>
              </a:spcAft>
              <a:buClr>
                <a:srgbClr val="374C81"/>
              </a:buClr>
              <a:buSzPts val="1387"/>
              <a:buFont typeface="Arial"/>
              <a:buNone/>
            </a:pPr>
            <a:r>
              <a:rPr b="1" i="0" lang="en-GB" sz="1387" u="none" cap="none" strike="noStrike">
                <a:solidFill>
                  <a:srgbClr val="374C81"/>
                </a:solidFill>
                <a:latin typeface="Arial"/>
                <a:ea typeface="Arial"/>
                <a:cs typeface="Arial"/>
                <a:sym typeface="Arial"/>
              </a:rPr>
              <a:t>Email address: </a:t>
            </a:r>
            <a:r>
              <a:rPr b="1" i="0" lang="en-GB" sz="1387" u="sng" cap="none" strike="noStrike">
                <a:solidFill>
                  <a:schemeClr val="hlink"/>
                </a:solidFill>
                <a:latin typeface="Arial"/>
                <a:ea typeface="Arial"/>
                <a:cs typeface="Arial"/>
                <a:sym typeface="Arial"/>
                <a:hlinkClick r:id="rId2"/>
              </a:rPr>
              <a:t>england.londonprimarycare@nhs.net</a:t>
            </a:r>
            <a:endParaRPr b="1" i="0" sz="1387" u="none" cap="none" strike="noStrike">
              <a:solidFill>
                <a:srgbClr val="374C81"/>
              </a:solidFill>
              <a:latin typeface="Arial"/>
              <a:ea typeface="Arial"/>
              <a:cs typeface="Arial"/>
              <a:sym typeface="Arial"/>
            </a:endParaRPr>
          </a:p>
          <a:p>
            <a:pPr indent="0" lvl="0" marL="0" marR="0" rtl="0" algn="l">
              <a:lnSpc>
                <a:spcPct val="80000"/>
              </a:lnSpc>
              <a:spcBef>
                <a:spcPts val="1000"/>
              </a:spcBef>
              <a:spcAft>
                <a:spcPts val="0"/>
              </a:spcAft>
              <a:buClr>
                <a:srgbClr val="374C81"/>
              </a:buClr>
              <a:buSzPts val="1387"/>
              <a:buFont typeface="Arial"/>
              <a:buNone/>
            </a:pPr>
            <a:r>
              <a:rPr b="1" i="0" lang="en-GB" sz="1387" u="none" cap="none" strike="noStrike">
                <a:solidFill>
                  <a:srgbClr val="374C81"/>
                </a:solidFill>
                <a:latin typeface="Calibri"/>
                <a:ea typeface="Calibri"/>
                <a:cs typeface="Calibri"/>
                <a:sym typeface="Calibri"/>
              </a:rPr>
              <a:t>Updated: </a:t>
            </a:r>
            <a:endParaRPr b="1" i="0" sz="1387" u="none" cap="none" strike="noStrike">
              <a:solidFill>
                <a:srgbClr val="374C81"/>
              </a:solidFill>
              <a:latin typeface="Arial"/>
              <a:ea typeface="Arial"/>
              <a:cs typeface="Arial"/>
              <a:sym typeface="Arial"/>
            </a:endParaRPr>
          </a:p>
        </p:txBody>
      </p:sp>
      <p:pic>
        <p:nvPicPr>
          <p:cNvPr id="134" name="Google Shape;134;p19"/>
          <p:cNvPicPr preferRelativeResize="0"/>
          <p:nvPr/>
        </p:nvPicPr>
        <p:blipFill rotWithShape="1">
          <a:blip r:embed="rId3">
            <a:alphaModFix/>
          </a:blip>
          <a:srcRect b="0" l="0" r="0" t="0"/>
          <a:stretch/>
        </p:blipFill>
        <p:spPr>
          <a:xfrm>
            <a:off x="8870937" y="2455401"/>
            <a:ext cx="2675397" cy="2437273"/>
          </a:xfrm>
          <a:prstGeom prst="rect">
            <a:avLst/>
          </a:prstGeom>
          <a:noFill/>
          <a:ln>
            <a:noFill/>
          </a:ln>
        </p:spPr>
      </p:pic>
      <p:sp>
        <p:nvSpPr>
          <p:cNvPr id="135" name="Google Shape;135;p19"/>
          <p:cNvSpPr/>
          <p:nvPr/>
        </p:nvSpPr>
        <p:spPr>
          <a:xfrm>
            <a:off x="-1" y="6323999"/>
            <a:ext cx="12192000" cy="535500"/>
          </a:xfrm>
          <a:prstGeom prst="rect">
            <a:avLst/>
          </a:prstGeom>
          <a:solidFill>
            <a:srgbClr val="1E5F9F"/>
          </a:solidFill>
          <a:ln cap="flat" cmpd="sng" w="12700">
            <a:solidFill>
              <a:srgbClr val="3477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pic>
        <p:nvPicPr>
          <p:cNvPr descr="Logo&#10;&#10;Description automatically generated" id="136" name="Google Shape;136;p19"/>
          <p:cNvPicPr preferRelativeResize="0"/>
          <p:nvPr/>
        </p:nvPicPr>
        <p:blipFill rotWithShape="1">
          <a:blip r:embed="rId4">
            <a:alphaModFix/>
          </a:blip>
          <a:srcRect b="0" l="0" r="0" t="0"/>
          <a:stretch/>
        </p:blipFill>
        <p:spPr>
          <a:xfrm>
            <a:off x="10748318" y="128237"/>
            <a:ext cx="1260391" cy="1205742"/>
          </a:xfrm>
          <a:prstGeom prst="rect">
            <a:avLst/>
          </a:prstGeom>
          <a:noFill/>
          <a:ln>
            <a:noFill/>
          </a:ln>
        </p:spPr>
      </p:pic>
      <p:sp>
        <p:nvSpPr>
          <p:cNvPr id="137" name="Google Shape;137;p19"/>
          <p:cNvSpPr txBox="1"/>
          <p:nvPr>
            <p:ph idx="2" type="body"/>
          </p:nvPr>
        </p:nvSpPr>
        <p:spPr>
          <a:xfrm>
            <a:off x="1218724" y="4827527"/>
            <a:ext cx="2603400" cy="3525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0"/>
              </a:spcBef>
              <a:spcAft>
                <a:spcPts val="0"/>
              </a:spcAft>
              <a:buClr>
                <a:srgbClr val="374C81"/>
              </a:buClr>
              <a:buSzPts val="1400"/>
              <a:buNone/>
              <a:defRPr b="1" sz="1400">
                <a:solidFill>
                  <a:srgbClr val="374C8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8" name="Google Shape;138;p19"/>
          <p:cNvSpPr txBox="1"/>
          <p:nvPr>
            <p:ph idx="3" type="body"/>
          </p:nvPr>
        </p:nvSpPr>
        <p:spPr>
          <a:xfrm>
            <a:off x="407987" y="2804263"/>
            <a:ext cx="6419700" cy="412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1400"/>
              <a:buNone/>
              <a:defRPr b="1" i="1" sz="1400">
                <a:solidFill>
                  <a:schemeClr val="lt1"/>
                </a:solidFill>
              </a:defRPr>
            </a:lvl1pPr>
            <a:lvl2pPr indent="-228600" lvl="1" marL="914400" rtl="0" algn="l">
              <a:lnSpc>
                <a:spcPct val="90000"/>
              </a:lnSpc>
              <a:spcBef>
                <a:spcPts val="500"/>
              </a:spcBef>
              <a:spcAft>
                <a:spcPts val="0"/>
              </a:spcAft>
              <a:buClr>
                <a:schemeClr val="dk1"/>
              </a:buClr>
              <a:buSzPts val="2400"/>
              <a:buNone/>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25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39" name="Shape 139"/>
        <p:cNvGrpSpPr/>
        <p:nvPr/>
      </p:nvGrpSpPr>
      <p:grpSpPr>
        <a:xfrm>
          <a:off x="0" y="0"/>
          <a:ext cx="0" cy="0"/>
          <a:chOff x="0" y="0"/>
          <a:chExt cx="0" cy="0"/>
        </a:xfrm>
      </p:grpSpPr>
      <p:sp>
        <p:nvSpPr>
          <p:cNvPr id="140" name="Google Shape;140;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43" name="Google Shape;143;p20"/>
          <p:cNvSpPr/>
          <p:nvPr>
            <p:ph idx="2" type="pic"/>
          </p:nvPr>
        </p:nvSpPr>
        <p:spPr>
          <a:xfrm>
            <a:off x="2182813" y="1179513"/>
            <a:ext cx="3362400" cy="3362400"/>
          </a:xfrm>
          <a:prstGeom prst="rect">
            <a:avLst/>
          </a:prstGeom>
          <a:noFill/>
          <a:ln>
            <a:noFill/>
          </a:ln>
        </p:spPr>
      </p:sp>
      <p:sp>
        <p:nvSpPr>
          <p:cNvPr id="144" name="Google Shape;144;p20"/>
          <p:cNvSpPr/>
          <p:nvPr>
            <p:ph idx="3" type="pic"/>
          </p:nvPr>
        </p:nvSpPr>
        <p:spPr>
          <a:xfrm>
            <a:off x="9906000" y="2755900"/>
            <a:ext cx="914400" cy="914400"/>
          </a:xfrm>
          <a:prstGeom prst="rect">
            <a:avLst/>
          </a:prstGeom>
          <a:noFill/>
          <a:ln>
            <a:noFill/>
          </a:ln>
        </p:spPr>
      </p:sp>
      <p:sp>
        <p:nvSpPr>
          <p:cNvPr id="145" name="Google Shape;145;p20"/>
          <p:cNvSpPr/>
          <p:nvPr>
            <p:ph idx="4" type="pic"/>
          </p:nvPr>
        </p:nvSpPr>
        <p:spPr>
          <a:xfrm>
            <a:off x="838200" y="2755900"/>
            <a:ext cx="914400" cy="914400"/>
          </a:xfrm>
          <a:prstGeom prst="rect">
            <a:avLst/>
          </a:prstGeom>
          <a:noFill/>
          <a:ln>
            <a:noFill/>
          </a:ln>
        </p:spPr>
      </p:sp>
      <p:sp>
        <p:nvSpPr>
          <p:cNvPr id="146" name="Google Shape;146;p20"/>
          <p:cNvSpPr/>
          <p:nvPr>
            <p:ph idx="5" type="pic"/>
          </p:nvPr>
        </p:nvSpPr>
        <p:spPr>
          <a:xfrm>
            <a:off x="9118600" y="1574800"/>
            <a:ext cx="914400" cy="914400"/>
          </a:xfrm>
          <a:prstGeom prst="rect">
            <a:avLst/>
          </a:prstGeom>
          <a:noFill/>
          <a:ln>
            <a:noFill/>
          </a:ln>
        </p:spPr>
      </p:sp>
      <p:sp>
        <p:nvSpPr>
          <p:cNvPr id="147" name="Google Shape;147;p20"/>
          <p:cNvSpPr/>
          <p:nvPr>
            <p:ph idx="6" type="pic"/>
          </p:nvPr>
        </p:nvSpPr>
        <p:spPr>
          <a:xfrm>
            <a:off x="6324600" y="876300"/>
            <a:ext cx="914400" cy="914400"/>
          </a:xfrm>
          <a:prstGeom prst="rect">
            <a:avLst/>
          </a:prstGeom>
          <a:noFill/>
          <a:ln>
            <a:noFill/>
          </a:ln>
        </p:spPr>
      </p:sp>
      <p:sp>
        <p:nvSpPr>
          <p:cNvPr id="148" name="Google Shape;148;p20"/>
          <p:cNvSpPr/>
          <p:nvPr>
            <p:ph idx="7" type="pic"/>
          </p:nvPr>
        </p:nvSpPr>
        <p:spPr>
          <a:xfrm>
            <a:off x="6604000" y="825500"/>
            <a:ext cx="3987900" cy="3352800"/>
          </a:xfrm>
          <a:prstGeom prst="rect">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25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9" name="Shape 149"/>
        <p:cNvGrpSpPr/>
        <p:nvPr/>
      </p:nvGrpSpPr>
      <p:grpSpPr>
        <a:xfrm>
          <a:off x="0" y="0"/>
          <a:ext cx="0" cy="0"/>
          <a:chOff x="0" y="0"/>
          <a:chExt cx="0" cy="0"/>
        </a:xfrm>
      </p:grpSpPr>
      <p:sp>
        <p:nvSpPr>
          <p:cNvPr id="150" name="Google Shape;150;p21"/>
          <p:cNvSpPr txBox="1"/>
          <p:nvPr>
            <p:ph idx="1" type="body"/>
          </p:nvPr>
        </p:nvSpPr>
        <p:spPr>
          <a:xfrm>
            <a:off x="620240" y="1649628"/>
            <a:ext cx="10317000" cy="2244000"/>
          </a:xfrm>
          <a:prstGeom prst="rect">
            <a:avLst/>
          </a:prstGeom>
          <a:noFill/>
          <a:ln>
            <a:noFill/>
          </a:ln>
        </p:spPr>
        <p:txBody>
          <a:bodyPr anchorCtr="0" anchor="t" bIns="45700" lIns="91425" spcFirstLastPara="1" rIns="91425" wrap="square" tIns="45700">
            <a:normAutofit/>
          </a:bodyPr>
          <a:lstStyle>
            <a:lvl1pPr indent="-317500" lvl="0" marL="457200" rtl="0" algn="l">
              <a:lnSpc>
                <a:spcPct val="90000"/>
              </a:lnSpc>
              <a:spcBef>
                <a:spcPts val="1000"/>
              </a:spcBef>
              <a:spcAft>
                <a:spcPts val="0"/>
              </a:spcAft>
              <a:buClr>
                <a:schemeClr val="dk1"/>
              </a:buClr>
              <a:buSzPts val="1400"/>
              <a:buChar char="•"/>
              <a:defRPr sz="1400">
                <a:latin typeface="Arial"/>
                <a:ea typeface="Arial"/>
                <a:cs typeface="Arial"/>
                <a:sym typeface="Arial"/>
              </a:defRPr>
            </a:lvl1pPr>
            <a:lvl2pPr indent="-317500" lvl="1" marL="914400" rtl="0" algn="l">
              <a:lnSpc>
                <a:spcPct val="90000"/>
              </a:lnSpc>
              <a:spcBef>
                <a:spcPts val="500"/>
              </a:spcBef>
              <a:spcAft>
                <a:spcPts val="0"/>
              </a:spcAft>
              <a:buClr>
                <a:schemeClr val="dk1"/>
              </a:buClr>
              <a:buSzPts val="1400"/>
              <a:buChar char="•"/>
              <a:defRPr sz="1400">
                <a:latin typeface="Arial"/>
                <a:ea typeface="Arial"/>
                <a:cs typeface="Arial"/>
                <a:sym typeface="Arial"/>
              </a:defRPr>
            </a:lvl2pPr>
            <a:lvl3pPr indent="-317500" lvl="2" marL="1371600" rtl="0" algn="l">
              <a:lnSpc>
                <a:spcPct val="90000"/>
              </a:lnSpc>
              <a:spcBef>
                <a:spcPts val="500"/>
              </a:spcBef>
              <a:spcAft>
                <a:spcPts val="0"/>
              </a:spcAft>
              <a:buClr>
                <a:schemeClr val="dk1"/>
              </a:buClr>
              <a:buSzPts val="1400"/>
              <a:buChar char="•"/>
              <a:defRPr sz="1400">
                <a:latin typeface="Arial"/>
                <a:ea typeface="Arial"/>
                <a:cs typeface="Arial"/>
                <a:sym typeface="Arial"/>
              </a:defRPr>
            </a:lvl3pPr>
            <a:lvl4pPr indent="-317500" lvl="3" marL="1828800" rtl="0" algn="l">
              <a:lnSpc>
                <a:spcPct val="90000"/>
              </a:lnSpc>
              <a:spcBef>
                <a:spcPts val="500"/>
              </a:spcBef>
              <a:spcAft>
                <a:spcPts val="0"/>
              </a:spcAft>
              <a:buClr>
                <a:schemeClr val="dk1"/>
              </a:buClr>
              <a:buSzPts val="1400"/>
              <a:buChar char="•"/>
              <a:defRPr sz="1400">
                <a:latin typeface="Arial"/>
                <a:ea typeface="Arial"/>
                <a:cs typeface="Arial"/>
                <a:sym typeface="Arial"/>
              </a:defRPr>
            </a:lvl4pPr>
            <a:lvl5pPr indent="-317500" lvl="4" marL="2286000" rtl="0" algn="l">
              <a:lnSpc>
                <a:spcPct val="90000"/>
              </a:lnSpc>
              <a:spcBef>
                <a:spcPts val="500"/>
              </a:spcBef>
              <a:spcAft>
                <a:spcPts val="0"/>
              </a:spcAft>
              <a:buClr>
                <a:schemeClr val="dk1"/>
              </a:buClr>
              <a:buSzPts val="1400"/>
              <a:buChar char="•"/>
              <a:defRPr sz="1400">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1" name="Google Shape;151;p21"/>
          <p:cNvSpPr txBox="1"/>
          <p:nvPr>
            <p:ph type="title"/>
          </p:nvPr>
        </p:nvSpPr>
        <p:spPr>
          <a:xfrm>
            <a:off x="614921" y="854465"/>
            <a:ext cx="8756100" cy="611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005EB8"/>
              </a:buClr>
              <a:buSzPts val="3600"/>
              <a:buFont typeface="Arial"/>
              <a:buNone/>
              <a:defRPr b="0" sz="3600">
                <a:solidFill>
                  <a:srgbClr val="005EB8"/>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2" name="Google Shape;152;p21"/>
          <p:cNvSpPr txBox="1"/>
          <p:nvPr/>
        </p:nvSpPr>
        <p:spPr>
          <a:xfrm>
            <a:off x="388419" y="6372537"/>
            <a:ext cx="8631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lang="en-GB" sz="1200">
                <a:solidFill>
                  <a:srgbClr val="7CB2E6"/>
                </a:solidFill>
                <a:latin typeface="Arial"/>
                <a:ea typeface="Arial"/>
                <a:cs typeface="Arial"/>
                <a:sym typeface="Arial"/>
              </a:rPr>
              <a:t>‹#›</a:t>
            </a:fld>
            <a:r>
              <a:rPr lang="en-GB" sz="1200">
                <a:solidFill>
                  <a:srgbClr val="7CB2E6"/>
                </a:solidFill>
                <a:latin typeface="Arial"/>
                <a:ea typeface="Arial"/>
                <a:cs typeface="Arial"/>
                <a:sym typeface="Arial"/>
              </a:rPr>
              <a:t> </a:t>
            </a:r>
            <a:r>
              <a:rPr lang="en-GB" sz="1200">
                <a:solidFill>
                  <a:schemeClr val="accent3"/>
                </a:solidFill>
                <a:latin typeface="Arial"/>
                <a:ea typeface="Arial"/>
                <a:cs typeface="Arial"/>
                <a:sym typeface="Arial"/>
              </a:rPr>
              <a:t>  </a:t>
            </a:r>
            <a:r>
              <a:rPr lang="en-GB" sz="1200">
                <a:solidFill>
                  <a:srgbClr val="005EB8"/>
                </a:solidFill>
                <a:latin typeface="Arial"/>
                <a:ea typeface="Arial"/>
                <a:cs typeface="Arial"/>
                <a:sym typeface="Arial"/>
              </a:rPr>
              <a:t>|</a:t>
            </a:r>
            <a:endParaRPr sz="1200">
              <a:solidFill>
                <a:schemeClr val="accent3"/>
              </a:solidFill>
              <a:latin typeface="Arial"/>
              <a:ea typeface="Arial"/>
              <a:cs typeface="Arial"/>
              <a:sym typeface="Arial"/>
            </a:endParaRPr>
          </a:p>
        </p:txBody>
      </p:sp>
      <p:sp>
        <p:nvSpPr>
          <p:cNvPr id="153" name="Google Shape;153;p21"/>
          <p:cNvSpPr txBox="1"/>
          <p:nvPr>
            <p:ph idx="11" type="ftr"/>
          </p:nvPr>
        </p:nvSpPr>
        <p:spPr>
          <a:xfrm>
            <a:off x="920902" y="6333440"/>
            <a:ext cx="7630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b="0" sz="1200">
                <a:solidFill>
                  <a:srgbClr val="7CB2E6"/>
                </a:solidFill>
                <a:latin typeface="Arial"/>
                <a:ea typeface="Arial"/>
                <a:cs typeface="Arial"/>
                <a:sym typeface="Aria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descr="A picture containing clipart&#10;&#10;Description generated with very high confidence" id="154" name="Google Shape;154;p21"/>
          <p:cNvPicPr preferRelativeResize="0"/>
          <p:nvPr/>
        </p:nvPicPr>
        <p:blipFill rotWithShape="1">
          <a:blip r:embed="rId2">
            <a:alphaModFix/>
          </a:blip>
          <a:srcRect b="0" l="0" r="0" t="0"/>
          <a:stretch/>
        </p:blipFill>
        <p:spPr>
          <a:xfrm>
            <a:off x="10261546" y="293024"/>
            <a:ext cx="1440873" cy="43641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p:cSld name="Blank White">
    <p:spTree>
      <p:nvGrpSpPr>
        <p:cNvPr id="24"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b="0" l="0" r="0" t="0"/>
          <a:stretch/>
        </p:blipFill>
        <p:spPr>
          <a:xfrm>
            <a:off x="2" y="2"/>
            <a:ext cx="1833975" cy="826527"/>
          </a:xfrm>
          <a:prstGeom prst="rect">
            <a:avLst/>
          </a:prstGeom>
          <a:noFill/>
          <a:ln>
            <a:noFill/>
          </a:ln>
        </p:spPr>
      </p:pic>
      <p:sp>
        <p:nvSpPr>
          <p:cNvPr id="26" name="Google Shape;26;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5" name="Shape 155"/>
        <p:cNvGrpSpPr/>
        <p:nvPr/>
      </p:nvGrpSpPr>
      <p:grpSpPr>
        <a:xfrm>
          <a:off x="0" y="0"/>
          <a:ext cx="0" cy="0"/>
          <a:chOff x="0" y="0"/>
          <a:chExt cx="0" cy="0"/>
        </a:xfrm>
      </p:grpSpPr>
      <p:sp>
        <p:nvSpPr>
          <p:cNvPr id="156" name="Google Shape;156;p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 name="Google Shape;157;p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8" name="Google Shape;158;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9" name="Google Shape;159;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0" name="Google Shape;160;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1" name="Shape 161"/>
        <p:cNvGrpSpPr/>
        <p:nvPr/>
      </p:nvGrpSpPr>
      <p:grpSpPr>
        <a:xfrm>
          <a:off x="0" y="0"/>
          <a:ext cx="0" cy="0"/>
          <a:chOff x="0" y="0"/>
          <a:chExt cx="0" cy="0"/>
        </a:xfrm>
      </p:grpSpPr>
      <p:sp>
        <p:nvSpPr>
          <p:cNvPr id="162" name="Google Shape;162;p2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3" name="Google Shape;163;p2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64" name="Google Shape;164;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5" name="Google Shape;165;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6" name="Google Shape;166;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7" name="Shape 167"/>
        <p:cNvGrpSpPr/>
        <p:nvPr/>
      </p:nvGrpSpPr>
      <p:grpSpPr>
        <a:xfrm>
          <a:off x="0" y="0"/>
          <a:ext cx="0" cy="0"/>
          <a:chOff x="0" y="0"/>
          <a:chExt cx="0" cy="0"/>
        </a:xfrm>
      </p:grpSpPr>
      <p:sp>
        <p:nvSpPr>
          <p:cNvPr id="168" name="Google Shape;168;p2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p2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70" name="Google Shape;170;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1" name="Google Shape;171;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2" name="Google Shape;172;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3" name="Shape 173"/>
        <p:cNvGrpSpPr/>
        <p:nvPr/>
      </p:nvGrpSpPr>
      <p:grpSpPr>
        <a:xfrm>
          <a:off x="0" y="0"/>
          <a:ext cx="0" cy="0"/>
          <a:chOff x="0" y="0"/>
          <a:chExt cx="0" cy="0"/>
        </a:xfrm>
      </p:grpSpPr>
      <p:sp>
        <p:nvSpPr>
          <p:cNvPr id="174" name="Google Shape;174;p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5" name="Google Shape;175;p2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6" name="Google Shape;176;p2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7" name="Google Shape;177;p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8" name="Google Shape;178;p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9" name="Google Shape;179;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0" name="Shape 180"/>
        <p:cNvGrpSpPr/>
        <p:nvPr/>
      </p:nvGrpSpPr>
      <p:grpSpPr>
        <a:xfrm>
          <a:off x="0" y="0"/>
          <a:ext cx="0" cy="0"/>
          <a:chOff x="0" y="0"/>
          <a:chExt cx="0" cy="0"/>
        </a:xfrm>
      </p:grpSpPr>
      <p:sp>
        <p:nvSpPr>
          <p:cNvPr id="181" name="Google Shape;181;p2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2" name="Google Shape;182;p2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83" name="Google Shape;183;p2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4" name="Google Shape;184;p2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85" name="Google Shape;185;p2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6" name="Google Shape;186;p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7" name="Google Shape;187;p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8" name="Google Shape;188;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9" name="Shape 189"/>
        <p:cNvGrpSpPr/>
        <p:nvPr/>
      </p:nvGrpSpPr>
      <p:grpSpPr>
        <a:xfrm>
          <a:off x="0" y="0"/>
          <a:ext cx="0" cy="0"/>
          <a:chOff x="0" y="0"/>
          <a:chExt cx="0" cy="0"/>
        </a:xfrm>
      </p:grpSpPr>
      <p:sp>
        <p:nvSpPr>
          <p:cNvPr id="190" name="Google Shape;190;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1" name="Google Shape;191;p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2" name="Google Shape;192;p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3" name="Google Shape;193;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4" name="Shape 194"/>
        <p:cNvGrpSpPr/>
        <p:nvPr/>
      </p:nvGrpSpPr>
      <p:grpSpPr>
        <a:xfrm>
          <a:off x="0" y="0"/>
          <a:ext cx="0" cy="0"/>
          <a:chOff x="0" y="0"/>
          <a:chExt cx="0" cy="0"/>
        </a:xfrm>
      </p:grpSpPr>
      <p:sp>
        <p:nvSpPr>
          <p:cNvPr id="195" name="Google Shape;195;p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6" name="Google Shape;196;p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7" name="Google Shape;197;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8" name="Shape 198"/>
        <p:cNvGrpSpPr/>
        <p:nvPr/>
      </p:nvGrpSpPr>
      <p:grpSpPr>
        <a:xfrm>
          <a:off x="0" y="0"/>
          <a:ext cx="0" cy="0"/>
          <a:chOff x="0" y="0"/>
          <a:chExt cx="0" cy="0"/>
        </a:xfrm>
      </p:grpSpPr>
      <p:sp>
        <p:nvSpPr>
          <p:cNvPr id="199" name="Google Shape;199;p2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0" name="Google Shape;200;p2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01" name="Google Shape;201;p2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02" name="Google Shape;202;p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3" name="Google Shape;203;p2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4" name="Google Shape;204;p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5" name="Shape 205"/>
        <p:cNvGrpSpPr/>
        <p:nvPr/>
      </p:nvGrpSpPr>
      <p:grpSpPr>
        <a:xfrm>
          <a:off x="0" y="0"/>
          <a:ext cx="0" cy="0"/>
          <a:chOff x="0" y="0"/>
          <a:chExt cx="0" cy="0"/>
        </a:xfrm>
      </p:grpSpPr>
      <p:sp>
        <p:nvSpPr>
          <p:cNvPr id="206" name="Google Shape;206;p3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7" name="Google Shape;207;p30"/>
          <p:cNvSpPr/>
          <p:nvPr>
            <p:ph idx="2" type="pic"/>
          </p:nvPr>
        </p:nvSpPr>
        <p:spPr>
          <a:xfrm>
            <a:off x="5183188" y="987425"/>
            <a:ext cx="6172200" cy="4873500"/>
          </a:xfrm>
          <a:prstGeom prst="rect">
            <a:avLst/>
          </a:prstGeom>
          <a:noFill/>
          <a:ln>
            <a:noFill/>
          </a:ln>
        </p:spPr>
      </p:sp>
      <p:sp>
        <p:nvSpPr>
          <p:cNvPr id="208" name="Google Shape;208;p3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09" name="Google Shape;209;p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0" name="Google Shape;210;p3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1" name="Google Shape;211;p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2" name="Shape 212"/>
        <p:cNvGrpSpPr/>
        <p:nvPr/>
      </p:nvGrpSpPr>
      <p:grpSpPr>
        <a:xfrm>
          <a:off x="0" y="0"/>
          <a:ext cx="0" cy="0"/>
          <a:chOff x="0" y="0"/>
          <a:chExt cx="0" cy="0"/>
        </a:xfrm>
      </p:grpSpPr>
      <p:sp>
        <p:nvSpPr>
          <p:cNvPr id="213" name="Google Shape;213;p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4" name="Google Shape;214;p3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15" name="Google Shape;215;p3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6" name="Google Shape;216;p3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7" name="Google Shape;217;p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ed Content">
  <p:cSld name="Boxed Content">
    <p:spTree>
      <p:nvGrpSpPr>
        <p:cNvPr id="28" name="Shape 28"/>
        <p:cNvGrpSpPr/>
        <p:nvPr/>
      </p:nvGrpSpPr>
      <p:grpSpPr>
        <a:xfrm>
          <a:off x="0" y="0"/>
          <a:ext cx="0" cy="0"/>
          <a:chOff x="0" y="0"/>
          <a:chExt cx="0" cy="0"/>
        </a:xfrm>
      </p:grpSpPr>
      <p:sp>
        <p:nvSpPr>
          <p:cNvPr id="29" name="Google Shape;29;p4"/>
          <p:cNvSpPr/>
          <p:nvPr/>
        </p:nvSpPr>
        <p:spPr>
          <a:xfrm>
            <a:off x="6508376" y="1547447"/>
            <a:ext cx="4843837" cy="5310555"/>
          </a:xfrm>
          <a:prstGeom prst="rect">
            <a:avLst/>
          </a:prstGeom>
          <a:solidFill>
            <a:srgbClr val="00A4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pic>
        <p:nvPicPr>
          <p:cNvPr id="30" name="Google Shape;30;p4"/>
          <p:cNvPicPr preferRelativeResize="0"/>
          <p:nvPr/>
        </p:nvPicPr>
        <p:blipFill rotWithShape="1">
          <a:blip r:embed="rId2">
            <a:alphaModFix/>
          </a:blip>
          <a:srcRect b="0" l="0" r="0" t="0"/>
          <a:stretch/>
        </p:blipFill>
        <p:spPr>
          <a:xfrm>
            <a:off x="2" y="2"/>
            <a:ext cx="1833975" cy="826527"/>
          </a:xfrm>
          <a:prstGeom prst="rect">
            <a:avLst/>
          </a:prstGeom>
          <a:noFill/>
          <a:ln>
            <a:noFill/>
          </a:ln>
        </p:spPr>
      </p:pic>
      <p:sp>
        <p:nvSpPr>
          <p:cNvPr id="31" name="Google Shape;31;p4"/>
          <p:cNvSpPr txBox="1"/>
          <p:nvPr>
            <p:ph idx="1" type="body"/>
          </p:nvPr>
        </p:nvSpPr>
        <p:spPr>
          <a:xfrm>
            <a:off x="762701" y="770773"/>
            <a:ext cx="4801043" cy="72882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005EB8"/>
              </a:buClr>
              <a:buSzPts val="1800"/>
              <a:buNone/>
              <a:defRPr b="1" sz="1800">
                <a:solidFill>
                  <a:srgbClr val="005EB8"/>
                </a:solidFill>
                <a:latin typeface="Arial"/>
                <a:ea typeface="Arial"/>
                <a:cs typeface="Arial"/>
                <a:sym typeface="Arial"/>
              </a:defRPr>
            </a:lvl1pPr>
            <a:lvl2pPr indent="-228600" lvl="1" marL="9144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2pPr>
            <a:lvl3pPr indent="-228600" lvl="2" marL="13716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3pPr>
            <a:lvl4pPr indent="-228600" lvl="3" marL="18288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4pPr>
            <a:lvl5pPr indent="-228600" lvl="4" marL="22860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
          <p:cNvSpPr txBox="1"/>
          <p:nvPr>
            <p:ph idx="2" type="body"/>
          </p:nvPr>
        </p:nvSpPr>
        <p:spPr>
          <a:xfrm>
            <a:off x="762701" y="1855464"/>
            <a:ext cx="4804979" cy="106068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rgbClr val="425563"/>
              </a:buClr>
              <a:buSzPts val="1200"/>
              <a:buNone/>
              <a:defRPr sz="1200">
                <a:solidFill>
                  <a:srgbClr val="425563"/>
                </a:solidFill>
                <a:latin typeface="Arial"/>
                <a:ea typeface="Arial"/>
                <a:cs typeface="Arial"/>
                <a:sym typeface="Arial"/>
              </a:defRPr>
            </a:lvl1pPr>
            <a:lvl2pPr indent="-228600" lvl="1" marL="914400" algn="l">
              <a:lnSpc>
                <a:spcPct val="90000"/>
              </a:lnSpc>
              <a:spcBef>
                <a:spcPts val="900"/>
              </a:spcBef>
              <a:spcAft>
                <a:spcPts val="0"/>
              </a:spcAft>
              <a:buClr>
                <a:srgbClr val="425563"/>
              </a:buClr>
              <a:buSzPts val="2000"/>
              <a:buNone/>
              <a:defRPr b="1" sz="2000">
                <a:solidFill>
                  <a:srgbClr val="425563"/>
                </a:solidFill>
                <a:latin typeface="Arial"/>
                <a:ea typeface="Arial"/>
                <a:cs typeface="Arial"/>
                <a:sym typeface="Arial"/>
              </a:defRPr>
            </a:lvl2pPr>
            <a:lvl3pPr indent="-228600" lvl="2" marL="13716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3pPr>
            <a:lvl4pPr indent="-228600" lvl="3" marL="18288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4pPr>
            <a:lvl5pPr indent="-228600" lvl="4" marL="22860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
          <p:cNvSpPr txBox="1"/>
          <p:nvPr>
            <p:ph idx="3" type="body"/>
          </p:nvPr>
        </p:nvSpPr>
        <p:spPr>
          <a:xfrm>
            <a:off x="6822874" y="1855463"/>
            <a:ext cx="4239137" cy="106068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lt1"/>
              </a:buClr>
              <a:buSzPts val="1200"/>
              <a:buNone/>
              <a:defRPr b="1" sz="1200">
                <a:solidFill>
                  <a:schemeClr val="lt1"/>
                </a:solidFill>
                <a:latin typeface="Arial"/>
                <a:ea typeface="Arial"/>
                <a:cs typeface="Arial"/>
                <a:sym typeface="Arial"/>
              </a:defRPr>
            </a:lvl1pPr>
            <a:lvl2pPr indent="-228600" lvl="1" marL="914400" algn="l">
              <a:lnSpc>
                <a:spcPct val="90000"/>
              </a:lnSpc>
              <a:spcBef>
                <a:spcPts val="900"/>
              </a:spcBef>
              <a:spcAft>
                <a:spcPts val="0"/>
              </a:spcAft>
              <a:buClr>
                <a:srgbClr val="425563"/>
              </a:buClr>
              <a:buSzPts val="2000"/>
              <a:buNone/>
              <a:defRPr b="1" sz="2000">
                <a:solidFill>
                  <a:srgbClr val="425563"/>
                </a:solidFill>
                <a:latin typeface="Arial"/>
                <a:ea typeface="Arial"/>
                <a:cs typeface="Arial"/>
                <a:sym typeface="Arial"/>
              </a:defRPr>
            </a:lvl2pPr>
            <a:lvl3pPr indent="-228600" lvl="2" marL="13716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3pPr>
            <a:lvl4pPr indent="-228600" lvl="3" marL="18288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4pPr>
            <a:lvl5pPr indent="-228600" lvl="4" marL="22860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ue and white logo&#10;&#10;Description automatically generated with low confidence" id="34" name="Google Shape;34;p4"/>
          <p:cNvPicPr preferRelativeResize="0"/>
          <p:nvPr/>
        </p:nvPicPr>
        <p:blipFill rotWithShape="1">
          <a:blip r:embed="rId3">
            <a:alphaModFix/>
          </a:blip>
          <a:srcRect b="0" l="0" r="0" t="0"/>
          <a:stretch/>
        </p:blipFill>
        <p:spPr>
          <a:xfrm>
            <a:off x="11053381" y="257132"/>
            <a:ext cx="781273" cy="31556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8" name="Shape 218"/>
        <p:cNvGrpSpPr/>
        <p:nvPr/>
      </p:nvGrpSpPr>
      <p:grpSpPr>
        <a:xfrm>
          <a:off x="0" y="0"/>
          <a:ext cx="0" cy="0"/>
          <a:chOff x="0" y="0"/>
          <a:chExt cx="0" cy="0"/>
        </a:xfrm>
      </p:grpSpPr>
      <p:sp>
        <p:nvSpPr>
          <p:cNvPr id="219" name="Google Shape;219;p3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0" name="Google Shape;220;p3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21" name="Google Shape;221;p3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2" name="Google Shape;222;p3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3" name="Google Shape;223;p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with Boxed Content and Shapes">
  <p:cSld name="2 Column with Boxed Content and Shapes">
    <p:spTree>
      <p:nvGrpSpPr>
        <p:cNvPr id="35"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b="0" l="0" r="0" t="0"/>
          <a:stretch/>
        </p:blipFill>
        <p:spPr>
          <a:xfrm>
            <a:off x="2" y="2"/>
            <a:ext cx="1833975" cy="826527"/>
          </a:xfrm>
          <a:prstGeom prst="rect">
            <a:avLst/>
          </a:prstGeom>
          <a:noFill/>
          <a:ln>
            <a:noFill/>
          </a:ln>
        </p:spPr>
      </p:pic>
      <p:sp>
        <p:nvSpPr>
          <p:cNvPr id="37" name="Google Shape;37;p5"/>
          <p:cNvSpPr txBox="1"/>
          <p:nvPr>
            <p:ph idx="1" type="body"/>
          </p:nvPr>
        </p:nvSpPr>
        <p:spPr>
          <a:xfrm>
            <a:off x="762701" y="1855464"/>
            <a:ext cx="3401795" cy="106068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rgbClr val="425563"/>
              </a:buClr>
              <a:buSzPts val="1200"/>
              <a:buNone/>
              <a:defRPr sz="1200">
                <a:solidFill>
                  <a:srgbClr val="425563"/>
                </a:solidFill>
                <a:latin typeface="Arial"/>
                <a:ea typeface="Arial"/>
                <a:cs typeface="Arial"/>
                <a:sym typeface="Arial"/>
              </a:defRPr>
            </a:lvl1pPr>
            <a:lvl2pPr indent="-228600" lvl="1" marL="914400" algn="l">
              <a:lnSpc>
                <a:spcPct val="90000"/>
              </a:lnSpc>
              <a:spcBef>
                <a:spcPts val="900"/>
              </a:spcBef>
              <a:spcAft>
                <a:spcPts val="0"/>
              </a:spcAft>
              <a:buClr>
                <a:srgbClr val="425563"/>
              </a:buClr>
              <a:buSzPts val="2000"/>
              <a:buNone/>
              <a:defRPr b="1" sz="2000">
                <a:solidFill>
                  <a:srgbClr val="425563"/>
                </a:solidFill>
                <a:latin typeface="Arial"/>
                <a:ea typeface="Arial"/>
                <a:cs typeface="Arial"/>
                <a:sym typeface="Arial"/>
              </a:defRPr>
            </a:lvl2pPr>
            <a:lvl3pPr indent="-228600" lvl="2" marL="13716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3pPr>
            <a:lvl4pPr indent="-228600" lvl="3" marL="18288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4pPr>
            <a:lvl5pPr indent="-228600" lvl="4" marL="22860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
          <p:cNvSpPr txBox="1"/>
          <p:nvPr>
            <p:ph idx="2" type="body"/>
          </p:nvPr>
        </p:nvSpPr>
        <p:spPr>
          <a:xfrm>
            <a:off x="4363341" y="1855464"/>
            <a:ext cx="3401795" cy="106068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rgbClr val="425563"/>
              </a:buClr>
              <a:buSzPts val="1200"/>
              <a:buNone/>
              <a:defRPr sz="1200">
                <a:solidFill>
                  <a:srgbClr val="425563"/>
                </a:solidFill>
                <a:latin typeface="Arial"/>
                <a:ea typeface="Arial"/>
                <a:cs typeface="Arial"/>
                <a:sym typeface="Arial"/>
              </a:defRPr>
            </a:lvl1pPr>
            <a:lvl2pPr indent="-228600" lvl="1" marL="914400" algn="l">
              <a:lnSpc>
                <a:spcPct val="90000"/>
              </a:lnSpc>
              <a:spcBef>
                <a:spcPts val="900"/>
              </a:spcBef>
              <a:spcAft>
                <a:spcPts val="0"/>
              </a:spcAft>
              <a:buClr>
                <a:srgbClr val="425563"/>
              </a:buClr>
              <a:buSzPts val="2000"/>
              <a:buNone/>
              <a:defRPr b="1" sz="2000">
                <a:solidFill>
                  <a:srgbClr val="425563"/>
                </a:solidFill>
                <a:latin typeface="Arial"/>
                <a:ea typeface="Arial"/>
                <a:cs typeface="Arial"/>
                <a:sym typeface="Arial"/>
              </a:defRPr>
            </a:lvl2pPr>
            <a:lvl3pPr indent="-228600" lvl="2" marL="13716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3pPr>
            <a:lvl4pPr indent="-228600" lvl="3" marL="18288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4pPr>
            <a:lvl5pPr indent="-228600" lvl="4" marL="22860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
          <p:cNvSpPr/>
          <p:nvPr/>
        </p:nvSpPr>
        <p:spPr>
          <a:xfrm>
            <a:off x="8129442" y="1655901"/>
            <a:ext cx="3222772" cy="5202099"/>
          </a:xfrm>
          <a:prstGeom prst="rect">
            <a:avLst/>
          </a:prstGeom>
          <a:solidFill>
            <a:srgbClr val="E8ED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0" name="Google Shape;40;p5"/>
          <p:cNvSpPr txBox="1"/>
          <p:nvPr>
            <p:ph idx="3" type="body"/>
          </p:nvPr>
        </p:nvSpPr>
        <p:spPr>
          <a:xfrm>
            <a:off x="8328288" y="1855463"/>
            <a:ext cx="2822933" cy="106068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rgbClr val="005EB8"/>
              </a:buClr>
              <a:buSzPts val="1200"/>
              <a:buNone/>
              <a:defRPr b="1" sz="1200">
                <a:solidFill>
                  <a:srgbClr val="005EB8"/>
                </a:solidFill>
                <a:latin typeface="Arial"/>
                <a:ea typeface="Arial"/>
                <a:cs typeface="Arial"/>
                <a:sym typeface="Arial"/>
              </a:defRPr>
            </a:lvl1pPr>
            <a:lvl2pPr indent="-228600" lvl="1" marL="914400" algn="l">
              <a:lnSpc>
                <a:spcPct val="90000"/>
              </a:lnSpc>
              <a:spcBef>
                <a:spcPts val="900"/>
              </a:spcBef>
              <a:spcAft>
                <a:spcPts val="0"/>
              </a:spcAft>
              <a:buClr>
                <a:srgbClr val="425563"/>
              </a:buClr>
              <a:buSzPts val="2000"/>
              <a:buNone/>
              <a:defRPr b="1" sz="2000">
                <a:solidFill>
                  <a:srgbClr val="425563"/>
                </a:solidFill>
                <a:latin typeface="Arial"/>
                <a:ea typeface="Arial"/>
                <a:cs typeface="Arial"/>
                <a:sym typeface="Arial"/>
              </a:defRPr>
            </a:lvl2pPr>
            <a:lvl3pPr indent="-228600" lvl="2" marL="13716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3pPr>
            <a:lvl4pPr indent="-228600" lvl="3" marL="18288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4pPr>
            <a:lvl5pPr indent="-228600" lvl="4" marL="22860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
          <p:cNvSpPr/>
          <p:nvPr/>
        </p:nvSpPr>
        <p:spPr>
          <a:xfrm rot="-2700000">
            <a:off x="5425801" y="3610762"/>
            <a:ext cx="2727819" cy="2674479"/>
          </a:xfrm>
          <a:custGeom>
            <a:rect b="b" l="l" r="r" t="t"/>
            <a:pathLst>
              <a:path extrusionOk="0" h="816934" w="833229">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ED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E8EDEE"/>
              </a:solidFill>
              <a:latin typeface="Calibri"/>
              <a:ea typeface="Calibri"/>
              <a:cs typeface="Calibri"/>
              <a:sym typeface="Calibri"/>
            </a:endParaRPr>
          </a:p>
        </p:txBody>
      </p:sp>
      <p:sp>
        <p:nvSpPr>
          <p:cNvPr id="42" name="Google Shape;42;p5"/>
          <p:cNvSpPr txBox="1"/>
          <p:nvPr>
            <p:ph idx="4" type="body"/>
          </p:nvPr>
        </p:nvSpPr>
        <p:spPr>
          <a:xfrm>
            <a:off x="762701" y="770773"/>
            <a:ext cx="4801043" cy="72882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005EB8"/>
              </a:buClr>
              <a:buSzPts val="1800"/>
              <a:buNone/>
              <a:defRPr b="1" sz="1800">
                <a:solidFill>
                  <a:srgbClr val="005EB8"/>
                </a:solidFill>
                <a:latin typeface="Arial"/>
                <a:ea typeface="Arial"/>
                <a:cs typeface="Arial"/>
                <a:sym typeface="Arial"/>
              </a:defRPr>
            </a:lvl1pPr>
            <a:lvl2pPr indent="-228600" lvl="1" marL="9144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2pPr>
            <a:lvl3pPr indent="-228600" lvl="2" marL="13716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3pPr>
            <a:lvl4pPr indent="-228600" lvl="3" marL="18288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4pPr>
            <a:lvl5pPr indent="-228600" lvl="4" marL="22860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ue and white logo&#10;&#10;Description automatically generated with low confidence" id="43" name="Google Shape;43;p5"/>
          <p:cNvPicPr preferRelativeResize="0"/>
          <p:nvPr/>
        </p:nvPicPr>
        <p:blipFill rotWithShape="1">
          <a:blip r:embed="rId3">
            <a:alphaModFix/>
          </a:blip>
          <a:srcRect b="0" l="0" r="0" t="0"/>
          <a:stretch/>
        </p:blipFill>
        <p:spPr>
          <a:xfrm>
            <a:off x="11053381" y="257132"/>
            <a:ext cx="781273" cy="31556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spTree>
      <p:nvGrpSpPr>
        <p:cNvPr id="49" name="Shape 49"/>
        <p:cNvGrpSpPr/>
        <p:nvPr/>
      </p:nvGrpSpPr>
      <p:grpSpPr>
        <a:xfrm>
          <a:off x="0" y="0"/>
          <a:ext cx="0" cy="0"/>
          <a:chOff x="0" y="0"/>
          <a:chExt cx="0" cy="0"/>
        </a:xfrm>
      </p:grpSpPr>
      <p:sp>
        <p:nvSpPr>
          <p:cNvPr id="50" name="Google Shape;50;p7"/>
          <p:cNvSpPr/>
          <p:nvPr/>
        </p:nvSpPr>
        <p:spPr>
          <a:xfrm>
            <a:off x="0" y="0"/>
            <a:ext cx="12192000" cy="6858000"/>
          </a:xfrm>
          <a:prstGeom prst="rect">
            <a:avLst/>
          </a:prstGeom>
          <a:solidFill>
            <a:srgbClr val="4255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51" name="Google Shape;51;p7"/>
          <p:cNvSpPr/>
          <p:nvPr/>
        </p:nvSpPr>
        <p:spPr>
          <a:xfrm rot="-5400000">
            <a:off x="7552200" y="2218200"/>
            <a:ext cx="4930339" cy="4349259"/>
          </a:xfrm>
          <a:custGeom>
            <a:rect b="b" l="l" r="r" t="t"/>
            <a:pathLst>
              <a:path extrusionOk="0" h="810183" w="918429">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E829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52" name="Google Shape;52;p7"/>
          <p:cNvSpPr/>
          <p:nvPr/>
        </p:nvSpPr>
        <p:spPr>
          <a:xfrm rot="-2700000">
            <a:off x="3621206" y="1342865"/>
            <a:ext cx="1887416" cy="5685692"/>
          </a:xfrm>
          <a:prstGeom prst="rect">
            <a:avLst/>
          </a:prstGeom>
          <a:solidFill>
            <a:srgbClr val="6B40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53" name="Google Shape;53;p7"/>
          <p:cNvSpPr/>
          <p:nvPr/>
        </p:nvSpPr>
        <p:spPr>
          <a:xfrm>
            <a:off x="0" y="1172309"/>
            <a:ext cx="1887416" cy="5685692"/>
          </a:xfrm>
          <a:prstGeom prst="rect">
            <a:avLst/>
          </a:prstGeom>
          <a:solidFill>
            <a:srgbClr val="005E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54" name="Google Shape;54;p7"/>
          <p:cNvSpPr/>
          <p:nvPr/>
        </p:nvSpPr>
        <p:spPr>
          <a:xfrm rot="2700000">
            <a:off x="5448638" y="2274986"/>
            <a:ext cx="2098431" cy="2098431"/>
          </a:xfrm>
          <a:prstGeom prst="rect">
            <a:avLst/>
          </a:prstGeom>
          <a:solidFill>
            <a:srgbClr val="00A4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55" name="Google Shape;55;p7"/>
          <p:cNvPicPr preferRelativeResize="0"/>
          <p:nvPr/>
        </p:nvPicPr>
        <p:blipFill rotWithShape="1">
          <a:blip r:embed="rId2">
            <a:alphaModFix/>
          </a:blip>
          <a:srcRect b="0" l="0" r="0" t="0"/>
          <a:stretch/>
        </p:blipFill>
        <p:spPr>
          <a:xfrm>
            <a:off x="0" y="4729"/>
            <a:ext cx="1833976" cy="826527"/>
          </a:xfrm>
          <a:prstGeom prst="rect">
            <a:avLst/>
          </a:prstGeom>
          <a:noFill/>
          <a:ln>
            <a:noFill/>
          </a:ln>
        </p:spPr>
      </p:pic>
      <p:sp>
        <p:nvSpPr>
          <p:cNvPr id="56" name="Google Shape;56;p7"/>
          <p:cNvSpPr txBox="1"/>
          <p:nvPr>
            <p:ph idx="1" type="body"/>
          </p:nvPr>
        </p:nvSpPr>
        <p:spPr>
          <a:xfrm>
            <a:off x="722662" y="2303959"/>
            <a:ext cx="3847745" cy="231264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rgbClr val="FFFFFF"/>
              </a:buClr>
              <a:buSzPts val="3200"/>
              <a:buNone/>
              <a:defRPr b="1" sz="3200">
                <a:solidFill>
                  <a:srgbClr val="FFFFFF"/>
                </a:solidFill>
                <a:latin typeface="Arial"/>
                <a:ea typeface="Arial"/>
                <a:cs typeface="Arial"/>
                <a:sym typeface="Arial"/>
              </a:defRPr>
            </a:lvl1pPr>
            <a:lvl2pPr indent="-228600" lvl="1" marL="9144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2pPr>
            <a:lvl3pPr indent="-228600" lvl="2" marL="13716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3pPr>
            <a:lvl4pPr indent="-228600" lvl="3" marL="18288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4pPr>
            <a:lvl5pPr indent="-228600" lvl="4" marL="2286000" algn="l">
              <a:lnSpc>
                <a:spcPct val="90000"/>
              </a:lnSpc>
              <a:spcBef>
                <a:spcPts val="500"/>
              </a:spcBef>
              <a:spcAft>
                <a:spcPts val="0"/>
              </a:spcAft>
              <a:buClr>
                <a:srgbClr val="425563"/>
              </a:buClr>
              <a:buSzPts val="2000"/>
              <a:buNone/>
              <a:defRPr b="1" sz="2000">
                <a:solidFill>
                  <a:srgbClr val="425563"/>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sp>
        <p:nvSpPr>
          <p:cNvPr id="60" name="Google Shape;60;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2" name="Google Shape;6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5" name="Shape 65"/>
        <p:cNvGrpSpPr/>
        <p:nvPr/>
      </p:nvGrpSpPr>
      <p:grpSpPr>
        <a:xfrm>
          <a:off x="0" y="0"/>
          <a:ext cx="0" cy="0"/>
          <a:chOff x="0" y="0"/>
          <a:chExt cx="0" cy="0"/>
        </a:xfrm>
      </p:grpSpPr>
      <p:sp>
        <p:nvSpPr>
          <p:cNvPr id="66" name="Google Shape;6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 name="Shape 71"/>
        <p:cNvGrpSpPr/>
        <p:nvPr/>
      </p:nvGrpSpPr>
      <p:grpSpPr>
        <a:xfrm>
          <a:off x="0" y="0"/>
          <a:ext cx="0" cy="0"/>
          <a:chOff x="0" y="0"/>
          <a:chExt cx="0" cy="0"/>
        </a:xfrm>
      </p:grpSpPr>
      <p:sp>
        <p:nvSpPr>
          <p:cNvPr id="72" name="Google Shape;72;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4" name="Google Shape;7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theme" Target="../theme/theme1.xml"/><Relationship Id="rId14" Type="http://schemas.openxmlformats.org/officeDocument/2006/relationships/slideLayout" Target="../slideLayouts/slideLayout3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5" name="Google Shape;125;p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 name="Google Shape;127;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hyperlink" Target="https://www.carnallfarrar.com/next-steps-for-integrating-primary-care-fuller-stocktake-report/" TargetMode="External"/><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menti.com/al2kzh3a5int"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0" Type="http://schemas.openxmlformats.org/officeDocument/2006/relationships/hyperlink" Target="https://future.nhs.uk/LRpcncdSG/viewdocument?docid=124075365" TargetMode="External"/><Relationship Id="rId11" Type="http://schemas.openxmlformats.org/officeDocument/2006/relationships/hyperlink" Target="https://gbr01.safelinks.protection.outlook.com/?url=https%3A%2F%2Fwww.transformationpartnersinhealthandcare.nhs.uk%2Fwp-content%2Fuploads%2F2022%2F12%2FSPLW-1-pager.pdf&amp;data=05%7C01%7Cneena.shah%40nhs.net%7C1d5dbd2ba2bd4b807f9008db257406e0%7C37c354b285b047f5b22207b48d774ee3%7C0%7C0%7C638144953892784647%7CUnknown%7CTWFpbGZsb3d8eyJWIjoiMC4wLjAwMDAiLCJQIjoiV2luMzIiLCJBTiI6Ik1haWwiLCJXVCI6Mn0%3D%7C3000%7C%7C%7C&amp;sdata=SbCa%2FOybd6ZxyNqg8BMj1A4bzgxe1sKjemsqUnwGKM0%3D&amp;reserved=0" TargetMode="External"/><Relationship Id="rId22" Type="http://schemas.openxmlformats.org/officeDocument/2006/relationships/hyperlink" Target="https://youtu.be/1iTVS0JSoGs" TargetMode="External"/><Relationship Id="rId10" Type="http://schemas.openxmlformats.org/officeDocument/2006/relationships/hyperlink" Target="https://gbr01.safelinks.protection.outlook.com/?url=https%3A%2F%2Fwww.transformationpartnersinhealthandcare.nhs.uk%2Fwp-content%2Fuploads%2F2022%2F12%2FHWBC-1-pager-summary.pdf&amp;data=05%7C01%7Cneena.shah%40nhs.net%7C1d5dbd2ba2bd4b807f9008db257406e0%7C37c354b285b047f5b22207b48d774ee3%7C0%7C0%7C638144953892784647%7CUnknown%7CTWFpbGZsb3d8eyJWIjoiMC4wLjAwMDAiLCJQIjoiV2luMzIiLCJBTiI6Ik1haWwiLCJXVCI6Mn0%3D%7C3000%7C%7C%7C&amp;sdata=Ds5eQm1GNR9TDwMsBdv6BUOTHoY0RBewCI3HNOgrp1E%3D&amp;reserved=0" TargetMode="External"/><Relationship Id="rId21" Type="http://schemas.openxmlformats.org/officeDocument/2006/relationships/hyperlink" Target="https://future.nhs.uk/connect.ti/LRpcncdSG/viewdocument?docid=124440965" TargetMode="External"/><Relationship Id="rId13" Type="http://schemas.openxmlformats.org/officeDocument/2006/relationships/hyperlink" Target="https://gbr01.safelinks.protection.outlook.com/?url=https%3A%2F%2Fwww.england.nhs.uk%2Flong-read%2Fchanges-to-the-gp-contract-in-2023-24%2F&amp;data=05%7C01%7Cjennifer.brooks14%40nhs.net%7C6a95f2dd04fa4487884b08db47fe8707%7C37c354b285b047f5b22207b48d774ee3%7C0%7C0%7C638182930738615448%7CUnknown%7CTWFpbGZsb3d8eyJWIjoiMC4wLjAwMDAiLCJQIjoiV2luMzIiLCJBTiI6Ik1haWwiLCJXVCI6Mn0%3D%7C3000%7C%7C%7C&amp;sdata=fNSiRQq%2BPgqrmyPxZyC72QZhF%2Fl4Zn3XA1pubPbHM%2Fc%3D&amp;reserved=0" TargetMode="External"/><Relationship Id="rId24" Type="http://schemas.openxmlformats.org/officeDocument/2006/relationships/hyperlink" Target="https://www.youtube.com/watch?v=Po9CHLwep3c" TargetMode="External"/><Relationship Id="rId12" Type="http://schemas.openxmlformats.org/officeDocument/2006/relationships/hyperlink" Target="https://www.england.nhs.uk/gp/investment/gp-contract/" TargetMode="External"/><Relationship Id="rId23" Type="http://schemas.openxmlformats.org/officeDocument/2006/relationships/hyperlink" Target="https://www.transformationpartnersinhealthandcare.nhs.uk/wp-content/uploads/2022/06/June-22-PCN-advisor-session-v3.pptx"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gbr01.safelinks.protection.outlook.com/?url=https%3A%2F%2Fwww.england.nhs.uk%2Flong-read%2Fworkforce-development-framework-social-prescribing-link-workers%2F&amp;data=05%7C01%7Cneena.shah%40nhs.net%7C1d5dbd2ba2bd4b807f9008db257406e0%7C37c354b285b047f5b22207b48d774ee3%7C0%7C0%7C638144953892784647%7CUnknown%7CTWFpbGZsb3d8eyJWIjoiMC4wLjAwMDAiLCJQIjoiV2luMzIiLCJBTiI6Ik1haWwiLCJXVCI6Mn0%3D%7C3000%7C%7C%7C&amp;sdata=wiDYMkpZ24iGJueHToeMr77NnJGqSkHQ0XVtY5okwY8%3D&amp;reserved=0" TargetMode="External"/><Relationship Id="rId4" Type="http://schemas.openxmlformats.org/officeDocument/2006/relationships/hyperlink" Target="https://www.transformationpartnersinhealthandcare.nhs.uk/wp-content/uploads/2023/03/Summary_CC-Workforce-Development-Framework-v2.pdf" TargetMode="External"/><Relationship Id="rId9" Type="http://schemas.openxmlformats.org/officeDocument/2006/relationships/hyperlink" Target="https://gbr01.safelinks.protection.outlook.com/?url=https%3A%2F%2Fwww.transformationpartnersinhealthandcare.nhs.uk%2Fwp-content%2Fuploads%2F2022%2F12%2FCC-1-pager-summary.pdf&amp;data=05%7C01%7Cneena.shah%40nhs.net%7C1d5dbd2ba2bd4b807f9008db257406e0%7C37c354b285b047f5b22207b48d774ee3%7C0%7C0%7C638144953892784647%7CUnknown%7CTWFpbGZsb3d8eyJWIjoiMC4wLjAwMDAiLCJQIjoiV2luMzIiLCJBTiI6Ik1haWwiLCJXVCI6Mn0%3D%7C3000%7C%7C%7C&amp;sdata=YuZTaO2zWQeJ5Lw1by5VW0byjzy8C%2FkGxv4djiCP9nc%3D&amp;reserved=0" TargetMode="External"/><Relationship Id="rId15" Type="http://schemas.openxmlformats.org/officeDocument/2006/relationships/hyperlink" Target="https://www.england.nhs.uk/publication/network-contract-des-personalised-care-guidance-for-2023-24/" TargetMode="External"/><Relationship Id="rId14" Type="http://schemas.openxmlformats.org/officeDocument/2006/relationships/hyperlink" Target="https://www.england.nhs.uk/gp/investment/gp-contract/network-contract-directed-enhanced-service-des/" TargetMode="External"/><Relationship Id="rId17" Type="http://schemas.openxmlformats.org/officeDocument/2006/relationships/hyperlink" Target="https://www.england.nhs.uk/publication/next-steps-for-integrating-primary-care-fuller-stocktake-report/" TargetMode="External"/><Relationship Id="rId16" Type="http://schemas.openxmlformats.org/officeDocument/2006/relationships/hyperlink" Target="https://www.england.nhs.uk/publication/network-contract-des-tackling-neighbourhood-health-inequalities-guidance-for-2023-24/" TargetMode="External"/><Relationship Id="rId5" Type="http://schemas.openxmlformats.org/officeDocument/2006/relationships/hyperlink" Target="https://gbr01.safelinks.protection.outlook.com/?url=https%3A%2F%2Fwww.england.nhs.uk%2Flong-read%2Fworkforce-development-framework-for-care-co-ordinators%2F&amp;data=05%7C01%7Cneena.shah%40nhs.net%7C1d5dbd2ba2bd4b807f9008db257406e0%7C37c354b285b047f5b22207b48d774ee3%7C0%7C0%7C638144953892784647%7CUnknown%7CTWFpbGZsb3d8eyJWIjoiMC4wLjAwMDAiLCJQIjoiV2luMzIiLCJBTiI6Ik1haWwiLCJXVCI6Mn0%3D%7C3000%7C%7C%7C&amp;sdata=Rnqj3gDkjuFxZtpa7kL2o6jV3h%2Biis7aaatXG6jAk8A%3D&amp;reserved=0" TargetMode="External"/><Relationship Id="rId19" Type="http://schemas.openxmlformats.org/officeDocument/2006/relationships/hyperlink" Target="https://www.kingsfund.org.uk/publications/integrating-additional-roles-into-primary-care-networks?utm_source=linkedin&amp;utm_medium=social&amp;utm_term=thekingsfund" TargetMode="External"/><Relationship Id="rId6" Type="http://schemas.openxmlformats.org/officeDocument/2006/relationships/hyperlink" Target="https://www.transformationpartnersinhealthandcare.nhs.uk/wp-content/uploads/2023/03/Summary_HWBC-Workforce-Development-Framework-v2-.pdf" TargetMode="External"/><Relationship Id="rId18" Type="http://schemas.openxmlformats.org/officeDocument/2006/relationships/hyperlink" Target="https://future.nhs.uk/P_C_N/viewdocument?docid=136014981" TargetMode="External"/><Relationship Id="rId7" Type="http://schemas.openxmlformats.org/officeDocument/2006/relationships/hyperlink" Target="https://gbr01.safelinks.protection.outlook.com/?url=https%3A%2F%2Fwww.england.nhs.uk%2Flong-read%2Fworkforce-development-framework-for-health-and-wellbeing-coaches%2F&amp;data=05%7C01%7Cneena.shah%40nhs.net%7C1d5dbd2ba2bd4b807f9008db257406e0%7C37c354b285b047f5b22207b48d774ee3%7C0%7C0%7C638144953892784647%7CUnknown%7CTWFpbGZsb3d8eyJWIjoiMC4wLjAwMDAiLCJQIjoiV2luMzIiLCJBTiI6Ik1haWwiLCJXVCI6Mn0%3D%7C3000%7C%7C%7C&amp;sdata=MAAMJs963CK4DBrWjIj1wL%2B8HBoO2OamgZDFYHztWVY%3D&amp;reserved=0" TargetMode="External"/><Relationship Id="rId8" Type="http://schemas.openxmlformats.org/officeDocument/2006/relationships/hyperlink" Target="https://www.transformationpartnersinhealthandcare.nhs.uk/pcn-toolkit-using-social-prescribing-health-coaching-and-care-coordination-to-tackle-health-inequaliti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transformationpartnersinhealthandcare.nhs.uk/our-work/personalised_care/support-for-system/development-offer-for-peer-support/" TargetMode="External"/><Relationship Id="rId4" Type="http://schemas.openxmlformats.org/officeDocument/2006/relationships/hyperlink" Target="https://www.transformationpartnersinhealthandcare.nhs.uk/our-work/personalised_care/support-for-system/development-offer-for-peer-support/" TargetMode="External"/><Relationship Id="rId5" Type="http://schemas.openxmlformats.org/officeDocument/2006/relationships/hyperlink" Target="https://www.transformationpartnersinhealthandcare.nhs.uk/our-work/personalised_care/support-for-system/development-offer-for-peer-support/" TargetMode="External"/><Relationship Id="rId6" Type="http://schemas.openxmlformats.org/officeDocument/2006/relationships/hyperlink" Target="mailto:janet.somers@nhs.net" TargetMode="External"/><Relationship Id="rId7" Type="http://schemas.openxmlformats.org/officeDocument/2006/relationships/hyperlink" Target="https://gbr01.safelinks.protection.outlook.com/?url=https%3A%2F%2Fhealthylondon.us1.list-manage.com%2Ftrack%2Fclick%3Fu%3De9420d646ec67e5e83a17fb3d%26id%3De2cd6b969f%26e%3Db2540deb38&amp;data=05%7C01%7Cjennifer.brooks14%40nhs.net%7Cd49f36e9663b4bfab67208db4b0ee34b%7C37c354b285b047f5b22207b48d774ee3%7C0%7C1%7C638186299559974328%7CUnknown%7CTWFpbGZsb3d8eyJWIjoiMC4wLjAwMDAiLCJQIjoiV2luMzIiLCJBTiI6Ik1haWwiLCJXVCI6Mn0%3D%7C3000%7C%7C%7C&amp;sdata=vOx0HYeSmm7LWy0emmVDiqy4fb47JuKTXQ8fobD0TCs%3D&amp;reserved=0" TargetMode="External"/><Relationship Id="rId8" Type="http://schemas.openxmlformats.org/officeDocument/2006/relationships/hyperlink" Target="https://london-social-prescribing-newsletter.mailchimpsite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gbr01.safelinks.protection.outlook.com/?url=https%3A%2F%2Fhealthylondon.us1.list-manage.com%2Ftrack%2Fclick%3Fu%3De9420d646ec67e5e83a17fb3d%26id%3De2cd6b969f%26e%3Db2540deb38&amp;data=05%7C01%7Cjennifer.brooks14%40nhs.net%7Cd49f36e9663b4bfab67208db4b0ee34b%7C37c354b285b047f5b22207b48d774ee3%7C0%7C1%7C638186299559974328%7CUnknown%7CTWFpbGZsb3d8eyJWIjoiMC4wLjAwMDAiLCJQIjoiV2luMzIiLCJBTiI6Ik1haWwiLCJXVCI6Mn0%3D%7C3000%7C%7C%7C&amp;sdata=vOx0HYeSmm7LWy0emmVDiqy4fb47JuKTXQ8fobD0TCs%3D&amp;reserved=0" TargetMode="External"/><Relationship Id="rId4" Type="http://schemas.openxmlformats.org/officeDocument/2006/relationships/hyperlink" Target="https://london-social-prescribing-newsletter.mailchimpsites.com/" TargetMode="External"/><Relationship Id="rId5" Type="http://schemas.openxmlformats.org/officeDocument/2006/relationships/hyperlink" Target="https://gbr01.safelinks.protection.outlook.com/?url=https%3A%2F%2Fwww.elcworks.co.uk%2Fadvanced-personalised-care-practitioner-training%2F&amp;data=05%7C01%7Cjennifer.brooks14%40nhs.net%7C9124d264c26144bd6aad08db51702dae%7C37c354b285b047f5b22207b48d774ee3%7C0%7C0%7C638193314456680967%7CUnknown%7CTWFpbGZsb3d8eyJWIjoiMC4wLjAwMDAiLCJQIjoiV2luMzIiLCJBTiI6Ik1haWwiLCJXVCI6Mn0%3D%7C3000%7C%7C%7C&amp;sdata=TJ11yVfbwQix%2BtoI4w1yPC2gHo%2BOgq1W6IOBVne9VhY%3D&amp;reserved=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gbr01.safelinks.protection.outlook.com/?url=https%3A%2F%2Fwww.england.nhs.uk%2Fwp-content%2Fuploads%2F2023%2F03%2FPRN00157-ncdes-contract-specification-2023-24-pcn-requirements-and-entitlements.pdf&amp;data=05%7C01%7Cjennifer.brooks14%40nhs.net%7C6a95f2dd04fa4487884b08db47fe8707%7C37c354b285b047f5b22207b48d774ee3%7C0%7C0%7C638182930738615448%7CUnknown%7CTWFpbGZsb3d8eyJWIjoiMC4wLjAwMDAiLCJQIjoiV2luMzIiLCJBTiI6Ik1haWwiLCJXVCI6Mn0%3D%7C3000%7C%7C%7C&amp;sdata=hM8bIRnei3RGmc%2FbbvcZvtnPfKMtGFcun9BdsYOmWe4%3D&amp;reserved=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hyperlink" Target="https://gbr01.safelinks.protection.outlook.com/?url=https%3A%2F%2Fwww.england.nhs.uk%2Flong-read%2Fworkforce-development-framework-for-health-and-wellbeing-coaches%2F&amp;data=05%7C01%7Cneena.shah%40nhs.net%7C1d5dbd2ba2bd4b807f9008db257406e0%7C37c354b285b047f5b22207b48d774ee3%7C0%7C0%7C638144953892784647%7CUnknown%7CTWFpbGZsb3d8eyJWIjoiMC4wLjAwMDAiLCJQIjoiV2luMzIiLCJBTiI6Ik1haWwiLCJXVCI6Mn0%3D%7C3000%7C%7C%7C&amp;sdata=MAAMJs963CK4DBrWjIj1wL%2B8HBoO2OamgZDFYHztWVY%3D&amp;reserved=0" TargetMode="External"/><Relationship Id="rId10" Type="http://schemas.openxmlformats.org/officeDocument/2006/relationships/hyperlink" Target="https://www.transformationpartnersinhealthandcare.nhs.uk/wp-content/uploads/2023/03/Summary_HWBC-Workforce-Development-Framework-v2-.pdf" TargetMode="External"/><Relationship Id="rId12" Type="http://schemas.openxmlformats.org/officeDocument/2006/relationships/hyperlink" Target="https://gbr01.safelinks.protection.outlook.com/?url=https%3A%2F%2Fwww.transformationpartnersinhealthandcare.nhs.uk%2Fwp-content%2Fuploads%2F2022%2F12%2FHWBC-1-pager-summary.pdf&amp;data=05%7C01%7Cneena.shah%40nhs.net%7C1d5dbd2ba2bd4b807f9008db257406e0%7C37c354b285b047f5b22207b48d774ee3%7C0%7C0%7C638144953892784647%7CUnknown%7CTWFpbGZsb3d8eyJWIjoiMC4wLjAwMDAiLCJQIjoiV2luMzIiLCJBTiI6Ik1haWwiLCJXVCI6Mn0%3D%7C3000%7C%7C%7C&amp;sdata=Ds5eQm1GNR9TDwMsBdv6BUOTHoY0RBewCI3HNOgrp1E%3D&amp;reserved=0"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transformationpartnersinhealthandcare.nhs.uk/wp-content/uploads/2023/03/Summary_SPLW-Workforce-Development-Framework-v2-.pdf" TargetMode="External"/><Relationship Id="rId4" Type="http://schemas.openxmlformats.org/officeDocument/2006/relationships/hyperlink" Target="https://www.transformationpartnersinhealthandcare.nhs.uk/wp-content/uploads/2023/03/Summary_SPLW-Workforce-Development-Framework-v2-.pdf" TargetMode="External"/><Relationship Id="rId9" Type="http://schemas.openxmlformats.org/officeDocument/2006/relationships/hyperlink" Target="https://gbr01.safelinks.protection.outlook.com/?url=https%3A%2F%2Fwww.transformationpartnersinhealthandcare.nhs.uk%2Fwp-content%2Fuploads%2F2022%2F12%2FCC-1-pager-summary.pdf&amp;data=05%7C01%7Cneena.shah%40nhs.net%7C1d5dbd2ba2bd4b807f9008db257406e0%7C37c354b285b047f5b22207b48d774ee3%7C0%7C0%7C638144953892784647%7CUnknown%7CTWFpbGZsb3d8eyJWIjoiMC4wLjAwMDAiLCJQIjoiV2luMzIiLCJBTiI6Ik1haWwiLCJXVCI6Mn0%3D%7C3000%7C%7C%7C&amp;sdata=YuZTaO2zWQeJ5Lw1by5VW0byjzy8C%2FkGxv4djiCP9nc%3D&amp;reserved=0" TargetMode="External"/><Relationship Id="rId5" Type="http://schemas.openxmlformats.org/officeDocument/2006/relationships/hyperlink" Target="https://gbr01.safelinks.protection.outlook.com/?url=https%3A%2F%2Fwww.england.nhs.uk%2Flong-read%2Fworkforce-development-framework-social-prescribing-link-workers%2F&amp;data=05%7C01%7Cneena.shah%40nhs.net%7C1d5dbd2ba2bd4b807f9008db257406e0%7C37c354b285b047f5b22207b48d774ee3%7C0%7C0%7C638144953892784647%7CUnknown%7CTWFpbGZsb3d8eyJWIjoiMC4wLjAwMDAiLCJQIjoiV2luMzIiLCJBTiI6Ik1haWwiLCJXVCI6Mn0%3D%7C3000%7C%7C%7C&amp;sdata=wiDYMkpZ24iGJueHToeMr77NnJGqSkHQ0XVtY5okwY8%3D&amp;reserved=0" TargetMode="External"/><Relationship Id="rId6" Type="http://schemas.openxmlformats.org/officeDocument/2006/relationships/hyperlink" Target="https://gbr01.safelinks.protection.outlook.com/?url=https%3A%2F%2Fwww.transformationpartnersinhealthandcare.nhs.uk%2Fwp-content%2Fuploads%2F2022%2F12%2FSPLW-1-pager.pdf&amp;data=05%7C01%7Cneena.shah%40nhs.net%7C1d5dbd2ba2bd4b807f9008db257406e0%7C37c354b285b047f5b22207b48d774ee3%7C0%7C0%7C638144953892784647%7CUnknown%7CTWFpbGZsb3d8eyJWIjoiMC4wLjAwMDAiLCJQIjoiV2luMzIiLCJBTiI6Ik1haWwiLCJXVCI6Mn0%3D%7C3000%7C%7C%7C&amp;sdata=SbCa%2FOybd6ZxyNqg8BMj1A4bzgxe1sKjemsqUnwGKM0%3D&amp;reserved=0" TargetMode="External"/><Relationship Id="rId7" Type="http://schemas.openxmlformats.org/officeDocument/2006/relationships/hyperlink" Target="https://www.transformationpartnersinhealthandcare.nhs.uk/wp-content/uploads/2023/03/Summary_CC-Workforce-Development-Framework-v2.pdf" TargetMode="External"/><Relationship Id="rId8" Type="http://schemas.openxmlformats.org/officeDocument/2006/relationships/hyperlink" Target="https://gbr01.safelinks.protection.outlook.com/?url=https%3A%2F%2Fwww.england.nhs.uk%2Flong-read%2Fworkforce-development-framework-for-care-co-ordinators%2F&amp;data=05%7C01%7Cneena.shah%40nhs.net%7C1d5dbd2ba2bd4b807f9008db257406e0%7C37c354b285b047f5b22207b48d774ee3%7C0%7C0%7C638144953892784647%7CUnknown%7CTWFpbGZsb3d8eyJWIjoiMC4wLjAwMDAiLCJQIjoiV2luMzIiLCJBTiI6Ik1haWwiLCJXVCI6Mn0%3D%7C3000%7C%7C%7C&amp;sdata=Rnqj3gDkjuFxZtpa7kL2o6jV3h%2Biis7aaatXG6jAk8A%3D&amp;reserved=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menti.com/al2kzh3a5int"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1" Type="http://schemas.openxmlformats.org/officeDocument/2006/relationships/hyperlink" Target="https://gbr01.safelinks.protection.outlook.com/?url=https%3A%2F%2Fwww.transformationpartnersinhealthandcare.nhs.uk%2Fwp-content%2Fuploads%2F2022%2F12%2FCC-1-pager-summary.pdf&amp;data=05%7C01%7Cneena.shah%40nhs.net%7C1d5dbd2ba2bd4b807f9008db257406e0%7C37c354b285b047f5b22207b48d774ee3%7C0%7C0%7C638144953892784647%7CUnknown%7CTWFpbGZsb3d8eyJWIjoiMC4wLjAwMDAiLCJQIjoiV2luMzIiLCJBTiI6Ik1haWwiLCJXVCI6Mn0%3D%7C3000%7C%7C%7C&amp;sdata=YuZTaO2zWQeJ5Lw1by5VW0byjzy8C%2FkGxv4djiCP9nc%3D&amp;reserved=0" TargetMode="External"/><Relationship Id="rId10" Type="http://schemas.openxmlformats.org/officeDocument/2006/relationships/hyperlink" Target="https://www.transformationpartnersinhealthandcare.nhs.uk/pcn-toolkit-using-social-prescribing-health-coaching-and-care-coordination-to-tackle-health-inequalities/" TargetMode="External"/><Relationship Id="rId13" Type="http://schemas.openxmlformats.org/officeDocument/2006/relationships/hyperlink" Target="https://gbr01.safelinks.protection.outlook.com/?url=https%3A%2F%2Fwww.transformationpartnersinhealthandcare.nhs.uk%2Fwp-content%2Fuploads%2F2022%2F12%2FSPLW-1-pager.pdf&amp;data=05%7C01%7Cneena.shah%40nhs.net%7C1d5dbd2ba2bd4b807f9008db257406e0%7C37c354b285b047f5b22207b48d774ee3%7C0%7C0%7C638144953892784647%7CUnknown%7CTWFpbGZsb3d8eyJWIjoiMC4wLjAwMDAiLCJQIjoiV2luMzIiLCJBTiI6Ik1haWwiLCJXVCI6Mn0%3D%7C3000%7C%7C%7C&amp;sdata=SbCa%2FOybd6ZxyNqg8BMj1A4bzgxe1sKjemsqUnwGKM0%3D&amp;reserved=0" TargetMode="External"/><Relationship Id="rId12" Type="http://schemas.openxmlformats.org/officeDocument/2006/relationships/hyperlink" Target="https://gbr01.safelinks.protection.outlook.com/?url=https%3A%2F%2Fwww.transformationpartnersinhealthandcare.nhs.uk%2Fwp-content%2Fuploads%2F2022%2F12%2FHWBC-1-pager-summary.pdf&amp;data=05%7C01%7Cneena.shah%40nhs.net%7C1d5dbd2ba2bd4b807f9008db257406e0%7C37c354b285b047f5b22207b48d774ee3%7C0%7C0%7C638144953892784647%7CUnknown%7CTWFpbGZsb3d8eyJWIjoiMC4wLjAwMDAiLCJQIjoiV2luMzIiLCJBTiI6Ik1haWwiLCJXVCI6Mn0%3D%7C3000%7C%7C%7C&amp;sdata=Ds5eQm1GNR9TDwMsBdv6BUOTHoY0RBewCI3HNOgrp1E%3D&amp;reserved=0"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transformationpartnersinhealthandcare.nhs.uk/wp-content/uploads/2023/03/Summary_SPLW-Workforce-Development-Framework-v2-.pdf" TargetMode="External"/><Relationship Id="rId4" Type="http://schemas.openxmlformats.org/officeDocument/2006/relationships/hyperlink" Target="https://www.transformationpartnersinhealthandcare.nhs.uk/wp-content/uploads/2023/03/Summary_SPLW-Workforce-Development-Framework-v2-.pdf" TargetMode="External"/><Relationship Id="rId9" Type="http://schemas.openxmlformats.org/officeDocument/2006/relationships/hyperlink" Target="https://gbr01.safelinks.protection.outlook.com/?url=https%3A%2F%2Fwww.england.nhs.uk%2Flong-read%2Fworkforce-development-framework-for-health-and-wellbeing-coaches%2F&amp;data=05%7C01%7Cneena.shah%40nhs.net%7C1d5dbd2ba2bd4b807f9008db257406e0%7C37c354b285b047f5b22207b48d774ee3%7C0%7C0%7C638144953892784647%7CUnknown%7CTWFpbGZsb3d8eyJWIjoiMC4wLjAwMDAiLCJQIjoiV2luMzIiLCJBTiI6Ik1haWwiLCJXVCI6Mn0%3D%7C3000%7C%7C%7C&amp;sdata=MAAMJs963CK4DBrWjIj1wL%2B8HBoO2OamgZDFYHztWVY%3D&amp;reserved=0" TargetMode="External"/><Relationship Id="rId5" Type="http://schemas.openxmlformats.org/officeDocument/2006/relationships/hyperlink" Target="https://gbr01.safelinks.protection.outlook.com/?url=https%3A%2F%2Fwww.england.nhs.uk%2Flong-read%2Fworkforce-development-framework-social-prescribing-link-workers%2F&amp;data=05%7C01%7Cneena.shah%40nhs.net%7C1d5dbd2ba2bd4b807f9008db257406e0%7C37c354b285b047f5b22207b48d774ee3%7C0%7C0%7C638144953892784647%7CUnknown%7CTWFpbGZsb3d8eyJWIjoiMC4wLjAwMDAiLCJQIjoiV2luMzIiLCJBTiI6Ik1haWwiLCJXVCI6Mn0%3D%7C3000%7C%7C%7C&amp;sdata=wiDYMkpZ24iGJueHToeMr77NnJGqSkHQ0XVtY5okwY8%3D&amp;reserved=0" TargetMode="External"/><Relationship Id="rId6" Type="http://schemas.openxmlformats.org/officeDocument/2006/relationships/hyperlink" Target="https://www.transformationpartnersinhealthandcare.nhs.uk/wp-content/uploads/2023/03/Summary_CC-Workforce-Development-Framework-v2.pdf" TargetMode="External"/><Relationship Id="rId7" Type="http://schemas.openxmlformats.org/officeDocument/2006/relationships/hyperlink" Target="https://gbr01.safelinks.protection.outlook.com/?url=https%3A%2F%2Fwww.england.nhs.uk%2Flong-read%2Fworkforce-development-framework-for-care-co-ordinators%2F&amp;data=05%7C01%7Cneena.shah%40nhs.net%7C1d5dbd2ba2bd4b807f9008db257406e0%7C37c354b285b047f5b22207b48d774ee3%7C0%7C0%7C638144953892784647%7CUnknown%7CTWFpbGZsb3d8eyJWIjoiMC4wLjAwMDAiLCJQIjoiV2luMzIiLCJBTiI6Ik1haWwiLCJXVCI6Mn0%3D%7C3000%7C%7C%7C&amp;sdata=Rnqj3gDkjuFxZtpa7kL2o6jV3h%2Biis7aaatXG6jAk8A%3D&amp;reserved=0" TargetMode="External"/><Relationship Id="rId8" Type="http://schemas.openxmlformats.org/officeDocument/2006/relationships/hyperlink" Target="https://www.transformationpartnersinhealthandcare.nhs.uk/wp-content/uploads/2023/03/Summary_HWBC-Workforce-Development-Framework-v2-.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hyperlink" Target="https://www.england.nhs.uk/wp-content/uploads/2023/03/PRN00157-ncdes-updated-contract-specification-23-24-pcn-requirements-and-entitlements.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ph idx="1" type="body"/>
          </p:nvPr>
        </p:nvSpPr>
        <p:spPr>
          <a:xfrm>
            <a:off x="7085727" y="3318373"/>
            <a:ext cx="4434151" cy="17210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25463"/>
              </a:buClr>
              <a:buSzPts val="2000"/>
              <a:buNone/>
            </a:pPr>
            <a:r>
              <a:rPr lang="en-GB">
                <a:solidFill>
                  <a:srgbClr val="425463"/>
                </a:solidFill>
              </a:rPr>
              <a:t>Embedding the personalised care roles</a:t>
            </a:r>
            <a:endParaRPr/>
          </a:p>
          <a:p>
            <a:pPr indent="0" lvl="0" marL="0" rtl="0" algn="l">
              <a:lnSpc>
                <a:spcPct val="100000"/>
              </a:lnSpc>
              <a:spcBef>
                <a:spcPts val="1000"/>
              </a:spcBef>
              <a:spcAft>
                <a:spcPts val="0"/>
              </a:spcAft>
              <a:buClr>
                <a:srgbClr val="425563"/>
              </a:buClr>
              <a:buSzPts val="2000"/>
              <a:buNone/>
            </a:pPr>
            <a:r>
              <a:t/>
            </a:r>
            <a:endParaRPr>
              <a:solidFill>
                <a:srgbClr val="425463"/>
              </a:solidFill>
            </a:endParaRPr>
          </a:p>
          <a:p>
            <a:pPr indent="0" lvl="0" marL="0" rtl="0" algn="l">
              <a:lnSpc>
                <a:spcPct val="100000"/>
              </a:lnSpc>
              <a:spcBef>
                <a:spcPts val="1000"/>
              </a:spcBef>
              <a:spcAft>
                <a:spcPts val="0"/>
              </a:spcAft>
              <a:buClr>
                <a:srgbClr val="425463"/>
              </a:buClr>
              <a:buSzPts val="2000"/>
              <a:buNone/>
            </a:pPr>
            <a:r>
              <a:rPr lang="en-GB">
                <a:solidFill>
                  <a:srgbClr val="425463"/>
                </a:solidFill>
              </a:rPr>
              <a:t>System support session</a:t>
            </a:r>
            <a:endParaRPr/>
          </a:p>
        </p:txBody>
      </p:sp>
      <p:sp>
        <p:nvSpPr>
          <p:cNvPr id="229" name="Google Shape;229;p33"/>
          <p:cNvSpPr txBox="1"/>
          <p:nvPr>
            <p:ph idx="2" type="body"/>
          </p:nvPr>
        </p:nvSpPr>
        <p:spPr>
          <a:xfrm>
            <a:off x="7085726" y="5039397"/>
            <a:ext cx="3847745" cy="7915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25563"/>
              </a:buClr>
              <a:buSzPts val="1200"/>
              <a:buNone/>
            </a:pPr>
            <a:r>
              <a:rPr lang="en-GB"/>
              <a:t>May 2023</a:t>
            </a:r>
            <a:endParaRPr/>
          </a:p>
          <a:p>
            <a:pPr indent="0" lvl="0" marL="0" rtl="0" algn="l">
              <a:lnSpc>
                <a:spcPct val="90000"/>
              </a:lnSpc>
              <a:spcBef>
                <a:spcPts val="1000"/>
              </a:spcBef>
              <a:spcAft>
                <a:spcPts val="0"/>
              </a:spcAft>
              <a:buClr>
                <a:srgbClr val="425563"/>
              </a:buClr>
              <a:buSzPts val="12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2"/>
          <p:cNvSpPr txBox="1"/>
          <p:nvPr>
            <p:ph type="title"/>
          </p:nvPr>
        </p:nvSpPr>
        <p:spPr>
          <a:xfrm>
            <a:off x="1087842" y="229848"/>
            <a:ext cx="6601500" cy="6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5EB8"/>
              </a:buClr>
              <a:buSzPts val="2800"/>
              <a:buFont typeface="Arial"/>
              <a:buNone/>
            </a:pPr>
            <a:r>
              <a:rPr b="1" lang="en-GB" sz="2800">
                <a:latin typeface="Arial"/>
                <a:ea typeface="Arial"/>
                <a:cs typeface="Arial"/>
                <a:sym typeface="Arial"/>
              </a:rPr>
              <a:t>Fuller stocktake report</a:t>
            </a:r>
            <a:endParaRPr/>
          </a:p>
        </p:txBody>
      </p:sp>
      <p:pic>
        <p:nvPicPr>
          <p:cNvPr id="331" name="Google Shape;331;p42"/>
          <p:cNvPicPr preferRelativeResize="0"/>
          <p:nvPr/>
        </p:nvPicPr>
        <p:blipFill rotWithShape="1">
          <a:blip r:embed="rId3">
            <a:alphaModFix/>
          </a:blip>
          <a:srcRect b="0" l="0" r="0" t="0"/>
          <a:stretch/>
        </p:blipFill>
        <p:spPr>
          <a:xfrm>
            <a:off x="6868452" y="-2"/>
            <a:ext cx="5157590" cy="6633230"/>
          </a:xfrm>
          <a:prstGeom prst="rect">
            <a:avLst/>
          </a:prstGeom>
          <a:noFill/>
          <a:ln>
            <a:noFill/>
          </a:ln>
        </p:spPr>
      </p:pic>
      <p:sp>
        <p:nvSpPr>
          <p:cNvPr id="332" name="Google Shape;332;p42"/>
          <p:cNvSpPr txBox="1"/>
          <p:nvPr/>
        </p:nvSpPr>
        <p:spPr>
          <a:xfrm>
            <a:off x="1161203" y="1010202"/>
            <a:ext cx="55413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rgbClr val="005EB8"/>
                </a:solidFill>
                <a:latin typeface="Arial"/>
                <a:ea typeface="Arial"/>
                <a:cs typeface="Arial"/>
                <a:sym typeface="Arial"/>
              </a:rPr>
              <a:t>Partnership, collaboration and new ways of working </a:t>
            </a:r>
            <a:r>
              <a:rPr b="0" i="0" lang="en-GB" sz="1400" u="none" cap="none" strike="noStrike">
                <a:solidFill>
                  <a:srgbClr val="000000"/>
                </a:solidFill>
                <a:latin typeface="Arial"/>
                <a:ea typeface="Arial"/>
                <a:cs typeface="Arial"/>
                <a:sym typeface="Arial"/>
              </a:rPr>
              <a:t>is at the heart of making ICSs a success. By drawing on insights, resourcefulness and innovation of patients and their carers, local communities, local government, other care providers and wider system partners as well as primary care leaders, a thriving integrated primary care system can be developed.</a:t>
            </a:r>
            <a:endParaRPr/>
          </a:p>
          <a:p>
            <a:pPr indent="0" lvl="0" marL="0" marR="0" rtl="0" algn="l">
              <a:spcBef>
                <a:spcPts val="0"/>
              </a:spcBef>
              <a:spcAft>
                <a:spcPts val="0"/>
              </a:spcAft>
              <a:buNone/>
            </a:pPr>
            <a:r>
              <a:t/>
            </a:r>
            <a:endParaRPr i="0" sz="1400">
              <a:solidFill>
                <a:schemeClr val="dk1"/>
              </a:solidFill>
              <a:latin typeface="Arial"/>
              <a:ea typeface="Arial"/>
              <a:cs typeface="Arial"/>
              <a:sym typeface="Arial"/>
            </a:endParaRPr>
          </a:p>
        </p:txBody>
      </p:sp>
      <p:sp>
        <p:nvSpPr>
          <p:cNvPr id="333" name="Google Shape;333;p42"/>
          <p:cNvSpPr txBox="1"/>
          <p:nvPr/>
        </p:nvSpPr>
        <p:spPr>
          <a:xfrm>
            <a:off x="7855533" y="6573863"/>
            <a:ext cx="4336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u="sng">
                <a:solidFill>
                  <a:schemeClr val="hlink"/>
                </a:solidFill>
                <a:latin typeface="Arial"/>
                <a:ea typeface="Arial"/>
                <a:cs typeface="Arial"/>
                <a:sym typeface="Arial"/>
                <a:hlinkClick r:id="rId4"/>
              </a:rPr>
              <a:t>Snapshot summarising the Fuller Stocktake report – Carnall Farrar </a:t>
            </a:r>
            <a:endParaRPr sz="1800">
              <a:solidFill>
                <a:schemeClr val="accent2"/>
              </a:solidFill>
              <a:latin typeface="Arial"/>
              <a:ea typeface="Arial"/>
              <a:cs typeface="Arial"/>
              <a:sym typeface="Arial"/>
            </a:endParaRPr>
          </a:p>
        </p:txBody>
      </p:sp>
      <p:pic>
        <p:nvPicPr>
          <p:cNvPr id="334" name="Google Shape;334;p42"/>
          <p:cNvPicPr preferRelativeResize="0"/>
          <p:nvPr/>
        </p:nvPicPr>
        <p:blipFill rotWithShape="1">
          <a:blip r:embed="rId5">
            <a:alphaModFix/>
          </a:blip>
          <a:srcRect b="0" l="0" r="0" t="0"/>
          <a:stretch/>
        </p:blipFill>
        <p:spPr>
          <a:xfrm>
            <a:off x="1087842" y="2485949"/>
            <a:ext cx="5629404" cy="3853884"/>
          </a:xfrm>
          <a:prstGeom prst="rect">
            <a:avLst/>
          </a:prstGeom>
          <a:noFill/>
          <a:ln>
            <a:noFill/>
          </a:ln>
        </p:spPr>
      </p:pic>
      <p:sp>
        <p:nvSpPr>
          <p:cNvPr id="335" name="Google Shape;335;p42"/>
          <p:cNvSpPr/>
          <p:nvPr/>
        </p:nvSpPr>
        <p:spPr>
          <a:xfrm flipH="1" rot="10800000">
            <a:off x="0" y="-114"/>
            <a:ext cx="1024500" cy="4751700"/>
          </a:xfrm>
          <a:prstGeom prst="round1Rect">
            <a:avLst>
              <a:gd fmla="val 44445" name="adj"/>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336" name="Google Shape;336;p42"/>
          <p:cNvSpPr txBox="1"/>
          <p:nvPr/>
        </p:nvSpPr>
        <p:spPr>
          <a:xfrm rot="-5400000">
            <a:off x="-1973187" y="1977068"/>
            <a:ext cx="4866000" cy="83100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GB" sz="4800">
                <a:solidFill>
                  <a:schemeClr val="lt1"/>
                </a:solidFill>
                <a:latin typeface="Arial"/>
                <a:ea typeface="Arial"/>
                <a:cs typeface="Arial"/>
                <a:sym typeface="Arial"/>
              </a:rPr>
              <a:t>Fuller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3"/>
          <p:cNvSpPr/>
          <p:nvPr/>
        </p:nvSpPr>
        <p:spPr>
          <a:xfrm flipH="1" rot="10800000">
            <a:off x="0" y="-114"/>
            <a:ext cx="1024500" cy="4751700"/>
          </a:xfrm>
          <a:prstGeom prst="round1Rect">
            <a:avLst>
              <a:gd fmla="val 44445" name="adj"/>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343" name="Google Shape;343;p43"/>
          <p:cNvSpPr txBox="1"/>
          <p:nvPr/>
        </p:nvSpPr>
        <p:spPr>
          <a:xfrm rot="-5400000">
            <a:off x="-1973132" y="2038568"/>
            <a:ext cx="4866000" cy="70800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GB" sz="4000">
                <a:solidFill>
                  <a:schemeClr val="lt1"/>
                </a:solidFill>
                <a:latin typeface="Arial"/>
                <a:ea typeface="Arial"/>
                <a:cs typeface="Arial"/>
                <a:sym typeface="Arial"/>
              </a:rPr>
              <a:t>ARRS Background</a:t>
            </a:r>
            <a:endParaRPr/>
          </a:p>
        </p:txBody>
      </p:sp>
      <p:pic>
        <p:nvPicPr>
          <p:cNvPr id="344" name="Google Shape;344;p43"/>
          <p:cNvPicPr preferRelativeResize="0"/>
          <p:nvPr/>
        </p:nvPicPr>
        <p:blipFill rotWithShape="1">
          <a:blip r:embed="rId3">
            <a:alphaModFix/>
          </a:blip>
          <a:srcRect b="48948" l="0" r="0" t="0"/>
          <a:stretch/>
        </p:blipFill>
        <p:spPr>
          <a:xfrm>
            <a:off x="10568135" y="16985"/>
            <a:ext cx="1529099" cy="815859"/>
          </a:xfrm>
          <a:prstGeom prst="rect">
            <a:avLst/>
          </a:prstGeom>
          <a:noFill/>
          <a:ln>
            <a:noFill/>
          </a:ln>
        </p:spPr>
      </p:pic>
      <p:cxnSp>
        <p:nvCxnSpPr>
          <p:cNvPr id="345" name="Google Shape;345;p43"/>
          <p:cNvCxnSpPr/>
          <p:nvPr/>
        </p:nvCxnSpPr>
        <p:spPr>
          <a:xfrm>
            <a:off x="1164000" y="662157"/>
            <a:ext cx="9352500" cy="0"/>
          </a:xfrm>
          <a:prstGeom prst="straightConnector1">
            <a:avLst/>
          </a:prstGeom>
          <a:noFill/>
          <a:ln cap="flat" cmpd="sng" w="38100">
            <a:solidFill>
              <a:schemeClr val="accent2"/>
            </a:solidFill>
            <a:prstDash val="solid"/>
            <a:miter lim="800000"/>
            <a:headEnd len="sm" w="sm" type="none"/>
            <a:tailEnd len="sm" w="sm" type="none"/>
          </a:ln>
        </p:spPr>
      </p:cxnSp>
      <p:sp>
        <p:nvSpPr>
          <p:cNvPr id="346" name="Google Shape;346;p43"/>
          <p:cNvSpPr txBox="1"/>
          <p:nvPr/>
        </p:nvSpPr>
        <p:spPr>
          <a:xfrm>
            <a:off x="1134530" y="-1"/>
            <a:ext cx="10414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rgbClr val="005EB8"/>
                </a:solidFill>
                <a:latin typeface="Arial"/>
                <a:ea typeface="Arial"/>
                <a:cs typeface="Arial"/>
                <a:sym typeface="Arial"/>
              </a:rPr>
              <a:t>Additional Roles Reimbursement Scheme</a:t>
            </a:r>
            <a:endParaRPr/>
          </a:p>
        </p:txBody>
      </p:sp>
      <p:cxnSp>
        <p:nvCxnSpPr>
          <p:cNvPr id="347" name="Google Shape;347;p43"/>
          <p:cNvCxnSpPr/>
          <p:nvPr/>
        </p:nvCxnSpPr>
        <p:spPr>
          <a:xfrm>
            <a:off x="1164000" y="752631"/>
            <a:ext cx="9226500" cy="0"/>
          </a:xfrm>
          <a:prstGeom prst="straightConnector1">
            <a:avLst/>
          </a:prstGeom>
          <a:noFill/>
          <a:ln cap="flat" cmpd="sng" w="38100">
            <a:solidFill>
              <a:schemeClr val="accent2"/>
            </a:solidFill>
            <a:prstDash val="solid"/>
            <a:miter lim="800000"/>
            <a:headEnd len="sm" w="sm" type="none"/>
            <a:tailEnd len="sm" w="sm" type="none"/>
          </a:ln>
        </p:spPr>
      </p:cxnSp>
      <p:sp>
        <p:nvSpPr>
          <p:cNvPr id="348" name="Google Shape;348;p43"/>
          <p:cNvSpPr txBox="1"/>
          <p:nvPr/>
        </p:nvSpPr>
        <p:spPr>
          <a:xfrm>
            <a:off x="945610" y="823615"/>
            <a:ext cx="1568400" cy="386100"/>
          </a:xfrm>
          <a:prstGeom prst="rect">
            <a:avLst/>
          </a:prstGeom>
          <a:noFill/>
          <a:ln>
            <a:noFill/>
          </a:ln>
        </p:spPr>
        <p:txBody>
          <a:bodyPr anchorCtr="0" anchor="t" bIns="54000" lIns="54000" spcFirstLastPara="1" rIns="54000" wrap="square" tIns="54000">
            <a:spAutoFit/>
          </a:bodyPr>
          <a:lstStyle/>
          <a:p>
            <a:pPr indent="0" lvl="0" marL="0" marR="0" rtl="0" algn="ctr">
              <a:lnSpc>
                <a:spcPct val="100000"/>
              </a:lnSpc>
              <a:spcBef>
                <a:spcPts val="0"/>
              </a:spcBef>
              <a:spcAft>
                <a:spcPts val="0"/>
              </a:spcAft>
              <a:buClr>
                <a:srgbClr val="FFFFFF"/>
              </a:buClr>
              <a:buSzPts val="1800"/>
              <a:buFont typeface="Century Gothic"/>
              <a:buNone/>
            </a:pPr>
            <a:r>
              <a:rPr b="1" i="0" lang="en-GB" sz="1800" u="sng" cap="none" strike="noStrike">
                <a:solidFill>
                  <a:srgbClr val="FFFFFF"/>
                </a:solidFill>
                <a:latin typeface="Century Gothic"/>
                <a:ea typeface="Century Gothic"/>
                <a:cs typeface="Century Gothic"/>
                <a:sym typeface="Century Gothic"/>
              </a:rPr>
              <a:t>Stage</a:t>
            </a:r>
            <a:endParaRPr/>
          </a:p>
        </p:txBody>
      </p:sp>
      <p:sp>
        <p:nvSpPr>
          <p:cNvPr id="349" name="Google Shape;349;p43"/>
          <p:cNvSpPr txBox="1"/>
          <p:nvPr/>
        </p:nvSpPr>
        <p:spPr>
          <a:xfrm>
            <a:off x="11159342" y="6664870"/>
            <a:ext cx="1032600" cy="365100"/>
          </a:xfrm>
          <a:prstGeom prst="rect">
            <a:avLst/>
          </a:prstGeom>
          <a:noFill/>
          <a:ln>
            <a:noFill/>
          </a:ln>
        </p:spPr>
        <p:txBody>
          <a:bodyPr anchorCtr="0" anchor="t" bIns="45700" lIns="91425" spcFirstLastPara="1" rIns="91425" wrap="square" tIns="45700">
            <a:noAutofit/>
          </a:bodyPr>
          <a:lstStyle/>
          <a:p>
            <a:pPr indent="0" lvl="0" marL="177800" marR="0" rtl="0" algn="l">
              <a:lnSpc>
                <a:spcPct val="90000"/>
              </a:lnSpc>
              <a:spcBef>
                <a:spcPts val="0"/>
              </a:spcBef>
              <a:spcAft>
                <a:spcPts val="0"/>
              </a:spcAft>
              <a:buClr>
                <a:schemeClr val="accent1"/>
              </a:buClr>
              <a:buSzPts val="1100"/>
              <a:buFont typeface="Arial"/>
              <a:buNone/>
            </a:pPr>
            <a:r>
              <a:rPr lang="en-GB" sz="1100">
                <a:solidFill>
                  <a:schemeClr val="accent1"/>
                </a:solidFill>
                <a:latin typeface="Calibri"/>
                <a:ea typeface="Calibri"/>
                <a:cs typeface="Calibri"/>
                <a:sym typeface="Calibri"/>
              </a:rPr>
              <a:t>| Page </a:t>
            </a:r>
            <a:fld id="{00000000-1234-1234-1234-123412341234}" type="slidenum">
              <a:rPr lang="en-GB" sz="1100">
                <a:solidFill>
                  <a:schemeClr val="accent1"/>
                </a:solidFill>
                <a:latin typeface="Calibri"/>
                <a:ea typeface="Calibri"/>
                <a:cs typeface="Calibri"/>
                <a:sym typeface="Calibri"/>
              </a:rPr>
              <a:t>‹#›</a:t>
            </a:fld>
            <a:endParaRPr sz="1100">
              <a:solidFill>
                <a:schemeClr val="accent1"/>
              </a:solidFill>
              <a:latin typeface="Calibri"/>
              <a:ea typeface="Calibri"/>
              <a:cs typeface="Calibri"/>
              <a:sym typeface="Calibri"/>
            </a:endParaRPr>
          </a:p>
        </p:txBody>
      </p:sp>
      <p:sp>
        <p:nvSpPr>
          <p:cNvPr id="350" name="Google Shape;350;p43"/>
          <p:cNvSpPr txBox="1"/>
          <p:nvPr>
            <p:ph idx="1" type="body"/>
          </p:nvPr>
        </p:nvSpPr>
        <p:spPr>
          <a:xfrm>
            <a:off x="1225472" y="911221"/>
            <a:ext cx="10515600" cy="5123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latin typeface="Calibri"/>
                <a:ea typeface="Calibri"/>
                <a:cs typeface="Calibri"/>
                <a:sym typeface="Calibri"/>
              </a:rPr>
              <a:t>The ARRS scheme started in 2019/20 and PCNs were eligible to start claiming from July 2019</a:t>
            </a:r>
            <a:endParaRPr/>
          </a:p>
          <a:p>
            <a:pPr indent="-228600" lvl="0" marL="228600" rtl="0" algn="l">
              <a:lnSpc>
                <a:spcPct val="90000"/>
              </a:lnSpc>
              <a:spcBef>
                <a:spcPts val="1000"/>
              </a:spcBef>
              <a:spcAft>
                <a:spcPts val="0"/>
              </a:spcAft>
              <a:buClr>
                <a:schemeClr val="dk1"/>
              </a:buClr>
              <a:buSzPts val="2800"/>
              <a:buChar char="•"/>
            </a:pPr>
            <a:r>
              <a:rPr lang="en-GB">
                <a:latin typeface="Calibri"/>
                <a:ea typeface="Calibri"/>
                <a:cs typeface="Calibri"/>
                <a:sym typeface="Calibri"/>
              </a:rPr>
              <a:t>PCNs were able to claim funding for four reimbursable roles - clinical pharmacists, social prescribing link workers, physician associates and physiotherapists</a:t>
            </a:r>
            <a:endParaRPr/>
          </a:p>
          <a:p>
            <a:pPr indent="-228600" lvl="0" marL="228600" rtl="0" algn="l">
              <a:lnSpc>
                <a:spcPct val="90000"/>
              </a:lnSpc>
              <a:spcBef>
                <a:spcPts val="1000"/>
              </a:spcBef>
              <a:spcAft>
                <a:spcPts val="0"/>
              </a:spcAft>
              <a:buClr>
                <a:schemeClr val="dk1"/>
              </a:buClr>
              <a:buSzPts val="2800"/>
              <a:buChar char="•"/>
            </a:pPr>
            <a:r>
              <a:rPr lang="en-GB">
                <a:latin typeface="Calibri"/>
                <a:ea typeface="Calibri"/>
                <a:cs typeface="Calibri"/>
                <a:sym typeface="Calibri"/>
              </a:rPr>
              <a:t>The scheme was founded on the principle of funding for additionality; the baseline was taken for the reimbursable roles at 31 March 2019</a:t>
            </a:r>
            <a:endParaRPr/>
          </a:p>
          <a:p>
            <a:pPr indent="-228600" lvl="0" marL="228600" rtl="0" algn="l">
              <a:lnSpc>
                <a:spcPct val="90000"/>
              </a:lnSpc>
              <a:spcBef>
                <a:spcPts val="1000"/>
              </a:spcBef>
              <a:spcAft>
                <a:spcPts val="0"/>
              </a:spcAft>
              <a:buClr>
                <a:schemeClr val="dk1"/>
              </a:buClr>
              <a:buSzPts val="2800"/>
              <a:buChar char="•"/>
            </a:pPr>
            <a:r>
              <a:rPr lang="en-GB">
                <a:latin typeface="Calibri"/>
                <a:ea typeface="Calibri"/>
                <a:cs typeface="Calibri"/>
                <a:sym typeface="Calibri"/>
              </a:rPr>
              <a:t>A PCN with 50,000 population was entitled to a maximum of £74k for the 9 months from July 2019 to March 2020</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4"/>
          <p:cNvSpPr/>
          <p:nvPr/>
        </p:nvSpPr>
        <p:spPr>
          <a:xfrm flipH="1" rot="10800000">
            <a:off x="0" y="-114"/>
            <a:ext cx="1024500" cy="4751700"/>
          </a:xfrm>
          <a:prstGeom prst="round1Rect">
            <a:avLst>
              <a:gd fmla="val 44445" name="adj"/>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357" name="Google Shape;357;p44"/>
          <p:cNvSpPr txBox="1"/>
          <p:nvPr/>
        </p:nvSpPr>
        <p:spPr>
          <a:xfrm rot="-5400000">
            <a:off x="-1973187" y="1977068"/>
            <a:ext cx="4866000" cy="83100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GB" sz="4800">
                <a:solidFill>
                  <a:schemeClr val="lt1"/>
                </a:solidFill>
                <a:latin typeface="Arial"/>
                <a:ea typeface="Arial"/>
                <a:cs typeface="Arial"/>
                <a:sym typeface="Arial"/>
              </a:rPr>
              <a:t>Summary</a:t>
            </a:r>
            <a:endParaRPr/>
          </a:p>
        </p:txBody>
      </p:sp>
      <p:pic>
        <p:nvPicPr>
          <p:cNvPr id="358" name="Google Shape;358;p44"/>
          <p:cNvPicPr preferRelativeResize="0"/>
          <p:nvPr/>
        </p:nvPicPr>
        <p:blipFill rotWithShape="1">
          <a:blip r:embed="rId3">
            <a:alphaModFix/>
          </a:blip>
          <a:srcRect b="48948" l="0" r="0" t="0"/>
          <a:stretch/>
        </p:blipFill>
        <p:spPr>
          <a:xfrm>
            <a:off x="10568135" y="16985"/>
            <a:ext cx="1529099" cy="815859"/>
          </a:xfrm>
          <a:prstGeom prst="rect">
            <a:avLst/>
          </a:prstGeom>
          <a:noFill/>
          <a:ln>
            <a:noFill/>
          </a:ln>
        </p:spPr>
      </p:pic>
      <p:cxnSp>
        <p:nvCxnSpPr>
          <p:cNvPr id="359" name="Google Shape;359;p44"/>
          <p:cNvCxnSpPr/>
          <p:nvPr/>
        </p:nvCxnSpPr>
        <p:spPr>
          <a:xfrm>
            <a:off x="1164000" y="662157"/>
            <a:ext cx="9352500" cy="0"/>
          </a:xfrm>
          <a:prstGeom prst="straightConnector1">
            <a:avLst/>
          </a:prstGeom>
          <a:noFill/>
          <a:ln cap="flat" cmpd="sng" w="38100">
            <a:solidFill>
              <a:schemeClr val="accent2"/>
            </a:solidFill>
            <a:prstDash val="solid"/>
            <a:miter lim="800000"/>
            <a:headEnd len="sm" w="sm" type="none"/>
            <a:tailEnd len="sm" w="sm" type="none"/>
          </a:ln>
        </p:spPr>
      </p:cxnSp>
      <p:sp>
        <p:nvSpPr>
          <p:cNvPr id="360" name="Google Shape;360;p44"/>
          <p:cNvSpPr txBox="1"/>
          <p:nvPr/>
        </p:nvSpPr>
        <p:spPr>
          <a:xfrm>
            <a:off x="1080483" y="-13566"/>
            <a:ext cx="10414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rgbClr val="005EB8"/>
                </a:solidFill>
                <a:latin typeface="Arial"/>
                <a:ea typeface="Arial"/>
                <a:cs typeface="Arial"/>
                <a:sym typeface="Arial"/>
              </a:rPr>
              <a:t>Roles recruited</a:t>
            </a:r>
            <a:endParaRPr/>
          </a:p>
        </p:txBody>
      </p:sp>
      <p:sp>
        <p:nvSpPr>
          <p:cNvPr id="361" name="Google Shape;361;p44"/>
          <p:cNvSpPr txBox="1"/>
          <p:nvPr/>
        </p:nvSpPr>
        <p:spPr>
          <a:xfrm>
            <a:off x="11159342" y="6664870"/>
            <a:ext cx="1032600" cy="365100"/>
          </a:xfrm>
          <a:prstGeom prst="rect">
            <a:avLst/>
          </a:prstGeom>
          <a:noFill/>
          <a:ln>
            <a:noFill/>
          </a:ln>
        </p:spPr>
        <p:txBody>
          <a:bodyPr anchorCtr="0" anchor="t" bIns="45700" lIns="91425" spcFirstLastPara="1" rIns="91425" wrap="square" tIns="45700">
            <a:noAutofit/>
          </a:bodyPr>
          <a:lstStyle/>
          <a:p>
            <a:pPr indent="0" lvl="0" marL="177800" marR="0" rtl="0" algn="l">
              <a:lnSpc>
                <a:spcPct val="90000"/>
              </a:lnSpc>
              <a:spcBef>
                <a:spcPts val="0"/>
              </a:spcBef>
              <a:spcAft>
                <a:spcPts val="0"/>
              </a:spcAft>
              <a:buClr>
                <a:schemeClr val="accent1"/>
              </a:buClr>
              <a:buSzPts val="1100"/>
              <a:buFont typeface="Arial"/>
              <a:buNone/>
            </a:pPr>
            <a:r>
              <a:rPr lang="en-GB" sz="1100">
                <a:solidFill>
                  <a:schemeClr val="accent1"/>
                </a:solidFill>
                <a:latin typeface="Calibri"/>
                <a:ea typeface="Calibri"/>
                <a:cs typeface="Calibri"/>
                <a:sym typeface="Calibri"/>
              </a:rPr>
              <a:t>| Page </a:t>
            </a:r>
            <a:fld id="{00000000-1234-1234-1234-123412341234}" type="slidenum">
              <a:rPr lang="en-GB" sz="1100">
                <a:solidFill>
                  <a:schemeClr val="accent1"/>
                </a:solidFill>
                <a:latin typeface="Calibri"/>
                <a:ea typeface="Calibri"/>
                <a:cs typeface="Calibri"/>
                <a:sym typeface="Calibri"/>
              </a:rPr>
              <a:t>‹#›</a:t>
            </a:fld>
            <a:endParaRPr sz="1100">
              <a:solidFill>
                <a:schemeClr val="accent1"/>
              </a:solidFill>
              <a:latin typeface="Calibri"/>
              <a:ea typeface="Calibri"/>
              <a:cs typeface="Calibri"/>
              <a:sym typeface="Calibri"/>
            </a:endParaRPr>
          </a:p>
        </p:txBody>
      </p:sp>
      <p:graphicFrame>
        <p:nvGraphicFramePr>
          <p:cNvPr id="362" name="Google Shape;362;p44"/>
          <p:cNvGraphicFramePr/>
          <p:nvPr/>
        </p:nvGraphicFramePr>
        <p:xfrm>
          <a:off x="1164000" y="866211"/>
          <a:ext cx="3000000" cy="3000000"/>
        </p:xfrm>
        <a:graphic>
          <a:graphicData uri="http://schemas.openxmlformats.org/drawingml/2006/table">
            <a:tbl>
              <a:tblPr>
                <a:noFill/>
                <a:tableStyleId>{246D252B-B7F9-48B7-90CB-4D993F52CBB1}</a:tableStyleId>
              </a:tblPr>
              <a:tblGrid>
                <a:gridCol w="2173025"/>
                <a:gridCol w="837625"/>
                <a:gridCol w="925525"/>
                <a:gridCol w="925525"/>
                <a:gridCol w="925525"/>
                <a:gridCol w="925525"/>
                <a:gridCol w="925525"/>
                <a:gridCol w="925525"/>
                <a:gridCol w="925525"/>
                <a:gridCol w="925525"/>
              </a:tblGrid>
              <a:tr h="411550">
                <a:tc>
                  <a:txBody>
                    <a:bodyPr/>
                    <a:lstStyle/>
                    <a:p>
                      <a:pPr indent="0" lvl="0" marL="0" marR="0" rtl="0" algn="l">
                        <a:spcBef>
                          <a:spcPts val="0"/>
                        </a:spcBef>
                        <a:spcAft>
                          <a:spcPts val="0"/>
                        </a:spcAft>
                        <a:buNone/>
                      </a:pPr>
                      <a:r>
                        <a:rPr b="0" i="0" lang="en-GB" sz="1400" u="none" cap="none" strike="noStrike">
                          <a:solidFill>
                            <a:srgbClr val="FFFFFF"/>
                          </a:solidFill>
                          <a:latin typeface="Calibri"/>
                          <a:ea typeface="Calibri"/>
                          <a:cs typeface="Calibri"/>
                          <a:sym typeface="Calibri"/>
                        </a:rPr>
                        <a:t>Employee Role</a:t>
                      </a:r>
                      <a:endParaRPr/>
                    </a:p>
                  </a:txBody>
                  <a:tcPr marT="45725" marB="45725" marR="45725" marL="4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472C4"/>
                    </a:solidFill>
                  </a:tcPr>
                </a:tc>
                <a:tc>
                  <a:txBody>
                    <a:bodyPr/>
                    <a:lstStyle/>
                    <a:p>
                      <a:pPr indent="0" lvl="0" marL="0" marR="0" rtl="0" algn="r">
                        <a:spcBef>
                          <a:spcPts val="0"/>
                        </a:spcBef>
                        <a:spcAft>
                          <a:spcPts val="0"/>
                        </a:spcAft>
                        <a:buNone/>
                      </a:pPr>
                      <a:r>
                        <a:rPr b="0" i="0" lang="en-GB" sz="1400" u="none" cap="none" strike="noStrike">
                          <a:solidFill>
                            <a:srgbClr val="FFFFFF"/>
                          </a:solidFill>
                          <a:latin typeface="Calibri"/>
                          <a:ea typeface="Calibri"/>
                          <a:cs typeface="Calibri"/>
                          <a:sym typeface="Calibri"/>
                        </a:rPr>
                        <a:t>Apr-22</a:t>
                      </a:r>
                      <a:endParaRPr/>
                    </a:p>
                  </a:txBody>
                  <a:tcPr marT="45725" marB="45725" marR="45725" marL="4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472C4"/>
                    </a:solidFill>
                  </a:tcPr>
                </a:tc>
                <a:tc>
                  <a:txBody>
                    <a:bodyPr/>
                    <a:lstStyle/>
                    <a:p>
                      <a:pPr indent="0" lvl="0" marL="0" marR="0" rtl="0" algn="r">
                        <a:spcBef>
                          <a:spcPts val="0"/>
                        </a:spcBef>
                        <a:spcAft>
                          <a:spcPts val="0"/>
                        </a:spcAft>
                        <a:buNone/>
                      </a:pPr>
                      <a:r>
                        <a:rPr b="0" i="0" lang="en-GB" sz="1400" u="none" cap="none" strike="noStrike">
                          <a:solidFill>
                            <a:srgbClr val="FFFFFF"/>
                          </a:solidFill>
                          <a:latin typeface="Calibri"/>
                          <a:ea typeface="Calibri"/>
                          <a:cs typeface="Calibri"/>
                          <a:sym typeface="Calibri"/>
                        </a:rPr>
                        <a:t>May-22</a:t>
                      </a:r>
                      <a:endParaRPr/>
                    </a:p>
                  </a:txBody>
                  <a:tcPr marT="45725" marB="45725" marR="45725" marL="4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472C4"/>
                    </a:solidFill>
                  </a:tcPr>
                </a:tc>
                <a:tc>
                  <a:txBody>
                    <a:bodyPr/>
                    <a:lstStyle/>
                    <a:p>
                      <a:pPr indent="0" lvl="0" marL="0" marR="0" rtl="0" algn="r">
                        <a:spcBef>
                          <a:spcPts val="0"/>
                        </a:spcBef>
                        <a:spcAft>
                          <a:spcPts val="0"/>
                        </a:spcAft>
                        <a:buNone/>
                      </a:pPr>
                      <a:r>
                        <a:rPr b="0" i="0" lang="en-GB" sz="1400" u="none" cap="none" strike="noStrike">
                          <a:solidFill>
                            <a:srgbClr val="FFFFFF"/>
                          </a:solidFill>
                          <a:latin typeface="Calibri"/>
                          <a:ea typeface="Calibri"/>
                          <a:cs typeface="Calibri"/>
                          <a:sym typeface="Calibri"/>
                        </a:rPr>
                        <a:t>Jun-22</a:t>
                      </a:r>
                      <a:endParaRPr/>
                    </a:p>
                  </a:txBody>
                  <a:tcPr marT="45725" marB="45725" marR="45725" marL="4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472C4"/>
                    </a:solidFill>
                  </a:tcPr>
                </a:tc>
                <a:tc>
                  <a:txBody>
                    <a:bodyPr/>
                    <a:lstStyle/>
                    <a:p>
                      <a:pPr indent="0" lvl="0" marL="0" marR="0" rtl="0" algn="r">
                        <a:spcBef>
                          <a:spcPts val="0"/>
                        </a:spcBef>
                        <a:spcAft>
                          <a:spcPts val="0"/>
                        </a:spcAft>
                        <a:buNone/>
                      </a:pPr>
                      <a:r>
                        <a:rPr b="0" i="0" lang="en-GB" sz="1400" u="none" cap="none" strike="noStrike">
                          <a:solidFill>
                            <a:srgbClr val="FFFFFF"/>
                          </a:solidFill>
                          <a:latin typeface="Calibri"/>
                          <a:ea typeface="Calibri"/>
                          <a:cs typeface="Calibri"/>
                          <a:sym typeface="Calibri"/>
                        </a:rPr>
                        <a:t>Jul-22</a:t>
                      </a:r>
                      <a:endParaRPr/>
                    </a:p>
                  </a:txBody>
                  <a:tcPr marT="45725" marB="45725" marR="45725" marL="4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472C4"/>
                    </a:solidFill>
                  </a:tcPr>
                </a:tc>
                <a:tc>
                  <a:txBody>
                    <a:bodyPr/>
                    <a:lstStyle/>
                    <a:p>
                      <a:pPr indent="0" lvl="0" marL="0" marR="0" rtl="0" algn="r">
                        <a:spcBef>
                          <a:spcPts val="0"/>
                        </a:spcBef>
                        <a:spcAft>
                          <a:spcPts val="0"/>
                        </a:spcAft>
                        <a:buNone/>
                      </a:pPr>
                      <a:r>
                        <a:rPr b="0" i="0" lang="en-GB" sz="1400" u="none" cap="none" strike="noStrike">
                          <a:solidFill>
                            <a:srgbClr val="FFFFFF"/>
                          </a:solidFill>
                          <a:latin typeface="Calibri"/>
                          <a:ea typeface="Calibri"/>
                          <a:cs typeface="Calibri"/>
                          <a:sym typeface="Calibri"/>
                        </a:rPr>
                        <a:t>Aug-22</a:t>
                      </a:r>
                      <a:endParaRPr/>
                    </a:p>
                  </a:txBody>
                  <a:tcPr marT="45725" marB="45725" marR="45725" marL="4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472C4"/>
                    </a:solidFill>
                  </a:tcPr>
                </a:tc>
                <a:tc>
                  <a:txBody>
                    <a:bodyPr/>
                    <a:lstStyle/>
                    <a:p>
                      <a:pPr indent="0" lvl="0" marL="0" marR="0" rtl="0" algn="r">
                        <a:spcBef>
                          <a:spcPts val="0"/>
                        </a:spcBef>
                        <a:spcAft>
                          <a:spcPts val="0"/>
                        </a:spcAft>
                        <a:buNone/>
                      </a:pPr>
                      <a:r>
                        <a:rPr b="0" i="0" lang="en-GB" sz="1400" u="none" cap="none" strike="noStrike">
                          <a:solidFill>
                            <a:srgbClr val="FFFFFF"/>
                          </a:solidFill>
                          <a:latin typeface="Calibri"/>
                          <a:ea typeface="Calibri"/>
                          <a:cs typeface="Calibri"/>
                          <a:sym typeface="Calibri"/>
                        </a:rPr>
                        <a:t>Sep-22</a:t>
                      </a:r>
                      <a:endParaRPr/>
                    </a:p>
                  </a:txBody>
                  <a:tcPr marT="45725" marB="45725" marR="45725" marL="4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472C4"/>
                    </a:solidFill>
                  </a:tcPr>
                </a:tc>
                <a:tc>
                  <a:txBody>
                    <a:bodyPr/>
                    <a:lstStyle/>
                    <a:p>
                      <a:pPr indent="0" lvl="0" marL="0" marR="0" rtl="0" algn="r">
                        <a:spcBef>
                          <a:spcPts val="0"/>
                        </a:spcBef>
                        <a:spcAft>
                          <a:spcPts val="0"/>
                        </a:spcAft>
                        <a:buNone/>
                      </a:pPr>
                      <a:r>
                        <a:rPr b="0" i="0" lang="en-GB" sz="1400" u="none" cap="none" strike="noStrike">
                          <a:solidFill>
                            <a:srgbClr val="FFFFFF"/>
                          </a:solidFill>
                          <a:latin typeface="Calibri"/>
                          <a:ea typeface="Calibri"/>
                          <a:cs typeface="Calibri"/>
                          <a:sym typeface="Calibri"/>
                        </a:rPr>
                        <a:t>Oct-22</a:t>
                      </a:r>
                      <a:endParaRPr/>
                    </a:p>
                  </a:txBody>
                  <a:tcPr marT="45725" marB="45725" marR="45725" marL="4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472C4"/>
                    </a:solidFill>
                  </a:tcPr>
                </a:tc>
                <a:tc>
                  <a:txBody>
                    <a:bodyPr/>
                    <a:lstStyle/>
                    <a:p>
                      <a:pPr indent="0" lvl="0" marL="0" marR="0" rtl="0" algn="r">
                        <a:spcBef>
                          <a:spcPts val="0"/>
                        </a:spcBef>
                        <a:spcAft>
                          <a:spcPts val="0"/>
                        </a:spcAft>
                        <a:buNone/>
                      </a:pPr>
                      <a:r>
                        <a:rPr b="0" i="0" lang="en-GB" sz="1400" u="none" cap="none" strike="noStrike">
                          <a:solidFill>
                            <a:srgbClr val="FFFFFF"/>
                          </a:solidFill>
                          <a:latin typeface="Calibri"/>
                          <a:ea typeface="Calibri"/>
                          <a:cs typeface="Calibri"/>
                          <a:sym typeface="Calibri"/>
                        </a:rPr>
                        <a:t>Nov-22</a:t>
                      </a:r>
                      <a:endParaRPr/>
                    </a:p>
                  </a:txBody>
                  <a:tcPr marT="45725" marB="45725" marR="45725" marL="4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472C4"/>
                    </a:solidFill>
                  </a:tcPr>
                </a:tc>
                <a:tc>
                  <a:txBody>
                    <a:bodyPr/>
                    <a:lstStyle/>
                    <a:p>
                      <a:pPr indent="0" lvl="0" marL="0" marR="0" rtl="0" algn="r">
                        <a:spcBef>
                          <a:spcPts val="0"/>
                        </a:spcBef>
                        <a:spcAft>
                          <a:spcPts val="0"/>
                        </a:spcAft>
                        <a:buNone/>
                      </a:pPr>
                      <a:r>
                        <a:rPr b="0" i="0" lang="en-GB" sz="1400" u="none" cap="none" strike="noStrike">
                          <a:solidFill>
                            <a:srgbClr val="FFFFFF"/>
                          </a:solidFill>
                          <a:latin typeface="Calibri"/>
                          <a:ea typeface="Calibri"/>
                          <a:cs typeface="Calibri"/>
                          <a:sym typeface="Calibri"/>
                        </a:rPr>
                        <a:t>Dec-22</a:t>
                      </a:r>
                      <a:endParaRPr/>
                    </a:p>
                  </a:txBody>
                  <a:tcPr marT="45725" marB="45725" marR="45725" marL="4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472C4"/>
                    </a:solidFill>
                  </a:tcPr>
                </a:tc>
              </a:tr>
              <a:tr h="657275">
                <a:tc>
                  <a:txBody>
                    <a:bodyPr/>
                    <a:lstStyle/>
                    <a:p>
                      <a:pPr indent="0" lvl="0" marL="0" marR="0" rtl="0" algn="l">
                        <a:spcBef>
                          <a:spcPts val="0"/>
                        </a:spcBef>
                        <a:spcAft>
                          <a:spcPts val="0"/>
                        </a:spcAft>
                        <a:buNone/>
                      </a:pPr>
                      <a:r>
                        <a:rPr b="0" i="0" lang="en-GB" sz="1400" u="none" cap="none" strike="noStrike">
                          <a:solidFill>
                            <a:srgbClr val="000000"/>
                          </a:solidFill>
                          <a:latin typeface="Calibri"/>
                          <a:ea typeface="Calibri"/>
                          <a:cs typeface="Calibri"/>
                          <a:sym typeface="Calibri"/>
                        </a:rPr>
                        <a:t>Allied Health Professionals</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538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533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553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569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579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599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614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634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563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7275">
                <a:tc>
                  <a:txBody>
                    <a:bodyPr/>
                    <a:lstStyle/>
                    <a:p>
                      <a:pPr indent="0" lvl="0" marL="0" marR="0" rtl="0" algn="l">
                        <a:spcBef>
                          <a:spcPts val="0"/>
                        </a:spcBef>
                        <a:spcAft>
                          <a:spcPts val="0"/>
                        </a:spcAft>
                        <a:buNone/>
                      </a:pPr>
                      <a:r>
                        <a:rPr b="0" i="0" lang="en-GB" sz="1400" u="none" cap="none" strike="noStrike">
                          <a:solidFill>
                            <a:srgbClr val="000000"/>
                          </a:solidFill>
                          <a:latin typeface="Calibri"/>
                          <a:ea typeface="Calibri"/>
                          <a:cs typeface="Calibri"/>
                          <a:sym typeface="Calibri"/>
                        </a:rPr>
                        <a:t>Support roles</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31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50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58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7275">
                <a:tc>
                  <a:txBody>
                    <a:bodyPr/>
                    <a:lstStyle/>
                    <a:p>
                      <a:pPr indent="0" lvl="0" marL="0" marR="0" rtl="0" algn="l">
                        <a:spcBef>
                          <a:spcPts val="0"/>
                        </a:spcBef>
                        <a:spcAft>
                          <a:spcPts val="0"/>
                        </a:spcAft>
                        <a:buNone/>
                      </a:pPr>
                      <a:r>
                        <a:rPr b="0" i="0" lang="en-GB" sz="1400" u="none" cap="none" strike="noStrike">
                          <a:solidFill>
                            <a:srgbClr val="000000"/>
                          </a:solidFill>
                          <a:latin typeface="Calibri"/>
                          <a:ea typeface="Calibri"/>
                          <a:cs typeface="Calibri"/>
                          <a:sym typeface="Calibri"/>
                        </a:rPr>
                        <a:t>Mental Health Practitioners</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71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80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86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75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79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75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74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74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77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7275">
                <a:tc>
                  <a:txBody>
                    <a:bodyPr/>
                    <a:lstStyle/>
                    <a:p>
                      <a:pPr indent="0" lvl="0" marL="0" marR="0" rtl="0" algn="l">
                        <a:spcBef>
                          <a:spcPts val="0"/>
                        </a:spcBef>
                        <a:spcAft>
                          <a:spcPts val="0"/>
                        </a:spcAft>
                        <a:buNone/>
                      </a:pPr>
                      <a:r>
                        <a:rPr b="0" i="0" lang="en-GB" sz="1400" u="none" cap="none" strike="noStrike">
                          <a:solidFill>
                            <a:srgbClr val="000000"/>
                          </a:solidFill>
                          <a:latin typeface="Calibri"/>
                          <a:ea typeface="Calibri"/>
                          <a:cs typeface="Calibri"/>
                          <a:sym typeface="Calibri"/>
                        </a:rPr>
                        <a:t>Nursing associates</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61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62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60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59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64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76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77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77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73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7275">
                <a:tc>
                  <a:txBody>
                    <a:bodyPr/>
                    <a:lstStyle/>
                    <a:p>
                      <a:pPr indent="0" lvl="0" marL="0" marR="0" rtl="0" algn="l">
                        <a:spcBef>
                          <a:spcPts val="0"/>
                        </a:spcBef>
                        <a:spcAft>
                          <a:spcPts val="0"/>
                        </a:spcAft>
                        <a:buNone/>
                      </a:pPr>
                      <a:r>
                        <a:rPr b="0" i="0" lang="en-GB" sz="1400" u="none" cap="none" strike="noStrike">
                          <a:solidFill>
                            <a:srgbClr val="000000"/>
                          </a:solidFill>
                          <a:latin typeface="Calibri"/>
                          <a:ea typeface="Calibri"/>
                          <a:cs typeface="Calibri"/>
                          <a:sym typeface="Calibri"/>
                        </a:rPr>
                        <a:t>Personalised care roles</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994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1,030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1,055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1,083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1,103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1,167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1,169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1,203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1,102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7275">
                <a:tc>
                  <a:txBody>
                    <a:bodyPr/>
                    <a:lstStyle/>
                    <a:p>
                      <a:pPr indent="0" lvl="0" marL="0" marR="0" rtl="0" algn="l">
                        <a:spcBef>
                          <a:spcPts val="0"/>
                        </a:spcBef>
                        <a:spcAft>
                          <a:spcPts val="0"/>
                        </a:spcAft>
                        <a:buNone/>
                      </a:pPr>
                      <a:r>
                        <a:rPr b="0" i="0" lang="en-GB" sz="1400" u="none" cap="none" strike="noStrike">
                          <a:solidFill>
                            <a:srgbClr val="000000"/>
                          </a:solidFill>
                          <a:latin typeface="Calibri"/>
                          <a:ea typeface="Calibri"/>
                          <a:cs typeface="Calibri"/>
                          <a:sym typeface="Calibri"/>
                        </a:rPr>
                        <a:t>Pharmacy roles</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979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1,028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1,020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1,051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1,058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1,101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1,138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1,150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               1,025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1550">
                <a:tc>
                  <a:txBody>
                    <a:bodyPr/>
                    <a:lstStyle/>
                    <a:p>
                      <a:pPr indent="0" lvl="0" marL="0" marR="0" rtl="0" algn="l">
                        <a:spcBef>
                          <a:spcPts val="0"/>
                        </a:spcBef>
                        <a:spcAft>
                          <a:spcPts val="0"/>
                        </a:spcAft>
                        <a:buNone/>
                      </a:pPr>
                      <a:r>
                        <a:rPr b="1" i="0" lang="en-GB" sz="1400" u="none" cap="none" strike="noStrike">
                          <a:solidFill>
                            <a:srgbClr val="000000"/>
                          </a:solidFill>
                          <a:latin typeface="Calibri"/>
                          <a:ea typeface="Calibri"/>
                          <a:cs typeface="Calibri"/>
                          <a:sym typeface="Calibri"/>
                        </a:rPr>
                        <a:t>Total</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n-GB" sz="1400" u="none" cap="none" strike="noStrike">
                          <a:solidFill>
                            <a:srgbClr val="000000"/>
                          </a:solidFill>
                          <a:latin typeface="Calibri"/>
                          <a:ea typeface="Calibri"/>
                          <a:cs typeface="Calibri"/>
                          <a:sym typeface="Calibri"/>
                        </a:rPr>
                        <a:t>           2,643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n-GB" sz="1400" u="none" cap="none" strike="noStrike">
                          <a:solidFill>
                            <a:srgbClr val="000000"/>
                          </a:solidFill>
                          <a:latin typeface="Calibri"/>
                          <a:ea typeface="Calibri"/>
                          <a:cs typeface="Calibri"/>
                          <a:sym typeface="Calibri"/>
                        </a:rPr>
                        <a:t>            2,734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n-GB" sz="1400" u="none" cap="none" strike="noStrike">
                          <a:solidFill>
                            <a:srgbClr val="000000"/>
                          </a:solidFill>
                          <a:latin typeface="Calibri"/>
                          <a:ea typeface="Calibri"/>
                          <a:cs typeface="Calibri"/>
                          <a:sym typeface="Calibri"/>
                        </a:rPr>
                        <a:t>            2,773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n-GB" sz="1400" u="none" cap="none" strike="noStrike">
                          <a:solidFill>
                            <a:srgbClr val="000000"/>
                          </a:solidFill>
                          <a:latin typeface="Calibri"/>
                          <a:ea typeface="Calibri"/>
                          <a:cs typeface="Calibri"/>
                          <a:sym typeface="Calibri"/>
                        </a:rPr>
                        <a:t>            2,837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n-GB" sz="1400" u="none" cap="none" strike="noStrike">
                          <a:solidFill>
                            <a:srgbClr val="000000"/>
                          </a:solidFill>
                          <a:latin typeface="Calibri"/>
                          <a:ea typeface="Calibri"/>
                          <a:cs typeface="Calibri"/>
                          <a:sym typeface="Calibri"/>
                        </a:rPr>
                        <a:t>            2,882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n-GB" sz="1400" u="none" cap="none" strike="noStrike">
                          <a:solidFill>
                            <a:srgbClr val="000000"/>
                          </a:solidFill>
                          <a:latin typeface="Calibri"/>
                          <a:ea typeface="Calibri"/>
                          <a:cs typeface="Calibri"/>
                          <a:sym typeface="Calibri"/>
                        </a:rPr>
                        <a:t>            3,019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n-GB" sz="1400" u="none" cap="none" strike="noStrike">
                          <a:solidFill>
                            <a:srgbClr val="000000"/>
                          </a:solidFill>
                          <a:latin typeface="Calibri"/>
                          <a:ea typeface="Calibri"/>
                          <a:cs typeface="Calibri"/>
                          <a:sym typeface="Calibri"/>
                        </a:rPr>
                        <a:t>           3,102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n-GB" sz="1400" u="none" cap="none" strike="noStrike">
                          <a:solidFill>
                            <a:srgbClr val="000000"/>
                          </a:solidFill>
                          <a:latin typeface="Calibri"/>
                          <a:ea typeface="Calibri"/>
                          <a:cs typeface="Calibri"/>
                          <a:sym typeface="Calibri"/>
                        </a:rPr>
                        <a:t>            3,188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n-GB" sz="1400" u="none" cap="none" strike="noStrike">
                          <a:solidFill>
                            <a:srgbClr val="000000"/>
                          </a:solidFill>
                          <a:latin typeface="Calibri"/>
                          <a:ea typeface="Calibri"/>
                          <a:cs typeface="Calibri"/>
                          <a:sym typeface="Calibri"/>
                        </a:rPr>
                        <a:t>            2,898 </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63" name="Google Shape;363;p44"/>
          <p:cNvSpPr txBox="1"/>
          <p:nvPr/>
        </p:nvSpPr>
        <p:spPr>
          <a:xfrm>
            <a:off x="1080483" y="6017553"/>
            <a:ext cx="9933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The data come from the ARRS claims portal and includes all approved and submitted for approval claims</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December ‘22 data likely to lower because of time lag in processing claims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45"/>
          <p:cNvPicPr preferRelativeResize="0"/>
          <p:nvPr/>
        </p:nvPicPr>
        <p:blipFill rotWithShape="1">
          <a:blip r:embed="rId3">
            <a:alphaModFix/>
          </a:blip>
          <a:srcRect b="48948" l="0" r="0" t="0"/>
          <a:stretch/>
        </p:blipFill>
        <p:spPr>
          <a:xfrm>
            <a:off x="10568135" y="16985"/>
            <a:ext cx="1529099" cy="815859"/>
          </a:xfrm>
          <a:prstGeom prst="rect">
            <a:avLst/>
          </a:prstGeom>
          <a:noFill/>
          <a:ln>
            <a:noFill/>
          </a:ln>
        </p:spPr>
      </p:pic>
      <p:cxnSp>
        <p:nvCxnSpPr>
          <p:cNvPr id="370" name="Google Shape;370;p45"/>
          <p:cNvCxnSpPr/>
          <p:nvPr/>
        </p:nvCxnSpPr>
        <p:spPr>
          <a:xfrm>
            <a:off x="1164000" y="662157"/>
            <a:ext cx="9352500" cy="0"/>
          </a:xfrm>
          <a:prstGeom prst="straightConnector1">
            <a:avLst/>
          </a:prstGeom>
          <a:noFill/>
          <a:ln cap="flat" cmpd="sng" w="38100">
            <a:solidFill>
              <a:schemeClr val="accent2"/>
            </a:solidFill>
            <a:prstDash val="solid"/>
            <a:miter lim="800000"/>
            <a:headEnd len="sm" w="sm" type="none"/>
            <a:tailEnd len="sm" w="sm" type="none"/>
          </a:ln>
        </p:spPr>
      </p:cxnSp>
      <p:cxnSp>
        <p:nvCxnSpPr>
          <p:cNvPr id="371" name="Google Shape;371;p45"/>
          <p:cNvCxnSpPr/>
          <p:nvPr/>
        </p:nvCxnSpPr>
        <p:spPr>
          <a:xfrm>
            <a:off x="1164000" y="752631"/>
            <a:ext cx="9226500" cy="0"/>
          </a:xfrm>
          <a:prstGeom prst="straightConnector1">
            <a:avLst/>
          </a:prstGeom>
          <a:noFill/>
          <a:ln cap="flat" cmpd="sng" w="38100">
            <a:solidFill>
              <a:schemeClr val="accent2"/>
            </a:solidFill>
            <a:prstDash val="solid"/>
            <a:miter lim="800000"/>
            <a:headEnd len="sm" w="sm" type="none"/>
            <a:tailEnd len="sm" w="sm" type="none"/>
          </a:ln>
        </p:spPr>
      </p:cxnSp>
      <p:sp>
        <p:nvSpPr>
          <p:cNvPr id="372" name="Google Shape;372;p45"/>
          <p:cNvSpPr txBox="1"/>
          <p:nvPr/>
        </p:nvSpPr>
        <p:spPr>
          <a:xfrm>
            <a:off x="11159342" y="6664870"/>
            <a:ext cx="1032600" cy="365100"/>
          </a:xfrm>
          <a:prstGeom prst="rect">
            <a:avLst/>
          </a:prstGeom>
          <a:noFill/>
          <a:ln>
            <a:noFill/>
          </a:ln>
        </p:spPr>
        <p:txBody>
          <a:bodyPr anchorCtr="0" anchor="t" bIns="45700" lIns="91425" spcFirstLastPara="1" rIns="91425" wrap="square" tIns="45700">
            <a:noAutofit/>
          </a:bodyPr>
          <a:lstStyle/>
          <a:p>
            <a:pPr indent="0" lvl="0" marL="177800" marR="0" rtl="0" algn="l">
              <a:lnSpc>
                <a:spcPct val="90000"/>
              </a:lnSpc>
              <a:spcBef>
                <a:spcPts val="0"/>
              </a:spcBef>
              <a:spcAft>
                <a:spcPts val="0"/>
              </a:spcAft>
              <a:buClr>
                <a:schemeClr val="accent1"/>
              </a:buClr>
              <a:buSzPts val="1100"/>
              <a:buFont typeface="Arial"/>
              <a:buNone/>
            </a:pPr>
            <a:r>
              <a:rPr lang="en-GB" sz="1100">
                <a:solidFill>
                  <a:schemeClr val="accent1"/>
                </a:solidFill>
                <a:latin typeface="Calibri"/>
                <a:ea typeface="Calibri"/>
                <a:cs typeface="Calibri"/>
                <a:sym typeface="Calibri"/>
              </a:rPr>
              <a:t>| Page </a:t>
            </a:r>
            <a:fld id="{00000000-1234-1234-1234-123412341234}" type="slidenum">
              <a:rPr lang="en-GB" sz="1100">
                <a:solidFill>
                  <a:schemeClr val="accent1"/>
                </a:solidFill>
                <a:latin typeface="Calibri"/>
                <a:ea typeface="Calibri"/>
                <a:cs typeface="Calibri"/>
                <a:sym typeface="Calibri"/>
              </a:rPr>
              <a:t>‹#›</a:t>
            </a:fld>
            <a:endParaRPr sz="1100">
              <a:solidFill>
                <a:schemeClr val="accent1"/>
              </a:solidFill>
              <a:latin typeface="Calibri"/>
              <a:ea typeface="Calibri"/>
              <a:cs typeface="Calibri"/>
              <a:sym typeface="Calibri"/>
            </a:endParaRPr>
          </a:p>
        </p:txBody>
      </p:sp>
      <p:sp>
        <p:nvSpPr>
          <p:cNvPr id="373" name="Google Shape;373;p45"/>
          <p:cNvSpPr txBox="1"/>
          <p:nvPr/>
        </p:nvSpPr>
        <p:spPr>
          <a:xfrm>
            <a:off x="1080483" y="-13566"/>
            <a:ext cx="10414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rgbClr val="005EB8"/>
                </a:solidFill>
                <a:latin typeface="Arial"/>
                <a:ea typeface="Arial"/>
                <a:cs typeface="Arial"/>
                <a:sym typeface="Arial"/>
              </a:rPr>
              <a:t>Changes to ARRS in 2023/24</a:t>
            </a:r>
            <a:endParaRPr/>
          </a:p>
        </p:txBody>
      </p:sp>
      <p:sp>
        <p:nvSpPr>
          <p:cNvPr id="374" name="Google Shape;374;p45"/>
          <p:cNvSpPr/>
          <p:nvPr/>
        </p:nvSpPr>
        <p:spPr>
          <a:xfrm flipH="1" rot="10800000">
            <a:off x="0" y="-114"/>
            <a:ext cx="1024500" cy="4751700"/>
          </a:xfrm>
          <a:prstGeom prst="round1Rect">
            <a:avLst>
              <a:gd fmla="val 44445" name="adj"/>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375" name="Google Shape;375;p45"/>
          <p:cNvSpPr txBox="1"/>
          <p:nvPr/>
        </p:nvSpPr>
        <p:spPr>
          <a:xfrm rot="-5400000">
            <a:off x="-1973187" y="1977068"/>
            <a:ext cx="4866000" cy="83100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GB" sz="4800">
                <a:solidFill>
                  <a:schemeClr val="lt1"/>
                </a:solidFill>
                <a:latin typeface="Arial"/>
                <a:ea typeface="Arial"/>
                <a:cs typeface="Arial"/>
                <a:sym typeface="Arial"/>
              </a:rPr>
              <a:t>2023-2024</a:t>
            </a:r>
            <a:endParaRPr/>
          </a:p>
        </p:txBody>
      </p:sp>
      <p:sp>
        <p:nvSpPr>
          <p:cNvPr id="376" name="Google Shape;376;p45"/>
          <p:cNvSpPr txBox="1"/>
          <p:nvPr>
            <p:ph idx="1" type="body"/>
          </p:nvPr>
        </p:nvSpPr>
        <p:spPr>
          <a:xfrm>
            <a:off x="1164000" y="942175"/>
            <a:ext cx="10701300" cy="5163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GB">
                <a:latin typeface="Calibri"/>
                <a:ea typeface="Calibri"/>
                <a:cs typeface="Calibri"/>
                <a:sym typeface="Calibri"/>
              </a:rPr>
              <a:t>The maximum reimbursable amount for a PCN rises by 38% to £22.96 per patient (weighted list size)</a:t>
            </a:r>
            <a:endParaRPr/>
          </a:p>
          <a:p>
            <a:pPr indent="-228600" lvl="0" marL="228600" rtl="0" algn="l">
              <a:lnSpc>
                <a:spcPct val="90000"/>
              </a:lnSpc>
              <a:spcBef>
                <a:spcPts val="1000"/>
              </a:spcBef>
              <a:spcAft>
                <a:spcPts val="0"/>
              </a:spcAft>
              <a:buClr>
                <a:schemeClr val="dk1"/>
              </a:buClr>
              <a:buSzPts val="2800"/>
              <a:buChar char="•"/>
            </a:pPr>
            <a:r>
              <a:rPr lang="en-GB">
                <a:latin typeface="Calibri"/>
                <a:ea typeface="Calibri"/>
                <a:cs typeface="Calibri"/>
                <a:sym typeface="Calibri"/>
              </a:rPr>
              <a:t>A PCN of 50,000 would be eligible to claim up to £1.15m in 23/24</a:t>
            </a:r>
            <a:endParaRPr/>
          </a:p>
          <a:p>
            <a:pPr indent="-228600" lvl="0" marL="228600" rtl="0" algn="l">
              <a:lnSpc>
                <a:spcPct val="90000"/>
              </a:lnSpc>
              <a:spcBef>
                <a:spcPts val="1000"/>
              </a:spcBef>
              <a:spcAft>
                <a:spcPts val="0"/>
              </a:spcAft>
              <a:buClr>
                <a:schemeClr val="dk1"/>
              </a:buClr>
              <a:buSzPts val="2800"/>
              <a:buChar char="•"/>
            </a:pPr>
            <a:r>
              <a:rPr lang="en-GB">
                <a:latin typeface="Calibri"/>
                <a:ea typeface="Calibri"/>
                <a:cs typeface="Calibri"/>
                <a:sym typeface="Calibri"/>
              </a:rPr>
              <a:t>Total maximum funding available to London PCNs is in the region of £225m</a:t>
            </a:r>
            <a:endParaRPr/>
          </a:p>
          <a:p>
            <a:pPr indent="-228600" lvl="0" marL="228600" rtl="0" algn="l">
              <a:lnSpc>
                <a:spcPct val="90000"/>
              </a:lnSpc>
              <a:spcBef>
                <a:spcPts val="1000"/>
              </a:spcBef>
              <a:spcAft>
                <a:spcPts val="0"/>
              </a:spcAft>
              <a:buClr>
                <a:schemeClr val="dk1"/>
              </a:buClr>
              <a:buSzPts val="2800"/>
              <a:buChar char="•"/>
            </a:pPr>
            <a:r>
              <a:rPr lang="en-GB">
                <a:latin typeface="Calibri"/>
                <a:ea typeface="Calibri"/>
                <a:cs typeface="Calibri"/>
                <a:sym typeface="Calibri"/>
              </a:rPr>
              <a:t>increasing the cap on Advanced Practitioners from two to three per PCN</a:t>
            </a:r>
            <a:endParaRPr/>
          </a:p>
          <a:p>
            <a:pPr indent="-228600" lvl="0" marL="228600" rtl="0" algn="l">
              <a:lnSpc>
                <a:spcPct val="90000"/>
              </a:lnSpc>
              <a:spcBef>
                <a:spcPts val="1000"/>
              </a:spcBef>
              <a:spcAft>
                <a:spcPts val="0"/>
              </a:spcAft>
              <a:buClr>
                <a:schemeClr val="dk1"/>
              </a:buClr>
              <a:buSzPts val="2800"/>
              <a:buChar char="•"/>
            </a:pPr>
            <a:r>
              <a:rPr lang="en-GB">
                <a:latin typeface="Calibri"/>
                <a:ea typeface="Calibri"/>
                <a:cs typeface="Calibri"/>
                <a:sym typeface="Calibri"/>
              </a:rPr>
              <a:t>reimbursing PCNs for the time that First Contact Practitioners spend training to become Advanced Practitioners</a:t>
            </a:r>
            <a:endParaRPr/>
          </a:p>
          <a:p>
            <a:pPr indent="-228600" lvl="0" marL="228600" rtl="0" algn="l">
              <a:lnSpc>
                <a:spcPct val="90000"/>
              </a:lnSpc>
              <a:spcBef>
                <a:spcPts val="1000"/>
              </a:spcBef>
              <a:spcAft>
                <a:spcPts val="0"/>
              </a:spcAft>
              <a:buClr>
                <a:schemeClr val="dk1"/>
              </a:buClr>
              <a:buSzPts val="2800"/>
              <a:buChar char="•"/>
            </a:pPr>
            <a:r>
              <a:rPr lang="en-GB">
                <a:latin typeface="Calibri"/>
                <a:ea typeface="Calibri"/>
                <a:cs typeface="Calibri"/>
                <a:sym typeface="Calibri"/>
              </a:rPr>
              <a:t>Introducing Advanced Clinical Practitioner Nurses and apprentice Physician Associates (PAs) as reimbursable roles</a:t>
            </a:r>
            <a:endParaRPr/>
          </a:p>
          <a:p>
            <a:pPr indent="-228600" lvl="0" marL="228600" rtl="0" algn="l">
              <a:lnSpc>
                <a:spcPct val="90000"/>
              </a:lnSpc>
              <a:spcBef>
                <a:spcPts val="1000"/>
              </a:spcBef>
              <a:spcAft>
                <a:spcPts val="0"/>
              </a:spcAft>
              <a:buClr>
                <a:schemeClr val="dk1"/>
              </a:buClr>
              <a:buSzPts val="2800"/>
              <a:buChar char="•"/>
            </a:pPr>
            <a:r>
              <a:rPr lang="en-GB">
                <a:latin typeface="Calibri"/>
                <a:ea typeface="Calibri"/>
                <a:cs typeface="Calibri"/>
                <a:sym typeface="Calibri"/>
              </a:rPr>
              <a:t>removing recruitment caps on Mental Health Practitioners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46"/>
          <p:cNvPicPr preferRelativeResize="0"/>
          <p:nvPr/>
        </p:nvPicPr>
        <p:blipFill rotWithShape="1">
          <a:blip r:embed="rId3">
            <a:alphaModFix/>
          </a:blip>
          <a:srcRect b="48948" l="0" r="0" t="0"/>
          <a:stretch/>
        </p:blipFill>
        <p:spPr>
          <a:xfrm>
            <a:off x="10568135" y="16985"/>
            <a:ext cx="1529099" cy="815859"/>
          </a:xfrm>
          <a:prstGeom prst="rect">
            <a:avLst/>
          </a:prstGeom>
          <a:noFill/>
          <a:ln>
            <a:noFill/>
          </a:ln>
        </p:spPr>
      </p:pic>
      <p:cxnSp>
        <p:nvCxnSpPr>
          <p:cNvPr id="383" name="Google Shape;383;p46"/>
          <p:cNvCxnSpPr/>
          <p:nvPr/>
        </p:nvCxnSpPr>
        <p:spPr>
          <a:xfrm>
            <a:off x="1164000" y="662157"/>
            <a:ext cx="9352500" cy="0"/>
          </a:xfrm>
          <a:prstGeom prst="straightConnector1">
            <a:avLst/>
          </a:prstGeom>
          <a:noFill/>
          <a:ln cap="flat" cmpd="sng" w="38100">
            <a:solidFill>
              <a:schemeClr val="accent2"/>
            </a:solidFill>
            <a:prstDash val="solid"/>
            <a:miter lim="800000"/>
            <a:headEnd len="sm" w="sm" type="none"/>
            <a:tailEnd len="sm" w="sm" type="none"/>
          </a:ln>
        </p:spPr>
      </p:cxnSp>
      <p:cxnSp>
        <p:nvCxnSpPr>
          <p:cNvPr id="384" name="Google Shape;384;p46"/>
          <p:cNvCxnSpPr/>
          <p:nvPr/>
        </p:nvCxnSpPr>
        <p:spPr>
          <a:xfrm>
            <a:off x="1164000" y="752631"/>
            <a:ext cx="9226500" cy="0"/>
          </a:xfrm>
          <a:prstGeom prst="straightConnector1">
            <a:avLst/>
          </a:prstGeom>
          <a:noFill/>
          <a:ln cap="flat" cmpd="sng" w="38100">
            <a:solidFill>
              <a:schemeClr val="accent2"/>
            </a:solidFill>
            <a:prstDash val="solid"/>
            <a:miter lim="800000"/>
            <a:headEnd len="sm" w="sm" type="none"/>
            <a:tailEnd len="sm" w="sm" type="none"/>
          </a:ln>
        </p:spPr>
      </p:cxnSp>
      <p:sp>
        <p:nvSpPr>
          <p:cNvPr id="385" name="Google Shape;385;p46"/>
          <p:cNvSpPr txBox="1"/>
          <p:nvPr/>
        </p:nvSpPr>
        <p:spPr>
          <a:xfrm>
            <a:off x="11159342" y="6664870"/>
            <a:ext cx="1032600" cy="365100"/>
          </a:xfrm>
          <a:prstGeom prst="rect">
            <a:avLst/>
          </a:prstGeom>
          <a:noFill/>
          <a:ln>
            <a:noFill/>
          </a:ln>
        </p:spPr>
        <p:txBody>
          <a:bodyPr anchorCtr="0" anchor="t" bIns="45700" lIns="91425" spcFirstLastPara="1" rIns="91425" wrap="square" tIns="45700">
            <a:noAutofit/>
          </a:bodyPr>
          <a:lstStyle/>
          <a:p>
            <a:pPr indent="0" lvl="0" marL="177800" marR="0" rtl="0" algn="l">
              <a:lnSpc>
                <a:spcPct val="90000"/>
              </a:lnSpc>
              <a:spcBef>
                <a:spcPts val="0"/>
              </a:spcBef>
              <a:spcAft>
                <a:spcPts val="0"/>
              </a:spcAft>
              <a:buClr>
                <a:schemeClr val="accent1"/>
              </a:buClr>
              <a:buSzPts val="1100"/>
              <a:buFont typeface="Arial"/>
              <a:buNone/>
            </a:pPr>
            <a:r>
              <a:rPr lang="en-GB" sz="1100">
                <a:solidFill>
                  <a:schemeClr val="accent1"/>
                </a:solidFill>
                <a:latin typeface="Calibri"/>
                <a:ea typeface="Calibri"/>
                <a:cs typeface="Calibri"/>
                <a:sym typeface="Calibri"/>
              </a:rPr>
              <a:t>| Page </a:t>
            </a:r>
            <a:fld id="{00000000-1234-1234-1234-123412341234}" type="slidenum">
              <a:rPr lang="en-GB" sz="1100">
                <a:solidFill>
                  <a:schemeClr val="accent1"/>
                </a:solidFill>
                <a:latin typeface="Calibri"/>
                <a:ea typeface="Calibri"/>
                <a:cs typeface="Calibri"/>
                <a:sym typeface="Calibri"/>
              </a:rPr>
              <a:t>‹#›</a:t>
            </a:fld>
            <a:endParaRPr sz="1100">
              <a:solidFill>
                <a:schemeClr val="accent1"/>
              </a:solidFill>
              <a:latin typeface="Calibri"/>
              <a:ea typeface="Calibri"/>
              <a:cs typeface="Calibri"/>
              <a:sym typeface="Calibri"/>
            </a:endParaRPr>
          </a:p>
        </p:txBody>
      </p:sp>
      <p:sp>
        <p:nvSpPr>
          <p:cNvPr id="386" name="Google Shape;386;p46"/>
          <p:cNvSpPr txBox="1"/>
          <p:nvPr/>
        </p:nvSpPr>
        <p:spPr>
          <a:xfrm>
            <a:off x="1080483" y="-13566"/>
            <a:ext cx="10414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rgbClr val="005EB8"/>
                </a:solidFill>
                <a:latin typeface="Arial"/>
                <a:ea typeface="Arial"/>
                <a:cs typeface="Arial"/>
                <a:sym typeface="Arial"/>
              </a:rPr>
              <a:t>Changes to ARRS beyond March 2024</a:t>
            </a:r>
            <a:endParaRPr/>
          </a:p>
        </p:txBody>
      </p:sp>
      <p:sp>
        <p:nvSpPr>
          <p:cNvPr id="387" name="Google Shape;387;p46"/>
          <p:cNvSpPr/>
          <p:nvPr/>
        </p:nvSpPr>
        <p:spPr>
          <a:xfrm flipH="1" rot="10800000">
            <a:off x="0" y="-114"/>
            <a:ext cx="1024500" cy="4751700"/>
          </a:xfrm>
          <a:prstGeom prst="round1Rect">
            <a:avLst>
              <a:gd fmla="val 44445" name="adj"/>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388" name="Google Shape;388;p46"/>
          <p:cNvSpPr txBox="1"/>
          <p:nvPr/>
        </p:nvSpPr>
        <p:spPr>
          <a:xfrm rot="-5400000">
            <a:off x="-1973159" y="2007818"/>
            <a:ext cx="4866000" cy="76950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GB" sz="4400">
                <a:solidFill>
                  <a:schemeClr val="lt1"/>
                </a:solidFill>
                <a:latin typeface="Arial"/>
                <a:ea typeface="Arial"/>
                <a:cs typeface="Arial"/>
                <a:sym typeface="Arial"/>
              </a:rPr>
              <a:t>2024 and beyond</a:t>
            </a:r>
            <a:endParaRPr/>
          </a:p>
        </p:txBody>
      </p:sp>
      <p:sp>
        <p:nvSpPr>
          <p:cNvPr id="389" name="Google Shape;389;p46"/>
          <p:cNvSpPr txBox="1"/>
          <p:nvPr>
            <p:ph idx="1" type="body"/>
          </p:nvPr>
        </p:nvSpPr>
        <p:spPr>
          <a:xfrm>
            <a:off x="1164000" y="923316"/>
            <a:ext cx="10515600" cy="51819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0000"/>
              </a:buClr>
              <a:buSzPts val="2800"/>
              <a:buChar char="•"/>
            </a:pPr>
            <a:r>
              <a:rPr lang="en-GB">
                <a:solidFill>
                  <a:srgbClr val="000000"/>
                </a:solidFill>
                <a:latin typeface="Calibri"/>
                <a:ea typeface="Calibri"/>
                <a:cs typeface="Calibri"/>
                <a:sym typeface="Calibri"/>
              </a:rPr>
              <a:t>In 2020, NHS England advised that ARRS-recruited staff will be treated as part of the core general practice cost base beyond 2023/24 and so permanent contracts where appropriate should be offered by PCN employers </a:t>
            </a:r>
            <a:endParaRPr/>
          </a:p>
          <a:p>
            <a:pPr indent="-228600" lvl="0" marL="228600" rtl="0" algn="l">
              <a:lnSpc>
                <a:spcPct val="90000"/>
              </a:lnSpc>
              <a:spcBef>
                <a:spcPts val="1000"/>
              </a:spcBef>
              <a:spcAft>
                <a:spcPts val="0"/>
              </a:spcAft>
              <a:buClr>
                <a:srgbClr val="000000"/>
              </a:buClr>
              <a:buSzPts val="2800"/>
              <a:buChar char="•"/>
            </a:pPr>
            <a:r>
              <a:rPr lang="en-GB">
                <a:solidFill>
                  <a:srgbClr val="000000"/>
                </a:solidFill>
                <a:latin typeface="Calibri"/>
                <a:ea typeface="Calibri"/>
                <a:cs typeface="Calibri"/>
                <a:sym typeface="Calibri"/>
              </a:rPr>
              <a:t>The national team encouraged PCNs to continue to recruit, making full use of their ARRS entitlement to improve access to care and support for patients, with the knowledge that support for these staff will continue</a:t>
            </a:r>
            <a:endParaRPr/>
          </a:p>
          <a:p>
            <a:pPr indent="-228600" lvl="0" marL="228600" rtl="0" algn="l">
              <a:lnSpc>
                <a:spcPct val="90000"/>
              </a:lnSpc>
              <a:spcBef>
                <a:spcPts val="1000"/>
              </a:spcBef>
              <a:spcAft>
                <a:spcPts val="0"/>
              </a:spcAft>
              <a:buClr>
                <a:schemeClr val="dk1"/>
              </a:buClr>
              <a:buSzPts val="2800"/>
              <a:buChar char="•"/>
            </a:pPr>
            <a:r>
              <a:rPr lang="en-GB">
                <a:latin typeface="Calibri"/>
                <a:ea typeface="Calibri"/>
                <a:cs typeface="Calibri"/>
                <a:sym typeface="Calibri"/>
              </a:rPr>
              <a:t>During 2023/24 the ARRS will be reviewed to ensure that it remains fit for purpose and aligned to future ambitions for general practice</a:t>
            </a:r>
            <a:endParaRPr/>
          </a:p>
          <a:p>
            <a:pPr indent="-228600" lvl="0" marL="228600" rtl="0" algn="l">
              <a:lnSpc>
                <a:spcPct val="90000"/>
              </a:lnSpc>
              <a:spcBef>
                <a:spcPts val="1000"/>
              </a:spcBef>
              <a:spcAft>
                <a:spcPts val="0"/>
              </a:spcAft>
              <a:buClr>
                <a:srgbClr val="000000"/>
              </a:buClr>
              <a:buSzPts val="2800"/>
              <a:buChar char="•"/>
            </a:pPr>
            <a:r>
              <a:rPr lang="en-GB">
                <a:solidFill>
                  <a:srgbClr val="000000"/>
                </a:solidFill>
                <a:latin typeface="Calibri"/>
                <a:ea typeface="Calibri"/>
                <a:cs typeface="Calibri"/>
                <a:sym typeface="Calibri"/>
              </a:rPr>
              <a:t>The future of the ARRS scheme beyond March 2024 will be the subject of negotiations between DHSC and the GPC</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7"/>
          <p:cNvSpPr txBox="1"/>
          <p:nvPr>
            <p:ph type="title"/>
          </p:nvPr>
        </p:nvSpPr>
        <p:spPr>
          <a:xfrm>
            <a:off x="1164000" y="116463"/>
            <a:ext cx="10118700" cy="59100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005EB8"/>
              </a:buClr>
              <a:buSzPts val="3600"/>
              <a:buFont typeface="Arial"/>
              <a:buNone/>
            </a:pPr>
            <a:r>
              <a:rPr lang="en-GB" sz="3600">
                <a:solidFill>
                  <a:srgbClr val="005EB8"/>
                </a:solidFill>
                <a:latin typeface="Arial"/>
                <a:ea typeface="Arial"/>
                <a:cs typeface="Arial"/>
                <a:sym typeface="Arial"/>
              </a:rPr>
              <a:t>Q&amp;A</a:t>
            </a:r>
            <a:endParaRPr/>
          </a:p>
        </p:txBody>
      </p:sp>
      <p:sp>
        <p:nvSpPr>
          <p:cNvPr id="395" name="Google Shape;395;p47"/>
          <p:cNvSpPr/>
          <p:nvPr/>
        </p:nvSpPr>
        <p:spPr>
          <a:xfrm flipH="1" rot="10800000">
            <a:off x="0" y="-114"/>
            <a:ext cx="1024500" cy="4751700"/>
          </a:xfrm>
          <a:prstGeom prst="round1Rect">
            <a:avLst>
              <a:gd fmla="val 44445" name="adj"/>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396" name="Google Shape;396;p47"/>
          <p:cNvSpPr txBox="1"/>
          <p:nvPr/>
        </p:nvSpPr>
        <p:spPr>
          <a:xfrm rot="-5400000">
            <a:off x="-1916036" y="2034217"/>
            <a:ext cx="4751700" cy="83100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GB" sz="4800">
                <a:solidFill>
                  <a:schemeClr val="lt1"/>
                </a:solidFill>
                <a:latin typeface="Arial"/>
                <a:ea typeface="Arial"/>
                <a:cs typeface="Arial"/>
                <a:sym typeface="Arial"/>
              </a:rPr>
              <a:t>Q&amp;A</a:t>
            </a:r>
            <a:endParaRPr/>
          </a:p>
        </p:txBody>
      </p:sp>
      <p:cxnSp>
        <p:nvCxnSpPr>
          <p:cNvPr id="397" name="Google Shape;397;p47"/>
          <p:cNvCxnSpPr/>
          <p:nvPr/>
        </p:nvCxnSpPr>
        <p:spPr>
          <a:xfrm>
            <a:off x="1164000" y="662157"/>
            <a:ext cx="9352500" cy="0"/>
          </a:xfrm>
          <a:prstGeom prst="straightConnector1">
            <a:avLst/>
          </a:prstGeom>
          <a:noFill/>
          <a:ln cap="flat" cmpd="sng" w="38100">
            <a:solidFill>
              <a:schemeClr val="accent2"/>
            </a:solidFill>
            <a:prstDash val="solid"/>
            <a:miter lim="800000"/>
            <a:headEnd len="sm" w="sm" type="none"/>
            <a:tailEnd len="sm" w="sm" type="none"/>
          </a:ln>
        </p:spPr>
      </p:cxnSp>
      <p:cxnSp>
        <p:nvCxnSpPr>
          <p:cNvPr id="398" name="Google Shape;398;p47"/>
          <p:cNvCxnSpPr/>
          <p:nvPr/>
        </p:nvCxnSpPr>
        <p:spPr>
          <a:xfrm>
            <a:off x="1164000" y="752631"/>
            <a:ext cx="9226500" cy="0"/>
          </a:xfrm>
          <a:prstGeom prst="straightConnector1">
            <a:avLst/>
          </a:prstGeom>
          <a:noFill/>
          <a:ln cap="flat" cmpd="sng" w="38100">
            <a:solidFill>
              <a:schemeClr val="accent2"/>
            </a:solidFill>
            <a:prstDash val="solid"/>
            <a:miter lim="800000"/>
            <a:headEnd len="sm" w="sm" type="none"/>
            <a:tailEnd len="sm" w="sm" type="none"/>
          </a:ln>
        </p:spPr>
      </p:cxnSp>
      <p:graphicFrame>
        <p:nvGraphicFramePr>
          <p:cNvPr id="399" name="Google Shape;399;p47"/>
          <p:cNvGraphicFramePr/>
          <p:nvPr/>
        </p:nvGraphicFramePr>
        <p:xfrm>
          <a:off x="1164000" y="949141"/>
          <a:ext cx="3000000" cy="3000000"/>
        </p:xfrm>
        <a:graphic>
          <a:graphicData uri="http://schemas.openxmlformats.org/drawingml/2006/table">
            <a:tbl>
              <a:tblPr>
                <a:gradFill>
                  <a:gsLst>
                    <a:gs pos="0">
                      <a:srgbClr val="6EAAB6"/>
                    </a:gs>
                    <a:gs pos="50000">
                      <a:srgbClr val="54A5B2"/>
                    </a:gs>
                    <a:gs pos="100000">
                      <a:srgbClr val="4695A1"/>
                    </a:gs>
                  </a:gsLst>
                  <a:lin ang="5400012" scaled="0"/>
                </a:gradFill>
                <a:tableStyleId>{6071ECD0-1892-46BD-BF86-2FA1B1111D14}</a:tableStyleId>
              </a:tblPr>
              <a:tblGrid>
                <a:gridCol w="10355075"/>
              </a:tblGrid>
              <a:tr h="563550">
                <a:tc>
                  <a:txBody>
                    <a:bodyPr/>
                    <a:lstStyle/>
                    <a:p>
                      <a:pPr indent="0" lvl="0" marL="0" marR="0" rtl="0" algn="l">
                        <a:spcBef>
                          <a:spcPts val="0"/>
                        </a:spcBef>
                        <a:spcAft>
                          <a:spcPts val="0"/>
                        </a:spcAft>
                        <a:buNone/>
                      </a:pPr>
                      <a:r>
                        <a:rPr lang="en-GB" sz="1400" u="none" cap="none" strike="noStrike"/>
                        <a:t>Funding available other than for salaries of these ARRS roles. EG how do we cover back office/supervision costs? Also, the openness and opportunity available for voluntary/charity organisations to provide some of these roles?   What support is available for these?</a:t>
                      </a:r>
                      <a:endParaRPr sz="1400" u="none" cap="none" strike="noStrike">
                        <a:latin typeface="Calibri"/>
                        <a:ea typeface="Calibri"/>
                        <a:cs typeface="Calibri"/>
                        <a:sym typeface="Calibri"/>
                      </a:endParaRPr>
                    </a:p>
                  </a:txBody>
                  <a:tcPr marT="0" marB="0" marR="45150" marL="45150"/>
                </a:tc>
              </a:tr>
              <a:tr h="399225">
                <a:tc>
                  <a:txBody>
                    <a:bodyPr/>
                    <a:lstStyle/>
                    <a:p>
                      <a:pPr indent="0" lvl="0" marL="0" marR="0" rtl="0" algn="l">
                        <a:spcBef>
                          <a:spcPts val="0"/>
                        </a:spcBef>
                        <a:spcAft>
                          <a:spcPts val="0"/>
                        </a:spcAft>
                        <a:buNone/>
                      </a:pPr>
                      <a:r>
                        <a:rPr lang="en-GB" sz="1400" u="none" cap="none" strike="noStrike"/>
                        <a:t>Interprofessional interactions, Integration with Mental Health Practitioners and other ARRS’ roles. </a:t>
                      </a:r>
                      <a:endParaRPr sz="1400" u="none" cap="none" strike="noStrike">
                        <a:latin typeface="Calibri"/>
                        <a:ea typeface="Calibri"/>
                        <a:cs typeface="Calibri"/>
                        <a:sym typeface="Calibri"/>
                      </a:endParaRPr>
                    </a:p>
                  </a:txBody>
                  <a:tcPr marT="0" marB="0" marR="45150" marL="45150"/>
                </a:tc>
              </a:tr>
              <a:tr h="541100">
                <a:tc>
                  <a:txBody>
                    <a:bodyPr/>
                    <a:lstStyle/>
                    <a:p>
                      <a:pPr indent="0" lvl="0" marL="0" marR="0" rtl="0" algn="l">
                        <a:spcBef>
                          <a:spcPts val="0"/>
                        </a:spcBef>
                        <a:spcAft>
                          <a:spcPts val="0"/>
                        </a:spcAft>
                        <a:buNone/>
                      </a:pPr>
                      <a:r>
                        <a:rPr lang="en-GB" sz="1400" u="none" cap="none" strike="noStrike"/>
                        <a:t>Is there funding to support training of managers to better support these roles they are now managing as they are ever increasing, changing roles</a:t>
                      </a:r>
                      <a:endParaRPr sz="1400" u="none" cap="none" strike="noStrike">
                        <a:latin typeface="Calibri"/>
                        <a:ea typeface="Calibri"/>
                        <a:cs typeface="Calibri"/>
                        <a:sym typeface="Calibri"/>
                      </a:endParaRPr>
                    </a:p>
                  </a:txBody>
                  <a:tcPr marT="0" marB="0" marR="45150" marL="45150"/>
                </a:tc>
              </a:tr>
              <a:tr h="385950">
                <a:tc>
                  <a:txBody>
                    <a:bodyPr/>
                    <a:lstStyle/>
                    <a:p>
                      <a:pPr indent="0" lvl="0" marL="0" marR="0" rtl="0" algn="l">
                        <a:spcBef>
                          <a:spcPts val="0"/>
                        </a:spcBef>
                        <a:spcAft>
                          <a:spcPts val="0"/>
                        </a:spcAft>
                        <a:buNone/>
                      </a:pPr>
                      <a:r>
                        <a:rPr lang="en-GB" sz="1400" u="none" cap="none" strike="noStrike"/>
                        <a:t>Training and Supervision support for Social Prescribers</a:t>
                      </a:r>
                      <a:endParaRPr sz="1400" u="none" cap="none" strike="noStrike">
                        <a:latin typeface="Calibri"/>
                        <a:ea typeface="Calibri"/>
                        <a:cs typeface="Calibri"/>
                        <a:sym typeface="Calibri"/>
                      </a:endParaRPr>
                    </a:p>
                  </a:txBody>
                  <a:tcPr marT="0" marB="0" marR="45150" marL="45150"/>
                </a:tc>
              </a:tr>
              <a:tr h="391875">
                <a:tc>
                  <a:txBody>
                    <a:bodyPr/>
                    <a:lstStyle/>
                    <a:p>
                      <a:pPr indent="0" lvl="0" marL="0" marR="0" rtl="0" algn="l">
                        <a:spcBef>
                          <a:spcPts val="0"/>
                        </a:spcBef>
                        <a:spcAft>
                          <a:spcPts val="0"/>
                        </a:spcAft>
                        <a:buNone/>
                      </a:pPr>
                      <a:r>
                        <a:rPr lang="en-GB" sz="1400" u="none" cap="none" strike="noStrike"/>
                        <a:t>What support models are working best for these roles?</a:t>
                      </a:r>
                      <a:endParaRPr sz="1400" u="none" cap="none" strike="noStrike">
                        <a:latin typeface="Calibri"/>
                        <a:ea typeface="Calibri"/>
                        <a:cs typeface="Calibri"/>
                        <a:sym typeface="Calibri"/>
                      </a:endParaRPr>
                    </a:p>
                  </a:txBody>
                  <a:tcPr marT="0" marB="0" marR="45150" marL="451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8"/>
          <p:cNvSpPr txBox="1"/>
          <p:nvPr>
            <p:ph idx="1" type="body"/>
          </p:nvPr>
        </p:nvSpPr>
        <p:spPr>
          <a:xfrm>
            <a:off x="762701" y="1855464"/>
            <a:ext cx="6828724" cy="458343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None/>
            </a:pPr>
            <a:r>
              <a:rPr lang="en-GB" sz="2000">
                <a:solidFill>
                  <a:srgbClr val="000000"/>
                </a:solidFill>
              </a:rPr>
              <a:t>8 minutes on each – </a:t>
            </a:r>
            <a:r>
              <a:rPr lang="en-GB" sz="2000" u="sng">
                <a:solidFill>
                  <a:schemeClr val="hlink"/>
                </a:solidFill>
                <a:hlinkClick r:id="rId3"/>
              </a:rPr>
              <a:t>https://www.menti.com/al2kzh3a5int</a:t>
            </a:r>
            <a:endParaRPr sz="2000">
              <a:solidFill>
                <a:srgbClr val="000000"/>
              </a:solidFill>
            </a:endParaRPr>
          </a:p>
          <a:p>
            <a:pPr indent="0" lvl="0" marL="0" rtl="0" algn="l">
              <a:lnSpc>
                <a:spcPct val="100000"/>
              </a:lnSpc>
              <a:spcBef>
                <a:spcPts val="900"/>
              </a:spcBef>
              <a:spcAft>
                <a:spcPts val="0"/>
              </a:spcAft>
              <a:buClr>
                <a:srgbClr val="425563"/>
              </a:buClr>
              <a:buSzPts val="2000"/>
              <a:buNone/>
            </a:pPr>
            <a:r>
              <a:t/>
            </a:r>
            <a:endParaRPr sz="2000">
              <a:solidFill>
                <a:srgbClr val="000000"/>
              </a:solidFill>
            </a:endParaRPr>
          </a:p>
          <a:p>
            <a:pPr indent="0" lvl="0" marL="0" rtl="0" algn="l">
              <a:lnSpc>
                <a:spcPct val="100000"/>
              </a:lnSpc>
              <a:spcBef>
                <a:spcPts val="900"/>
              </a:spcBef>
              <a:spcAft>
                <a:spcPts val="0"/>
              </a:spcAft>
              <a:buClr>
                <a:srgbClr val="000000"/>
              </a:buClr>
              <a:buSzPts val="2000"/>
              <a:buNone/>
            </a:pPr>
            <a:r>
              <a:rPr lang="en-GB" sz="2000">
                <a:solidFill>
                  <a:srgbClr val="000000"/>
                </a:solidFill>
              </a:rPr>
              <a:t>10 min to feedback</a:t>
            </a:r>
            <a:endParaRPr/>
          </a:p>
          <a:p>
            <a:pPr indent="0" lvl="0" marL="0" rtl="0" algn="l">
              <a:lnSpc>
                <a:spcPct val="100000"/>
              </a:lnSpc>
              <a:spcBef>
                <a:spcPts val="900"/>
              </a:spcBef>
              <a:spcAft>
                <a:spcPts val="0"/>
              </a:spcAft>
              <a:buClr>
                <a:srgbClr val="425563"/>
              </a:buClr>
              <a:buSzPts val="2000"/>
              <a:buNone/>
            </a:pPr>
            <a:r>
              <a:t/>
            </a:r>
            <a:endParaRPr sz="2000">
              <a:solidFill>
                <a:srgbClr val="000000"/>
              </a:solidFill>
            </a:endParaRPr>
          </a:p>
          <a:p>
            <a:pPr indent="0" lvl="0" marL="0" rtl="0" algn="l">
              <a:lnSpc>
                <a:spcPct val="100000"/>
              </a:lnSpc>
              <a:spcBef>
                <a:spcPts val="900"/>
              </a:spcBef>
              <a:spcAft>
                <a:spcPts val="0"/>
              </a:spcAft>
              <a:buClr>
                <a:srgbClr val="000000"/>
              </a:buClr>
              <a:buSzPts val="2000"/>
              <a:buNone/>
            </a:pPr>
            <a:r>
              <a:rPr lang="en-GB" sz="2000">
                <a:solidFill>
                  <a:srgbClr val="000000"/>
                </a:solidFill>
              </a:rPr>
              <a:t>Thinking around challenges and what support would be most useful</a:t>
            </a:r>
            <a:endParaRPr/>
          </a:p>
          <a:p>
            <a:pPr indent="0" lvl="0" marL="0" rtl="0" algn="l">
              <a:lnSpc>
                <a:spcPct val="100000"/>
              </a:lnSpc>
              <a:spcBef>
                <a:spcPts val="900"/>
              </a:spcBef>
              <a:spcAft>
                <a:spcPts val="0"/>
              </a:spcAft>
              <a:buClr>
                <a:srgbClr val="425563"/>
              </a:buClr>
              <a:buSzPts val="2000"/>
              <a:buNone/>
            </a:pPr>
            <a:r>
              <a:t/>
            </a:r>
            <a:endParaRPr sz="2000">
              <a:solidFill>
                <a:srgbClr val="000000"/>
              </a:solidFill>
            </a:endParaRPr>
          </a:p>
        </p:txBody>
      </p:sp>
      <p:sp>
        <p:nvSpPr>
          <p:cNvPr id="405" name="Google Shape;405;p48"/>
          <p:cNvSpPr txBox="1"/>
          <p:nvPr>
            <p:ph idx="3" type="body"/>
          </p:nvPr>
        </p:nvSpPr>
        <p:spPr>
          <a:xfrm>
            <a:off x="8328288" y="1855463"/>
            <a:ext cx="2822933" cy="106068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200"/>
              <a:buNone/>
            </a:pPr>
            <a:r>
              <a:t/>
            </a:r>
            <a:endParaRPr/>
          </a:p>
        </p:txBody>
      </p:sp>
      <p:sp>
        <p:nvSpPr>
          <p:cNvPr id="406" name="Google Shape;406;p48"/>
          <p:cNvSpPr txBox="1"/>
          <p:nvPr>
            <p:ph idx="4" type="body"/>
          </p:nvPr>
        </p:nvSpPr>
        <p:spPr>
          <a:xfrm>
            <a:off x="762701" y="770773"/>
            <a:ext cx="4801043" cy="72882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800"/>
              <a:buNone/>
            </a:pPr>
            <a:r>
              <a:rPr lang="en-GB"/>
              <a:t>Breakout rooms</a:t>
            </a:r>
            <a:endParaRPr/>
          </a:p>
        </p:txBody>
      </p:sp>
      <p:pic>
        <p:nvPicPr>
          <p:cNvPr id="407" name="Google Shape;407;p48"/>
          <p:cNvPicPr preferRelativeResize="0"/>
          <p:nvPr/>
        </p:nvPicPr>
        <p:blipFill rotWithShape="1">
          <a:blip r:embed="rId4">
            <a:alphaModFix/>
          </a:blip>
          <a:srcRect b="0" l="0" r="0" t="0"/>
          <a:stretch/>
        </p:blipFill>
        <p:spPr>
          <a:xfrm>
            <a:off x="8328288" y="3070370"/>
            <a:ext cx="2881619" cy="28816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49"/>
          <p:cNvPicPr preferRelativeResize="0"/>
          <p:nvPr/>
        </p:nvPicPr>
        <p:blipFill rotWithShape="1">
          <a:blip r:embed="rId3">
            <a:alphaModFix/>
          </a:blip>
          <a:srcRect b="0" l="0" r="0" t="0"/>
          <a:stretch/>
        </p:blipFill>
        <p:spPr>
          <a:xfrm>
            <a:off x="0" y="757238"/>
            <a:ext cx="7513925" cy="3814762"/>
          </a:xfrm>
          <a:prstGeom prst="rect">
            <a:avLst/>
          </a:prstGeom>
          <a:noFill/>
          <a:ln>
            <a:noFill/>
          </a:ln>
        </p:spPr>
      </p:pic>
      <p:pic>
        <p:nvPicPr>
          <p:cNvPr id="413" name="Google Shape;413;p49"/>
          <p:cNvPicPr preferRelativeResize="0"/>
          <p:nvPr/>
        </p:nvPicPr>
        <p:blipFill rotWithShape="1">
          <a:blip r:embed="rId4">
            <a:alphaModFix/>
          </a:blip>
          <a:srcRect b="6490" l="0" r="0" t="0"/>
          <a:stretch/>
        </p:blipFill>
        <p:spPr>
          <a:xfrm>
            <a:off x="5186565" y="3695700"/>
            <a:ext cx="6564499" cy="3095625"/>
          </a:xfrm>
          <a:prstGeom prst="rect">
            <a:avLst/>
          </a:prstGeom>
          <a:noFill/>
          <a:ln>
            <a:noFill/>
          </a:ln>
        </p:spPr>
      </p:pic>
      <p:sp>
        <p:nvSpPr>
          <p:cNvPr id="414" name="Google Shape;414;p49"/>
          <p:cNvSpPr txBox="1"/>
          <p:nvPr/>
        </p:nvSpPr>
        <p:spPr>
          <a:xfrm>
            <a:off x="885825" y="352425"/>
            <a:ext cx="14668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Challenges</a:t>
            </a:r>
            <a:endParaRPr/>
          </a:p>
        </p:txBody>
      </p:sp>
      <p:sp>
        <p:nvSpPr>
          <p:cNvPr id="415" name="Google Shape;415;p49"/>
          <p:cNvSpPr txBox="1"/>
          <p:nvPr/>
        </p:nvSpPr>
        <p:spPr>
          <a:xfrm>
            <a:off x="6096000" y="3511034"/>
            <a:ext cx="39528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Top support wanted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0"/>
          <p:cNvSpPr txBox="1"/>
          <p:nvPr>
            <p:ph idx="1" type="body"/>
          </p:nvPr>
        </p:nvSpPr>
        <p:spPr>
          <a:xfrm>
            <a:off x="762701" y="770773"/>
            <a:ext cx="4801043" cy="72882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800"/>
              <a:buNone/>
            </a:pPr>
            <a:r>
              <a:rPr lang="en-GB"/>
              <a:t>Resources and useful links</a:t>
            </a:r>
            <a:endParaRPr/>
          </a:p>
        </p:txBody>
      </p:sp>
      <p:sp>
        <p:nvSpPr>
          <p:cNvPr id="421" name="Google Shape;421;p50"/>
          <p:cNvSpPr txBox="1"/>
          <p:nvPr>
            <p:ph idx="2" type="body"/>
          </p:nvPr>
        </p:nvSpPr>
        <p:spPr>
          <a:xfrm>
            <a:off x="285750" y="1409700"/>
            <a:ext cx="6019799" cy="5143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25563"/>
              </a:buClr>
              <a:buSzPts val="1400"/>
              <a:buNone/>
            </a:pPr>
            <a:r>
              <a:t/>
            </a:r>
            <a:endParaRPr sz="1400" u="sng"/>
          </a:p>
          <a:p>
            <a:pPr indent="0" lvl="0" marL="0" rtl="0" algn="l">
              <a:lnSpc>
                <a:spcPct val="100000"/>
              </a:lnSpc>
              <a:spcBef>
                <a:spcPts val="900"/>
              </a:spcBef>
              <a:spcAft>
                <a:spcPts val="0"/>
              </a:spcAft>
              <a:buClr>
                <a:srgbClr val="425563"/>
              </a:buClr>
              <a:buSzPts val="1400"/>
              <a:buNone/>
            </a:pPr>
            <a:r>
              <a:rPr lang="en-GB" sz="1400" u="sng"/>
              <a:t>Social Prescribing Link Workers</a:t>
            </a:r>
            <a:endParaRPr/>
          </a:p>
          <a:p>
            <a:pPr indent="-342900" lvl="0" marL="342900" rtl="0" algn="l">
              <a:lnSpc>
                <a:spcPct val="100000"/>
              </a:lnSpc>
              <a:spcBef>
                <a:spcPts val="900"/>
              </a:spcBef>
              <a:spcAft>
                <a:spcPts val="0"/>
              </a:spcAft>
              <a:buClr>
                <a:srgbClr val="425563"/>
              </a:buClr>
              <a:buSzPts val="1400"/>
              <a:buFont typeface="Calibri"/>
              <a:buChar char="-"/>
            </a:pPr>
            <a:r>
              <a:rPr b="0" lang="en-GB" sz="1400" u="sng"/>
              <a:t>Workforce development framework summary</a:t>
            </a:r>
            <a:r>
              <a:rPr b="0" lang="en-GB" sz="1400"/>
              <a:t> for SPLW, </a:t>
            </a:r>
            <a:endParaRPr/>
          </a:p>
          <a:p>
            <a:pPr indent="-342900" lvl="0" marL="342900" rtl="0" algn="l">
              <a:lnSpc>
                <a:spcPct val="100000"/>
              </a:lnSpc>
              <a:spcBef>
                <a:spcPts val="900"/>
              </a:spcBef>
              <a:spcAft>
                <a:spcPts val="0"/>
              </a:spcAft>
              <a:buClr>
                <a:srgbClr val="425563"/>
              </a:buClr>
              <a:buSzPts val="1400"/>
              <a:buFont typeface="Calibri"/>
              <a:buChar char="-"/>
            </a:pPr>
            <a:r>
              <a:rPr b="0" lang="en-GB" sz="1400" u="sng">
                <a:solidFill>
                  <a:schemeClr val="hlink"/>
                </a:solidFill>
                <a:hlinkClick r:id="rId3"/>
              </a:rPr>
              <a:t>Full</a:t>
            </a:r>
            <a:r>
              <a:rPr b="0" lang="en-GB" sz="1400"/>
              <a:t> WDF</a:t>
            </a:r>
            <a:endParaRPr/>
          </a:p>
          <a:p>
            <a:pPr indent="0" lvl="0" marL="0" rtl="0" algn="l">
              <a:lnSpc>
                <a:spcPct val="100000"/>
              </a:lnSpc>
              <a:spcBef>
                <a:spcPts val="900"/>
              </a:spcBef>
              <a:spcAft>
                <a:spcPts val="0"/>
              </a:spcAft>
              <a:buClr>
                <a:srgbClr val="425563"/>
              </a:buClr>
              <a:buSzPts val="1400"/>
              <a:buNone/>
            </a:pPr>
            <a:r>
              <a:rPr lang="en-GB" sz="1400" u="sng"/>
              <a:t>Care Coordinators</a:t>
            </a:r>
            <a:endParaRPr sz="1400"/>
          </a:p>
          <a:p>
            <a:pPr indent="-342900" lvl="0" marL="342900" rtl="0" algn="l">
              <a:lnSpc>
                <a:spcPct val="100000"/>
              </a:lnSpc>
              <a:spcBef>
                <a:spcPts val="900"/>
              </a:spcBef>
              <a:spcAft>
                <a:spcPts val="0"/>
              </a:spcAft>
              <a:buClr>
                <a:srgbClr val="425563"/>
              </a:buClr>
              <a:buSzPts val="1400"/>
              <a:buFont typeface="Calibri"/>
              <a:buChar char="-"/>
            </a:pPr>
            <a:r>
              <a:rPr b="0" lang="en-GB" sz="1400" u="sng">
                <a:solidFill>
                  <a:schemeClr val="hlink"/>
                </a:solidFill>
                <a:hlinkClick r:id="rId4"/>
              </a:rPr>
              <a:t>Workforce development framework summary</a:t>
            </a:r>
            <a:r>
              <a:rPr b="0" lang="en-GB" sz="1400"/>
              <a:t> for CC</a:t>
            </a:r>
            <a:endParaRPr/>
          </a:p>
          <a:p>
            <a:pPr indent="-342900" lvl="0" marL="342900" rtl="0" algn="l">
              <a:lnSpc>
                <a:spcPct val="100000"/>
              </a:lnSpc>
              <a:spcBef>
                <a:spcPts val="900"/>
              </a:spcBef>
              <a:spcAft>
                <a:spcPts val="0"/>
              </a:spcAft>
              <a:buClr>
                <a:srgbClr val="425563"/>
              </a:buClr>
              <a:buSzPts val="1400"/>
              <a:buFont typeface="Calibri"/>
              <a:buChar char="-"/>
            </a:pPr>
            <a:r>
              <a:rPr b="0" lang="en-GB" sz="1400" u="sng"/>
              <a:t>F</a:t>
            </a:r>
            <a:r>
              <a:rPr b="0" lang="en-GB" sz="1400" u="sng">
                <a:solidFill>
                  <a:schemeClr val="hlink"/>
                </a:solidFill>
                <a:hlinkClick r:id="rId5"/>
              </a:rPr>
              <a:t>ull</a:t>
            </a:r>
            <a:r>
              <a:rPr b="0" lang="en-GB" sz="1400"/>
              <a:t> WDF</a:t>
            </a:r>
            <a:endParaRPr/>
          </a:p>
          <a:p>
            <a:pPr indent="0" lvl="0" marL="0" rtl="0" algn="l">
              <a:lnSpc>
                <a:spcPct val="100000"/>
              </a:lnSpc>
              <a:spcBef>
                <a:spcPts val="900"/>
              </a:spcBef>
              <a:spcAft>
                <a:spcPts val="0"/>
              </a:spcAft>
              <a:buClr>
                <a:srgbClr val="425563"/>
              </a:buClr>
              <a:buSzPts val="1400"/>
              <a:buNone/>
            </a:pPr>
            <a:r>
              <a:rPr lang="en-GB" sz="1400" u="sng"/>
              <a:t>Health and Wellbeing Coaches</a:t>
            </a:r>
            <a:endParaRPr sz="1400"/>
          </a:p>
          <a:p>
            <a:pPr indent="-342900" lvl="0" marL="342900" rtl="0" algn="l">
              <a:lnSpc>
                <a:spcPct val="100000"/>
              </a:lnSpc>
              <a:spcBef>
                <a:spcPts val="900"/>
              </a:spcBef>
              <a:spcAft>
                <a:spcPts val="0"/>
              </a:spcAft>
              <a:buClr>
                <a:srgbClr val="425563"/>
              </a:buClr>
              <a:buSzPts val="1400"/>
              <a:buFont typeface="Calibri"/>
              <a:buChar char="-"/>
            </a:pPr>
            <a:r>
              <a:rPr b="0" lang="en-GB" sz="1400" u="sng">
                <a:solidFill>
                  <a:schemeClr val="hlink"/>
                </a:solidFill>
                <a:hlinkClick r:id="rId6"/>
              </a:rPr>
              <a:t>Workforce development framework summary</a:t>
            </a:r>
            <a:r>
              <a:rPr b="0" lang="en-GB" sz="1400"/>
              <a:t> for HWBC</a:t>
            </a:r>
            <a:endParaRPr/>
          </a:p>
          <a:p>
            <a:pPr indent="-342900" lvl="0" marL="342900" rtl="0" algn="l">
              <a:lnSpc>
                <a:spcPct val="100000"/>
              </a:lnSpc>
              <a:spcBef>
                <a:spcPts val="900"/>
              </a:spcBef>
              <a:spcAft>
                <a:spcPts val="0"/>
              </a:spcAft>
              <a:buClr>
                <a:srgbClr val="425563"/>
              </a:buClr>
              <a:buSzPts val="1400"/>
              <a:buFont typeface="Calibri"/>
              <a:buChar char="-"/>
            </a:pPr>
            <a:r>
              <a:rPr b="0" lang="en-GB" sz="1400" u="sng">
                <a:solidFill>
                  <a:schemeClr val="hlink"/>
                </a:solidFill>
                <a:hlinkClick r:id="rId7"/>
              </a:rPr>
              <a:t>Full</a:t>
            </a:r>
            <a:r>
              <a:rPr b="0" lang="en-GB" sz="1400"/>
              <a:t> WDF </a:t>
            </a:r>
            <a:endParaRPr/>
          </a:p>
          <a:p>
            <a:pPr indent="0" lvl="0" marL="0" rtl="0" algn="l">
              <a:lnSpc>
                <a:spcPct val="100000"/>
              </a:lnSpc>
              <a:spcBef>
                <a:spcPts val="900"/>
              </a:spcBef>
              <a:spcAft>
                <a:spcPts val="0"/>
              </a:spcAft>
              <a:buClr>
                <a:srgbClr val="425563"/>
              </a:buClr>
              <a:buSzPts val="1400"/>
              <a:buNone/>
            </a:pPr>
            <a:r>
              <a:t/>
            </a:r>
            <a:endParaRPr sz="1400"/>
          </a:p>
          <a:p>
            <a:pPr indent="0" lvl="0" marL="0" rtl="0" algn="l">
              <a:lnSpc>
                <a:spcPct val="100000"/>
              </a:lnSpc>
              <a:spcBef>
                <a:spcPts val="900"/>
              </a:spcBef>
              <a:spcAft>
                <a:spcPts val="0"/>
              </a:spcAft>
              <a:buClr>
                <a:srgbClr val="425563"/>
              </a:buClr>
              <a:buSzPts val="1400"/>
              <a:buNone/>
            </a:pPr>
            <a:r>
              <a:rPr lang="en-GB" sz="1400" u="sng">
                <a:solidFill>
                  <a:schemeClr val="hlink"/>
                </a:solidFill>
                <a:hlinkClick r:id="rId8"/>
              </a:rPr>
              <a:t>PCN Toolkit</a:t>
            </a:r>
            <a:endParaRPr sz="1400" u="sng"/>
          </a:p>
          <a:p>
            <a:pPr indent="-171450" lvl="0" marL="171450" rtl="0" algn="l">
              <a:lnSpc>
                <a:spcPct val="100000"/>
              </a:lnSpc>
              <a:spcBef>
                <a:spcPts val="900"/>
              </a:spcBef>
              <a:spcAft>
                <a:spcPts val="0"/>
              </a:spcAft>
              <a:buClr>
                <a:srgbClr val="425563"/>
              </a:buClr>
              <a:buSzPts val="1400"/>
              <a:buFont typeface="Arial"/>
              <a:buChar char="•"/>
            </a:pPr>
            <a:r>
              <a:rPr b="0" lang="en-GB" sz="1400" u="sng">
                <a:solidFill>
                  <a:schemeClr val="hlink"/>
                </a:solidFill>
                <a:hlinkClick r:id="rId9"/>
              </a:rPr>
              <a:t>One-page explainer for CC</a:t>
            </a:r>
            <a:endParaRPr sz="1400" u="sng"/>
          </a:p>
          <a:p>
            <a:pPr indent="-171450" lvl="0" marL="171450" rtl="0" algn="l">
              <a:lnSpc>
                <a:spcPct val="100000"/>
              </a:lnSpc>
              <a:spcBef>
                <a:spcPts val="900"/>
              </a:spcBef>
              <a:spcAft>
                <a:spcPts val="0"/>
              </a:spcAft>
              <a:buClr>
                <a:srgbClr val="425563"/>
              </a:buClr>
              <a:buSzPts val="1400"/>
              <a:buFont typeface="Arial"/>
              <a:buChar char="•"/>
            </a:pPr>
            <a:r>
              <a:rPr b="0" lang="en-GB" sz="1400" u="sng">
                <a:solidFill>
                  <a:schemeClr val="hlink"/>
                </a:solidFill>
                <a:hlinkClick r:id="rId10"/>
              </a:rPr>
              <a:t>One-page explainer for HWBC</a:t>
            </a:r>
            <a:endParaRPr b="0" sz="1400" u="sng"/>
          </a:p>
          <a:p>
            <a:pPr indent="-171450" lvl="0" marL="171450" rtl="0" algn="l">
              <a:lnSpc>
                <a:spcPct val="100000"/>
              </a:lnSpc>
              <a:spcBef>
                <a:spcPts val="900"/>
              </a:spcBef>
              <a:spcAft>
                <a:spcPts val="0"/>
              </a:spcAft>
              <a:buClr>
                <a:srgbClr val="425563"/>
              </a:buClr>
              <a:buSzPts val="1400"/>
              <a:buFont typeface="Arial"/>
              <a:buChar char="•"/>
            </a:pPr>
            <a:r>
              <a:rPr b="0" lang="en-GB" sz="1400" u="sng">
                <a:solidFill>
                  <a:schemeClr val="hlink"/>
                </a:solidFill>
                <a:hlinkClick r:id="rId11"/>
              </a:rPr>
              <a:t>One-page explainer for SPLW</a:t>
            </a:r>
            <a:endParaRPr b="0" sz="1400" u="sng"/>
          </a:p>
          <a:p>
            <a:pPr indent="0" lvl="0" marL="0" rtl="0" algn="l">
              <a:lnSpc>
                <a:spcPct val="100000"/>
              </a:lnSpc>
              <a:spcBef>
                <a:spcPts val="900"/>
              </a:spcBef>
              <a:spcAft>
                <a:spcPts val="0"/>
              </a:spcAft>
              <a:buClr>
                <a:srgbClr val="425563"/>
              </a:buClr>
              <a:buSzPts val="1400"/>
              <a:buNone/>
            </a:pPr>
            <a:r>
              <a:t/>
            </a:r>
            <a:endParaRPr sz="1400"/>
          </a:p>
        </p:txBody>
      </p:sp>
      <p:sp>
        <p:nvSpPr>
          <p:cNvPr id="422" name="Google Shape;422;p50"/>
          <p:cNvSpPr txBox="1"/>
          <p:nvPr>
            <p:ph idx="3" type="body"/>
          </p:nvPr>
        </p:nvSpPr>
        <p:spPr>
          <a:xfrm>
            <a:off x="6822874" y="1855463"/>
            <a:ext cx="4239137" cy="416783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00000"/>
              </a:lnSpc>
              <a:spcBef>
                <a:spcPts val="0"/>
              </a:spcBef>
              <a:spcAft>
                <a:spcPts val="0"/>
              </a:spcAft>
              <a:buClr>
                <a:schemeClr val="lt1"/>
              </a:buClr>
              <a:buSzPct val="100000"/>
              <a:buNone/>
            </a:pPr>
            <a:r>
              <a:rPr i="0" lang="en-GB" sz="1300" u="none" strike="noStrike"/>
              <a:t>PCN DES Contract</a:t>
            </a:r>
            <a:endParaRPr sz="1300"/>
          </a:p>
          <a:p>
            <a:pPr indent="-63976" lvl="0" marL="0" rtl="0" algn="l">
              <a:lnSpc>
                <a:spcPct val="100000"/>
              </a:lnSpc>
              <a:spcBef>
                <a:spcPts val="1800"/>
              </a:spcBef>
              <a:spcAft>
                <a:spcPts val="0"/>
              </a:spcAft>
              <a:buClr>
                <a:schemeClr val="lt1"/>
              </a:buClr>
              <a:buSzPct val="100000"/>
              <a:buFont typeface="Arial"/>
              <a:buChar char="•"/>
            </a:pPr>
            <a:r>
              <a:rPr b="0" i="0" lang="en-GB" sz="1300" u="sng" strike="noStrike">
                <a:solidFill>
                  <a:schemeClr val="hlink"/>
                </a:solidFill>
                <a:hlinkClick r:id="rId12"/>
              </a:rPr>
              <a:t>NHSE GP Contract Hub</a:t>
            </a:r>
            <a:endParaRPr b="0" i="0" sz="1300" u="sng" strike="noStrike"/>
          </a:p>
          <a:p>
            <a:pPr indent="-68897" lvl="0" marL="0" rtl="0" algn="l">
              <a:lnSpc>
                <a:spcPct val="100000"/>
              </a:lnSpc>
              <a:spcBef>
                <a:spcPts val="1200"/>
              </a:spcBef>
              <a:spcAft>
                <a:spcPts val="0"/>
              </a:spcAft>
              <a:buClr>
                <a:schemeClr val="lt1"/>
              </a:buClr>
              <a:buSzPct val="100000"/>
              <a:buFont typeface="Arial"/>
              <a:buChar char="•"/>
            </a:pPr>
            <a:r>
              <a:rPr b="0" i="0" lang="en-GB" sz="1400">
                <a:latin typeface="Arial"/>
                <a:ea typeface="Arial"/>
                <a:cs typeface="Arial"/>
                <a:sym typeface="Arial"/>
              </a:rPr>
              <a:t>A letter has been sent to GP practices and PCNs on the 6</a:t>
            </a:r>
            <a:r>
              <a:rPr b="0" baseline="30000" i="0" lang="en-GB" sz="1050">
                <a:latin typeface="Arial"/>
                <a:ea typeface="Arial"/>
                <a:cs typeface="Arial"/>
                <a:sym typeface="Arial"/>
              </a:rPr>
              <a:t>th</a:t>
            </a:r>
            <a:r>
              <a:rPr b="0" i="0" lang="en-GB" sz="1400">
                <a:latin typeface="Arial"/>
                <a:ea typeface="Arial"/>
                <a:cs typeface="Arial"/>
                <a:sym typeface="Arial"/>
              </a:rPr>
              <a:t> March to outline the key changes to the </a:t>
            </a:r>
            <a:r>
              <a:rPr b="0" i="0" lang="en-GB" sz="1400" u="sng" strike="noStrike">
                <a:solidFill>
                  <a:schemeClr val="hlink"/>
                </a:solidFill>
                <a:latin typeface="Arial"/>
                <a:ea typeface="Arial"/>
                <a:cs typeface="Arial"/>
                <a:sym typeface="Arial"/>
                <a:hlinkClick r:id="rId13"/>
              </a:rPr>
              <a:t>GP contract in 2023/24</a:t>
            </a:r>
            <a:r>
              <a:rPr b="0" i="0" lang="en-GB" sz="1400">
                <a:latin typeface="Arial"/>
                <a:ea typeface="Arial"/>
                <a:cs typeface="Arial"/>
                <a:sym typeface="Arial"/>
              </a:rPr>
              <a:t>.</a:t>
            </a:r>
            <a:endParaRPr b="0" i="0" sz="1300" u="none" strike="noStrike"/>
          </a:p>
          <a:p>
            <a:pPr indent="-63976" lvl="0" marL="0" rtl="0" algn="l">
              <a:lnSpc>
                <a:spcPct val="100000"/>
              </a:lnSpc>
              <a:spcBef>
                <a:spcPts val="0"/>
              </a:spcBef>
              <a:spcAft>
                <a:spcPts val="0"/>
              </a:spcAft>
              <a:buClr>
                <a:schemeClr val="lt1"/>
              </a:buClr>
              <a:buSzPct val="100000"/>
              <a:buFont typeface="Arial"/>
              <a:buChar char="•"/>
            </a:pPr>
            <a:r>
              <a:rPr b="0" i="0" lang="en-GB" sz="1300" u="sng" strike="noStrike">
                <a:solidFill>
                  <a:schemeClr val="hlink"/>
                </a:solidFill>
                <a:hlinkClick r:id="rId14"/>
              </a:rPr>
              <a:t>PCN DES Contract</a:t>
            </a:r>
            <a:endParaRPr b="0" i="0" sz="1300" u="none" strike="noStrike"/>
          </a:p>
          <a:p>
            <a:pPr indent="-63976" lvl="0" marL="0" rtl="0" algn="l">
              <a:lnSpc>
                <a:spcPct val="100000"/>
              </a:lnSpc>
              <a:spcBef>
                <a:spcPts val="0"/>
              </a:spcBef>
              <a:spcAft>
                <a:spcPts val="0"/>
              </a:spcAft>
              <a:buClr>
                <a:schemeClr val="lt1"/>
              </a:buClr>
              <a:buSzPct val="100000"/>
              <a:buFont typeface="Arial"/>
              <a:buChar char="•"/>
            </a:pPr>
            <a:r>
              <a:rPr b="0" i="0" lang="en-GB" sz="1300" u="sng" strike="noStrike">
                <a:solidFill>
                  <a:schemeClr val="hlink"/>
                </a:solidFill>
                <a:hlinkClick r:id="rId15"/>
              </a:rPr>
              <a:t>Personalised Care DES</a:t>
            </a:r>
            <a:endParaRPr b="0" i="0" sz="1300" u="none" strike="noStrike"/>
          </a:p>
          <a:p>
            <a:pPr indent="-63976" lvl="0" marL="0" rtl="0" algn="l">
              <a:lnSpc>
                <a:spcPct val="100000"/>
              </a:lnSpc>
              <a:spcBef>
                <a:spcPts val="0"/>
              </a:spcBef>
              <a:spcAft>
                <a:spcPts val="0"/>
              </a:spcAft>
              <a:buClr>
                <a:schemeClr val="lt1"/>
              </a:buClr>
              <a:buSzPct val="100000"/>
              <a:buFont typeface="Arial"/>
              <a:buChar char="•"/>
            </a:pPr>
            <a:r>
              <a:rPr b="0" i="0" lang="en-GB" sz="1300" u="sng" strike="noStrike">
                <a:solidFill>
                  <a:schemeClr val="hlink"/>
                </a:solidFill>
                <a:hlinkClick r:id="rId16"/>
              </a:rPr>
              <a:t>Health Inequalities DES</a:t>
            </a:r>
            <a:endParaRPr b="0" i="0" sz="1300" u="none" strike="noStrike"/>
          </a:p>
          <a:p>
            <a:pPr indent="-63976" lvl="0" marL="0" rtl="0" algn="l">
              <a:lnSpc>
                <a:spcPct val="100000"/>
              </a:lnSpc>
              <a:spcBef>
                <a:spcPts val="0"/>
              </a:spcBef>
              <a:spcAft>
                <a:spcPts val="0"/>
              </a:spcAft>
              <a:buClr>
                <a:schemeClr val="lt1"/>
              </a:buClr>
              <a:buSzPct val="100000"/>
              <a:buFont typeface="Arial"/>
              <a:buChar char="•"/>
            </a:pPr>
            <a:r>
              <a:rPr b="0" i="0" lang="en-GB" sz="1300" u="sng" strike="noStrike">
                <a:solidFill>
                  <a:schemeClr val="hlink"/>
                </a:solidFill>
                <a:hlinkClick r:id="rId17"/>
              </a:rPr>
              <a:t>Fuller Stock Take Report of Primary Care</a:t>
            </a:r>
            <a:endParaRPr b="0" i="0" sz="1300" u="none" strike="noStrike"/>
          </a:p>
          <a:p>
            <a:pPr indent="-63976" lvl="0" marL="0" rtl="0" algn="l">
              <a:lnSpc>
                <a:spcPct val="100000"/>
              </a:lnSpc>
              <a:spcBef>
                <a:spcPts val="0"/>
              </a:spcBef>
              <a:spcAft>
                <a:spcPts val="0"/>
              </a:spcAft>
              <a:buClr>
                <a:schemeClr val="lt1"/>
              </a:buClr>
              <a:buSzPct val="100000"/>
              <a:buFont typeface="Arial"/>
              <a:buChar char="•"/>
            </a:pPr>
            <a:r>
              <a:rPr b="0" i="0" lang="en-GB" sz="1300" u="sng" strike="noStrike">
                <a:solidFill>
                  <a:schemeClr val="hlink"/>
                </a:solidFill>
                <a:hlinkClick r:id="rId18"/>
              </a:rPr>
              <a:t>PCN planning template</a:t>
            </a:r>
            <a:r>
              <a:rPr b="0" i="0" lang="en-GB" sz="1300" u="none" strike="noStrike"/>
              <a:t> – to support development of plans for enhanced access service within the Network Contract DES.</a:t>
            </a:r>
            <a:endParaRPr/>
          </a:p>
          <a:p>
            <a:pPr indent="0" lvl="0" marL="0" rtl="0" algn="l">
              <a:lnSpc>
                <a:spcPct val="100000"/>
              </a:lnSpc>
              <a:spcBef>
                <a:spcPts val="1800"/>
              </a:spcBef>
              <a:spcAft>
                <a:spcPts val="0"/>
              </a:spcAft>
              <a:buClr>
                <a:schemeClr val="lt1"/>
              </a:buClr>
              <a:buSzPct val="100000"/>
              <a:buNone/>
            </a:pPr>
            <a:br>
              <a:rPr b="0" lang="en-GB" sz="1300"/>
            </a:br>
            <a:r>
              <a:rPr i="0" lang="en-GB" sz="1300" u="none" strike="noStrike"/>
              <a:t>ARRs</a:t>
            </a:r>
            <a:endParaRPr sz="1300"/>
          </a:p>
          <a:p>
            <a:pPr indent="-63976" lvl="0" marL="0" rtl="0" algn="l">
              <a:lnSpc>
                <a:spcPct val="100000"/>
              </a:lnSpc>
              <a:spcBef>
                <a:spcPts val="600"/>
              </a:spcBef>
              <a:spcAft>
                <a:spcPts val="0"/>
              </a:spcAft>
              <a:buClr>
                <a:schemeClr val="lt1"/>
              </a:buClr>
              <a:buSzPct val="100000"/>
              <a:buFont typeface="Arial"/>
              <a:buChar char="•"/>
            </a:pPr>
            <a:r>
              <a:rPr b="0" i="0" lang="en-GB" sz="1300" u="sng" strike="noStrike">
                <a:solidFill>
                  <a:schemeClr val="hlink"/>
                </a:solidFill>
                <a:hlinkClick r:id="rId19"/>
              </a:rPr>
              <a:t>Integrating the additional roles into PCNs</a:t>
            </a:r>
            <a:r>
              <a:rPr b="0" i="0" lang="en-GB" sz="1300" u="none" strike="noStrike"/>
              <a:t> – King’s fund</a:t>
            </a:r>
            <a:endParaRPr/>
          </a:p>
          <a:p>
            <a:pPr indent="-63976" lvl="0" marL="0" rtl="0" algn="l">
              <a:lnSpc>
                <a:spcPct val="100000"/>
              </a:lnSpc>
              <a:spcBef>
                <a:spcPts val="0"/>
              </a:spcBef>
              <a:spcAft>
                <a:spcPts val="0"/>
              </a:spcAft>
              <a:buClr>
                <a:schemeClr val="lt1"/>
              </a:buClr>
              <a:buSzPct val="100000"/>
              <a:buFont typeface="Arial"/>
              <a:buChar char="•"/>
            </a:pPr>
            <a:r>
              <a:rPr b="0" i="0" lang="en-GB" sz="1300" u="sng" strike="noStrike">
                <a:solidFill>
                  <a:schemeClr val="hlink"/>
                </a:solidFill>
                <a:hlinkClick r:id="rId20"/>
              </a:rPr>
              <a:t>ARRS claims portal guidance webinar</a:t>
            </a:r>
            <a:endParaRPr b="0" i="0" sz="1300" u="none" strike="noStrike"/>
          </a:p>
          <a:p>
            <a:pPr indent="-63976" lvl="0" marL="0" rtl="0" algn="l">
              <a:lnSpc>
                <a:spcPct val="100000"/>
              </a:lnSpc>
              <a:spcBef>
                <a:spcPts val="0"/>
              </a:spcBef>
              <a:spcAft>
                <a:spcPts val="0"/>
              </a:spcAft>
              <a:buClr>
                <a:schemeClr val="lt1"/>
              </a:buClr>
              <a:buSzPct val="100000"/>
              <a:buFont typeface="Arial"/>
              <a:buChar char="•"/>
            </a:pPr>
            <a:r>
              <a:rPr b="0" i="0" lang="en-GB" sz="1300" u="sng" strike="noStrike">
                <a:solidFill>
                  <a:schemeClr val="hlink"/>
                </a:solidFill>
                <a:hlinkClick r:id="rId21"/>
              </a:rPr>
              <a:t>Guidance for accessing allocated ARRS funding</a:t>
            </a:r>
            <a:endParaRPr b="0" i="0" sz="1300" u="sng" strike="noStrike"/>
          </a:p>
          <a:p>
            <a:pPr indent="0" lvl="0" marL="0" rtl="0" algn="l">
              <a:lnSpc>
                <a:spcPct val="100000"/>
              </a:lnSpc>
              <a:spcBef>
                <a:spcPts val="0"/>
              </a:spcBef>
              <a:spcAft>
                <a:spcPts val="0"/>
              </a:spcAft>
              <a:buClr>
                <a:schemeClr val="lt1"/>
              </a:buClr>
              <a:buSzPct val="100000"/>
              <a:buFont typeface="Arial"/>
              <a:buNone/>
            </a:pPr>
            <a:r>
              <a:t/>
            </a:r>
            <a:endParaRPr sz="1300" u="sng"/>
          </a:p>
          <a:p>
            <a:pPr indent="0" lvl="0" marL="0" rtl="0" algn="l">
              <a:lnSpc>
                <a:spcPct val="100000"/>
              </a:lnSpc>
              <a:spcBef>
                <a:spcPts val="1800"/>
              </a:spcBef>
              <a:spcAft>
                <a:spcPts val="0"/>
              </a:spcAft>
              <a:buClr>
                <a:schemeClr val="lt1"/>
              </a:buClr>
              <a:buSzPct val="100000"/>
              <a:buNone/>
            </a:pPr>
            <a:r>
              <a:rPr i="0" lang="en-GB" sz="1300" u="none" strike="noStrike">
                <a:latin typeface="Arial"/>
                <a:ea typeface="Arial"/>
                <a:cs typeface="Arial"/>
                <a:sym typeface="Arial"/>
              </a:rPr>
              <a:t>Personalised Care DES</a:t>
            </a:r>
            <a:endParaRPr sz="1300"/>
          </a:p>
          <a:p>
            <a:pPr indent="-63976" lvl="0" marL="0" rtl="0" algn="l">
              <a:lnSpc>
                <a:spcPct val="100000"/>
              </a:lnSpc>
              <a:spcBef>
                <a:spcPts val="600"/>
              </a:spcBef>
              <a:spcAft>
                <a:spcPts val="0"/>
              </a:spcAft>
              <a:buClr>
                <a:schemeClr val="lt1"/>
              </a:buClr>
              <a:buSzPct val="100000"/>
              <a:buFont typeface="Arial"/>
              <a:buChar char="•"/>
            </a:pPr>
            <a:r>
              <a:rPr b="0" i="0" lang="en-GB" sz="1300" u="none" strike="noStrike"/>
              <a:t>PCN support session: Co-producing a Proactive Social Prescribing Service</a:t>
            </a:r>
            <a:endParaRPr/>
          </a:p>
          <a:p>
            <a:pPr indent="-285781" lvl="1" marL="742950" rtl="0" algn="l">
              <a:lnSpc>
                <a:spcPct val="90000"/>
              </a:lnSpc>
              <a:spcBef>
                <a:spcPts val="0"/>
              </a:spcBef>
              <a:spcAft>
                <a:spcPts val="0"/>
              </a:spcAft>
              <a:buClr>
                <a:schemeClr val="lt1"/>
              </a:buClr>
              <a:buSzPct val="100000"/>
              <a:buFont typeface="Arial"/>
              <a:buChar char="•"/>
            </a:pPr>
            <a:r>
              <a:rPr b="0" i="0" lang="en-GB" sz="1300" u="sng" strike="noStrike">
                <a:solidFill>
                  <a:schemeClr val="hlink"/>
                </a:solidFill>
                <a:hlinkClick r:id="rId22"/>
              </a:rPr>
              <a:t>Recording</a:t>
            </a:r>
            <a:endParaRPr b="0" i="0" sz="1300" u="none" strike="noStrike">
              <a:solidFill>
                <a:schemeClr val="lt1"/>
              </a:solidFill>
            </a:endParaRPr>
          </a:p>
          <a:p>
            <a:pPr indent="-285781" lvl="1" marL="742950" rtl="0" algn="l">
              <a:lnSpc>
                <a:spcPct val="90000"/>
              </a:lnSpc>
              <a:spcBef>
                <a:spcPts val="0"/>
              </a:spcBef>
              <a:spcAft>
                <a:spcPts val="0"/>
              </a:spcAft>
              <a:buClr>
                <a:schemeClr val="lt1"/>
              </a:buClr>
              <a:buSzPct val="100000"/>
              <a:buFont typeface="Arial"/>
              <a:buChar char="•"/>
            </a:pPr>
            <a:r>
              <a:rPr b="0" i="0" lang="en-GB" sz="1300" u="sng" strike="noStrike">
                <a:solidFill>
                  <a:schemeClr val="hlink"/>
                </a:solidFill>
                <a:hlinkClick r:id="rId23"/>
              </a:rPr>
              <a:t>Slides </a:t>
            </a:r>
            <a:endParaRPr b="0" i="0" sz="1300" u="none" strike="noStrike">
              <a:solidFill>
                <a:schemeClr val="lt1"/>
              </a:solidFill>
            </a:endParaRPr>
          </a:p>
          <a:p>
            <a:pPr indent="-63976" lvl="0" marL="0" rtl="0" algn="l">
              <a:lnSpc>
                <a:spcPct val="100000"/>
              </a:lnSpc>
              <a:spcBef>
                <a:spcPts val="0"/>
              </a:spcBef>
              <a:spcAft>
                <a:spcPts val="0"/>
              </a:spcAft>
              <a:buClr>
                <a:schemeClr val="lt1"/>
              </a:buClr>
              <a:buSzPct val="100000"/>
              <a:buFont typeface="Arial"/>
              <a:buChar char="•"/>
            </a:pPr>
            <a:r>
              <a:rPr b="0" i="0" lang="en-GB" sz="1300" u="sng" strike="noStrike">
                <a:solidFill>
                  <a:schemeClr val="hlink"/>
                </a:solidFill>
                <a:hlinkClick r:id="rId24"/>
              </a:rPr>
              <a:t>What is proactive SP - a 3 minute video by NALW</a:t>
            </a:r>
            <a:endParaRPr b="0" i="0" sz="1300" u="none" strike="noStrike"/>
          </a:p>
          <a:p>
            <a:pPr indent="0" lvl="0" marL="0" rtl="0" algn="l">
              <a:lnSpc>
                <a:spcPct val="100000"/>
              </a:lnSpc>
              <a:spcBef>
                <a:spcPts val="0"/>
              </a:spcBef>
              <a:spcAft>
                <a:spcPts val="0"/>
              </a:spcAft>
              <a:buClr>
                <a:schemeClr val="lt1"/>
              </a:buClr>
              <a:buSzPct val="100000"/>
              <a:buFont typeface="Arial"/>
              <a:buNone/>
            </a:pPr>
            <a:r>
              <a:t/>
            </a:r>
            <a:endParaRPr b="0" i="0" sz="1300" u="none" strike="noStrike"/>
          </a:p>
          <a:p>
            <a:pPr indent="0" lvl="0" marL="0" rtl="0" algn="l">
              <a:lnSpc>
                <a:spcPct val="100000"/>
              </a:lnSpc>
              <a:spcBef>
                <a:spcPts val="0"/>
              </a:spcBef>
              <a:spcAft>
                <a:spcPts val="0"/>
              </a:spcAft>
              <a:buClr>
                <a:schemeClr val="lt1"/>
              </a:buClr>
              <a:buSzPct val="100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1"/>
          <p:cNvSpPr txBox="1"/>
          <p:nvPr>
            <p:ph idx="1" type="body"/>
          </p:nvPr>
        </p:nvSpPr>
        <p:spPr>
          <a:xfrm>
            <a:off x="473163" y="1680575"/>
            <a:ext cx="7404012" cy="2548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25563"/>
              </a:buClr>
              <a:buSzPts val="1400"/>
              <a:buNone/>
            </a:pPr>
            <a:r>
              <a:rPr b="1" lang="en-GB" sz="1400"/>
              <a:t>Does your borough have peer support for SPLWs, CCs or HWBCs?</a:t>
            </a:r>
            <a:endParaRPr/>
          </a:p>
          <a:p>
            <a:pPr indent="0" lvl="0" marL="0" rtl="0" algn="l">
              <a:lnSpc>
                <a:spcPct val="100000"/>
              </a:lnSpc>
              <a:spcBef>
                <a:spcPts val="900"/>
              </a:spcBef>
              <a:spcAft>
                <a:spcPts val="0"/>
              </a:spcAft>
              <a:buClr>
                <a:srgbClr val="425563"/>
              </a:buClr>
              <a:buSzPts val="1400"/>
              <a:buNone/>
            </a:pPr>
            <a:r>
              <a:rPr b="0" lang="en-GB" sz="1400" u="sng">
                <a:solidFill>
                  <a:schemeClr val="hlink"/>
                </a:solidFill>
                <a:hlinkClick r:id="rId3"/>
              </a:rPr>
              <a:t>Peer support is an </a:t>
            </a:r>
            <a:r>
              <a:rPr lang="en-GB" sz="1400" u="sng">
                <a:solidFill>
                  <a:schemeClr val="hlink"/>
                </a:solidFill>
                <a:hlinkClick r:id="rId4"/>
              </a:rPr>
              <a:t>invaluable tool to support and connect the frontline. </a:t>
            </a:r>
            <a:r>
              <a:rPr b="0" lang="en-GB" sz="1400" u="sng">
                <a:solidFill>
                  <a:schemeClr val="hlink"/>
                </a:solidFill>
                <a:hlinkClick r:id="rId5"/>
              </a:rPr>
              <a:t>We can help in setting them up – find out more here.</a:t>
            </a:r>
            <a:endParaRPr b="0" sz="1400"/>
          </a:p>
          <a:p>
            <a:pPr indent="0" lvl="0" marL="0" rtl="0" algn="l">
              <a:lnSpc>
                <a:spcPct val="100000"/>
              </a:lnSpc>
              <a:spcBef>
                <a:spcPts val="900"/>
              </a:spcBef>
              <a:spcAft>
                <a:spcPts val="0"/>
              </a:spcAft>
              <a:buClr>
                <a:srgbClr val="425563"/>
              </a:buClr>
              <a:buSzPts val="1400"/>
              <a:buNone/>
            </a:pPr>
            <a:r>
              <a:t/>
            </a:r>
            <a:endParaRPr sz="1400"/>
          </a:p>
          <a:p>
            <a:pPr indent="0" lvl="0" marL="0" rtl="0" algn="l">
              <a:lnSpc>
                <a:spcPct val="100000"/>
              </a:lnSpc>
              <a:spcBef>
                <a:spcPts val="900"/>
              </a:spcBef>
              <a:spcAft>
                <a:spcPts val="0"/>
              </a:spcAft>
              <a:buClr>
                <a:srgbClr val="425563"/>
              </a:buClr>
              <a:buSzPts val="1400"/>
              <a:buNone/>
            </a:pPr>
            <a:r>
              <a:t/>
            </a:r>
            <a:endParaRPr b="1" sz="1400"/>
          </a:p>
          <a:p>
            <a:pPr indent="0" lvl="0" marL="0" rtl="0" algn="l">
              <a:lnSpc>
                <a:spcPct val="100000"/>
              </a:lnSpc>
              <a:spcBef>
                <a:spcPts val="900"/>
              </a:spcBef>
              <a:spcAft>
                <a:spcPts val="0"/>
              </a:spcAft>
              <a:buClr>
                <a:srgbClr val="425563"/>
              </a:buClr>
              <a:buSzPts val="1400"/>
              <a:buNone/>
            </a:pPr>
            <a:r>
              <a:t/>
            </a:r>
            <a:endParaRPr b="0" sz="1400"/>
          </a:p>
          <a:p>
            <a:pPr indent="0" lvl="0" marL="0" rtl="0" algn="l">
              <a:lnSpc>
                <a:spcPct val="100000"/>
              </a:lnSpc>
              <a:spcBef>
                <a:spcPts val="900"/>
              </a:spcBef>
              <a:spcAft>
                <a:spcPts val="0"/>
              </a:spcAft>
              <a:buClr>
                <a:srgbClr val="425563"/>
              </a:buClr>
              <a:buSzPts val="1400"/>
              <a:buNone/>
            </a:pPr>
            <a:r>
              <a:t/>
            </a:r>
            <a:endParaRPr sz="1400"/>
          </a:p>
        </p:txBody>
      </p:sp>
      <p:sp>
        <p:nvSpPr>
          <p:cNvPr id="428" name="Google Shape;428;p51"/>
          <p:cNvSpPr txBox="1"/>
          <p:nvPr>
            <p:ph idx="2" type="body"/>
          </p:nvPr>
        </p:nvSpPr>
        <p:spPr>
          <a:xfrm>
            <a:off x="473163" y="3075079"/>
            <a:ext cx="7575462" cy="26970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25563"/>
              </a:buClr>
              <a:buSzPts val="1400"/>
              <a:buNone/>
            </a:pPr>
            <a:r>
              <a:rPr b="1" lang="en-GB" sz="1400"/>
              <a:t>Do you want support to develop a case study from your service?</a:t>
            </a:r>
            <a:endParaRPr/>
          </a:p>
          <a:p>
            <a:pPr indent="0" lvl="0" marL="0" rtl="0" algn="l">
              <a:lnSpc>
                <a:spcPct val="100000"/>
              </a:lnSpc>
              <a:spcBef>
                <a:spcPts val="900"/>
              </a:spcBef>
              <a:spcAft>
                <a:spcPts val="0"/>
              </a:spcAft>
              <a:buClr>
                <a:srgbClr val="425563"/>
              </a:buClr>
              <a:buSzPts val="1400"/>
              <a:buNone/>
            </a:pPr>
            <a:r>
              <a:rPr lang="en-GB" sz="1400"/>
              <a:t>NHSE are looking for people to develop case studies with around wider roles, including non-clinical and ARRs roles to improve patient and public awareness of these within the MDT. Some examples include:</a:t>
            </a:r>
            <a:endParaRPr/>
          </a:p>
          <a:p>
            <a:pPr indent="-88900" lvl="2" marL="0" rtl="0" algn="l">
              <a:lnSpc>
                <a:spcPct val="90000"/>
              </a:lnSpc>
              <a:spcBef>
                <a:spcPts val="1400"/>
              </a:spcBef>
              <a:spcAft>
                <a:spcPts val="0"/>
              </a:spcAft>
              <a:buClr>
                <a:srgbClr val="000000"/>
              </a:buClr>
              <a:buSzPts val="1400"/>
              <a:buFont typeface="Arial"/>
              <a:buChar char="•"/>
            </a:pPr>
            <a:r>
              <a:rPr b="0" i="0" lang="en-GB" sz="1400">
                <a:solidFill>
                  <a:srgbClr val="000000"/>
                </a:solidFill>
                <a:latin typeface="Arial"/>
                <a:ea typeface="Arial"/>
                <a:cs typeface="Arial"/>
                <a:sym typeface="Arial"/>
              </a:rPr>
              <a:t>Good example of MDT working, or a specific role benefiting patients</a:t>
            </a:r>
            <a:endParaRPr/>
          </a:p>
          <a:p>
            <a:pPr indent="-88900" lvl="2" marL="0" rtl="0" algn="l">
              <a:lnSpc>
                <a:spcPct val="90000"/>
              </a:lnSpc>
              <a:spcBef>
                <a:spcPts val="500"/>
              </a:spcBef>
              <a:spcAft>
                <a:spcPts val="0"/>
              </a:spcAft>
              <a:buClr>
                <a:srgbClr val="000000"/>
              </a:buClr>
              <a:buSzPts val="1400"/>
              <a:buFont typeface="Arial"/>
              <a:buChar char="•"/>
            </a:pPr>
            <a:r>
              <a:rPr b="0" i="0" lang="en-GB" sz="1400">
                <a:solidFill>
                  <a:srgbClr val="000000"/>
                </a:solidFill>
                <a:latin typeface="Arial"/>
                <a:ea typeface="Arial"/>
                <a:cs typeface="Arial"/>
                <a:sym typeface="Arial"/>
              </a:rPr>
              <a:t>Some data/stats such as: </a:t>
            </a:r>
            <a:endParaRPr/>
          </a:p>
          <a:p>
            <a:pPr indent="-285749" lvl="5" marL="892799" rtl="0" algn="l">
              <a:lnSpc>
                <a:spcPct val="90000"/>
              </a:lnSpc>
              <a:spcBef>
                <a:spcPts val="500"/>
              </a:spcBef>
              <a:spcAft>
                <a:spcPts val="0"/>
              </a:spcAft>
              <a:buClr>
                <a:srgbClr val="000000"/>
              </a:buClr>
              <a:buSzPts val="1400"/>
              <a:buChar char="•"/>
            </a:pPr>
            <a:r>
              <a:rPr b="0" i="0" lang="en-GB" sz="1400">
                <a:solidFill>
                  <a:srgbClr val="000000"/>
                </a:solidFill>
                <a:latin typeface="Arial"/>
                <a:ea typeface="Arial"/>
                <a:cs typeface="Arial"/>
                <a:sym typeface="Arial"/>
              </a:rPr>
              <a:t>Improvements in patient satisfaction levels/survey responses etc </a:t>
            </a:r>
            <a:endParaRPr/>
          </a:p>
          <a:p>
            <a:pPr indent="-285749" lvl="5" marL="892799" rtl="0" algn="l">
              <a:lnSpc>
                <a:spcPct val="90000"/>
              </a:lnSpc>
              <a:spcBef>
                <a:spcPts val="500"/>
              </a:spcBef>
              <a:spcAft>
                <a:spcPts val="0"/>
              </a:spcAft>
              <a:buClr>
                <a:srgbClr val="000000"/>
              </a:buClr>
              <a:buSzPts val="1400"/>
              <a:buChar char="•"/>
            </a:pPr>
            <a:r>
              <a:rPr b="0" i="0" lang="en-GB" sz="1400">
                <a:solidFill>
                  <a:srgbClr val="000000"/>
                </a:solidFill>
                <a:latin typeface="Arial"/>
                <a:ea typeface="Arial"/>
                <a:cs typeface="Arial"/>
                <a:sym typeface="Arial"/>
              </a:rPr>
              <a:t>Freeing up capacity in other areas so more patients are being seen/getting the care they need </a:t>
            </a:r>
            <a:endParaRPr/>
          </a:p>
          <a:p>
            <a:pPr indent="-285749" lvl="5" marL="892799" rtl="0" algn="l">
              <a:lnSpc>
                <a:spcPct val="90000"/>
              </a:lnSpc>
              <a:spcBef>
                <a:spcPts val="500"/>
              </a:spcBef>
              <a:spcAft>
                <a:spcPts val="0"/>
              </a:spcAft>
              <a:buClr>
                <a:srgbClr val="000000"/>
              </a:buClr>
              <a:buSzPts val="1400"/>
              <a:buChar char="•"/>
            </a:pPr>
            <a:r>
              <a:rPr b="0" i="0" lang="en-GB" sz="1400">
                <a:solidFill>
                  <a:srgbClr val="000000"/>
                </a:solidFill>
                <a:latin typeface="Arial"/>
                <a:ea typeface="Arial"/>
                <a:cs typeface="Arial"/>
                <a:sym typeface="Arial"/>
              </a:rPr>
              <a:t>Quicker access to healthcare professionals </a:t>
            </a:r>
            <a:endParaRPr/>
          </a:p>
          <a:p>
            <a:pPr indent="-285749" lvl="5" marL="892799" rtl="0" algn="l">
              <a:lnSpc>
                <a:spcPct val="90000"/>
              </a:lnSpc>
              <a:spcBef>
                <a:spcPts val="500"/>
              </a:spcBef>
              <a:spcAft>
                <a:spcPts val="0"/>
              </a:spcAft>
              <a:buClr>
                <a:srgbClr val="000000"/>
              </a:buClr>
              <a:buSzPts val="1400"/>
              <a:buChar char="•"/>
            </a:pPr>
            <a:r>
              <a:rPr b="0" i="0" lang="en-GB" sz="1400">
                <a:solidFill>
                  <a:srgbClr val="000000"/>
                </a:solidFill>
                <a:latin typeface="Arial"/>
                <a:ea typeface="Arial"/>
                <a:cs typeface="Arial"/>
                <a:sym typeface="Arial"/>
              </a:rPr>
              <a:t>Any anecdotal feedback from patients </a:t>
            </a:r>
            <a:endParaRPr/>
          </a:p>
          <a:p>
            <a:pPr indent="0" lvl="2" marL="0" rtl="0" algn="l">
              <a:lnSpc>
                <a:spcPct val="90000"/>
              </a:lnSpc>
              <a:spcBef>
                <a:spcPts val="500"/>
              </a:spcBef>
              <a:spcAft>
                <a:spcPts val="0"/>
              </a:spcAft>
              <a:buClr>
                <a:srgbClr val="425563"/>
              </a:buClr>
              <a:buSzPts val="1400"/>
              <a:buNone/>
            </a:pPr>
            <a:r>
              <a:t/>
            </a:r>
            <a:endParaRPr b="0" i="0" sz="1400">
              <a:solidFill>
                <a:srgbClr val="000000"/>
              </a:solidFill>
              <a:latin typeface="Arial"/>
              <a:ea typeface="Arial"/>
              <a:cs typeface="Arial"/>
              <a:sym typeface="Arial"/>
            </a:endParaRPr>
          </a:p>
          <a:p>
            <a:pPr indent="0" lvl="2" marL="0" rtl="0" algn="l">
              <a:lnSpc>
                <a:spcPct val="90000"/>
              </a:lnSpc>
              <a:spcBef>
                <a:spcPts val="500"/>
              </a:spcBef>
              <a:spcAft>
                <a:spcPts val="0"/>
              </a:spcAft>
              <a:buClr>
                <a:srgbClr val="000000"/>
              </a:buClr>
              <a:buSzPts val="1400"/>
              <a:buNone/>
            </a:pPr>
            <a:r>
              <a:rPr b="0" i="0" lang="en-GB" sz="1400">
                <a:solidFill>
                  <a:srgbClr val="000000"/>
                </a:solidFill>
                <a:latin typeface="Arial"/>
                <a:ea typeface="Arial"/>
                <a:cs typeface="Arial"/>
                <a:sym typeface="Arial"/>
              </a:rPr>
              <a:t>If you are interested in developing a case study showcasing the work of your MDT, then please contact Janet Somers at </a:t>
            </a:r>
            <a:r>
              <a:rPr b="0" i="0" lang="en-GB" sz="1400" u="sng" strike="noStrike">
                <a:solidFill>
                  <a:schemeClr val="hlink"/>
                </a:solidFill>
                <a:latin typeface="Arial"/>
                <a:ea typeface="Arial"/>
                <a:cs typeface="Arial"/>
                <a:sym typeface="Arial"/>
                <a:hlinkClick r:id="rId6"/>
              </a:rPr>
              <a:t>janet.somers@nhs.net</a:t>
            </a:r>
            <a:r>
              <a:rPr b="0" i="0" lang="en-GB" sz="1400">
                <a:solidFill>
                  <a:srgbClr val="000000"/>
                </a:solidFill>
                <a:latin typeface="Arial"/>
                <a:ea typeface="Arial"/>
                <a:cs typeface="Arial"/>
                <a:sym typeface="Arial"/>
              </a:rPr>
              <a:t>.</a:t>
            </a:r>
            <a:endParaRPr/>
          </a:p>
        </p:txBody>
      </p:sp>
      <p:sp>
        <p:nvSpPr>
          <p:cNvPr id="429" name="Google Shape;429;p51"/>
          <p:cNvSpPr txBox="1"/>
          <p:nvPr>
            <p:ph idx="3" type="body"/>
          </p:nvPr>
        </p:nvSpPr>
        <p:spPr>
          <a:xfrm>
            <a:off x="8328288" y="1855463"/>
            <a:ext cx="2822933" cy="367856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rgbClr val="005EB8"/>
              </a:buClr>
              <a:buSzPts val="1400"/>
              <a:buNone/>
            </a:pPr>
            <a:r>
              <a:rPr lang="en-GB" sz="1400" u="sng">
                <a:solidFill>
                  <a:schemeClr val="hlink"/>
                </a:solidFill>
                <a:hlinkClick r:id="rId7"/>
              </a:rPr>
              <a:t>Sign up to receive our newsletters here!</a:t>
            </a:r>
            <a:endParaRPr sz="1400"/>
          </a:p>
          <a:p>
            <a:pPr indent="0" lvl="0" marL="0" rtl="0" algn="l">
              <a:lnSpc>
                <a:spcPct val="100000"/>
              </a:lnSpc>
              <a:spcBef>
                <a:spcPts val="900"/>
              </a:spcBef>
              <a:spcAft>
                <a:spcPts val="0"/>
              </a:spcAft>
              <a:buClr>
                <a:srgbClr val="005EB8"/>
              </a:buClr>
              <a:buSzPts val="1400"/>
              <a:buNone/>
            </a:pPr>
            <a:r>
              <a:t/>
            </a:r>
            <a:endParaRPr sz="1400"/>
          </a:p>
          <a:p>
            <a:pPr indent="-342900" lvl="0" marL="342900" rtl="0" algn="l">
              <a:lnSpc>
                <a:spcPct val="100000"/>
              </a:lnSpc>
              <a:spcBef>
                <a:spcPts val="900"/>
              </a:spcBef>
              <a:spcAft>
                <a:spcPts val="0"/>
              </a:spcAft>
              <a:buClr>
                <a:srgbClr val="005EB8"/>
              </a:buClr>
              <a:buSzPts val="1400"/>
              <a:buFont typeface="Calibri"/>
              <a:buAutoNum type="arabicPeriod"/>
            </a:pPr>
            <a:r>
              <a:rPr lang="en-GB" sz="1400"/>
              <a:t>System support newsletter for people managing and embedding the roles </a:t>
            </a:r>
            <a:endParaRPr/>
          </a:p>
          <a:p>
            <a:pPr indent="-342900" lvl="0" marL="342900" rtl="0" algn="l">
              <a:lnSpc>
                <a:spcPct val="100000"/>
              </a:lnSpc>
              <a:spcBef>
                <a:spcPts val="900"/>
              </a:spcBef>
              <a:spcAft>
                <a:spcPts val="0"/>
              </a:spcAft>
              <a:buClr>
                <a:srgbClr val="005EB8"/>
              </a:buClr>
              <a:buSzPts val="1400"/>
              <a:buFont typeface="Calibri"/>
              <a:buAutoNum type="arabicPeriod"/>
            </a:pPr>
            <a:r>
              <a:rPr lang="en-GB" sz="1400"/>
              <a:t>Workforce newsletter for those working in a personalised care role</a:t>
            </a:r>
            <a:endParaRPr/>
          </a:p>
          <a:p>
            <a:pPr indent="-82550" lvl="0" marL="171450" rtl="0" algn="l">
              <a:lnSpc>
                <a:spcPct val="100000"/>
              </a:lnSpc>
              <a:spcBef>
                <a:spcPts val="900"/>
              </a:spcBef>
              <a:spcAft>
                <a:spcPts val="0"/>
              </a:spcAft>
              <a:buClr>
                <a:srgbClr val="005EB8"/>
              </a:buClr>
              <a:buSzPts val="1400"/>
              <a:buFont typeface="Arial"/>
              <a:buNone/>
            </a:pPr>
            <a:r>
              <a:t/>
            </a:r>
            <a:endParaRPr sz="1400"/>
          </a:p>
          <a:p>
            <a:pPr indent="0" lvl="0" marL="0" rtl="0" algn="l">
              <a:lnSpc>
                <a:spcPct val="100000"/>
              </a:lnSpc>
              <a:spcBef>
                <a:spcPts val="900"/>
              </a:spcBef>
              <a:spcAft>
                <a:spcPts val="0"/>
              </a:spcAft>
              <a:buClr>
                <a:srgbClr val="005EB8"/>
              </a:buClr>
              <a:buSzPts val="1400"/>
              <a:buNone/>
            </a:pPr>
            <a:r>
              <a:rPr lang="en-GB" sz="1400" u="sng">
                <a:solidFill>
                  <a:schemeClr val="hlink"/>
                </a:solidFill>
                <a:hlinkClick r:id="rId8"/>
              </a:rPr>
              <a:t>We add all our previously shared resources, recordings and guidance to our website and resource database here.</a:t>
            </a:r>
            <a:endParaRPr sz="1400"/>
          </a:p>
          <a:p>
            <a:pPr indent="0" lvl="0" marL="0" rtl="0" algn="l">
              <a:lnSpc>
                <a:spcPct val="100000"/>
              </a:lnSpc>
              <a:spcBef>
                <a:spcPts val="900"/>
              </a:spcBef>
              <a:spcAft>
                <a:spcPts val="0"/>
              </a:spcAft>
              <a:buClr>
                <a:srgbClr val="005EB8"/>
              </a:buClr>
              <a:buSzPts val="1400"/>
              <a:buNone/>
            </a:pPr>
            <a:r>
              <a:t/>
            </a:r>
            <a:endParaRPr sz="1400"/>
          </a:p>
          <a:p>
            <a:pPr indent="0" lvl="0" marL="0" rtl="0" algn="l">
              <a:lnSpc>
                <a:spcPct val="100000"/>
              </a:lnSpc>
              <a:spcBef>
                <a:spcPts val="900"/>
              </a:spcBef>
              <a:spcAft>
                <a:spcPts val="0"/>
              </a:spcAft>
              <a:buClr>
                <a:srgbClr val="005EB8"/>
              </a:buClr>
              <a:buSzPts val="1400"/>
              <a:buNone/>
            </a:pPr>
            <a:r>
              <a:t/>
            </a:r>
            <a:endParaRPr sz="1400"/>
          </a:p>
        </p:txBody>
      </p:sp>
      <p:sp>
        <p:nvSpPr>
          <p:cNvPr id="430" name="Google Shape;430;p51"/>
          <p:cNvSpPr txBox="1"/>
          <p:nvPr>
            <p:ph idx="4" type="body"/>
          </p:nvPr>
        </p:nvSpPr>
        <p:spPr>
          <a:xfrm>
            <a:off x="762701" y="770773"/>
            <a:ext cx="4801043" cy="72882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800"/>
              <a:buNone/>
            </a:pPr>
            <a:r>
              <a:rPr lang="en-GB"/>
              <a:t>Opportunities and how to stay up to date!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graphicFrame>
        <p:nvGraphicFramePr>
          <p:cNvPr id="235" name="Google Shape;235;p34"/>
          <p:cNvGraphicFramePr/>
          <p:nvPr/>
        </p:nvGraphicFramePr>
        <p:xfrm>
          <a:off x="418696" y="736882"/>
          <a:ext cx="3000000" cy="3000000"/>
        </p:xfrm>
        <a:graphic>
          <a:graphicData uri="http://schemas.openxmlformats.org/drawingml/2006/table">
            <a:tbl>
              <a:tblPr bandRow="1" firstRow="1">
                <a:noFill/>
                <a:tableStyleId>{E76EC4C3-EBF7-49B0-83BB-C989AC043D5F}</a:tableStyleId>
              </a:tblPr>
              <a:tblGrid>
                <a:gridCol w="7924425"/>
                <a:gridCol w="1689825"/>
                <a:gridCol w="1740375"/>
              </a:tblGrid>
              <a:tr h="487675">
                <a:tc>
                  <a:txBody>
                    <a:bodyPr/>
                    <a:lstStyle/>
                    <a:p>
                      <a:pPr indent="0" lvl="0" marL="0" marR="0" rtl="0" algn="l">
                        <a:spcBef>
                          <a:spcPts val="0"/>
                        </a:spcBef>
                        <a:spcAft>
                          <a:spcPts val="0"/>
                        </a:spcAft>
                        <a:buNone/>
                      </a:pPr>
                      <a:r>
                        <a:rPr lang="en-GB" sz="1200" u="none" cap="none" strike="noStrike"/>
                        <a:t>Topic</a:t>
                      </a:r>
                      <a:endParaRPr/>
                    </a:p>
                  </a:txBody>
                  <a:tcPr marT="60950" marB="60950" marR="121925" marL="121925"/>
                </a:tc>
                <a:tc>
                  <a:txBody>
                    <a:bodyPr/>
                    <a:lstStyle/>
                    <a:p>
                      <a:pPr indent="0" lvl="0" marL="0" marR="0" rtl="0" algn="l">
                        <a:spcBef>
                          <a:spcPts val="0"/>
                        </a:spcBef>
                        <a:spcAft>
                          <a:spcPts val="0"/>
                        </a:spcAft>
                        <a:buNone/>
                      </a:pPr>
                      <a:r>
                        <a:rPr lang="en-GB" sz="1200"/>
                        <a:t>Time</a:t>
                      </a:r>
                      <a:endParaRPr/>
                    </a:p>
                  </a:txBody>
                  <a:tcPr marT="60950" marB="60950" marR="121925" marL="121925"/>
                </a:tc>
                <a:tc>
                  <a:txBody>
                    <a:bodyPr/>
                    <a:lstStyle/>
                    <a:p>
                      <a:pPr indent="0" lvl="0" marL="0" marR="0" rtl="0" algn="l">
                        <a:spcBef>
                          <a:spcPts val="0"/>
                        </a:spcBef>
                        <a:spcAft>
                          <a:spcPts val="0"/>
                        </a:spcAft>
                        <a:buNone/>
                      </a:pPr>
                      <a:r>
                        <a:rPr lang="en-GB" sz="1200"/>
                        <a:t>Who?</a:t>
                      </a:r>
                      <a:endParaRPr/>
                    </a:p>
                  </a:txBody>
                  <a:tcPr marT="60950" marB="60950" marR="121925" marL="121925"/>
                </a:tc>
              </a:tr>
              <a:tr h="487675">
                <a:tc>
                  <a:txBody>
                    <a:bodyPr/>
                    <a:lstStyle/>
                    <a:p>
                      <a:pPr indent="0" lvl="0" marL="0" marR="0" rtl="0" algn="l">
                        <a:lnSpc>
                          <a:spcPct val="100000"/>
                        </a:lnSpc>
                        <a:spcBef>
                          <a:spcPts val="0"/>
                        </a:spcBef>
                        <a:spcAft>
                          <a:spcPts val="0"/>
                        </a:spcAft>
                        <a:buClr>
                          <a:schemeClr val="dk1"/>
                        </a:buClr>
                        <a:buSzPts val="1200"/>
                        <a:buFont typeface="Calibri"/>
                        <a:buNone/>
                      </a:pPr>
                      <a:r>
                        <a:rPr b="1" lang="en-GB" sz="1200">
                          <a:solidFill>
                            <a:schemeClr val="dk1"/>
                          </a:solidFill>
                          <a:latin typeface="Calibri"/>
                          <a:ea typeface="Calibri"/>
                          <a:cs typeface="Calibri"/>
                          <a:sym typeface="Calibri"/>
                        </a:rPr>
                        <a:t>Intro to the session</a:t>
                      </a:r>
                      <a:endParaRPr sz="1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200"/>
                        <a:buFont typeface="Calibri"/>
                        <a:buChar char="-"/>
                      </a:pPr>
                      <a:r>
                        <a:rPr lang="en-GB" sz="1200"/>
                        <a:t>Support activity to date </a:t>
                      </a:r>
                      <a:endParaRPr/>
                    </a:p>
                    <a:p>
                      <a:pPr indent="-342900" lvl="0" marL="342900" marR="0" rtl="0" algn="l">
                        <a:spcBef>
                          <a:spcPts val="0"/>
                        </a:spcBef>
                        <a:spcAft>
                          <a:spcPts val="0"/>
                        </a:spcAft>
                        <a:buClr>
                          <a:schemeClr val="dk1"/>
                        </a:buClr>
                        <a:buSzPts val="1200"/>
                        <a:buFont typeface="Calibri"/>
                        <a:buChar char="-"/>
                      </a:pPr>
                      <a:r>
                        <a:rPr lang="en-GB" sz="1200"/>
                        <a:t>Who we are </a:t>
                      </a:r>
                      <a:endParaRPr/>
                    </a:p>
                    <a:p>
                      <a:pPr indent="-342900" lvl="0" marL="342900" marR="0" rtl="0" algn="l">
                        <a:spcBef>
                          <a:spcPts val="0"/>
                        </a:spcBef>
                        <a:spcAft>
                          <a:spcPts val="0"/>
                        </a:spcAft>
                        <a:buClr>
                          <a:schemeClr val="dk1"/>
                        </a:buClr>
                        <a:buSzPts val="1200"/>
                        <a:buFont typeface="Calibri"/>
                        <a:buChar char="-"/>
                      </a:pPr>
                      <a:r>
                        <a:rPr lang="en-GB" sz="1200"/>
                        <a:t>Purpose of the day</a:t>
                      </a:r>
                      <a:endParaRPr/>
                    </a:p>
                  </a:txBody>
                  <a:tcPr marT="60950" marB="60950" marR="121925" marL="121925"/>
                </a:tc>
                <a:tc>
                  <a:txBody>
                    <a:bodyPr/>
                    <a:lstStyle/>
                    <a:p>
                      <a:pPr indent="0" lvl="0" marL="0" marR="0" rtl="0" algn="l">
                        <a:spcBef>
                          <a:spcPts val="0"/>
                        </a:spcBef>
                        <a:spcAft>
                          <a:spcPts val="0"/>
                        </a:spcAft>
                        <a:buNone/>
                      </a:pPr>
                      <a:r>
                        <a:rPr lang="en-GB" sz="1200"/>
                        <a:t>5 min</a:t>
                      </a:r>
                      <a:endParaRPr/>
                    </a:p>
                  </a:txBody>
                  <a:tcPr marT="60950" marB="60950" marR="121925" marL="121925"/>
                </a:tc>
                <a:tc>
                  <a:txBody>
                    <a:bodyPr/>
                    <a:lstStyle/>
                    <a:p>
                      <a:pPr indent="0" lvl="0" marL="0" marR="0" rtl="0" algn="l">
                        <a:lnSpc>
                          <a:spcPct val="100000"/>
                        </a:lnSpc>
                        <a:spcBef>
                          <a:spcPts val="0"/>
                        </a:spcBef>
                        <a:spcAft>
                          <a:spcPts val="0"/>
                        </a:spcAft>
                        <a:buClr>
                          <a:schemeClr val="dk1"/>
                        </a:buClr>
                        <a:buSzPts val="1200"/>
                        <a:buFont typeface="Calibri"/>
                        <a:buNone/>
                      </a:pPr>
                      <a:r>
                        <a:rPr lang="en-GB" sz="1200"/>
                        <a:t>Jenny Brooks</a:t>
                      </a:r>
                      <a:endParaRPr/>
                    </a:p>
                    <a:p>
                      <a:pPr indent="0" lvl="0" marL="0" marR="0" rtl="0" algn="l">
                        <a:spcBef>
                          <a:spcPts val="0"/>
                        </a:spcBef>
                        <a:spcAft>
                          <a:spcPts val="0"/>
                        </a:spcAft>
                        <a:buNone/>
                      </a:pPr>
                      <a:r>
                        <a:t/>
                      </a:r>
                      <a:endParaRPr sz="1200"/>
                    </a:p>
                  </a:txBody>
                  <a:tcPr marT="60950" marB="60950" marR="121925" marL="121925"/>
                </a:tc>
              </a:tr>
              <a:tr h="665200">
                <a:tc>
                  <a:txBody>
                    <a:bodyPr/>
                    <a:lstStyle/>
                    <a:p>
                      <a:pPr indent="0" lvl="0" marL="0" marR="0" rtl="0" algn="l">
                        <a:spcBef>
                          <a:spcPts val="0"/>
                        </a:spcBef>
                        <a:spcAft>
                          <a:spcPts val="0"/>
                        </a:spcAft>
                        <a:buNone/>
                      </a:pPr>
                      <a:r>
                        <a:rPr lang="en-GB" sz="1200"/>
                        <a:t>Who is in the room </a:t>
                      </a:r>
                      <a:endParaRPr/>
                    </a:p>
                  </a:txBody>
                  <a:tcPr marT="60950" marB="60950" marR="121925" marL="121925"/>
                </a:tc>
                <a:tc>
                  <a:txBody>
                    <a:bodyPr/>
                    <a:lstStyle/>
                    <a:p>
                      <a:pPr indent="0" lvl="0" marL="0" marR="0" rtl="0" algn="l">
                        <a:spcBef>
                          <a:spcPts val="0"/>
                        </a:spcBef>
                        <a:spcAft>
                          <a:spcPts val="0"/>
                        </a:spcAft>
                        <a:buNone/>
                      </a:pPr>
                      <a:r>
                        <a:rPr lang="en-GB" sz="1200"/>
                        <a:t>5 min</a:t>
                      </a:r>
                      <a:endParaRPr/>
                    </a:p>
                  </a:txBody>
                  <a:tcPr marT="60950" marB="60950" marR="121925" marL="121925"/>
                </a:tc>
                <a:tc>
                  <a:txBody>
                    <a:bodyPr/>
                    <a:lstStyle/>
                    <a:p>
                      <a:pPr indent="0" lvl="0" marL="0" marR="0" rtl="0" algn="l">
                        <a:lnSpc>
                          <a:spcPct val="100000"/>
                        </a:lnSpc>
                        <a:spcBef>
                          <a:spcPts val="0"/>
                        </a:spcBef>
                        <a:spcAft>
                          <a:spcPts val="0"/>
                        </a:spcAft>
                        <a:buClr>
                          <a:schemeClr val="dk1"/>
                        </a:buClr>
                        <a:buSzPts val="1200"/>
                        <a:buFont typeface="Calibri"/>
                        <a:buNone/>
                      </a:pPr>
                      <a:r>
                        <a:rPr lang="en-GB" sz="1200"/>
                        <a:t>Jenny Brooks</a:t>
                      </a:r>
                      <a:endParaRPr/>
                    </a:p>
                    <a:p>
                      <a:pPr indent="0" lvl="0" marL="0" marR="0" rtl="0" algn="l">
                        <a:spcBef>
                          <a:spcPts val="0"/>
                        </a:spcBef>
                        <a:spcAft>
                          <a:spcPts val="0"/>
                        </a:spcAft>
                        <a:buNone/>
                      </a:pPr>
                      <a:r>
                        <a:t/>
                      </a:r>
                      <a:endParaRPr sz="1200"/>
                    </a:p>
                  </a:txBody>
                  <a:tcPr marT="60950" marB="60950" marR="121925" marL="121925"/>
                </a:tc>
              </a:tr>
              <a:tr h="1187125">
                <a:tc>
                  <a:txBody>
                    <a:bodyPr/>
                    <a:lstStyle/>
                    <a:p>
                      <a:pPr indent="0" lvl="0" marL="0" marR="0" rtl="0" algn="l">
                        <a:spcBef>
                          <a:spcPts val="0"/>
                        </a:spcBef>
                        <a:spcAft>
                          <a:spcPts val="0"/>
                        </a:spcAft>
                        <a:buNone/>
                      </a:pPr>
                      <a:r>
                        <a:rPr b="1" lang="en-GB" sz="1200"/>
                        <a:t>Key guidance</a:t>
                      </a:r>
                      <a:endParaRPr/>
                    </a:p>
                    <a:p>
                      <a:pPr indent="-171450" lvl="0" marL="171450" marR="0" rtl="0" algn="l">
                        <a:spcBef>
                          <a:spcPts val="0"/>
                        </a:spcBef>
                        <a:spcAft>
                          <a:spcPts val="0"/>
                        </a:spcAft>
                        <a:buClr>
                          <a:schemeClr val="dk1"/>
                        </a:buClr>
                        <a:buSzPts val="1200"/>
                        <a:buFont typeface="Calibri"/>
                        <a:buChar char="-"/>
                      </a:pPr>
                      <a:r>
                        <a:rPr lang="en-GB" sz="1200"/>
                        <a:t>Workforce development frameworks by NHSE</a:t>
                      </a:r>
                      <a:endParaRPr/>
                    </a:p>
                    <a:p>
                      <a:pPr indent="-171450" lvl="0" marL="171450" marR="0" rtl="0" algn="l">
                        <a:spcBef>
                          <a:spcPts val="0"/>
                        </a:spcBef>
                        <a:spcAft>
                          <a:spcPts val="0"/>
                        </a:spcAft>
                        <a:buClr>
                          <a:schemeClr val="dk1"/>
                        </a:buClr>
                        <a:buSzPts val="1200"/>
                        <a:buFont typeface="Calibri"/>
                        <a:buChar char="-"/>
                      </a:pPr>
                      <a:r>
                        <a:rPr lang="en-GB" sz="1200"/>
                        <a:t>Toolkit for embedding the three personalised care roles and tackling inequalities</a:t>
                      </a:r>
                      <a:endParaRPr/>
                    </a:p>
                    <a:p>
                      <a:pPr indent="-171450" lvl="0" marL="171450" marR="0" rtl="0" algn="l">
                        <a:spcBef>
                          <a:spcPts val="0"/>
                        </a:spcBef>
                        <a:spcAft>
                          <a:spcPts val="0"/>
                        </a:spcAft>
                        <a:buClr>
                          <a:schemeClr val="dk1"/>
                        </a:buClr>
                        <a:buSzPts val="1200"/>
                        <a:buFont typeface="Calibri"/>
                        <a:buChar char="-"/>
                      </a:pPr>
                      <a:r>
                        <a:rPr lang="en-GB" sz="1200"/>
                        <a:t>ARRs and Funding post 2023/24</a:t>
                      </a:r>
                      <a:endParaRPr/>
                    </a:p>
                    <a:p>
                      <a:pPr indent="-95250" lvl="0" marL="171450" marR="0" rtl="0" algn="l">
                        <a:spcBef>
                          <a:spcPts val="0"/>
                        </a:spcBef>
                        <a:spcAft>
                          <a:spcPts val="0"/>
                        </a:spcAft>
                        <a:buClr>
                          <a:schemeClr val="dk1"/>
                        </a:buClr>
                        <a:buSzPts val="1200"/>
                        <a:buFont typeface="Calibri"/>
                        <a:buNone/>
                      </a:pPr>
                      <a:r>
                        <a:t/>
                      </a:r>
                      <a:endParaRPr sz="1200"/>
                    </a:p>
                    <a:p>
                      <a:pPr indent="0" lvl="0" marL="0" marR="0" rtl="0" algn="l">
                        <a:spcBef>
                          <a:spcPts val="0"/>
                        </a:spcBef>
                        <a:spcAft>
                          <a:spcPts val="0"/>
                        </a:spcAft>
                        <a:buClr>
                          <a:schemeClr val="dk1"/>
                        </a:buClr>
                        <a:buSzPts val="1200"/>
                        <a:buFont typeface="Calibri"/>
                        <a:buNone/>
                      </a:pPr>
                      <a:r>
                        <a:rPr lang="en-GB" sz="1200"/>
                        <a:t>Q&amp;A</a:t>
                      </a:r>
                      <a:endParaRPr/>
                    </a:p>
                  </a:txBody>
                  <a:tcPr marT="60950" marB="60950" marR="121925" marL="121925"/>
                </a:tc>
                <a:tc>
                  <a:txBody>
                    <a:bodyPr/>
                    <a:lstStyle/>
                    <a:p>
                      <a:pPr indent="0" lvl="0" marL="0" marR="0" rtl="0" algn="l">
                        <a:spcBef>
                          <a:spcPts val="0"/>
                        </a:spcBef>
                        <a:spcAft>
                          <a:spcPts val="0"/>
                        </a:spcAft>
                        <a:buNone/>
                      </a:pPr>
                      <a:r>
                        <a:rPr lang="en-GB" sz="1200"/>
                        <a:t>5 min</a:t>
                      </a:r>
                      <a:endParaRPr/>
                    </a:p>
                    <a:p>
                      <a:pPr indent="0" lvl="0" marL="0" marR="0" rtl="0" algn="l">
                        <a:spcBef>
                          <a:spcPts val="0"/>
                        </a:spcBef>
                        <a:spcAft>
                          <a:spcPts val="0"/>
                        </a:spcAft>
                        <a:buNone/>
                      </a:pPr>
                      <a:r>
                        <a:t/>
                      </a:r>
                      <a:endParaRPr sz="1200"/>
                    </a:p>
                    <a:p>
                      <a:pPr indent="0" lvl="0" marL="0" marR="0" rtl="0" algn="l">
                        <a:spcBef>
                          <a:spcPts val="0"/>
                        </a:spcBef>
                        <a:spcAft>
                          <a:spcPts val="0"/>
                        </a:spcAft>
                        <a:buNone/>
                      </a:pPr>
                      <a:r>
                        <a:t/>
                      </a:r>
                      <a:endParaRPr sz="1200"/>
                    </a:p>
                    <a:p>
                      <a:pPr indent="0" lvl="0" marL="0" marR="0" rtl="0" algn="l">
                        <a:spcBef>
                          <a:spcPts val="0"/>
                        </a:spcBef>
                        <a:spcAft>
                          <a:spcPts val="0"/>
                        </a:spcAft>
                        <a:buNone/>
                      </a:pPr>
                      <a:r>
                        <a:rPr lang="en-GB" sz="1200"/>
                        <a:t>10 min</a:t>
                      </a:r>
                      <a:endParaRPr/>
                    </a:p>
                    <a:p>
                      <a:pPr indent="0" lvl="0" marL="0" marR="0" rtl="0" algn="l">
                        <a:spcBef>
                          <a:spcPts val="0"/>
                        </a:spcBef>
                        <a:spcAft>
                          <a:spcPts val="0"/>
                        </a:spcAft>
                        <a:buNone/>
                      </a:pPr>
                      <a:r>
                        <a:t/>
                      </a:r>
                      <a:endParaRPr sz="1200"/>
                    </a:p>
                    <a:p>
                      <a:pPr indent="0" lvl="0" marL="0" marR="0" rtl="0" algn="l">
                        <a:spcBef>
                          <a:spcPts val="0"/>
                        </a:spcBef>
                        <a:spcAft>
                          <a:spcPts val="0"/>
                        </a:spcAft>
                        <a:buNone/>
                      </a:pPr>
                      <a:r>
                        <a:rPr lang="en-GB" sz="1200"/>
                        <a:t>15 min</a:t>
                      </a:r>
                      <a:endParaRPr/>
                    </a:p>
                  </a:txBody>
                  <a:tcPr marT="60950" marB="60950" marR="121925" marL="121925"/>
                </a:tc>
                <a:tc>
                  <a:txBody>
                    <a:bodyPr/>
                    <a:lstStyle/>
                    <a:p>
                      <a:pPr indent="0" lvl="0" marL="0" marR="0" rtl="0" algn="l">
                        <a:spcBef>
                          <a:spcPts val="0"/>
                        </a:spcBef>
                        <a:spcAft>
                          <a:spcPts val="0"/>
                        </a:spcAft>
                        <a:buNone/>
                      </a:pPr>
                      <a:r>
                        <a:rPr lang="en-GB" sz="1200"/>
                        <a:t>Jenny Brooks</a:t>
                      </a:r>
                      <a:endParaRPr/>
                    </a:p>
                    <a:p>
                      <a:pPr indent="0" lvl="0" marL="0" marR="0" rtl="0" algn="l">
                        <a:spcBef>
                          <a:spcPts val="0"/>
                        </a:spcBef>
                        <a:spcAft>
                          <a:spcPts val="0"/>
                        </a:spcAft>
                        <a:buNone/>
                      </a:pPr>
                      <a:r>
                        <a:t/>
                      </a:r>
                      <a:endParaRPr sz="1200"/>
                    </a:p>
                    <a:p>
                      <a:pPr indent="0" lvl="0" marL="0" marR="0" rtl="0" algn="l">
                        <a:spcBef>
                          <a:spcPts val="0"/>
                        </a:spcBef>
                        <a:spcAft>
                          <a:spcPts val="0"/>
                        </a:spcAft>
                        <a:buNone/>
                      </a:pPr>
                      <a:r>
                        <a:t/>
                      </a:r>
                      <a:endParaRPr sz="1200"/>
                    </a:p>
                    <a:p>
                      <a:pPr indent="0" lvl="0" marL="0" marR="0" rtl="0" algn="l">
                        <a:spcBef>
                          <a:spcPts val="0"/>
                        </a:spcBef>
                        <a:spcAft>
                          <a:spcPts val="0"/>
                        </a:spcAft>
                        <a:buNone/>
                      </a:pPr>
                      <a:r>
                        <a:rPr lang="en-GB" sz="1200"/>
                        <a:t>Jonathan Sampson (NHSE Primary care team)</a:t>
                      </a:r>
                      <a:endParaRPr/>
                    </a:p>
                  </a:txBody>
                  <a:tcPr marT="60950" marB="60950" marR="121925" marL="121925"/>
                </a:tc>
              </a:tr>
              <a:tr h="955400">
                <a:tc>
                  <a:txBody>
                    <a:bodyPr/>
                    <a:lstStyle/>
                    <a:p>
                      <a:pPr indent="0" lvl="0" marL="0" marR="0" rtl="0" algn="l">
                        <a:spcBef>
                          <a:spcPts val="0"/>
                        </a:spcBef>
                        <a:spcAft>
                          <a:spcPts val="0"/>
                        </a:spcAft>
                        <a:buNone/>
                      </a:pPr>
                      <a:r>
                        <a:rPr b="1" lang="en-GB" sz="1200"/>
                        <a:t>Sharing and reflection - mentimeter</a:t>
                      </a:r>
                      <a:endParaRPr b="1" sz="1200"/>
                    </a:p>
                    <a:p>
                      <a:pPr indent="-342900" lvl="0" marL="342900" marR="0" rtl="0" algn="l">
                        <a:spcBef>
                          <a:spcPts val="0"/>
                        </a:spcBef>
                        <a:spcAft>
                          <a:spcPts val="0"/>
                        </a:spcAft>
                        <a:buClr>
                          <a:schemeClr val="dk1"/>
                        </a:buClr>
                        <a:buSzPts val="1200"/>
                        <a:buFont typeface="Calibri"/>
                        <a:buChar char="-"/>
                      </a:pPr>
                      <a:r>
                        <a:rPr b="0" lang="en-GB" sz="1200">
                          <a:latin typeface="Calibri"/>
                          <a:ea typeface="Calibri"/>
                          <a:cs typeface="Calibri"/>
                          <a:sym typeface="Calibri"/>
                        </a:rPr>
                        <a:t>What are your biggest challenges to recruiting, employing and embedding the roles?</a:t>
                      </a:r>
                      <a:endParaRPr b="0" sz="1200">
                        <a:latin typeface="Calibri"/>
                        <a:ea typeface="Calibri"/>
                        <a:cs typeface="Calibri"/>
                        <a:sym typeface="Calibri"/>
                      </a:endParaRPr>
                    </a:p>
                    <a:p>
                      <a:pPr indent="-342900" lvl="0" marL="342900" marR="0" rtl="0" algn="l">
                        <a:spcBef>
                          <a:spcPts val="0"/>
                        </a:spcBef>
                        <a:spcAft>
                          <a:spcPts val="0"/>
                        </a:spcAft>
                        <a:buClr>
                          <a:schemeClr val="dk1"/>
                        </a:buClr>
                        <a:buSzPts val="1200"/>
                        <a:buFont typeface="Calibri"/>
                        <a:buChar char="-"/>
                      </a:pPr>
                      <a:r>
                        <a:rPr b="0" lang="en-GB" sz="1200">
                          <a:latin typeface="Calibri"/>
                          <a:ea typeface="Calibri"/>
                          <a:cs typeface="Calibri"/>
                          <a:sym typeface="Calibri"/>
                        </a:rPr>
                        <a:t>What support would be most helpful to solve some of these challenges?</a:t>
                      </a:r>
                      <a:endParaRPr/>
                    </a:p>
                    <a:p>
                      <a:pPr indent="-342900" lvl="0" marL="342900" marR="0" rtl="0" algn="l">
                        <a:spcBef>
                          <a:spcPts val="0"/>
                        </a:spcBef>
                        <a:spcAft>
                          <a:spcPts val="0"/>
                        </a:spcAft>
                        <a:buClr>
                          <a:schemeClr val="dk1"/>
                        </a:buClr>
                        <a:buSzPts val="1200"/>
                        <a:buFont typeface="Calibri"/>
                        <a:buChar char="-"/>
                      </a:pPr>
                      <a:r>
                        <a:rPr b="0" lang="en-GB" sz="1200">
                          <a:latin typeface="Calibri"/>
                          <a:ea typeface="Calibri"/>
                          <a:cs typeface="Calibri"/>
                          <a:sym typeface="Calibri"/>
                        </a:rPr>
                        <a:t>Reflections</a:t>
                      </a:r>
                      <a:endParaRPr/>
                    </a:p>
                  </a:txBody>
                  <a:tcPr marT="60950" marB="60950" marR="121925" marL="121925"/>
                </a:tc>
                <a:tc>
                  <a:txBody>
                    <a:bodyPr/>
                    <a:lstStyle/>
                    <a:p>
                      <a:pPr indent="0" lvl="0" marL="0" marR="0" rtl="0" algn="l">
                        <a:spcBef>
                          <a:spcPts val="0"/>
                        </a:spcBef>
                        <a:spcAft>
                          <a:spcPts val="0"/>
                        </a:spcAft>
                        <a:buNone/>
                      </a:pPr>
                      <a:r>
                        <a:rPr lang="en-GB" sz="1200"/>
                        <a:t>15 min</a:t>
                      </a:r>
                      <a:endParaRPr/>
                    </a:p>
                  </a:txBody>
                  <a:tcPr marT="60950" marB="60950" marR="121925" marL="121925"/>
                </a:tc>
                <a:tc>
                  <a:txBody>
                    <a:bodyPr/>
                    <a:lstStyle/>
                    <a:p>
                      <a:pPr indent="0" lvl="0" marL="0" marR="0" rtl="0" algn="l">
                        <a:spcBef>
                          <a:spcPts val="0"/>
                        </a:spcBef>
                        <a:spcAft>
                          <a:spcPts val="0"/>
                        </a:spcAft>
                        <a:buNone/>
                      </a:pPr>
                      <a:r>
                        <a:rPr lang="en-GB" sz="1200"/>
                        <a:t>All</a:t>
                      </a:r>
                      <a:endParaRPr/>
                    </a:p>
                  </a:txBody>
                  <a:tcPr marT="60950" marB="60950" marR="121925" marL="121925"/>
                </a:tc>
              </a:tr>
              <a:tr h="487675">
                <a:tc>
                  <a:txBody>
                    <a:bodyPr/>
                    <a:lstStyle/>
                    <a:p>
                      <a:pPr indent="0" lvl="0" marL="0" marR="0" rtl="0" algn="l">
                        <a:spcBef>
                          <a:spcPts val="0"/>
                        </a:spcBef>
                        <a:spcAft>
                          <a:spcPts val="0"/>
                        </a:spcAft>
                        <a:buNone/>
                      </a:pPr>
                      <a:r>
                        <a:rPr lang="en-GB" sz="1200"/>
                        <a:t>Summary and close </a:t>
                      </a:r>
                      <a:endParaRPr/>
                    </a:p>
                  </a:txBody>
                  <a:tcPr marT="60950" marB="60950" marR="121925" marL="121925"/>
                </a:tc>
                <a:tc>
                  <a:txBody>
                    <a:bodyPr/>
                    <a:lstStyle/>
                    <a:p>
                      <a:pPr indent="0" lvl="0" marL="0" marR="0" rtl="0" algn="l">
                        <a:spcBef>
                          <a:spcPts val="0"/>
                        </a:spcBef>
                        <a:spcAft>
                          <a:spcPts val="0"/>
                        </a:spcAft>
                        <a:buNone/>
                      </a:pPr>
                      <a:r>
                        <a:rPr lang="en-GB" sz="1200"/>
                        <a:t>5 min</a:t>
                      </a:r>
                      <a:endParaRPr/>
                    </a:p>
                  </a:txBody>
                  <a:tcPr marT="60950" marB="60950" marR="121925" marL="121925"/>
                </a:tc>
                <a:tc>
                  <a:txBody>
                    <a:bodyPr/>
                    <a:lstStyle/>
                    <a:p>
                      <a:pPr indent="0" lvl="0" marL="0" marR="0" rtl="0" algn="l">
                        <a:spcBef>
                          <a:spcPts val="0"/>
                        </a:spcBef>
                        <a:spcAft>
                          <a:spcPts val="0"/>
                        </a:spcAft>
                        <a:buNone/>
                      </a:pPr>
                      <a:r>
                        <a:rPr lang="en-GB" sz="1200"/>
                        <a:t>Jenny</a:t>
                      </a:r>
                      <a:endParaRPr/>
                    </a:p>
                  </a:txBody>
                  <a:tcPr marT="60950" marB="60950" marR="121925" marL="121925"/>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2"/>
          <p:cNvSpPr txBox="1"/>
          <p:nvPr>
            <p:ph idx="3" type="body"/>
          </p:nvPr>
        </p:nvSpPr>
        <p:spPr>
          <a:xfrm>
            <a:off x="8328288" y="1855463"/>
            <a:ext cx="2822933" cy="456438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200"/>
              <a:buNone/>
            </a:pPr>
            <a:r>
              <a:rPr lang="en-GB" sz="1200" u="sng">
                <a:solidFill>
                  <a:schemeClr val="hlink"/>
                </a:solidFill>
                <a:hlinkClick r:id="rId3"/>
              </a:rPr>
              <a:t>Please ask your colleagues to sign up to receive our newsletters here!</a:t>
            </a:r>
            <a:endParaRPr sz="1200"/>
          </a:p>
          <a:p>
            <a:pPr indent="0" lvl="0" marL="0" rtl="0" algn="l">
              <a:lnSpc>
                <a:spcPct val="100000"/>
              </a:lnSpc>
              <a:spcBef>
                <a:spcPts val="900"/>
              </a:spcBef>
              <a:spcAft>
                <a:spcPts val="0"/>
              </a:spcAft>
              <a:buClr>
                <a:srgbClr val="005EB8"/>
              </a:buClr>
              <a:buSzPts val="1200"/>
              <a:buNone/>
            </a:pPr>
            <a:r>
              <a:t/>
            </a:r>
            <a:endParaRPr sz="1200"/>
          </a:p>
          <a:p>
            <a:pPr indent="-342900" lvl="0" marL="342900" rtl="0" algn="l">
              <a:lnSpc>
                <a:spcPct val="100000"/>
              </a:lnSpc>
              <a:spcBef>
                <a:spcPts val="900"/>
              </a:spcBef>
              <a:spcAft>
                <a:spcPts val="0"/>
              </a:spcAft>
              <a:buClr>
                <a:srgbClr val="005EB8"/>
              </a:buClr>
              <a:buSzPts val="1200"/>
              <a:buFont typeface="Calibri"/>
              <a:buAutoNum type="arabicPeriod"/>
            </a:pPr>
            <a:r>
              <a:rPr lang="en-GB" sz="1200"/>
              <a:t>System support newsletter for people managing and embedding the roles </a:t>
            </a:r>
            <a:endParaRPr/>
          </a:p>
          <a:p>
            <a:pPr indent="-342900" lvl="0" marL="342900" rtl="0" algn="l">
              <a:lnSpc>
                <a:spcPct val="100000"/>
              </a:lnSpc>
              <a:spcBef>
                <a:spcPts val="900"/>
              </a:spcBef>
              <a:spcAft>
                <a:spcPts val="0"/>
              </a:spcAft>
              <a:buClr>
                <a:srgbClr val="005EB8"/>
              </a:buClr>
              <a:buSzPts val="1200"/>
              <a:buFont typeface="Calibri"/>
              <a:buAutoNum type="arabicPeriod"/>
            </a:pPr>
            <a:r>
              <a:rPr lang="en-GB" sz="1200"/>
              <a:t>Workforce newsletter for those working in a personalised care role</a:t>
            </a:r>
            <a:endParaRPr/>
          </a:p>
          <a:p>
            <a:pPr indent="-95250" lvl="0" marL="171450" rtl="0" algn="l">
              <a:lnSpc>
                <a:spcPct val="100000"/>
              </a:lnSpc>
              <a:spcBef>
                <a:spcPts val="900"/>
              </a:spcBef>
              <a:spcAft>
                <a:spcPts val="0"/>
              </a:spcAft>
              <a:buClr>
                <a:srgbClr val="005EB8"/>
              </a:buClr>
              <a:buSzPts val="1200"/>
              <a:buFont typeface="Arial"/>
              <a:buNone/>
            </a:pPr>
            <a:r>
              <a:t/>
            </a:r>
            <a:endParaRPr sz="1200"/>
          </a:p>
          <a:p>
            <a:pPr indent="0" lvl="0" marL="0" rtl="0" algn="l">
              <a:lnSpc>
                <a:spcPct val="100000"/>
              </a:lnSpc>
              <a:spcBef>
                <a:spcPts val="900"/>
              </a:spcBef>
              <a:spcAft>
                <a:spcPts val="0"/>
              </a:spcAft>
              <a:buClr>
                <a:srgbClr val="005EB8"/>
              </a:buClr>
              <a:buSzPts val="1200"/>
              <a:buNone/>
            </a:pPr>
            <a:r>
              <a:rPr lang="en-GB" sz="1200" u="sng">
                <a:solidFill>
                  <a:schemeClr val="hlink"/>
                </a:solidFill>
                <a:hlinkClick r:id="rId4"/>
              </a:rPr>
              <a:t>We add all our previously shared resources, recordings and guidance to our website and resource database here.</a:t>
            </a:r>
            <a:endParaRPr sz="1200"/>
          </a:p>
          <a:p>
            <a:pPr indent="0" lvl="0" marL="0" rtl="0" algn="l">
              <a:lnSpc>
                <a:spcPct val="100000"/>
              </a:lnSpc>
              <a:spcBef>
                <a:spcPts val="900"/>
              </a:spcBef>
              <a:spcAft>
                <a:spcPts val="0"/>
              </a:spcAft>
              <a:buClr>
                <a:srgbClr val="005EB8"/>
              </a:buClr>
              <a:buSzPts val="1200"/>
              <a:buNone/>
            </a:pPr>
            <a:r>
              <a:t/>
            </a:r>
            <a:endParaRPr/>
          </a:p>
        </p:txBody>
      </p:sp>
      <p:sp>
        <p:nvSpPr>
          <p:cNvPr id="436" name="Google Shape;436;p52"/>
          <p:cNvSpPr txBox="1"/>
          <p:nvPr>
            <p:ph idx="4" type="body"/>
          </p:nvPr>
        </p:nvSpPr>
        <p:spPr>
          <a:xfrm>
            <a:off x="762701" y="770773"/>
            <a:ext cx="4801043" cy="72882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800"/>
              <a:buNone/>
            </a:pPr>
            <a:r>
              <a:rPr lang="en-GB"/>
              <a:t>Opportunities for your personalised care workforce</a:t>
            </a:r>
            <a:endParaRPr/>
          </a:p>
        </p:txBody>
      </p:sp>
      <p:sp>
        <p:nvSpPr>
          <p:cNvPr id="437" name="Google Shape;437;p52"/>
          <p:cNvSpPr txBox="1"/>
          <p:nvPr/>
        </p:nvSpPr>
        <p:spPr>
          <a:xfrm>
            <a:off x="390525" y="1655438"/>
            <a:ext cx="7669886" cy="50475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Arial"/>
                <a:ea typeface="Arial"/>
                <a:cs typeface="Arial"/>
                <a:sym typeface="Arial"/>
              </a:rPr>
              <a:t>Would a personalised care role in your team benefit from advanced training?</a:t>
            </a:r>
            <a:endParaRPr/>
          </a:p>
          <a:p>
            <a:pPr indent="0" lvl="0" marL="0" marR="0" rtl="0" algn="l">
              <a:spcBef>
                <a:spcPts val="0"/>
              </a:spcBef>
              <a:spcAft>
                <a:spcPts val="0"/>
              </a:spcAft>
              <a:buNone/>
            </a:pPr>
            <a:r>
              <a:t/>
            </a:r>
            <a:endParaRPr b="1" sz="1400">
              <a:solidFill>
                <a:schemeClr val="dk1"/>
              </a:solidFill>
              <a:latin typeface="Arial"/>
              <a:ea typeface="Arial"/>
              <a:cs typeface="Arial"/>
              <a:sym typeface="Arial"/>
            </a:endParaRPr>
          </a:p>
          <a:p>
            <a:pPr indent="0" lvl="0" marL="0" marR="0" rtl="0" algn="l">
              <a:spcBef>
                <a:spcPts val="0"/>
              </a:spcBef>
              <a:spcAft>
                <a:spcPts val="0"/>
              </a:spcAft>
              <a:buNone/>
            </a:pPr>
            <a:r>
              <a:rPr lang="en-GB" sz="1400">
                <a:solidFill>
                  <a:schemeClr val="dk1"/>
                </a:solidFill>
                <a:latin typeface="Arial"/>
                <a:ea typeface="Arial"/>
                <a:cs typeface="Arial"/>
                <a:sym typeface="Arial"/>
              </a:rPr>
              <a:t>This advanced skills module is targeted at the ARRS personalised care roles, and helps them to explore how they can undertake group assessments and follow ups using a group care model e.g.</a:t>
            </a:r>
            <a:endParaRPr/>
          </a:p>
          <a:p>
            <a:pPr indent="-342900" lvl="0" marL="342900" marR="0" rtl="0" algn="l">
              <a:spcBef>
                <a:spcPts val="0"/>
              </a:spcBef>
              <a:spcAft>
                <a:spcPts val="0"/>
              </a:spcAft>
              <a:buClr>
                <a:schemeClr val="dk1"/>
              </a:buClr>
              <a:buSzPts val="1400"/>
              <a:buFont typeface="Noto Sans Symbols"/>
              <a:buChar char="∙"/>
            </a:pPr>
            <a:r>
              <a:rPr lang="en-GB" sz="1400">
                <a:solidFill>
                  <a:schemeClr val="dk1"/>
                </a:solidFill>
                <a:latin typeface="Arial"/>
                <a:ea typeface="Arial"/>
                <a:cs typeface="Arial"/>
                <a:sym typeface="Arial"/>
              </a:rPr>
              <a:t>Complete group holistic needs assessments and co-create personalised plans in line with 5 steps to well-being in a group setting</a:t>
            </a:r>
            <a:endParaRPr sz="1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400"/>
              <a:buFont typeface="Noto Sans Symbols"/>
              <a:buChar char="∙"/>
            </a:pPr>
            <a:r>
              <a:rPr lang="en-GB" sz="1400">
                <a:solidFill>
                  <a:schemeClr val="dk1"/>
                </a:solidFill>
                <a:latin typeface="Arial"/>
                <a:ea typeface="Arial"/>
                <a:cs typeface="Arial"/>
                <a:sym typeface="Arial"/>
              </a:rPr>
              <a:t>Run group coaching and group personalised care and support planning </a:t>
            </a:r>
            <a:endParaRPr sz="1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400"/>
              <a:buFont typeface="Noto Sans Symbols"/>
              <a:buChar char="∙"/>
            </a:pPr>
            <a:r>
              <a:rPr lang="en-GB" sz="1400">
                <a:solidFill>
                  <a:schemeClr val="dk1"/>
                </a:solidFill>
                <a:latin typeface="Arial"/>
                <a:ea typeface="Arial"/>
                <a:cs typeface="Arial"/>
                <a:sym typeface="Arial"/>
              </a:rPr>
              <a:t>Offer group follow up and “check in” sessions for clients</a:t>
            </a:r>
            <a:endParaRPr sz="1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400"/>
              <a:buFont typeface="Noto Sans Symbols"/>
              <a:buChar char="∙"/>
            </a:pPr>
            <a:r>
              <a:rPr lang="en-GB" sz="1400">
                <a:solidFill>
                  <a:schemeClr val="dk1"/>
                </a:solidFill>
                <a:latin typeface="Arial"/>
                <a:ea typeface="Arial"/>
                <a:cs typeface="Arial"/>
                <a:sym typeface="Arial"/>
              </a:rPr>
              <a:t>Get more from personalised care pathways by combining group care with one to one sessions</a:t>
            </a:r>
            <a:endParaRPr/>
          </a:p>
          <a:p>
            <a:pPr indent="-254000" lvl="0" marL="342900" marR="0" rtl="0" algn="l">
              <a:spcBef>
                <a:spcPts val="0"/>
              </a:spcBef>
              <a:spcAft>
                <a:spcPts val="0"/>
              </a:spcAft>
              <a:buClr>
                <a:schemeClr val="dk1"/>
              </a:buClr>
              <a:buSzPts val="1400"/>
              <a:buFont typeface="Noto Sans Symbols"/>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b="1" lang="en-GB" sz="1400">
                <a:solidFill>
                  <a:schemeClr val="dk1"/>
                </a:solidFill>
                <a:latin typeface="Arial"/>
                <a:ea typeface="Arial"/>
                <a:cs typeface="Arial"/>
                <a:sym typeface="Arial"/>
              </a:rPr>
              <a:t>This offer is limited to our May and June dates.</a:t>
            </a:r>
            <a:r>
              <a:rPr lang="en-GB" sz="1400">
                <a:solidFill>
                  <a:schemeClr val="dk1"/>
                </a:solidFill>
                <a:latin typeface="Arial"/>
                <a:ea typeface="Arial"/>
                <a:cs typeface="Arial"/>
                <a:sym typeface="Arial"/>
              </a:rPr>
              <a:t> The link to book is: </a:t>
            </a:r>
            <a:r>
              <a:rPr lang="en-GB" sz="1400" u="sng">
                <a:solidFill>
                  <a:schemeClr val="hlink"/>
                </a:solidFill>
                <a:latin typeface="Arial"/>
                <a:ea typeface="Arial"/>
                <a:cs typeface="Arial"/>
                <a:sym typeface="Arial"/>
                <a:hlinkClick r:id="rId5"/>
              </a:rPr>
              <a:t>https://www.elcworks.co.uk/advanced-personalised-care-practitioner-training/</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GB" sz="1400">
                <a:solidFill>
                  <a:schemeClr val="dk1"/>
                </a:solidFill>
                <a:latin typeface="Arial"/>
                <a:ea typeface="Arial"/>
                <a:cs typeface="Arial"/>
                <a:sym typeface="Arial"/>
              </a:rPr>
              <a:t> </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This promotional code will provide you with access free of charge: </a:t>
            </a:r>
            <a:r>
              <a:rPr b="1" lang="en-GB" sz="1400">
                <a:solidFill>
                  <a:schemeClr val="dk1"/>
                </a:solidFill>
                <a:latin typeface="Arial"/>
                <a:ea typeface="Arial"/>
                <a:cs typeface="Arial"/>
                <a:sym typeface="Arial"/>
              </a:rPr>
              <a:t>PERSONALISEDCARE2023</a:t>
            </a:r>
            <a:r>
              <a:rPr lang="en-GB" sz="1400">
                <a:solidFill>
                  <a:schemeClr val="dk1"/>
                </a:solidFill>
                <a:latin typeface="Arial"/>
                <a:ea typeface="Arial"/>
                <a:cs typeface="Arial"/>
                <a:sym typeface="Arial"/>
              </a:rPr>
              <a:t> </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 </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The available dates are:</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WED 17 MAY 09.00 – 11.00; THURS 08 JUNE 10.00 – 12.00</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254000" lvl="0" marL="342900" marR="0" rtl="0" algn="l">
              <a:spcBef>
                <a:spcPts val="0"/>
              </a:spcBef>
              <a:spcAft>
                <a:spcPts val="0"/>
              </a:spcAft>
              <a:buClr>
                <a:schemeClr val="dk1"/>
              </a:buClr>
              <a:buSzPts val="1400"/>
              <a:buFont typeface="Noto Sans Symbols"/>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3"/>
          <p:cNvSpPr txBox="1"/>
          <p:nvPr>
            <p:ph idx="1" type="body"/>
          </p:nvPr>
        </p:nvSpPr>
        <p:spPr>
          <a:xfrm>
            <a:off x="762701" y="1684014"/>
            <a:ext cx="6828724" cy="4583436"/>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rgbClr val="000000"/>
              </a:buClr>
              <a:buSzPts val="2000"/>
              <a:buFont typeface="Arial"/>
              <a:buChar char="•"/>
            </a:pPr>
            <a:r>
              <a:rPr lang="en-GB" sz="2000">
                <a:solidFill>
                  <a:srgbClr val="000000"/>
                </a:solidFill>
              </a:rPr>
              <a:t>Recording, slides and themes from breakouts will be shared </a:t>
            </a:r>
            <a:endParaRPr/>
          </a:p>
          <a:p>
            <a:pPr indent="-342900" lvl="0" marL="342900" rtl="0" algn="l">
              <a:lnSpc>
                <a:spcPct val="100000"/>
              </a:lnSpc>
              <a:spcBef>
                <a:spcPts val="900"/>
              </a:spcBef>
              <a:spcAft>
                <a:spcPts val="0"/>
              </a:spcAft>
              <a:buClr>
                <a:srgbClr val="000000"/>
              </a:buClr>
              <a:buSzPts val="2000"/>
              <a:buFont typeface="Arial"/>
              <a:buChar char="•"/>
            </a:pPr>
            <a:r>
              <a:rPr lang="en-GB" sz="2000">
                <a:solidFill>
                  <a:srgbClr val="000000"/>
                </a:solidFill>
              </a:rPr>
              <a:t>The Appendices have national updates on DES/ARRs for personalised care</a:t>
            </a:r>
            <a:endParaRPr/>
          </a:p>
          <a:p>
            <a:pPr indent="-342900" lvl="0" marL="342900" rtl="0" algn="l">
              <a:lnSpc>
                <a:spcPct val="100000"/>
              </a:lnSpc>
              <a:spcBef>
                <a:spcPts val="900"/>
              </a:spcBef>
              <a:spcAft>
                <a:spcPts val="0"/>
              </a:spcAft>
              <a:buClr>
                <a:srgbClr val="000000"/>
              </a:buClr>
              <a:buSzPts val="2000"/>
              <a:buFont typeface="Arial"/>
              <a:buChar char="•"/>
            </a:pPr>
            <a:r>
              <a:rPr lang="en-GB" sz="2000">
                <a:solidFill>
                  <a:srgbClr val="000000"/>
                </a:solidFill>
              </a:rPr>
              <a:t>We’ll be summarising what we heard today and suggesting some ways to support </a:t>
            </a:r>
            <a:endParaRPr/>
          </a:p>
          <a:p>
            <a:pPr indent="0" lvl="0" marL="0" rtl="0" algn="l">
              <a:lnSpc>
                <a:spcPct val="100000"/>
              </a:lnSpc>
              <a:spcBef>
                <a:spcPts val="900"/>
              </a:spcBef>
              <a:spcAft>
                <a:spcPts val="0"/>
              </a:spcAft>
              <a:buClr>
                <a:srgbClr val="425563"/>
              </a:buClr>
              <a:buSzPts val="2000"/>
              <a:buNone/>
            </a:pPr>
            <a:r>
              <a:t/>
            </a:r>
            <a:endParaRPr sz="2000">
              <a:solidFill>
                <a:srgbClr val="000000"/>
              </a:solidFill>
            </a:endParaRPr>
          </a:p>
          <a:p>
            <a:pPr indent="0" lvl="0" marL="0" rtl="0" algn="l">
              <a:lnSpc>
                <a:spcPct val="100000"/>
              </a:lnSpc>
              <a:spcBef>
                <a:spcPts val="900"/>
              </a:spcBef>
              <a:spcAft>
                <a:spcPts val="0"/>
              </a:spcAft>
              <a:buClr>
                <a:srgbClr val="425563"/>
              </a:buClr>
              <a:buSzPts val="2000"/>
              <a:buNone/>
            </a:pPr>
            <a:r>
              <a:t/>
            </a:r>
            <a:endParaRPr sz="2000">
              <a:solidFill>
                <a:srgbClr val="000000"/>
              </a:solidFill>
            </a:endParaRPr>
          </a:p>
          <a:p>
            <a:pPr indent="0" lvl="0" marL="0" rtl="0" algn="l">
              <a:lnSpc>
                <a:spcPct val="100000"/>
              </a:lnSpc>
              <a:spcBef>
                <a:spcPts val="900"/>
              </a:spcBef>
              <a:spcAft>
                <a:spcPts val="0"/>
              </a:spcAft>
              <a:buClr>
                <a:srgbClr val="425563"/>
              </a:buClr>
              <a:buSzPts val="2000"/>
              <a:buNone/>
            </a:pPr>
            <a:r>
              <a:t/>
            </a:r>
            <a:endParaRPr sz="2000">
              <a:solidFill>
                <a:srgbClr val="000000"/>
              </a:solidFill>
            </a:endParaRPr>
          </a:p>
          <a:p>
            <a:pPr indent="0" lvl="0" marL="0" rtl="0" algn="l">
              <a:lnSpc>
                <a:spcPct val="100000"/>
              </a:lnSpc>
              <a:spcBef>
                <a:spcPts val="900"/>
              </a:spcBef>
              <a:spcAft>
                <a:spcPts val="0"/>
              </a:spcAft>
              <a:buClr>
                <a:srgbClr val="000000"/>
              </a:buClr>
              <a:buSzPts val="2000"/>
              <a:buNone/>
            </a:pPr>
            <a:r>
              <a:rPr lang="en-GB" sz="2000">
                <a:solidFill>
                  <a:srgbClr val="000000"/>
                </a:solidFill>
              </a:rPr>
              <a:t>Thank you for your participation!</a:t>
            </a:r>
            <a:endParaRPr/>
          </a:p>
        </p:txBody>
      </p:sp>
      <p:sp>
        <p:nvSpPr>
          <p:cNvPr id="443" name="Google Shape;443;p53"/>
          <p:cNvSpPr txBox="1"/>
          <p:nvPr>
            <p:ph idx="3" type="body"/>
          </p:nvPr>
        </p:nvSpPr>
        <p:spPr>
          <a:xfrm>
            <a:off x="8328288" y="1855463"/>
            <a:ext cx="2822933" cy="256553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600"/>
              <a:buNone/>
            </a:pPr>
            <a:r>
              <a:t/>
            </a:r>
            <a:endParaRPr b="0" sz="1600"/>
          </a:p>
        </p:txBody>
      </p:sp>
      <p:sp>
        <p:nvSpPr>
          <p:cNvPr id="444" name="Google Shape;444;p53"/>
          <p:cNvSpPr txBox="1"/>
          <p:nvPr>
            <p:ph idx="4" type="body"/>
          </p:nvPr>
        </p:nvSpPr>
        <p:spPr>
          <a:xfrm>
            <a:off x="762701" y="770773"/>
            <a:ext cx="4801043" cy="72882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800"/>
              <a:buNone/>
            </a:pPr>
            <a:r>
              <a:rPr lang="en-GB"/>
              <a:t>Next steps and close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4"/>
          <p:cNvSpPr txBox="1"/>
          <p:nvPr>
            <p:ph idx="1" type="body"/>
          </p:nvPr>
        </p:nvSpPr>
        <p:spPr>
          <a:xfrm>
            <a:off x="722662" y="2303959"/>
            <a:ext cx="3847745" cy="231264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FFFFF"/>
              </a:buClr>
              <a:buSzPts val="3200"/>
              <a:buNone/>
            </a:pPr>
            <a:r>
              <a:rPr lang="en-GB"/>
              <a:t>Appendices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5"/>
          <p:cNvSpPr txBox="1"/>
          <p:nvPr>
            <p:ph idx="1" type="body"/>
          </p:nvPr>
        </p:nvSpPr>
        <p:spPr>
          <a:xfrm>
            <a:off x="76201" y="1855464"/>
            <a:ext cx="8153400" cy="3878586"/>
          </a:xfrm>
          <a:prstGeom prst="rect">
            <a:avLst/>
          </a:prstGeom>
          <a:noFill/>
          <a:ln>
            <a:noFill/>
          </a:ln>
        </p:spPr>
        <p:txBody>
          <a:bodyPr anchorCtr="0" anchor="t" bIns="45700" lIns="91425" spcFirstLastPara="1" rIns="91425" wrap="square" tIns="45700">
            <a:normAutofit fontScale="85000" lnSpcReduction="10000"/>
          </a:bodyPr>
          <a:lstStyle/>
          <a:p>
            <a:pPr indent="0" lvl="0" marL="0" rtl="0" algn="just">
              <a:lnSpc>
                <a:spcPct val="100000"/>
              </a:lnSpc>
              <a:spcBef>
                <a:spcPts val="0"/>
              </a:spcBef>
              <a:spcAft>
                <a:spcPts val="0"/>
              </a:spcAft>
              <a:buClr>
                <a:srgbClr val="000000"/>
              </a:buClr>
              <a:buSzPct val="100000"/>
              <a:buNone/>
            </a:pPr>
            <a:r>
              <a:rPr b="1" i="0" lang="en-GB" sz="1800">
                <a:solidFill>
                  <a:srgbClr val="000000"/>
                </a:solidFill>
                <a:latin typeface="Arial"/>
                <a:ea typeface="Arial"/>
                <a:cs typeface="Arial"/>
                <a:sym typeface="Arial"/>
              </a:rPr>
              <a:t>PCN DES contract specification and personalised care guidance for 2023/24</a:t>
            </a:r>
            <a:r>
              <a:rPr b="0" i="0" lang="en-GB" sz="1800">
                <a:solidFill>
                  <a:srgbClr val="000000"/>
                </a:solidFill>
                <a:latin typeface="Arial"/>
                <a:ea typeface="Arial"/>
                <a:cs typeface="Arial"/>
                <a:sym typeface="Arial"/>
              </a:rPr>
              <a:t> </a:t>
            </a:r>
            <a:endParaRPr b="0" i="0">
              <a:solidFill>
                <a:srgbClr val="000000"/>
              </a:solidFill>
              <a:latin typeface="Quattrocento Sans"/>
              <a:ea typeface="Quattrocento Sans"/>
              <a:cs typeface="Quattrocento Sans"/>
              <a:sym typeface="Quattrocento Sans"/>
            </a:endParaRPr>
          </a:p>
          <a:p>
            <a:pPr indent="0" lvl="0" marL="0" rtl="0" algn="just">
              <a:lnSpc>
                <a:spcPct val="100000"/>
              </a:lnSpc>
              <a:spcBef>
                <a:spcPts val="900"/>
              </a:spcBef>
              <a:spcAft>
                <a:spcPts val="0"/>
              </a:spcAft>
              <a:buClr>
                <a:srgbClr val="000000"/>
              </a:buClr>
              <a:buSzPct val="100000"/>
              <a:buNone/>
            </a:pPr>
            <a:r>
              <a:rPr b="1" i="0" lang="en-GB" sz="1800">
                <a:solidFill>
                  <a:srgbClr val="000000"/>
                </a:solidFill>
                <a:latin typeface="Arial"/>
                <a:ea typeface="Arial"/>
                <a:cs typeface="Arial"/>
                <a:sym typeface="Arial"/>
              </a:rPr>
              <a:t> </a:t>
            </a:r>
            <a:r>
              <a:rPr b="0" i="0" lang="en-GB" sz="1800">
                <a:solidFill>
                  <a:srgbClr val="000000"/>
                </a:solidFill>
                <a:latin typeface="Arial"/>
                <a:ea typeface="Arial"/>
                <a:cs typeface="Arial"/>
                <a:sym typeface="Arial"/>
              </a:rPr>
              <a:t> </a:t>
            </a:r>
            <a:endParaRPr b="0" i="0">
              <a:solidFill>
                <a:srgbClr val="000000"/>
              </a:solidFill>
              <a:latin typeface="Quattrocento Sans"/>
              <a:ea typeface="Quattrocento Sans"/>
              <a:cs typeface="Quattrocento Sans"/>
              <a:sym typeface="Quattrocento Sans"/>
            </a:endParaRPr>
          </a:p>
          <a:p>
            <a:pPr indent="0" lvl="0" marL="0" rtl="0" algn="just">
              <a:lnSpc>
                <a:spcPct val="100000"/>
              </a:lnSpc>
              <a:spcBef>
                <a:spcPts val="900"/>
              </a:spcBef>
              <a:spcAft>
                <a:spcPts val="0"/>
              </a:spcAft>
              <a:buClr>
                <a:srgbClr val="0563C1"/>
              </a:buClr>
              <a:buSzPct val="100000"/>
              <a:buNone/>
            </a:pPr>
            <a:r>
              <a:rPr b="0" i="0" lang="en-GB" sz="1800" u="sng" strike="noStrike">
                <a:solidFill>
                  <a:schemeClr val="hlink"/>
                </a:solidFill>
                <a:latin typeface="Arial"/>
                <a:ea typeface="Arial"/>
                <a:cs typeface="Arial"/>
                <a:sym typeface="Arial"/>
                <a:hlinkClick r:id="rId3"/>
              </a:rPr>
              <a:t>Contract specification 2023/24 – PCN Requirements and Entitlements </a:t>
            </a:r>
            <a:r>
              <a:rPr b="0" i="0" lang="en-GB" sz="180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indent="0" lvl="0" marL="0" rtl="0" algn="just">
              <a:lnSpc>
                <a:spcPct val="100000"/>
              </a:lnSpc>
              <a:spcBef>
                <a:spcPts val="900"/>
              </a:spcBef>
              <a:spcAft>
                <a:spcPts val="0"/>
              </a:spcAft>
              <a:buClr>
                <a:srgbClr val="000000"/>
              </a:buClr>
              <a:buSzPct val="100000"/>
              <a:buNone/>
            </a:pPr>
            <a:r>
              <a:rPr b="0" i="0" lang="en-GB" sz="1800">
                <a:solidFill>
                  <a:srgbClr val="000000"/>
                </a:solidFill>
                <a:latin typeface="Arial"/>
                <a:ea typeface="Arial"/>
                <a:cs typeface="Arial"/>
                <a:sym typeface="Arial"/>
              </a:rPr>
              <a:t>A PCN must provide to the PCN’s patients access to a social prescribing service </a:t>
            </a:r>
            <a:endParaRPr b="0" i="0">
              <a:solidFill>
                <a:srgbClr val="000000"/>
              </a:solidFill>
              <a:latin typeface="Quattrocento Sans"/>
              <a:ea typeface="Quattrocento Sans"/>
              <a:cs typeface="Quattrocento Sans"/>
              <a:sym typeface="Quattrocento Sans"/>
            </a:endParaRPr>
          </a:p>
          <a:p>
            <a:pPr indent="-97155" lvl="0" marL="0" rtl="0" algn="just">
              <a:lnSpc>
                <a:spcPct val="100000"/>
              </a:lnSpc>
              <a:spcBef>
                <a:spcPts val="900"/>
              </a:spcBef>
              <a:spcAft>
                <a:spcPts val="0"/>
              </a:spcAft>
              <a:buClr>
                <a:srgbClr val="000000"/>
              </a:buClr>
              <a:buSzPct val="100000"/>
              <a:buFont typeface="Calibri"/>
              <a:buAutoNum type="arabicPeriod"/>
            </a:pPr>
            <a:r>
              <a:rPr b="0" i="0" lang="en-GB" sz="1800">
                <a:solidFill>
                  <a:srgbClr val="000000"/>
                </a:solidFill>
                <a:latin typeface="Arial"/>
                <a:ea typeface="Arial"/>
                <a:cs typeface="Arial"/>
                <a:sym typeface="Arial"/>
              </a:rPr>
              <a:t>directly employ Social Prescribing Link Worker(s); or </a:t>
            </a:r>
            <a:endParaRPr/>
          </a:p>
          <a:p>
            <a:pPr indent="-97155" lvl="0" marL="0" rtl="0" algn="just">
              <a:lnSpc>
                <a:spcPct val="100000"/>
              </a:lnSpc>
              <a:spcBef>
                <a:spcPts val="900"/>
              </a:spcBef>
              <a:spcAft>
                <a:spcPts val="0"/>
              </a:spcAft>
              <a:buClr>
                <a:srgbClr val="000000"/>
              </a:buClr>
              <a:buSzPct val="100000"/>
              <a:buFont typeface="Calibri"/>
              <a:buAutoNum type="arabicPeriod"/>
            </a:pPr>
            <a:r>
              <a:rPr b="0" i="0" lang="en-GB" sz="1800">
                <a:solidFill>
                  <a:srgbClr val="000000"/>
                </a:solidFill>
                <a:latin typeface="Arial"/>
                <a:ea typeface="Arial"/>
                <a:cs typeface="Arial"/>
                <a:sym typeface="Arial"/>
              </a:rPr>
              <a:t>sub-contract provision of the service to another provider </a:t>
            </a:r>
            <a:endParaRPr/>
          </a:p>
          <a:p>
            <a:pPr indent="0" lvl="0" marL="0" rtl="0" algn="just">
              <a:lnSpc>
                <a:spcPct val="100000"/>
              </a:lnSpc>
              <a:spcBef>
                <a:spcPts val="900"/>
              </a:spcBef>
              <a:spcAft>
                <a:spcPts val="0"/>
              </a:spcAft>
              <a:buClr>
                <a:srgbClr val="000000"/>
              </a:buClr>
              <a:buSzPct val="100000"/>
              <a:buNone/>
            </a:pPr>
            <a:r>
              <a:rPr b="0" i="0" lang="en-GB" sz="1800">
                <a:solidFill>
                  <a:srgbClr val="000000"/>
                </a:solidFill>
                <a:latin typeface="Arial"/>
                <a:ea typeface="Arial"/>
                <a:cs typeface="Arial"/>
                <a:sym typeface="Arial"/>
              </a:rPr>
              <a:t>Additional Personalised Care Guidance: Proactive social prescribing and shared decision making requirements </a:t>
            </a:r>
            <a:endParaRPr b="0" i="0">
              <a:solidFill>
                <a:srgbClr val="000000"/>
              </a:solidFill>
              <a:latin typeface="Quattrocento Sans"/>
              <a:ea typeface="Quattrocento Sans"/>
              <a:cs typeface="Quattrocento Sans"/>
              <a:sym typeface="Quattrocento Sans"/>
            </a:endParaRPr>
          </a:p>
          <a:p>
            <a:pPr indent="0" lvl="0" marL="0" rtl="0" algn="just">
              <a:lnSpc>
                <a:spcPct val="100000"/>
              </a:lnSpc>
              <a:spcBef>
                <a:spcPts val="900"/>
              </a:spcBef>
              <a:spcAft>
                <a:spcPts val="0"/>
              </a:spcAft>
              <a:buClr>
                <a:srgbClr val="000000"/>
              </a:buClr>
              <a:buSzPct val="100000"/>
              <a:buNone/>
            </a:pPr>
            <a:r>
              <a:rPr b="0" i="0" lang="en-GB" sz="1800">
                <a:solidFill>
                  <a:srgbClr val="000000"/>
                </a:solidFill>
                <a:latin typeface="Arial"/>
                <a:ea typeface="Arial"/>
                <a:cs typeface="Arial"/>
                <a:sym typeface="Arial"/>
              </a:rPr>
              <a:t>Guidance: PCNs must continue to work with commissioners to improve their social prescribing programme and their use of shared decision making and keep the effectiveness of those measures under review.  </a:t>
            </a:r>
            <a:endParaRPr b="0" i="0">
              <a:solidFill>
                <a:srgbClr val="000000"/>
              </a:solidFill>
              <a:latin typeface="Quattrocento Sans"/>
              <a:ea typeface="Quattrocento Sans"/>
              <a:cs typeface="Quattrocento Sans"/>
              <a:sym typeface="Quattrocento Sans"/>
            </a:endParaRPr>
          </a:p>
          <a:p>
            <a:pPr indent="-97155" lvl="0" marL="0" rtl="0" algn="just">
              <a:lnSpc>
                <a:spcPct val="100000"/>
              </a:lnSpc>
              <a:spcBef>
                <a:spcPts val="900"/>
              </a:spcBef>
              <a:spcAft>
                <a:spcPts val="0"/>
              </a:spcAft>
              <a:buClr>
                <a:srgbClr val="000000"/>
              </a:buClr>
              <a:buSzPct val="100000"/>
              <a:buFont typeface="Arial"/>
              <a:buChar char="•"/>
            </a:pPr>
            <a:r>
              <a:rPr b="0" i="0" lang="en-GB" sz="1800">
                <a:solidFill>
                  <a:srgbClr val="000000"/>
                </a:solidFill>
                <a:latin typeface="Arial"/>
                <a:ea typeface="Arial"/>
                <a:cs typeface="Arial"/>
                <a:sym typeface="Arial"/>
              </a:rPr>
              <a:t>They should review and continue to offer a proactive social prescribing service, expanding the offer to a new cohort(s) based on population health management data and PCN capacity </a:t>
            </a:r>
            <a:endParaRPr/>
          </a:p>
          <a:p>
            <a:pPr indent="0" lvl="0" marL="0" rtl="0" algn="l">
              <a:lnSpc>
                <a:spcPct val="100000"/>
              </a:lnSpc>
              <a:spcBef>
                <a:spcPts val="900"/>
              </a:spcBef>
              <a:spcAft>
                <a:spcPts val="0"/>
              </a:spcAft>
              <a:buClr>
                <a:srgbClr val="425563"/>
              </a:buClr>
              <a:buSzPct val="100000"/>
              <a:buNone/>
            </a:pPr>
            <a:r>
              <a:t/>
            </a:r>
            <a:endParaRPr/>
          </a:p>
        </p:txBody>
      </p:sp>
      <p:sp>
        <p:nvSpPr>
          <p:cNvPr id="455" name="Google Shape;455;p55"/>
          <p:cNvSpPr txBox="1"/>
          <p:nvPr>
            <p:ph idx="3" type="body"/>
          </p:nvPr>
        </p:nvSpPr>
        <p:spPr>
          <a:xfrm>
            <a:off x="8328288" y="1855463"/>
            <a:ext cx="2822933" cy="106068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200"/>
              <a:buNone/>
            </a:pPr>
            <a:r>
              <a:t/>
            </a:r>
            <a:endParaRPr/>
          </a:p>
        </p:txBody>
      </p:sp>
      <p:sp>
        <p:nvSpPr>
          <p:cNvPr id="456" name="Google Shape;456;p55"/>
          <p:cNvSpPr txBox="1"/>
          <p:nvPr>
            <p:ph idx="4" type="body"/>
          </p:nvPr>
        </p:nvSpPr>
        <p:spPr>
          <a:xfrm>
            <a:off x="762701" y="770773"/>
            <a:ext cx="4801043" cy="72882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800"/>
              <a:buNone/>
            </a:pPr>
            <a:r>
              <a:rPr lang="en-GB"/>
              <a:t>NHSE National Updates on Contracts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6"/>
          <p:cNvSpPr txBox="1"/>
          <p:nvPr>
            <p:ph idx="1" type="body"/>
          </p:nvPr>
        </p:nvSpPr>
        <p:spPr>
          <a:xfrm>
            <a:off x="76201" y="1855463"/>
            <a:ext cx="8153400" cy="4440561"/>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100000"/>
              </a:lnSpc>
              <a:spcBef>
                <a:spcPts val="0"/>
              </a:spcBef>
              <a:spcAft>
                <a:spcPts val="0"/>
              </a:spcAft>
              <a:buClr>
                <a:srgbClr val="000000"/>
              </a:buClr>
              <a:buSzPct val="100000"/>
              <a:buNone/>
            </a:pPr>
            <a:r>
              <a:rPr b="1" i="0" lang="en-GB" sz="1800">
                <a:solidFill>
                  <a:srgbClr val="000000"/>
                </a:solidFill>
                <a:latin typeface="Arial"/>
                <a:ea typeface="Arial"/>
                <a:cs typeface="Arial"/>
                <a:sym typeface="Arial"/>
              </a:rPr>
              <a:t>Coding Activity and Outcomes</a:t>
            </a:r>
            <a:r>
              <a:rPr b="0" i="0" lang="en-GB" sz="1800">
                <a:solidFill>
                  <a:srgbClr val="000000"/>
                </a:solidFill>
                <a:latin typeface="Arial"/>
                <a:ea typeface="Arial"/>
                <a:cs typeface="Arial"/>
                <a:sym typeface="Arial"/>
              </a:rPr>
              <a:t> </a:t>
            </a:r>
            <a:endParaRPr b="0" i="0" sz="2800">
              <a:solidFill>
                <a:srgbClr val="000000"/>
              </a:solidFill>
              <a:latin typeface="Quattrocento Sans"/>
              <a:ea typeface="Quattrocento Sans"/>
              <a:cs typeface="Quattrocento Sans"/>
              <a:sym typeface="Quattrocento Sans"/>
            </a:endParaRPr>
          </a:p>
          <a:p>
            <a:pPr indent="0" lvl="0" marL="0" rtl="0" algn="just">
              <a:lnSpc>
                <a:spcPct val="100000"/>
              </a:lnSpc>
              <a:spcBef>
                <a:spcPts val="900"/>
              </a:spcBef>
              <a:spcAft>
                <a:spcPts val="0"/>
              </a:spcAft>
              <a:buClr>
                <a:srgbClr val="000000"/>
              </a:buClr>
              <a:buSzPct val="100000"/>
              <a:buNone/>
            </a:pPr>
            <a:r>
              <a:rPr b="1" i="0" lang="en-GB" sz="1800">
                <a:solidFill>
                  <a:srgbClr val="000000"/>
                </a:solidFill>
                <a:latin typeface="Arial"/>
                <a:ea typeface="Arial"/>
                <a:cs typeface="Arial"/>
                <a:sym typeface="Arial"/>
              </a:rPr>
              <a:t> </a:t>
            </a:r>
            <a:r>
              <a:rPr b="0" i="0" lang="en-GB" sz="1800">
                <a:solidFill>
                  <a:srgbClr val="000000"/>
                </a:solidFill>
                <a:latin typeface="Arial"/>
                <a:ea typeface="Arial"/>
                <a:cs typeface="Arial"/>
                <a:sym typeface="Arial"/>
              </a:rPr>
              <a:t> </a:t>
            </a:r>
            <a:endParaRPr b="0" i="0" sz="2800">
              <a:solidFill>
                <a:srgbClr val="000000"/>
              </a:solidFill>
              <a:latin typeface="Quattrocento Sans"/>
              <a:ea typeface="Quattrocento Sans"/>
              <a:cs typeface="Quattrocento Sans"/>
              <a:sym typeface="Quattrocento Sans"/>
            </a:endParaRPr>
          </a:p>
          <a:p>
            <a:pPr indent="0" lvl="0" marL="0" rtl="0" algn="just">
              <a:lnSpc>
                <a:spcPct val="100000"/>
              </a:lnSpc>
              <a:spcBef>
                <a:spcPts val="900"/>
              </a:spcBef>
              <a:spcAft>
                <a:spcPts val="0"/>
              </a:spcAft>
              <a:buClr>
                <a:srgbClr val="000000"/>
              </a:buClr>
              <a:buSzPct val="100000"/>
              <a:buNone/>
            </a:pPr>
            <a:r>
              <a:rPr b="0" i="0" lang="en-GB" sz="1800">
                <a:solidFill>
                  <a:srgbClr val="000000"/>
                </a:solidFill>
                <a:latin typeface="Arial"/>
                <a:ea typeface="Arial"/>
                <a:cs typeface="Arial"/>
                <a:sym typeface="Arial"/>
              </a:rPr>
              <a:t>Coding activity and outcomes relating to social prescribing is an essential component of Primary Care Network (PCN) and Social Prescribing Link Worker (SPLW) activity. Coding activity and outcomes are essential so that we can better understand variation across regions and the impact and benefits of social prescribing. </a:t>
            </a:r>
            <a:endParaRPr b="0" i="0" sz="2800">
              <a:solidFill>
                <a:srgbClr val="000000"/>
              </a:solidFill>
              <a:latin typeface="Quattrocento Sans"/>
              <a:ea typeface="Quattrocento Sans"/>
              <a:cs typeface="Quattrocento Sans"/>
              <a:sym typeface="Quattrocento Sans"/>
            </a:endParaRPr>
          </a:p>
          <a:p>
            <a:pPr indent="0" lvl="0" marL="0" rtl="0" algn="just">
              <a:lnSpc>
                <a:spcPct val="100000"/>
              </a:lnSpc>
              <a:spcBef>
                <a:spcPts val="900"/>
              </a:spcBef>
              <a:spcAft>
                <a:spcPts val="0"/>
              </a:spcAft>
              <a:buClr>
                <a:srgbClr val="000000"/>
              </a:buClr>
              <a:buSzPct val="100000"/>
              <a:buNone/>
            </a:pPr>
            <a:r>
              <a:rPr b="0" i="0" lang="en-GB" sz="1800">
                <a:solidFill>
                  <a:srgbClr val="000000"/>
                </a:solidFill>
                <a:latin typeface="Arial"/>
                <a:ea typeface="Arial"/>
                <a:cs typeface="Arial"/>
                <a:sym typeface="Arial"/>
              </a:rPr>
              <a:t>  </a:t>
            </a:r>
            <a:endParaRPr b="0" i="0" sz="2800">
              <a:solidFill>
                <a:srgbClr val="000000"/>
              </a:solidFill>
              <a:latin typeface="Quattrocento Sans"/>
              <a:ea typeface="Quattrocento Sans"/>
              <a:cs typeface="Quattrocento Sans"/>
              <a:sym typeface="Quattrocento Sans"/>
            </a:endParaRPr>
          </a:p>
          <a:p>
            <a:pPr indent="0" lvl="0" marL="0" rtl="0" algn="just">
              <a:lnSpc>
                <a:spcPct val="100000"/>
              </a:lnSpc>
              <a:spcBef>
                <a:spcPts val="900"/>
              </a:spcBef>
              <a:spcAft>
                <a:spcPts val="0"/>
              </a:spcAft>
              <a:buClr>
                <a:srgbClr val="000000"/>
              </a:buClr>
              <a:buSzPct val="100000"/>
              <a:buNone/>
            </a:pPr>
            <a:r>
              <a:rPr b="0" i="0" lang="en-GB" sz="1800" u="sng">
                <a:solidFill>
                  <a:srgbClr val="000000"/>
                </a:solidFill>
                <a:latin typeface="Arial"/>
                <a:ea typeface="Arial"/>
                <a:cs typeface="Arial"/>
                <a:sym typeface="Arial"/>
              </a:rPr>
              <a:t>Contractually: </a:t>
            </a:r>
            <a:r>
              <a:rPr b="0" i="0" lang="en-GB" sz="1800">
                <a:solidFill>
                  <a:srgbClr val="000000"/>
                </a:solidFill>
                <a:latin typeface="Arial"/>
                <a:ea typeface="Arial"/>
                <a:cs typeface="Arial"/>
                <a:sym typeface="Arial"/>
              </a:rPr>
              <a:t>A PCN must ensure referrals to the Social Prescribing Link Worker(s) are recorded within GP clinical systems using the new national SNOMED codes (see section 7.4.1 and 5.4.7).  </a:t>
            </a:r>
            <a:endParaRPr b="0" i="0" sz="2800">
              <a:solidFill>
                <a:srgbClr val="000000"/>
              </a:solidFill>
              <a:latin typeface="Quattrocento Sans"/>
              <a:ea typeface="Quattrocento Sans"/>
              <a:cs typeface="Quattrocento Sans"/>
              <a:sym typeface="Quattrocento Sans"/>
            </a:endParaRPr>
          </a:p>
          <a:p>
            <a:pPr indent="0" lvl="0" marL="0" rtl="0" algn="just">
              <a:lnSpc>
                <a:spcPct val="100000"/>
              </a:lnSpc>
              <a:spcBef>
                <a:spcPts val="900"/>
              </a:spcBef>
              <a:spcAft>
                <a:spcPts val="0"/>
              </a:spcAft>
              <a:buClr>
                <a:srgbClr val="000000"/>
              </a:buClr>
              <a:buSzPct val="100000"/>
              <a:buNone/>
            </a:pPr>
            <a:r>
              <a:rPr b="0" i="0" lang="en-GB" sz="1800">
                <a:solidFill>
                  <a:srgbClr val="000000"/>
                </a:solidFill>
                <a:latin typeface="Arial"/>
                <a:ea typeface="Arial"/>
                <a:cs typeface="Arial"/>
                <a:sym typeface="Arial"/>
              </a:rPr>
              <a:t>For social prescribing, these codes are:  </a:t>
            </a:r>
            <a:endParaRPr b="0" i="0" sz="2800">
              <a:solidFill>
                <a:srgbClr val="000000"/>
              </a:solidFill>
              <a:latin typeface="Quattrocento Sans"/>
              <a:ea typeface="Quattrocento Sans"/>
              <a:cs typeface="Quattrocento Sans"/>
              <a:sym typeface="Quattrocento Sans"/>
            </a:endParaRPr>
          </a:p>
          <a:p>
            <a:pPr indent="0" lvl="0" marL="0" rtl="0" algn="just">
              <a:lnSpc>
                <a:spcPct val="100000"/>
              </a:lnSpc>
              <a:spcBef>
                <a:spcPts val="900"/>
              </a:spcBef>
              <a:spcAft>
                <a:spcPts val="0"/>
              </a:spcAft>
              <a:buClr>
                <a:srgbClr val="000000"/>
              </a:buClr>
              <a:buSzPct val="100000"/>
              <a:buNone/>
            </a:pPr>
            <a:r>
              <a:rPr b="0" i="0" lang="en-GB" sz="1800">
                <a:solidFill>
                  <a:srgbClr val="000000"/>
                </a:solidFill>
                <a:latin typeface="Arial"/>
                <a:ea typeface="Arial"/>
                <a:cs typeface="Arial"/>
                <a:sym typeface="Arial"/>
              </a:rPr>
              <a:t>  </a:t>
            </a:r>
            <a:endParaRPr b="0" i="0" sz="2800">
              <a:solidFill>
                <a:srgbClr val="000000"/>
              </a:solidFill>
              <a:latin typeface="Quattrocento Sans"/>
              <a:ea typeface="Quattrocento Sans"/>
              <a:cs typeface="Quattrocento Sans"/>
              <a:sym typeface="Quattrocento Sans"/>
            </a:endParaRPr>
          </a:p>
          <a:p>
            <a:pPr indent="-97155" lvl="0" marL="0" rtl="0" algn="just">
              <a:lnSpc>
                <a:spcPct val="100000"/>
              </a:lnSpc>
              <a:spcBef>
                <a:spcPts val="900"/>
              </a:spcBef>
              <a:spcAft>
                <a:spcPts val="0"/>
              </a:spcAft>
              <a:buClr>
                <a:srgbClr val="000000"/>
              </a:buClr>
              <a:buSzPct val="100000"/>
              <a:buFont typeface="Arial"/>
              <a:buChar char="•"/>
            </a:pPr>
            <a:r>
              <a:rPr b="1" i="0" lang="en-GB" sz="1800">
                <a:solidFill>
                  <a:srgbClr val="000000"/>
                </a:solidFill>
                <a:latin typeface="Arial"/>
                <a:ea typeface="Arial"/>
                <a:cs typeface="Arial"/>
                <a:sym typeface="Arial"/>
              </a:rPr>
              <a:t>871731000000106 – Referral to social prescribing service (procedure) </a:t>
            </a:r>
            <a:r>
              <a:rPr b="0" i="0" lang="en-GB" sz="1800">
                <a:solidFill>
                  <a:srgbClr val="000000"/>
                </a:solidFill>
                <a:latin typeface="Arial"/>
                <a:ea typeface="Arial"/>
                <a:cs typeface="Arial"/>
                <a:sym typeface="Arial"/>
              </a:rPr>
              <a:t> </a:t>
            </a:r>
            <a:endParaRPr/>
          </a:p>
          <a:p>
            <a:pPr indent="0" lvl="0" marL="0" rtl="0" algn="just">
              <a:lnSpc>
                <a:spcPct val="100000"/>
              </a:lnSpc>
              <a:spcBef>
                <a:spcPts val="900"/>
              </a:spcBef>
              <a:spcAft>
                <a:spcPts val="0"/>
              </a:spcAft>
              <a:buClr>
                <a:srgbClr val="000000"/>
              </a:buClr>
              <a:buSzPct val="100000"/>
              <a:buNone/>
            </a:pPr>
            <a:r>
              <a:rPr b="0" i="0" lang="en-GB" sz="1800">
                <a:solidFill>
                  <a:srgbClr val="000000"/>
                </a:solidFill>
                <a:latin typeface="Arial"/>
                <a:ea typeface="Arial"/>
                <a:cs typeface="Arial"/>
                <a:sym typeface="Arial"/>
              </a:rPr>
              <a:t>To be used when an individual accepts a referral to the SPLW– for first interaction in an episode of care only, not to be used to code ongoing activity  </a:t>
            </a:r>
            <a:endParaRPr b="0" i="0" sz="2800">
              <a:solidFill>
                <a:srgbClr val="000000"/>
              </a:solidFill>
              <a:latin typeface="Quattrocento Sans"/>
              <a:ea typeface="Quattrocento Sans"/>
              <a:cs typeface="Quattrocento Sans"/>
              <a:sym typeface="Quattrocento Sans"/>
            </a:endParaRPr>
          </a:p>
          <a:p>
            <a:pPr indent="-97155" lvl="0" marL="0" rtl="0" algn="just">
              <a:lnSpc>
                <a:spcPct val="100000"/>
              </a:lnSpc>
              <a:spcBef>
                <a:spcPts val="900"/>
              </a:spcBef>
              <a:spcAft>
                <a:spcPts val="0"/>
              </a:spcAft>
              <a:buClr>
                <a:srgbClr val="000000"/>
              </a:buClr>
              <a:buSzPct val="100000"/>
              <a:buFont typeface="Arial"/>
              <a:buChar char="•"/>
            </a:pPr>
            <a:r>
              <a:rPr b="1" i="0" lang="en-GB" sz="1800">
                <a:solidFill>
                  <a:srgbClr val="000000"/>
                </a:solidFill>
                <a:latin typeface="Arial"/>
                <a:ea typeface="Arial"/>
                <a:cs typeface="Arial"/>
                <a:sym typeface="Arial"/>
              </a:rPr>
              <a:t>871711000000103 – Social prescribing declined (situation) </a:t>
            </a:r>
            <a:r>
              <a:rPr b="0" i="0" lang="en-GB" sz="1800">
                <a:solidFill>
                  <a:srgbClr val="000000"/>
                </a:solidFill>
                <a:latin typeface="Arial"/>
                <a:ea typeface="Arial"/>
                <a:cs typeface="Arial"/>
                <a:sym typeface="Arial"/>
              </a:rPr>
              <a:t> </a:t>
            </a:r>
            <a:endParaRPr/>
          </a:p>
          <a:p>
            <a:pPr indent="0" lvl="0" marL="0" rtl="0" algn="just">
              <a:lnSpc>
                <a:spcPct val="100000"/>
              </a:lnSpc>
              <a:spcBef>
                <a:spcPts val="900"/>
              </a:spcBef>
              <a:spcAft>
                <a:spcPts val="0"/>
              </a:spcAft>
              <a:buClr>
                <a:srgbClr val="000000"/>
              </a:buClr>
              <a:buSzPct val="100000"/>
              <a:buNone/>
            </a:pPr>
            <a:r>
              <a:rPr b="0" i="0" lang="en-GB" sz="1800">
                <a:solidFill>
                  <a:srgbClr val="000000"/>
                </a:solidFill>
                <a:latin typeface="Arial"/>
                <a:ea typeface="Arial"/>
                <a:cs typeface="Arial"/>
                <a:sym typeface="Arial"/>
              </a:rPr>
              <a:t>To be used when an individual declines a referral to the SPLW </a:t>
            </a:r>
            <a:endParaRPr b="0" i="0" sz="2800">
              <a:solidFill>
                <a:srgbClr val="000000"/>
              </a:solidFill>
              <a:latin typeface="Quattrocento Sans"/>
              <a:ea typeface="Quattrocento Sans"/>
              <a:cs typeface="Quattrocento Sans"/>
              <a:sym typeface="Quattrocento Sans"/>
            </a:endParaRPr>
          </a:p>
        </p:txBody>
      </p:sp>
      <p:sp>
        <p:nvSpPr>
          <p:cNvPr id="462" name="Google Shape;462;p56"/>
          <p:cNvSpPr txBox="1"/>
          <p:nvPr>
            <p:ph idx="3" type="body"/>
          </p:nvPr>
        </p:nvSpPr>
        <p:spPr>
          <a:xfrm>
            <a:off x="8328288" y="1855463"/>
            <a:ext cx="2822933" cy="106068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200"/>
              <a:buNone/>
            </a:pPr>
            <a:r>
              <a:t/>
            </a:r>
            <a:endParaRPr/>
          </a:p>
        </p:txBody>
      </p:sp>
      <p:sp>
        <p:nvSpPr>
          <p:cNvPr id="463" name="Google Shape;463;p56"/>
          <p:cNvSpPr txBox="1"/>
          <p:nvPr>
            <p:ph idx="4" type="body"/>
          </p:nvPr>
        </p:nvSpPr>
        <p:spPr>
          <a:xfrm>
            <a:off x="762701" y="770773"/>
            <a:ext cx="4801043" cy="72882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800"/>
              <a:buNone/>
            </a:pPr>
            <a:r>
              <a:rPr lang="en-GB"/>
              <a:t>NHSE National Updates on Contracts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7"/>
          <p:cNvSpPr txBox="1"/>
          <p:nvPr>
            <p:ph idx="1" type="body"/>
          </p:nvPr>
        </p:nvSpPr>
        <p:spPr>
          <a:xfrm>
            <a:off x="76201" y="1855464"/>
            <a:ext cx="8153400" cy="387858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b="1" i="0" lang="en-GB" sz="1800">
                <a:solidFill>
                  <a:srgbClr val="000000"/>
                </a:solidFill>
                <a:latin typeface="Arial"/>
                <a:ea typeface="Arial"/>
                <a:cs typeface="Arial"/>
                <a:sym typeface="Arial"/>
              </a:rPr>
              <a:t>Changes to Impact and Investment Fund </a:t>
            </a:r>
            <a:r>
              <a:rPr b="0" i="0" lang="en-GB" sz="1800">
                <a:solidFill>
                  <a:srgbClr val="000000"/>
                </a:solidFill>
                <a:latin typeface="Arial"/>
                <a:ea typeface="Arial"/>
                <a:cs typeface="Arial"/>
                <a:sym typeface="Arial"/>
              </a:rPr>
              <a:t> </a:t>
            </a:r>
            <a:endParaRPr b="0" i="0" sz="2800">
              <a:solidFill>
                <a:srgbClr val="000000"/>
              </a:solidFill>
              <a:latin typeface="Quattrocento Sans"/>
              <a:ea typeface="Quattrocento Sans"/>
              <a:cs typeface="Quattrocento Sans"/>
              <a:sym typeface="Quattrocento Sans"/>
            </a:endParaRPr>
          </a:p>
          <a:p>
            <a:pPr indent="0" lvl="0" marL="0" rtl="0" algn="l">
              <a:lnSpc>
                <a:spcPct val="100000"/>
              </a:lnSpc>
              <a:spcBef>
                <a:spcPts val="900"/>
              </a:spcBef>
              <a:spcAft>
                <a:spcPts val="0"/>
              </a:spcAft>
              <a:buClr>
                <a:srgbClr val="000000"/>
              </a:buClr>
              <a:buSzPts val="1800"/>
              <a:buNone/>
            </a:pPr>
            <a:r>
              <a:rPr b="0" i="0" lang="en-GB" sz="1800">
                <a:solidFill>
                  <a:srgbClr val="000000"/>
                </a:solidFill>
                <a:latin typeface="Arial"/>
                <a:ea typeface="Arial"/>
                <a:cs typeface="Arial"/>
                <a:sym typeface="Arial"/>
              </a:rPr>
              <a:t>  </a:t>
            </a:r>
            <a:endParaRPr b="0" i="0" sz="2800">
              <a:solidFill>
                <a:srgbClr val="000000"/>
              </a:solidFill>
              <a:latin typeface="Quattrocento Sans"/>
              <a:ea typeface="Quattrocento Sans"/>
              <a:cs typeface="Quattrocento Sans"/>
              <a:sym typeface="Quattrocento Sans"/>
            </a:endParaRPr>
          </a:p>
          <a:p>
            <a:pPr indent="0" lvl="0" marL="0" rtl="0" algn="just">
              <a:lnSpc>
                <a:spcPct val="100000"/>
              </a:lnSpc>
              <a:spcBef>
                <a:spcPts val="900"/>
              </a:spcBef>
              <a:spcAft>
                <a:spcPts val="0"/>
              </a:spcAft>
              <a:buClr>
                <a:srgbClr val="000000"/>
              </a:buClr>
              <a:buSzPts val="1800"/>
              <a:buNone/>
            </a:pPr>
            <a:r>
              <a:rPr b="0" i="0" lang="en-GB" sz="1800">
                <a:solidFill>
                  <a:srgbClr val="000000"/>
                </a:solidFill>
                <a:latin typeface="Arial"/>
                <a:ea typeface="Arial"/>
                <a:cs typeface="Arial"/>
                <a:sym typeface="Arial"/>
              </a:rPr>
              <a:t>The number of indicators in the IIF will be reduced from 36 to five, including the removal of the social prescribing indicator. The five remaining indicators will focus on a small number of key national priorities: two indicators related to flu vaccinations, learning disability health checks, early cancer diagnosis and 2-week access indicator. The remainder of the IIF will now be worth £246 million and will be entirely focused on </a:t>
            </a:r>
            <a:r>
              <a:rPr b="0" i="0" lang="en-GB" sz="1800" u="sng">
                <a:solidFill>
                  <a:srgbClr val="000000"/>
                </a:solidFill>
                <a:latin typeface="Arial"/>
                <a:ea typeface="Arial"/>
                <a:cs typeface="Arial"/>
                <a:sym typeface="Arial"/>
              </a:rPr>
              <a:t>improving patient experience of contacting their practice</a:t>
            </a:r>
            <a:r>
              <a:rPr b="0" i="0" lang="en-GB" sz="1800">
                <a:solidFill>
                  <a:srgbClr val="000000"/>
                </a:solidFill>
                <a:latin typeface="Arial"/>
                <a:ea typeface="Arial"/>
                <a:cs typeface="Arial"/>
                <a:sym typeface="Arial"/>
              </a:rPr>
              <a:t> and receiving a response with an assessment and/or be seen within the appropriate period (for example same day or within 2 weeks where appropriate, depending on urgency).  </a:t>
            </a:r>
            <a:endParaRPr b="0" i="0" sz="2800">
              <a:solidFill>
                <a:srgbClr val="000000"/>
              </a:solidFill>
              <a:latin typeface="Quattrocento Sans"/>
              <a:ea typeface="Quattrocento Sans"/>
              <a:cs typeface="Quattrocento Sans"/>
              <a:sym typeface="Quattrocento Sans"/>
            </a:endParaRPr>
          </a:p>
          <a:p>
            <a:pPr indent="0" lvl="0" marL="0" rtl="0" algn="just">
              <a:lnSpc>
                <a:spcPct val="100000"/>
              </a:lnSpc>
              <a:spcBef>
                <a:spcPts val="900"/>
              </a:spcBef>
              <a:spcAft>
                <a:spcPts val="0"/>
              </a:spcAft>
              <a:buClr>
                <a:srgbClr val="000000"/>
              </a:buClr>
              <a:buSzPts val="1800"/>
              <a:buNone/>
            </a:pPr>
            <a:r>
              <a:rPr b="0" i="0" lang="en-GB" sz="1800">
                <a:solidFill>
                  <a:srgbClr val="000000"/>
                </a:solidFill>
                <a:latin typeface="Arial"/>
                <a:ea typeface="Arial"/>
                <a:cs typeface="Arial"/>
                <a:sym typeface="Arial"/>
              </a:rPr>
              <a:t>  </a:t>
            </a:r>
            <a:endParaRPr b="0" i="0" sz="2800">
              <a:solidFill>
                <a:srgbClr val="000000"/>
              </a:solidFill>
              <a:latin typeface="Quattrocento Sans"/>
              <a:ea typeface="Quattrocento Sans"/>
              <a:cs typeface="Quattrocento Sans"/>
              <a:sym typeface="Quattrocento Sans"/>
            </a:endParaRPr>
          </a:p>
          <a:p>
            <a:pPr indent="0" lvl="0" marL="0" rtl="0" algn="l">
              <a:lnSpc>
                <a:spcPct val="100000"/>
              </a:lnSpc>
              <a:spcBef>
                <a:spcPts val="900"/>
              </a:spcBef>
              <a:spcAft>
                <a:spcPts val="0"/>
              </a:spcAft>
              <a:buClr>
                <a:srgbClr val="425563"/>
              </a:buClr>
              <a:buSzPts val="1200"/>
              <a:buNone/>
            </a:pPr>
            <a:r>
              <a:t/>
            </a:r>
            <a:endParaRPr/>
          </a:p>
        </p:txBody>
      </p:sp>
      <p:sp>
        <p:nvSpPr>
          <p:cNvPr id="469" name="Google Shape;469;p57"/>
          <p:cNvSpPr txBox="1"/>
          <p:nvPr>
            <p:ph idx="3" type="body"/>
          </p:nvPr>
        </p:nvSpPr>
        <p:spPr>
          <a:xfrm>
            <a:off x="8328288" y="1855463"/>
            <a:ext cx="2822933" cy="106068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200"/>
              <a:buNone/>
            </a:pPr>
            <a:r>
              <a:t/>
            </a:r>
            <a:endParaRPr/>
          </a:p>
        </p:txBody>
      </p:sp>
      <p:sp>
        <p:nvSpPr>
          <p:cNvPr id="470" name="Google Shape;470;p57"/>
          <p:cNvSpPr txBox="1"/>
          <p:nvPr>
            <p:ph idx="4" type="body"/>
          </p:nvPr>
        </p:nvSpPr>
        <p:spPr>
          <a:xfrm>
            <a:off x="762701" y="770773"/>
            <a:ext cx="4801043" cy="72882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800"/>
              <a:buNone/>
            </a:pPr>
            <a:r>
              <a:rPr lang="en-GB"/>
              <a:t>NHSE National Updates on Contracts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8"/>
          <p:cNvSpPr txBox="1"/>
          <p:nvPr>
            <p:ph idx="1" type="body"/>
          </p:nvPr>
        </p:nvSpPr>
        <p:spPr>
          <a:xfrm>
            <a:off x="76201" y="1855464"/>
            <a:ext cx="8153400" cy="3878586"/>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00000"/>
              </a:lnSpc>
              <a:spcBef>
                <a:spcPts val="0"/>
              </a:spcBef>
              <a:spcAft>
                <a:spcPts val="0"/>
              </a:spcAft>
              <a:buClr>
                <a:srgbClr val="000000"/>
              </a:buClr>
              <a:buSzPct val="100000"/>
              <a:buNone/>
            </a:pPr>
            <a:r>
              <a:rPr b="1" i="0" lang="en-GB" sz="1800">
                <a:solidFill>
                  <a:srgbClr val="000000"/>
                </a:solidFill>
                <a:latin typeface="Arial"/>
                <a:ea typeface="Arial"/>
                <a:cs typeface="Arial"/>
                <a:sym typeface="Arial"/>
              </a:rPr>
              <a:t>Increased flexibility of Additional Roles Reimbursement scheme (ARRS)</a:t>
            </a:r>
            <a:r>
              <a:rPr b="0" i="0" lang="en-GB" sz="1800">
                <a:solidFill>
                  <a:srgbClr val="000000"/>
                </a:solidFill>
                <a:latin typeface="Arial"/>
                <a:ea typeface="Arial"/>
                <a:cs typeface="Arial"/>
                <a:sym typeface="Arial"/>
              </a:rPr>
              <a:t> </a:t>
            </a:r>
            <a:endParaRPr b="0" i="0" sz="2800">
              <a:solidFill>
                <a:srgbClr val="000000"/>
              </a:solidFill>
              <a:latin typeface="Quattrocento Sans"/>
              <a:ea typeface="Quattrocento Sans"/>
              <a:cs typeface="Quattrocento Sans"/>
              <a:sym typeface="Quattrocento Sans"/>
            </a:endParaRPr>
          </a:p>
          <a:p>
            <a:pPr indent="0" lvl="0" marL="0" rtl="0" algn="l">
              <a:lnSpc>
                <a:spcPct val="100000"/>
              </a:lnSpc>
              <a:spcBef>
                <a:spcPts val="900"/>
              </a:spcBef>
              <a:spcAft>
                <a:spcPts val="0"/>
              </a:spcAft>
              <a:buClr>
                <a:srgbClr val="000000"/>
              </a:buClr>
              <a:buSzPct val="100000"/>
              <a:buNone/>
            </a:pPr>
            <a:r>
              <a:rPr b="0" i="0" lang="en-GB" sz="1800">
                <a:solidFill>
                  <a:srgbClr val="000000"/>
                </a:solidFill>
                <a:latin typeface="Arial"/>
                <a:ea typeface="Arial"/>
                <a:cs typeface="Arial"/>
                <a:sym typeface="Arial"/>
              </a:rPr>
              <a:t>  </a:t>
            </a:r>
            <a:endParaRPr b="0" i="0" sz="2800">
              <a:solidFill>
                <a:srgbClr val="000000"/>
              </a:solidFill>
              <a:latin typeface="Quattrocento Sans"/>
              <a:ea typeface="Quattrocento Sans"/>
              <a:cs typeface="Quattrocento Sans"/>
              <a:sym typeface="Quattrocento Sans"/>
            </a:endParaRPr>
          </a:p>
          <a:p>
            <a:pPr indent="0" lvl="0" marL="0" rtl="0" algn="just">
              <a:lnSpc>
                <a:spcPct val="100000"/>
              </a:lnSpc>
              <a:spcBef>
                <a:spcPts val="900"/>
              </a:spcBef>
              <a:spcAft>
                <a:spcPts val="0"/>
              </a:spcAft>
              <a:buClr>
                <a:srgbClr val="000000"/>
              </a:buClr>
              <a:buSzPct val="100000"/>
              <a:buNone/>
            </a:pPr>
            <a:r>
              <a:rPr b="0" i="0" lang="en-GB" sz="1800">
                <a:solidFill>
                  <a:srgbClr val="000000"/>
                </a:solidFill>
                <a:latin typeface="Arial"/>
                <a:ea typeface="Arial"/>
                <a:cs typeface="Arial"/>
                <a:sym typeface="Arial"/>
              </a:rPr>
              <a:t>Recruitment through the Additional Roles Reimbursement scheme (ARRS) has been strong, and as of 31 December 2022 stands at 25,262 additional FTE. PCNs are on track to meet the 26k target for March 2024 over a year early. Staff are providing significant numbers of additional appointments, improving patient access to general practice, and providing personalised, proactive, care for the populations that they serve. During 2023/24 NHS England will review the ARRS to ensure that it is tailored to deliver future ambitions for general practice. Staff employed through the scheme will be </a:t>
            </a:r>
            <a:r>
              <a:rPr b="0" i="0" lang="en-GB" sz="1800" u="sng">
                <a:solidFill>
                  <a:srgbClr val="000000"/>
                </a:solidFill>
                <a:latin typeface="Arial"/>
                <a:ea typeface="Arial"/>
                <a:cs typeface="Arial"/>
                <a:sym typeface="Arial"/>
              </a:rPr>
              <a:t>considered part of the core general practice cost base beyond 2023/24 as previously confirmed, and PCNs can offer permanent contracts where appropriate.</a:t>
            </a:r>
            <a:r>
              <a:rPr b="0" i="0" lang="en-GB" sz="1800">
                <a:solidFill>
                  <a:srgbClr val="000000"/>
                </a:solidFill>
                <a:latin typeface="Arial"/>
                <a:ea typeface="Arial"/>
                <a:cs typeface="Arial"/>
                <a:sym typeface="Arial"/>
              </a:rPr>
              <a:t> We encourage PCNs to continue to recruit, making full use of their ARRS entitlement. </a:t>
            </a:r>
            <a:endParaRPr b="0" i="0" sz="2800">
              <a:solidFill>
                <a:srgbClr val="000000"/>
              </a:solidFill>
              <a:latin typeface="Quattrocento Sans"/>
              <a:ea typeface="Quattrocento Sans"/>
              <a:cs typeface="Quattrocento Sans"/>
              <a:sym typeface="Quattrocento Sans"/>
            </a:endParaRPr>
          </a:p>
          <a:p>
            <a:pPr indent="0" lvl="0" marL="0" rtl="0" algn="l">
              <a:lnSpc>
                <a:spcPct val="100000"/>
              </a:lnSpc>
              <a:spcBef>
                <a:spcPts val="900"/>
              </a:spcBef>
              <a:spcAft>
                <a:spcPts val="0"/>
              </a:spcAft>
              <a:buClr>
                <a:srgbClr val="425563"/>
              </a:buClr>
              <a:buSzPct val="100000"/>
              <a:buNone/>
            </a:pPr>
            <a:r>
              <a:t/>
            </a:r>
            <a:endParaRPr/>
          </a:p>
        </p:txBody>
      </p:sp>
      <p:sp>
        <p:nvSpPr>
          <p:cNvPr id="476" name="Google Shape;476;p58"/>
          <p:cNvSpPr txBox="1"/>
          <p:nvPr>
            <p:ph idx="3" type="body"/>
          </p:nvPr>
        </p:nvSpPr>
        <p:spPr>
          <a:xfrm>
            <a:off x="8328288" y="1855463"/>
            <a:ext cx="2822933" cy="106068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200"/>
              <a:buNone/>
            </a:pPr>
            <a:r>
              <a:t/>
            </a:r>
            <a:endParaRPr/>
          </a:p>
        </p:txBody>
      </p:sp>
      <p:sp>
        <p:nvSpPr>
          <p:cNvPr id="477" name="Google Shape;477;p58"/>
          <p:cNvSpPr txBox="1"/>
          <p:nvPr>
            <p:ph idx="4" type="body"/>
          </p:nvPr>
        </p:nvSpPr>
        <p:spPr>
          <a:xfrm>
            <a:off x="762701" y="770773"/>
            <a:ext cx="4801043" cy="72882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800"/>
              <a:buNone/>
            </a:pPr>
            <a:r>
              <a:rPr lang="en-GB"/>
              <a:t>NHSE National Updates on Contracts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9"/>
          <p:cNvSpPr txBox="1"/>
          <p:nvPr>
            <p:ph idx="1" type="body"/>
          </p:nvPr>
        </p:nvSpPr>
        <p:spPr>
          <a:xfrm>
            <a:off x="76201" y="1855463"/>
            <a:ext cx="8153400" cy="4688211"/>
          </a:xfrm>
          <a:prstGeom prst="rect">
            <a:avLst/>
          </a:prstGeom>
          <a:noFill/>
          <a:ln>
            <a:noFill/>
          </a:ln>
        </p:spPr>
        <p:txBody>
          <a:bodyPr anchorCtr="0" anchor="t" bIns="45700" lIns="91425" spcFirstLastPara="1" rIns="91425" wrap="square" tIns="45700">
            <a:normAutofit fontScale="85000" lnSpcReduction="10000"/>
          </a:bodyPr>
          <a:lstStyle/>
          <a:p>
            <a:pPr indent="0" lvl="0" marL="0" rtl="0" algn="just">
              <a:lnSpc>
                <a:spcPct val="100000"/>
              </a:lnSpc>
              <a:spcBef>
                <a:spcPts val="0"/>
              </a:spcBef>
              <a:spcAft>
                <a:spcPts val="0"/>
              </a:spcAft>
              <a:buClr>
                <a:srgbClr val="000000"/>
              </a:buClr>
              <a:buSzPct val="100000"/>
              <a:buNone/>
            </a:pPr>
            <a:r>
              <a:rPr b="1" i="0" lang="en-GB" sz="1800">
                <a:solidFill>
                  <a:srgbClr val="000000"/>
                </a:solidFill>
                <a:latin typeface="Arial"/>
                <a:ea typeface="Arial"/>
                <a:cs typeface="Arial"/>
                <a:sym typeface="Arial"/>
              </a:rPr>
              <a:t>Additional Personalised Care Guidance: Proactive social prescribing and shared decision making requirements</a:t>
            </a:r>
            <a:r>
              <a:rPr b="0" i="0" lang="en-GB" sz="1800">
                <a:solidFill>
                  <a:srgbClr val="000000"/>
                </a:solidFill>
                <a:latin typeface="Arial"/>
                <a:ea typeface="Arial"/>
                <a:cs typeface="Arial"/>
                <a:sym typeface="Arial"/>
              </a:rPr>
              <a:t> </a:t>
            </a:r>
            <a:endParaRPr b="0" i="0" sz="2800">
              <a:solidFill>
                <a:srgbClr val="000000"/>
              </a:solidFill>
              <a:latin typeface="Quattrocento Sans"/>
              <a:ea typeface="Quattrocento Sans"/>
              <a:cs typeface="Quattrocento Sans"/>
              <a:sym typeface="Quattrocento Sans"/>
            </a:endParaRPr>
          </a:p>
          <a:p>
            <a:pPr indent="0" lvl="0" marL="0" rtl="0" algn="just">
              <a:lnSpc>
                <a:spcPct val="100000"/>
              </a:lnSpc>
              <a:spcBef>
                <a:spcPts val="900"/>
              </a:spcBef>
              <a:spcAft>
                <a:spcPts val="0"/>
              </a:spcAft>
              <a:buClr>
                <a:srgbClr val="000000"/>
              </a:buClr>
              <a:buSzPct val="100000"/>
              <a:buNone/>
            </a:pPr>
            <a:r>
              <a:rPr b="1" i="0" lang="en-GB" sz="1800">
                <a:solidFill>
                  <a:srgbClr val="000000"/>
                </a:solidFill>
                <a:latin typeface="Calibri"/>
                <a:ea typeface="Calibri"/>
                <a:cs typeface="Calibri"/>
                <a:sym typeface="Calibri"/>
              </a:rPr>
              <a:t> </a:t>
            </a:r>
            <a:r>
              <a:rPr b="0" i="0" lang="en-GB" sz="1800">
                <a:solidFill>
                  <a:srgbClr val="000000"/>
                </a:solidFill>
                <a:latin typeface="Calibri"/>
                <a:ea typeface="Calibri"/>
                <a:cs typeface="Calibri"/>
                <a:sym typeface="Calibri"/>
              </a:rPr>
              <a:t> </a:t>
            </a:r>
            <a:endParaRPr b="0" i="0" sz="2800">
              <a:solidFill>
                <a:srgbClr val="000000"/>
              </a:solidFill>
              <a:latin typeface="Quattrocento Sans"/>
              <a:ea typeface="Quattrocento Sans"/>
              <a:cs typeface="Quattrocento Sans"/>
              <a:sym typeface="Quattrocento Sans"/>
            </a:endParaRPr>
          </a:p>
          <a:p>
            <a:pPr indent="-97155" lvl="0" marL="0" rtl="0" algn="just">
              <a:lnSpc>
                <a:spcPct val="100000"/>
              </a:lnSpc>
              <a:spcBef>
                <a:spcPts val="900"/>
              </a:spcBef>
              <a:spcAft>
                <a:spcPts val="0"/>
              </a:spcAft>
              <a:buClr>
                <a:srgbClr val="000000"/>
              </a:buClr>
              <a:buSzPct val="100000"/>
              <a:buFont typeface="Arial"/>
              <a:buChar char="•"/>
            </a:pPr>
            <a:r>
              <a:rPr b="0" i="0" lang="en-GB" sz="1800">
                <a:solidFill>
                  <a:srgbClr val="000000"/>
                </a:solidFill>
                <a:latin typeface="Arial"/>
                <a:ea typeface="Arial"/>
                <a:cs typeface="Arial"/>
                <a:sym typeface="Arial"/>
              </a:rPr>
              <a:t>As part of the </a:t>
            </a:r>
            <a:r>
              <a:rPr b="1" i="0" lang="en-GB" sz="1800">
                <a:solidFill>
                  <a:srgbClr val="000000"/>
                </a:solidFill>
                <a:latin typeface="Arial"/>
                <a:ea typeface="Arial"/>
                <a:cs typeface="Arial"/>
                <a:sym typeface="Arial"/>
              </a:rPr>
              <a:t>Enhanced Health in Care Homes service</a:t>
            </a:r>
            <a:r>
              <a:rPr b="0" i="0" lang="en-GB" sz="1800">
                <a:solidFill>
                  <a:srgbClr val="000000"/>
                </a:solidFill>
                <a:latin typeface="Arial"/>
                <a:ea typeface="Arial"/>
                <a:cs typeface="Arial"/>
                <a:sym typeface="Arial"/>
              </a:rPr>
              <a:t>, care home residents should be offered and be part of a personalised care and support planning conversation within 7 days of admission to the care home, or readmission following a hospital episode. This should be enabled by MDT arrangements. </a:t>
            </a:r>
            <a:endParaRPr/>
          </a:p>
          <a:p>
            <a:pPr indent="-97155" lvl="0" marL="0" rtl="0" algn="just">
              <a:lnSpc>
                <a:spcPct val="100000"/>
              </a:lnSpc>
              <a:spcBef>
                <a:spcPts val="900"/>
              </a:spcBef>
              <a:spcAft>
                <a:spcPts val="0"/>
              </a:spcAft>
              <a:buClr>
                <a:srgbClr val="000000"/>
              </a:buClr>
              <a:buSzPct val="100000"/>
              <a:buFont typeface="Arial"/>
              <a:buChar char="•"/>
            </a:pPr>
            <a:r>
              <a:rPr b="0" i="0" lang="en-GB" sz="1800">
                <a:solidFill>
                  <a:srgbClr val="000000"/>
                </a:solidFill>
                <a:latin typeface="Arial"/>
                <a:ea typeface="Arial"/>
                <a:cs typeface="Arial"/>
                <a:sym typeface="Arial"/>
              </a:rPr>
              <a:t>As part of the </a:t>
            </a:r>
            <a:r>
              <a:rPr b="1" i="0" lang="en-GB" sz="1800">
                <a:solidFill>
                  <a:srgbClr val="000000"/>
                </a:solidFill>
                <a:latin typeface="Arial"/>
                <a:ea typeface="Arial"/>
                <a:cs typeface="Arial"/>
                <a:sym typeface="Arial"/>
              </a:rPr>
              <a:t>Tackling Neighbourhood Inequalities service</a:t>
            </a:r>
            <a:r>
              <a:rPr b="0" i="0" lang="en-GB" sz="1800">
                <a:solidFill>
                  <a:srgbClr val="000000"/>
                </a:solidFill>
                <a:latin typeface="Arial"/>
                <a:ea typeface="Arial"/>
                <a:cs typeface="Arial"/>
                <a:sym typeface="Arial"/>
              </a:rPr>
              <a:t>, PCNs must review their identification of a population experiencing inequality in health provision and/or outcomes, and ensure there is a plan to tackle the unmet needs of that population. </a:t>
            </a:r>
            <a:endParaRPr/>
          </a:p>
          <a:p>
            <a:pPr indent="-97155" lvl="0" marL="0" rtl="0" algn="just">
              <a:lnSpc>
                <a:spcPct val="100000"/>
              </a:lnSpc>
              <a:spcBef>
                <a:spcPts val="900"/>
              </a:spcBef>
              <a:spcAft>
                <a:spcPts val="0"/>
              </a:spcAft>
              <a:buClr>
                <a:srgbClr val="000000"/>
              </a:buClr>
              <a:buSzPct val="100000"/>
              <a:buFont typeface="Arial"/>
              <a:buChar char="•"/>
            </a:pPr>
            <a:r>
              <a:rPr b="0" i="0" lang="en-GB" sz="1800">
                <a:solidFill>
                  <a:srgbClr val="000000"/>
                </a:solidFill>
                <a:latin typeface="Arial"/>
                <a:ea typeface="Arial"/>
                <a:cs typeface="Arial"/>
                <a:sym typeface="Arial"/>
              </a:rPr>
              <a:t>As part of the </a:t>
            </a:r>
            <a:r>
              <a:rPr b="1" i="0" lang="en-GB" sz="1800">
                <a:solidFill>
                  <a:srgbClr val="000000"/>
                </a:solidFill>
                <a:latin typeface="Arial"/>
                <a:ea typeface="Arial"/>
                <a:cs typeface="Arial"/>
                <a:sym typeface="Arial"/>
              </a:rPr>
              <a:t>Medication Review and Medicines Optimisation service</a:t>
            </a:r>
            <a:r>
              <a:rPr b="0" i="0" lang="en-GB" sz="1800">
                <a:solidFill>
                  <a:srgbClr val="000000"/>
                </a:solidFill>
                <a:latin typeface="Arial"/>
                <a:ea typeface="Arial"/>
                <a:cs typeface="Arial"/>
                <a:sym typeface="Arial"/>
              </a:rPr>
              <a:t>, clinicians should conduct structured medication reviews in line with the principles of shared decision making. </a:t>
            </a:r>
            <a:endParaRPr/>
          </a:p>
          <a:p>
            <a:pPr indent="-97155" lvl="0" marL="0" rtl="0" algn="just">
              <a:lnSpc>
                <a:spcPct val="100000"/>
              </a:lnSpc>
              <a:spcBef>
                <a:spcPts val="900"/>
              </a:spcBef>
              <a:spcAft>
                <a:spcPts val="0"/>
              </a:spcAft>
              <a:buClr>
                <a:srgbClr val="000000"/>
              </a:buClr>
              <a:buSzPct val="100000"/>
              <a:buFont typeface="Arial"/>
              <a:buChar char="•"/>
            </a:pPr>
            <a:r>
              <a:rPr b="0" i="0" lang="en-GB" sz="1800">
                <a:solidFill>
                  <a:srgbClr val="000000"/>
                </a:solidFill>
                <a:latin typeface="Arial"/>
                <a:ea typeface="Arial"/>
                <a:cs typeface="Arial"/>
                <a:sym typeface="Arial"/>
              </a:rPr>
              <a:t>They should continue to implement any improvements to </a:t>
            </a:r>
            <a:r>
              <a:rPr b="1" i="0" lang="en-GB" sz="1800">
                <a:solidFill>
                  <a:srgbClr val="000000"/>
                </a:solidFill>
                <a:latin typeface="Arial"/>
                <a:ea typeface="Arial"/>
                <a:cs typeface="Arial"/>
                <a:sym typeface="Arial"/>
              </a:rPr>
              <a:t>SDM conversations </a:t>
            </a:r>
            <a:r>
              <a:rPr b="0" i="0" lang="en-GB" sz="1800">
                <a:solidFill>
                  <a:srgbClr val="000000"/>
                </a:solidFill>
                <a:latin typeface="Arial"/>
                <a:ea typeface="Arial"/>
                <a:cs typeface="Arial"/>
                <a:sym typeface="Arial"/>
              </a:rPr>
              <a:t>based on their audit of patients experience of shared decision making which was carried out in 2022/23. Improvement actions might include participating in SDM training via the Personalised Care Institute. We would also encourage PCNs to consider repeating the audit to help assess the impact of any changes they have made. </a:t>
            </a:r>
            <a:endParaRPr/>
          </a:p>
          <a:p>
            <a:pPr indent="0" lvl="0" marL="0" rtl="0" algn="l">
              <a:lnSpc>
                <a:spcPct val="100000"/>
              </a:lnSpc>
              <a:spcBef>
                <a:spcPts val="900"/>
              </a:spcBef>
              <a:spcAft>
                <a:spcPts val="0"/>
              </a:spcAft>
              <a:buClr>
                <a:srgbClr val="425563"/>
              </a:buClr>
              <a:buSzPct val="100000"/>
              <a:buNone/>
            </a:pPr>
            <a:r>
              <a:t/>
            </a:r>
            <a:endParaRPr/>
          </a:p>
        </p:txBody>
      </p:sp>
      <p:sp>
        <p:nvSpPr>
          <p:cNvPr id="483" name="Google Shape;483;p59"/>
          <p:cNvSpPr txBox="1"/>
          <p:nvPr>
            <p:ph idx="3" type="body"/>
          </p:nvPr>
        </p:nvSpPr>
        <p:spPr>
          <a:xfrm>
            <a:off x="8328288" y="1855463"/>
            <a:ext cx="2822933" cy="106068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200"/>
              <a:buNone/>
            </a:pPr>
            <a:r>
              <a:t/>
            </a:r>
            <a:endParaRPr/>
          </a:p>
        </p:txBody>
      </p:sp>
      <p:sp>
        <p:nvSpPr>
          <p:cNvPr id="484" name="Google Shape;484;p59"/>
          <p:cNvSpPr txBox="1"/>
          <p:nvPr>
            <p:ph idx="4" type="body"/>
          </p:nvPr>
        </p:nvSpPr>
        <p:spPr>
          <a:xfrm>
            <a:off x="762701" y="770773"/>
            <a:ext cx="4801043" cy="72882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800"/>
              <a:buNone/>
            </a:pPr>
            <a:r>
              <a:rPr lang="en-GB"/>
              <a:t>NHSE National Updates on Contracts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5"/>
          <p:cNvSpPr txBox="1"/>
          <p:nvPr>
            <p:ph idx="1" type="body"/>
          </p:nvPr>
        </p:nvSpPr>
        <p:spPr>
          <a:xfrm>
            <a:off x="762701" y="770773"/>
            <a:ext cx="5732869" cy="835308"/>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00000"/>
              </a:lnSpc>
              <a:spcBef>
                <a:spcPts val="0"/>
              </a:spcBef>
              <a:spcAft>
                <a:spcPts val="0"/>
              </a:spcAft>
              <a:buClr>
                <a:srgbClr val="005EB8"/>
              </a:buClr>
              <a:buSzPct val="100000"/>
              <a:buNone/>
            </a:pPr>
            <a:r>
              <a:rPr lang="en-GB"/>
              <a:t>Social Prescribing &amp; Community Based Prevention - TPHC </a:t>
            </a:r>
            <a:endParaRPr/>
          </a:p>
          <a:p>
            <a:pPr indent="0" lvl="0" marL="0" rtl="0" algn="l">
              <a:lnSpc>
                <a:spcPct val="100000"/>
              </a:lnSpc>
              <a:spcBef>
                <a:spcPts val="1000"/>
              </a:spcBef>
              <a:spcAft>
                <a:spcPts val="0"/>
              </a:spcAft>
              <a:buClr>
                <a:srgbClr val="425463"/>
              </a:buClr>
              <a:buSzPct val="100000"/>
              <a:buNone/>
            </a:pPr>
            <a:r>
              <a:rPr b="0" lang="en-GB">
                <a:solidFill>
                  <a:srgbClr val="425463"/>
                </a:solidFill>
              </a:rPr>
              <a:t>(Formerly HLP) </a:t>
            </a:r>
            <a:r>
              <a:rPr lang="en-GB">
                <a:solidFill>
                  <a:srgbClr val="425463"/>
                </a:solidFill>
              </a:rPr>
              <a:t>What support has there been to date?</a:t>
            </a:r>
            <a:endParaRPr b="0">
              <a:solidFill>
                <a:srgbClr val="425463"/>
              </a:solidFill>
            </a:endParaRPr>
          </a:p>
        </p:txBody>
      </p:sp>
      <p:sp>
        <p:nvSpPr>
          <p:cNvPr id="241" name="Google Shape;241;p35"/>
          <p:cNvSpPr txBox="1"/>
          <p:nvPr>
            <p:ph idx="3" type="body"/>
          </p:nvPr>
        </p:nvSpPr>
        <p:spPr>
          <a:xfrm>
            <a:off x="6495570" y="1606081"/>
            <a:ext cx="4846063" cy="485186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lt1"/>
              </a:buClr>
              <a:buSzPts val="1600"/>
              <a:buNone/>
            </a:pPr>
            <a:r>
              <a:rPr b="0" lang="en-GB" sz="1600"/>
              <a:t>Led support for the three personalised care roles in primary care, and held NHSE Regional Learning Coordinator and facilitator roles for the past year including</a:t>
            </a:r>
            <a:endParaRPr/>
          </a:p>
          <a:p>
            <a:pPr indent="-171446" lvl="0" marL="171446" rtl="0" algn="l">
              <a:lnSpc>
                <a:spcPct val="100000"/>
              </a:lnSpc>
              <a:spcBef>
                <a:spcPts val="900"/>
              </a:spcBef>
              <a:spcAft>
                <a:spcPts val="0"/>
              </a:spcAft>
              <a:buClr>
                <a:schemeClr val="lt1"/>
              </a:buClr>
              <a:buSzPts val="1600"/>
              <a:buFont typeface="Arial"/>
              <a:buChar char="•"/>
            </a:pPr>
            <a:r>
              <a:rPr b="1" lang="en-GB" sz="1600"/>
              <a:t>Peer supports – </a:t>
            </a:r>
            <a:r>
              <a:rPr b="0" lang="en-GB" sz="1600"/>
              <a:t>Monthly for each of the roles to connect and problem solve with their peer group, including an SP managers group</a:t>
            </a:r>
            <a:endParaRPr/>
          </a:p>
          <a:p>
            <a:pPr indent="-171446" lvl="0" marL="171446" rtl="0" algn="l">
              <a:lnSpc>
                <a:spcPct val="100000"/>
              </a:lnSpc>
              <a:spcBef>
                <a:spcPts val="900"/>
              </a:spcBef>
              <a:spcAft>
                <a:spcPts val="0"/>
              </a:spcAft>
              <a:buClr>
                <a:schemeClr val="lt1"/>
              </a:buClr>
              <a:buSzPts val="1600"/>
              <a:buFont typeface="Arial"/>
              <a:buChar char="•"/>
            </a:pPr>
            <a:r>
              <a:rPr b="1" lang="en-GB" sz="1600"/>
              <a:t>Training and learning –</a:t>
            </a:r>
            <a:r>
              <a:rPr b="0" lang="en-GB" sz="1600"/>
              <a:t> Regular sessions for each role to learn about patient cohorts/particular skills, webinars and commissioned trainings</a:t>
            </a:r>
            <a:endParaRPr/>
          </a:p>
          <a:p>
            <a:pPr indent="-171446" lvl="0" marL="171446" rtl="0" algn="l">
              <a:lnSpc>
                <a:spcPct val="100000"/>
              </a:lnSpc>
              <a:spcBef>
                <a:spcPts val="900"/>
              </a:spcBef>
              <a:spcAft>
                <a:spcPts val="0"/>
              </a:spcAft>
              <a:buClr>
                <a:schemeClr val="lt1"/>
              </a:buClr>
              <a:buSzPts val="1600"/>
              <a:buFont typeface="Arial"/>
              <a:buChar char="•"/>
            </a:pPr>
            <a:r>
              <a:rPr b="1" lang="en-GB" sz="1600"/>
              <a:t>Leadership development </a:t>
            </a:r>
            <a:r>
              <a:rPr lang="en-GB" sz="1600"/>
              <a:t>– </a:t>
            </a:r>
            <a:r>
              <a:rPr b="0" lang="en-GB" sz="1600"/>
              <a:t>Ran the Social Prescribing Innovators Programme to support 12 pilots in improving local SP services in London, currently training people in action learning set facilitation, held other one off workshops</a:t>
            </a:r>
            <a:endParaRPr/>
          </a:p>
          <a:p>
            <a:pPr indent="-171446" lvl="0" marL="171446" rtl="0" algn="l">
              <a:lnSpc>
                <a:spcPct val="100000"/>
              </a:lnSpc>
              <a:spcBef>
                <a:spcPts val="900"/>
              </a:spcBef>
              <a:spcAft>
                <a:spcPts val="0"/>
              </a:spcAft>
              <a:buClr>
                <a:schemeClr val="lt1"/>
              </a:buClr>
              <a:buSzPts val="1600"/>
              <a:buFont typeface="Arial"/>
              <a:buChar char="•"/>
            </a:pPr>
            <a:r>
              <a:rPr lang="en-GB" sz="1600"/>
              <a:t>Communications – </a:t>
            </a:r>
            <a:r>
              <a:rPr b="0" lang="en-GB" sz="1600"/>
              <a:t>Monthly  newsletters with latest guidance, news, resources, events, training and recordings</a:t>
            </a:r>
            <a:endParaRPr/>
          </a:p>
        </p:txBody>
      </p:sp>
      <p:sp>
        <p:nvSpPr>
          <p:cNvPr id="242" name="Google Shape;242;p35"/>
          <p:cNvSpPr txBox="1"/>
          <p:nvPr/>
        </p:nvSpPr>
        <p:spPr>
          <a:xfrm>
            <a:off x="471756" y="1744864"/>
            <a:ext cx="5624244" cy="106068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25563"/>
              </a:buClr>
              <a:buSzPts val="1600"/>
              <a:buFont typeface="Arial"/>
              <a:buNone/>
            </a:pPr>
            <a:r>
              <a:rPr b="0" i="0" lang="en-GB" sz="1600" u="none" cap="none" strike="noStrike">
                <a:solidFill>
                  <a:srgbClr val="425563"/>
                </a:solidFill>
                <a:latin typeface="Arial"/>
                <a:ea typeface="Arial"/>
                <a:cs typeface="Arial"/>
                <a:sym typeface="Arial"/>
              </a:rPr>
              <a:t>Led support for managers and those embedding the roles including ICS, THs, and PCNs and held NHSE PCN Advisor role for the past year including:</a:t>
            </a:r>
            <a:endParaRPr/>
          </a:p>
          <a:p>
            <a:pPr indent="-171446" lvl="0" marL="171446" marR="0" rtl="0" algn="l">
              <a:lnSpc>
                <a:spcPct val="100000"/>
              </a:lnSpc>
              <a:spcBef>
                <a:spcPts val="900"/>
              </a:spcBef>
              <a:spcAft>
                <a:spcPts val="0"/>
              </a:spcAft>
              <a:buClr>
                <a:srgbClr val="425563"/>
              </a:buClr>
              <a:buSzPts val="1600"/>
              <a:buFont typeface="Arial"/>
              <a:buChar char="•"/>
            </a:pPr>
            <a:r>
              <a:rPr b="1" i="0" lang="en-GB" sz="1600" u="none" cap="none" strike="noStrike">
                <a:solidFill>
                  <a:srgbClr val="425563"/>
                </a:solidFill>
                <a:latin typeface="Arial"/>
                <a:ea typeface="Arial"/>
                <a:cs typeface="Arial"/>
                <a:sym typeface="Arial"/>
              </a:rPr>
              <a:t>Workshops and learning – </a:t>
            </a:r>
            <a:r>
              <a:rPr b="0" i="0" lang="en-GB" sz="1600" u="none" cap="none" strike="noStrike">
                <a:solidFill>
                  <a:srgbClr val="425563"/>
                </a:solidFill>
                <a:latin typeface="Arial"/>
                <a:ea typeface="Arial"/>
                <a:cs typeface="Arial"/>
                <a:sym typeface="Arial"/>
              </a:rPr>
              <a:t>Sessions to share information, guidance and problem solve at a pan London level</a:t>
            </a:r>
            <a:endParaRPr/>
          </a:p>
          <a:p>
            <a:pPr indent="-171446" lvl="0" marL="171446" marR="0" rtl="0" algn="l">
              <a:lnSpc>
                <a:spcPct val="100000"/>
              </a:lnSpc>
              <a:spcBef>
                <a:spcPts val="900"/>
              </a:spcBef>
              <a:spcAft>
                <a:spcPts val="0"/>
              </a:spcAft>
              <a:buClr>
                <a:srgbClr val="425563"/>
              </a:buClr>
              <a:buSzPts val="1600"/>
              <a:buFont typeface="Arial"/>
              <a:buChar char="•"/>
            </a:pPr>
            <a:r>
              <a:rPr b="1" i="0" lang="en-GB" sz="1600" u="none" cap="none" strike="noStrike">
                <a:solidFill>
                  <a:srgbClr val="425563"/>
                </a:solidFill>
                <a:latin typeface="Arial"/>
                <a:ea typeface="Arial"/>
                <a:cs typeface="Arial"/>
                <a:sym typeface="Arial"/>
              </a:rPr>
              <a:t>1:1 support – </a:t>
            </a:r>
            <a:r>
              <a:rPr b="0" i="0" lang="en-GB" sz="1600" u="none" cap="none" strike="noStrike">
                <a:solidFill>
                  <a:srgbClr val="425563"/>
                </a:solidFill>
                <a:latin typeface="Arial"/>
                <a:ea typeface="Arial"/>
                <a:cs typeface="Arial"/>
                <a:sym typeface="Arial"/>
              </a:rPr>
              <a:t>Targeted support with specific issues or help setting up a service for social prescribing/care coordination/health coaching</a:t>
            </a:r>
            <a:endParaRPr/>
          </a:p>
          <a:p>
            <a:pPr indent="-171446" lvl="0" marL="171446" marR="0" rtl="0" algn="l">
              <a:lnSpc>
                <a:spcPct val="100000"/>
              </a:lnSpc>
              <a:spcBef>
                <a:spcPts val="900"/>
              </a:spcBef>
              <a:spcAft>
                <a:spcPts val="0"/>
              </a:spcAft>
              <a:buClr>
                <a:srgbClr val="425563"/>
              </a:buClr>
              <a:buSzPts val="1600"/>
              <a:buFont typeface="Arial"/>
              <a:buChar char="•"/>
            </a:pPr>
            <a:r>
              <a:rPr b="1" i="0" lang="en-GB" sz="1600" u="none" cap="none" strike="noStrike">
                <a:solidFill>
                  <a:srgbClr val="425563"/>
                </a:solidFill>
                <a:latin typeface="Arial"/>
                <a:ea typeface="Arial"/>
                <a:cs typeface="Arial"/>
                <a:sym typeface="Arial"/>
              </a:rPr>
              <a:t>Local support – </a:t>
            </a:r>
            <a:r>
              <a:rPr b="0" i="0" lang="en-GB" sz="1600" u="none" cap="none" strike="noStrike">
                <a:solidFill>
                  <a:srgbClr val="425563"/>
                </a:solidFill>
                <a:latin typeface="Arial"/>
                <a:ea typeface="Arial"/>
                <a:cs typeface="Arial"/>
                <a:sym typeface="Arial"/>
              </a:rPr>
              <a:t>Ad hoc work e.g. workshops at ICS level, mapping activity in specific ICSs or boroughs </a:t>
            </a:r>
            <a:endParaRPr/>
          </a:p>
          <a:p>
            <a:pPr indent="-171446" lvl="0" marL="171446" marR="0" rtl="0" algn="l">
              <a:lnSpc>
                <a:spcPct val="100000"/>
              </a:lnSpc>
              <a:spcBef>
                <a:spcPts val="900"/>
              </a:spcBef>
              <a:spcAft>
                <a:spcPts val="0"/>
              </a:spcAft>
              <a:buClr>
                <a:srgbClr val="425563"/>
              </a:buClr>
              <a:buSzPts val="1600"/>
              <a:buFont typeface="Arial"/>
              <a:buChar char="•"/>
            </a:pPr>
            <a:r>
              <a:rPr b="1" i="0" lang="en-GB" sz="1600" u="none" cap="none" strike="noStrike">
                <a:solidFill>
                  <a:srgbClr val="425563"/>
                </a:solidFill>
                <a:latin typeface="Arial"/>
                <a:ea typeface="Arial"/>
                <a:cs typeface="Arial"/>
                <a:sym typeface="Arial"/>
              </a:rPr>
              <a:t>Guidance and resources – </a:t>
            </a:r>
            <a:r>
              <a:rPr b="0" i="0" lang="en-GB" sz="1600" u="none" cap="none" strike="noStrike">
                <a:solidFill>
                  <a:srgbClr val="425563"/>
                </a:solidFill>
                <a:latin typeface="Arial"/>
                <a:ea typeface="Arial"/>
                <a:cs typeface="Arial"/>
                <a:sym typeface="Arial"/>
              </a:rPr>
              <a:t>Developed toolkit for embedding the roles, summaries of WDFs </a:t>
            </a:r>
            <a:endParaRPr b="1" i="0" sz="1600" u="none" cap="none" strike="noStrike">
              <a:solidFill>
                <a:srgbClr val="425563"/>
              </a:solidFill>
              <a:latin typeface="Arial"/>
              <a:ea typeface="Arial"/>
              <a:cs typeface="Arial"/>
              <a:sym typeface="Arial"/>
            </a:endParaRPr>
          </a:p>
          <a:p>
            <a:pPr indent="-171446" lvl="0" marL="171446" marR="0" rtl="0" algn="l">
              <a:lnSpc>
                <a:spcPct val="100000"/>
              </a:lnSpc>
              <a:spcBef>
                <a:spcPts val="900"/>
              </a:spcBef>
              <a:spcAft>
                <a:spcPts val="0"/>
              </a:spcAft>
              <a:buClr>
                <a:srgbClr val="425563"/>
              </a:buClr>
              <a:buSzPts val="1600"/>
              <a:buFont typeface="Arial"/>
              <a:buChar char="•"/>
            </a:pPr>
            <a:r>
              <a:rPr b="1" i="0" lang="en-GB" sz="1600" u="none" cap="none" strike="noStrike">
                <a:solidFill>
                  <a:srgbClr val="425563"/>
                </a:solidFill>
                <a:latin typeface="Arial"/>
                <a:ea typeface="Arial"/>
                <a:cs typeface="Arial"/>
                <a:sym typeface="Arial"/>
              </a:rPr>
              <a:t>Communications – </a:t>
            </a:r>
            <a:r>
              <a:rPr b="0" i="0" lang="en-GB" sz="1600" u="none" cap="none" strike="noStrike">
                <a:solidFill>
                  <a:srgbClr val="425563"/>
                </a:solidFill>
                <a:latin typeface="Arial"/>
                <a:ea typeface="Arial"/>
                <a:cs typeface="Arial"/>
                <a:sym typeface="Arial"/>
              </a:rPr>
              <a:t>Monthly newsletter with latest guidance, news, resources, events, training and recordings</a:t>
            </a:r>
            <a:endParaRPr b="1" i="0" sz="1600" u="none" cap="none" strike="noStrike">
              <a:solidFill>
                <a:srgbClr val="425563"/>
              </a:solidFill>
              <a:latin typeface="Arial"/>
              <a:ea typeface="Arial"/>
              <a:cs typeface="Arial"/>
              <a:sym typeface="Arial"/>
            </a:endParaRPr>
          </a:p>
          <a:p>
            <a:pPr indent="-69846" lvl="0" marL="171446" marR="0" rtl="0" algn="l">
              <a:lnSpc>
                <a:spcPct val="100000"/>
              </a:lnSpc>
              <a:spcBef>
                <a:spcPts val="900"/>
              </a:spcBef>
              <a:spcAft>
                <a:spcPts val="0"/>
              </a:spcAft>
              <a:buClr>
                <a:srgbClr val="425563"/>
              </a:buClr>
              <a:buSzPts val="1600"/>
              <a:buFont typeface="Arial"/>
              <a:buNone/>
            </a:pPr>
            <a:r>
              <a:t/>
            </a:r>
            <a:endParaRPr b="1" i="0" sz="1600" u="none" cap="none" strike="noStrike">
              <a:solidFill>
                <a:srgbClr val="425563"/>
              </a:solidFill>
              <a:latin typeface="Arial"/>
              <a:ea typeface="Arial"/>
              <a:cs typeface="Arial"/>
              <a:sym typeface="Arial"/>
            </a:endParaRPr>
          </a:p>
        </p:txBody>
      </p:sp>
      <p:sp>
        <p:nvSpPr>
          <p:cNvPr id="243" name="Google Shape;243;p35"/>
          <p:cNvSpPr txBox="1"/>
          <p:nvPr/>
        </p:nvSpPr>
        <p:spPr>
          <a:xfrm>
            <a:off x="7394600" y="732018"/>
            <a:ext cx="3197199" cy="523220"/>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rgbClr val="7030A0"/>
                </a:solidFill>
                <a:latin typeface="Arial"/>
                <a:ea typeface="Arial"/>
                <a:cs typeface="Arial"/>
                <a:sym typeface="Arial"/>
              </a:rPr>
              <a:t>A full list of resources, recordings and useful links is at the end of this pack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6"/>
          <p:cNvSpPr txBox="1"/>
          <p:nvPr>
            <p:ph idx="1" type="body"/>
          </p:nvPr>
        </p:nvSpPr>
        <p:spPr>
          <a:xfrm>
            <a:off x="762703" y="1359039"/>
            <a:ext cx="6676322" cy="4139924"/>
          </a:xfrm>
          <a:prstGeom prst="rect">
            <a:avLst/>
          </a:prstGeom>
          <a:noFill/>
          <a:ln>
            <a:noFill/>
          </a:ln>
        </p:spPr>
        <p:txBody>
          <a:bodyPr anchorCtr="0" anchor="t" bIns="45700" lIns="91425" spcFirstLastPara="1" rIns="91425" wrap="square" tIns="45700">
            <a:normAutofit lnSpcReduction="10000"/>
          </a:bodyPr>
          <a:lstStyle/>
          <a:p>
            <a:pPr indent="-228600" lvl="0" marL="342900" rtl="0" algn="l">
              <a:lnSpc>
                <a:spcPct val="100000"/>
              </a:lnSpc>
              <a:spcBef>
                <a:spcPts val="0"/>
              </a:spcBef>
              <a:spcAft>
                <a:spcPts val="0"/>
              </a:spcAft>
              <a:buClr>
                <a:srgbClr val="425563"/>
              </a:buClr>
              <a:buSzPts val="1800"/>
              <a:buFont typeface="Calibri"/>
              <a:buNone/>
            </a:pPr>
            <a:r>
              <a:t/>
            </a:r>
            <a:endParaRPr sz="1800"/>
          </a:p>
          <a:p>
            <a:pPr indent="-342900" lvl="0" marL="342900" rtl="0" algn="l">
              <a:lnSpc>
                <a:spcPct val="107000"/>
              </a:lnSpc>
              <a:spcBef>
                <a:spcPts val="900"/>
              </a:spcBef>
              <a:spcAft>
                <a:spcPts val="0"/>
              </a:spcAft>
              <a:buClr>
                <a:srgbClr val="425563"/>
              </a:buClr>
              <a:buSzPts val="1800"/>
              <a:buFont typeface="Calibri"/>
              <a:buAutoNum type="arabicPeriod"/>
            </a:pPr>
            <a:r>
              <a:rPr b="1" lang="en-GB" sz="1800"/>
              <a:t>Learn about the latest key resources</a:t>
            </a:r>
            <a:r>
              <a:rPr lang="en-GB" sz="1800"/>
              <a:t>, guidance and top takeaways for supporting these roles (Workforce development frameworks, toolkit, PCN DES, ARRs funding and GP contracts)</a:t>
            </a:r>
            <a:endParaRPr/>
          </a:p>
          <a:p>
            <a:pPr indent="-228600" lvl="0" marL="342900" rtl="0" algn="l">
              <a:lnSpc>
                <a:spcPct val="107000"/>
              </a:lnSpc>
              <a:spcBef>
                <a:spcPts val="800"/>
              </a:spcBef>
              <a:spcAft>
                <a:spcPts val="0"/>
              </a:spcAft>
              <a:buClr>
                <a:srgbClr val="425563"/>
              </a:buClr>
              <a:buSzPts val="1800"/>
              <a:buFont typeface="Calibri"/>
              <a:buNone/>
            </a:pPr>
            <a:r>
              <a:t/>
            </a:r>
            <a:endParaRPr sz="1800"/>
          </a:p>
          <a:p>
            <a:pPr indent="-342900" lvl="0" marL="342900" rtl="0" algn="l">
              <a:lnSpc>
                <a:spcPct val="107000"/>
              </a:lnSpc>
              <a:spcBef>
                <a:spcPts val="800"/>
              </a:spcBef>
              <a:spcAft>
                <a:spcPts val="0"/>
              </a:spcAft>
              <a:buClr>
                <a:srgbClr val="425563"/>
              </a:buClr>
              <a:buSzPts val="1800"/>
              <a:buFont typeface="Calibri"/>
              <a:buAutoNum type="arabicPeriod"/>
            </a:pPr>
            <a:r>
              <a:rPr b="1" lang="en-GB" sz="1800"/>
              <a:t>Connect with others </a:t>
            </a:r>
            <a:r>
              <a:rPr lang="en-GB" sz="1800"/>
              <a:t>across London also managing/embedding the roles to share challenges and ideas</a:t>
            </a:r>
            <a:endParaRPr/>
          </a:p>
          <a:p>
            <a:pPr indent="-228600" lvl="0" marL="342900" rtl="0" algn="l">
              <a:lnSpc>
                <a:spcPct val="107000"/>
              </a:lnSpc>
              <a:spcBef>
                <a:spcPts val="800"/>
              </a:spcBef>
              <a:spcAft>
                <a:spcPts val="0"/>
              </a:spcAft>
              <a:buClr>
                <a:srgbClr val="425563"/>
              </a:buClr>
              <a:buSzPts val="1800"/>
              <a:buFont typeface="Calibri"/>
              <a:buNone/>
            </a:pPr>
            <a:r>
              <a:t/>
            </a:r>
            <a:endParaRPr sz="1800"/>
          </a:p>
          <a:p>
            <a:pPr indent="-342900" lvl="0" marL="342900" rtl="0" algn="l">
              <a:lnSpc>
                <a:spcPct val="107000"/>
              </a:lnSpc>
              <a:spcBef>
                <a:spcPts val="800"/>
              </a:spcBef>
              <a:spcAft>
                <a:spcPts val="0"/>
              </a:spcAft>
              <a:buClr>
                <a:srgbClr val="425563"/>
              </a:buClr>
              <a:buSzPts val="1800"/>
              <a:buFont typeface="Calibri"/>
              <a:buAutoNum type="arabicPeriod"/>
            </a:pPr>
            <a:r>
              <a:rPr b="1" lang="en-GB" sz="1800"/>
              <a:t>Help us understand what regional support is useful</a:t>
            </a:r>
            <a:r>
              <a:rPr lang="en-GB" sz="1800"/>
              <a:t> around managing/embedding the personalised care roles</a:t>
            </a:r>
            <a:endParaRPr/>
          </a:p>
          <a:p>
            <a:pPr indent="-241300" lvl="0" marL="342900" rtl="0" algn="l">
              <a:lnSpc>
                <a:spcPct val="100000"/>
              </a:lnSpc>
              <a:spcBef>
                <a:spcPts val="800"/>
              </a:spcBef>
              <a:spcAft>
                <a:spcPts val="0"/>
              </a:spcAft>
              <a:buClr>
                <a:srgbClr val="425563"/>
              </a:buClr>
              <a:buSzPts val="1600"/>
              <a:buFont typeface="Calibri"/>
              <a:buNone/>
            </a:pPr>
            <a:r>
              <a:t/>
            </a:r>
            <a:endParaRPr sz="1600"/>
          </a:p>
        </p:txBody>
      </p:sp>
      <p:sp>
        <p:nvSpPr>
          <p:cNvPr id="250" name="Google Shape;250;p36"/>
          <p:cNvSpPr txBox="1"/>
          <p:nvPr>
            <p:ph idx="4" type="body"/>
          </p:nvPr>
        </p:nvSpPr>
        <p:spPr>
          <a:xfrm>
            <a:off x="762702" y="770773"/>
            <a:ext cx="5422199" cy="72882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2000"/>
              <a:buNone/>
            </a:pPr>
            <a:r>
              <a:rPr lang="en-GB" sz="2000"/>
              <a:t>Purpose of today</a:t>
            </a:r>
            <a:endParaRPr b="0" sz="2000">
              <a:solidFill>
                <a:srgbClr val="425463"/>
              </a:solidFill>
            </a:endParaRPr>
          </a:p>
        </p:txBody>
      </p:sp>
      <p:sp>
        <p:nvSpPr>
          <p:cNvPr id="251" name="Google Shape;251;p36"/>
          <p:cNvSpPr txBox="1"/>
          <p:nvPr/>
        </p:nvSpPr>
        <p:spPr>
          <a:xfrm>
            <a:off x="8294256" y="1963473"/>
            <a:ext cx="3135041" cy="106068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563C1"/>
              </a:buClr>
              <a:buSzPts val="1400"/>
              <a:buFont typeface="Arial"/>
              <a:buNone/>
            </a:pPr>
            <a:r>
              <a:rPr b="1" i="0" lang="en-GB" sz="1400" u="sng" cap="none" strike="noStrike">
                <a:solidFill>
                  <a:schemeClr val="hlink"/>
                </a:solidFill>
                <a:latin typeface="Arial"/>
                <a:ea typeface="Arial"/>
                <a:cs typeface="Arial"/>
                <a:sym typeface="Arial"/>
                <a:hlinkClick r:id="rId3"/>
              </a:rPr>
              <a:t>Social Prescribing Link Workers</a:t>
            </a:r>
            <a:endParaRPr/>
          </a:p>
          <a:p>
            <a:pPr indent="-342900" lvl="0" marL="342900" marR="0" rtl="0" algn="l">
              <a:lnSpc>
                <a:spcPct val="100000"/>
              </a:lnSpc>
              <a:spcBef>
                <a:spcPts val="900"/>
              </a:spcBef>
              <a:spcAft>
                <a:spcPts val="0"/>
              </a:spcAft>
              <a:buClr>
                <a:srgbClr val="0563C1"/>
              </a:buClr>
              <a:buSzPts val="1400"/>
              <a:buFont typeface="Calibri"/>
              <a:buChar char="-"/>
            </a:pPr>
            <a:r>
              <a:rPr b="0" i="0" lang="en-GB" sz="1400" u="sng" cap="none" strike="noStrike">
                <a:solidFill>
                  <a:schemeClr val="hlink"/>
                </a:solidFill>
                <a:latin typeface="Arial"/>
                <a:ea typeface="Arial"/>
                <a:cs typeface="Arial"/>
                <a:sym typeface="Arial"/>
                <a:hlinkClick r:id="rId4"/>
              </a:rPr>
              <a:t>Workforce development framework summary</a:t>
            </a:r>
            <a:r>
              <a:rPr b="0" i="0" lang="en-GB" sz="1400" u="none" cap="none" strike="noStrike">
                <a:solidFill>
                  <a:srgbClr val="005EB8"/>
                </a:solidFill>
                <a:latin typeface="Arial"/>
                <a:ea typeface="Arial"/>
                <a:cs typeface="Arial"/>
                <a:sym typeface="Arial"/>
              </a:rPr>
              <a:t> for SPLW, </a:t>
            </a:r>
            <a:endParaRPr/>
          </a:p>
          <a:p>
            <a:pPr indent="-342900" lvl="0" marL="342900" marR="0" rtl="0" algn="l">
              <a:lnSpc>
                <a:spcPct val="100000"/>
              </a:lnSpc>
              <a:spcBef>
                <a:spcPts val="900"/>
              </a:spcBef>
              <a:spcAft>
                <a:spcPts val="0"/>
              </a:spcAft>
              <a:buClr>
                <a:srgbClr val="0563C1"/>
              </a:buClr>
              <a:buSzPts val="1400"/>
              <a:buFont typeface="Calibri"/>
              <a:buChar char="-"/>
            </a:pPr>
            <a:r>
              <a:rPr b="0" i="0" lang="en-GB" sz="1400" u="sng" cap="none" strike="noStrike">
                <a:solidFill>
                  <a:schemeClr val="hlink"/>
                </a:solidFill>
                <a:latin typeface="Arial"/>
                <a:ea typeface="Arial"/>
                <a:cs typeface="Arial"/>
                <a:sym typeface="Arial"/>
                <a:hlinkClick r:id="rId5"/>
              </a:rPr>
              <a:t>Full</a:t>
            </a:r>
            <a:r>
              <a:rPr b="0" i="0" lang="en-GB" sz="1400" u="none" cap="none" strike="noStrike">
                <a:solidFill>
                  <a:srgbClr val="005EB8"/>
                </a:solidFill>
                <a:latin typeface="Arial"/>
                <a:ea typeface="Arial"/>
                <a:cs typeface="Arial"/>
                <a:sym typeface="Arial"/>
              </a:rPr>
              <a:t> WDF</a:t>
            </a:r>
            <a:endParaRPr/>
          </a:p>
          <a:p>
            <a:pPr indent="-342900" lvl="0" marL="342900" marR="0" rtl="0" algn="l">
              <a:lnSpc>
                <a:spcPct val="100000"/>
              </a:lnSpc>
              <a:spcBef>
                <a:spcPts val="900"/>
              </a:spcBef>
              <a:spcAft>
                <a:spcPts val="0"/>
              </a:spcAft>
              <a:buClr>
                <a:srgbClr val="0563C1"/>
              </a:buClr>
              <a:buSzPts val="1400"/>
              <a:buFont typeface="Calibri"/>
              <a:buChar char="-"/>
            </a:pPr>
            <a:r>
              <a:rPr b="0" i="0" lang="en-GB" sz="1400" u="sng" cap="none" strike="noStrike">
                <a:solidFill>
                  <a:schemeClr val="hlink"/>
                </a:solidFill>
                <a:latin typeface="Arial"/>
                <a:ea typeface="Arial"/>
                <a:cs typeface="Arial"/>
                <a:sym typeface="Arial"/>
                <a:hlinkClick r:id="rId6"/>
              </a:rPr>
              <a:t>One-page explainer for SPLW</a:t>
            </a:r>
            <a:endParaRPr b="0" i="0" sz="1400" u="sng" cap="none" strike="noStrike">
              <a:solidFill>
                <a:srgbClr val="0563C1"/>
              </a:solidFill>
              <a:latin typeface="Arial"/>
              <a:ea typeface="Arial"/>
              <a:cs typeface="Arial"/>
              <a:sym typeface="Arial"/>
            </a:endParaRPr>
          </a:p>
          <a:p>
            <a:pPr indent="0" lvl="0" marL="0" marR="0" rtl="0" algn="l">
              <a:lnSpc>
                <a:spcPct val="100000"/>
              </a:lnSpc>
              <a:spcBef>
                <a:spcPts val="900"/>
              </a:spcBef>
              <a:spcAft>
                <a:spcPts val="0"/>
              </a:spcAft>
              <a:buClr>
                <a:srgbClr val="0563C1"/>
              </a:buClr>
              <a:buSzPts val="1400"/>
              <a:buFont typeface="Arial"/>
              <a:buNone/>
            </a:pPr>
            <a:r>
              <a:rPr b="1" i="0" lang="en-GB" sz="1400" u="sng" cap="none" strike="noStrike">
                <a:solidFill>
                  <a:srgbClr val="0563C1"/>
                </a:solidFill>
                <a:latin typeface="Arial"/>
                <a:ea typeface="Arial"/>
                <a:cs typeface="Arial"/>
                <a:sym typeface="Arial"/>
              </a:rPr>
              <a:t>Care Coordinators</a:t>
            </a:r>
            <a:endParaRPr b="1" i="0" sz="1400" u="none" cap="none" strike="noStrike">
              <a:solidFill>
                <a:srgbClr val="005EB8"/>
              </a:solidFill>
              <a:latin typeface="Arial"/>
              <a:ea typeface="Arial"/>
              <a:cs typeface="Arial"/>
              <a:sym typeface="Arial"/>
            </a:endParaRPr>
          </a:p>
          <a:p>
            <a:pPr indent="-342900" lvl="0" marL="342900" marR="0" rtl="0" algn="l">
              <a:lnSpc>
                <a:spcPct val="100000"/>
              </a:lnSpc>
              <a:spcBef>
                <a:spcPts val="900"/>
              </a:spcBef>
              <a:spcAft>
                <a:spcPts val="0"/>
              </a:spcAft>
              <a:buClr>
                <a:srgbClr val="0563C1"/>
              </a:buClr>
              <a:buSzPts val="1400"/>
              <a:buFont typeface="Calibri"/>
              <a:buChar char="-"/>
            </a:pPr>
            <a:r>
              <a:rPr b="0" i="0" lang="en-GB" sz="1400" u="sng" cap="none" strike="noStrike">
                <a:solidFill>
                  <a:schemeClr val="hlink"/>
                </a:solidFill>
                <a:latin typeface="Arial"/>
                <a:ea typeface="Arial"/>
                <a:cs typeface="Arial"/>
                <a:sym typeface="Arial"/>
                <a:hlinkClick r:id="rId7"/>
              </a:rPr>
              <a:t>Workforce development framework summary</a:t>
            </a:r>
            <a:r>
              <a:rPr b="0" i="0" lang="en-GB" sz="1400" u="none" cap="none" strike="noStrike">
                <a:solidFill>
                  <a:srgbClr val="005EB8"/>
                </a:solidFill>
                <a:latin typeface="Arial"/>
                <a:ea typeface="Arial"/>
                <a:cs typeface="Arial"/>
                <a:sym typeface="Arial"/>
              </a:rPr>
              <a:t> for CC</a:t>
            </a:r>
            <a:endParaRPr/>
          </a:p>
          <a:p>
            <a:pPr indent="-342900" lvl="0" marL="342900" marR="0" rtl="0" algn="l">
              <a:lnSpc>
                <a:spcPct val="100000"/>
              </a:lnSpc>
              <a:spcBef>
                <a:spcPts val="900"/>
              </a:spcBef>
              <a:spcAft>
                <a:spcPts val="0"/>
              </a:spcAft>
              <a:buClr>
                <a:srgbClr val="0563C1"/>
              </a:buClr>
              <a:buSzPts val="1400"/>
              <a:buFont typeface="Calibri"/>
              <a:buChar char="-"/>
            </a:pPr>
            <a:r>
              <a:rPr b="0" i="0" lang="en-GB" sz="1400" u="sng" cap="none" strike="noStrike">
                <a:solidFill>
                  <a:srgbClr val="0563C1"/>
                </a:solidFill>
                <a:latin typeface="Arial"/>
                <a:ea typeface="Arial"/>
                <a:cs typeface="Arial"/>
                <a:sym typeface="Arial"/>
              </a:rPr>
              <a:t>F</a:t>
            </a:r>
            <a:r>
              <a:rPr b="0" i="0" lang="en-GB" sz="1400" u="sng" cap="none" strike="noStrike">
                <a:solidFill>
                  <a:schemeClr val="hlink"/>
                </a:solidFill>
                <a:latin typeface="Arial"/>
                <a:ea typeface="Arial"/>
                <a:cs typeface="Arial"/>
                <a:sym typeface="Arial"/>
                <a:hlinkClick r:id="rId8"/>
              </a:rPr>
              <a:t>ull</a:t>
            </a:r>
            <a:r>
              <a:rPr b="0" i="0" lang="en-GB" sz="1400" u="none" cap="none" strike="noStrike">
                <a:solidFill>
                  <a:srgbClr val="005EB8"/>
                </a:solidFill>
                <a:latin typeface="Arial"/>
                <a:ea typeface="Arial"/>
                <a:cs typeface="Arial"/>
                <a:sym typeface="Arial"/>
              </a:rPr>
              <a:t> WDF</a:t>
            </a:r>
            <a:endParaRPr/>
          </a:p>
          <a:p>
            <a:pPr indent="-342900" lvl="0" marL="342900" marR="0" rtl="0" algn="l">
              <a:lnSpc>
                <a:spcPct val="100000"/>
              </a:lnSpc>
              <a:spcBef>
                <a:spcPts val="900"/>
              </a:spcBef>
              <a:spcAft>
                <a:spcPts val="0"/>
              </a:spcAft>
              <a:buClr>
                <a:srgbClr val="0563C1"/>
              </a:buClr>
              <a:buSzPts val="1400"/>
              <a:buFont typeface="Calibri"/>
              <a:buChar char="-"/>
            </a:pPr>
            <a:r>
              <a:rPr b="0" i="0" lang="en-GB" sz="1400" u="sng" cap="none" strike="noStrike">
                <a:solidFill>
                  <a:schemeClr val="hlink"/>
                </a:solidFill>
                <a:latin typeface="Arial"/>
                <a:ea typeface="Arial"/>
                <a:cs typeface="Arial"/>
                <a:sym typeface="Arial"/>
                <a:hlinkClick r:id="rId9"/>
              </a:rPr>
              <a:t>One-page explainer for CC</a:t>
            </a:r>
            <a:endParaRPr b="0" i="0" sz="1400" u="sng" cap="none" strike="noStrike">
              <a:solidFill>
                <a:srgbClr val="0563C1"/>
              </a:solidFill>
              <a:latin typeface="Arial"/>
              <a:ea typeface="Arial"/>
              <a:cs typeface="Arial"/>
              <a:sym typeface="Arial"/>
            </a:endParaRPr>
          </a:p>
          <a:p>
            <a:pPr indent="0" lvl="0" marL="0" marR="0" rtl="0" algn="l">
              <a:lnSpc>
                <a:spcPct val="100000"/>
              </a:lnSpc>
              <a:spcBef>
                <a:spcPts val="900"/>
              </a:spcBef>
              <a:spcAft>
                <a:spcPts val="0"/>
              </a:spcAft>
              <a:buClr>
                <a:srgbClr val="0563C1"/>
              </a:buClr>
              <a:buSzPts val="1400"/>
              <a:buFont typeface="Arial"/>
              <a:buNone/>
            </a:pPr>
            <a:r>
              <a:rPr b="1" i="0" lang="en-GB" sz="1400" u="sng" cap="none" strike="noStrike">
                <a:solidFill>
                  <a:srgbClr val="0563C1"/>
                </a:solidFill>
                <a:latin typeface="Arial"/>
                <a:ea typeface="Arial"/>
                <a:cs typeface="Arial"/>
                <a:sym typeface="Arial"/>
              </a:rPr>
              <a:t>Health and Wellbeing Coaches</a:t>
            </a:r>
            <a:endParaRPr b="1" i="0" sz="1400" u="none" cap="none" strike="noStrike">
              <a:solidFill>
                <a:srgbClr val="005EB8"/>
              </a:solidFill>
              <a:latin typeface="Arial"/>
              <a:ea typeface="Arial"/>
              <a:cs typeface="Arial"/>
              <a:sym typeface="Arial"/>
            </a:endParaRPr>
          </a:p>
          <a:p>
            <a:pPr indent="-342900" lvl="0" marL="342900" marR="0" rtl="0" algn="l">
              <a:lnSpc>
                <a:spcPct val="100000"/>
              </a:lnSpc>
              <a:spcBef>
                <a:spcPts val="900"/>
              </a:spcBef>
              <a:spcAft>
                <a:spcPts val="0"/>
              </a:spcAft>
              <a:buClr>
                <a:srgbClr val="0563C1"/>
              </a:buClr>
              <a:buSzPts val="1400"/>
              <a:buFont typeface="Calibri"/>
              <a:buChar char="-"/>
            </a:pPr>
            <a:r>
              <a:rPr b="0" i="0" lang="en-GB" sz="1400" u="sng" cap="none" strike="noStrike">
                <a:solidFill>
                  <a:schemeClr val="hlink"/>
                </a:solidFill>
                <a:latin typeface="Arial"/>
                <a:ea typeface="Arial"/>
                <a:cs typeface="Arial"/>
                <a:sym typeface="Arial"/>
                <a:hlinkClick r:id="rId10"/>
              </a:rPr>
              <a:t>Workforce development framework summary</a:t>
            </a:r>
            <a:r>
              <a:rPr b="0" i="0" lang="en-GB" sz="1400" u="none" cap="none" strike="noStrike">
                <a:solidFill>
                  <a:srgbClr val="005EB8"/>
                </a:solidFill>
                <a:latin typeface="Arial"/>
                <a:ea typeface="Arial"/>
                <a:cs typeface="Arial"/>
                <a:sym typeface="Arial"/>
              </a:rPr>
              <a:t> for HWBC</a:t>
            </a:r>
            <a:endParaRPr/>
          </a:p>
          <a:p>
            <a:pPr indent="-342900" lvl="0" marL="342900" marR="0" rtl="0" algn="l">
              <a:lnSpc>
                <a:spcPct val="100000"/>
              </a:lnSpc>
              <a:spcBef>
                <a:spcPts val="900"/>
              </a:spcBef>
              <a:spcAft>
                <a:spcPts val="0"/>
              </a:spcAft>
              <a:buClr>
                <a:srgbClr val="0563C1"/>
              </a:buClr>
              <a:buSzPts val="1400"/>
              <a:buFont typeface="Calibri"/>
              <a:buChar char="-"/>
            </a:pPr>
            <a:r>
              <a:rPr b="0" i="0" lang="en-GB" sz="1400" u="sng" cap="none" strike="noStrike">
                <a:solidFill>
                  <a:schemeClr val="hlink"/>
                </a:solidFill>
                <a:latin typeface="Arial"/>
                <a:ea typeface="Arial"/>
                <a:cs typeface="Arial"/>
                <a:sym typeface="Arial"/>
                <a:hlinkClick r:id="rId11"/>
              </a:rPr>
              <a:t>Full</a:t>
            </a:r>
            <a:r>
              <a:rPr b="0" i="0" lang="en-GB" sz="1400" u="none" cap="none" strike="noStrike">
                <a:solidFill>
                  <a:srgbClr val="005EB8"/>
                </a:solidFill>
                <a:latin typeface="Arial"/>
                <a:ea typeface="Arial"/>
                <a:cs typeface="Arial"/>
                <a:sym typeface="Arial"/>
              </a:rPr>
              <a:t> WDF </a:t>
            </a:r>
            <a:endParaRPr/>
          </a:p>
          <a:p>
            <a:pPr indent="-342900" lvl="0" marL="342900" marR="0" rtl="0" algn="l">
              <a:lnSpc>
                <a:spcPct val="100000"/>
              </a:lnSpc>
              <a:spcBef>
                <a:spcPts val="900"/>
              </a:spcBef>
              <a:spcAft>
                <a:spcPts val="0"/>
              </a:spcAft>
              <a:buClr>
                <a:srgbClr val="0563C1"/>
              </a:buClr>
              <a:buSzPts val="1400"/>
              <a:buFont typeface="Calibri"/>
              <a:buChar char="-"/>
            </a:pPr>
            <a:r>
              <a:rPr b="0" i="0" lang="en-GB" sz="1400" u="sng" cap="none" strike="noStrike">
                <a:solidFill>
                  <a:schemeClr val="hlink"/>
                </a:solidFill>
                <a:latin typeface="Arial"/>
                <a:ea typeface="Arial"/>
                <a:cs typeface="Arial"/>
                <a:sym typeface="Arial"/>
                <a:hlinkClick r:id="rId12"/>
              </a:rPr>
              <a:t>One-page explainer for HWBC</a:t>
            </a:r>
            <a:endParaRPr b="0" i="0" sz="1400" u="none" cap="none" strike="noStrike">
              <a:solidFill>
                <a:srgbClr val="005EB8"/>
              </a:solidFill>
              <a:latin typeface="Arial"/>
              <a:ea typeface="Arial"/>
              <a:cs typeface="Arial"/>
              <a:sym typeface="Arial"/>
            </a:endParaRPr>
          </a:p>
        </p:txBody>
      </p:sp>
      <p:sp>
        <p:nvSpPr>
          <p:cNvPr id="252" name="Google Shape;252;p36"/>
          <p:cNvSpPr txBox="1"/>
          <p:nvPr/>
        </p:nvSpPr>
        <p:spPr>
          <a:xfrm>
            <a:off x="8294258" y="1684203"/>
            <a:ext cx="2822932" cy="1060683"/>
          </a:xfrm>
          <a:prstGeom prst="rect">
            <a:avLst/>
          </a:prstGeom>
          <a:noFill/>
          <a:ln>
            <a:noFill/>
          </a:ln>
        </p:spPr>
        <p:txBody>
          <a:bodyPr anchorCtr="0" anchor="t" bIns="45700" lIns="91425" spcFirstLastPara="1" rIns="91425" wrap="square" tIns="45700">
            <a:noAutofit/>
          </a:bodyPr>
          <a:lstStyle/>
          <a:p>
            <a:pPr indent="-279390" lvl="0" marL="380990" marR="0" rtl="0" algn="l">
              <a:lnSpc>
                <a:spcPct val="100000"/>
              </a:lnSpc>
              <a:spcBef>
                <a:spcPts val="0"/>
              </a:spcBef>
              <a:spcAft>
                <a:spcPts val="0"/>
              </a:spcAft>
              <a:buClr>
                <a:srgbClr val="425563"/>
              </a:buClr>
              <a:buSzPts val="1600"/>
              <a:buFont typeface="Arial"/>
              <a:buNone/>
            </a:pPr>
            <a:r>
              <a:t/>
            </a:r>
            <a:endParaRPr b="0" i="0" sz="1600" u="none" cap="none" strike="noStrike">
              <a:solidFill>
                <a:srgbClr val="425563"/>
              </a:solidFill>
              <a:latin typeface="Arial"/>
              <a:ea typeface="Arial"/>
              <a:cs typeface="Arial"/>
              <a:sym typeface="Arial"/>
            </a:endParaRPr>
          </a:p>
        </p:txBody>
      </p:sp>
      <p:sp>
        <p:nvSpPr>
          <p:cNvPr id="253" name="Google Shape;253;p36"/>
          <p:cNvSpPr txBox="1"/>
          <p:nvPr/>
        </p:nvSpPr>
        <p:spPr>
          <a:xfrm>
            <a:off x="471756" y="1744864"/>
            <a:ext cx="5624244" cy="1060683"/>
          </a:xfrm>
          <a:prstGeom prst="rect">
            <a:avLst/>
          </a:prstGeom>
          <a:noFill/>
          <a:ln>
            <a:noFill/>
          </a:ln>
        </p:spPr>
        <p:txBody>
          <a:bodyPr anchorCtr="0" anchor="t" bIns="45700" lIns="91425" spcFirstLastPara="1" rIns="91425" wrap="square" tIns="45700">
            <a:noAutofit/>
          </a:bodyPr>
          <a:lstStyle/>
          <a:p>
            <a:pPr indent="-69846" lvl="0" marL="171446" marR="0" rtl="0" algn="l">
              <a:lnSpc>
                <a:spcPct val="100000"/>
              </a:lnSpc>
              <a:spcBef>
                <a:spcPts val="0"/>
              </a:spcBef>
              <a:spcAft>
                <a:spcPts val="0"/>
              </a:spcAft>
              <a:buClr>
                <a:srgbClr val="425563"/>
              </a:buClr>
              <a:buSzPts val="1600"/>
              <a:buFont typeface="Arial"/>
              <a:buNone/>
            </a:pPr>
            <a:r>
              <a:t/>
            </a:r>
            <a:endParaRPr b="1" i="0" sz="1600" u="none" cap="none" strike="noStrike">
              <a:solidFill>
                <a:srgbClr val="425563"/>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ph idx="1" type="body"/>
          </p:nvPr>
        </p:nvSpPr>
        <p:spPr>
          <a:xfrm>
            <a:off x="762701" y="1855464"/>
            <a:ext cx="5933374" cy="445008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25563"/>
              </a:buClr>
              <a:buSzPts val="1800"/>
              <a:buNone/>
            </a:pPr>
            <a:r>
              <a:rPr lang="en-GB" sz="1800"/>
              <a:t>Use the Mentimeter!</a:t>
            </a:r>
            <a:endParaRPr/>
          </a:p>
          <a:p>
            <a:pPr indent="0" lvl="0" marL="0" rtl="0" algn="l">
              <a:lnSpc>
                <a:spcPct val="100000"/>
              </a:lnSpc>
              <a:spcBef>
                <a:spcPts val="900"/>
              </a:spcBef>
              <a:spcAft>
                <a:spcPts val="0"/>
              </a:spcAft>
              <a:buClr>
                <a:srgbClr val="425563"/>
              </a:buClr>
              <a:buSzPts val="1800"/>
              <a:buNone/>
            </a:pPr>
            <a:r>
              <a:t/>
            </a:r>
            <a:endParaRPr sz="1800"/>
          </a:p>
          <a:p>
            <a:pPr indent="0" lvl="0" marL="0" rtl="0" algn="l">
              <a:lnSpc>
                <a:spcPct val="100000"/>
              </a:lnSpc>
              <a:spcBef>
                <a:spcPts val="900"/>
              </a:spcBef>
              <a:spcAft>
                <a:spcPts val="0"/>
              </a:spcAft>
              <a:buClr>
                <a:srgbClr val="425563"/>
              </a:buClr>
              <a:buSzPts val="1800"/>
              <a:buNone/>
            </a:pPr>
            <a:r>
              <a:rPr lang="en-GB" sz="1800" u="sng">
                <a:solidFill>
                  <a:schemeClr val="hlink"/>
                </a:solidFill>
                <a:hlinkClick r:id="rId3"/>
              </a:rPr>
              <a:t>https://www.menti.com/al2kzh3a5int</a:t>
            </a:r>
            <a:endParaRPr sz="1800"/>
          </a:p>
          <a:p>
            <a:pPr indent="0" lvl="0" marL="0" rtl="0" algn="l">
              <a:lnSpc>
                <a:spcPct val="100000"/>
              </a:lnSpc>
              <a:spcBef>
                <a:spcPts val="900"/>
              </a:spcBef>
              <a:spcAft>
                <a:spcPts val="0"/>
              </a:spcAft>
              <a:buClr>
                <a:srgbClr val="425563"/>
              </a:buClr>
              <a:buSzPts val="1800"/>
              <a:buNone/>
            </a:pPr>
            <a:r>
              <a:t/>
            </a:r>
            <a:endParaRPr sz="1800"/>
          </a:p>
          <a:p>
            <a:pPr indent="0" lvl="0" marL="0" rtl="0" algn="l">
              <a:lnSpc>
                <a:spcPct val="100000"/>
              </a:lnSpc>
              <a:spcBef>
                <a:spcPts val="900"/>
              </a:spcBef>
              <a:spcAft>
                <a:spcPts val="0"/>
              </a:spcAft>
              <a:buClr>
                <a:srgbClr val="425563"/>
              </a:buClr>
              <a:buSzPts val="1800"/>
              <a:buNone/>
            </a:pPr>
            <a:r>
              <a:t/>
            </a:r>
            <a:endParaRPr sz="1800"/>
          </a:p>
          <a:p>
            <a:pPr indent="0" lvl="0" marL="0" rtl="0" algn="l">
              <a:lnSpc>
                <a:spcPct val="100000"/>
              </a:lnSpc>
              <a:spcBef>
                <a:spcPts val="900"/>
              </a:spcBef>
              <a:spcAft>
                <a:spcPts val="0"/>
              </a:spcAft>
              <a:buClr>
                <a:srgbClr val="425563"/>
              </a:buClr>
              <a:buSzPts val="1800"/>
              <a:buNone/>
            </a:pPr>
            <a:r>
              <a:rPr lang="en-GB" sz="1800"/>
              <a:t>Or go to </a:t>
            </a:r>
            <a:r>
              <a:rPr b="1" lang="en-GB" sz="2400"/>
              <a:t>menti.com</a:t>
            </a:r>
            <a:endParaRPr/>
          </a:p>
          <a:p>
            <a:pPr indent="0" lvl="0" marL="0" rtl="0" algn="l">
              <a:lnSpc>
                <a:spcPct val="100000"/>
              </a:lnSpc>
              <a:spcBef>
                <a:spcPts val="900"/>
              </a:spcBef>
              <a:spcAft>
                <a:spcPts val="0"/>
              </a:spcAft>
              <a:buClr>
                <a:srgbClr val="425563"/>
              </a:buClr>
              <a:buSzPts val="1800"/>
              <a:buNone/>
            </a:pPr>
            <a:r>
              <a:rPr lang="en-GB" sz="1800"/>
              <a:t>And enter: </a:t>
            </a:r>
            <a:r>
              <a:rPr b="1" i="0" lang="en-GB" sz="2800">
                <a:latin typeface="Arial"/>
                <a:ea typeface="Arial"/>
                <a:cs typeface="Arial"/>
                <a:sym typeface="Arial"/>
              </a:rPr>
              <a:t>8641 9036</a:t>
            </a:r>
            <a:endParaRPr sz="1800"/>
          </a:p>
        </p:txBody>
      </p:sp>
      <p:sp>
        <p:nvSpPr>
          <p:cNvPr id="259" name="Google Shape;259;p37"/>
          <p:cNvSpPr txBox="1"/>
          <p:nvPr>
            <p:ph idx="4" type="body"/>
          </p:nvPr>
        </p:nvSpPr>
        <p:spPr>
          <a:xfrm>
            <a:off x="762701" y="770773"/>
            <a:ext cx="4801043" cy="72882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800"/>
              <a:buNone/>
            </a:pPr>
            <a:r>
              <a:rPr lang="en-GB"/>
              <a:t>Who is in the room?</a:t>
            </a:r>
            <a:endParaRPr/>
          </a:p>
        </p:txBody>
      </p:sp>
      <p:pic>
        <p:nvPicPr>
          <p:cNvPr id="260" name="Google Shape;260;p37"/>
          <p:cNvPicPr preferRelativeResize="0"/>
          <p:nvPr/>
        </p:nvPicPr>
        <p:blipFill rotWithShape="1">
          <a:blip r:embed="rId4">
            <a:alphaModFix/>
          </a:blip>
          <a:srcRect b="0" l="0" r="0" t="0"/>
          <a:stretch/>
        </p:blipFill>
        <p:spPr>
          <a:xfrm>
            <a:off x="4686300" y="3429000"/>
            <a:ext cx="3429000" cy="3429000"/>
          </a:xfrm>
          <a:prstGeom prst="rect">
            <a:avLst/>
          </a:prstGeom>
          <a:noFill/>
          <a:ln>
            <a:noFill/>
          </a:ln>
        </p:spPr>
      </p:pic>
      <p:sp>
        <p:nvSpPr>
          <p:cNvPr id="261" name="Google Shape;261;p37"/>
          <p:cNvSpPr/>
          <p:nvPr/>
        </p:nvSpPr>
        <p:spPr>
          <a:xfrm>
            <a:off x="8338657" y="2069177"/>
            <a:ext cx="2583809" cy="2083373"/>
          </a:xfrm>
          <a:prstGeom prst="cloudCallout">
            <a:avLst>
              <a:gd fmla="val -20833" name="adj1"/>
              <a:gd fmla="val 625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1600" u="none" cap="none" strike="noStrike">
                <a:solidFill>
                  <a:schemeClr val="lt1"/>
                </a:solidFill>
                <a:latin typeface="Arial"/>
                <a:ea typeface="Arial"/>
                <a:cs typeface="Arial"/>
                <a:sym typeface="Arial"/>
              </a:rPr>
              <a:t>Use the Teams Q&amp;A function for any questions throughout the event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8"/>
          <p:cNvSpPr txBox="1"/>
          <p:nvPr>
            <p:ph idx="1" type="body"/>
          </p:nvPr>
        </p:nvSpPr>
        <p:spPr>
          <a:xfrm>
            <a:off x="762701" y="770773"/>
            <a:ext cx="4801043" cy="72882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5EB8"/>
              </a:buClr>
              <a:buSzPts val="1800"/>
              <a:buNone/>
            </a:pPr>
            <a:r>
              <a:rPr lang="en-GB"/>
              <a:t>Key Guidance</a:t>
            </a:r>
            <a:endParaRPr/>
          </a:p>
        </p:txBody>
      </p:sp>
      <p:sp>
        <p:nvSpPr>
          <p:cNvPr id="267" name="Google Shape;267;p38"/>
          <p:cNvSpPr txBox="1"/>
          <p:nvPr>
            <p:ph idx="2" type="body"/>
          </p:nvPr>
        </p:nvSpPr>
        <p:spPr>
          <a:xfrm>
            <a:off x="523875" y="1428750"/>
            <a:ext cx="5676899" cy="512445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425563"/>
              </a:buClr>
              <a:buSzPct val="100000"/>
              <a:buNone/>
            </a:pPr>
            <a:r>
              <a:rPr b="1" lang="en-GB"/>
              <a:t>Workforce Development Frameworks (NHSE): </a:t>
            </a:r>
            <a:r>
              <a:rPr lang="en-GB"/>
              <a:t>A top line how-to for recruiting, employing, managing and embedding the roles</a:t>
            </a:r>
            <a:endParaRPr/>
          </a:p>
          <a:p>
            <a:pPr indent="0" lvl="0" marL="0" rtl="0" algn="l">
              <a:lnSpc>
                <a:spcPct val="100000"/>
              </a:lnSpc>
              <a:spcBef>
                <a:spcPts val="900"/>
              </a:spcBef>
              <a:spcAft>
                <a:spcPts val="0"/>
              </a:spcAft>
              <a:buClr>
                <a:srgbClr val="425563"/>
              </a:buClr>
              <a:buSzPct val="100000"/>
              <a:buNone/>
            </a:pPr>
            <a:r>
              <a:t/>
            </a:r>
            <a:endParaRPr/>
          </a:p>
          <a:p>
            <a:pPr indent="0" lvl="0" marL="0" rtl="0" algn="l">
              <a:lnSpc>
                <a:spcPct val="100000"/>
              </a:lnSpc>
              <a:spcBef>
                <a:spcPts val="900"/>
              </a:spcBef>
              <a:spcAft>
                <a:spcPts val="0"/>
              </a:spcAft>
              <a:buClr>
                <a:srgbClr val="425563"/>
              </a:buClr>
              <a:buSzPct val="100000"/>
              <a:buNone/>
            </a:pPr>
            <a:r>
              <a:rPr b="1" lang="en-GB"/>
              <a:t>Includes:</a:t>
            </a:r>
            <a:endParaRPr/>
          </a:p>
          <a:p>
            <a:pPr indent="-171450" lvl="0" marL="171450" rtl="0" algn="l">
              <a:lnSpc>
                <a:spcPct val="100000"/>
              </a:lnSpc>
              <a:spcBef>
                <a:spcPts val="900"/>
              </a:spcBef>
              <a:spcAft>
                <a:spcPts val="0"/>
              </a:spcAft>
              <a:buClr>
                <a:srgbClr val="425563"/>
              </a:buClr>
              <a:buSzPct val="100000"/>
              <a:buFont typeface="Arial"/>
              <a:buChar char="•"/>
            </a:pPr>
            <a:r>
              <a:rPr lang="en-GB"/>
              <a:t>What training and induction they need before referrals </a:t>
            </a:r>
            <a:endParaRPr/>
          </a:p>
          <a:p>
            <a:pPr indent="-171450" lvl="0" marL="171450" rtl="0" algn="l">
              <a:lnSpc>
                <a:spcPct val="100000"/>
              </a:lnSpc>
              <a:spcBef>
                <a:spcPts val="900"/>
              </a:spcBef>
              <a:spcAft>
                <a:spcPts val="0"/>
              </a:spcAft>
              <a:buClr>
                <a:srgbClr val="425563"/>
              </a:buClr>
              <a:buSzPct val="100000"/>
              <a:buFont typeface="Arial"/>
              <a:buChar char="•"/>
            </a:pPr>
            <a:r>
              <a:rPr lang="en-GB"/>
              <a:t>Competency framework showing what skills they need</a:t>
            </a:r>
            <a:endParaRPr/>
          </a:p>
          <a:p>
            <a:pPr indent="-171450" lvl="0" marL="171450" rtl="0" algn="l">
              <a:lnSpc>
                <a:spcPct val="100000"/>
              </a:lnSpc>
              <a:spcBef>
                <a:spcPts val="900"/>
              </a:spcBef>
              <a:spcAft>
                <a:spcPts val="0"/>
              </a:spcAft>
              <a:buClr>
                <a:srgbClr val="425563"/>
              </a:buClr>
              <a:buSzPct val="100000"/>
              <a:buFont typeface="Arial"/>
              <a:buChar char="•"/>
            </a:pPr>
            <a:r>
              <a:rPr lang="en-GB"/>
              <a:t>What supervision is, who can give them supervision</a:t>
            </a:r>
            <a:endParaRPr/>
          </a:p>
          <a:p>
            <a:pPr indent="-171450" lvl="0" marL="171450" rtl="0" algn="l">
              <a:lnSpc>
                <a:spcPct val="100000"/>
              </a:lnSpc>
              <a:spcBef>
                <a:spcPts val="900"/>
              </a:spcBef>
              <a:spcAft>
                <a:spcPts val="0"/>
              </a:spcAft>
              <a:buClr>
                <a:srgbClr val="425563"/>
              </a:buClr>
              <a:buSzPct val="100000"/>
              <a:buFont typeface="Arial"/>
              <a:buChar char="•"/>
            </a:pPr>
            <a:r>
              <a:rPr lang="en-GB"/>
              <a:t>What caseloads are and the limits of this</a:t>
            </a:r>
            <a:endParaRPr/>
          </a:p>
          <a:p>
            <a:pPr indent="-171450" lvl="0" marL="171450" rtl="0" algn="l">
              <a:lnSpc>
                <a:spcPct val="100000"/>
              </a:lnSpc>
              <a:spcBef>
                <a:spcPts val="900"/>
              </a:spcBef>
              <a:spcAft>
                <a:spcPts val="0"/>
              </a:spcAft>
              <a:buClr>
                <a:srgbClr val="425563"/>
              </a:buClr>
              <a:buSzPct val="100000"/>
              <a:buFont typeface="Arial"/>
              <a:buChar char="•"/>
            </a:pPr>
            <a:r>
              <a:rPr lang="en-GB"/>
              <a:t>How they can develop and progress into specialist roles</a:t>
            </a:r>
            <a:endParaRPr/>
          </a:p>
          <a:p>
            <a:pPr indent="-171450" lvl="0" marL="171450" rtl="0" algn="l">
              <a:lnSpc>
                <a:spcPct val="100000"/>
              </a:lnSpc>
              <a:spcBef>
                <a:spcPts val="900"/>
              </a:spcBef>
              <a:spcAft>
                <a:spcPts val="0"/>
              </a:spcAft>
              <a:buClr>
                <a:srgbClr val="425563"/>
              </a:buClr>
              <a:buSzPct val="100000"/>
              <a:buFont typeface="Arial"/>
              <a:buChar char="•"/>
            </a:pPr>
            <a:r>
              <a:rPr lang="en-GB"/>
              <a:t>Tools to evidence their work</a:t>
            </a:r>
            <a:endParaRPr/>
          </a:p>
          <a:p>
            <a:pPr indent="0" lvl="0" marL="0" rtl="0" algn="l">
              <a:lnSpc>
                <a:spcPct val="100000"/>
              </a:lnSpc>
              <a:spcBef>
                <a:spcPts val="900"/>
              </a:spcBef>
              <a:spcAft>
                <a:spcPts val="0"/>
              </a:spcAft>
              <a:buClr>
                <a:srgbClr val="425563"/>
              </a:buClr>
              <a:buSzPct val="100000"/>
              <a:buNone/>
            </a:pPr>
            <a:r>
              <a:t/>
            </a:r>
            <a:endParaRPr b="1"/>
          </a:p>
          <a:p>
            <a:pPr indent="0" lvl="0" marL="0" rtl="0" algn="l">
              <a:lnSpc>
                <a:spcPct val="100000"/>
              </a:lnSpc>
              <a:spcBef>
                <a:spcPts val="900"/>
              </a:spcBef>
              <a:spcAft>
                <a:spcPts val="0"/>
              </a:spcAft>
              <a:buClr>
                <a:srgbClr val="425563"/>
              </a:buClr>
              <a:buSzPct val="100000"/>
              <a:buNone/>
            </a:pPr>
            <a:r>
              <a:rPr b="1" lang="en-GB"/>
              <a:t>PCN Toolkit: Using Social Prescribing, Health Coaching and Care Co-ordination to tackle health inequalities: </a:t>
            </a:r>
            <a:r>
              <a:rPr lang="en-GB"/>
              <a:t>A practical guide to embedding the roles and ensuring their work tackles inequalities, with examples throughout.</a:t>
            </a:r>
            <a:endParaRPr/>
          </a:p>
          <a:p>
            <a:pPr indent="0" lvl="0" marL="0" rtl="0" algn="l">
              <a:lnSpc>
                <a:spcPct val="100000"/>
              </a:lnSpc>
              <a:spcBef>
                <a:spcPts val="900"/>
              </a:spcBef>
              <a:spcAft>
                <a:spcPts val="0"/>
              </a:spcAft>
              <a:buClr>
                <a:srgbClr val="425563"/>
              </a:buClr>
              <a:buSzPct val="100000"/>
              <a:buNone/>
            </a:pPr>
            <a:r>
              <a:t/>
            </a:r>
            <a:endParaRPr/>
          </a:p>
          <a:p>
            <a:pPr indent="0" lvl="0" marL="0" rtl="0" algn="l">
              <a:lnSpc>
                <a:spcPct val="100000"/>
              </a:lnSpc>
              <a:spcBef>
                <a:spcPts val="900"/>
              </a:spcBef>
              <a:spcAft>
                <a:spcPts val="0"/>
              </a:spcAft>
              <a:buClr>
                <a:srgbClr val="425563"/>
              </a:buClr>
              <a:buSzPct val="100000"/>
              <a:buNone/>
            </a:pPr>
            <a:r>
              <a:rPr b="1" lang="en-GB"/>
              <a:t>Includes:</a:t>
            </a:r>
            <a:endParaRPr/>
          </a:p>
          <a:p>
            <a:pPr indent="-171450" lvl="0" marL="171450" rtl="0" algn="l">
              <a:lnSpc>
                <a:spcPct val="100000"/>
              </a:lnSpc>
              <a:spcBef>
                <a:spcPts val="900"/>
              </a:spcBef>
              <a:spcAft>
                <a:spcPts val="0"/>
              </a:spcAft>
              <a:buClr>
                <a:srgbClr val="425563"/>
              </a:buClr>
              <a:buSzPct val="100000"/>
              <a:buFont typeface="Arial"/>
              <a:buChar char="•"/>
            </a:pPr>
            <a:r>
              <a:rPr lang="en-GB"/>
              <a:t>Context of personalised care – why the roles are being expanded, policy drivers</a:t>
            </a:r>
            <a:endParaRPr/>
          </a:p>
          <a:p>
            <a:pPr indent="-171450" lvl="0" marL="171450" rtl="0" algn="l">
              <a:lnSpc>
                <a:spcPct val="100000"/>
              </a:lnSpc>
              <a:spcBef>
                <a:spcPts val="900"/>
              </a:spcBef>
              <a:spcAft>
                <a:spcPts val="0"/>
              </a:spcAft>
              <a:buClr>
                <a:srgbClr val="425563"/>
              </a:buClr>
              <a:buSzPct val="100000"/>
              <a:buFont typeface="Arial"/>
              <a:buChar char="•"/>
            </a:pPr>
            <a:r>
              <a:rPr lang="en-GB"/>
              <a:t>What is health inequalities, how the roles can support them, proactive social prescribing</a:t>
            </a:r>
            <a:endParaRPr/>
          </a:p>
          <a:p>
            <a:pPr indent="-171450" lvl="0" marL="171450" rtl="0" algn="l">
              <a:lnSpc>
                <a:spcPct val="100000"/>
              </a:lnSpc>
              <a:spcBef>
                <a:spcPts val="900"/>
              </a:spcBef>
              <a:spcAft>
                <a:spcPts val="0"/>
              </a:spcAft>
              <a:buClr>
                <a:srgbClr val="425563"/>
              </a:buClr>
              <a:buSzPct val="100000"/>
              <a:buFont typeface="Arial"/>
              <a:buChar char="•"/>
            </a:pPr>
            <a:r>
              <a:rPr lang="en-GB"/>
              <a:t>Tips for embedding the roles, working as one team, measuring impact</a:t>
            </a:r>
            <a:endParaRPr/>
          </a:p>
          <a:p>
            <a:pPr indent="-171450" lvl="0" marL="171450" rtl="0" algn="l">
              <a:lnSpc>
                <a:spcPct val="100000"/>
              </a:lnSpc>
              <a:spcBef>
                <a:spcPts val="900"/>
              </a:spcBef>
              <a:spcAft>
                <a:spcPts val="0"/>
              </a:spcAft>
              <a:buClr>
                <a:srgbClr val="425563"/>
              </a:buClr>
              <a:buSzPct val="100000"/>
              <a:buFont typeface="Arial"/>
              <a:buChar char="•"/>
            </a:pPr>
            <a:r>
              <a:rPr lang="en-GB"/>
              <a:t>Asset based working, place based partnerships, NHS and VSE partnerships</a:t>
            </a:r>
            <a:endParaRPr/>
          </a:p>
          <a:p>
            <a:pPr indent="0" lvl="0" marL="0" rtl="0" algn="l">
              <a:lnSpc>
                <a:spcPct val="100000"/>
              </a:lnSpc>
              <a:spcBef>
                <a:spcPts val="900"/>
              </a:spcBef>
              <a:spcAft>
                <a:spcPts val="0"/>
              </a:spcAft>
              <a:buClr>
                <a:srgbClr val="425563"/>
              </a:buClr>
              <a:buSzPct val="100000"/>
              <a:buNone/>
            </a:pPr>
            <a:r>
              <a:t/>
            </a:r>
            <a:endParaRPr b="1"/>
          </a:p>
          <a:p>
            <a:pPr indent="-100965" lvl="0" marL="171450" rtl="0" algn="l">
              <a:lnSpc>
                <a:spcPct val="100000"/>
              </a:lnSpc>
              <a:spcBef>
                <a:spcPts val="900"/>
              </a:spcBef>
              <a:spcAft>
                <a:spcPts val="0"/>
              </a:spcAft>
              <a:buClr>
                <a:srgbClr val="425563"/>
              </a:buClr>
              <a:buSzPct val="100000"/>
              <a:buFont typeface="Arial"/>
              <a:buNone/>
            </a:pPr>
            <a:r>
              <a:t/>
            </a:r>
            <a:endParaRPr b="1"/>
          </a:p>
          <a:p>
            <a:pPr indent="-100965" lvl="0" marL="171450" rtl="0" algn="l">
              <a:lnSpc>
                <a:spcPct val="100000"/>
              </a:lnSpc>
              <a:spcBef>
                <a:spcPts val="900"/>
              </a:spcBef>
              <a:spcAft>
                <a:spcPts val="0"/>
              </a:spcAft>
              <a:buClr>
                <a:srgbClr val="425563"/>
              </a:buClr>
              <a:buSzPct val="100000"/>
              <a:buFont typeface="Arial"/>
              <a:buNone/>
            </a:pPr>
            <a:r>
              <a:t/>
            </a:r>
            <a:endParaRPr b="1"/>
          </a:p>
        </p:txBody>
      </p:sp>
      <p:sp>
        <p:nvSpPr>
          <p:cNvPr id="268" name="Google Shape;268;p38"/>
          <p:cNvSpPr txBox="1"/>
          <p:nvPr>
            <p:ph idx="3" type="body"/>
          </p:nvPr>
        </p:nvSpPr>
        <p:spPr>
          <a:xfrm>
            <a:off x="6591300" y="1855463"/>
            <a:ext cx="4686300" cy="418338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lt1"/>
              </a:buClr>
              <a:buSzPts val="1200"/>
              <a:buNone/>
            </a:pPr>
            <a:r>
              <a:rPr lang="en-GB" sz="1200" u="sng">
                <a:solidFill>
                  <a:schemeClr val="hlink"/>
                </a:solidFill>
                <a:hlinkClick r:id="rId3"/>
              </a:rPr>
              <a:t>Social Prescribing Link Workers</a:t>
            </a:r>
            <a:endParaRPr/>
          </a:p>
          <a:p>
            <a:pPr indent="-342900" lvl="0" marL="342900" rtl="0" algn="l">
              <a:lnSpc>
                <a:spcPct val="100000"/>
              </a:lnSpc>
              <a:spcBef>
                <a:spcPts val="900"/>
              </a:spcBef>
              <a:spcAft>
                <a:spcPts val="0"/>
              </a:spcAft>
              <a:buClr>
                <a:schemeClr val="lt1"/>
              </a:buClr>
              <a:buSzPts val="1200"/>
              <a:buFont typeface="Calibri"/>
              <a:buChar char="-"/>
            </a:pPr>
            <a:r>
              <a:rPr b="0" lang="en-GB" sz="1200" u="sng">
                <a:solidFill>
                  <a:schemeClr val="hlink"/>
                </a:solidFill>
                <a:hlinkClick r:id="rId4"/>
              </a:rPr>
              <a:t>Workforce development framework summary</a:t>
            </a:r>
            <a:r>
              <a:rPr b="0" lang="en-GB" sz="1200"/>
              <a:t> for SPLW, </a:t>
            </a:r>
            <a:endParaRPr/>
          </a:p>
          <a:p>
            <a:pPr indent="-342900" lvl="0" marL="342900" rtl="0" algn="l">
              <a:lnSpc>
                <a:spcPct val="100000"/>
              </a:lnSpc>
              <a:spcBef>
                <a:spcPts val="900"/>
              </a:spcBef>
              <a:spcAft>
                <a:spcPts val="0"/>
              </a:spcAft>
              <a:buClr>
                <a:schemeClr val="lt1"/>
              </a:buClr>
              <a:buSzPts val="1200"/>
              <a:buFont typeface="Calibri"/>
              <a:buChar char="-"/>
            </a:pPr>
            <a:r>
              <a:rPr b="0" lang="en-GB" sz="1200" u="sng">
                <a:solidFill>
                  <a:schemeClr val="hlink"/>
                </a:solidFill>
                <a:hlinkClick r:id="rId5"/>
              </a:rPr>
              <a:t>Full</a:t>
            </a:r>
            <a:r>
              <a:rPr b="0" lang="en-GB" sz="1200"/>
              <a:t> WDF</a:t>
            </a:r>
            <a:endParaRPr/>
          </a:p>
          <a:p>
            <a:pPr indent="0" lvl="0" marL="0" rtl="0" algn="l">
              <a:lnSpc>
                <a:spcPct val="100000"/>
              </a:lnSpc>
              <a:spcBef>
                <a:spcPts val="900"/>
              </a:spcBef>
              <a:spcAft>
                <a:spcPts val="0"/>
              </a:spcAft>
              <a:buClr>
                <a:schemeClr val="lt1"/>
              </a:buClr>
              <a:buSzPts val="1200"/>
              <a:buNone/>
            </a:pPr>
            <a:r>
              <a:rPr lang="en-GB" sz="1200" u="sng"/>
              <a:t>Care Coordinators</a:t>
            </a:r>
            <a:endParaRPr sz="1200"/>
          </a:p>
          <a:p>
            <a:pPr indent="-342900" lvl="0" marL="342900" rtl="0" algn="l">
              <a:lnSpc>
                <a:spcPct val="100000"/>
              </a:lnSpc>
              <a:spcBef>
                <a:spcPts val="900"/>
              </a:spcBef>
              <a:spcAft>
                <a:spcPts val="0"/>
              </a:spcAft>
              <a:buClr>
                <a:schemeClr val="lt1"/>
              </a:buClr>
              <a:buSzPts val="1200"/>
              <a:buFont typeface="Calibri"/>
              <a:buChar char="-"/>
            </a:pPr>
            <a:r>
              <a:rPr b="0" lang="en-GB" sz="1200" u="sng">
                <a:solidFill>
                  <a:schemeClr val="hlink"/>
                </a:solidFill>
                <a:hlinkClick r:id="rId6"/>
              </a:rPr>
              <a:t>Workforce development framework summary</a:t>
            </a:r>
            <a:r>
              <a:rPr b="0" lang="en-GB" sz="1200"/>
              <a:t> for CC</a:t>
            </a:r>
            <a:endParaRPr/>
          </a:p>
          <a:p>
            <a:pPr indent="-342900" lvl="0" marL="342900" rtl="0" algn="l">
              <a:lnSpc>
                <a:spcPct val="100000"/>
              </a:lnSpc>
              <a:spcBef>
                <a:spcPts val="900"/>
              </a:spcBef>
              <a:spcAft>
                <a:spcPts val="0"/>
              </a:spcAft>
              <a:buClr>
                <a:schemeClr val="lt1"/>
              </a:buClr>
              <a:buSzPts val="1200"/>
              <a:buFont typeface="Calibri"/>
              <a:buChar char="-"/>
            </a:pPr>
            <a:r>
              <a:rPr b="0" lang="en-GB" sz="1200" u="sng"/>
              <a:t>F</a:t>
            </a:r>
            <a:r>
              <a:rPr b="0" lang="en-GB" sz="1200" u="sng">
                <a:solidFill>
                  <a:schemeClr val="hlink"/>
                </a:solidFill>
                <a:hlinkClick r:id="rId7"/>
              </a:rPr>
              <a:t>ull</a:t>
            </a:r>
            <a:r>
              <a:rPr b="0" lang="en-GB" sz="1200"/>
              <a:t> WDF</a:t>
            </a:r>
            <a:endParaRPr/>
          </a:p>
          <a:p>
            <a:pPr indent="0" lvl="0" marL="0" rtl="0" algn="l">
              <a:lnSpc>
                <a:spcPct val="100000"/>
              </a:lnSpc>
              <a:spcBef>
                <a:spcPts val="900"/>
              </a:spcBef>
              <a:spcAft>
                <a:spcPts val="0"/>
              </a:spcAft>
              <a:buClr>
                <a:schemeClr val="lt1"/>
              </a:buClr>
              <a:buSzPts val="1200"/>
              <a:buNone/>
            </a:pPr>
            <a:r>
              <a:rPr lang="en-GB" sz="1200" u="sng"/>
              <a:t>Health and Wellbeing Coaches</a:t>
            </a:r>
            <a:endParaRPr sz="1200"/>
          </a:p>
          <a:p>
            <a:pPr indent="-342900" lvl="0" marL="342900" rtl="0" algn="l">
              <a:lnSpc>
                <a:spcPct val="100000"/>
              </a:lnSpc>
              <a:spcBef>
                <a:spcPts val="900"/>
              </a:spcBef>
              <a:spcAft>
                <a:spcPts val="0"/>
              </a:spcAft>
              <a:buClr>
                <a:schemeClr val="lt1"/>
              </a:buClr>
              <a:buSzPts val="1200"/>
              <a:buFont typeface="Calibri"/>
              <a:buChar char="-"/>
            </a:pPr>
            <a:r>
              <a:rPr b="0" lang="en-GB" sz="1200" u="sng">
                <a:solidFill>
                  <a:schemeClr val="hlink"/>
                </a:solidFill>
                <a:hlinkClick r:id="rId8"/>
              </a:rPr>
              <a:t>Workforce development framework summary</a:t>
            </a:r>
            <a:r>
              <a:rPr b="0" lang="en-GB" sz="1200"/>
              <a:t> for HWBC</a:t>
            </a:r>
            <a:endParaRPr/>
          </a:p>
          <a:p>
            <a:pPr indent="-342900" lvl="0" marL="342900" rtl="0" algn="l">
              <a:lnSpc>
                <a:spcPct val="100000"/>
              </a:lnSpc>
              <a:spcBef>
                <a:spcPts val="900"/>
              </a:spcBef>
              <a:spcAft>
                <a:spcPts val="0"/>
              </a:spcAft>
              <a:buClr>
                <a:schemeClr val="lt1"/>
              </a:buClr>
              <a:buSzPts val="1200"/>
              <a:buFont typeface="Calibri"/>
              <a:buChar char="-"/>
            </a:pPr>
            <a:r>
              <a:rPr b="0" lang="en-GB" sz="1200" u="sng">
                <a:solidFill>
                  <a:schemeClr val="hlink"/>
                </a:solidFill>
                <a:hlinkClick r:id="rId9"/>
              </a:rPr>
              <a:t>Full</a:t>
            </a:r>
            <a:r>
              <a:rPr b="0" lang="en-GB" sz="1200"/>
              <a:t> WDF </a:t>
            </a:r>
            <a:endParaRPr/>
          </a:p>
          <a:p>
            <a:pPr indent="0" lvl="0" marL="0" rtl="0" algn="l">
              <a:lnSpc>
                <a:spcPct val="100000"/>
              </a:lnSpc>
              <a:spcBef>
                <a:spcPts val="900"/>
              </a:spcBef>
              <a:spcAft>
                <a:spcPts val="0"/>
              </a:spcAft>
              <a:buClr>
                <a:schemeClr val="lt1"/>
              </a:buClr>
              <a:buSzPts val="1200"/>
              <a:buNone/>
            </a:pPr>
            <a:r>
              <a:t/>
            </a:r>
            <a:endParaRPr/>
          </a:p>
          <a:p>
            <a:pPr indent="0" lvl="0" marL="0" rtl="0" algn="l">
              <a:lnSpc>
                <a:spcPct val="100000"/>
              </a:lnSpc>
              <a:spcBef>
                <a:spcPts val="900"/>
              </a:spcBef>
              <a:spcAft>
                <a:spcPts val="0"/>
              </a:spcAft>
              <a:buClr>
                <a:schemeClr val="lt1"/>
              </a:buClr>
              <a:buSzPts val="1200"/>
              <a:buNone/>
            </a:pPr>
            <a:r>
              <a:rPr lang="en-GB" u="sng">
                <a:solidFill>
                  <a:schemeClr val="hlink"/>
                </a:solidFill>
                <a:hlinkClick r:id="rId10"/>
              </a:rPr>
              <a:t>PCN Toolkit</a:t>
            </a:r>
            <a:endParaRPr u="sng"/>
          </a:p>
          <a:p>
            <a:pPr indent="-171450" lvl="0" marL="171450" rtl="0" algn="l">
              <a:lnSpc>
                <a:spcPct val="100000"/>
              </a:lnSpc>
              <a:spcBef>
                <a:spcPts val="900"/>
              </a:spcBef>
              <a:spcAft>
                <a:spcPts val="0"/>
              </a:spcAft>
              <a:buClr>
                <a:schemeClr val="lt1"/>
              </a:buClr>
              <a:buSzPts val="1200"/>
              <a:buFont typeface="Arial"/>
              <a:buChar char="•"/>
            </a:pPr>
            <a:r>
              <a:rPr b="0" lang="en-GB" sz="1200" u="sng">
                <a:solidFill>
                  <a:schemeClr val="hlink"/>
                </a:solidFill>
                <a:hlinkClick r:id="rId11"/>
              </a:rPr>
              <a:t>One-page explainer for CC</a:t>
            </a:r>
            <a:endParaRPr u="sng"/>
          </a:p>
          <a:p>
            <a:pPr indent="-171450" lvl="0" marL="171450" rtl="0" algn="l">
              <a:lnSpc>
                <a:spcPct val="100000"/>
              </a:lnSpc>
              <a:spcBef>
                <a:spcPts val="900"/>
              </a:spcBef>
              <a:spcAft>
                <a:spcPts val="0"/>
              </a:spcAft>
              <a:buClr>
                <a:schemeClr val="lt1"/>
              </a:buClr>
              <a:buSzPts val="1200"/>
              <a:buFont typeface="Arial"/>
              <a:buChar char="•"/>
            </a:pPr>
            <a:r>
              <a:rPr b="0" lang="en-GB" sz="1200" u="sng">
                <a:solidFill>
                  <a:schemeClr val="hlink"/>
                </a:solidFill>
                <a:hlinkClick r:id="rId12"/>
              </a:rPr>
              <a:t>One-page explainer for HWBC</a:t>
            </a:r>
            <a:endParaRPr b="0" sz="1200" u="sng"/>
          </a:p>
          <a:p>
            <a:pPr indent="-171450" lvl="0" marL="171450" rtl="0" algn="l">
              <a:lnSpc>
                <a:spcPct val="100000"/>
              </a:lnSpc>
              <a:spcBef>
                <a:spcPts val="900"/>
              </a:spcBef>
              <a:spcAft>
                <a:spcPts val="0"/>
              </a:spcAft>
              <a:buClr>
                <a:schemeClr val="lt1"/>
              </a:buClr>
              <a:buSzPts val="1200"/>
              <a:buFont typeface="Arial"/>
              <a:buChar char="•"/>
            </a:pPr>
            <a:r>
              <a:rPr b="0" lang="en-GB" sz="1200" u="sng">
                <a:solidFill>
                  <a:schemeClr val="hlink"/>
                </a:solidFill>
                <a:hlinkClick r:id="rId13"/>
              </a:rPr>
              <a:t>One-page explainer for SPLW</a:t>
            </a:r>
            <a:endParaRPr b="0" sz="1200" u="sng"/>
          </a:p>
          <a:p>
            <a:pPr indent="0" lvl="0" marL="0" rtl="0" algn="l">
              <a:lnSpc>
                <a:spcPct val="100000"/>
              </a:lnSpc>
              <a:spcBef>
                <a:spcPts val="900"/>
              </a:spcBef>
              <a:spcAft>
                <a:spcPts val="0"/>
              </a:spcAft>
              <a:buClr>
                <a:schemeClr val="lt1"/>
              </a:buClr>
              <a:buSzPts val="1200"/>
              <a:buNone/>
            </a:pPr>
            <a:r>
              <a:t/>
            </a:r>
            <a:endParaRPr b="0" sz="1200"/>
          </a:p>
          <a:p>
            <a:pPr indent="0" lvl="0" marL="0" rtl="0" algn="l">
              <a:lnSpc>
                <a:spcPct val="100000"/>
              </a:lnSpc>
              <a:spcBef>
                <a:spcPts val="900"/>
              </a:spcBef>
              <a:spcAft>
                <a:spcPts val="0"/>
              </a:spcAft>
              <a:buClr>
                <a:schemeClr val="lt1"/>
              </a:buClr>
              <a:buSzPts val="1200"/>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9"/>
          <p:cNvSpPr txBox="1"/>
          <p:nvPr>
            <p:ph type="ctrTitle"/>
          </p:nvPr>
        </p:nvSpPr>
        <p:spPr>
          <a:xfrm>
            <a:off x="378298" y="1678048"/>
            <a:ext cx="10143300" cy="1385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GB"/>
              <a:t>Personalised Care and the GP network contract</a:t>
            </a:r>
            <a:endParaRPr/>
          </a:p>
        </p:txBody>
      </p:sp>
      <p:sp>
        <p:nvSpPr>
          <p:cNvPr id="275" name="Google Shape;275;p39"/>
          <p:cNvSpPr txBox="1"/>
          <p:nvPr>
            <p:ph idx="2" type="body"/>
          </p:nvPr>
        </p:nvSpPr>
        <p:spPr>
          <a:xfrm>
            <a:off x="1218724" y="4827527"/>
            <a:ext cx="2603400" cy="352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74C81"/>
              </a:buClr>
              <a:buSzPts val="1400"/>
              <a:buNone/>
            </a:pPr>
            <a:r>
              <a:rPr lang="en-GB"/>
              <a:t>May 23</a:t>
            </a:r>
            <a:endParaRPr/>
          </a:p>
        </p:txBody>
      </p:sp>
      <p:sp>
        <p:nvSpPr>
          <p:cNvPr id="276" name="Google Shape;276;p39"/>
          <p:cNvSpPr txBox="1"/>
          <p:nvPr/>
        </p:nvSpPr>
        <p:spPr>
          <a:xfrm>
            <a:off x="427512" y="3760879"/>
            <a:ext cx="4702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accent1"/>
                </a:solidFill>
                <a:latin typeface="Calibri"/>
                <a:ea typeface="Calibri"/>
                <a:cs typeface="Calibri"/>
                <a:sym typeface="Calibri"/>
              </a:rPr>
              <a:t>Jonathan Sampson, Senior Programme Manager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0"/>
          <p:cNvSpPr/>
          <p:nvPr/>
        </p:nvSpPr>
        <p:spPr>
          <a:xfrm flipH="1" rot="10800000">
            <a:off x="0" y="-114"/>
            <a:ext cx="1024500" cy="4751700"/>
          </a:xfrm>
          <a:prstGeom prst="round1Rect">
            <a:avLst>
              <a:gd fmla="val 44445" name="adj"/>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283" name="Google Shape;283;p40"/>
          <p:cNvSpPr txBox="1"/>
          <p:nvPr/>
        </p:nvSpPr>
        <p:spPr>
          <a:xfrm rot="-5400000">
            <a:off x="-1973187" y="1977068"/>
            <a:ext cx="4866000" cy="83100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GB" sz="4800">
                <a:solidFill>
                  <a:schemeClr val="lt1"/>
                </a:solidFill>
                <a:latin typeface="Arial"/>
                <a:ea typeface="Arial"/>
                <a:cs typeface="Arial"/>
                <a:sym typeface="Arial"/>
              </a:rPr>
              <a:t>Planning</a:t>
            </a:r>
            <a:endParaRPr/>
          </a:p>
        </p:txBody>
      </p:sp>
      <p:pic>
        <p:nvPicPr>
          <p:cNvPr id="284" name="Google Shape;284;p40"/>
          <p:cNvPicPr preferRelativeResize="0"/>
          <p:nvPr/>
        </p:nvPicPr>
        <p:blipFill rotWithShape="1">
          <a:blip r:embed="rId3">
            <a:alphaModFix/>
          </a:blip>
          <a:srcRect b="48948" l="0" r="0" t="0"/>
          <a:stretch/>
        </p:blipFill>
        <p:spPr>
          <a:xfrm>
            <a:off x="10568135" y="16985"/>
            <a:ext cx="1529099" cy="815859"/>
          </a:xfrm>
          <a:prstGeom prst="rect">
            <a:avLst/>
          </a:prstGeom>
          <a:noFill/>
          <a:ln>
            <a:noFill/>
          </a:ln>
        </p:spPr>
      </p:pic>
      <p:cxnSp>
        <p:nvCxnSpPr>
          <p:cNvPr id="285" name="Google Shape;285;p40"/>
          <p:cNvCxnSpPr/>
          <p:nvPr/>
        </p:nvCxnSpPr>
        <p:spPr>
          <a:xfrm>
            <a:off x="1164000" y="662157"/>
            <a:ext cx="9352500" cy="0"/>
          </a:xfrm>
          <a:prstGeom prst="straightConnector1">
            <a:avLst/>
          </a:prstGeom>
          <a:noFill/>
          <a:ln cap="flat" cmpd="sng" w="38100">
            <a:solidFill>
              <a:schemeClr val="accent2"/>
            </a:solidFill>
            <a:prstDash val="solid"/>
            <a:miter lim="800000"/>
            <a:headEnd len="sm" w="sm" type="none"/>
            <a:tailEnd len="sm" w="sm" type="none"/>
          </a:ln>
        </p:spPr>
      </p:cxnSp>
      <p:sp>
        <p:nvSpPr>
          <p:cNvPr id="286" name="Google Shape;286;p40"/>
          <p:cNvSpPr txBox="1"/>
          <p:nvPr/>
        </p:nvSpPr>
        <p:spPr>
          <a:xfrm>
            <a:off x="1080483" y="-13566"/>
            <a:ext cx="10414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rgbClr val="005EB8"/>
                </a:solidFill>
                <a:latin typeface="Arial"/>
                <a:ea typeface="Arial"/>
                <a:cs typeface="Arial"/>
                <a:sym typeface="Arial"/>
              </a:rPr>
              <a:t>Direction of travel – Primary care</a:t>
            </a:r>
            <a:endParaRPr/>
          </a:p>
        </p:txBody>
      </p:sp>
      <p:cxnSp>
        <p:nvCxnSpPr>
          <p:cNvPr id="287" name="Google Shape;287;p40"/>
          <p:cNvCxnSpPr/>
          <p:nvPr/>
        </p:nvCxnSpPr>
        <p:spPr>
          <a:xfrm>
            <a:off x="1164000" y="752631"/>
            <a:ext cx="9226500" cy="0"/>
          </a:xfrm>
          <a:prstGeom prst="straightConnector1">
            <a:avLst/>
          </a:prstGeom>
          <a:noFill/>
          <a:ln cap="flat" cmpd="sng" w="38100">
            <a:solidFill>
              <a:schemeClr val="accent2"/>
            </a:solidFill>
            <a:prstDash val="solid"/>
            <a:miter lim="800000"/>
            <a:headEnd len="sm" w="sm" type="none"/>
            <a:tailEnd len="sm" w="sm" type="none"/>
          </a:ln>
        </p:spPr>
      </p:cxnSp>
      <p:sp>
        <p:nvSpPr>
          <p:cNvPr id="288" name="Google Shape;288;p40"/>
          <p:cNvSpPr txBox="1"/>
          <p:nvPr/>
        </p:nvSpPr>
        <p:spPr>
          <a:xfrm>
            <a:off x="945610" y="823615"/>
            <a:ext cx="1568400" cy="386100"/>
          </a:xfrm>
          <a:prstGeom prst="rect">
            <a:avLst/>
          </a:prstGeom>
          <a:noFill/>
          <a:ln>
            <a:noFill/>
          </a:ln>
        </p:spPr>
        <p:txBody>
          <a:bodyPr anchorCtr="0" anchor="t" bIns="54000" lIns="54000" spcFirstLastPara="1" rIns="54000" wrap="square" tIns="54000">
            <a:spAutoFit/>
          </a:bodyPr>
          <a:lstStyle/>
          <a:p>
            <a:pPr indent="0" lvl="0" marL="0" marR="0" rtl="0" algn="ctr">
              <a:lnSpc>
                <a:spcPct val="100000"/>
              </a:lnSpc>
              <a:spcBef>
                <a:spcPts val="0"/>
              </a:spcBef>
              <a:spcAft>
                <a:spcPts val="0"/>
              </a:spcAft>
              <a:buClr>
                <a:srgbClr val="FFFFFF"/>
              </a:buClr>
              <a:buSzPts val="1800"/>
              <a:buFont typeface="Century Gothic"/>
              <a:buNone/>
            </a:pPr>
            <a:r>
              <a:rPr b="1" i="0" lang="en-GB" sz="1800" u="sng" cap="none" strike="noStrike">
                <a:solidFill>
                  <a:srgbClr val="FFFFFF"/>
                </a:solidFill>
                <a:latin typeface="Century Gothic"/>
                <a:ea typeface="Century Gothic"/>
                <a:cs typeface="Century Gothic"/>
                <a:sym typeface="Century Gothic"/>
              </a:rPr>
              <a:t>Stage</a:t>
            </a:r>
            <a:endParaRPr/>
          </a:p>
        </p:txBody>
      </p:sp>
      <p:sp>
        <p:nvSpPr>
          <p:cNvPr id="289" name="Google Shape;289;p40"/>
          <p:cNvSpPr txBox="1"/>
          <p:nvPr/>
        </p:nvSpPr>
        <p:spPr>
          <a:xfrm>
            <a:off x="11159342" y="6664870"/>
            <a:ext cx="1032600" cy="365100"/>
          </a:xfrm>
          <a:prstGeom prst="rect">
            <a:avLst/>
          </a:prstGeom>
          <a:noFill/>
          <a:ln>
            <a:noFill/>
          </a:ln>
        </p:spPr>
        <p:txBody>
          <a:bodyPr anchorCtr="0" anchor="t" bIns="45700" lIns="91425" spcFirstLastPara="1" rIns="91425" wrap="square" tIns="45700">
            <a:noAutofit/>
          </a:bodyPr>
          <a:lstStyle/>
          <a:p>
            <a:pPr indent="0" lvl="0" marL="177800" marR="0" rtl="0" algn="l">
              <a:lnSpc>
                <a:spcPct val="90000"/>
              </a:lnSpc>
              <a:spcBef>
                <a:spcPts val="0"/>
              </a:spcBef>
              <a:spcAft>
                <a:spcPts val="0"/>
              </a:spcAft>
              <a:buClr>
                <a:schemeClr val="accent1"/>
              </a:buClr>
              <a:buSzPts val="1100"/>
              <a:buFont typeface="Arial"/>
              <a:buNone/>
            </a:pPr>
            <a:r>
              <a:rPr lang="en-GB" sz="1100">
                <a:solidFill>
                  <a:schemeClr val="accent1"/>
                </a:solidFill>
                <a:latin typeface="Calibri"/>
                <a:ea typeface="Calibri"/>
                <a:cs typeface="Calibri"/>
                <a:sym typeface="Calibri"/>
              </a:rPr>
              <a:t>| Page </a:t>
            </a:r>
            <a:fld id="{00000000-1234-1234-1234-123412341234}" type="slidenum">
              <a:rPr lang="en-GB" sz="1100">
                <a:solidFill>
                  <a:schemeClr val="accent1"/>
                </a:solidFill>
                <a:latin typeface="Calibri"/>
                <a:ea typeface="Calibri"/>
                <a:cs typeface="Calibri"/>
                <a:sym typeface="Calibri"/>
              </a:rPr>
              <a:t>‹#›</a:t>
            </a:fld>
            <a:endParaRPr sz="1100">
              <a:solidFill>
                <a:schemeClr val="accent1"/>
              </a:solidFill>
              <a:latin typeface="Calibri"/>
              <a:ea typeface="Calibri"/>
              <a:cs typeface="Calibri"/>
              <a:sym typeface="Calibri"/>
            </a:endParaRPr>
          </a:p>
        </p:txBody>
      </p:sp>
      <p:sp>
        <p:nvSpPr>
          <p:cNvPr id="290" name="Google Shape;290;p40"/>
          <p:cNvSpPr txBox="1"/>
          <p:nvPr/>
        </p:nvSpPr>
        <p:spPr>
          <a:xfrm>
            <a:off x="1186511" y="866188"/>
            <a:ext cx="8469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23/24 NHSE planning guidance has highlighted the importance of making it easier for people to access primary care services, particularly general practice.</a:t>
            </a:r>
            <a:endParaRPr/>
          </a:p>
        </p:txBody>
      </p:sp>
      <p:grpSp>
        <p:nvGrpSpPr>
          <p:cNvPr id="291" name="Google Shape;291;p40"/>
          <p:cNvGrpSpPr/>
          <p:nvPr/>
        </p:nvGrpSpPr>
        <p:grpSpPr>
          <a:xfrm>
            <a:off x="1225473" y="1521021"/>
            <a:ext cx="10821680" cy="5211000"/>
            <a:chOff x="1225473" y="1521021"/>
            <a:chExt cx="10821680" cy="5211000"/>
          </a:xfrm>
        </p:grpSpPr>
        <p:sp>
          <p:nvSpPr>
            <p:cNvPr id="292" name="Google Shape;292;p40"/>
            <p:cNvSpPr/>
            <p:nvPr/>
          </p:nvSpPr>
          <p:spPr>
            <a:xfrm>
              <a:off x="1225473" y="1521021"/>
              <a:ext cx="10731600" cy="5211000"/>
            </a:xfrm>
            <a:prstGeom prst="rect">
              <a:avLst/>
            </a:prstGeom>
            <a:solidFill>
              <a:srgbClr val="EAE8EB"/>
            </a:solidFill>
            <a:ln cap="flat" cmpd="sng" w="12700">
              <a:solidFill>
                <a:srgbClr val="72697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3" name="Google Shape;293;p40"/>
            <p:cNvGrpSpPr/>
            <p:nvPr/>
          </p:nvGrpSpPr>
          <p:grpSpPr>
            <a:xfrm>
              <a:off x="3878683" y="1607094"/>
              <a:ext cx="4547263" cy="4805924"/>
              <a:chOff x="1483376" y="-181088"/>
              <a:chExt cx="4547263" cy="4805924"/>
            </a:xfrm>
          </p:grpSpPr>
          <p:sp>
            <p:nvSpPr>
              <p:cNvPr id="294" name="Google Shape;294;p40"/>
              <p:cNvSpPr/>
              <p:nvPr/>
            </p:nvSpPr>
            <p:spPr>
              <a:xfrm>
                <a:off x="3171428" y="1943569"/>
                <a:ext cx="2375400" cy="2375400"/>
              </a:xfrm>
              <a:custGeom>
                <a:rect b="b" l="l" r="r" t="t"/>
                <a:pathLst>
                  <a:path extrusionOk="0" h="120000" w="12000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0"/>
              <p:cNvSpPr txBox="1"/>
              <p:nvPr/>
            </p:nvSpPr>
            <p:spPr>
              <a:xfrm>
                <a:off x="3649004" y="2500012"/>
                <a:ext cx="1420200" cy="122100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b="1" lang="en-GB" sz="1100">
                    <a:solidFill>
                      <a:schemeClr val="lt1"/>
                    </a:solidFill>
                    <a:latin typeface="Calibri"/>
                    <a:ea typeface="Calibri"/>
                    <a:cs typeface="Calibri"/>
                    <a:sym typeface="Calibri"/>
                  </a:rPr>
                  <a:t>Increase General practice capacity</a:t>
                </a:r>
                <a:endParaRPr/>
              </a:p>
            </p:txBody>
          </p:sp>
          <p:sp>
            <p:nvSpPr>
              <p:cNvPr id="296" name="Google Shape;296;p40"/>
              <p:cNvSpPr/>
              <p:nvPr/>
            </p:nvSpPr>
            <p:spPr>
              <a:xfrm>
                <a:off x="1789334" y="1382094"/>
                <a:ext cx="1727700" cy="1727700"/>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6C91A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0"/>
              <p:cNvSpPr txBox="1"/>
              <p:nvPr/>
            </p:nvSpPr>
            <p:spPr>
              <a:xfrm>
                <a:off x="2224267" y="1819655"/>
                <a:ext cx="857700" cy="85260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b="1" lang="en-GB" sz="1100">
                    <a:solidFill>
                      <a:schemeClr val="lt1"/>
                    </a:solidFill>
                    <a:latin typeface="Calibri"/>
                    <a:ea typeface="Calibri"/>
                    <a:cs typeface="Calibri"/>
                    <a:sym typeface="Calibri"/>
                  </a:rPr>
                  <a:t>Empower patients to take control of their healthcare</a:t>
                </a:r>
                <a:endParaRPr/>
              </a:p>
            </p:txBody>
          </p:sp>
          <p:sp>
            <p:nvSpPr>
              <p:cNvPr id="298" name="Google Shape;298;p40"/>
              <p:cNvSpPr/>
              <p:nvPr/>
            </p:nvSpPr>
            <p:spPr>
              <a:xfrm rot="-899810">
                <a:off x="2756936" y="190280"/>
                <a:ext cx="1692651" cy="1692651"/>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599FA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0"/>
              <p:cNvSpPr txBox="1"/>
              <p:nvPr/>
            </p:nvSpPr>
            <p:spPr>
              <a:xfrm>
                <a:off x="3128238" y="561475"/>
                <a:ext cx="950100" cy="95010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b="1" lang="en-GB" sz="1100">
                    <a:solidFill>
                      <a:schemeClr val="lt1"/>
                    </a:solidFill>
                    <a:latin typeface="Calibri"/>
                    <a:ea typeface="Calibri"/>
                    <a:cs typeface="Calibri"/>
                    <a:sym typeface="Calibri"/>
                  </a:rPr>
                  <a:t>Improve Access to General Practice</a:t>
                </a:r>
                <a:endParaRPr/>
              </a:p>
            </p:txBody>
          </p:sp>
          <p:sp>
            <p:nvSpPr>
              <p:cNvPr id="300" name="Google Shape;300;p40"/>
              <p:cNvSpPr/>
              <p:nvPr/>
            </p:nvSpPr>
            <p:spPr>
              <a:xfrm>
                <a:off x="2990139" y="1584336"/>
                <a:ext cx="3040500" cy="3040500"/>
              </a:xfrm>
              <a:custGeom>
                <a:rect b="b" l="l" r="r" t="t"/>
                <a:pathLst>
                  <a:path extrusionOk="0" h="120000" w="120000">
                    <a:moveTo>
                      <a:pt x="54363" y="4033"/>
                    </a:moveTo>
                    <a:lnTo>
                      <a:pt x="54363" y="4033"/>
                    </a:lnTo>
                    <a:cubicBezTo>
                      <a:pt x="77532" y="1700"/>
                      <a:pt x="99743" y="13883"/>
                      <a:pt x="110227" y="34675"/>
                    </a:cubicBezTo>
                    <a:cubicBezTo>
                      <a:pt x="120710" y="55467"/>
                      <a:pt x="117299" y="80569"/>
                      <a:pt x="101647" y="97810"/>
                    </a:cubicBezTo>
                    <a:lnTo>
                      <a:pt x="104199" y="100544"/>
                    </a:lnTo>
                    <a:lnTo>
                      <a:pt x="96465" y="99062"/>
                    </a:lnTo>
                    <a:lnTo>
                      <a:pt x="95242" y="90949"/>
                    </a:lnTo>
                    <a:lnTo>
                      <a:pt x="97794" y="93682"/>
                    </a:lnTo>
                    <a:lnTo>
                      <a:pt x="97794" y="93682"/>
                    </a:lnTo>
                    <a:cubicBezTo>
                      <a:pt x="111680" y="78100"/>
                      <a:pt x="114581" y="55593"/>
                      <a:pt x="105098" y="37000"/>
                    </a:cubicBezTo>
                    <a:cubicBezTo>
                      <a:pt x="95615" y="18407"/>
                      <a:pt x="75694" y="7539"/>
                      <a:pt x="54927" y="963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0"/>
              <p:cNvSpPr/>
              <p:nvPr/>
            </p:nvSpPr>
            <p:spPr>
              <a:xfrm>
                <a:off x="1483376" y="999302"/>
                <a:ext cx="2209200" cy="2209200"/>
              </a:xfrm>
              <a:custGeom>
                <a:rect b="b" l="l" r="r" t="t"/>
                <a:pathLst>
                  <a:path extrusionOk="0" h="120000" w="12000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6C91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0"/>
              <p:cNvSpPr/>
              <p:nvPr/>
            </p:nvSpPr>
            <p:spPr>
              <a:xfrm>
                <a:off x="2365435" y="-181088"/>
                <a:ext cx="2382000" cy="2382000"/>
              </a:xfrm>
              <a:custGeom>
                <a:rect b="b" l="l" r="r" t="t"/>
                <a:pathLst>
                  <a:path extrusionOk="0" h="120000" w="12000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59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3" name="Google Shape;303;p40"/>
            <p:cNvSpPr txBox="1"/>
            <p:nvPr/>
          </p:nvSpPr>
          <p:spPr>
            <a:xfrm>
              <a:off x="8076676" y="5706294"/>
              <a:ext cx="2804100" cy="9390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accent5"/>
                </a:buClr>
                <a:buSzPts val="1100"/>
                <a:buFont typeface="Noto Sans Symbols"/>
                <a:buChar char="⮚"/>
              </a:pPr>
              <a:r>
                <a:rPr b="1" lang="en-GB" sz="1100">
                  <a:solidFill>
                    <a:schemeClr val="accent5"/>
                  </a:solidFill>
                  <a:latin typeface="Calibri"/>
                  <a:ea typeface="Calibri"/>
                  <a:cs typeface="Calibri"/>
                  <a:sym typeface="Calibri"/>
                </a:rPr>
                <a:t>Prevention</a:t>
              </a:r>
              <a:r>
                <a:rPr lang="en-GB" sz="1100">
                  <a:solidFill>
                    <a:schemeClr val="dk1"/>
                  </a:solidFill>
                  <a:latin typeface="Calibri"/>
                  <a:ea typeface="Calibri"/>
                  <a:cs typeface="Calibri"/>
                  <a:sym typeface="Calibri"/>
                </a:rPr>
                <a:t> and the </a:t>
              </a:r>
              <a:r>
                <a:rPr b="1" lang="en-GB" sz="1100">
                  <a:solidFill>
                    <a:schemeClr val="accent5"/>
                  </a:solidFill>
                  <a:latin typeface="Calibri"/>
                  <a:ea typeface="Calibri"/>
                  <a:cs typeface="Calibri"/>
                  <a:sym typeface="Calibri"/>
                </a:rPr>
                <a:t>effective management</a:t>
              </a:r>
              <a:r>
                <a:rPr lang="en-GB" sz="1100">
                  <a:solidFill>
                    <a:schemeClr val="dk1"/>
                  </a:solidFill>
                  <a:latin typeface="Calibri"/>
                  <a:ea typeface="Calibri"/>
                  <a:cs typeface="Calibri"/>
                  <a:sym typeface="Calibri"/>
                </a:rPr>
                <a:t> of long-term conditions are key to improving population health and curbing the ever increasing demand for healthcare services.</a:t>
              </a:r>
              <a:endParaRPr/>
            </a:p>
          </p:txBody>
        </p:sp>
        <p:sp>
          <p:nvSpPr>
            <p:cNvPr id="304" name="Google Shape;304;p40"/>
            <p:cNvSpPr txBox="1"/>
            <p:nvPr/>
          </p:nvSpPr>
          <p:spPr>
            <a:xfrm>
              <a:off x="1914553" y="2184783"/>
              <a:ext cx="2658900" cy="9390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Further development of and integration with the </a:t>
              </a:r>
              <a:r>
                <a:rPr b="1" lang="en-GB" sz="1100">
                  <a:solidFill>
                    <a:schemeClr val="accent5"/>
                  </a:solidFill>
                  <a:latin typeface="Calibri"/>
                  <a:ea typeface="Calibri"/>
                  <a:cs typeface="Calibri"/>
                  <a:sym typeface="Calibri"/>
                </a:rPr>
                <a:t>NHS App </a:t>
              </a:r>
              <a:r>
                <a:rPr lang="en-GB" sz="1100">
                  <a:solidFill>
                    <a:schemeClr val="dk1"/>
                  </a:solidFill>
                  <a:latin typeface="Calibri"/>
                  <a:ea typeface="Calibri"/>
                  <a:cs typeface="Calibri"/>
                  <a:sym typeface="Calibri"/>
                </a:rPr>
                <a:t>to help patients identify their needs, manage their health and get the right care in the right setting</a:t>
              </a:r>
              <a:endParaRPr/>
            </a:p>
          </p:txBody>
        </p:sp>
        <p:sp>
          <p:nvSpPr>
            <p:cNvPr id="305" name="Google Shape;305;p40"/>
            <p:cNvSpPr txBox="1"/>
            <p:nvPr/>
          </p:nvSpPr>
          <p:spPr>
            <a:xfrm>
              <a:off x="8489570" y="4131242"/>
              <a:ext cx="33999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u="sng">
                  <a:solidFill>
                    <a:schemeClr val="dk1"/>
                  </a:solidFill>
                  <a:latin typeface="Calibri"/>
                  <a:ea typeface="Calibri"/>
                  <a:cs typeface="Calibri"/>
                  <a:sym typeface="Calibri"/>
                </a:rPr>
                <a:t>Increase / Maintain workforce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Continue to recruit </a:t>
              </a:r>
              <a:r>
                <a:rPr b="1" lang="en-GB" sz="1100">
                  <a:solidFill>
                    <a:schemeClr val="accent5"/>
                  </a:solidFill>
                  <a:latin typeface="Calibri"/>
                  <a:ea typeface="Calibri"/>
                  <a:cs typeface="Calibri"/>
                  <a:sym typeface="Calibri"/>
                </a:rPr>
                <a:t>26,000 Additional Roles Reimbursement Scheme (</a:t>
              </a:r>
              <a:r>
                <a:rPr lang="en-GB" sz="1100">
                  <a:solidFill>
                    <a:schemeClr val="dk1"/>
                  </a:solidFill>
                  <a:latin typeface="Calibri"/>
                  <a:ea typeface="Calibri"/>
                  <a:cs typeface="Calibri"/>
                  <a:sym typeface="Calibri"/>
                </a:rPr>
                <a:t>ARRS) roles by March ‘24</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Improve retention and staff attendance through a systematic focus on all elements of the </a:t>
              </a:r>
              <a:r>
                <a:rPr b="1" lang="en-GB" sz="1100">
                  <a:solidFill>
                    <a:schemeClr val="accent5"/>
                  </a:solidFill>
                  <a:latin typeface="Calibri"/>
                  <a:ea typeface="Calibri"/>
                  <a:cs typeface="Calibri"/>
                  <a:sym typeface="Calibri"/>
                </a:rPr>
                <a:t>NHS People Promise</a:t>
              </a:r>
              <a:endParaRPr/>
            </a:p>
          </p:txBody>
        </p:sp>
        <p:sp>
          <p:nvSpPr>
            <p:cNvPr id="306" name="Google Shape;306;p40"/>
            <p:cNvSpPr txBox="1"/>
            <p:nvPr/>
          </p:nvSpPr>
          <p:spPr>
            <a:xfrm>
              <a:off x="6144891" y="1691114"/>
              <a:ext cx="3198300" cy="4308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Ensure people can more easily contact their GP practice (by phone, NHS App, NHS111 or online)*</a:t>
              </a:r>
              <a:r>
                <a:rPr lang="en-GB" sz="1100">
                  <a:solidFill>
                    <a:schemeClr val="accent5"/>
                  </a:solidFill>
                  <a:latin typeface="Calibri"/>
                  <a:ea typeface="Calibri"/>
                  <a:cs typeface="Calibri"/>
                  <a:sym typeface="Calibri"/>
                </a:rPr>
                <a:t> </a:t>
              </a:r>
              <a:endParaRPr/>
            </a:p>
          </p:txBody>
        </p:sp>
        <p:sp>
          <p:nvSpPr>
            <p:cNvPr id="307" name="Google Shape;307;p40"/>
            <p:cNvSpPr txBox="1"/>
            <p:nvPr/>
          </p:nvSpPr>
          <p:spPr>
            <a:xfrm>
              <a:off x="3141060" y="6083771"/>
              <a:ext cx="4211700" cy="6003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accent5"/>
                </a:buClr>
                <a:buSzPts val="1100"/>
                <a:buFont typeface="Noto Sans Symbols"/>
                <a:buChar char="⮚"/>
              </a:pPr>
              <a:r>
                <a:rPr b="1" lang="en-GB" sz="1100">
                  <a:solidFill>
                    <a:schemeClr val="accent5"/>
                  </a:solidFill>
                  <a:latin typeface="Calibri"/>
                  <a:ea typeface="Calibri"/>
                  <a:cs typeface="Calibri"/>
                  <a:sym typeface="Calibri"/>
                </a:rPr>
                <a:t>Transfer lower acuity care </a:t>
              </a:r>
              <a:r>
                <a:rPr lang="en-GB" sz="1100">
                  <a:solidFill>
                    <a:schemeClr val="dk1"/>
                  </a:solidFill>
                  <a:latin typeface="Calibri"/>
                  <a:ea typeface="Calibri"/>
                  <a:cs typeface="Calibri"/>
                  <a:sym typeface="Calibri"/>
                </a:rPr>
                <a:t>away from both general practice and NHS 111 by increasing pharmacy participation in the </a:t>
              </a:r>
              <a:r>
                <a:rPr b="1" lang="en-GB" sz="1100">
                  <a:solidFill>
                    <a:schemeClr val="accent5"/>
                  </a:solidFill>
                  <a:latin typeface="Calibri"/>
                  <a:ea typeface="Calibri"/>
                  <a:cs typeface="Calibri"/>
                  <a:sym typeface="Calibri"/>
                </a:rPr>
                <a:t>Community Pharmacist Consultation Service</a:t>
              </a:r>
              <a:endParaRPr/>
            </a:p>
          </p:txBody>
        </p:sp>
        <p:sp>
          <p:nvSpPr>
            <p:cNvPr id="308" name="Google Shape;308;p40"/>
            <p:cNvSpPr txBox="1"/>
            <p:nvPr/>
          </p:nvSpPr>
          <p:spPr>
            <a:xfrm>
              <a:off x="6751853" y="2406139"/>
              <a:ext cx="5295300" cy="6003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Ensure that everyone who needs an appointment with their GP practice gets one within </a:t>
              </a:r>
              <a:r>
                <a:rPr b="1" lang="en-GB" sz="1100">
                  <a:solidFill>
                    <a:schemeClr val="accent5"/>
                  </a:solidFill>
                  <a:latin typeface="Calibri"/>
                  <a:ea typeface="Calibri"/>
                  <a:cs typeface="Calibri"/>
                  <a:sym typeface="Calibri"/>
                </a:rPr>
                <a:t>two weeks</a:t>
              </a:r>
              <a:r>
                <a:rPr lang="en-GB" sz="1100">
                  <a:solidFill>
                    <a:schemeClr val="dk1"/>
                  </a:solidFill>
                  <a:latin typeface="Calibri"/>
                  <a:ea typeface="Calibri"/>
                  <a:cs typeface="Calibri"/>
                  <a:sym typeface="Calibri"/>
                </a:rPr>
                <a:t> and those who contact their practice </a:t>
              </a:r>
              <a:r>
                <a:rPr b="1" lang="en-GB" sz="1100">
                  <a:solidFill>
                    <a:schemeClr val="accent5"/>
                  </a:solidFill>
                  <a:latin typeface="Calibri"/>
                  <a:ea typeface="Calibri"/>
                  <a:cs typeface="Calibri"/>
                  <a:sym typeface="Calibri"/>
                </a:rPr>
                <a:t>urgently</a:t>
              </a:r>
              <a:r>
                <a:rPr lang="en-GB" sz="1100">
                  <a:solidFill>
                    <a:schemeClr val="dk1"/>
                  </a:solidFill>
                  <a:latin typeface="Calibri"/>
                  <a:ea typeface="Calibri"/>
                  <a:cs typeface="Calibri"/>
                  <a:sym typeface="Calibri"/>
                </a:rPr>
                <a:t> are assessed </a:t>
              </a:r>
              <a:r>
                <a:rPr b="1" lang="en-GB" sz="1100">
                  <a:solidFill>
                    <a:schemeClr val="accent5"/>
                  </a:solidFill>
                  <a:latin typeface="Calibri"/>
                  <a:ea typeface="Calibri"/>
                  <a:cs typeface="Calibri"/>
                  <a:sym typeface="Calibri"/>
                </a:rPr>
                <a:t>the same or next day </a:t>
              </a:r>
              <a:r>
                <a:rPr lang="en-GB" sz="1100">
                  <a:solidFill>
                    <a:schemeClr val="dk1"/>
                  </a:solidFill>
                  <a:latin typeface="Calibri"/>
                  <a:ea typeface="Calibri"/>
                  <a:cs typeface="Calibri"/>
                  <a:sym typeface="Calibri"/>
                </a:rPr>
                <a:t>according to clinical need </a:t>
              </a:r>
              <a:endParaRPr/>
            </a:p>
          </p:txBody>
        </p:sp>
        <p:sp>
          <p:nvSpPr>
            <p:cNvPr id="309" name="Google Shape;309;p40"/>
            <p:cNvSpPr txBox="1"/>
            <p:nvPr/>
          </p:nvSpPr>
          <p:spPr>
            <a:xfrm>
              <a:off x="7914918" y="3499232"/>
              <a:ext cx="4042200" cy="430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Continue on the trajectory to deliver </a:t>
              </a:r>
              <a:r>
                <a:rPr b="1" lang="en-GB" sz="1100">
                  <a:solidFill>
                    <a:schemeClr val="accent5"/>
                  </a:solidFill>
                  <a:latin typeface="Calibri"/>
                  <a:ea typeface="Calibri"/>
                  <a:cs typeface="Calibri"/>
                  <a:sym typeface="Calibri"/>
                </a:rPr>
                <a:t>50 million more appointments</a:t>
              </a:r>
              <a:r>
                <a:rPr lang="en-GB" sz="1100">
                  <a:solidFill>
                    <a:schemeClr val="dk1"/>
                  </a:solidFill>
                  <a:latin typeface="Calibri"/>
                  <a:ea typeface="Calibri"/>
                  <a:cs typeface="Calibri"/>
                  <a:sym typeface="Calibri"/>
                </a:rPr>
                <a:t> in general practice by the end of </a:t>
              </a:r>
              <a:r>
                <a:rPr b="1" lang="en-GB" sz="1100">
                  <a:solidFill>
                    <a:schemeClr val="accent5"/>
                  </a:solidFill>
                  <a:latin typeface="Calibri"/>
                  <a:ea typeface="Calibri"/>
                  <a:cs typeface="Calibri"/>
                  <a:sym typeface="Calibri"/>
                </a:rPr>
                <a:t>March 2024 </a:t>
              </a:r>
              <a:endParaRPr/>
            </a:p>
          </p:txBody>
        </p:sp>
        <p:sp>
          <p:nvSpPr>
            <p:cNvPr id="310" name="Google Shape;310;p40"/>
            <p:cNvSpPr txBox="1"/>
            <p:nvPr/>
          </p:nvSpPr>
          <p:spPr>
            <a:xfrm>
              <a:off x="1722060" y="4537196"/>
              <a:ext cx="2991000" cy="11082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Expanding </a:t>
              </a:r>
              <a:r>
                <a:rPr b="1" lang="en-GB" sz="1100">
                  <a:solidFill>
                    <a:schemeClr val="accent5"/>
                  </a:solidFill>
                  <a:latin typeface="Calibri"/>
                  <a:ea typeface="Calibri"/>
                  <a:cs typeface="Calibri"/>
                  <a:sym typeface="Calibri"/>
                </a:rPr>
                <a:t>direct access </a:t>
              </a:r>
              <a:r>
                <a:rPr lang="en-GB" sz="1100">
                  <a:solidFill>
                    <a:schemeClr val="dk1"/>
                  </a:solidFill>
                  <a:latin typeface="Calibri"/>
                  <a:ea typeface="Calibri"/>
                  <a:cs typeface="Calibri"/>
                  <a:sym typeface="Calibri"/>
                </a:rPr>
                <a:t>and </a:t>
              </a:r>
              <a:r>
                <a:rPr b="1" lang="en-GB" sz="1100">
                  <a:solidFill>
                    <a:schemeClr val="accent5"/>
                  </a:solidFill>
                  <a:latin typeface="Calibri"/>
                  <a:ea typeface="Calibri"/>
                  <a:cs typeface="Calibri"/>
                  <a:sym typeface="Calibri"/>
                </a:rPr>
                <a:t>self-referrals</a:t>
              </a:r>
              <a:r>
                <a:rPr lang="en-GB" sz="1100">
                  <a:solidFill>
                    <a:schemeClr val="dk1"/>
                  </a:solidFill>
                  <a:latin typeface="Calibri"/>
                  <a:ea typeface="Calibri"/>
                  <a:cs typeface="Calibri"/>
                  <a:sym typeface="Calibri"/>
                </a:rPr>
                <a:t> to </a:t>
              </a:r>
              <a:r>
                <a:rPr b="1" lang="en-GB" sz="1100">
                  <a:solidFill>
                    <a:schemeClr val="accent5"/>
                  </a:solidFill>
                  <a:latin typeface="Calibri"/>
                  <a:ea typeface="Calibri"/>
                  <a:cs typeface="Calibri"/>
                  <a:sym typeface="Calibri"/>
                </a:rPr>
                <a:t>community services </a:t>
              </a:r>
              <a:r>
                <a:rPr lang="en-GB" sz="1100">
                  <a:solidFill>
                    <a:schemeClr val="dk1"/>
                  </a:solidFill>
                  <a:latin typeface="Calibri"/>
                  <a:ea typeface="Calibri"/>
                  <a:cs typeface="Calibri"/>
                  <a:sym typeface="Calibri"/>
                </a:rPr>
                <a:t>where GP intervention is not clinically necessary empowers patients to take control of their healthcare, streamlines access to services and </a:t>
              </a:r>
              <a:r>
                <a:rPr b="1" lang="en-GB" sz="1100">
                  <a:solidFill>
                    <a:schemeClr val="accent5"/>
                  </a:solidFill>
                  <a:latin typeface="Calibri"/>
                  <a:ea typeface="Calibri"/>
                  <a:cs typeface="Calibri"/>
                  <a:sym typeface="Calibri"/>
                </a:rPr>
                <a:t>reduces unnecessary burden on GP appointments</a:t>
              </a:r>
              <a:r>
                <a:rPr lang="en-GB" sz="1100">
                  <a:solidFill>
                    <a:schemeClr val="dk1"/>
                  </a:solidFill>
                  <a:latin typeface="Calibri"/>
                  <a:ea typeface="Calibri"/>
                  <a:cs typeface="Calibri"/>
                  <a:sym typeface="Calibri"/>
                </a:rPr>
                <a:t>.</a:t>
              </a:r>
              <a:endParaRPr/>
            </a:p>
          </p:txBody>
        </p:sp>
      </p:grpSp>
      <p:sp>
        <p:nvSpPr>
          <p:cNvPr id="311" name="Google Shape;311;p40"/>
          <p:cNvSpPr txBox="1"/>
          <p:nvPr/>
        </p:nvSpPr>
        <p:spPr>
          <a:xfrm>
            <a:off x="9793901" y="843426"/>
            <a:ext cx="2173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hlink"/>
                </a:solidFill>
                <a:latin typeface="Calibri"/>
                <a:ea typeface="Calibri"/>
                <a:cs typeface="Calibri"/>
                <a:sym typeface="Calibri"/>
                <a:hlinkClick r:id="rId4"/>
              </a:rPr>
              <a:t>Access Recovery Plan</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41"/>
          <p:cNvPicPr preferRelativeResize="0"/>
          <p:nvPr/>
        </p:nvPicPr>
        <p:blipFill rotWithShape="1">
          <a:blip r:embed="rId3">
            <a:alphaModFix/>
          </a:blip>
          <a:srcRect b="48948" l="0" r="0" t="0"/>
          <a:stretch/>
        </p:blipFill>
        <p:spPr>
          <a:xfrm>
            <a:off x="10568135" y="16985"/>
            <a:ext cx="1529099" cy="815859"/>
          </a:xfrm>
          <a:prstGeom prst="rect">
            <a:avLst/>
          </a:prstGeom>
          <a:noFill/>
          <a:ln>
            <a:noFill/>
          </a:ln>
        </p:spPr>
      </p:pic>
      <p:cxnSp>
        <p:nvCxnSpPr>
          <p:cNvPr id="318" name="Google Shape;318;p41"/>
          <p:cNvCxnSpPr/>
          <p:nvPr/>
        </p:nvCxnSpPr>
        <p:spPr>
          <a:xfrm>
            <a:off x="1164000" y="662157"/>
            <a:ext cx="9352500" cy="0"/>
          </a:xfrm>
          <a:prstGeom prst="straightConnector1">
            <a:avLst/>
          </a:prstGeom>
          <a:noFill/>
          <a:ln cap="flat" cmpd="sng" w="38100">
            <a:solidFill>
              <a:schemeClr val="accent2"/>
            </a:solidFill>
            <a:prstDash val="solid"/>
            <a:miter lim="800000"/>
            <a:headEnd len="sm" w="sm" type="none"/>
            <a:tailEnd len="sm" w="sm" type="none"/>
          </a:ln>
        </p:spPr>
      </p:cxnSp>
      <p:cxnSp>
        <p:nvCxnSpPr>
          <p:cNvPr id="319" name="Google Shape;319;p41"/>
          <p:cNvCxnSpPr/>
          <p:nvPr/>
        </p:nvCxnSpPr>
        <p:spPr>
          <a:xfrm>
            <a:off x="1164000" y="752631"/>
            <a:ext cx="9226500" cy="0"/>
          </a:xfrm>
          <a:prstGeom prst="straightConnector1">
            <a:avLst/>
          </a:prstGeom>
          <a:noFill/>
          <a:ln cap="flat" cmpd="sng" w="38100">
            <a:solidFill>
              <a:schemeClr val="accent2"/>
            </a:solidFill>
            <a:prstDash val="solid"/>
            <a:miter lim="800000"/>
            <a:headEnd len="sm" w="sm" type="none"/>
            <a:tailEnd len="sm" w="sm" type="none"/>
          </a:ln>
        </p:spPr>
      </p:cxnSp>
      <p:sp>
        <p:nvSpPr>
          <p:cNvPr id="320" name="Google Shape;320;p41"/>
          <p:cNvSpPr txBox="1"/>
          <p:nvPr/>
        </p:nvSpPr>
        <p:spPr>
          <a:xfrm>
            <a:off x="11159342" y="6664870"/>
            <a:ext cx="1032600" cy="365100"/>
          </a:xfrm>
          <a:prstGeom prst="rect">
            <a:avLst/>
          </a:prstGeom>
          <a:noFill/>
          <a:ln>
            <a:noFill/>
          </a:ln>
        </p:spPr>
        <p:txBody>
          <a:bodyPr anchorCtr="0" anchor="t" bIns="45700" lIns="91425" spcFirstLastPara="1" rIns="91425" wrap="square" tIns="45700">
            <a:noAutofit/>
          </a:bodyPr>
          <a:lstStyle/>
          <a:p>
            <a:pPr indent="0" lvl="0" marL="177800" marR="0" rtl="0" algn="l">
              <a:lnSpc>
                <a:spcPct val="90000"/>
              </a:lnSpc>
              <a:spcBef>
                <a:spcPts val="0"/>
              </a:spcBef>
              <a:spcAft>
                <a:spcPts val="0"/>
              </a:spcAft>
              <a:buClr>
                <a:schemeClr val="accent1"/>
              </a:buClr>
              <a:buSzPts val="1100"/>
              <a:buFont typeface="Arial"/>
              <a:buNone/>
            </a:pPr>
            <a:r>
              <a:rPr lang="en-GB" sz="1100">
                <a:solidFill>
                  <a:schemeClr val="accent1"/>
                </a:solidFill>
                <a:latin typeface="Calibri"/>
                <a:ea typeface="Calibri"/>
                <a:cs typeface="Calibri"/>
                <a:sym typeface="Calibri"/>
              </a:rPr>
              <a:t>| Page </a:t>
            </a:r>
            <a:fld id="{00000000-1234-1234-1234-123412341234}" type="slidenum">
              <a:rPr lang="en-GB" sz="1100">
                <a:solidFill>
                  <a:schemeClr val="accent1"/>
                </a:solidFill>
                <a:latin typeface="Calibri"/>
                <a:ea typeface="Calibri"/>
                <a:cs typeface="Calibri"/>
                <a:sym typeface="Calibri"/>
              </a:rPr>
              <a:t>‹#›</a:t>
            </a:fld>
            <a:endParaRPr sz="1100">
              <a:solidFill>
                <a:schemeClr val="accent1"/>
              </a:solidFill>
              <a:latin typeface="Calibri"/>
              <a:ea typeface="Calibri"/>
              <a:cs typeface="Calibri"/>
              <a:sym typeface="Calibri"/>
            </a:endParaRPr>
          </a:p>
        </p:txBody>
      </p:sp>
      <p:sp>
        <p:nvSpPr>
          <p:cNvPr id="321" name="Google Shape;321;p41"/>
          <p:cNvSpPr txBox="1"/>
          <p:nvPr/>
        </p:nvSpPr>
        <p:spPr>
          <a:xfrm>
            <a:off x="1080483" y="-13566"/>
            <a:ext cx="10414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rgbClr val="005EB8"/>
                </a:solidFill>
                <a:latin typeface="Arial"/>
                <a:ea typeface="Arial"/>
                <a:cs typeface="Arial"/>
                <a:sym typeface="Arial"/>
              </a:rPr>
              <a:t>Personalised care and the PCN contract</a:t>
            </a:r>
            <a:endParaRPr/>
          </a:p>
        </p:txBody>
      </p:sp>
      <p:sp>
        <p:nvSpPr>
          <p:cNvPr id="322" name="Google Shape;322;p41"/>
          <p:cNvSpPr/>
          <p:nvPr/>
        </p:nvSpPr>
        <p:spPr>
          <a:xfrm flipH="1" rot="10800000">
            <a:off x="0" y="-114"/>
            <a:ext cx="1024500" cy="4751700"/>
          </a:xfrm>
          <a:prstGeom prst="round1Rect">
            <a:avLst>
              <a:gd fmla="val 44445" name="adj"/>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323" name="Google Shape;323;p41"/>
          <p:cNvSpPr txBox="1"/>
          <p:nvPr/>
        </p:nvSpPr>
        <p:spPr>
          <a:xfrm rot="-5400000">
            <a:off x="-1955230" y="2079098"/>
            <a:ext cx="4866000" cy="70800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GB" sz="4000">
                <a:solidFill>
                  <a:schemeClr val="lt1"/>
                </a:solidFill>
                <a:latin typeface="Arial"/>
                <a:ea typeface="Arial"/>
                <a:cs typeface="Arial"/>
                <a:sym typeface="Arial"/>
              </a:rPr>
              <a:t>Personalised care</a:t>
            </a:r>
            <a:endParaRPr/>
          </a:p>
        </p:txBody>
      </p:sp>
      <p:sp>
        <p:nvSpPr>
          <p:cNvPr id="324" name="Google Shape;324;p41"/>
          <p:cNvSpPr txBox="1"/>
          <p:nvPr/>
        </p:nvSpPr>
        <p:spPr>
          <a:xfrm>
            <a:off x="1164000" y="942082"/>
            <a:ext cx="10995900" cy="4973700"/>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2400"/>
              <a:buFont typeface="Arial"/>
              <a:buNone/>
            </a:pPr>
            <a:r>
              <a:rPr lang="en-GB" sz="2400" u="sng">
                <a:solidFill>
                  <a:schemeClr val="hlink"/>
                </a:solidFill>
                <a:latin typeface="Calibri"/>
                <a:ea typeface="Calibri"/>
                <a:cs typeface="Calibri"/>
                <a:sym typeface="Calibri"/>
                <a:hlinkClick r:id="rId4"/>
              </a:rPr>
              <a:t>Contract specification 2023/24 – PCN Requirements and Entitlements  </a:t>
            </a:r>
            <a:endParaRPr sz="2400">
              <a:solidFill>
                <a:schemeClr val="dk1"/>
              </a:solidFill>
              <a:latin typeface="Calibri"/>
              <a:ea typeface="Calibri"/>
              <a:cs typeface="Calibri"/>
              <a:sym typeface="Calibri"/>
            </a:endParaRPr>
          </a:p>
          <a:p>
            <a:pPr indent="0" lvl="0" marL="4762" marR="0" rtl="0" algn="just">
              <a:lnSpc>
                <a:spcPct val="90000"/>
              </a:lnSpc>
              <a:spcBef>
                <a:spcPts val="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a:p>
            <a:pPr indent="0" lvl="0" marL="4762" marR="0" rtl="0" algn="just">
              <a:lnSpc>
                <a:spcPct val="90000"/>
              </a:lnSpc>
              <a:spcBef>
                <a:spcPts val="0"/>
              </a:spcBef>
              <a:spcAft>
                <a:spcPts val="0"/>
              </a:spcAft>
              <a:buClr>
                <a:srgbClr val="000000"/>
              </a:buClr>
              <a:buSzPts val="2400"/>
              <a:buFont typeface="Arial"/>
              <a:buNone/>
            </a:pPr>
            <a:r>
              <a:rPr lang="en-GB" sz="2400">
                <a:solidFill>
                  <a:srgbClr val="000000"/>
                </a:solidFill>
                <a:latin typeface="Calibri"/>
                <a:ea typeface="Calibri"/>
                <a:cs typeface="Calibri"/>
                <a:sym typeface="Calibri"/>
              </a:rPr>
              <a:t>A PCN must provide to the PCN’s patients access to a social prescribing service </a:t>
            </a:r>
            <a:endParaRPr sz="2400">
              <a:solidFill>
                <a:schemeClr val="dk1"/>
              </a:solidFill>
              <a:latin typeface="Calibri"/>
              <a:ea typeface="Calibri"/>
              <a:cs typeface="Calibri"/>
              <a:sym typeface="Calibri"/>
            </a:endParaRPr>
          </a:p>
          <a:p>
            <a:pPr indent="0" lvl="1" marL="461962" marR="0" rtl="0" algn="just">
              <a:lnSpc>
                <a:spcPct val="90000"/>
              </a:lnSpc>
              <a:spcBef>
                <a:spcPts val="500"/>
              </a:spcBef>
              <a:spcAft>
                <a:spcPts val="0"/>
              </a:spcAft>
              <a:buClr>
                <a:schemeClr val="dk1"/>
              </a:buClr>
              <a:buSzPts val="2400"/>
              <a:buFont typeface="Arial"/>
              <a:buNone/>
            </a:pPr>
            <a:r>
              <a:rPr b="0" i="0" lang="en-GB" sz="2400" u="none" cap="none" strike="noStrike">
                <a:solidFill>
                  <a:schemeClr val="dk1"/>
                </a:solidFill>
                <a:latin typeface="Calibri"/>
                <a:ea typeface="Calibri"/>
                <a:cs typeface="Calibri"/>
                <a:sym typeface="Calibri"/>
              </a:rPr>
              <a:t>a.    </a:t>
            </a:r>
            <a:r>
              <a:rPr b="0" i="0" lang="en-GB" sz="2400" u="none" cap="none" strike="noStrike">
                <a:solidFill>
                  <a:srgbClr val="000000"/>
                </a:solidFill>
                <a:latin typeface="Calibri"/>
                <a:ea typeface="Calibri"/>
                <a:cs typeface="Calibri"/>
                <a:sym typeface="Calibri"/>
              </a:rPr>
              <a:t>directly employ Social Prescribing Link Worker(s); or </a:t>
            </a:r>
            <a:endParaRPr b="0" i="0" sz="2400" u="none" cap="none" strike="noStrike">
              <a:solidFill>
                <a:schemeClr val="dk1"/>
              </a:solidFill>
              <a:latin typeface="Calibri"/>
              <a:ea typeface="Calibri"/>
              <a:cs typeface="Calibri"/>
              <a:sym typeface="Calibri"/>
            </a:endParaRPr>
          </a:p>
          <a:p>
            <a:pPr indent="0" lvl="1" marL="461962" marR="0" rtl="0" algn="just">
              <a:lnSpc>
                <a:spcPct val="90000"/>
              </a:lnSpc>
              <a:spcBef>
                <a:spcPts val="500"/>
              </a:spcBef>
              <a:spcAft>
                <a:spcPts val="0"/>
              </a:spcAft>
              <a:buClr>
                <a:schemeClr val="dk1"/>
              </a:buClr>
              <a:buSzPts val="2400"/>
              <a:buFont typeface="Arial"/>
              <a:buNone/>
            </a:pPr>
            <a:r>
              <a:rPr b="0" i="0" lang="en-GB" sz="2400" u="none" cap="none" strike="noStrike">
                <a:solidFill>
                  <a:schemeClr val="dk1"/>
                </a:solidFill>
                <a:latin typeface="Calibri"/>
                <a:ea typeface="Calibri"/>
                <a:cs typeface="Calibri"/>
                <a:sym typeface="Calibri"/>
              </a:rPr>
              <a:t>b.    </a:t>
            </a:r>
            <a:r>
              <a:rPr b="0" i="0" lang="en-GB" sz="2400" u="none" cap="none" strike="noStrike">
                <a:solidFill>
                  <a:srgbClr val="000000"/>
                </a:solidFill>
                <a:latin typeface="Calibri"/>
                <a:ea typeface="Calibri"/>
                <a:cs typeface="Calibri"/>
                <a:sym typeface="Calibri"/>
              </a:rPr>
              <a:t>sub-contract provision of the service to another provider </a:t>
            </a:r>
            <a:endParaRPr b="0" i="0" sz="2400" u="none" cap="none" strike="noStrike">
              <a:solidFill>
                <a:schemeClr val="dk1"/>
              </a:solidFill>
              <a:latin typeface="Calibri"/>
              <a:ea typeface="Calibri"/>
              <a:cs typeface="Calibri"/>
              <a:sym typeface="Calibri"/>
            </a:endParaRPr>
          </a:p>
          <a:p>
            <a:pPr indent="0" lvl="0" marL="4762" marR="0" rtl="0" algn="just">
              <a:lnSpc>
                <a:spcPct val="90000"/>
              </a:lnSpc>
              <a:spcBef>
                <a:spcPts val="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a:p>
            <a:pPr indent="0" lvl="0" marL="4762" marR="0" rtl="0" algn="just">
              <a:lnSpc>
                <a:spcPct val="90000"/>
              </a:lnSpc>
              <a:spcBef>
                <a:spcPts val="0"/>
              </a:spcBef>
              <a:spcAft>
                <a:spcPts val="0"/>
              </a:spcAft>
              <a:buClr>
                <a:srgbClr val="000000"/>
              </a:buClr>
              <a:buSzPts val="2400"/>
              <a:buFont typeface="Arial"/>
              <a:buNone/>
            </a:pPr>
            <a:r>
              <a:rPr lang="en-GB" sz="2400">
                <a:solidFill>
                  <a:srgbClr val="000000"/>
                </a:solidFill>
                <a:latin typeface="Calibri"/>
                <a:ea typeface="Calibri"/>
                <a:cs typeface="Calibri"/>
                <a:sym typeface="Calibri"/>
              </a:rPr>
              <a:t>PCNs must continue to work with commissioners to improve their social prescribing programme and their use of shared decision making and keep the effectiveness of those measures under review.  </a:t>
            </a:r>
            <a:endParaRPr sz="2400">
              <a:solidFill>
                <a:schemeClr val="dk1"/>
              </a:solidFill>
              <a:latin typeface="Calibri"/>
              <a:ea typeface="Calibri"/>
              <a:cs typeface="Calibri"/>
              <a:sym typeface="Calibri"/>
            </a:endParaRPr>
          </a:p>
          <a:p>
            <a:pPr indent="0" lvl="0" marL="4762" marR="0" rtl="0" algn="just">
              <a:lnSpc>
                <a:spcPct val="90000"/>
              </a:lnSpc>
              <a:spcBef>
                <a:spcPts val="1000"/>
              </a:spcBef>
              <a:spcAft>
                <a:spcPts val="0"/>
              </a:spcAft>
              <a:buClr>
                <a:srgbClr val="000000"/>
              </a:buClr>
              <a:buSzPts val="2400"/>
              <a:buFont typeface="Arial"/>
              <a:buNone/>
            </a:pPr>
            <a:r>
              <a:rPr lang="en-GB" sz="2400">
                <a:solidFill>
                  <a:srgbClr val="000000"/>
                </a:solidFill>
                <a:latin typeface="Calibri"/>
                <a:ea typeface="Calibri"/>
                <a:cs typeface="Calibri"/>
                <a:sym typeface="Calibri"/>
              </a:rPr>
              <a:t>They should review and continue to offer a proactive social prescribing service, expanding the offer to a new cohort(s) based on population health management data and PCN capacity </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