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1" r:id="rId5"/>
    <p:sldMasterId id="2147483648" r:id="rId6"/>
  </p:sldMasterIdLst>
  <p:notesMasterIdLst>
    <p:notesMasterId r:id="rId18"/>
  </p:notesMasterIdLst>
  <p:sldIdLst>
    <p:sldId id="259" r:id="rId7"/>
    <p:sldId id="258" r:id="rId8"/>
    <p:sldId id="257" r:id="rId9"/>
    <p:sldId id="260" r:id="rId10"/>
    <p:sldId id="268" r:id="rId11"/>
    <p:sldId id="266" r:id="rId12"/>
    <p:sldId id="262" r:id="rId13"/>
    <p:sldId id="269" r:id="rId14"/>
    <p:sldId id="264" r:id="rId15"/>
    <p:sldId id="265" r:id="rId16"/>
    <p:sldId id="263"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F724E-7A63-D0C1-53CC-E13B1C438AE3}" v="563" dt="2023-10-24T10:17:31.991"/>
    <p1510:client id="{3558A3D5-C624-9EE4-1CF3-7711D50D5E94}" v="52" dt="2023-10-25T12:26:08.124"/>
    <p1510:client id="{721426CC-8F2C-3068-7BC6-5B7B96ABF3B9}" v="96" dt="2023-10-30T15:00:40.364"/>
    <p1510:client id="{793AE1C3-A680-6F29-F5E9-3E71EC5D40CB}" v="656" dt="2023-10-24T10:54:46.329"/>
    <p1510:client id="{93B23570-DE61-BE22-7CB9-5DE81563489D}" v="1416" dt="2023-10-25T12:23:17.876"/>
    <p1510:client id="{DE3B6C0A-50C2-4952-9C18-D27D5886D26A}" v="410" dt="2023-10-24T08:19:08.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EA795-5460-4BAD-A849-FAC8ED1E5019}" type="datetimeFigureOut">
              <a:t>2/24/2025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ED559-404F-4F7A-A2D1-0063E047CC1B}" type="slidenum">
              <a:t>‹#›</a:t>
            </a:fld>
            <a:endParaRPr lang="en-GB"/>
          </a:p>
        </p:txBody>
      </p:sp>
    </p:spTree>
    <p:extLst>
      <p:ext uri="{BB962C8B-B14F-4D97-AF65-F5344CB8AC3E}">
        <p14:creationId xmlns:p14="http://schemas.microsoft.com/office/powerpoint/2010/main" val="12324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10.20</a:t>
            </a:r>
          </a:p>
        </p:txBody>
      </p:sp>
      <p:sp>
        <p:nvSpPr>
          <p:cNvPr id="4" name="Slide Number Placeholder 3"/>
          <p:cNvSpPr>
            <a:spLocks noGrp="1"/>
          </p:cNvSpPr>
          <p:nvPr>
            <p:ph type="sldNum" sz="quarter" idx="5"/>
          </p:nvPr>
        </p:nvSpPr>
        <p:spPr/>
        <p:txBody>
          <a:bodyPr/>
          <a:lstStyle/>
          <a:p>
            <a:fld id="{4FC71F5C-49AE-4721-86FE-E962AA301B03}" type="slidenum">
              <a:rPr lang="en-GB" smtClean="0"/>
              <a:t>10</a:t>
            </a:fld>
            <a:endParaRPr lang="en-GB"/>
          </a:p>
        </p:txBody>
      </p:sp>
    </p:spTree>
    <p:extLst>
      <p:ext uri="{BB962C8B-B14F-4D97-AF65-F5344CB8AC3E}">
        <p14:creationId xmlns:p14="http://schemas.microsoft.com/office/powerpoint/2010/main" val="395577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0FF47-9A50-9A4B-B2F0-7BDC6E9B3FC3}" type="slidenum">
              <a:rPr lang="en-US" smtClean="0"/>
              <a:t>11</a:t>
            </a:fld>
            <a:endParaRPr lang="en-US"/>
          </a:p>
        </p:txBody>
      </p:sp>
    </p:spTree>
    <p:extLst>
      <p:ext uri="{BB962C8B-B14F-4D97-AF65-F5344CB8AC3E}">
        <p14:creationId xmlns:p14="http://schemas.microsoft.com/office/powerpoint/2010/main" val="287565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EAF7B-C7E8-C619-9C52-0FAA3E25C85A}"/>
              </a:ext>
            </a:extLst>
          </p:cNvPr>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8" name="Picture 7">
            <a:extLst>
              <a:ext uri="{FF2B5EF4-FFF2-40B4-BE49-F238E27FC236}">
                <a16:creationId xmlns:a16="http://schemas.microsoft.com/office/drawing/2014/main" id="{8B44B898-642E-E492-A72B-12C3FE55D1E0}"/>
              </a:ext>
            </a:extLst>
          </p:cNvPr>
          <p:cNvPicPr>
            <a:picLocks noChangeAspect="1"/>
          </p:cNvPicPr>
          <p:nvPr userDrawn="1"/>
        </p:nvPicPr>
        <p:blipFill>
          <a:blip r:embed="rId2"/>
          <a:srcRect/>
          <a:stretch/>
        </p:blipFill>
        <p:spPr>
          <a:xfrm>
            <a:off x="363417" y="366988"/>
            <a:ext cx="3387969" cy="1524939"/>
          </a:xfrm>
          <a:prstGeom prst="rect">
            <a:avLst/>
          </a:prstGeom>
        </p:spPr>
      </p:pic>
      <p:sp>
        <p:nvSpPr>
          <p:cNvPr id="9" name="Freeform 8">
            <a:extLst>
              <a:ext uri="{FF2B5EF4-FFF2-40B4-BE49-F238E27FC236}">
                <a16:creationId xmlns:a16="http://schemas.microsoft.com/office/drawing/2014/main" id="{1945C7A5-D4DF-6BC0-3A78-C70C47087C91}"/>
              </a:ext>
            </a:extLst>
          </p:cNvPr>
          <p:cNvSpPr/>
          <p:nvPr userDrawn="1"/>
        </p:nvSpPr>
        <p:spPr>
          <a:xfrm rot="2700000">
            <a:off x="7316982"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p:nvPr userDrawn="1"/>
        </p:nvSpPr>
        <p:spPr>
          <a:xfrm rot="1800000">
            <a:off x="9662157" y="2267306"/>
            <a:ext cx="1500395" cy="4519823"/>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p:nvPr userDrawn="1"/>
        </p:nvSpPr>
        <p:spPr>
          <a:xfrm>
            <a:off x="7210913" y="5439119"/>
            <a:ext cx="1421795" cy="142179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6B4087"/>
              </a:solidFill>
              <a:latin typeface="Arial" panose="020B0604020202020204" pitchFamily="34" charset="0"/>
            </a:endParaRPr>
          </a:p>
        </p:txBody>
      </p:sp>
      <p:sp>
        <p:nvSpPr>
          <p:cNvPr id="12" name="Text Placeholder 9">
            <a:extLst>
              <a:ext uri="{FF2B5EF4-FFF2-40B4-BE49-F238E27FC236}">
                <a16:creationId xmlns:a16="http://schemas.microsoft.com/office/drawing/2014/main" id="{5E21612E-D4F2-528E-9D31-204B4015A0AD}"/>
              </a:ext>
            </a:extLst>
          </p:cNvPr>
          <p:cNvSpPr>
            <a:spLocks noGrp="1"/>
          </p:cNvSpPr>
          <p:nvPr>
            <p:ph type="body" sz="quarter" idx="10" hasCustomPrompt="1"/>
          </p:nvPr>
        </p:nvSpPr>
        <p:spPr>
          <a:xfrm>
            <a:off x="722664" y="2303959"/>
            <a:ext cx="3847745" cy="2312647"/>
          </a:xfrm>
          <a:prstGeom prst="rect">
            <a:avLst/>
          </a:prstGeom>
        </p:spPr>
        <p:txBody>
          <a:bodyPr anchor="ctr"/>
          <a:lstStyle>
            <a:lvl1pPr marL="0" indent="0" algn="l" defTabSz="914377" rtl="0" eaLnBrk="1" latinLnBrk="0" hangingPunct="1">
              <a:buNone/>
              <a:defRPr lang="en-GB" sz="3200" b="1" kern="1200" dirty="0" smtClean="0">
                <a:solidFill>
                  <a:srgbClr val="FFFFFF"/>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2" y="5654705"/>
            <a:ext cx="3847745" cy="791513"/>
          </a:xfrm>
          <a:prstGeom prst="rect">
            <a:avLst/>
          </a:prstGeom>
        </p:spPr>
        <p:txBody>
          <a:bodyPr/>
          <a:lstStyle>
            <a:lvl1pPr marL="0" indent="0" algn="l" defTabSz="914377"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a:t>
            </a:r>
            <a:br>
              <a:rPr lang="en-GB"/>
            </a:br>
            <a:r>
              <a:rPr lang="en-GB"/>
              <a:t>and Date</a:t>
            </a:r>
          </a:p>
        </p:txBody>
      </p:sp>
      <p:sp>
        <p:nvSpPr>
          <p:cNvPr id="2" name="Date Placeholder 1">
            <a:extLst>
              <a:ext uri="{FF2B5EF4-FFF2-40B4-BE49-F238E27FC236}">
                <a16:creationId xmlns:a16="http://schemas.microsoft.com/office/drawing/2014/main" id="{7C41AE41-96C7-C9F3-57C0-A27C5A110621}"/>
              </a:ext>
            </a:extLst>
          </p:cNvPr>
          <p:cNvSpPr>
            <a:spLocks noGrp="1"/>
          </p:cNvSpPr>
          <p:nvPr>
            <p:ph type="dt" sz="half" idx="12"/>
          </p:nvPr>
        </p:nvSpPr>
        <p:spPr/>
        <p:txBody>
          <a:bodyPr/>
          <a:lstStyle/>
          <a:p>
            <a:fld id="{8FC46101-29C0-45A1-AF0C-483C97912CA0}" type="datetime1">
              <a:rPr lang="en-GB" smtClean="0"/>
              <a:t>24/02/2025</a:t>
            </a:fld>
            <a:endParaRPr lang="en-GB"/>
          </a:p>
        </p:txBody>
      </p:sp>
      <p:sp>
        <p:nvSpPr>
          <p:cNvPr id="3" name="Footer Placeholder 2">
            <a:extLst>
              <a:ext uri="{FF2B5EF4-FFF2-40B4-BE49-F238E27FC236}">
                <a16:creationId xmlns:a16="http://schemas.microsoft.com/office/drawing/2014/main" id="{D481F8BC-441B-E25C-72A3-1EC56FD262F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722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p:nvPr userDrawn="1"/>
        </p:nvSpPr>
        <p:spPr>
          <a:xfrm>
            <a:off x="5785141" y="4422576"/>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p:nvPr userDrawn="1"/>
        </p:nvSpPr>
        <p:spPr>
          <a:xfrm rot="2700000">
            <a:off x="8308104" y="2974103"/>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2" y="1649"/>
            <a:ext cx="1833975" cy="826527"/>
          </a:xfrm>
          <a:prstGeom prst="rect">
            <a:avLst/>
          </a:prstGeom>
        </p:spPr>
      </p:pic>
      <p:sp>
        <p:nvSpPr>
          <p:cNvPr id="23" name="Text Placeholder 9">
            <a:extLst>
              <a:ext uri="{FF2B5EF4-FFF2-40B4-BE49-F238E27FC236}">
                <a16:creationId xmlns:a16="http://schemas.microsoft.com/office/drawing/2014/main" id="{539349A7-3600-9FFB-8C40-20E7A1FEB26E}"/>
              </a:ext>
            </a:extLst>
          </p:cNvPr>
          <p:cNvSpPr>
            <a:spLocks noGrp="1"/>
          </p:cNvSpPr>
          <p:nvPr>
            <p:ph type="body" sz="quarter" idx="11" hasCustomPrompt="1"/>
          </p:nvPr>
        </p:nvSpPr>
        <p:spPr>
          <a:xfrm>
            <a:off x="762701" y="1855464"/>
            <a:ext cx="4804979" cy="1060683"/>
          </a:xfrm>
          <a:prstGeom prst="rect">
            <a:avLst/>
          </a:prstGeom>
        </p:spPr>
        <p:txBody>
          <a:bodyPr/>
          <a:lstStyle>
            <a:lvl1pPr marL="0" indent="0" algn="l" defTabSz="914377"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4" name="Text Placeholder 9">
            <a:extLst>
              <a:ext uri="{FF2B5EF4-FFF2-40B4-BE49-F238E27FC236}">
                <a16:creationId xmlns:a16="http://schemas.microsoft.com/office/drawing/2014/main" id="{D14129A5-2E4B-FEF3-A1FC-7B642ECA12F5}"/>
              </a:ext>
            </a:extLst>
          </p:cNvPr>
          <p:cNvSpPr>
            <a:spLocks noGrp="1"/>
          </p:cNvSpPr>
          <p:nvPr>
            <p:ph type="body" sz="quarter" idx="12" hasCustomPrompt="1"/>
          </p:nvPr>
        </p:nvSpPr>
        <p:spPr>
          <a:xfrm>
            <a:off x="6248401" y="1855464"/>
            <a:ext cx="4804979" cy="1060683"/>
          </a:xfrm>
          <a:prstGeom prst="rect">
            <a:avLst/>
          </a:prstGeom>
        </p:spPr>
        <p:txBody>
          <a:bodyPr/>
          <a:lstStyle>
            <a:lvl1pPr marL="0" indent="0" algn="l" defTabSz="914377"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3"/>
            <a:ext cx="4801043" cy="728827"/>
          </a:xfrm>
          <a:prstGeom prst="rect">
            <a:avLst/>
          </a:prstGeom>
        </p:spPr>
        <p:txBody>
          <a:bodyPr/>
          <a:lstStyle>
            <a:lvl1pPr marL="0" indent="0" algn="l" defTabSz="914377"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5CB23F4D-29D5-C5FD-8472-19CA83EFB5A8}"/>
              </a:ext>
            </a:extLst>
          </p:cNvPr>
          <p:cNvPicPr>
            <a:picLocks noChangeAspect="1"/>
          </p:cNvPicPr>
          <p:nvPr userDrawn="1"/>
        </p:nvPicPr>
        <p:blipFill>
          <a:blip r:embed="rId3"/>
          <a:stretch>
            <a:fillRect/>
          </a:stretch>
        </p:blipFill>
        <p:spPr>
          <a:xfrm>
            <a:off x="11053381" y="257132"/>
            <a:ext cx="781273" cy="315561"/>
          </a:xfrm>
          <a:prstGeom prst="rect">
            <a:avLst/>
          </a:prstGeom>
        </p:spPr>
      </p:pic>
    </p:spTree>
    <p:extLst>
      <p:ext uri="{BB962C8B-B14F-4D97-AF65-F5344CB8AC3E}">
        <p14:creationId xmlns:p14="http://schemas.microsoft.com/office/powerpoint/2010/main" val="2627971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AB597E40-7B10-3B06-3382-E2A2A1162119}"/>
              </a:ext>
            </a:extLst>
          </p:cNvPr>
          <p:cNvSpPr/>
          <p:nvPr userDrawn="1"/>
        </p:nvSpPr>
        <p:spPr>
          <a:xfrm rot="18900000">
            <a:off x="1548705" y="1747857"/>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1A9C5563-73EF-6BFB-B463-3B8F479D3894}"/>
              </a:ext>
            </a:extLst>
          </p:cNvPr>
          <p:cNvSpPr/>
          <p:nvPr userDrawn="1"/>
        </p:nvSpPr>
        <p:spPr>
          <a:xfrm>
            <a:off x="6508376" y="1547447"/>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2" y="2"/>
            <a:ext cx="1833975" cy="826527"/>
          </a:xfrm>
          <a:prstGeom prst="rect">
            <a:avLst/>
          </a:prstGeom>
        </p:spPr>
      </p:pic>
      <p:sp>
        <p:nvSpPr>
          <p:cNvPr id="23" name="Text Placeholder 9">
            <a:extLst>
              <a:ext uri="{FF2B5EF4-FFF2-40B4-BE49-F238E27FC236}">
                <a16:creationId xmlns:a16="http://schemas.microsoft.com/office/drawing/2014/main" id="{539349A7-3600-9FFB-8C40-20E7A1FEB26E}"/>
              </a:ext>
            </a:extLst>
          </p:cNvPr>
          <p:cNvSpPr>
            <a:spLocks noGrp="1"/>
          </p:cNvSpPr>
          <p:nvPr>
            <p:ph type="body" sz="quarter" idx="11" hasCustomPrompt="1"/>
          </p:nvPr>
        </p:nvSpPr>
        <p:spPr>
          <a:xfrm>
            <a:off x="762701" y="1855464"/>
            <a:ext cx="4804979"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3"/>
            <a:ext cx="4801043" cy="728827"/>
          </a:xfrm>
          <a:prstGeom prst="rect">
            <a:avLst/>
          </a:prstGeom>
        </p:spPr>
        <p:txBody>
          <a:bodyPr/>
          <a:lstStyle>
            <a:lvl1pPr marL="0" indent="0" algn="l" defTabSz="914377"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6" name="Text Placeholder 9">
            <a:extLst>
              <a:ext uri="{FF2B5EF4-FFF2-40B4-BE49-F238E27FC236}">
                <a16:creationId xmlns:a16="http://schemas.microsoft.com/office/drawing/2014/main" id="{2A449702-172E-6565-09F6-7B3473A30F0F}"/>
              </a:ext>
            </a:extLst>
          </p:cNvPr>
          <p:cNvSpPr>
            <a:spLocks noGrp="1"/>
          </p:cNvSpPr>
          <p:nvPr>
            <p:ph type="body" sz="quarter" idx="14" hasCustomPrompt="1"/>
          </p:nvPr>
        </p:nvSpPr>
        <p:spPr>
          <a:xfrm>
            <a:off x="6822874" y="1855463"/>
            <a:ext cx="4239137"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b="1" kern="1200" dirty="0">
                <a:solidFill>
                  <a:schemeClr val="bg1"/>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descr="A blue and white logo&#10;&#10;Description automatically generated with low confidence">
            <a:extLst>
              <a:ext uri="{FF2B5EF4-FFF2-40B4-BE49-F238E27FC236}">
                <a16:creationId xmlns:a16="http://schemas.microsoft.com/office/drawing/2014/main" id="{FBB89132-AF83-EF4B-38F5-B312A571559C}"/>
              </a:ext>
            </a:extLst>
          </p:cNvPr>
          <p:cNvPicPr>
            <a:picLocks noChangeAspect="1"/>
          </p:cNvPicPr>
          <p:nvPr userDrawn="1"/>
        </p:nvPicPr>
        <p:blipFill>
          <a:blip r:embed="rId3"/>
          <a:stretch>
            <a:fillRect/>
          </a:stretch>
        </p:blipFill>
        <p:spPr>
          <a:xfrm>
            <a:off x="11053381" y="257132"/>
            <a:ext cx="781273" cy="315561"/>
          </a:xfrm>
          <a:prstGeom prst="rect">
            <a:avLst/>
          </a:prstGeom>
        </p:spPr>
      </p:pic>
    </p:spTree>
    <p:extLst>
      <p:ext uri="{BB962C8B-B14F-4D97-AF65-F5344CB8AC3E}">
        <p14:creationId xmlns:p14="http://schemas.microsoft.com/office/powerpoint/2010/main" val="365169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BA3415-08EC-D034-E13C-598290D40040}"/>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19DA8033-9561-F925-2D9E-9048DBDCDEF7}"/>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50469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0463-A751-C03E-97ED-FEA060797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8F040A-D877-3FD1-1B71-76793664D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6F4D7A-01D8-1C3B-058B-2ED32397D3DD}"/>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445537C5-87F4-951A-696F-92E85FDC2A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82A2F-D3B7-E211-22E7-CA2B41744EF5}"/>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22142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BAF1-E8F3-42CB-BE3D-32F873F1C9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CC9D6-A6F4-A775-1637-43B17AD21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620318-B510-4F18-1E64-216C34A29BA8}"/>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013A5B43-4CCF-65A9-A5B0-FEDA7A57B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EE710-E475-22F4-4928-E5A354034B12}"/>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353145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9FB2-9AE7-9DE0-BCBD-76C4882F6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DA8223-FB73-E78A-6588-BFD2CB33C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7AD79-1FD3-F77F-C0AB-7DCB0DBDFF42}"/>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46F85256-57E0-E9E2-69B2-C44000F1A9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0016E8-73C0-F934-D33C-9BD0C220DAE5}"/>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348966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B764-0DF3-F422-77E4-B56AE5452C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065B61-9D93-A5F7-ADB3-85D3068CC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8BB205-BF0C-6A55-D4C6-04D533582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3C5F6-C2F2-0717-BF3C-9C415296C83A}"/>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6" name="Footer Placeholder 5">
            <a:extLst>
              <a:ext uri="{FF2B5EF4-FFF2-40B4-BE49-F238E27FC236}">
                <a16:creationId xmlns:a16="http://schemas.microsoft.com/office/drawing/2014/main" id="{D5BA2B46-32AC-7F46-D79D-3B5E7477E3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E7D7CA-C66E-C605-8614-8EA43BEC88DA}"/>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167377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01AE-D968-2643-8777-8215704D57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1FAFC-8F4C-A1DA-05A0-747AB2308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5B97B0-3653-F2FB-5498-A8E1C8879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9063C-66F3-87EA-88D4-47FFDA954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ADBD4-4D48-DBC3-E32F-9145859F0F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DF65CD-FF6C-04DA-930B-3A10763C2013}"/>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8" name="Footer Placeholder 7">
            <a:extLst>
              <a:ext uri="{FF2B5EF4-FFF2-40B4-BE49-F238E27FC236}">
                <a16:creationId xmlns:a16="http://schemas.microsoft.com/office/drawing/2014/main" id="{2620FCB3-3E00-41BA-8209-A25EFF1B29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CDCE92-37FC-187F-1957-7378BF0470A7}"/>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27465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3836-5901-32A3-3034-3A5D505AA1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DA5DCE-76D2-59CE-7992-73CB77F46350}"/>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4" name="Footer Placeholder 3">
            <a:extLst>
              <a:ext uri="{FF2B5EF4-FFF2-40B4-BE49-F238E27FC236}">
                <a16:creationId xmlns:a16="http://schemas.microsoft.com/office/drawing/2014/main" id="{758880F6-75F7-F7B3-A451-E700CF536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1E350B-555F-4B39-813E-7A210183E607}"/>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1004099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E6169-E131-E46D-2A5E-28B2396BCE97}"/>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3" name="Footer Placeholder 2">
            <a:extLst>
              <a:ext uri="{FF2B5EF4-FFF2-40B4-BE49-F238E27FC236}">
                <a16:creationId xmlns:a16="http://schemas.microsoft.com/office/drawing/2014/main" id="{7EADBAB9-D095-C04D-9781-E59561CBC5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2B235A-F853-9DCC-60D3-228379F10E98}"/>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26173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7D2B0-26B8-D916-A727-D6E601FBC874}"/>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13" name="Picture 12">
            <a:extLst>
              <a:ext uri="{FF2B5EF4-FFF2-40B4-BE49-F238E27FC236}">
                <a16:creationId xmlns:a16="http://schemas.microsoft.com/office/drawing/2014/main" id="{2441CF6A-819F-A552-6CBD-D2EB3E2FEE07}"/>
              </a:ext>
            </a:extLst>
          </p:cNvPr>
          <p:cNvPicPr>
            <a:picLocks noChangeAspect="1"/>
          </p:cNvPicPr>
          <p:nvPr userDrawn="1"/>
        </p:nvPicPr>
        <p:blipFill rotWithShape="1">
          <a:blip r:embed="rId2"/>
          <a:srcRect l="14047" t="31223" r="63920" b="31161"/>
          <a:stretch/>
        </p:blipFill>
        <p:spPr>
          <a:xfrm>
            <a:off x="-1" y="1761566"/>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ChangeAspect="1"/>
          </p:cNvPicPr>
          <p:nvPr userDrawn="1"/>
        </p:nvPicPr>
        <p:blipFill rotWithShape="1">
          <a:blip r:embed="rId2"/>
          <a:srcRect l="36412"/>
          <a:stretch/>
        </p:blipFill>
        <p:spPr>
          <a:xfrm>
            <a:off x="7022307" y="1008992"/>
            <a:ext cx="3446911" cy="2442971"/>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7" y="3024980"/>
            <a:ext cx="3782647"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071E552-2F02-078D-89BC-C9AA8F32CD1F}"/>
              </a:ext>
            </a:extLst>
          </p:cNvPr>
          <p:cNvSpPr>
            <a:spLocks noGrp="1"/>
          </p:cNvSpPr>
          <p:nvPr>
            <p:ph type="body" sz="quarter" idx="10" hasCustomPrompt="1"/>
          </p:nvPr>
        </p:nvSpPr>
        <p:spPr>
          <a:xfrm>
            <a:off x="7085728" y="3318373"/>
            <a:ext cx="3847745" cy="791513"/>
          </a:xfrm>
          <a:prstGeom prst="rect">
            <a:avLst/>
          </a:prstGeom>
        </p:spPr>
        <p:txBody>
          <a:bodyPr/>
          <a:lstStyle>
            <a:lvl1pPr marL="0" indent="0" algn="l" defTabSz="914377" rtl="0" eaLnBrk="1" latinLnBrk="0" hangingPunct="1">
              <a:lnSpc>
                <a:spcPct val="100000"/>
              </a:lnSpc>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6" y="5039397"/>
            <a:ext cx="3847745" cy="791513"/>
          </a:xfrm>
          <a:prstGeom prst="rect">
            <a:avLst/>
          </a:prstGeom>
        </p:spPr>
        <p:txBody>
          <a:bodyPr/>
          <a:lstStyle>
            <a:lvl1pPr marL="0" indent="0" algn="l" defTabSz="914377"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24/02/2025</a:t>
            </a:fld>
            <a:endParaRPr lang="en-GB"/>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93872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3F7B-D45F-0C95-A9F5-B93F96F42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704404-6979-3EDE-BD6F-E173324E2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E8CCD5-1809-519D-7102-6A6B83CD7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7A5BA-BABC-2957-EE4C-80BD6EB798A5}"/>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6" name="Footer Placeholder 5">
            <a:extLst>
              <a:ext uri="{FF2B5EF4-FFF2-40B4-BE49-F238E27FC236}">
                <a16:creationId xmlns:a16="http://schemas.microsoft.com/office/drawing/2014/main" id="{DC0FFC31-01F9-5E0E-965B-C3DBCBFD37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546A4-E15D-2068-CC4F-B1302582C3B1}"/>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427544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2CB0-5F78-3A1B-6713-EBC93C8CA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148DEE-F23F-0AD3-C8EB-FEF63F92C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249821-B708-3C3D-9863-57BF4B71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7D764-195E-DEDB-B3A8-61D0333BE4AB}"/>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6" name="Footer Placeholder 5">
            <a:extLst>
              <a:ext uri="{FF2B5EF4-FFF2-40B4-BE49-F238E27FC236}">
                <a16:creationId xmlns:a16="http://schemas.microsoft.com/office/drawing/2014/main" id="{B5E64E2C-BE7E-C433-FD0F-238F5099C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4CF943-A19B-B896-24CA-D6665840BDD9}"/>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198016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8474-5A17-5CE9-493D-CA1DA3565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D37E1F-D35B-F236-2098-5B793EC8D7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2C9B9-946E-9B22-7733-888CF888EE82}"/>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F262DAE5-7CD0-1E00-5F56-E53B2CE76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93E4D-77EE-EFE7-5B57-68B241E557E5}"/>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2513299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6E224-8FCD-3E2E-5953-0AD117AE6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FB51D0-76DC-6EF7-DDDF-2515A48F5A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5943AF-BF09-1B4C-E341-87FFEEAFDAC6}"/>
              </a:ext>
            </a:extLst>
          </p:cNvPr>
          <p:cNvSpPr>
            <a:spLocks noGrp="1"/>
          </p:cNvSpPr>
          <p:nvPr>
            <p:ph type="dt" sz="half" idx="10"/>
          </p:nvPr>
        </p:nvSpPr>
        <p:spPr/>
        <p:txBody>
          <a:body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35FF3A41-725F-AA8A-47F7-1E3F27B237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48A10-9681-3CD2-7DD4-E9B3D17F8CC2}"/>
              </a:ext>
            </a:extLst>
          </p:cNvPr>
          <p:cNvSpPr>
            <a:spLocks noGrp="1"/>
          </p:cNvSpPr>
          <p:nvPr>
            <p:ph type="sldNum" sz="quarter" idx="12"/>
          </p:nvPr>
        </p:nvSpPr>
        <p:spPr/>
        <p:txBody>
          <a:bodyPr/>
          <a:lstStyle/>
          <a:p>
            <a:fld id="{3D46D0D1-198C-4578-AB68-AAE159A216EF}" type="slidenum">
              <a:rPr lang="en-GB" smtClean="0"/>
              <a:t>‹#›</a:t>
            </a:fld>
            <a:endParaRPr lang="en-GB"/>
          </a:p>
        </p:txBody>
      </p:sp>
    </p:spTree>
    <p:extLst>
      <p:ext uri="{BB962C8B-B14F-4D97-AF65-F5344CB8AC3E}">
        <p14:creationId xmlns:p14="http://schemas.microsoft.com/office/powerpoint/2010/main" val="339033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7D2B0-26B8-D916-A727-D6E601FBC874}"/>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13" name="Picture 12">
            <a:extLst>
              <a:ext uri="{FF2B5EF4-FFF2-40B4-BE49-F238E27FC236}">
                <a16:creationId xmlns:a16="http://schemas.microsoft.com/office/drawing/2014/main" id="{2441CF6A-819F-A552-6CBD-D2EB3E2FEE07}"/>
              </a:ext>
            </a:extLst>
          </p:cNvPr>
          <p:cNvPicPr>
            <a:picLocks noChangeAspect="1"/>
          </p:cNvPicPr>
          <p:nvPr userDrawn="1"/>
        </p:nvPicPr>
        <p:blipFill rotWithShape="1">
          <a:blip r:embed="rId2"/>
          <a:srcRect l="14047" t="31223" r="63920" b="31161"/>
          <a:stretch/>
        </p:blipFill>
        <p:spPr>
          <a:xfrm>
            <a:off x="-1" y="1761566"/>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ChangeAspect="1"/>
          </p:cNvPicPr>
          <p:nvPr userDrawn="1"/>
        </p:nvPicPr>
        <p:blipFill rotWithShape="1">
          <a:blip r:embed="rId2"/>
          <a:srcRect l="36412"/>
          <a:stretch/>
        </p:blipFill>
        <p:spPr>
          <a:xfrm>
            <a:off x="7022307" y="1008992"/>
            <a:ext cx="3446911" cy="2442971"/>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7" y="3024980"/>
            <a:ext cx="3782647"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071E552-2F02-078D-89BC-C9AA8F32CD1F}"/>
              </a:ext>
            </a:extLst>
          </p:cNvPr>
          <p:cNvSpPr>
            <a:spLocks noGrp="1"/>
          </p:cNvSpPr>
          <p:nvPr>
            <p:ph type="body" sz="quarter" idx="10" hasCustomPrompt="1"/>
          </p:nvPr>
        </p:nvSpPr>
        <p:spPr>
          <a:xfrm>
            <a:off x="7085728" y="3318373"/>
            <a:ext cx="3847745" cy="791513"/>
          </a:xfrm>
          <a:prstGeom prst="rect">
            <a:avLst/>
          </a:prstGeom>
        </p:spPr>
        <p:txBody>
          <a:bodyPr/>
          <a:lstStyle>
            <a:lvl1pPr marL="0" indent="0" algn="l" defTabSz="914377" rtl="0" eaLnBrk="1" latinLnBrk="0" hangingPunct="1">
              <a:lnSpc>
                <a:spcPct val="100000"/>
              </a:lnSpc>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6" y="5039397"/>
            <a:ext cx="3847745" cy="791513"/>
          </a:xfrm>
          <a:prstGeom prst="rect">
            <a:avLst/>
          </a:prstGeom>
        </p:spPr>
        <p:txBody>
          <a:bodyPr/>
          <a:lstStyle>
            <a:lvl1pPr marL="0" indent="0" algn="l" defTabSz="914377"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24/02/2025</a:t>
            </a:fld>
            <a:endParaRPr lang="en-GB"/>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3937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AB597E40-7B10-3B06-3382-E2A2A1162119}"/>
              </a:ext>
            </a:extLst>
          </p:cNvPr>
          <p:cNvSpPr/>
          <p:nvPr userDrawn="1"/>
        </p:nvSpPr>
        <p:spPr>
          <a:xfrm rot="18900000">
            <a:off x="1548705" y="1747857"/>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1A9C5563-73EF-6BFB-B463-3B8F479D3894}"/>
              </a:ext>
            </a:extLst>
          </p:cNvPr>
          <p:cNvSpPr/>
          <p:nvPr userDrawn="1"/>
        </p:nvSpPr>
        <p:spPr>
          <a:xfrm>
            <a:off x="6508376" y="1547447"/>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2" y="2"/>
            <a:ext cx="1833975" cy="826527"/>
          </a:xfrm>
          <a:prstGeom prst="rect">
            <a:avLst/>
          </a:prstGeom>
        </p:spPr>
      </p:pic>
      <p:sp>
        <p:nvSpPr>
          <p:cNvPr id="23" name="Text Placeholder 9">
            <a:extLst>
              <a:ext uri="{FF2B5EF4-FFF2-40B4-BE49-F238E27FC236}">
                <a16:creationId xmlns:a16="http://schemas.microsoft.com/office/drawing/2014/main" id="{539349A7-3600-9FFB-8C40-20E7A1FEB26E}"/>
              </a:ext>
            </a:extLst>
          </p:cNvPr>
          <p:cNvSpPr>
            <a:spLocks noGrp="1"/>
          </p:cNvSpPr>
          <p:nvPr>
            <p:ph type="body" sz="quarter" idx="11" hasCustomPrompt="1"/>
          </p:nvPr>
        </p:nvSpPr>
        <p:spPr>
          <a:xfrm>
            <a:off x="762701" y="1855464"/>
            <a:ext cx="4804979"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3"/>
            <a:ext cx="4801043" cy="728827"/>
          </a:xfrm>
          <a:prstGeom prst="rect">
            <a:avLst/>
          </a:prstGeom>
        </p:spPr>
        <p:txBody>
          <a:bodyPr/>
          <a:lstStyle>
            <a:lvl1pPr marL="0" indent="0" algn="l" defTabSz="914377"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6" name="Text Placeholder 9">
            <a:extLst>
              <a:ext uri="{FF2B5EF4-FFF2-40B4-BE49-F238E27FC236}">
                <a16:creationId xmlns:a16="http://schemas.microsoft.com/office/drawing/2014/main" id="{2A449702-172E-6565-09F6-7B3473A30F0F}"/>
              </a:ext>
            </a:extLst>
          </p:cNvPr>
          <p:cNvSpPr>
            <a:spLocks noGrp="1"/>
          </p:cNvSpPr>
          <p:nvPr>
            <p:ph type="body" sz="quarter" idx="14" hasCustomPrompt="1"/>
          </p:nvPr>
        </p:nvSpPr>
        <p:spPr>
          <a:xfrm>
            <a:off x="6822874" y="1855463"/>
            <a:ext cx="4239137"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b="1" kern="1200" dirty="0">
                <a:solidFill>
                  <a:schemeClr val="bg1"/>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descr="A blue and white logo&#10;&#10;Description automatically generated with low confidence">
            <a:extLst>
              <a:ext uri="{FF2B5EF4-FFF2-40B4-BE49-F238E27FC236}">
                <a16:creationId xmlns:a16="http://schemas.microsoft.com/office/drawing/2014/main" id="{FBB89132-AF83-EF4B-38F5-B312A571559C}"/>
              </a:ext>
            </a:extLst>
          </p:cNvPr>
          <p:cNvPicPr>
            <a:picLocks noChangeAspect="1"/>
          </p:cNvPicPr>
          <p:nvPr userDrawn="1"/>
        </p:nvPicPr>
        <p:blipFill>
          <a:blip r:embed="rId3"/>
          <a:stretch>
            <a:fillRect/>
          </a:stretch>
        </p:blipFill>
        <p:spPr>
          <a:xfrm>
            <a:off x="11053381" y="257132"/>
            <a:ext cx="781273" cy="315561"/>
          </a:xfrm>
          <a:prstGeom prst="rect">
            <a:avLst/>
          </a:prstGeom>
        </p:spPr>
      </p:pic>
    </p:spTree>
    <p:extLst>
      <p:ext uri="{BB962C8B-B14F-4D97-AF65-F5344CB8AC3E}">
        <p14:creationId xmlns:p14="http://schemas.microsoft.com/office/powerpoint/2010/main" val="395449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9FEA-4C85-764B-9C1E-3CE6F410C4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BE0197-DC27-384E-91A0-9004050CF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86FB2C-A288-3E44-A798-B5DD976211CC}"/>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7F06A885-1F53-3442-A2F9-169F49176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925ED-CEC7-7D44-8D01-F9AC6C0A9771}"/>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19387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4471-8069-BD4F-AFEC-55008F4C9F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AD60CC-BF38-8E4E-AB14-8BAEA765FB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2CA39E-79BF-2A43-B28E-68F1C99C4CE2}"/>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C4AB732F-5385-8B4E-8E56-F8AF7BDE8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58D2-D8B8-2241-9E48-508781F61BBB}"/>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4022218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AFEC-CA9F-7541-A6F8-16D7D735AC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E8B685-A5A5-1F46-8C15-A372D377A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8F6865-D5CB-D44A-876D-E2CBBF27942B}"/>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8EBD5313-B655-6B41-B6A6-68476152D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DAF42-C232-C34B-8C51-0CFE2EB109AC}"/>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3004617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E03A-FCB8-D64C-8EA4-166B60A78C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B0B185-2D8A-D340-82A6-47A92A726E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A831B3-AED9-484E-A882-DB8484D24B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F58AC7-5E17-E141-A2F7-2A8FFAD48FA9}"/>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6" name="Footer Placeholder 5">
            <a:extLst>
              <a:ext uri="{FF2B5EF4-FFF2-40B4-BE49-F238E27FC236}">
                <a16:creationId xmlns:a16="http://schemas.microsoft.com/office/drawing/2014/main" id="{5095B7E4-D98E-184D-896E-D7D476615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C7697-4160-324B-BC9B-FBCFF7DAA8FA}"/>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46098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10" name="Freeform 9">
            <a:extLst>
              <a:ext uri="{FF2B5EF4-FFF2-40B4-BE49-F238E27FC236}">
                <a16:creationId xmlns:a16="http://schemas.microsoft.com/office/drawing/2014/main" id="{46147413-C060-3DCA-EC01-399F15EB688D}"/>
              </a:ext>
            </a:extLst>
          </p:cNvPr>
          <p:cNvSpPr/>
          <p:nvPr userDrawn="1"/>
        </p:nvSpPr>
        <p:spPr>
          <a:xfrm rot="16200000">
            <a:off x="7552201" y="2218201"/>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p:nvPr userDrawn="1"/>
        </p:nvSpPr>
        <p:spPr>
          <a:xfrm rot="18900000">
            <a:off x="3621207" y="1342866"/>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p:nvPr userDrawn="1"/>
        </p:nvSpPr>
        <p:spPr>
          <a:xfrm>
            <a:off x="0" y="1172310"/>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p:nvPr userDrawn="1"/>
        </p:nvSpPr>
        <p:spPr>
          <a:xfrm rot="2700000">
            <a:off x="5448639" y="2274987"/>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ChangeAspect="1"/>
          </p:cNvPicPr>
          <p:nvPr userDrawn="1"/>
        </p:nvPicPr>
        <p:blipFill>
          <a:blip r:embed="rId2"/>
          <a:stretch>
            <a:fillRect/>
          </a:stretch>
        </p:blipFill>
        <p:spPr>
          <a:xfrm>
            <a:off x="0" y="4730"/>
            <a:ext cx="1833976" cy="826527"/>
          </a:xfrm>
          <a:prstGeom prst="rect">
            <a:avLst/>
          </a:prstGeom>
        </p:spPr>
      </p:pic>
      <p:sp>
        <p:nvSpPr>
          <p:cNvPr id="16" name="Text Placeholder 9">
            <a:extLst>
              <a:ext uri="{FF2B5EF4-FFF2-40B4-BE49-F238E27FC236}">
                <a16:creationId xmlns:a16="http://schemas.microsoft.com/office/drawing/2014/main" id="{845DBB40-A2F8-5948-BD82-8EF32BA0184E}"/>
              </a:ext>
            </a:extLst>
          </p:cNvPr>
          <p:cNvSpPr>
            <a:spLocks noGrp="1"/>
          </p:cNvSpPr>
          <p:nvPr>
            <p:ph type="body" sz="quarter" idx="10" hasCustomPrompt="1"/>
          </p:nvPr>
        </p:nvSpPr>
        <p:spPr>
          <a:xfrm>
            <a:off x="722664" y="2303959"/>
            <a:ext cx="3847745" cy="2312647"/>
          </a:xfrm>
          <a:prstGeom prst="rect">
            <a:avLst/>
          </a:prstGeom>
        </p:spPr>
        <p:txBody>
          <a:bodyPr anchor="ctr"/>
          <a:lstStyle>
            <a:lvl1pPr marL="0" indent="0" algn="l" defTabSz="914377" rtl="0" eaLnBrk="1" latinLnBrk="0" hangingPunct="1">
              <a:lnSpc>
                <a:spcPct val="100000"/>
              </a:lnSpc>
              <a:buNone/>
              <a:defRPr lang="en-GB" sz="3200" b="1" kern="1200" dirty="0" smtClean="0">
                <a:solidFill>
                  <a:srgbClr val="FFFFFF"/>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section break title</a:t>
            </a:r>
          </a:p>
        </p:txBody>
      </p:sp>
      <p:sp>
        <p:nvSpPr>
          <p:cNvPr id="2" name="Date Placeholder 1">
            <a:extLst>
              <a:ext uri="{FF2B5EF4-FFF2-40B4-BE49-F238E27FC236}">
                <a16:creationId xmlns:a16="http://schemas.microsoft.com/office/drawing/2014/main" id="{8F673377-D436-6E4A-116F-5685DAD326FA}"/>
              </a:ext>
            </a:extLst>
          </p:cNvPr>
          <p:cNvSpPr>
            <a:spLocks noGrp="1"/>
          </p:cNvSpPr>
          <p:nvPr>
            <p:ph type="dt" sz="half" idx="11"/>
          </p:nvPr>
        </p:nvSpPr>
        <p:spPr/>
        <p:txBody>
          <a:bodyPr/>
          <a:lstStyle/>
          <a:p>
            <a:fld id="{1CA50276-26F4-479E-B0A4-338143E289BF}" type="datetime1">
              <a:rPr lang="en-GB" smtClean="0"/>
              <a:t>24/02/2025</a:t>
            </a:fld>
            <a:endParaRPr lang="en-GB"/>
          </a:p>
        </p:txBody>
      </p:sp>
      <p:sp>
        <p:nvSpPr>
          <p:cNvPr id="3" name="Footer Placeholder 2">
            <a:extLst>
              <a:ext uri="{FF2B5EF4-FFF2-40B4-BE49-F238E27FC236}">
                <a16:creationId xmlns:a16="http://schemas.microsoft.com/office/drawing/2014/main" id="{277A6BAE-FEA2-E71A-FAAC-1428E17E7F43}"/>
              </a:ext>
            </a:extLst>
          </p:cNvPr>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1755192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FE0F-65FD-2E49-94F3-B960A29C876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09815B-80C2-E341-9E75-FCC085FA2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AEBA9E-02B5-8E4E-8C76-FF9B4342B7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81B2BF-308A-E44B-B6F7-1EF39BDDF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1D5441-4F97-674B-914D-61EA3FF2EC5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77078E3-500D-8143-9C84-E558613BCAC8}"/>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8" name="Footer Placeholder 7">
            <a:extLst>
              <a:ext uri="{FF2B5EF4-FFF2-40B4-BE49-F238E27FC236}">
                <a16:creationId xmlns:a16="http://schemas.microsoft.com/office/drawing/2014/main" id="{CF558401-5839-B64F-A1F2-92F00200D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C1E78-CBBC-604F-BF1E-B195B0E4612B}"/>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2511125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A992-6663-CC49-B9DC-C8A62F3E8FA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934B63-3FBC-ED49-9FC3-CDC9128C49D3}"/>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4" name="Footer Placeholder 3">
            <a:extLst>
              <a:ext uri="{FF2B5EF4-FFF2-40B4-BE49-F238E27FC236}">
                <a16:creationId xmlns:a16="http://schemas.microsoft.com/office/drawing/2014/main" id="{73867781-8897-FA4C-9900-8AAC61CF1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DAE5DB-0CCA-2D4D-872F-0DAC25586DC6}"/>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3519206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59B43-AF52-184D-9866-3365EEA4173C}"/>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3" name="Footer Placeholder 2">
            <a:extLst>
              <a:ext uri="{FF2B5EF4-FFF2-40B4-BE49-F238E27FC236}">
                <a16:creationId xmlns:a16="http://schemas.microsoft.com/office/drawing/2014/main" id="{0BC94AA1-D7B3-354E-9EA9-F11E2F778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85EDD-0CCD-4549-80BE-2E6CCC7D0F7B}"/>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3573315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0CA1-F859-6C42-8FF7-A67E5DB0BF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19C8A9-A4DB-A348-8A5B-F8602A4AE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DAB9A3-9264-F84A-B1BB-17FB36352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B5A95D-5164-D645-80AE-C8A135D5F9F9}"/>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6" name="Footer Placeholder 5">
            <a:extLst>
              <a:ext uri="{FF2B5EF4-FFF2-40B4-BE49-F238E27FC236}">
                <a16:creationId xmlns:a16="http://schemas.microsoft.com/office/drawing/2014/main" id="{D356B4BD-E9C1-7C48-89BF-C8932BB22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F67D4-A3CC-C741-A31C-09B3C1F36DE3}"/>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2876940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9F52-72C9-B147-B332-D389B5B40E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BC6565-7643-A442-AE12-4B0B354CA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620D2-3C29-BB4E-BF76-DB37CF30B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4E8D08-CF5B-E74A-8046-99D946A14AF4}"/>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6" name="Footer Placeholder 5">
            <a:extLst>
              <a:ext uri="{FF2B5EF4-FFF2-40B4-BE49-F238E27FC236}">
                <a16:creationId xmlns:a16="http://schemas.microsoft.com/office/drawing/2014/main" id="{3DBC7282-AD76-DB4B-8423-6CFC99B5F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1F9DE-95CB-0C40-A54F-698AFBBE2555}"/>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1225605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66DC-4DBD-C549-95DF-C6AACFD6DB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865059-F960-1C4D-9076-4035B7F3EE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E013DA-F3B2-B845-9879-E8BD7591808B}"/>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8BF7751D-EB72-D84E-979A-60AF9ED9D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402B-2683-A74D-89B5-7A0FC5220328}"/>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2300094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4D273A-91EC-6B45-B89E-CC8941B31B2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254233-FB99-FE4D-8F74-4B4744E1BF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708F05-5F79-264C-B56D-B87C54AA8669}"/>
              </a:ext>
            </a:extLst>
          </p:cNvPr>
          <p:cNvSpPr>
            <a:spLocks noGrp="1"/>
          </p:cNvSpPr>
          <p:nvPr>
            <p:ph type="dt" sz="half" idx="10"/>
          </p:nvPr>
        </p:nvSpPr>
        <p:spPr/>
        <p:txBody>
          <a:body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B4D438FA-00FD-8643-848B-A73EB1D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B2D55-B666-764C-8845-1F4ADB8C135E}"/>
              </a:ext>
            </a:extLst>
          </p:cNvPr>
          <p:cNvSpPr>
            <a:spLocks noGrp="1"/>
          </p:cNvSpPr>
          <p:nvPr>
            <p:ph type="sldNum" sz="quarter" idx="12"/>
          </p:nvPr>
        </p:nvSpPr>
        <p:spPr/>
        <p:txBody>
          <a:bodyPr/>
          <a:lstStyle/>
          <a:p>
            <a:fld id="{47E7410A-F4DD-7D45-81B6-B1AA14FEC6C3}" type="slidenum">
              <a:rPr lang="en-US" smtClean="0"/>
              <a:t>‹#›</a:t>
            </a:fld>
            <a:endParaRPr lang="en-US"/>
          </a:p>
        </p:txBody>
      </p:sp>
    </p:spTree>
    <p:extLst>
      <p:ext uri="{BB962C8B-B14F-4D97-AF65-F5344CB8AC3E}">
        <p14:creationId xmlns:p14="http://schemas.microsoft.com/office/powerpoint/2010/main" val="112247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16" name="Text Placeholder 9">
            <a:extLst>
              <a:ext uri="{FF2B5EF4-FFF2-40B4-BE49-F238E27FC236}">
                <a16:creationId xmlns:a16="http://schemas.microsoft.com/office/drawing/2014/main" id="{845DBB40-A2F8-5948-BD82-8EF32BA0184E}"/>
              </a:ext>
            </a:extLst>
          </p:cNvPr>
          <p:cNvSpPr>
            <a:spLocks noGrp="1"/>
          </p:cNvSpPr>
          <p:nvPr>
            <p:ph type="body" sz="quarter" idx="10" hasCustomPrompt="1"/>
          </p:nvPr>
        </p:nvSpPr>
        <p:spPr>
          <a:xfrm>
            <a:off x="722664" y="2303959"/>
            <a:ext cx="3847745" cy="2312647"/>
          </a:xfrm>
          <a:prstGeom prst="rect">
            <a:avLst/>
          </a:prstGeom>
        </p:spPr>
        <p:txBody>
          <a:bodyPr anchor="ctr"/>
          <a:lstStyle>
            <a:lvl1pPr marL="0" indent="0" algn="l" defTabSz="914377" rtl="0" eaLnBrk="1" latinLnBrk="0" hangingPunct="1">
              <a:lnSpc>
                <a:spcPct val="100000"/>
              </a:lnSpc>
              <a:buNone/>
              <a:defRPr lang="en-GB" sz="32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section break title</a:t>
            </a:r>
          </a:p>
        </p:txBody>
      </p:sp>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2" y="2"/>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p:nvPr userDrawn="1"/>
        </p:nvSpPr>
        <p:spPr>
          <a:xfrm rot="18900000">
            <a:off x="6984344" y="4650029"/>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p:nvPr userDrawn="1"/>
        </p:nvSpPr>
        <p:spPr>
          <a:xfrm rot="18900000">
            <a:off x="10179819"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p:nvPr userDrawn="1"/>
        </p:nvSpPr>
        <p:spPr>
          <a:xfrm>
            <a:off x="8843631" y="5567778"/>
            <a:ext cx="1302255" cy="130225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p:nvPr userDrawn="1"/>
        </p:nvSpPr>
        <p:spPr>
          <a:xfrm rot="1800000">
            <a:off x="10425100"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24/02/2025</a:t>
            </a:fld>
            <a:endParaRPr lang="en-GB"/>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404667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6B7689-8678-D965-F6AD-2A6E2BEFF6D2}"/>
              </a:ext>
            </a:extLst>
          </p:cNvPr>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4" name="Freeform 3">
            <a:extLst>
              <a:ext uri="{FF2B5EF4-FFF2-40B4-BE49-F238E27FC236}">
                <a16:creationId xmlns:a16="http://schemas.microsoft.com/office/drawing/2014/main" id="{3FC57379-EF8F-1700-A881-D34737C193B4}"/>
              </a:ext>
            </a:extLst>
          </p:cNvPr>
          <p:cNvSpPr/>
          <p:nvPr userDrawn="1"/>
        </p:nvSpPr>
        <p:spPr>
          <a:xfrm rot="16200000">
            <a:off x="4694380" y="3250455"/>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p:nvPr userDrawn="1"/>
        </p:nvSpPr>
        <p:spPr>
          <a:xfrm rot="18900000">
            <a:off x="9295640" y="2442647"/>
            <a:ext cx="1509619"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ChangeAspect="1"/>
          </p:cNvPicPr>
          <p:nvPr userDrawn="1"/>
        </p:nvPicPr>
        <p:blipFill>
          <a:blip r:embed="rId2"/>
          <a:srcRect/>
          <a:stretch/>
        </p:blipFill>
        <p:spPr>
          <a:xfrm>
            <a:off x="363417" y="366988"/>
            <a:ext cx="3387969" cy="1524939"/>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1" y="4372469"/>
            <a:ext cx="3847745" cy="791513"/>
          </a:xfrm>
          <a:prstGeom prst="rect">
            <a:avLst/>
          </a:prstGeom>
        </p:spPr>
        <p:txBody>
          <a:bodyPr/>
          <a:lstStyle>
            <a:lvl1pPr marL="0" indent="0" algn="l" defTabSz="914377"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8" name="Text Placeholder 9">
            <a:extLst>
              <a:ext uri="{FF2B5EF4-FFF2-40B4-BE49-F238E27FC236}">
                <a16:creationId xmlns:a16="http://schemas.microsoft.com/office/drawing/2014/main" id="{5446DCDD-88E8-9D29-861C-86B1880B4FD4}"/>
              </a:ext>
            </a:extLst>
          </p:cNvPr>
          <p:cNvSpPr>
            <a:spLocks noGrp="1"/>
          </p:cNvSpPr>
          <p:nvPr>
            <p:ph type="body" sz="quarter" idx="10"/>
          </p:nvPr>
        </p:nvSpPr>
        <p:spPr>
          <a:xfrm>
            <a:off x="762701" y="3820966"/>
            <a:ext cx="6182111" cy="369332"/>
          </a:xfrm>
          <a:prstGeom prst="rect">
            <a:avLst/>
          </a:prstGeom>
        </p:spPr>
        <p:txBody>
          <a:bodyPr/>
          <a:lstStyle>
            <a:lvl1pPr marL="0" indent="0" algn="l" defTabSz="914377" rtl="0" eaLnBrk="1" latinLnBrk="0" hangingPunct="1">
              <a:lnSpc>
                <a:spcPct val="100000"/>
              </a:lnSpc>
              <a:buNone/>
              <a:defRPr lang="en-GB" sz="1800" b="1"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pl-PL"/>
              <a:t>Edytuj style wzorca tekstu</a:t>
            </a:r>
          </a:p>
        </p:txBody>
      </p:sp>
      <p:sp>
        <p:nvSpPr>
          <p:cNvPr id="3" name="Date Placeholder 2">
            <a:extLst>
              <a:ext uri="{FF2B5EF4-FFF2-40B4-BE49-F238E27FC236}">
                <a16:creationId xmlns:a16="http://schemas.microsoft.com/office/drawing/2014/main" id="{505CEB73-222F-3D5B-E8C6-D2AE48C8F634}"/>
              </a:ext>
            </a:extLst>
          </p:cNvPr>
          <p:cNvSpPr>
            <a:spLocks noGrp="1"/>
          </p:cNvSpPr>
          <p:nvPr>
            <p:ph type="dt" sz="half" idx="12"/>
          </p:nvPr>
        </p:nvSpPr>
        <p:spPr/>
        <p:txBody>
          <a:bodyPr/>
          <a:lstStyle/>
          <a:p>
            <a:fld id="{28930CFE-A5EB-48D6-8227-D89F3AB46A9B}" type="datetime1">
              <a:rPr lang="en-GB" smtClean="0"/>
              <a:t>24/02/2025</a:t>
            </a:fld>
            <a:endParaRPr lang="en-GB"/>
          </a:p>
        </p:txBody>
      </p:sp>
      <p:sp>
        <p:nvSpPr>
          <p:cNvPr id="9" name="Footer Placeholder 8">
            <a:extLst>
              <a:ext uri="{FF2B5EF4-FFF2-40B4-BE49-F238E27FC236}">
                <a16:creationId xmlns:a16="http://schemas.microsoft.com/office/drawing/2014/main" id="{DF7C2035-83B5-9725-2F78-87E948FB9E8C}"/>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2039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8" y="2625382"/>
            <a:ext cx="3847745" cy="791513"/>
          </a:xfrm>
          <a:prstGeom prst="rect">
            <a:avLst/>
          </a:prstGeom>
        </p:spPr>
        <p:txBody>
          <a:bodyPr/>
          <a:lstStyle>
            <a:lvl1pPr marL="0" indent="0" algn="l" defTabSz="914377"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1" y="2"/>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p:nvPr userDrawn="1"/>
        </p:nvSpPr>
        <p:spPr>
          <a:xfrm rot="18900000">
            <a:off x="4387428" y="4625965"/>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0" i="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p:nvPr userDrawn="1"/>
        </p:nvSpPr>
        <p:spPr>
          <a:xfrm>
            <a:off x="1644490" y="5555746"/>
            <a:ext cx="1302255" cy="130225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p:nvPr userDrawn="1"/>
        </p:nvSpPr>
        <p:spPr>
          <a:xfrm rot="1800000">
            <a:off x="723886"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7" y="2346960"/>
            <a:ext cx="3782647"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241843-ED6A-AF8F-5454-EAE583A63E01}"/>
              </a:ext>
            </a:extLst>
          </p:cNvPr>
          <p:cNvSpPr txBox="1"/>
          <p:nvPr userDrawn="1"/>
        </p:nvSpPr>
        <p:spPr>
          <a:xfrm>
            <a:off x="7080378" y="1638721"/>
            <a:ext cx="3873385" cy="523220"/>
          </a:xfrm>
          <a:prstGeom prst="rect">
            <a:avLst/>
          </a:prstGeom>
          <a:noFill/>
        </p:spPr>
        <p:txBody>
          <a:bodyPr wrap="square" rtlCol="0">
            <a:spAutoFit/>
          </a:bodyPr>
          <a:lstStyle/>
          <a:p>
            <a:r>
              <a:rPr lang="en-GB" sz="2800" b="1">
                <a:solidFill>
                  <a:srgbClr val="6B4087"/>
                </a:solidFill>
                <a:latin typeface="Arial" panose="020B0604020202020204" pitchFamily="34" charset="0"/>
                <a:cs typeface="Arial" panose="020B0604020202020204" pitchFamily="34" charset="0"/>
              </a:rPr>
              <a:t>Contents</a:t>
            </a:r>
            <a:endParaRPr lang="en-GB" sz="2800" b="1">
              <a:solidFill>
                <a:srgbClr val="6B4087"/>
              </a:solidFill>
              <a:effectLst/>
              <a:latin typeface="Arial" panose="020B0604020202020204" pitchFamily="34" charset="0"/>
              <a:cs typeface="Arial" panose="020B0604020202020204" pitchFamily="34" charset="0"/>
            </a:endParaRPr>
          </a:p>
        </p:txBody>
      </p: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5" y="2625382"/>
            <a:ext cx="3847745" cy="791513"/>
          </a:xfrm>
          <a:prstGeom prst="rect">
            <a:avLst/>
          </a:prstGeom>
        </p:spPr>
        <p:txBody>
          <a:bodyPr/>
          <a:lstStyle>
            <a:lvl1pPr marL="0" indent="0" algn="r" defTabSz="914377"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page numbers</a:t>
            </a:r>
          </a:p>
        </p:txBody>
      </p:sp>
      <p:sp>
        <p:nvSpPr>
          <p:cNvPr id="9" name="Date Placeholder 8">
            <a:extLst>
              <a:ext uri="{FF2B5EF4-FFF2-40B4-BE49-F238E27FC236}">
                <a16:creationId xmlns:a16="http://schemas.microsoft.com/office/drawing/2014/main" id="{0A9E4511-BDB4-0498-C96C-34E1E550A82A}"/>
              </a:ext>
            </a:extLst>
          </p:cNvPr>
          <p:cNvSpPr>
            <a:spLocks noGrp="1"/>
          </p:cNvSpPr>
          <p:nvPr>
            <p:ph type="dt" sz="half" idx="13"/>
          </p:nvPr>
        </p:nvSpPr>
        <p:spPr/>
        <p:txBody>
          <a:bodyPr/>
          <a:lstStyle/>
          <a:p>
            <a:fld id="{5F5728DE-E583-4674-BD2F-E5CBF8F34D7E}" type="datetime1">
              <a:rPr lang="en-GB" smtClean="0"/>
              <a:t>24/02/2025</a:t>
            </a:fld>
            <a:endParaRPr lang="en-GB"/>
          </a:p>
        </p:txBody>
      </p:sp>
      <p:sp>
        <p:nvSpPr>
          <p:cNvPr id="10" name="Footer Placeholder 9">
            <a:extLst>
              <a:ext uri="{FF2B5EF4-FFF2-40B4-BE49-F238E27FC236}">
                <a16:creationId xmlns:a16="http://schemas.microsoft.com/office/drawing/2014/main" id="{09A4B509-4A85-D5AC-F78F-886C280C052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2736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ChangeAspect="1"/>
          </p:cNvPicPr>
          <p:nvPr userDrawn="1"/>
        </p:nvPicPr>
        <p:blipFill>
          <a:blip r:embed="rId2"/>
          <a:stretch>
            <a:fillRect/>
          </a:stretch>
        </p:blipFill>
        <p:spPr>
          <a:xfrm>
            <a:off x="2" y="2"/>
            <a:ext cx="1833975" cy="825479"/>
          </a:xfrm>
          <a:prstGeom prst="rect">
            <a:avLst/>
          </a:prstGeom>
        </p:spPr>
      </p:pic>
      <p:sp>
        <p:nvSpPr>
          <p:cNvPr id="2" name="Date Placeholder 1">
            <a:extLst>
              <a:ext uri="{FF2B5EF4-FFF2-40B4-BE49-F238E27FC236}">
                <a16:creationId xmlns:a16="http://schemas.microsoft.com/office/drawing/2014/main" id="{90938F61-60D2-FE9F-49D0-0E30C2A75FF2}"/>
              </a:ext>
            </a:extLst>
          </p:cNvPr>
          <p:cNvSpPr>
            <a:spLocks noGrp="1"/>
          </p:cNvSpPr>
          <p:nvPr>
            <p:ph type="dt" sz="half" idx="10"/>
          </p:nvPr>
        </p:nvSpPr>
        <p:spPr/>
        <p:txBody>
          <a:bodyPr/>
          <a:lstStyle/>
          <a:p>
            <a:fld id="{B56690FE-1CCD-41E1-B64B-087C04B19F29}" type="datetime1">
              <a:rPr lang="en-GB" smtClean="0"/>
              <a:t>24/02/2025</a:t>
            </a:fld>
            <a:endParaRPr lang="en-GB"/>
          </a:p>
        </p:txBody>
      </p:sp>
      <p:sp>
        <p:nvSpPr>
          <p:cNvPr id="3" name="Footer Placeholder 2">
            <a:extLst>
              <a:ext uri="{FF2B5EF4-FFF2-40B4-BE49-F238E27FC236}">
                <a16:creationId xmlns:a16="http://schemas.microsoft.com/office/drawing/2014/main" id="{8DE614D2-0C79-6A4D-38EC-FC16F0BA887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8312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2" y="2"/>
            <a:ext cx="1833975" cy="826527"/>
          </a:xfrm>
          <a:prstGeom prst="rect">
            <a:avLst/>
          </a:prstGeom>
        </p:spPr>
      </p:pic>
      <p:sp>
        <p:nvSpPr>
          <p:cNvPr id="3" name="Date Placeholder 2">
            <a:extLst>
              <a:ext uri="{FF2B5EF4-FFF2-40B4-BE49-F238E27FC236}">
                <a16:creationId xmlns:a16="http://schemas.microsoft.com/office/drawing/2014/main" id="{74DAB1B6-8B59-C152-9275-348D52A7DF16}"/>
              </a:ext>
            </a:extLst>
          </p:cNvPr>
          <p:cNvSpPr>
            <a:spLocks noGrp="1"/>
          </p:cNvSpPr>
          <p:nvPr>
            <p:ph type="dt" sz="half" idx="10"/>
          </p:nvPr>
        </p:nvSpPr>
        <p:spPr/>
        <p:txBody>
          <a:bodyPr/>
          <a:lstStyle/>
          <a:p>
            <a:fld id="{EE4C385D-0A86-43BE-96B2-6A9F14DDEBAF}" type="datetime1">
              <a:rPr lang="en-GB" smtClean="0"/>
              <a:t>24/02/2025</a:t>
            </a:fld>
            <a:endParaRPr lang="en-GB"/>
          </a:p>
        </p:txBody>
      </p:sp>
      <p:sp>
        <p:nvSpPr>
          <p:cNvPr id="4" name="Footer Placeholder 3">
            <a:extLst>
              <a:ext uri="{FF2B5EF4-FFF2-40B4-BE49-F238E27FC236}">
                <a16:creationId xmlns:a16="http://schemas.microsoft.com/office/drawing/2014/main" id="{A7C19848-5260-3C37-C70D-C3AAA4C5E8B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829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2" y="2"/>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fld id="{89FD5324-B5B7-4D3A-858A-A27C4BBA478F}" type="datetime1">
              <a:rPr lang="en-GB" smtClean="0"/>
              <a:t>24/02/2025</a:t>
            </a:fld>
            <a:endParaRPr lang="en-GB"/>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7615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11C38C0-FED9-9A27-F703-586BC7B9E001}"/>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1DAF-5488-4432-967B-9E31A3D19467}" type="datetime1">
              <a:rPr lang="en-GB" smtClean="0"/>
              <a:t>24/02/2025</a:t>
            </a:fld>
            <a:endParaRPr lang="en-GB"/>
          </a:p>
        </p:txBody>
      </p:sp>
      <p:sp>
        <p:nvSpPr>
          <p:cNvPr id="8" name="Footer Placeholder 7">
            <a:extLst>
              <a:ext uri="{FF2B5EF4-FFF2-40B4-BE49-F238E27FC236}">
                <a16:creationId xmlns:a16="http://schemas.microsoft.com/office/drawing/2014/main" id="{F952548E-FC99-BFC4-BF2A-BBAE8C96CDB0}"/>
              </a:ext>
            </a:extLst>
          </p:cNvPr>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0574919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0"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00B51-7BAE-7AB4-B7FE-901D60660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C026F8-2C25-930B-9EC4-2EC5C21C3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D4A385-1FBD-8BC6-C30E-5A116CE86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09479-CEE1-489C-891D-79ACF2C99703}" type="datetimeFigureOut">
              <a:rPr lang="en-GB" smtClean="0"/>
              <a:t>24/02/2025</a:t>
            </a:fld>
            <a:endParaRPr lang="en-GB"/>
          </a:p>
        </p:txBody>
      </p:sp>
      <p:sp>
        <p:nvSpPr>
          <p:cNvPr id="5" name="Footer Placeholder 4">
            <a:extLst>
              <a:ext uri="{FF2B5EF4-FFF2-40B4-BE49-F238E27FC236}">
                <a16:creationId xmlns:a16="http://schemas.microsoft.com/office/drawing/2014/main" id="{CF3C09D6-D5CB-EFFB-0C43-50845DC91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5E99A2-D360-20AF-D5B4-BC9AD3967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6D0D1-198C-4578-AB68-AAE159A216EF}" type="slidenum">
              <a:rPr lang="en-GB" smtClean="0"/>
              <a:t>‹#›</a:t>
            </a:fld>
            <a:endParaRPr lang="en-GB"/>
          </a:p>
        </p:txBody>
      </p:sp>
    </p:spTree>
    <p:extLst>
      <p:ext uri="{BB962C8B-B14F-4D97-AF65-F5344CB8AC3E}">
        <p14:creationId xmlns:p14="http://schemas.microsoft.com/office/powerpoint/2010/main" val="41008163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2F851-3CB0-2147-81A6-D551038C0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D1F532-513D-B545-96F1-B3F7B9FA1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2AB8DA-7FFA-744D-B372-FEB00846E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69BC6-A47C-E645-A138-BF1A9583C6DD}" type="datetimeFigureOut">
              <a:rPr lang="en-US" smtClean="0"/>
              <a:t>2/24/2025</a:t>
            </a:fld>
            <a:endParaRPr lang="en-US"/>
          </a:p>
        </p:txBody>
      </p:sp>
      <p:sp>
        <p:nvSpPr>
          <p:cNvPr id="5" name="Footer Placeholder 4">
            <a:extLst>
              <a:ext uri="{FF2B5EF4-FFF2-40B4-BE49-F238E27FC236}">
                <a16:creationId xmlns:a16="http://schemas.microsoft.com/office/drawing/2014/main" id="{7EF82FCB-59D2-FC4A-BE17-052112072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6D11E-74BF-FF44-996D-A2CB86A1E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7410A-F4DD-7D45-81B6-B1AA14FEC6C3}" type="slidenum">
              <a:rPr lang="en-US" smtClean="0"/>
              <a:t>‹#›</a:t>
            </a:fld>
            <a:endParaRPr lang="en-US"/>
          </a:p>
        </p:txBody>
      </p:sp>
    </p:spTree>
    <p:extLst>
      <p:ext uri="{BB962C8B-B14F-4D97-AF65-F5344CB8AC3E}">
        <p14:creationId xmlns:p14="http://schemas.microsoft.com/office/powerpoint/2010/main" val="1812119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hyperlink" Target="https://www.nhselect.nhs.uk/Action-Learning#:~:text=Action%20learning%20is%20essentially%20peer,identify%20options%20and%20ways%20forward."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10"/>
          </p:nvPr>
        </p:nvSpPr>
        <p:spPr>
          <a:xfrm>
            <a:off x="7085727" y="3318373"/>
            <a:ext cx="4434151" cy="1989136"/>
          </a:xfrm>
        </p:spPr>
        <p:txBody>
          <a:bodyPr vert="horz" lIns="91440" tIns="45720" rIns="91440" bIns="45720" rtlCol="0" anchor="t">
            <a:normAutofit fontScale="92500"/>
          </a:bodyPr>
          <a:lstStyle/>
          <a:p>
            <a:r>
              <a:rPr lang="en-GB">
                <a:solidFill>
                  <a:srgbClr val="425463"/>
                </a:solidFill>
                <a:latin typeface="Arial"/>
                <a:cs typeface="Arial"/>
              </a:rPr>
              <a:t>Action Learning Set Facilitator training for Social Prescribing Link Workers, Care Coordinators and Health and Wellbeing Coaches across London</a:t>
            </a:r>
            <a:endParaRPr lang="en-US"/>
          </a:p>
          <a:p>
            <a:r>
              <a:rPr lang="en-GB">
                <a:solidFill>
                  <a:srgbClr val="425463"/>
                </a:solidFill>
                <a:latin typeface="Arial"/>
                <a:cs typeface="Arial"/>
              </a:rPr>
              <a:t>Feedback, learnings and next steps</a:t>
            </a: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a:xfrm>
            <a:off x="7085726" y="5490953"/>
            <a:ext cx="3847745" cy="791513"/>
          </a:xfrm>
        </p:spPr>
        <p:txBody>
          <a:bodyPr vert="horz" lIns="91440" tIns="45720" rIns="91440" bIns="45720" rtlCol="0" anchor="t">
            <a:normAutofit/>
          </a:bodyPr>
          <a:lstStyle/>
          <a:p>
            <a:r>
              <a:rPr lang="en-GB">
                <a:latin typeface="Arial"/>
                <a:cs typeface="Arial"/>
              </a:rPr>
              <a:t>Oct 2023</a:t>
            </a:r>
          </a:p>
          <a:p>
            <a:endParaRPr lang="en-GB" dirty="0"/>
          </a:p>
        </p:txBody>
      </p:sp>
    </p:spTree>
    <p:extLst>
      <p:ext uri="{BB962C8B-B14F-4D97-AF65-F5344CB8AC3E}">
        <p14:creationId xmlns:p14="http://schemas.microsoft.com/office/powerpoint/2010/main" val="186597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E75B-AB0D-4C81-850A-1889718A566A}"/>
              </a:ext>
            </a:extLst>
          </p:cNvPr>
          <p:cNvSpPr>
            <a:spLocks noGrp="1"/>
          </p:cNvSpPr>
          <p:nvPr>
            <p:ph type="title"/>
          </p:nvPr>
        </p:nvSpPr>
        <p:spPr/>
        <p:txBody>
          <a:bodyPr/>
          <a:lstStyle/>
          <a:p>
            <a:r>
              <a:rPr lang="en-GB" dirty="0"/>
              <a:t>Experiencing the beginning of Action Learning</a:t>
            </a:r>
          </a:p>
        </p:txBody>
      </p:sp>
      <p:sp>
        <p:nvSpPr>
          <p:cNvPr id="3" name="Content Placeholder 2">
            <a:extLst>
              <a:ext uri="{FF2B5EF4-FFF2-40B4-BE49-F238E27FC236}">
                <a16:creationId xmlns:a16="http://schemas.microsoft.com/office/drawing/2014/main" id="{ED5EB7BA-6D10-4DA7-8A7A-0116A4ACF065}"/>
              </a:ext>
            </a:extLst>
          </p:cNvPr>
          <p:cNvSpPr>
            <a:spLocks noGrp="1"/>
          </p:cNvSpPr>
          <p:nvPr>
            <p:ph idx="1"/>
          </p:nvPr>
        </p:nvSpPr>
        <p:spPr>
          <a:xfrm>
            <a:off x="838200" y="1253330"/>
            <a:ext cx="10515600" cy="4490977"/>
          </a:xfrm>
        </p:spPr>
        <p:txBody>
          <a:bodyPr>
            <a:normAutofit/>
          </a:bodyPr>
          <a:lstStyle/>
          <a:p>
            <a:endParaRPr lang="en-GB" sz="1600" dirty="0"/>
          </a:p>
          <a:p>
            <a:pPr marL="514350" indent="-514350">
              <a:buClr>
                <a:srgbClr val="00B050"/>
              </a:buClr>
              <a:buFont typeface="+mj-lt"/>
              <a:buAutoNum type="arabicPeriod"/>
            </a:pPr>
            <a:r>
              <a:rPr lang="en-GB" sz="2000" dirty="0">
                <a:solidFill>
                  <a:schemeClr val="tx1"/>
                </a:solidFill>
              </a:rPr>
              <a:t>A volunteer brings a  subject to discuss with a question they want to explore. They brief the set in 4 minutes, finishing with a question they want to answer</a:t>
            </a:r>
          </a:p>
          <a:p>
            <a:pPr marL="514350" indent="-514350">
              <a:buClr>
                <a:srgbClr val="00B050"/>
              </a:buClr>
              <a:buFont typeface="+mj-lt"/>
              <a:buAutoNum type="arabicPeriod"/>
            </a:pPr>
            <a:r>
              <a:rPr lang="en-GB" sz="2000" dirty="0">
                <a:solidFill>
                  <a:schemeClr val="tx1"/>
                </a:solidFill>
              </a:rPr>
              <a:t>Each set member makes an observation and asks a question to help stretch the volunteers thinking. Volunteer notes the questions but does not answer</a:t>
            </a:r>
          </a:p>
          <a:p>
            <a:pPr marL="514350" indent="-514350">
              <a:buClr>
                <a:srgbClr val="00B050"/>
              </a:buClr>
              <a:buFont typeface="+mj-lt"/>
              <a:buAutoNum type="arabicPeriod"/>
            </a:pPr>
            <a:r>
              <a:rPr lang="en-GB" sz="2000" dirty="0">
                <a:solidFill>
                  <a:schemeClr val="tx1"/>
                </a:solidFill>
              </a:rPr>
              <a:t>When all questions posed the volunteer shares their initial thoughts prompted by the questions and identifies area that they want to explore further</a:t>
            </a:r>
          </a:p>
          <a:p>
            <a:pPr marL="514350" indent="-514350">
              <a:buClr>
                <a:srgbClr val="00B050"/>
              </a:buClr>
              <a:buFont typeface="+mj-lt"/>
              <a:buAutoNum type="arabicPeriod"/>
            </a:pPr>
            <a:r>
              <a:rPr lang="en-GB" sz="2000" dirty="0">
                <a:solidFill>
                  <a:schemeClr val="tx1"/>
                </a:solidFill>
              </a:rPr>
              <a:t>The set then asks questions of the volunteer for 16 mins, questions are supportive and challenging and time is given for the volunteer to think</a:t>
            </a:r>
          </a:p>
          <a:p>
            <a:pPr marL="514350" indent="-514350">
              <a:buClr>
                <a:srgbClr val="00B050"/>
              </a:buClr>
              <a:buFont typeface="+mj-lt"/>
              <a:buAutoNum type="arabicPeriod"/>
            </a:pPr>
            <a:r>
              <a:rPr lang="en-GB" sz="2000" dirty="0">
                <a:solidFill>
                  <a:schemeClr val="tx1"/>
                </a:solidFill>
              </a:rPr>
              <a:t>Volunteer is given time to summarise new insights and to identify key next steps as clear actions</a:t>
            </a:r>
          </a:p>
          <a:p>
            <a:pPr marL="514350" indent="-514350">
              <a:buClr>
                <a:srgbClr val="00B050"/>
              </a:buClr>
              <a:buFont typeface="+mj-lt"/>
              <a:buAutoNum type="arabicPeriod"/>
            </a:pPr>
            <a:r>
              <a:rPr lang="en-GB" sz="2000" dirty="0">
                <a:solidFill>
                  <a:schemeClr val="tx1"/>
                </a:solidFill>
              </a:rPr>
              <a:t>All set members take 5 minutes to reflect on the process and what they noticed: Reflection on action!</a:t>
            </a:r>
          </a:p>
          <a:p>
            <a:pPr marL="514350" indent="-514350">
              <a:buFont typeface="+mj-lt"/>
              <a:buAutoNum type="arabicPeriod"/>
            </a:pPr>
            <a:endParaRPr lang="en-GB" sz="1800" dirty="0">
              <a:solidFill>
                <a:schemeClr val="tx1"/>
              </a:solidFill>
            </a:endParaRPr>
          </a:p>
          <a:p>
            <a:pPr marL="0" indent="0"/>
            <a:endParaRPr lang="en-GB" sz="1800" dirty="0">
              <a:solidFill>
                <a:schemeClr val="tx1"/>
              </a:solidFill>
            </a:endParaRPr>
          </a:p>
          <a:p>
            <a:pPr marL="0" indent="0"/>
            <a:endParaRPr lang="en-GB" sz="1400" dirty="0"/>
          </a:p>
        </p:txBody>
      </p:sp>
    </p:spTree>
    <p:extLst>
      <p:ext uri="{BB962C8B-B14F-4D97-AF65-F5344CB8AC3E}">
        <p14:creationId xmlns:p14="http://schemas.microsoft.com/office/powerpoint/2010/main" val="89846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42009-FFD5-9746-9C76-4B030262E71C}"/>
              </a:ext>
            </a:extLst>
          </p:cNvPr>
          <p:cNvSpPr txBox="1"/>
          <p:nvPr/>
        </p:nvSpPr>
        <p:spPr>
          <a:xfrm>
            <a:off x="2285998" y="596596"/>
            <a:ext cx="4677510" cy="646331"/>
          </a:xfrm>
          <a:prstGeom prst="rect">
            <a:avLst/>
          </a:prstGeom>
          <a:noFill/>
        </p:spPr>
        <p:txBody>
          <a:bodyPr wrap="square" rtlCol="0">
            <a:spAutoFit/>
          </a:bodyPr>
          <a:lstStyle/>
          <a:p>
            <a:r>
              <a:rPr lang="en-GB" b="1" dirty="0"/>
              <a:t>Updated ICF Core Competency Model 2019 [adapted for ALS facilitation] </a:t>
            </a:r>
            <a:endParaRPr lang="en-GB" dirty="0"/>
          </a:p>
        </p:txBody>
      </p:sp>
      <p:sp>
        <p:nvSpPr>
          <p:cNvPr id="5" name="Rectangle 4">
            <a:extLst>
              <a:ext uri="{FF2B5EF4-FFF2-40B4-BE49-F238E27FC236}">
                <a16:creationId xmlns:a16="http://schemas.microsoft.com/office/drawing/2014/main" id="{C05A8DB8-9027-D846-881E-7194DE31904D}"/>
              </a:ext>
            </a:extLst>
          </p:cNvPr>
          <p:cNvSpPr/>
          <p:nvPr/>
        </p:nvSpPr>
        <p:spPr>
          <a:xfrm>
            <a:off x="266699" y="1425410"/>
            <a:ext cx="11658600" cy="6786473"/>
          </a:xfrm>
          <a:prstGeom prst="rect">
            <a:avLst/>
          </a:prstGeom>
        </p:spPr>
        <p:txBody>
          <a:bodyPr wrap="square" anchor="ctr">
            <a:spAutoFit/>
          </a:bodyPr>
          <a:lstStyle/>
          <a:p>
            <a:pPr marL="342900" indent="-342900">
              <a:spcBef>
                <a:spcPts val="600"/>
              </a:spcBef>
              <a:spcAft>
                <a:spcPts val="600"/>
              </a:spcAft>
              <a:buFont typeface="+mj-lt"/>
              <a:buAutoNum type="arabicPeriod"/>
            </a:pPr>
            <a:r>
              <a:rPr lang="en-GB" b="1" dirty="0">
                <a:latin typeface="+mj-lt"/>
              </a:rPr>
              <a:t>Demonstrates Ethical Practice</a:t>
            </a:r>
            <a:r>
              <a:rPr lang="en-GB" dirty="0">
                <a:latin typeface="+mj-lt"/>
              </a:rPr>
              <a:t>: Understands and consistently applies ALS ethics and standards of ALS</a:t>
            </a:r>
          </a:p>
          <a:p>
            <a:pPr marL="342900" indent="-342900">
              <a:spcBef>
                <a:spcPts val="600"/>
              </a:spcBef>
              <a:spcAft>
                <a:spcPts val="600"/>
              </a:spcAft>
              <a:buFont typeface="+mj-lt"/>
              <a:buAutoNum type="arabicPeriod"/>
            </a:pPr>
            <a:r>
              <a:rPr lang="en-GB" b="1" dirty="0">
                <a:latin typeface="+mj-lt"/>
              </a:rPr>
              <a:t>Embodies a ALS Mindset</a:t>
            </a:r>
            <a:r>
              <a:rPr lang="en-GB" dirty="0">
                <a:latin typeface="+mj-lt"/>
              </a:rPr>
              <a:t>: Develops and maintains a mindset that is open, curious, flexible and client-</a:t>
            </a:r>
            <a:r>
              <a:rPr lang="en-GB" dirty="0" err="1">
                <a:latin typeface="+mj-lt"/>
              </a:rPr>
              <a:t>centered</a:t>
            </a:r>
            <a:r>
              <a:rPr lang="en-GB" dirty="0">
                <a:latin typeface="+mj-lt"/>
              </a:rPr>
              <a:t> </a:t>
            </a:r>
          </a:p>
          <a:p>
            <a:pPr marL="342900" indent="-342900">
              <a:spcBef>
                <a:spcPts val="600"/>
              </a:spcBef>
              <a:spcAft>
                <a:spcPts val="600"/>
              </a:spcAft>
              <a:buFont typeface="+mj-lt"/>
              <a:buAutoNum type="arabicPeriod"/>
            </a:pPr>
            <a:r>
              <a:rPr lang="en-GB" b="1" dirty="0">
                <a:latin typeface="+mj-lt"/>
              </a:rPr>
              <a:t>Establishes and Maintains Agreements</a:t>
            </a:r>
            <a:r>
              <a:rPr lang="en-GB" dirty="0">
                <a:latin typeface="+mj-lt"/>
              </a:rPr>
              <a:t>: Partners with the client and relevant stakeholders to create clear agreements about the ALS relationship, process, plans and goals. Establishes agreements for the overall ALS engagement as well as those for each ALS session. </a:t>
            </a:r>
          </a:p>
          <a:p>
            <a:pPr marL="342900" indent="-342900">
              <a:spcBef>
                <a:spcPts val="600"/>
              </a:spcBef>
              <a:spcAft>
                <a:spcPts val="600"/>
              </a:spcAft>
              <a:buFont typeface="+mj-lt"/>
              <a:buAutoNum type="arabicPeriod"/>
            </a:pPr>
            <a:r>
              <a:rPr lang="en-GB" b="1" dirty="0">
                <a:latin typeface="+mj-lt"/>
              </a:rPr>
              <a:t>Cultivates Trust and Safety</a:t>
            </a:r>
            <a:r>
              <a:rPr lang="en-GB" dirty="0">
                <a:latin typeface="+mj-lt"/>
              </a:rPr>
              <a:t>: Partners with the client to create a safe, supportive environment that allows the client to share freely. Maintains a relationship of mutual respect and trust. </a:t>
            </a:r>
          </a:p>
          <a:p>
            <a:pPr marL="342900" indent="-342900">
              <a:spcBef>
                <a:spcPts val="600"/>
              </a:spcBef>
              <a:spcAft>
                <a:spcPts val="600"/>
              </a:spcAft>
              <a:buFont typeface="+mj-lt"/>
              <a:buAutoNum type="arabicPeriod"/>
            </a:pPr>
            <a:r>
              <a:rPr lang="en-GB" b="1" dirty="0">
                <a:latin typeface="+mj-lt"/>
              </a:rPr>
              <a:t>Maintains Presence</a:t>
            </a:r>
            <a:r>
              <a:rPr lang="en-GB" dirty="0">
                <a:latin typeface="+mj-lt"/>
              </a:rPr>
              <a:t>: Is fully conscious and present with the client, employing a style that is open, flexible, grounded and confident </a:t>
            </a:r>
          </a:p>
          <a:p>
            <a:pPr marL="342900" indent="-342900">
              <a:spcBef>
                <a:spcPts val="600"/>
              </a:spcBef>
              <a:spcAft>
                <a:spcPts val="600"/>
              </a:spcAft>
              <a:buFont typeface="+mj-lt"/>
              <a:buAutoNum type="arabicPeriod"/>
            </a:pPr>
            <a:r>
              <a:rPr lang="en-GB" b="1" dirty="0">
                <a:latin typeface="+mj-lt"/>
              </a:rPr>
              <a:t> Listens Actively</a:t>
            </a:r>
            <a:r>
              <a:rPr lang="en-GB" dirty="0">
                <a:latin typeface="+mj-lt"/>
              </a:rPr>
              <a:t>: Focuses on what the client is and is not saying to fully understand what is being communicated in the context of the client systems and to support client self-expression </a:t>
            </a:r>
          </a:p>
          <a:p>
            <a:pPr marL="342900" indent="-342900">
              <a:spcBef>
                <a:spcPts val="600"/>
              </a:spcBef>
              <a:spcAft>
                <a:spcPts val="600"/>
              </a:spcAft>
              <a:buFont typeface="+mj-lt"/>
              <a:buAutoNum type="arabicPeriod"/>
            </a:pPr>
            <a:r>
              <a:rPr lang="en-GB" b="1" dirty="0">
                <a:latin typeface="+mj-lt"/>
              </a:rPr>
              <a:t>Evokes Awareness</a:t>
            </a:r>
            <a:r>
              <a:rPr lang="en-GB" dirty="0">
                <a:latin typeface="+mj-lt"/>
              </a:rPr>
              <a:t>: Facilitates client insight and learning by using tools and techniques such as powerful questioning, silence, metaphor or analogy </a:t>
            </a:r>
          </a:p>
          <a:p>
            <a:pPr marL="342900" indent="-342900">
              <a:spcBef>
                <a:spcPts val="600"/>
              </a:spcBef>
              <a:spcAft>
                <a:spcPts val="600"/>
              </a:spcAft>
              <a:buFont typeface="+mj-lt"/>
              <a:buAutoNum type="arabicPeriod"/>
            </a:pPr>
            <a:r>
              <a:rPr lang="en-GB" b="1" dirty="0">
                <a:latin typeface="+mj-lt"/>
              </a:rPr>
              <a:t>Facilitates Client Growth</a:t>
            </a:r>
            <a:r>
              <a:rPr lang="en-GB" dirty="0">
                <a:latin typeface="+mj-lt"/>
              </a:rPr>
              <a:t>: Partners with the client to transform learning and insight into action. Promotes client autonomy in the ALS process. </a:t>
            </a:r>
          </a:p>
          <a:p>
            <a:endParaRPr lang="en-GB" dirty="0"/>
          </a:p>
          <a:p>
            <a:endParaRPr lang="en-GB" dirty="0"/>
          </a:p>
          <a:p>
            <a:endParaRPr lang="en-GB" dirty="0"/>
          </a:p>
          <a:p>
            <a:endParaRPr lang="en-GB" dirty="0"/>
          </a:p>
          <a:p>
            <a:r>
              <a:rPr lang="en-GB" dirty="0">
                <a:latin typeface="ArialMT"/>
              </a:rPr>
              <a:t> </a:t>
            </a:r>
            <a:endParaRPr lang="en-GB" dirty="0"/>
          </a:p>
        </p:txBody>
      </p:sp>
      <p:pic>
        <p:nvPicPr>
          <p:cNvPr id="6" name="Picture 5" descr="Graphical user interface, application&#10;&#10;Description automatically generated">
            <a:extLst>
              <a:ext uri="{FF2B5EF4-FFF2-40B4-BE49-F238E27FC236}">
                <a16:creationId xmlns:a16="http://schemas.microsoft.com/office/drawing/2014/main" id="{E26FC4AC-6D81-4246-B50E-CAF7340E68FD}"/>
              </a:ext>
            </a:extLst>
          </p:cNvPr>
          <p:cNvPicPr>
            <a:picLocks noChangeAspect="1"/>
          </p:cNvPicPr>
          <p:nvPr/>
        </p:nvPicPr>
        <p:blipFill rotWithShape="1">
          <a:blip r:embed="rId3"/>
          <a:srcRect l="17643" t="18018" r="66254" b="73333"/>
          <a:stretch/>
        </p:blipFill>
        <p:spPr>
          <a:xfrm>
            <a:off x="9629621" y="425177"/>
            <a:ext cx="2295678" cy="770577"/>
          </a:xfrm>
          <a:prstGeom prst="rect">
            <a:avLst/>
          </a:prstGeom>
        </p:spPr>
      </p:pic>
    </p:spTree>
    <p:extLst>
      <p:ext uri="{BB962C8B-B14F-4D97-AF65-F5344CB8AC3E}">
        <p14:creationId xmlns:p14="http://schemas.microsoft.com/office/powerpoint/2010/main" val="46970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14F3D-4D2B-C98C-F4D7-39B5C9A120C4}"/>
              </a:ext>
            </a:extLst>
          </p:cNvPr>
          <p:cNvSpPr>
            <a:spLocks noGrp="1"/>
          </p:cNvSpPr>
          <p:nvPr>
            <p:ph type="body" sz="quarter" idx="11"/>
          </p:nvPr>
        </p:nvSpPr>
        <p:spPr>
          <a:xfrm>
            <a:off x="546944" y="1485488"/>
            <a:ext cx="5704278" cy="5128341"/>
          </a:xfrm>
        </p:spPr>
        <p:txBody>
          <a:bodyPr vert="horz" lIns="91440" tIns="45720" rIns="91440" bIns="45720" rtlCol="0" anchor="t">
            <a:normAutofit fontScale="92500"/>
          </a:bodyPr>
          <a:lstStyle/>
          <a:p>
            <a:r>
              <a:rPr lang="en-GB" sz="1600" dirty="0">
                <a:latin typeface="Arial"/>
                <a:cs typeface="Arial"/>
              </a:rPr>
              <a:t>In partnership with NHS Leadership Academy, 14 people across London were trained in Action learning set facilitation. The training was run by Fiona Elder and Lesley Cave, independent trainers who have trained many NHS colleagues in ALS.</a:t>
            </a:r>
            <a:endParaRPr lang="en-GB" sz="1600" dirty="0"/>
          </a:p>
          <a:p>
            <a:endParaRPr lang="en-GB" sz="1600"/>
          </a:p>
          <a:p>
            <a:r>
              <a:rPr lang="en-GB" sz="1600" b="1" dirty="0">
                <a:latin typeface="Arial"/>
                <a:cs typeface="Arial"/>
              </a:rPr>
              <a:t>What are Action Learning Sets?</a:t>
            </a:r>
            <a:endParaRPr lang="en-GB" sz="1600" b="1" dirty="0"/>
          </a:p>
          <a:p>
            <a:r>
              <a:rPr lang="en-GB" sz="1600" dirty="0">
                <a:latin typeface="Arial"/>
                <a:cs typeface="Arial"/>
                <a:hlinkClick r:id="rId2"/>
              </a:rPr>
              <a:t>Action learning</a:t>
            </a:r>
            <a:r>
              <a:rPr lang="en-GB" sz="1600" dirty="0">
                <a:latin typeface="Arial"/>
                <a:cs typeface="Arial"/>
              </a:rPr>
              <a:t> is essentially peer problem solving in a group, which is referred to as a 'set'. It requires a facilitator who will facilitate the structure of the session, a 'thinker' who brings the problem and peers who ask questions of the thinker in different stages. The typical process is on slide </a:t>
            </a:r>
            <a:r>
              <a:rPr lang="en-GB" sz="1600">
                <a:latin typeface="Arial"/>
                <a:cs typeface="Arial"/>
              </a:rPr>
              <a:t>10</a:t>
            </a:r>
            <a:r>
              <a:rPr lang="en-GB" sz="1600" dirty="0">
                <a:latin typeface="Arial"/>
                <a:cs typeface="Arial"/>
              </a:rPr>
              <a:t>.</a:t>
            </a:r>
          </a:p>
          <a:p>
            <a:endParaRPr lang="en-GB" sz="1600" dirty="0"/>
          </a:p>
          <a:p>
            <a:r>
              <a:rPr lang="en-GB" sz="1600" b="1" dirty="0">
                <a:latin typeface="Arial"/>
                <a:cs typeface="Arial"/>
              </a:rPr>
              <a:t>What makes a good facilitator? </a:t>
            </a:r>
            <a:endParaRPr lang="en-GB" sz="1600" b="1" dirty="0"/>
          </a:p>
          <a:p>
            <a:pPr marL="285750" indent="-285750">
              <a:buFont typeface="Calibri" panose="020B0604020202020204" pitchFamily="34" charset="0"/>
              <a:buChar char="-"/>
            </a:pPr>
            <a:r>
              <a:rPr lang="en-GB" sz="1600" dirty="0">
                <a:latin typeface="Arial"/>
                <a:cs typeface="Arial"/>
              </a:rPr>
              <a:t>Active listening and presence</a:t>
            </a:r>
            <a:endParaRPr lang="en-GB" sz="1600" b="1" dirty="0">
              <a:latin typeface="Arial"/>
              <a:cs typeface="Arial"/>
            </a:endParaRPr>
          </a:p>
          <a:p>
            <a:pPr marL="285750" indent="-285750">
              <a:buFont typeface="Calibri" panose="020B0604020202020204" pitchFamily="34" charset="0"/>
              <a:buChar char="-"/>
            </a:pPr>
            <a:r>
              <a:rPr lang="en-GB" sz="1600" dirty="0">
                <a:latin typeface="Arial"/>
                <a:cs typeface="Arial"/>
              </a:rPr>
              <a:t>Maintains agreement and facilitates this within the space</a:t>
            </a:r>
          </a:p>
          <a:p>
            <a:pPr marL="285750" indent="-285750">
              <a:buFont typeface="Calibri" panose="020B0604020202020204" pitchFamily="34" charset="0"/>
              <a:buChar char="-"/>
            </a:pPr>
            <a:r>
              <a:rPr lang="en-GB" sz="1600" dirty="0">
                <a:latin typeface="Arial"/>
                <a:cs typeface="Arial"/>
              </a:rPr>
              <a:t>Facilitated growth and awareness</a:t>
            </a:r>
          </a:p>
          <a:p>
            <a:r>
              <a:rPr lang="en-GB" sz="1600">
                <a:latin typeface="Arial"/>
                <a:cs typeface="Arial"/>
              </a:rPr>
              <a:t>Full competencies are on slide 11.</a:t>
            </a:r>
          </a:p>
          <a:p>
            <a:endParaRPr lang="en-GB" sz="1600"/>
          </a:p>
        </p:txBody>
      </p:sp>
      <p:sp>
        <p:nvSpPr>
          <p:cNvPr id="3" name="Text Placeholder 2">
            <a:extLst>
              <a:ext uri="{FF2B5EF4-FFF2-40B4-BE49-F238E27FC236}">
                <a16:creationId xmlns:a16="http://schemas.microsoft.com/office/drawing/2014/main" id="{C436A2C9-18ED-0C8F-D2A9-1BE91177CA11}"/>
              </a:ext>
            </a:extLst>
          </p:cNvPr>
          <p:cNvSpPr>
            <a:spLocks noGrp="1"/>
          </p:cNvSpPr>
          <p:nvPr>
            <p:ph type="body" sz="quarter" idx="13"/>
          </p:nvPr>
        </p:nvSpPr>
        <p:spPr/>
        <p:txBody>
          <a:bodyPr vert="horz" lIns="91440" tIns="45720" rIns="91440" bIns="45720" rtlCol="0" anchor="t">
            <a:normAutofit/>
          </a:bodyPr>
          <a:lstStyle/>
          <a:p>
            <a:r>
              <a:rPr lang="en-GB">
                <a:latin typeface="Arial"/>
                <a:cs typeface="Arial"/>
              </a:rPr>
              <a:t>Background</a:t>
            </a:r>
            <a:endParaRPr lang="en-GB" dirty="0">
              <a:cs typeface="Arial"/>
            </a:endParaRPr>
          </a:p>
        </p:txBody>
      </p:sp>
      <p:sp>
        <p:nvSpPr>
          <p:cNvPr id="4" name="Text Placeholder 3">
            <a:extLst>
              <a:ext uri="{FF2B5EF4-FFF2-40B4-BE49-F238E27FC236}">
                <a16:creationId xmlns:a16="http://schemas.microsoft.com/office/drawing/2014/main" id="{3915A8DB-95EA-5A5F-1059-6B07DE5ED402}"/>
              </a:ext>
            </a:extLst>
          </p:cNvPr>
          <p:cNvSpPr>
            <a:spLocks noGrp="1"/>
          </p:cNvSpPr>
          <p:nvPr>
            <p:ph type="body" sz="quarter" idx="14"/>
          </p:nvPr>
        </p:nvSpPr>
        <p:spPr>
          <a:xfrm>
            <a:off x="6792460" y="1834174"/>
            <a:ext cx="4239137" cy="4982146"/>
          </a:xfrm>
        </p:spPr>
        <p:txBody>
          <a:bodyPr vert="horz" lIns="91440" tIns="45720" rIns="91440" bIns="45720" rtlCol="0" anchor="t">
            <a:normAutofit fontScale="92500" lnSpcReduction="20000"/>
          </a:bodyPr>
          <a:lstStyle/>
          <a:p>
            <a:r>
              <a:rPr lang="en-GB" sz="1600">
                <a:latin typeface="Arial"/>
                <a:cs typeface="Arial"/>
              </a:rPr>
              <a:t>Why action learning sets? </a:t>
            </a:r>
            <a:endParaRPr lang="en-US"/>
          </a:p>
          <a:p>
            <a:r>
              <a:rPr lang="en-GB" sz="1600" b="0">
                <a:latin typeface="Arial"/>
                <a:cs typeface="Arial"/>
              </a:rPr>
              <a:t>Peer support is a powerful tool to support people working on the frontline of the NHS. It enables people to come together to support each other to problem solve in a safe space. </a:t>
            </a:r>
            <a:endParaRPr lang="en-GB" sz="1600" b="0">
              <a:cs typeface="Arial" panose="020B0604020202020204" pitchFamily="34" charset="0"/>
            </a:endParaRPr>
          </a:p>
          <a:p>
            <a:endParaRPr lang="en-GB" sz="1600" b="0">
              <a:cs typeface="Arial" panose="020B0604020202020204" pitchFamily="34" charset="0"/>
            </a:endParaRPr>
          </a:p>
          <a:p>
            <a:r>
              <a:rPr lang="en-GB" sz="1600" b="0">
                <a:latin typeface="Arial"/>
                <a:cs typeface="Arial"/>
              </a:rPr>
              <a:t>Social Prescribing Link Workers, Health and Wellbeing Coaches and Care Coordinators are relatively new roles in the NHS working within a complex landscape. Being non-clinical roles within primary care also has particular challenges. </a:t>
            </a:r>
            <a:endParaRPr lang="en-GB" sz="1600" b="0">
              <a:cs typeface="Arial" panose="020B0604020202020204" pitchFamily="34" charset="0"/>
            </a:endParaRPr>
          </a:p>
          <a:p>
            <a:endParaRPr lang="en-GB" sz="1600" b="0">
              <a:cs typeface="Arial" panose="020B0604020202020204" pitchFamily="34" charset="0"/>
            </a:endParaRPr>
          </a:p>
          <a:p>
            <a:r>
              <a:rPr lang="en-GB" sz="1600" b="0">
                <a:latin typeface="Arial"/>
                <a:cs typeface="Arial"/>
              </a:rPr>
              <a:t>Peer support can be delivered by a number of roles at different levels. However, a sustainable model is one where members of the workforce can facilitate their own peer support.</a:t>
            </a:r>
          </a:p>
          <a:p>
            <a:r>
              <a:rPr lang="en-GB" sz="1600" b="0">
                <a:latin typeface="Arial"/>
                <a:cs typeface="Arial"/>
              </a:rPr>
              <a:t>This also supports development, retention and career progression.</a:t>
            </a:r>
          </a:p>
          <a:p>
            <a:r>
              <a:rPr lang="en-GB" sz="1600" b="0">
                <a:latin typeface="Arial"/>
                <a:cs typeface="Arial"/>
              </a:rPr>
              <a:t>Action learning sets are a specific type of structured peer support.</a:t>
            </a:r>
          </a:p>
        </p:txBody>
      </p:sp>
    </p:spTree>
    <p:extLst>
      <p:ext uri="{BB962C8B-B14F-4D97-AF65-F5344CB8AC3E}">
        <p14:creationId xmlns:p14="http://schemas.microsoft.com/office/powerpoint/2010/main" val="151894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32300-2D79-DAF5-8804-65095EEA4FB6}"/>
              </a:ext>
            </a:extLst>
          </p:cNvPr>
          <p:cNvSpPr>
            <a:spLocks noGrp="1"/>
          </p:cNvSpPr>
          <p:nvPr>
            <p:ph type="body" sz="quarter" idx="11"/>
          </p:nvPr>
        </p:nvSpPr>
        <p:spPr>
          <a:xfrm>
            <a:off x="734125" y="1129536"/>
            <a:ext cx="10770309" cy="3598852"/>
          </a:xfrm>
        </p:spPr>
        <p:txBody>
          <a:bodyPr lIns="91440" tIns="45720" rIns="91440" bIns="45720" anchor="t"/>
          <a:lstStyle/>
          <a:p>
            <a:r>
              <a:rPr lang="en-GB" sz="1400" i="1" dirty="0">
                <a:latin typeface="Arial"/>
                <a:cs typeface="Arial"/>
              </a:rPr>
              <a:t>We worked </a:t>
            </a:r>
            <a:r>
              <a:rPr lang="en-GB" sz="1400" i="1" err="1">
                <a:latin typeface="Arial"/>
                <a:cs typeface="Arial"/>
              </a:rPr>
              <a:t>alongisde</a:t>
            </a:r>
            <a:r>
              <a:rPr lang="en-GB" sz="1400" i="1" dirty="0">
                <a:latin typeface="Arial"/>
                <a:cs typeface="Arial"/>
              </a:rPr>
              <a:t> ICB and training hub leads to identify people from across their patch who would be appropriate and interested in becoming Action Learning Set facilitators. Out of 18 who signed up, 14 completed the course</a:t>
            </a:r>
            <a:r>
              <a:rPr lang="en-GB" sz="1400" i="1">
                <a:latin typeface="Arial"/>
                <a:cs typeface="Arial"/>
              </a:rPr>
              <a:t>, they are detailed below.</a:t>
            </a:r>
            <a:endParaRPr lang="en-GB" sz="1400" i="1"/>
          </a:p>
          <a:p>
            <a:endParaRPr lang="en-GB" sz="1400" dirty="0"/>
          </a:p>
          <a:p>
            <a:endParaRPr lang="en-GB" sz="1400" dirty="0"/>
          </a:p>
          <a:p>
            <a:endParaRPr lang="en-GB" sz="1400" b="1" dirty="0"/>
          </a:p>
        </p:txBody>
      </p:sp>
      <p:sp>
        <p:nvSpPr>
          <p:cNvPr id="4" name="Text Placeholder 3">
            <a:extLst>
              <a:ext uri="{FF2B5EF4-FFF2-40B4-BE49-F238E27FC236}">
                <a16:creationId xmlns:a16="http://schemas.microsoft.com/office/drawing/2014/main" id="{5DC97005-B1DA-3295-62B3-49B9374F7CDA}"/>
              </a:ext>
            </a:extLst>
          </p:cNvPr>
          <p:cNvSpPr>
            <a:spLocks noGrp="1"/>
          </p:cNvSpPr>
          <p:nvPr>
            <p:ph type="body" sz="quarter" idx="13"/>
          </p:nvPr>
        </p:nvSpPr>
        <p:spPr>
          <a:xfrm>
            <a:off x="762701" y="685048"/>
            <a:ext cx="10707404" cy="728827"/>
          </a:xfrm>
        </p:spPr>
        <p:txBody>
          <a:bodyPr lIns="91440" tIns="45720" rIns="91440" bIns="45720" anchor="t"/>
          <a:lstStyle/>
          <a:p>
            <a:r>
              <a:rPr lang="en-GB">
                <a:latin typeface="Arial"/>
                <a:cs typeface="Arial"/>
              </a:rPr>
              <a:t>Who was involved in the training?</a:t>
            </a:r>
            <a:endParaRPr lang="en-US"/>
          </a:p>
        </p:txBody>
      </p:sp>
      <p:graphicFrame>
        <p:nvGraphicFramePr>
          <p:cNvPr id="6" name="Table 5">
            <a:extLst>
              <a:ext uri="{FF2B5EF4-FFF2-40B4-BE49-F238E27FC236}">
                <a16:creationId xmlns:a16="http://schemas.microsoft.com/office/drawing/2014/main" id="{4CBA70B9-1664-2382-764F-F8A86407C45B}"/>
              </a:ext>
            </a:extLst>
          </p:cNvPr>
          <p:cNvGraphicFramePr>
            <a:graphicFrameLocks noGrp="1"/>
          </p:cNvGraphicFramePr>
          <p:nvPr>
            <p:extLst>
              <p:ext uri="{D42A27DB-BD31-4B8C-83A1-F6EECF244321}">
                <p14:modId xmlns:p14="http://schemas.microsoft.com/office/powerpoint/2010/main" val="3149828129"/>
              </p:ext>
            </p:extLst>
          </p:nvPr>
        </p:nvGraphicFramePr>
        <p:xfrm>
          <a:off x="824443" y="1655587"/>
          <a:ext cx="7162615" cy="5077777"/>
        </p:xfrm>
        <a:graphic>
          <a:graphicData uri="http://schemas.openxmlformats.org/drawingml/2006/table">
            <a:tbl>
              <a:tblPr firstRow="1" bandRow="1">
                <a:tableStyleId>{5C22544A-7EE6-4342-B048-85BDC9FD1C3A}</a:tableStyleId>
              </a:tblPr>
              <a:tblGrid>
                <a:gridCol w="4903470">
                  <a:extLst>
                    <a:ext uri="{9D8B030D-6E8A-4147-A177-3AD203B41FA5}">
                      <a16:colId xmlns:a16="http://schemas.microsoft.com/office/drawing/2014/main" val="1122321954"/>
                    </a:ext>
                  </a:extLst>
                </a:gridCol>
                <a:gridCol w="2259145">
                  <a:extLst>
                    <a:ext uri="{9D8B030D-6E8A-4147-A177-3AD203B41FA5}">
                      <a16:colId xmlns:a16="http://schemas.microsoft.com/office/drawing/2014/main" val="3040248325"/>
                    </a:ext>
                  </a:extLst>
                </a:gridCol>
              </a:tblGrid>
              <a:tr h="232608">
                <a:tc>
                  <a:txBody>
                    <a:bodyPr/>
                    <a:lstStyle/>
                    <a:p>
                      <a:pPr fontAlgn="base"/>
                      <a:r>
                        <a:rPr lang="en-GB" sz="1100" b="1" dirty="0">
                          <a:solidFill>
                            <a:srgbClr val="FFFFFF"/>
                          </a:solidFill>
                          <a:effectLst/>
                          <a:latin typeface="Arial"/>
                        </a:rPr>
                        <a:t>ICB</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8283"/>
                    </a:solidFill>
                  </a:tcPr>
                </a:tc>
                <a:tc>
                  <a:txBody>
                    <a:bodyPr/>
                    <a:lstStyle/>
                    <a:p>
                      <a:pPr fontAlgn="auto"/>
                      <a:r>
                        <a:rPr lang="en-GB" sz="1100" b="1" dirty="0">
                          <a:solidFill>
                            <a:srgbClr val="FFFFFF"/>
                          </a:solidFill>
                          <a:effectLst/>
                          <a:latin typeface="Arial"/>
                        </a:rPr>
                        <a:t>Person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8283"/>
                    </a:solidFill>
                  </a:tcPr>
                </a:tc>
                <a:extLst>
                  <a:ext uri="{0D108BD9-81ED-4DB2-BD59-A6C34878D82A}">
                    <a16:rowId xmlns:a16="http://schemas.microsoft.com/office/drawing/2014/main" val="726540858"/>
                  </a:ext>
                </a:extLst>
              </a:tr>
              <a:tr h="232608">
                <a:tc>
                  <a:txBody>
                    <a:bodyPr/>
                    <a:lstStyle/>
                    <a:p>
                      <a:pPr fontAlgn="base"/>
                      <a:r>
                        <a:rPr lang="en-GB" sz="1100" b="1" dirty="0">
                          <a:solidFill>
                            <a:srgbClr val="005FB8"/>
                          </a:solidFill>
                          <a:effectLst/>
                          <a:latin typeface="Arial"/>
                        </a:rPr>
                        <a:t>SWL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tc>
                  <a:txBody>
                    <a:bodyPr/>
                    <a:lstStyle/>
                    <a:p>
                      <a:pPr fontAlgn="auto"/>
                      <a:endParaRPr lang="en-GB" sz="1100" dirty="0">
                        <a:solidFill>
                          <a:srgbClr val="005FB8"/>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3260306451"/>
                  </a:ext>
                </a:extLst>
              </a:tr>
              <a:tr h="232608">
                <a:tc>
                  <a:txBody>
                    <a:bodyPr/>
                    <a:lstStyle/>
                    <a:p>
                      <a:pPr fontAlgn="auto"/>
                      <a:r>
                        <a:rPr lang="en-GB" sz="1100" dirty="0">
                          <a:solidFill>
                            <a:srgbClr val="005FB8"/>
                          </a:solidFill>
                          <a:effectLst/>
                          <a:latin typeface="Arial"/>
                        </a:rPr>
                        <a:t>Care coordinator</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tc>
                  <a:txBody>
                    <a:bodyPr/>
                    <a:lstStyle/>
                    <a:p>
                      <a:pPr lvl="0">
                        <a:buNone/>
                      </a:pPr>
                      <a:r>
                        <a:rPr lang="en-GB" sz="1100" b="0" i="0" u="none" strike="noStrike" baseline="0" noProof="0" dirty="0">
                          <a:solidFill>
                            <a:srgbClr val="005FB8"/>
                          </a:solidFill>
                          <a:effectLst/>
                          <a:latin typeface="Arial"/>
                        </a:rPr>
                        <a:t>Abdihakim Mohamed</a:t>
                      </a:r>
                      <a:endParaRPr lang="en-US" sz="110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1497325640"/>
                  </a:ext>
                </a:extLst>
              </a:tr>
              <a:tr h="381478">
                <a:tc>
                  <a:txBody>
                    <a:bodyPr/>
                    <a:lstStyle/>
                    <a:p>
                      <a:pPr fontAlgn="auto"/>
                      <a:r>
                        <a:rPr lang="en-GB" sz="1100" dirty="0">
                          <a:solidFill>
                            <a:srgbClr val="005FB8"/>
                          </a:solidFill>
                          <a:effectLst/>
                          <a:latin typeface="Arial"/>
                        </a:rPr>
                        <a:t>Health and wellbeing coach</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tc>
                  <a:txBody>
                    <a:bodyPr/>
                    <a:lstStyle/>
                    <a:p>
                      <a:pPr lvl="0">
                        <a:buNone/>
                      </a:pPr>
                      <a:r>
                        <a:rPr lang="en-GB" sz="1100" b="0" i="0" u="none" strike="noStrike" baseline="0" noProof="0" dirty="0">
                          <a:solidFill>
                            <a:srgbClr val="005FB8"/>
                          </a:solidFill>
                          <a:effectLst/>
                          <a:latin typeface="Arial"/>
                        </a:rPr>
                        <a:t>Luciana Castorina</a:t>
                      </a:r>
                    </a:p>
                    <a:p>
                      <a:pPr lvl="0">
                        <a:buNone/>
                      </a:pPr>
                      <a:r>
                        <a:rPr lang="en-GB" sz="1100" b="0" i="0" u="none" strike="noStrike" baseline="0" noProof="0" dirty="0">
                          <a:solidFill>
                            <a:srgbClr val="005FB8"/>
                          </a:solidFill>
                          <a:effectLst/>
                          <a:latin typeface="Arial"/>
                        </a:rPr>
                        <a:t>Gemma Callander</a:t>
                      </a:r>
                      <a:endParaRPr lang="en-GB" sz="110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extLst>
                  <a:ext uri="{0D108BD9-81ED-4DB2-BD59-A6C34878D82A}">
                    <a16:rowId xmlns:a16="http://schemas.microsoft.com/office/drawing/2014/main" val="2821872403"/>
                  </a:ext>
                </a:extLst>
              </a:tr>
              <a:tr h="232608">
                <a:tc>
                  <a:txBody>
                    <a:bodyPr/>
                    <a:lstStyle/>
                    <a:p>
                      <a:pPr marL="0" algn="l" defTabSz="914377" rtl="0" eaLnBrk="1" fontAlgn="base" latinLnBrk="0" hangingPunct="1"/>
                      <a:r>
                        <a:rPr lang="en-GB" sz="1100" b="1" dirty="0">
                          <a:solidFill>
                            <a:srgbClr val="005FB8"/>
                          </a:solidFill>
                          <a:effectLst/>
                          <a:latin typeface="Arial"/>
                        </a:rPr>
                        <a:t>SEL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tc>
                  <a:txBody>
                    <a:bodyPr/>
                    <a:lstStyle/>
                    <a:p>
                      <a:pPr marL="0" algn="l" defTabSz="914377" rtl="0" eaLnBrk="1" fontAlgn="base" latinLnBrk="0" hangingPunct="1"/>
                      <a:endParaRPr lang="en-GB" sz="1100" dirty="0">
                        <a:solidFill>
                          <a:srgbClr val="005FB8"/>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1713409044"/>
                  </a:ext>
                </a:extLst>
              </a:tr>
              <a:tr h="232608">
                <a:tc>
                  <a:txBody>
                    <a:bodyPr/>
                    <a:lstStyle/>
                    <a:p>
                      <a:pPr marL="0" lvl="0" algn="l" defTabSz="914377" rtl="0" eaLnBrk="1" fontAlgn="base" latinLnBrk="0" hangingPunct="1">
                        <a:lnSpc>
                          <a:spcPct val="100000"/>
                        </a:lnSpc>
                        <a:spcBef>
                          <a:spcPts val="0"/>
                        </a:spcBef>
                        <a:spcAft>
                          <a:spcPts val="0"/>
                        </a:spcAft>
                        <a:buNone/>
                      </a:pPr>
                      <a:r>
                        <a:rPr lang="en-GB" sz="1100" b="0" i="0" u="none" strike="noStrike" noProof="0" dirty="0">
                          <a:solidFill>
                            <a:srgbClr val="005FB8"/>
                          </a:solidFill>
                          <a:effectLst/>
                          <a:latin typeface="Arial"/>
                        </a:rPr>
                        <a:t>Health and wellbeing coach</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tc>
                  <a:txBody>
                    <a:bodyPr/>
                    <a:lstStyle/>
                    <a:p>
                      <a:pPr marL="0" lvl="0" algn="l" defTabSz="914377" rtl="0" eaLnBrk="1" fontAlgn="base" latinLnBrk="0" hangingPunct="1">
                        <a:buNone/>
                      </a:pPr>
                      <a:r>
                        <a:rPr lang="en-GB" sz="1100" b="0" i="0" u="none" strike="noStrike" baseline="0" noProof="0" dirty="0">
                          <a:solidFill>
                            <a:srgbClr val="005FB8"/>
                          </a:solidFill>
                          <a:effectLst/>
                          <a:latin typeface="Arial"/>
                        </a:rPr>
                        <a:t>Laura Viner</a:t>
                      </a:r>
                      <a:endParaRPr lang="en-US" sz="1100" b="0" i="0" u="none" strike="noStrike" baseline="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2295659362"/>
                  </a:ext>
                </a:extLst>
              </a:tr>
              <a:tr h="232608">
                <a:tc>
                  <a:txBody>
                    <a:bodyPr/>
                    <a:lstStyle/>
                    <a:p>
                      <a:pPr fontAlgn="base"/>
                      <a:r>
                        <a:rPr lang="en-GB" sz="1100" b="1" dirty="0">
                          <a:solidFill>
                            <a:srgbClr val="005FB8"/>
                          </a:solidFill>
                          <a:effectLst/>
                          <a:latin typeface="Arial"/>
                        </a:rPr>
                        <a:t>NCL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tc>
                  <a:txBody>
                    <a:bodyPr/>
                    <a:lstStyle/>
                    <a:p>
                      <a:pPr fontAlgn="auto"/>
                      <a:endParaRPr lang="en-GB" sz="1100" dirty="0">
                        <a:solidFill>
                          <a:srgbClr val="005FB8"/>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extLst>
                  <a:ext uri="{0D108BD9-81ED-4DB2-BD59-A6C34878D82A}">
                    <a16:rowId xmlns:a16="http://schemas.microsoft.com/office/drawing/2014/main" val="2662797734"/>
                  </a:ext>
                </a:extLst>
              </a:tr>
              <a:tr h="232608">
                <a:tc>
                  <a:txBody>
                    <a:bodyPr/>
                    <a:lstStyle/>
                    <a:p>
                      <a:pPr lvl="0" algn="l">
                        <a:lnSpc>
                          <a:spcPct val="100000"/>
                        </a:lnSpc>
                        <a:spcBef>
                          <a:spcPts val="0"/>
                        </a:spcBef>
                        <a:spcAft>
                          <a:spcPts val="0"/>
                        </a:spcAft>
                        <a:buNone/>
                      </a:pPr>
                      <a:r>
                        <a:rPr lang="en-GB" sz="1100" b="0" i="0" u="none" strike="noStrike" noProof="0" dirty="0">
                          <a:solidFill>
                            <a:srgbClr val="005FB8"/>
                          </a:solidFill>
                          <a:effectLst/>
                          <a:latin typeface="Arial"/>
                        </a:rPr>
                        <a:t>Health and wellbeing coach</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CBD8D9"/>
                    </a:solidFill>
                  </a:tcPr>
                </a:tc>
                <a:tc>
                  <a:txBody>
                    <a:bodyPr/>
                    <a:lstStyle/>
                    <a:p>
                      <a:pPr lvl="0">
                        <a:buNone/>
                      </a:pPr>
                      <a:r>
                        <a:rPr lang="en-GB" sz="1100" b="0" i="0" u="none" strike="noStrike" noProof="0" dirty="0">
                          <a:solidFill>
                            <a:srgbClr val="005FB8"/>
                          </a:solidFill>
                          <a:effectLst/>
                        </a:rPr>
                        <a:t>Rebecca Nix</a:t>
                      </a:r>
                      <a:endParaRPr lang="en-US" sz="1100"/>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CBD8D9"/>
                    </a:solidFill>
                  </a:tcPr>
                </a:tc>
                <a:extLst>
                  <a:ext uri="{0D108BD9-81ED-4DB2-BD59-A6C34878D82A}">
                    <a16:rowId xmlns:a16="http://schemas.microsoft.com/office/drawing/2014/main" val="2251744515"/>
                  </a:ext>
                </a:extLst>
              </a:tr>
              <a:tr h="232608">
                <a:tc>
                  <a:txBody>
                    <a:bodyPr/>
                    <a:lstStyle/>
                    <a:p>
                      <a:pPr fontAlgn="base"/>
                      <a:r>
                        <a:rPr lang="en-GB" sz="1100" b="1" dirty="0">
                          <a:solidFill>
                            <a:srgbClr val="005FB8"/>
                          </a:solidFill>
                          <a:effectLst/>
                          <a:latin typeface="Arial"/>
                        </a:rPr>
                        <a:t>NEL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a:solidFill>
                        <a:srgbClr val="FFFFFF"/>
                      </a:solidFill>
                    </a:lnT>
                    <a:lnB w="9525" cap="flat" cmpd="sng" algn="ctr">
                      <a:solidFill>
                        <a:srgbClr val="FFFFFF"/>
                      </a:solidFill>
                      <a:prstDash val="solid"/>
                      <a:round/>
                      <a:headEnd type="none" w="med" len="med"/>
                      <a:tailEnd type="none" w="med" len="med"/>
                    </a:lnB>
                    <a:solidFill>
                      <a:srgbClr val="E7EDED"/>
                    </a:solidFill>
                  </a:tcPr>
                </a:tc>
                <a:tc>
                  <a:txBody>
                    <a:bodyPr/>
                    <a:lstStyle/>
                    <a:p>
                      <a:pPr fontAlgn="auto"/>
                      <a:endParaRPr lang="en-GB" sz="1100" dirty="0">
                        <a:solidFill>
                          <a:srgbClr val="005FB8"/>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a:solidFill>
                        <a:srgbClr val="FFFFFF"/>
                      </a:solidFill>
                    </a:lnT>
                    <a:lnB w="9525"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3025506334"/>
                  </a:ext>
                </a:extLst>
              </a:tr>
              <a:tr h="381478">
                <a:tc>
                  <a:txBody>
                    <a:bodyPr/>
                    <a:lstStyle/>
                    <a:p>
                      <a:pPr lvl="0" algn="l">
                        <a:lnSpc>
                          <a:spcPct val="100000"/>
                        </a:lnSpc>
                        <a:spcBef>
                          <a:spcPts val="0"/>
                        </a:spcBef>
                        <a:spcAft>
                          <a:spcPts val="0"/>
                        </a:spcAft>
                        <a:buNone/>
                      </a:pPr>
                      <a:r>
                        <a:rPr lang="en-GB" sz="1100" b="0" i="0" u="none" strike="noStrike" noProof="0" dirty="0">
                          <a:solidFill>
                            <a:srgbClr val="005FB8"/>
                          </a:solidFill>
                          <a:effectLst/>
                          <a:latin typeface="Arial"/>
                        </a:rPr>
                        <a:t>Health and wellbeing coach</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E7EDED"/>
                    </a:solidFill>
                  </a:tcPr>
                </a:tc>
                <a:tc>
                  <a:txBody>
                    <a:bodyPr/>
                    <a:lstStyle/>
                    <a:p>
                      <a:pPr lvl="0">
                        <a:buNone/>
                      </a:pPr>
                      <a:r>
                        <a:rPr lang="en-GB" sz="1100" b="0" i="0" u="none" strike="noStrike" kern="1200" noProof="0" dirty="0">
                          <a:solidFill>
                            <a:srgbClr val="005FB8"/>
                          </a:solidFill>
                          <a:effectLst/>
                          <a:latin typeface="+mn-lt"/>
                          <a:ea typeface="+mn-ea"/>
                          <a:cs typeface="+mn-cs"/>
                        </a:rPr>
                        <a:t>Caroline Jarrett</a:t>
                      </a:r>
                    </a:p>
                    <a:p>
                      <a:pPr lvl="0">
                        <a:buNone/>
                      </a:pPr>
                      <a:r>
                        <a:rPr lang="en-GB" sz="1100" b="0" i="0" u="none" strike="noStrike" kern="1200" noProof="0" dirty="0">
                          <a:solidFill>
                            <a:srgbClr val="005FB8"/>
                          </a:solidFill>
                          <a:effectLst/>
                          <a:latin typeface="+mn-lt"/>
                          <a:ea typeface="+mn-ea"/>
                          <a:cs typeface="+mn-cs"/>
                        </a:rPr>
                        <a:t>Charlie </a:t>
                      </a:r>
                      <a:r>
                        <a:rPr lang="en-GB" sz="1100" b="0" i="0" u="none" strike="noStrike" kern="1200" noProof="0" dirty="0" err="1">
                          <a:solidFill>
                            <a:srgbClr val="005FB8"/>
                          </a:solidFill>
                          <a:effectLst/>
                          <a:latin typeface="+mn-lt"/>
                          <a:ea typeface="+mn-ea"/>
                          <a:cs typeface="+mn-cs"/>
                        </a:rPr>
                        <a:t>Tunmore</a:t>
                      </a:r>
                      <a:endParaRPr lang="en-GB" sz="1100" b="0" i="0" u="none" strike="noStrike" kern="1200" noProof="0">
                        <a:solidFill>
                          <a:srgbClr val="005FB8"/>
                        </a:solidFill>
                        <a:effectLst/>
                        <a:latin typeface="+mn-lt"/>
                        <a:ea typeface="+mn-ea"/>
                        <a:cs typeface="+mn-cs"/>
                      </a:endParaRP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rgbClr val="E7EDED"/>
                    </a:solidFill>
                  </a:tcPr>
                </a:tc>
                <a:extLst>
                  <a:ext uri="{0D108BD9-81ED-4DB2-BD59-A6C34878D82A}">
                    <a16:rowId xmlns:a16="http://schemas.microsoft.com/office/drawing/2014/main" val="401650525"/>
                  </a:ext>
                </a:extLst>
              </a:tr>
              <a:tr h="232608">
                <a:tc>
                  <a:txBody>
                    <a:bodyPr/>
                    <a:lstStyle/>
                    <a:p>
                      <a:pPr lvl="0" algn="l">
                        <a:lnSpc>
                          <a:spcPct val="100000"/>
                        </a:lnSpc>
                        <a:spcBef>
                          <a:spcPts val="0"/>
                        </a:spcBef>
                        <a:spcAft>
                          <a:spcPts val="0"/>
                        </a:spcAft>
                        <a:buNone/>
                      </a:pPr>
                      <a:r>
                        <a:rPr lang="en-GB" sz="1100" b="0" i="0" u="none" strike="noStrike" noProof="0" dirty="0">
                          <a:solidFill>
                            <a:srgbClr val="005FB8"/>
                          </a:solidFill>
                          <a:effectLst/>
                          <a:latin typeface="Arial"/>
                        </a:rPr>
                        <a:t>Social prescribing link worker</a:t>
                      </a:r>
                      <a:endParaRPr lang="en-US" sz="1100"/>
                    </a:p>
                  </a:txBody>
                  <a:tcPr>
                    <a:lnL w="9524">
                      <a:solidFill>
                        <a:srgbClr val="FFFFFF"/>
                      </a:solidFill>
                    </a:lnL>
                    <a:lnR w="9524">
                      <a:solidFill>
                        <a:srgbClr val="FFFFFF"/>
                      </a:solidFill>
                    </a:lnR>
                    <a:lnT w="9524">
                      <a:solidFill>
                        <a:srgbClr val="FFFFFF"/>
                      </a:solidFill>
                    </a:lnT>
                    <a:lnB w="9524">
                      <a:solidFill>
                        <a:srgbClr val="FFFFFF"/>
                      </a:solidFill>
                    </a:lnB>
                    <a:solidFill>
                      <a:srgbClr val="E7EDED"/>
                    </a:solidFill>
                  </a:tcPr>
                </a:tc>
                <a:tc>
                  <a:txBody>
                    <a:bodyPr/>
                    <a:lstStyle/>
                    <a:p>
                      <a:pPr lvl="0">
                        <a:buNone/>
                      </a:pPr>
                      <a:r>
                        <a:rPr lang="en-GB" sz="1100" b="0" i="0" u="none" strike="noStrike" kern="1200" baseline="0" noProof="0" dirty="0">
                          <a:solidFill>
                            <a:srgbClr val="005FB8"/>
                          </a:solidFill>
                          <a:effectLst/>
                          <a:latin typeface="Arial"/>
                        </a:rPr>
                        <a:t>Raquel Cerezo Martin</a:t>
                      </a:r>
                      <a:endParaRPr lang="en-US" sz="1100" dirty="0"/>
                    </a:p>
                  </a:txBody>
                  <a:tcPr>
                    <a:lnL w="9524">
                      <a:solidFill>
                        <a:srgbClr val="FFFFFF"/>
                      </a:solidFill>
                    </a:lnL>
                    <a:lnR w="9524">
                      <a:solidFill>
                        <a:srgbClr val="FFFFFF"/>
                      </a:solidFill>
                    </a:lnR>
                    <a:lnT w="9524">
                      <a:solidFill>
                        <a:srgbClr val="FFFFFF"/>
                      </a:solidFill>
                    </a:lnT>
                    <a:lnB w="9524">
                      <a:solidFill>
                        <a:srgbClr val="FFFFFF"/>
                      </a:solidFill>
                    </a:lnB>
                    <a:solidFill>
                      <a:srgbClr val="E7EDED"/>
                    </a:solidFill>
                  </a:tcPr>
                </a:tc>
                <a:extLst>
                  <a:ext uri="{0D108BD9-81ED-4DB2-BD59-A6C34878D82A}">
                    <a16:rowId xmlns:a16="http://schemas.microsoft.com/office/drawing/2014/main" val="341341084"/>
                  </a:ext>
                </a:extLst>
              </a:tr>
              <a:tr h="232608">
                <a:tc>
                  <a:txBody>
                    <a:bodyPr/>
                    <a:lstStyle/>
                    <a:p>
                      <a:pPr fontAlgn="base"/>
                      <a:r>
                        <a:rPr lang="en-GB" sz="1100" b="1" dirty="0">
                          <a:solidFill>
                            <a:srgbClr val="005FB8"/>
                          </a:solidFill>
                          <a:effectLst/>
                          <a:latin typeface="Arial"/>
                        </a:rPr>
                        <a:t>NWL</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tc>
                  <a:txBody>
                    <a:bodyPr/>
                    <a:lstStyle/>
                    <a:p>
                      <a:pPr fontAlgn="auto"/>
                      <a:endParaRPr lang="en-GB" sz="1100" dirty="0">
                        <a:solidFill>
                          <a:srgbClr val="005FB8"/>
                        </a:solidFill>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4"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D8D9"/>
                    </a:solidFill>
                  </a:tcPr>
                </a:tc>
                <a:extLst>
                  <a:ext uri="{0D108BD9-81ED-4DB2-BD59-A6C34878D82A}">
                    <a16:rowId xmlns:a16="http://schemas.microsoft.com/office/drawing/2014/main" val="191392393"/>
                  </a:ext>
                </a:extLst>
              </a:tr>
              <a:tr h="530348">
                <a:tc>
                  <a:txBody>
                    <a:bodyPr/>
                    <a:lstStyle/>
                    <a:p>
                      <a:pPr lvl="0" algn="l">
                        <a:lnSpc>
                          <a:spcPct val="100000"/>
                        </a:lnSpc>
                        <a:spcBef>
                          <a:spcPts val="0"/>
                        </a:spcBef>
                        <a:spcAft>
                          <a:spcPts val="0"/>
                        </a:spcAft>
                        <a:buNone/>
                      </a:pPr>
                      <a:r>
                        <a:rPr lang="en-GB" sz="1100" b="0" i="0" u="none" strike="noStrike" noProof="0" dirty="0">
                          <a:solidFill>
                            <a:srgbClr val="005FB8"/>
                          </a:solidFill>
                          <a:effectLst/>
                          <a:latin typeface="Arial"/>
                        </a:rPr>
                        <a:t>Health and wellbeing coach</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BD8D9"/>
                    </a:solidFill>
                  </a:tcPr>
                </a:tc>
                <a:tc>
                  <a:txBody>
                    <a:bodyPr/>
                    <a:lstStyle/>
                    <a:p>
                      <a:pPr marL="0" lvl="0" indent="0" algn="l">
                        <a:lnSpc>
                          <a:spcPct val="100000"/>
                        </a:lnSpc>
                        <a:buNone/>
                      </a:pPr>
                      <a:r>
                        <a:rPr lang="en-GB" sz="1100" b="0" i="0" u="none" strike="noStrike" baseline="0" noProof="0" dirty="0">
                          <a:solidFill>
                            <a:srgbClr val="005FB8"/>
                          </a:solidFill>
                          <a:effectLst/>
                          <a:latin typeface="Arial"/>
                        </a:rPr>
                        <a:t>Tabitha Buchanan</a:t>
                      </a:r>
                    </a:p>
                    <a:p>
                      <a:pPr marL="0" lvl="0" indent="0" algn="l">
                        <a:lnSpc>
                          <a:spcPct val="100000"/>
                        </a:lnSpc>
                        <a:buNone/>
                      </a:pPr>
                      <a:r>
                        <a:rPr lang="en-GB" sz="1100" b="0" i="0" u="none" strike="noStrike" baseline="0" noProof="0" dirty="0">
                          <a:solidFill>
                            <a:srgbClr val="005FB8"/>
                          </a:solidFill>
                          <a:effectLst/>
                          <a:latin typeface="Arial"/>
                        </a:rPr>
                        <a:t>Amy Moore</a:t>
                      </a:r>
                    </a:p>
                    <a:p>
                      <a:pPr marL="0" lvl="0" indent="0" algn="l">
                        <a:lnSpc>
                          <a:spcPct val="100000"/>
                        </a:lnSpc>
                        <a:buNone/>
                      </a:pPr>
                      <a:r>
                        <a:rPr lang="en-GB" sz="1100" b="0" i="0" u="none" strike="noStrike" baseline="0" noProof="0" dirty="0">
                          <a:solidFill>
                            <a:srgbClr val="005FB8"/>
                          </a:solidFill>
                          <a:effectLst/>
                          <a:latin typeface="Arial"/>
                        </a:rPr>
                        <a:t>Phoebe Williams</a:t>
                      </a:r>
                      <a:endParaRPr lang="en-GB" dirty="0"/>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BD8D9"/>
                    </a:solidFill>
                  </a:tcPr>
                </a:tc>
                <a:extLst>
                  <a:ext uri="{0D108BD9-81ED-4DB2-BD59-A6C34878D82A}">
                    <a16:rowId xmlns:a16="http://schemas.microsoft.com/office/drawing/2014/main" val="2908908364"/>
                  </a:ext>
                </a:extLst>
              </a:tr>
              <a:tr h="232608">
                <a:tc>
                  <a:txBody>
                    <a:bodyPr/>
                    <a:lstStyle/>
                    <a:p>
                      <a:pPr lvl="0">
                        <a:buNone/>
                      </a:pPr>
                      <a:r>
                        <a:rPr lang="en-GB" sz="1100" dirty="0">
                          <a:solidFill>
                            <a:srgbClr val="005FB8"/>
                          </a:solidFill>
                          <a:effectLst/>
                          <a:latin typeface="Arial"/>
                        </a:rPr>
                        <a:t>Social prescribing link worker</a:t>
                      </a:r>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CBD8D9"/>
                    </a:solidFill>
                  </a:tcPr>
                </a:tc>
                <a:tc>
                  <a:txBody>
                    <a:bodyPr/>
                    <a:lstStyle/>
                    <a:p>
                      <a:pPr lvl="0">
                        <a:buNone/>
                      </a:pPr>
                      <a:r>
                        <a:rPr lang="en-GB" sz="1100" b="0" i="0" u="none" strike="noStrike" baseline="0" noProof="0" dirty="0">
                          <a:solidFill>
                            <a:srgbClr val="005FB8"/>
                          </a:solidFill>
                          <a:effectLst/>
                          <a:latin typeface="Arial"/>
                        </a:rPr>
                        <a:t>Elena </a:t>
                      </a:r>
                      <a:r>
                        <a:rPr lang="en-GB" sz="1100" b="0" i="0" u="none" strike="noStrike" baseline="0" noProof="0" dirty="0" err="1">
                          <a:solidFill>
                            <a:srgbClr val="005FB8"/>
                          </a:solidFill>
                          <a:effectLst/>
                          <a:latin typeface="Arial"/>
                        </a:rPr>
                        <a:t>Chivieva</a:t>
                      </a:r>
                      <a:endParaRPr lang="en-US" sz="1100" dirty="0"/>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CBD8D9"/>
                    </a:solidFill>
                  </a:tcPr>
                </a:tc>
                <a:extLst>
                  <a:ext uri="{0D108BD9-81ED-4DB2-BD59-A6C34878D82A}">
                    <a16:rowId xmlns:a16="http://schemas.microsoft.com/office/drawing/2014/main" val="1939748935"/>
                  </a:ext>
                </a:extLst>
              </a:tr>
              <a:tr h="232608">
                <a:tc>
                  <a:txBody>
                    <a:bodyPr/>
                    <a:lstStyle/>
                    <a:p>
                      <a:pPr lvl="0">
                        <a:buNone/>
                      </a:pPr>
                      <a:r>
                        <a:rPr lang="en-GB" sz="1100" b="1" dirty="0">
                          <a:solidFill>
                            <a:srgbClr val="005FB8"/>
                          </a:solidFill>
                          <a:effectLst/>
                          <a:latin typeface="Arial"/>
                        </a:rPr>
                        <a:t>London regional colleagues - TPHC</a:t>
                      </a:r>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E7EDED"/>
                    </a:solidFill>
                  </a:tcPr>
                </a:tc>
                <a:tc>
                  <a:txBody>
                    <a:bodyPr/>
                    <a:lstStyle/>
                    <a:p>
                      <a:pPr lvl="0">
                        <a:buNone/>
                      </a:pPr>
                      <a:endParaRPr lang="en-GB" sz="1100" b="0" i="0" u="none" strike="noStrike" baseline="0" noProof="0" dirty="0">
                        <a:solidFill>
                          <a:srgbClr val="005FB8"/>
                        </a:solidFill>
                        <a:effectLst/>
                        <a:latin typeface="Arial"/>
                      </a:endParaRPr>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196490417"/>
                  </a:ext>
                </a:extLst>
              </a:tr>
              <a:tr h="261937">
                <a:tc>
                  <a:txBody>
                    <a:bodyPr/>
                    <a:lstStyle/>
                    <a:p>
                      <a:pPr lvl="0">
                        <a:buNone/>
                      </a:pPr>
                      <a:r>
                        <a:rPr lang="en-GB" sz="1100" b="0" dirty="0">
                          <a:solidFill>
                            <a:srgbClr val="005FB8"/>
                          </a:solidFill>
                          <a:effectLst/>
                          <a:latin typeface="Arial"/>
                        </a:rPr>
                        <a:t>Social prescribing and community led prevention team</a:t>
                      </a:r>
                      <a:endParaRPr lang="en-GB" sz="1100" b="1" dirty="0">
                        <a:solidFill>
                          <a:srgbClr val="005FB8"/>
                        </a:solidFill>
                        <a:effectLst/>
                        <a:latin typeface="Arial"/>
                      </a:endParaRPr>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E7EDED"/>
                    </a:solidFill>
                  </a:tcPr>
                </a:tc>
                <a:tc>
                  <a:txBody>
                    <a:bodyPr/>
                    <a:lstStyle/>
                    <a:p>
                      <a:pPr lvl="0">
                        <a:buNone/>
                      </a:pPr>
                      <a:r>
                        <a:rPr lang="en-GB" sz="1100" b="0" i="0" u="none" strike="noStrike" baseline="0" noProof="0" dirty="0">
                          <a:solidFill>
                            <a:srgbClr val="005FB8"/>
                          </a:solidFill>
                          <a:effectLst/>
                          <a:latin typeface="Arial"/>
                        </a:rPr>
                        <a:t>Jenny Brooks</a:t>
                      </a:r>
                    </a:p>
                  </a:txBody>
                  <a:tcPr>
                    <a:lnL w="9524">
                      <a:solidFill>
                        <a:srgbClr val="FFFFFF"/>
                      </a:solidFill>
                    </a:lnL>
                    <a:lnR w="9524">
                      <a:solidFill>
                        <a:srgbClr val="FFFFFF"/>
                      </a:solidFill>
                    </a:lnR>
                    <a:lnT w="9524">
                      <a:solidFill>
                        <a:srgbClr val="FFFFFF"/>
                      </a:solidFill>
                    </a:lnT>
                    <a:lnB w="9524" cap="flat" cmpd="sng" algn="ctr">
                      <a:solidFill>
                        <a:srgbClr val="FFFFFF"/>
                      </a:solidFill>
                      <a:prstDash val="solid"/>
                      <a:round/>
                      <a:headEnd type="none" w="med" len="med"/>
                      <a:tailEnd type="none" w="med" len="med"/>
                    </a:lnB>
                    <a:solidFill>
                      <a:srgbClr val="E7EDED"/>
                    </a:solidFill>
                  </a:tcPr>
                </a:tc>
                <a:extLst>
                  <a:ext uri="{0D108BD9-81ED-4DB2-BD59-A6C34878D82A}">
                    <a16:rowId xmlns:a16="http://schemas.microsoft.com/office/drawing/2014/main" val="3506541925"/>
                  </a:ext>
                </a:extLst>
              </a:tr>
              <a:tr h="232608">
                <a:tc>
                  <a:txBody>
                    <a:bodyPr/>
                    <a:lstStyle/>
                    <a:p>
                      <a:pPr lvl="0">
                        <a:buNone/>
                      </a:pPr>
                      <a:r>
                        <a:rPr lang="en-GB" sz="1100" b="0" dirty="0">
                          <a:solidFill>
                            <a:srgbClr val="005FB8"/>
                          </a:solidFill>
                          <a:effectLst/>
                          <a:latin typeface="Arial"/>
                        </a:rPr>
                        <a:t>Homeless health team</a:t>
                      </a:r>
                    </a:p>
                  </a:txBody>
                  <a:tcPr>
                    <a:lnL w="9524">
                      <a:solidFill>
                        <a:srgbClr val="FFFFFF"/>
                      </a:solidFill>
                    </a:lnL>
                    <a:lnR w="9524">
                      <a:solidFill>
                        <a:srgbClr val="FFFFFF"/>
                      </a:solidFill>
                    </a:lnR>
                    <a:lnT w="9524">
                      <a:solidFill>
                        <a:srgbClr val="FFFFFF"/>
                      </a:solidFill>
                    </a:lnT>
                    <a:lnB w="9524">
                      <a:solidFill>
                        <a:srgbClr val="FFFFFF"/>
                      </a:solidFill>
                    </a:lnB>
                    <a:solidFill>
                      <a:srgbClr val="E7EDED"/>
                    </a:solidFill>
                  </a:tcPr>
                </a:tc>
                <a:tc>
                  <a:txBody>
                    <a:bodyPr/>
                    <a:lstStyle/>
                    <a:p>
                      <a:pPr lvl="0">
                        <a:buNone/>
                      </a:pPr>
                      <a:r>
                        <a:rPr lang="en-GB" sz="1100" b="0" i="0" u="none" strike="noStrike" baseline="0" noProof="0" dirty="0">
                          <a:solidFill>
                            <a:srgbClr val="005FB8"/>
                          </a:solidFill>
                          <a:effectLst/>
                          <a:latin typeface="Arial"/>
                        </a:rPr>
                        <a:t>Liza Collins</a:t>
                      </a:r>
                    </a:p>
                  </a:txBody>
                  <a:tcPr>
                    <a:lnL w="9524">
                      <a:solidFill>
                        <a:srgbClr val="FFFFFF"/>
                      </a:solidFill>
                    </a:lnL>
                    <a:lnR w="9524">
                      <a:solidFill>
                        <a:srgbClr val="FFFFFF"/>
                      </a:solidFill>
                    </a:lnR>
                    <a:lnT w="9524">
                      <a:solidFill>
                        <a:srgbClr val="FFFFFF"/>
                      </a:solidFill>
                    </a:lnT>
                    <a:lnB w="9524">
                      <a:solidFill>
                        <a:srgbClr val="FFFFFF"/>
                      </a:solidFill>
                    </a:lnB>
                    <a:solidFill>
                      <a:srgbClr val="E7EDED"/>
                    </a:solidFill>
                  </a:tcPr>
                </a:tc>
                <a:extLst>
                  <a:ext uri="{0D108BD9-81ED-4DB2-BD59-A6C34878D82A}">
                    <a16:rowId xmlns:a16="http://schemas.microsoft.com/office/drawing/2014/main" val="3573150163"/>
                  </a:ext>
                </a:extLst>
              </a:tr>
            </a:tbl>
          </a:graphicData>
        </a:graphic>
      </p:graphicFrame>
    </p:spTree>
    <p:extLst>
      <p:ext uri="{BB962C8B-B14F-4D97-AF65-F5344CB8AC3E}">
        <p14:creationId xmlns:p14="http://schemas.microsoft.com/office/powerpoint/2010/main" val="250253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14F3D-4D2B-C98C-F4D7-39B5C9A120C4}"/>
              </a:ext>
            </a:extLst>
          </p:cNvPr>
          <p:cNvSpPr>
            <a:spLocks noGrp="1"/>
          </p:cNvSpPr>
          <p:nvPr>
            <p:ph type="body" sz="quarter" idx="11"/>
          </p:nvPr>
        </p:nvSpPr>
        <p:spPr>
          <a:xfrm>
            <a:off x="546944" y="1499599"/>
            <a:ext cx="5549056" cy="4973119"/>
          </a:xfrm>
        </p:spPr>
        <p:txBody>
          <a:bodyPr vert="horz" lIns="91440" tIns="45720" rIns="91440" bIns="45720" rtlCol="0" anchor="t">
            <a:normAutofit/>
          </a:bodyPr>
          <a:lstStyle/>
          <a:p>
            <a:r>
              <a:rPr lang="en-GB" sz="1600">
                <a:latin typeface="Arial"/>
                <a:cs typeface="Arial"/>
              </a:rPr>
              <a:t>Top areas of learning and development gained were in:</a:t>
            </a:r>
            <a:endParaRPr lang="en-GB" sz="1600"/>
          </a:p>
          <a:p>
            <a:pPr marL="342900" indent="-342900">
              <a:buAutoNum type="arabicPeriod"/>
            </a:pPr>
            <a:r>
              <a:rPr lang="en-GB" sz="1600">
                <a:latin typeface="Arial"/>
                <a:ea typeface="Calibri"/>
                <a:cs typeface="Arial"/>
              </a:rPr>
              <a:t>ALS and general facilitation skills</a:t>
            </a:r>
          </a:p>
          <a:p>
            <a:pPr marL="342900" indent="-342900">
              <a:buAutoNum type="arabicPeriod"/>
            </a:pPr>
            <a:r>
              <a:rPr lang="en-GB" sz="1600"/>
              <a:t>Communication skills </a:t>
            </a:r>
          </a:p>
          <a:p>
            <a:pPr marL="342900" indent="-342900">
              <a:buAutoNum type="arabicPeriod"/>
            </a:pPr>
            <a:r>
              <a:rPr lang="en-GB" sz="1600"/>
              <a:t>Listening and being present</a:t>
            </a:r>
          </a:p>
          <a:p>
            <a:pPr marL="342900" indent="-342900">
              <a:buAutoNum type="arabicPeriod"/>
            </a:pPr>
            <a:r>
              <a:rPr lang="en-GB" sz="1600">
                <a:latin typeface="Arial"/>
                <a:cs typeface="Arial"/>
              </a:rPr>
              <a:t>Ability to take a coaching style and not give advice</a:t>
            </a:r>
          </a:p>
          <a:p>
            <a:endParaRPr lang="en-GB" sz="1600"/>
          </a:p>
          <a:p>
            <a:r>
              <a:rPr lang="en-GB" sz="1600">
                <a:latin typeface="Arial"/>
                <a:cs typeface="Arial"/>
              </a:rPr>
              <a:t>What people said in response to 'What is your key learning?'</a:t>
            </a:r>
          </a:p>
          <a:p>
            <a:endParaRPr lang="en-GB" sz="1600">
              <a:latin typeface="Arial"/>
              <a:cs typeface="Arial"/>
            </a:endParaRPr>
          </a:p>
          <a:p>
            <a:pPr marL="342900" indent="-342900">
              <a:buAutoNum type="arabicPeriod"/>
            </a:pPr>
            <a:endParaRPr lang="en-GB" sz="1600" dirty="0"/>
          </a:p>
          <a:p>
            <a:pPr marL="342900" indent="-342900">
              <a:buAutoNum type="arabicPeriod"/>
            </a:pPr>
            <a:endParaRPr lang="en-GB" sz="1600" dirty="0"/>
          </a:p>
          <a:p>
            <a:pPr>
              <a:buChar char="•"/>
            </a:pPr>
            <a:endParaRPr lang="en-GB" sz="1600" dirty="0"/>
          </a:p>
          <a:p>
            <a:endParaRPr lang="en-GB" sz="1600" dirty="0"/>
          </a:p>
        </p:txBody>
      </p:sp>
      <p:sp>
        <p:nvSpPr>
          <p:cNvPr id="3" name="Text Placeholder 2">
            <a:extLst>
              <a:ext uri="{FF2B5EF4-FFF2-40B4-BE49-F238E27FC236}">
                <a16:creationId xmlns:a16="http://schemas.microsoft.com/office/drawing/2014/main" id="{C436A2C9-18ED-0C8F-D2A9-1BE91177CA11}"/>
              </a:ext>
            </a:extLst>
          </p:cNvPr>
          <p:cNvSpPr>
            <a:spLocks noGrp="1"/>
          </p:cNvSpPr>
          <p:nvPr>
            <p:ph type="body" sz="quarter" idx="13"/>
          </p:nvPr>
        </p:nvSpPr>
        <p:spPr/>
        <p:txBody>
          <a:bodyPr vert="horz" lIns="91440" tIns="45720" rIns="91440" bIns="45720" rtlCol="0" anchor="t">
            <a:normAutofit/>
          </a:bodyPr>
          <a:lstStyle/>
          <a:p>
            <a:r>
              <a:rPr lang="en-GB">
                <a:latin typeface="Arial"/>
                <a:cs typeface="Arial"/>
              </a:rPr>
              <a:t>What did participants gain from the training?</a:t>
            </a:r>
            <a:endParaRPr lang="en-GB">
              <a:cs typeface="Arial"/>
            </a:endParaRPr>
          </a:p>
        </p:txBody>
      </p:sp>
      <p:sp>
        <p:nvSpPr>
          <p:cNvPr id="4" name="Text Placeholder 3">
            <a:extLst>
              <a:ext uri="{FF2B5EF4-FFF2-40B4-BE49-F238E27FC236}">
                <a16:creationId xmlns:a16="http://schemas.microsoft.com/office/drawing/2014/main" id="{3915A8DB-95EA-5A5F-1059-6B07DE5ED402}"/>
              </a:ext>
            </a:extLst>
          </p:cNvPr>
          <p:cNvSpPr>
            <a:spLocks noGrp="1"/>
          </p:cNvSpPr>
          <p:nvPr>
            <p:ph type="body" sz="quarter" idx="14"/>
          </p:nvPr>
        </p:nvSpPr>
        <p:spPr>
          <a:xfrm>
            <a:off x="6773410" y="1634149"/>
            <a:ext cx="4239137" cy="4982146"/>
          </a:xfrm>
        </p:spPr>
        <p:txBody>
          <a:bodyPr vert="horz" lIns="91440" tIns="45720" rIns="91440" bIns="45720" rtlCol="0" anchor="t">
            <a:normAutofit/>
          </a:bodyPr>
          <a:lstStyle/>
          <a:p>
            <a:r>
              <a:rPr lang="en-GB" sz="1600">
                <a:latin typeface="Arial"/>
                <a:cs typeface="Arial"/>
              </a:rPr>
              <a:t>As a result, participants are</a:t>
            </a:r>
          </a:p>
          <a:p>
            <a:pPr marL="285750" indent="-285750">
              <a:buFont typeface="Calibri" panose="020B0604020202020204" pitchFamily="34" charset="0"/>
              <a:buChar char="-"/>
            </a:pPr>
            <a:r>
              <a:rPr lang="en-GB" sz="1600" b="0">
                <a:latin typeface="Arial"/>
                <a:cs typeface="Arial"/>
              </a:rPr>
              <a:t>More present at work and with people</a:t>
            </a:r>
            <a:endParaRPr lang="en-GB" sz="1600" b="0">
              <a:cs typeface="Arial"/>
            </a:endParaRPr>
          </a:p>
          <a:p>
            <a:pPr marL="285750" indent="-285750">
              <a:buFont typeface="Calibri" panose="020B0604020202020204" pitchFamily="34" charset="0"/>
              <a:buChar char="-"/>
            </a:pPr>
            <a:r>
              <a:rPr lang="en-GB" sz="1600" b="0">
                <a:latin typeface="Arial"/>
                <a:cs typeface="Arial"/>
              </a:rPr>
              <a:t>Facilitating and supporting others more effectively</a:t>
            </a:r>
            <a:endParaRPr lang="en-GB" sz="1600" b="0">
              <a:cs typeface="Arial"/>
            </a:endParaRPr>
          </a:p>
          <a:p>
            <a:pPr marL="285750" indent="-285750">
              <a:buFont typeface="Calibri" panose="020B0604020202020204" pitchFamily="34" charset="0"/>
              <a:buChar char="-"/>
            </a:pPr>
            <a:r>
              <a:rPr lang="en-GB" sz="1600" b="0">
                <a:latin typeface="Arial"/>
                <a:cs typeface="Arial"/>
              </a:rPr>
              <a:t>Carrying out more self-reflection</a:t>
            </a:r>
            <a:endParaRPr lang="en-GB" sz="1600" b="0">
              <a:cs typeface="Arial"/>
            </a:endParaRPr>
          </a:p>
          <a:p>
            <a:pPr marL="285750" indent="-285750">
              <a:buFont typeface="Calibri" panose="020B0604020202020204" pitchFamily="34" charset="0"/>
              <a:buChar char="-"/>
            </a:pPr>
            <a:r>
              <a:rPr lang="en-GB" sz="1600" b="0">
                <a:latin typeface="Arial"/>
                <a:cs typeface="Arial"/>
              </a:rPr>
              <a:t>Currently or planning to carry out more ALSs and use it in work activities</a:t>
            </a:r>
            <a:endParaRPr lang="en-GB" sz="1600" b="0">
              <a:cs typeface="Arial"/>
            </a:endParaRPr>
          </a:p>
          <a:p>
            <a:endParaRPr lang="en-GB" sz="1600" dirty="0">
              <a:cs typeface="Arial"/>
            </a:endParaRPr>
          </a:p>
        </p:txBody>
      </p:sp>
      <p:sp>
        <p:nvSpPr>
          <p:cNvPr id="9" name="Speech Bubble: Rectangle with Corners Rounded 8">
            <a:extLst>
              <a:ext uri="{FF2B5EF4-FFF2-40B4-BE49-F238E27FC236}">
                <a16:creationId xmlns:a16="http://schemas.microsoft.com/office/drawing/2014/main" id="{BC26FF0B-993C-3535-540E-44BDF8CE78CA}"/>
              </a:ext>
            </a:extLst>
          </p:cNvPr>
          <p:cNvSpPr/>
          <p:nvPr/>
        </p:nvSpPr>
        <p:spPr>
          <a:xfrm>
            <a:off x="363855" y="4365307"/>
            <a:ext cx="1733550" cy="10382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sz="1200" dirty="0"/>
            </a:br>
            <a:r>
              <a:rPr lang="en-GB" sz="1200" dirty="0">
                <a:ea typeface="Calibri"/>
                <a:cs typeface="Calibri"/>
              </a:rPr>
              <a:t>"How to facilitate an ALS session and how effective the process is and the impact that it creates in the person"</a:t>
            </a:r>
            <a:endParaRPr lang="en-GB" sz="1200" dirty="0"/>
          </a:p>
          <a:p>
            <a:pPr algn="ctr"/>
            <a:endParaRPr lang="en-GB" sz="1400" dirty="0">
              <a:ea typeface="Calibri"/>
              <a:cs typeface="Calibri"/>
            </a:endParaRPr>
          </a:p>
        </p:txBody>
      </p:sp>
      <p:sp>
        <p:nvSpPr>
          <p:cNvPr id="10" name="Speech Bubble: Rectangle with Corners Rounded 9">
            <a:extLst>
              <a:ext uri="{FF2B5EF4-FFF2-40B4-BE49-F238E27FC236}">
                <a16:creationId xmlns:a16="http://schemas.microsoft.com/office/drawing/2014/main" id="{E1943B31-DF96-FBEA-0096-ACA177F98384}"/>
              </a:ext>
            </a:extLst>
          </p:cNvPr>
          <p:cNvSpPr/>
          <p:nvPr/>
        </p:nvSpPr>
        <p:spPr>
          <a:xfrm>
            <a:off x="2364104" y="4365307"/>
            <a:ext cx="1914525" cy="17240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I have developed new communication skills, awareness, presence, a substantial amount of lifelong learning elements that will support my professional and personal life."</a:t>
            </a:r>
            <a:endParaRPr lang="en-GB" sz="1200" dirty="0">
              <a:ea typeface="Calibri"/>
              <a:cs typeface="Calibri"/>
            </a:endParaRPr>
          </a:p>
          <a:p>
            <a:pPr algn="ctr"/>
            <a:endParaRPr lang="en-GB" sz="1400" dirty="0">
              <a:ea typeface="Calibri"/>
              <a:cs typeface="Calibri"/>
            </a:endParaRPr>
          </a:p>
        </p:txBody>
      </p:sp>
      <p:sp>
        <p:nvSpPr>
          <p:cNvPr id="12" name="Speech Bubble: Rectangle with Corners Rounded 11">
            <a:extLst>
              <a:ext uri="{FF2B5EF4-FFF2-40B4-BE49-F238E27FC236}">
                <a16:creationId xmlns:a16="http://schemas.microsoft.com/office/drawing/2014/main" id="{C628C738-0675-12F6-1EC1-A758841A5A89}"/>
              </a:ext>
            </a:extLst>
          </p:cNvPr>
          <p:cNvSpPr/>
          <p:nvPr/>
        </p:nvSpPr>
        <p:spPr>
          <a:xfrm>
            <a:off x="4592954" y="4365307"/>
            <a:ext cx="1704975" cy="133350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How to hold space for others, and further develop my health coaching skills - how important peer support is through ALS."</a:t>
            </a:r>
            <a:endParaRPr lang="en-GB" sz="1200" dirty="0">
              <a:ea typeface="Calibri"/>
              <a:cs typeface="Calibri"/>
            </a:endParaRPr>
          </a:p>
          <a:p>
            <a:pPr algn="ctr"/>
            <a:endParaRPr lang="en-GB" sz="1400" dirty="0">
              <a:ea typeface="Calibri"/>
              <a:cs typeface="Calibri"/>
            </a:endParaRPr>
          </a:p>
        </p:txBody>
      </p:sp>
      <p:sp>
        <p:nvSpPr>
          <p:cNvPr id="19" name="Speech Bubble: Rectangle with Corners Rounded 18">
            <a:extLst>
              <a:ext uri="{FF2B5EF4-FFF2-40B4-BE49-F238E27FC236}">
                <a16:creationId xmlns:a16="http://schemas.microsoft.com/office/drawing/2014/main" id="{1433194A-D8F2-2CB0-39E9-8CE085D4555F}"/>
              </a:ext>
            </a:extLst>
          </p:cNvPr>
          <p:cNvSpPr/>
          <p:nvPr/>
        </p:nvSpPr>
        <p:spPr>
          <a:xfrm>
            <a:off x="6888479" y="4050982"/>
            <a:ext cx="4010025" cy="11715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I have changed the way I facilitate groups in particular. I ask more open questions and feel I am a more confident facilitator. Most importantly to me, is that after an ALS practice session, I completely changed the way I run one of my most long-term groups, to a way that works better for the patients and myself."</a:t>
            </a:r>
            <a:endParaRPr lang="en-GB" sz="1200" dirty="0">
              <a:ea typeface="Calibri"/>
              <a:cs typeface="Calibri"/>
            </a:endParaRPr>
          </a:p>
          <a:p>
            <a:pPr algn="ctr"/>
            <a:endParaRPr lang="en-GB" sz="1400" dirty="0">
              <a:ea typeface="Calibri"/>
              <a:cs typeface="Calibri"/>
            </a:endParaRPr>
          </a:p>
        </p:txBody>
      </p:sp>
      <p:sp>
        <p:nvSpPr>
          <p:cNvPr id="20" name="Speech Bubble: Rectangle with Corners Rounded 19">
            <a:extLst>
              <a:ext uri="{FF2B5EF4-FFF2-40B4-BE49-F238E27FC236}">
                <a16:creationId xmlns:a16="http://schemas.microsoft.com/office/drawing/2014/main" id="{4960BF2C-7806-F1C8-969E-D5C611E7890F}"/>
              </a:ext>
            </a:extLst>
          </p:cNvPr>
          <p:cNvSpPr/>
          <p:nvPr/>
        </p:nvSpPr>
        <p:spPr>
          <a:xfrm>
            <a:off x="9012554" y="5584507"/>
            <a:ext cx="2000250" cy="102870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I have been using this at weekly team meetings, to openly discuss and resolve programme "</a:t>
            </a:r>
            <a:endParaRPr lang="en-GB" sz="1200" dirty="0">
              <a:ea typeface="Calibri"/>
              <a:cs typeface="Calibri"/>
            </a:endParaRPr>
          </a:p>
          <a:p>
            <a:pPr algn="ctr"/>
            <a:endParaRPr lang="en-GB" sz="1400" dirty="0">
              <a:ea typeface="Calibri"/>
              <a:cs typeface="Calibri"/>
            </a:endParaRPr>
          </a:p>
        </p:txBody>
      </p:sp>
      <p:sp>
        <p:nvSpPr>
          <p:cNvPr id="21" name="Speech Bubble: Rectangle with Corners Rounded 20">
            <a:extLst>
              <a:ext uri="{FF2B5EF4-FFF2-40B4-BE49-F238E27FC236}">
                <a16:creationId xmlns:a16="http://schemas.microsoft.com/office/drawing/2014/main" id="{2147590F-5FF0-D75A-7C3E-43428E8F353F}"/>
              </a:ext>
            </a:extLst>
          </p:cNvPr>
          <p:cNvSpPr/>
          <p:nvPr/>
        </p:nvSpPr>
        <p:spPr>
          <a:xfrm>
            <a:off x="6774179" y="5584507"/>
            <a:ext cx="1847850" cy="10096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Reach out to colleagues across the PCN to find opportunities to get others involved and add value"</a:t>
            </a:r>
            <a:endParaRPr lang="en-GB" sz="1200" dirty="0">
              <a:ea typeface="Calibri"/>
              <a:cs typeface="Calibri"/>
            </a:endParaRPr>
          </a:p>
          <a:p>
            <a:pPr algn="ctr"/>
            <a:endParaRPr lang="en-GB" sz="1400" dirty="0">
              <a:ea typeface="Calibri"/>
              <a:cs typeface="Calibri"/>
            </a:endParaRPr>
          </a:p>
        </p:txBody>
      </p:sp>
    </p:spTree>
    <p:extLst>
      <p:ext uri="{BB962C8B-B14F-4D97-AF65-F5344CB8AC3E}">
        <p14:creationId xmlns:p14="http://schemas.microsoft.com/office/powerpoint/2010/main" val="109510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BF122-C9EE-5BF8-C8EF-4DC58BF4E775}"/>
              </a:ext>
            </a:extLst>
          </p:cNvPr>
          <p:cNvSpPr>
            <a:spLocks noGrp="1"/>
          </p:cNvSpPr>
          <p:nvPr>
            <p:ph type="body" sz="quarter" idx="11"/>
          </p:nvPr>
        </p:nvSpPr>
        <p:spPr>
          <a:xfrm>
            <a:off x="600776" y="1750689"/>
            <a:ext cx="5386004" cy="4108683"/>
          </a:xfrm>
        </p:spPr>
        <p:txBody>
          <a:bodyPr vert="horz" lIns="91440" tIns="45720" rIns="91440" bIns="45720" rtlCol="0" anchor="t">
            <a:normAutofit/>
          </a:bodyPr>
          <a:lstStyle/>
          <a:p>
            <a:r>
              <a:rPr lang="en-GB" sz="1600" dirty="0">
                <a:latin typeface="Arial"/>
                <a:cs typeface="Arial"/>
              </a:rPr>
              <a:t>As part of the course participants ran local Action Learning sets in their own patch, the most common types are listed below:</a:t>
            </a:r>
            <a:endParaRPr lang="en-US" sz="1600"/>
          </a:p>
          <a:p>
            <a:pPr marL="228600" indent="-228600">
              <a:buFont typeface="Arial" panose="020B0604020202020204" pitchFamily="34" charset="0"/>
              <a:buAutoNum type="arabicPeriod"/>
            </a:pPr>
            <a:r>
              <a:rPr lang="en-GB" sz="1600" dirty="0">
                <a:latin typeface="Arial"/>
                <a:cs typeface="Arial"/>
              </a:rPr>
              <a:t>Borough or PCN wide with one specific role </a:t>
            </a:r>
          </a:p>
          <a:p>
            <a:pPr marL="228600" indent="-228600">
              <a:buFont typeface="Arial" panose="020B0604020202020204" pitchFamily="34" charset="0"/>
              <a:buAutoNum type="arabicPeriod"/>
            </a:pPr>
            <a:r>
              <a:rPr lang="en-GB" sz="1600" dirty="0">
                <a:latin typeface="Arial"/>
                <a:cs typeface="Arial"/>
              </a:rPr>
              <a:t>Personalised care roles in a PCN</a:t>
            </a:r>
          </a:p>
          <a:p>
            <a:pPr marL="228600" indent="-228600">
              <a:buFont typeface="Arial" panose="020B0604020202020204" pitchFamily="34" charset="0"/>
              <a:buAutoNum type="arabicPeriod"/>
            </a:pPr>
            <a:r>
              <a:rPr lang="en-GB" sz="1600" dirty="0">
                <a:latin typeface="Arial"/>
                <a:cs typeface="Arial"/>
              </a:rPr>
              <a:t>Project or team specific group</a:t>
            </a:r>
          </a:p>
          <a:p>
            <a:pPr marL="228600" indent="-228600">
              <a:buFont typeface="Arial" panose="020B0604020202020204" pitchFamily="34" charset="0"/>
              <a:buAutoNum type="arabicPeriod"/>
            </a:pPr>
            <a:r>
              <a:rPr lang="en-GB" sz="1600" dirty="0">
                <a:latin typeface="Arial"/>
                <a:cs typeface="Arial"/>
              </a:rPr>
              <a:t>PCN wide ALS</a:t>
            </a:r>
          </a:p>
        </p:txBody>
      </p:sp>
      <p:sp>
        <p:nvSpPr>
          <p:cNvPr id="3" name="Text Placeholder 2">
            <a:extLst>
              <a:ext uri="{FF2B5EF4-FFF2-40B4-BE49-F238E27FC236}">
                <a16:creationId xmlns:a16="http://schemas.microsoft.com/office/drawing/2014/main" id="{D93F5F2E-FA71-C325-0F89-CC90E65325A3}"/>
              </a:ext>
            </a:extLst>
          </p:cNvPr>
          <p:cNvSpPr>
            <a:spLocks noGrp="1"/>
          </p:cNvSpPr>
          <p:nvPr>
            <p:ph type="body" sz="quarter" idx="13"/>
          </p:nvPr>
        </p:nvSpPr>
        <p:spPr/>
        <p:txBody>
          <a:bodyPr vert="horz" lIns="91440" tIns="45720" rIns="91440" bIns="45720" rtlCol="0" anchor="t">
            <a:normAutofit/>
          </a:bodyPr>
          <a:lstStyle/>
          <a:p>
            <a:r>
              <a:rPr lang="en-GB">
                <a:latin typeface="Arial"/>
                <a:cs typeface="Arial"/>
              </a:rPr>
              <a:t>What Action Learning Sets were run and what do participants plan to do next?</a:t>
            </a:r>
            <a:endParaRPr lang="en-GB"/>
          </a:p>
        </p:txBody>
      </p:sp>
      <p:sp>
        <p:nvSpPr>
          <p:cNvPr id="4" name="Text Placeholder 3">
            <a:extLst>
              <a:ext uri="{FF2B5EF4-FFF2-40B4-BE49-F238E27FC236}">
                <a16:creationId xmlns:a16="http://schemas.microsoft.com/office/drawing/2014/main" id="{F40B8D10-F463-8C7C-5CEA-A458B91C49A1}"/>
              </a:ext>
            </a:extLst>
          </p:cNvPr>
          <p:cNvSpPr>
            <a:spLocks noGrp="1"/>
          </p:cNvSpPr>
          <p:nvPr>
            <p:ph type="body" sz="quarter" idx="14"/>
          </p:nvPr>
        </p:nvSpPr>
        <p:spPr>
          <a:xfrm>
            <a:off x="6822874" y="1750688"/>
            <a:ext cx="4124837" cy="1232133"/>
          </a:xfrm>
        </p:spPr>
        <p:txBody>
          <a:bodyPr vert="horz" lIns="91440" tIns="45720" rIns="91440" bIns="45720" rtlCol="0" anchor="t">
            <a:noAutofit/>
          </a:bodyPr>
          <a:lstStyle/>
          <a:p>
            <a:r>
              <a:rPr lang="en-GB" sz="1600" dirty="0">
                <a:latin typeface="Arial"/>
                <a:cs typeface="Arial"/>
              </a:rPr>
              <a:t>All eleven participants who provided feedback on the course, plan to continue running Action Learning Sets in their local area.</a:t>
            </a:r>
            <a:endParaRPr lang="en-GB" sz="1600" dirty="0">
              <a:cs typeface="Arial" panose="020B0604020202020204" pitchFamily="34" charset="0"/>
            </a:endParaRPr>
          </a:p>
          <a:p>
            <a:endParaRPr lang="en-GB" sz="1600">
              <a:cs typeface="Arial"/>
            </a:endParaRPr>
          </a:p>
          <a:p>
            <a:r>
              <a:rPr lang="en-GB" sz="1600" dirty="0">
                <a:latin typeface="Arial"/>
                <a:cs typeface="Arial"/>
              </a:rPr>
              <a:t>Specifically, they plan to run them with:</a:t>
            </a:r>
          </a:p>
          <a:p>
            <a:pPr marL="285750" indent="-285750">
              <a:buChar char="•"/>
            </a:pPr>
            <a:r>
              <a:rPr lang="en-GB" sz="1600" b="0">
                <a:solidFill>
                  <a:srgbClr val="FFFFFF"/>
                </a:solidFill>
                <a:latin typeface="Arial"/>
                <a:cs typeface="Arial"/>
              </a:rPr>
              <a:t>Specific personalised care role in area</a:t>
            </a:r>
          </a:p>
          <a:p>
            <a:pPr marL="285750" indent="-285750">
              <a:buChar char="•"/>
            </a:pPr>
            <a:r>
              <a:rPr lang="en-GB" sz="1600" b="0">
                <a:solidFill>
                  <a:srgbClr val="FFFFFF"/>
                </a:solidFill>
                <a:latin typeface="Arial"/>
                <a:cs typeface="Arial"/>
              </a:rPr>
              <a:t>Their team or PCN staff</a:t>
            </a:r>
            <a:endParaRPr lang="en-GB" sz="1000" b="0">
              <a:solidFill>
                <a:srgbClr val="000000"/>
              </a:solidFill>
              <a:cs typeface="Arial"/>
            </a:endParaRPr>
          </a:p>
          <a:p>
            <a:pPr marL="285750" indent="-285750">
              <a:buChar char="•"/>
            </a:pPr>
            <a:r>
              <a:rPr lang="en-GB" sz="1600" b="0">
                <a:solidFill>
                  <a:srgbClr val="FFFFFF"/>
                </a:solidFill>
                <a:latin typeface="Arial"/>
                <a:cs typeface="Arial"/>
              </a:rPr>
              <a:t>GPs in their PCN</a:t>
            </a:r>
            <a:endParaRPr lang="en-GB" sz="1600" b="0">
              <a:solidFill>
                <a:srgbClr val="FFFFFF"/>
              </a:solidFill>
              <a:cs typeface="Arial"/>
            </a:endParaRPr>
          </a:p>
          <a:p>
            <a:endParaRPr lang="en-GB">
              <a:cs typeface="Arial"/>
            </a:endParaRPr>
          </a:p>
        </p:txBody>
      </p:sp>
      <p:sp>
        <p:nvSpPr>
          <p:cNvPr id="6" name="Speech Bubble: Rectangle with Corners Rounded 5">
            <a:extLst>
              <a:ext uri="{FF2B5EF4-FFF2-40B4-BE49-F238E27FC236}">
                <a16:creationId xmlns:a16="http://schemas.microsoft.com/office/drawing/2014/main" id="{768BA7EB-54C2-6A22-A3C8-E1ECF3905EC6}"/>
              </a:ext>
            </a:extLst>
          </p:cNvPr>
          <p:cNvSpPr/>
          <p:nvPr/>
        </p:nvSpPr>
        <p:spPr>
          <a:xfrm>
            <a:off x="487679" y="5565457"/>
            <a:ext cx="2676525" cy="8191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"I ran three. Two with a cohort I was running a project for.</a:t>
            </a:r>
            <a:br>
              <a:rPr lang="en-GB" sz="1200" dirty="0">
                <a:ea typeface="Calibri"/>
                <a:cs typeface="Calibri"/>
              </a:rPr>
            </a:br>
            <a:r>
              <a:rPr lang="en-GB" sz="1200" dirty="0">
                <a:ea typeface="Calibri"/>
                <a:cs typeface="Calibri"/>
              </a:rPr>
              <a:t>One with Link workers across my borough"</a:t>
            </a:r>
            <a:endParaRPr lang="en-GB" dirty="0">
              <a:ea typeface="Calibri"/>
              <a:cs typeface="Calibri"/>
            </a:endParaRPr>
          </a:p>
          <a:p>
            <a:pPr algn="ctr"/>
            <a:endParaRPr lang="en-GB" sz="1400" dirty="0">
              <a:ea typeface="Calibri"/>
              <a:cs typeface="Calibri"/>
            </a:endParaRPr>
          </a:p>
        </p:txBody>
      </p:sp>
      <p:sp>
        <p:nvSpPr>
          <p:cNvPr id="8" name="Speech Bubble: Rectangle with Corners Rounded 7">
            <a:extLst>
              <a:ext uri="{FF2B5EF4-FFF2-40B4-BE49-F238E27FC236}">
                <a16:creationId xmlns:a16="http://schemas.microsoft.com/office/drawing/2014/main" id="{05BE0396-A4D8-96BB-BFDB-F4AEC6CD12FD}"/>
              </a:ext>
            </a:extLst>
          </p:cNvPr>
          <p:cNvSpPr/>
          <p:nvPr/>
        </p:nvSpPr>
        <p:spPr>
          <a:xfrm>
            <a:off x="3459479" y="5384482"/>
            <a:ext cx="2752725" cy="106680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"I've run two - one with a group of GPs at a surgery, and another with link workers </a:t>
            </a:r>
            <a:r>
              <a:rPr lang="en-GB" sz="1200" dirty="0">
                <a:solidFill>
                  <a:srgbClr val="FFFFFF"/>
                </a:solidFill>
                <a:ea typeface="+mn-lt"/>
                <a:cs typeface="+mn-lt"/>
              </a:rPr>
              <a:t>and Health &amp; wellbeing coaches PCN-wide. Each group offered a lot of learning."</a:t>
            </a:r>
            <a:endParaRPr lang="en-GB" sz="1200" dirty="0">
              <a:ea typeface="Calibri"/>
              <a:cs typeface="Calibri"/>
            </a:endParaRPr>
          </a:p>
          <a:p>
            <a:pPr algn="ctr"/>
            <a:endParaRPr lang="en-GB" sz="1400" dirty="0">
              <a:ea typeface="Calibri"/>
              <a:cs typeface="Calibri"/>
            </a:endParaRPr>
          </a:p>
        </p:txBody>
      </p:sp>
      <p:sp>
        <p:nvSpPr>
          <p:cNvPr id="10" name="Speech Bubble: Rectangle with Corners Rounded 9">
            <a:extLst>
              <a:ext uri="{FF2B5EF4-FFF2-40B4-BE49-F238E27FC236}">
                <a16:creationId xmlns:a16="http://schemas.microsoft.com/office/drawing/2014/main" id="{4C93F2B1-138A-885A-53E4-F073979DF2BA}"/>
              </a:ext>
            </a:extLst>
          </p:cNvPr>
          <p:cNvSpPr/>
          <p:nvPr/>
        </p:nvSpPr>
        <p:spPr>
          <a:xfrm>
            <a:off x="373379" y="4155757"/>
            <a:ext cx="4229100" cy="9715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I run 2 ALS in my workplace and invited both members of the PCN I work for and ALS trainees. I felt that having both internal and external attendees would create a better learning environment for my self and participants."</a:t>
            </a:r>
            <a:endParaRPr lang="en-GB" sz="1200" dirty="0">
              <a:ea typeface="Calibri"/>
              <a:cs typeface="Calibri"/>
            </a:endParaRPr>
          </a:p>
          <a:p>
            <a:pPr algn="ctr"/>
            <a:endParaRPr lang="en-GB" sz="1400" dirty="0">
              <a:ea typeface="Calibri"/>
              <a:cs typeface="Calibri"/>
            </a:endParaRPr>
          </a:p>
        </p:txBody>
      </p:sp>
      <p:sp>
        <p:nvSpPr>
          <p:cNvPr id="5" name="Speech Bubble: Rectangle with Corners Rounded 4">
            <a:extLst>
              <a:ext uri="{FF2B5EF4-FFF2-40B4-BE49-F238E27FC236}">
                <a16:creationId xmlns:a16="http://schemas.microsoft.com/office/drawing/2014/main" id="{DF1E6153-5D02-8FEB-4B40-6DA5BD5AA5C0}"/>
              </a:ext>
            </a:extLst>
          </p:cNvPr>
          <p:cNvSpPr/>
          <p:nvPr/>
        </p:nvSpPr>
        <p:spPr>
          <a:xfrm>
            <a:off x="6793229" y="4641532"/>
            <a:ext cx="2676525" cy="8191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ea typeface="Calibri"/>
                <a:cs typeface="Calibri"/>
              </a:rPr>
            </a:br>
            <a:r>
              <a:rPr lang="en-GB" sz="1200" dirty="0">
                <a:ea typeface="Calibri"/>
                <a:cs typeface="Calibri"/>
              </a:rPr>
              <a:t>"I plan to set one up for the care coordinators in my PCN but also would like to facilitate as peer support for a wider group"</a:t>
            </a:r>
          </a:p>
          <a:p>
            <a:pPr algn="ctr"/>
            <a:endParaRPr lang="en-GB" sz="1400" dirty="0">
              <a:ea typeface="Calibri"/>
              <a:cs typeface="Calibri"/>
            </a:endParaRPr>
          </a:p>
        </p:txBody>
      </p:sp>
      <p:sp>
        <p:nvSpPr>
          <p:cNvPr id="7" name="Speech Bubble: Rectangle with Corners Rounded 6">
            <a:extLst>
              <a:ext uri="{FF2B5EF4-FFF2-40B4-BE49-F238E27FC236}">
                <a16:creationId xmlns:a16="http://schemas.microsoft.com/office/drawing/2014/main" id="{AA2E6D9D-F7F6-65E5-27D4-3BE1A11A7F43}"/>
              </a:ext>
            </a:extLst>
          </p:cNvPr>
          <p:cNvSpPr/>
          <p:nvPr/>
        </p:nvSpPr>
        <p:spPr>
          <a:xfrm>
            <a:off x="8269604" y="5698807"/>
            <a:ext cx="2676525" cy="8191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ea typeface="Calibri"/>
                <a:cs typeface="Calibri"/>
              </a:rPr>
            </a:br>
            <a:r>
              <a:rPr lang="en-GB" sz="1200" dirty="0">
                <a:ea typeface="Calibri"/>
                <a:cs typeface="Calibri"/>
              </a:rPr>
              <a:t>"</a:t>
            </a:r>
            <a:r>
              <a:rPr lang="en-GB" sz="1200" dirty="0">
                <a:solidFill>
                  <a:srgbClr val="FFFFFF"/>
                </a:solidFill>
                <a:ea typeface="+mn-lt"/>
                <a:cs typeface="+mn-lt"/>
              </a:rPr>
              <a:t>I'm hoping to continue running one with the link workers and health &amp; wellbeing coaches</a:t>
            </a:r>
            <a:r>
              <a:rPr lang="en-GB" sz="1200" dirty="0">
                <a:ea typeface="Calibri"/>
                <a:cs typeface="Calibri"/>
              </a:rPr>
              <a:t>"</a:t>
            </a:r>
          </a:p>
          <a:p>
            <a:pPr algn="ctr"/>
            <a:endParaRPr lang="en-GB" sz="1400" dirty="0">
              <a:ea typeface="Calibri"/>
              <a:cs typeface="Calibri"/>
            </a:endParaRPr>
          </a:p>
        </p:txBody>
      </p:sp>
    </p:spTree>
    <p:extLst>
      <p:ext uri="{BB962C8B-B14F-4D97-AF65-F5344CB8AC3E}">
        <p14:creationId xmlns:p14="http://schemas.microsoft.com/office/powerpoint/2010/main" val="32022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14F3D-4D2B-C98C-F4D7-39B5C9A120C4}"/>
              </a:ext>
            </a:extLst>
          </p:cNvPr>
          <p:cNvSpPr>
            <a:spLocks noGrp="1"/>
          </p:cNvSpPr>
          <p:nvPr>
            <p:ph type="body" sz="quarter" idx="11"/>
          </p:nvPr>
        </p:nvSpPr>
        <p:spPr>
          <a:xfrm>
            <a:off x="546944" y="1499599"/>
            <a:ext cx="5549056" cy="4973119"/>
          </a:xfrm>
        </p:spPr>
        <p:txBody>
          <a:bodyPr vert="horz" lIns="91440" tIns="45720" rIns="91440" bIns="45720" rtlCol="0" anchor="t">
            <a:normAutofit/>
          </a:bodyPr>
          <a:lstStyle/>
          <a:p>
            <a:r>
              <a:rPr lang="en-GB" sz="1600">
                <a:latin typeface="Arial"/>
                <a:cs typeface="Arial"/>
              </a:rPr>
              <a:t>The most useful aspects of the training were:</a:t>
            </a:r>
            <a:endParaRPr lang="en-GB" sz="1600"/>
          </a:p>
          <a:p>
            <a:pPr marL="342900" indent="-342900">
              <a:buAutoNum type="arabicPeriod"/>
            </a:pPr>
            <a:r>
              <a:rPr lang="en-GB" sz="1600">
                <a:latin typeface="Arial"/>
                <a:ea typeface="Calibri"/>
                <a:cs typeface="Arial"/>
              </a:rPr>
              <a:t>Practicing being the </a:t>
            </a:r>
            <a:r>
              <a:rPr lang="en-GB" sz="1600" dirty="0">
                <a:latin typeface="Arial"/>
                <a:ea typeface="Calibri"/>
                <a:cs typeface="Arial"/>
              </a:rPr>
              <a:t>ALS </a:t>
            </a:r>
            <a:r>
              <a:rPr lang="en-GB" sz="1600">
                <a:latin typeface="Arial"/>
                <a:ea typeface="Calibri"/>
                <a:cs typeface="Arial"/>
              </a:rPr>
              <a:t>facilitator </a:t>
            </a:r>
            <a:endParaRPr lang="en-GB" sz="1000">
              <a:solidFill>
                <a:srgbClr val="000000"/>
              </a:solidFill>
              <a:latin typeface="Arial"/>
              <a:ea typeface="Calibri"/>
              <a:cs typeface="Arial"/>
            </a:endParaRPr>
          </a:p>
          <a:p>
            <a:pPr marL="342900" indent="-342900">
              <a:buAutoNum type="arabicPeriod"/>
            </a:pPr>
            <a:r>
              <a:rPr lang="en-GB" sz="1600">
                <a:latin typeface="Arial"/>
                <a:cs typeface="Arial"/>
              </a:rPr>
              <a:t>Non-judgemental support, feedback and guidance from trainers</a:t>
            </a:r>
            <a:endParaRPr lang="en-GB" sz="1600"/>
          </a:p>
          <a:p>
            <a:pPr marL="342900" indent="-342900">
              <a:buAutoNum type="arabicPeriod"/>
            </a:pPr>
            <a:r>
              <a:rPr lang="en-GB" sz="1600">
                <a:latin typeface="Arial"/>
                <a:cs typeface="Arial"/>
              </a:rPr>
              <a:t>Clear processes and framework</a:t>
            </a:r>
            <a:endParaRPr lang="en-GB" sz="1600"/>
          </a:p>
          <a:p>
            <a:pPr marL="342900" indent="-342900">
              <a:buAutoNum type="arabicPeriod"/>
            </a:pPr>
            <a:r>
              <a:rPr lang="en-GB" sz="1600">
                <a:latin typeface="Arial"/>
                <a:cs typeface="Arial"/>
              </a:rPr>
              <a:t>Learning listening </a:t>
            </a:r>
            <a:r>
              <a:rPr lang="en-GB" sz="1600" dirty="0">
                <a:latin typeface="Arial"/>
                <a:cs typeface="Arial"/>
              </a:rPr>
              <a:t>and </a:t>
            </a:r>
            <a:r>
              <a:rPr lang="en-GB" sz="1600">
                <a:latin typeface="Arial"/>
                <a:cs typeface="Arial"/>
              </a:rPr>
              <a:t>questioning techniques</a:t>
            </a:r>
            <a:endParaRPr lang="en-GB"/>
          </a:p>
          <a:p>
            <a:pPr marL="342900" indent="-342900">
              <a:buAutoNum type="arabicPeriod"/>
            </a:pPr>
            <a:r>
              <a:rPr lang="en-GB" sz="1600">
                <a:latin typeface="Arial"/>
                <a:cs typeface="Arial"/>
              </a:rPr>
              <a:t>Working with peers on the course</a:t>
            </a:r>
            <a:endParaRPr lang="en-GB" sz="1600"/>
          </a:p>
          <a:p>
            <a:endParaRPr lang="en-GB" sz="1600"/>
          </a:p>
          <a:p>
            <a:endParaRPr lang="en-GB" sz="1600"/>
          </a:p>
          <a:p>
            <a:pPr marL="342900" indent="-342900">
              <a:buAutoNum type="arabicPeriod"/>
            </a:pPr>
            <a:endParaRPr lang="en-GB" sz="1600" dirty="0"/>
          </a:p>
          <a:p>
            <a:pPr marL="342900" indent="-342900">
              <a:buAutoNum type="arabicPeriod"/>
            </a:pPr>
            <a:endParaRPr lang="en-GB" sz="1600" dirty="0"/>
          </a:p>
          <a:p>
            <a:pPr>
              <a:buChar char="•"/>
            </a:pPr>
            <a:endParaRPr lang="en-GB" sz="1600" dirty="0"/>
          </a:p>
          <a:p>
            <a:endParaRPr lang="en-GB" sz="1600" dirty="0"/>
          </a:p>
        </p:txBody>
      </p:sp>
      <p:sp>
        <p:nvSpPr>
          <p:cNvPr id="3" name="Text Placeholder 2">
            <a:extLst>
              <a:ext uri="{FF2B5EF4-FFF2-40B4-BE49-F238E27FC236}">
                <a16:creationId xmlns:a16="http://schemas.microsoft.com/office/drawing/2014/main" id="{C436A2C9-18ED-0C8F-D2A9-1BE91177CA11}"/>
              </a:ext>
            </a:extLst>
          </p:cNvPr>
          <p:cNvSpPr>
            <a:spLocks noGrp="1"/>
          </p:cNvSpPr>
          <p:nvPr>
            <p:ph type="body" sz="quarter" idx="13"/>
          </p:nvPr>
        </p:nvSpPr>
        <p:spPr/>
        <p:txBody>
          <a:bodyPr vert="horz" lIns="91440" tIns="45720" rIns="91440" bIns="45720" rtlCol="0" anchor="t">
            <a:normAutofit/>
          </a:bodyPr>
          <a:lstStyle/>
          <a:p>
            <a:r>
              <a:rPr lang="en-GB">
                <a:latin typeface="Arial"/>
                <a:cs typeface="Arial"/>
              </a:rPr>
              <a:t>What was most helpful and what could be improved?</a:t>
            </a:r>
            <a:endParaRPr lang="en-GB">
              <a:cs typeface="Arial"/>
            </a:endParaRPr>
          </a:p>
        </p:txBody>
      </p:sp>
      <p:sp>
        <p:nvSpPr>
          <p:cNvPr id="4" name="Text Placeholder 3">
            <a:extLst>
              <a:ext uri="{FF2B5EF4-FFF2-40B4-BE49-F238E27FC236}">
                <a16:creationId xmlns:a16="http://schemas.microsoft.com/office/drawing/2014/main" id="{3915A8DB-95EA-5A5F-1059-6B07DE5ED402}"/>
              </a:ext>
            </a:extLst>
          </p:cNvPr>
          <p:cNvSpPr>
            <a:spLocks noGrp="1"/>
          </p:cNvSpPr>
          <p:nvPr>
            <p:ph type="body" sz="quarter" idx="14"/>
          </p:nvPr>
        </p:nvSpPr>
        <p:spPr>
          <a:xfrm>
            <a:off x="6773410" y="1634149"/>
            <a:ext cx="4239137" cy="4982146"/>
          </a:xfrm>
        </p:spPr>
        <p:txBody>
          <a:bodyPr vert="horz" lIns="91440" tIns="45720" rIns="91440" bIns="45720" rtlCol="0" anchor="t">
            <a:normAutofit/>
          </a:bodyPr>
          <a:lstStyle/>
          <a:p>
            <a:r>
              <a:rPr lang="en-GB" sz="1600" dirty="0">
                <a:latin typeface="Arial"/>
                <a:cs typeface="Arial"/>
              </a:rPr>
              <a:t>Top areas of improvement were:</a:t>
            </a:r>
            <a:endParaRPr lang="en-US" dirty="0"/>
          </a:p>
          <a:p>
            <a:pPr marL="285750" indent="-285750">
              <a:buFont typeface="Calibri" panose="020B0604020202020204" pitchFamily="34" charset="0"/>
              <a:buChar char="-"/>
            </a:pPr>
            <a:r>
              <a:rPr lang="en-GB" sz="1600" b="0" dirty="0">
                <a:latin typeface="Arial"/>
                <a:cs typeface="Arial"/>
              </a:rPr>
              <a:t>Having refresher or follow up trainings</a:t>
            </a:r>
            <a:endParaRPr lang="en-GB" sz="1600" b="0" dirty="0">
              <a:cs typeface="Arial"/>
            </a:endParaRPr>
          </a:p>
          <a:p>
            <a:pPr marL="285750" indent="-285750">
              <a:buFont typeface="Calibri" panose="020B0604020202020204" pitchFamily="34" charset="0"/>
              <a:buChar char="-"/>
            </a:pPr>
            <a:r>
              <a:rPr lang="en-GB" sz="1600" b="0" dirty="0">
                <a:latin typeface="Arial"/>
                <a:cs typeface="Arial"/>
              </a:rPr>
              <a:t>More ideas or materials for convincing others of the value of ALS</a:t>
            </a:r>
            <a:endParaRPr lang="en-GB" sz="1600" b="0" dirty="0">
              <a:cs typeface="Arial"/>
            </a:endParaRPr>
          </a:p>
          <a:p>
            <a:pPr marL="285750" indent="-285750">
              <a:buFont typeface="Calibri" panose="020B0604020202020204" pitchFamily="34" charset="0"/>
              <a:buChar char="-"/>
            </a:pPr>
            <a:r>
              <a:rPr lang="en-GB" sz="1600" b="0" dirty="0">
                <a:solidFill>
                  <a:srgbClr val="FFFFFF"/>
                </a:solidFill>
                <a:latin typeface="Arial"/>
                <a:cs typeface="Arial"/>
              </a:rPr>
              <a:t>Clearer explanation of what the different training sessions involve</a:t>
            </a:r>
            <a:endParaRPr lang="en-GB" sz="1600" b="0" dirty="0">
              <a:solidFill>
                <a:srgbClr val="FFFFFF"/>
              </a:solidFill>
              <a:cs typeface="Arial"/>
            </a:endParaRPr>
          </a:p>
          <a:p>
            <a:pPr marL="285750" indent="-285750">
              <a:buFont typeface="Calibri" panose="020B0604020202020204" pitchFamily="34" charset="0"/>
              <a:buChar char="-"/>
            </a:pPr>
            <a:r>
              <a:rPr lang="en-GB" sz="1600" b="0" dirty="0">
                <a:latin typeface="Arial"/>
                <a:cs typeface="Arial"/>
              </a:rPr>
              <a:t>Having a recording/example of a facilitated session</a:t>
            </a:r>
            <a:endParaRPr lang="en-GB" sz="1600" b="0" dirty="0">
              <a:cs typeface="Arial"/>
            </a:endParaRPr>
          </a:p>
          <a:p>
            <a:pPr marL="285750" indent="-285750">
              <a:buFont typeface="Calibri" panose="020B0604020202020204" pitchFamily="34" charset="0"/>
              <a:buChar char="-"/>
            </a:pPr>
            <a:r>
              <a:rPr lang="en-GB" sz="1600" b="0" dirty="0">
                <a:solidFill>
                  <a:srgbClr val="FFFFFF"/>
                </a:solidFill>
                <a:latin typeface="Arial"/>
                <a:cs typeface="Arial"/>
              </a:rPr>
              <a:t>Shorter training sessions e.g. 2 rather than 3 hours</a:t>
            </a:r>
            <a:endParaRPr lang="en-GB" sz="1600" b="0">
              <a:solidFill>
                <a:srgbClr val="FFFFFF"/>
              </a:solidFill>
              <a:cs typeface="Arial"/>
            </a:endParaRPr>
          </a:p>
          <a:p>
            <a:pPr marL="285750" indent="-285750">
              <a:buFont typeface="Calibri" panose="020B0604020202020204" pitchFamily="34" charset="0"/>
              <a:buChar char="-"/>
            </a:pPr>
            <a:endParaRPr lang="en-GB" sz="1600" b="0" dirty="0">
              <a:cs typeface="Arial"/>
            </a:endParaRPr>
          </a:p>
          <a:p>
            <a:r>
              <a:rPr lang="en-GB" sz="1600" b="0">
                <a:latin typeface="Arial"/>
                <a:cs typeface="Arial"/>
              </a:rPr>
              <a:t>People also thought connecting with others who have done the training and continuing practicing would be most useful for further development.</a:t>
            </a:r>
            <a:endParaRPr lang="en-GB" sz="1600" b="0">
              <a:cs typeface="Arial"/>
            </a:endParaRPr>
          </a:p>
          <a:p>
            <a:endParaRPr lang="en-GB" sz="1600" dirty="0">
              <a:cs typeface="Arial"/>
            </a:endParaRPr>
          </a:p>
        </p:txBody>
      </p:sp>
      <p:sp>
        <p:nvSpPr>
          <p:cNvPr id="9" name="Speech Bubble: Rectangle with Corners Rounded 8">
            <a:extLst>
              <a:ext uri="{FF2B5EF4-FFF2-40B4-BE49-F238E27FC236}">
                <a16:creationId xmlns:a16="http://schemas.microsoft.com/office/drawing/2014/main" id="{BC26FF0B-993C-3535-540E-44BDF8CE78CA}"/>
              </a:ext>
            </a:extLst>
          </p:cNvPr>
          <p:cNvSpPr/>
          <p:nvPr/>
        </p:nvSpPr>
        <p:spPr>
          <a:xfrm>
            <a:off x="363855" y="4365307"/>
            <a:ext cx="1733550" cy="10382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Actually role playing the ALS over a number of different sessions.</a:t>
            </a:r>
            <a:r>
              <a:rPr lang="en-GB" sz="1200" dirty="0">
                <a:ea typeface="Calibri"/>
                <a:cs typeface="Calibri"/>
              </a:rPr>
              <a:t>"</a:t>
            </a:r>
            <a:endParaRPr lang="en-GB" sz="1200" dirty="0"/>
          </a:p>
          <a:p>
            <a:pPr algn="ctr"/>
            <a:endParaRPr lang="en-GB" sz="1400" dirty="0">
              <a:ea typeface="Calibri"/>
              <a:cs typeface="Calibri"/>
            </a:endParaRPr>
          </a:p>
        </p:txBody>
      </p:sp>
      <p:sp>
        <p:nvSpPr>
          <p:cNvPr id="10" name="Speech Bubble: Rectangle with Corners Rounded 9">
            <a:extLst>
              <a:ext uri="{FF2B5EF4-FFF2-40B4-BE49-F238E27FC236}">
                <a16:creationId xmlns:a16="http://schemas.microsoft.com/office/drawing/2014/main" id="{E1943B31-DF96-FBEA-0096-ACA177F98384}"/>
              </a:ext>
            </a:extLst>
          </p:cNvPr>
          <p:cNvSpPr/>
          <p:nvPr/>
        </p:nvSpPr>
        <p:spPr>
          <a:xfrm>
            <a:off x="3221354" y="4108132"/>
            <a:ext cx="2305050" cy="12477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ea typeface="Calibri"/>
                <a:cs typeface="Calibri"/>
              </a:rPr>
            </a:br>
            <a:r>
              <a:rPr lang="en-GB" sz="1200" dirty="0">
                <a:ea typeface="Calibri"/>
                <a:cs typeface="Calibri"/>
              </a:rPr>
              <a:t>"The amount of time we had to practice the process, with the trainers on hand to give us some support (always non-judgementally) "</a:t>
            </a:r>
          </a:p>
          <a:p>
            <a:pPr algn="ctr"/>
            <a:endParaRPr lang="en-GB" sz="1400" dirty="0">
              <a:ea typeface="Calibri"/>
              <a:cs typeface="Calibri"/>
            </a:endParaRPr>
          </a:p>
        </p:txBody>
      </p:sp>
      <p:sp>
        <p:nvSpPr>
          <p:cNvPr id="19" name="Speech Bubble: Rectangle with Corners Rounded 18">
            <a:extLst>
              <a:ext uri="{FF2B5EF4-FFF2-40B4-BE49-F238E27FC236}">
                <a16:creationId xmlns:a16="http://schemas.microsoft.com/office/drawing/2014/main" id="{1433194A-D8F2-2CB0-39E9-8CE085D4555F}"/>
              </a:ext>
            </a:extLst>
          </p:cNvPr>
          <p:cNvSpPr/>
          <p:nvPr/>
        </p:nvSpPr>
        <p:spPr>
          <a:xfrm>
            <a:off x="6250304" y="136207"/>
            <a:ext cx="2190750" cy="11715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Perhaps more ideas regarding how to best communicate to our teams that attending an ALS is a beneficial idea e.g. stories from the trainer's experience"</a:t>
            </a:r>
          </a:p>
          <a:p>
            <a:pPr algn="ctr"/>
            <a:endParaRPr lang="en-GB" sz="1200" dirty="0">
              <a:solidFill>
                <a:srgbClr val="FFFFFF"/>
              </a:solidFill>
              <a:ea typeface="+mn-lt"/>
              <a:cs typeface="+mn-lt"/>
            </a:endParaRPr>
          </a:p>
        </p:txBody>
      </p:sp>
      <p:sp>
        <p:nvSpPr>
          <p:cNvPr id="20" name="Speech Bubble: Rectangle with Corners Rounded 19">
            <a:extLst>
              <a:ext uri="{FF2B5EF4-FFF2-40B4-BE49-F238E27FC236}">
                <a16:creationId xmlns:a16="http://schemas.microsoft.com/office/drawing/2014/main" id="{4960BF2C-7806-F1C8-969E-D5C611E7890F}"/>
              </a:ext>
            </a:extLst>
          </p:cNvPr>
          <p:cNvSpPr/>
          <p:nvPr/>
        </p:nvSpPr>
        <p:spPr>
          <a:xfrm>
            <a:off x="8698229" y="136207"/>
            <a:ext cx="2105025" cy="11715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Potentially more sessions, or a follow up/refresher session with the trainers to help with any other issues queries/questions that come up"</a:t>
            </a:r>
            <a:endParaRPr lang="en-GB" sz="1200" dirty="0">
              <a:ea typeface="Calibri"/>
              <a:cs typeface="Calibri"/>
            </a:endParaRPr>
          </a:p>
          <a:p>
            <a:pPr algn="ctr"/>
            <a:endParaRPr lang="en-GB" sz="1400" dirty="0">
              <a:ea typeface="Calibri"/>
              <a:cs typeface="Calibri"/>
            </a:endParaRPr>
          </a:p>
        </p:txBody>
      </p:sp>
      <p:sp>
        <p:nvSpPr>
          <p:cNvPr id="21" name="Speech Bubble: Rectangle with Corners Rounded 20">
            <a:extLst>
              <a:ext uri="{FF2B5EF4-FFF2-40B4-BE49-F238E27FC236}">
                <a16:creationId xmlns:a16="http://schemas.microsoft.com/office/drawing/2014/main" id="{2147590F-5FF0-D75A-7C3E-43428E8F353F}"/>
              </a:ext>
            </a:extLst>
          </p:cNvPr>
          <p:cNvSpPr/>
          <p:nvPr/>
        </p:nvSpPr>
        <p:spPr>
          <a:xfrm>
            <a:off x="1859279" y="5698807"/>
            <a:ext cx="1847850" cy="6191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en-US" sz="1200" dirty="0"/>
            </a:br>
            <a:r>
              <a:rPr lang="en-GB" sz="1200" dirty="0">
                <a:ea typeface="Calibri"/>
                <a:cs typeface="Calibri"/>
              </a:rPr>
              <a:t>"</a:t>
            </a:r>
            <a:r>
              <a:rPr lang="en-GB" sz="1200" dirty="0">
                <a:solidFill>
                  <a:srgbClr val="FFFFFF"/>
                </a:solidFill>
                <a:ea typeface="+mn-lt"/>
                <a:cs typeface="+mn-lt"/>
              </a:rPr>
              <a:t>The practice and also </a:t>
            </a:r>
            <a:r>
              <a:rPr lang="en-GB" sz="1200" dirty="0">
                <a:ea typeface="Calibri"/>
                <a:cs typeface="Calibri"/>
              </a:rPr>
              <a:t>the guidance</a:t>
            </a:r>
            <a:r>
              <a:rPr lang="en-GB" sz="1200" dirty="0">
                <a:solidFill>
                  <a:srgbClr val="FFFFFF"/>
                </a:solidFill>
                <a:ea typeface="+mn-lt"/>
                <a:cs typeface="+mn-lt"/>
              </a:rPr>
              <a:t> from facilitators "</a:t>
            </a:r>
            <a:endParaRPr lang="en-GB" sz="1200" dirty="0">
              <a:ea typeface="Calibri"/>
              <a:cs typeface="Calibri"/>
            </a:endParaRPr>
          </a:p>
          <a:p>
            <a:pPr algn="ctr"/>
            <a:endParaRPr lang="en-GB" sz="1400" dirty="0">
              <a:ea typeface="Calibri"/>
              <a:cs typeface="Calibri"/>
            </a:endParaRPr>
          </a:p>
        </p:txBody>
      </p:sp>
    </p:spTree>
    <p:extLst>
      <p:ext uri="{BB962C8B-B14F-4D97-AF65-F5344CB8AC3E}">
        <p14:creationId xmlns:p14="http://schemas.microsoft.com/office/powerpoint/2010/main" val="36126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14F3D-4D2B-C98C-F4D7-39B5C9A120C4}"/>
              </a:ext>
            </a:extLst>
          </p:cNvPr>
          <p:cNvSpPr>
            <a:spLocks noGrp="1"/>
          </p:cNvSpPr>
          <p:nvPr>
            <p:ph type="body" sz="quarter" idx="11"/>
          </p:nvPr>
        </p:nvSpPr>
        <p:spPr>
          <a:xfrm>
            <a:off x="546944" y="1642474"/>
            <a:ext cx="5549056" cy="4973119"/>
          </a:xfrm>
        </p:spPr>
        <p:txBody>
          <a:bodyPr vert="horz" lIns="91440" tIns="45720" rIns="91440" bIns="45720" rtlCol="0" anchor="t">
            <a:normAutofit/>
          </a:bodyPr>
          <a:lstStyle/>
          <a:p>
            <a:r>
              <a:rPr lang="en-GB" sz="1600" b="1" dirty="0">
                <a:latin typeface="Arial"/>
                <a:cs typeface="Arial"/>
              </a:rPr>
              <a:t>Before the training</a:t>
            </a:r>
            <a:endParaRPr lang="en-GB" sz="1600" dirty="0"/>
          </a:p>
          <a:p>
            <a:pPr marL="285750" indent="-285750">
              <a:buChar char="•"/>
            </a:pPr>
            <a:r>
              <a:rPr lang="en-GB" sz="1600" dirty="0">
                <a:latin typeface="Arial"/>
                <a:cs typeface="Arial"/>
              </a:rPr>
              <a:t>It wasn't easy to get people to commit to a long term training of sessions over a 6 month time period – buy in and commitment from training hubs, ICBs and managers is important for these</a:t>
            </a:r>
          </a:p>
          <a:p>
            <a:pPr marL="285750" indent="-285750">
              <a:buChar char="•"/>
            </a:pPr>
            <a:endParaRPr lang="en-GB" sz="1600" dirty="0"/>
          </a:p>
          <a:p>
            <a:r>
              <a:rPr lang="en-GB" sz="1600" b="1" dirty="0">
                <a:latin typeface="Arial"/>
                <a:cs typeface="Arial"/>
              </a:rPr>
              <a:t>During the training</a:t>
            </a:r>
            <a:endParaRPr lang="en-GB" sz="1600" b="1" dirty="0"/>
          </a:p>
          <a:p>
            <a:pPr marL="285750" indent="-285750">
              <a:buChar char="•"/>
            </a:pPr>
            <a:r>
              <a:rPr lang="en-GB" sz="1600" dirty="0">
                <a:latin typeface="Arial"/>
                <a:cs typeface="Arial"/>
              </a:rPr>
              <a:t>Attendance was sometimes patchy and some individuals dropped out, it would have been useful to offer places to more people, or have a process which ensured people could commit to the sessions. Such as a signed agreement from them and their manager.</a:t>
            </a:r>
            <a:endParaRPr lang="en-GB" sz="1600" dirty="0"/>
          </a:p>
          <a:p>
            <a:pPr marL="285750" indent="-285750">
              <a:buChar char="•"/>
            </a:pPr>
            <a:r>
              <a:rPr lang="en-GB" sz="1600">
                <a:latin typeface="Arial"/>
                <a:cs typeface="Arial"/>
              </a:rPr>
              <a:t>Maintaining engagement through emails, calendar reminders and offers of support is key. </a:t>
            </a:r>
            <a:endParaRPr lang="en-GB" sz="1600"/>
          </a:p>
          <a:p>
            <a:endParaRPr lang="en-GB" sz="1600" dirty="0"/>
          </a:p>
        </p:txBody>
      </p:sp>
      <p:sp>
        <p:nvSpPr>
          <p:cNvPr id="3" name="Text Placeholder 2">
            <a:extLst>
              <a:ext uri="{FF2B5EF4-FFF2-40B4-BE49-F238E27FC236}">
                <a16:creationId xmlns:a16="http://schemas.microsoft.com/office/drawing/2014/main" id="{C436A2C9-18ED-0C8F-D2A9-1BE91177CA11}"/>
              </a:ext>
            </a:extLst>
          </p:cNvPr>
          <p:cNvSpPr>
            <a:spLocks noGrp="1"/>
          </p:cNvSpPr>
          <p:nvPr>
            <p:ph type="body" sz="quarter" idx="13"/>
          </p:nvPr>
        </p:nvSpPr>
        <p:spPr>
          <a:xfrm>
            <a:off x="762701" y="780298"/>
            <a:ext cx="4801043" cy="728827"/>
          </a:xfrm>
        </p:spPr>
        <p:txBody>
          <a:bodyPr vert="horz" lIns="91440" tIns="45720" rIns="91440" bIns="45720" rtlCol="0" anchor="t">
            <a:normAutofit/>
          </a:bodyPr>
          <a:lstStyle/>
          <a:p>
            <a:r>
              <a:rPr lang="en-GB">
                <a:latin typeface="Arial"/>
                <a:cs typeface="Arial"/>
              </a:rPr>
              <a:t>Learnings from TPHC and the facilitators </a:t>
            </a:r>
            <a:r>
              <a:rPr lang="en-GB" dirty="0">
                <a:latin typeface="Arial"/>
                <a:cs typeface="Arial"/>
              </a:rPr>
              <a:t>perspective</a:t>
            </a:r>
            <a:endParaRPr lang="en-US" dirty="0"/>
          </a:p>
        </p:txBody>
      </p:sp>
      <p:sp>
        <p:nvSpPr>
          <p:cNvPr id="4" name="Text Placeholder 3">
            <a:extLst>
              <a:ext uri="{FF2B5EF4-FFF2-40B4-BE49-F238E27FC236}">
                <a16:creationId xmlns:a16="http://schemas.microsoft.com/office/drawing/2014/main" id="{3915A8DB-95EA-5A5F-1059-6B07DE5ED402}"/>
              </a:ext>
            </a:extLst>
          </p:cNvPr>
          <p:cNvSpPr>
            <a:spLocks noGrp="1"/>
          </p:cNvSpPr>
          <p:nvPr>
            <p:ph type="body" sz="quarter" idx="14"/>
          </p:nvPr>
        </p:nvSpPr>
        <p:spPr>
          <a:xfrm>
            <a:off x="6792460" y="1834174"/>
            <a:ext cx="4239137" cy="4982146"/>
          </a:xfrm>
        </p:spPr>
        <p:txBody>
          <a:bodyPr vert="horz" lIns="91440" tIns="45720" rIns="91440" bIns="45720" rtlCol="0" anchor="t">
            <a:normAutofit/>
          </a:bodyPr>
          <a:lstStyle/>
          <a:p>
            <a:r>
              <a:rPr lang="en-GB" sz="1600" dirty="0">
                <a:latin typeface="Arial"/>
                <a:cs typeface="Arial"/>
              </a:rPr>
              <a:t>After the training</a:t>
            </a:r>
            <a:endParaRPr lang="en-GB" sz="1600" dirty="0">
              <a:cs typeface="Arial"/>
            </a:endParaRPr>
          </a:p>
          <a:p>
            <a:pPr marL="285750" indent="-285750">
              <a:buChar char="•"/>
            </a:pPr>
            <a:r>
              <a:rPr lang="en-GB" sz="1600" b="0" dirty="0">
                <a:latin typeface="Arial"/>
                <a:cs typeface="Arial"/>
              </a:rPr>
              <a:t>It is a challenge to make sure the newly qualified facilitators are supported to run ALS and areas benefit, however support will be offered from TPHC for this. </a:t>
            </a:r>
            <a:endParaRPr lang="en-GB" sz="1600">
              <a:cs typeface="Arial"/>
            </a:endParaRPr>
          </a:p>
          <a:p>
            <a:pPr marL="285750" indent="-285750">
              <a:buChar char="•"/>
            </a:pPr>
            <a:r>
              <a:rPr lang="en-GB" sz="1600" b="0">
                <a:latin typeface="Arial"/>
                <a:cs typeface="Arial"/>
              </a:rPr>
              <a:t>People find it difficult to secure time for people to participate in ALS, ensuring there is manager buy in, using existing meetings, or suggesting a one-off trial meet have been some solutions. </a:t>
            </a:r>
          </a:p>
        </p:txBody>
      </p:sp>
    </p:spTree>
    <p:extLst>
      <p:ext uri="{BB962C8B-B14F-4D97-AF65-F5344CB8AC3E}">
        <p14:creationId xmlns:p14="http://schemas.microsoft.com/office/powerpoint/2010/main" val="29249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14F3D-4D2B-C98C-F4D7-39B5C9A120C4}"/>
              </a:ext>
            </a:extLst>
          </p:cNvPr>
          <p:cNvSpPr>
            <a:spLocks noGrp="1"/>
          </p:cNvSpPr>
          <p:nvPr>
            <p:ph type="body" sz="quarter" idx="11"/>
          </p:nvPr>
        </p:nvSpPr>
        <p:spPr>
          <a:xfrm>
            <a:off x="546944" y="1642474"/>
            <a:ext cx="5549056" cy="4973119"/>
          </a:xfrm>
        </p:spPr>
        <p:txBody>
          <a:bodyPr vert="horz" lIns="91440" tIns="45720" rIns="91440" bIns="45720" rtlCol="0" anchor="t">
            <a:normAutofit/>
          </a:bodyPr>
          <a:lstStyle/>
          <a:p>
            <a:pPr marL="342900" indent="-342900">
              <a:buAutoNum type="arabicPeriod"/>
            </a:pPr>
            <a:r>
              <a:rPr lang="en-GB" sz="1600" b="1">
                <a:latin typeface="Arial"/>
                <a:cs typeface="Arial"/>
              </a:rPr>
              <a:t>The training was perceived as hugely beneficial to the participants, both professionally and personally</a:t>
            </a:r>
            <a:endParaRPr lang="en-US"/>
          </a:p>
          <a:p>
            <a:pPr marL="342900" indent="-342900">
              <a:buAutoNum type="arabicPeriod"/>
            </a:pPr>
            <a:endParaRPr lang="en-GB" sz="1600" b="1">
              <a:latin typeface="Arial"/>
              <a:cs typeface="Arial"/>
            </a:endParaRPr>
          </a:p>
          <a:p>
            <a:pPr marL="342900" indent="-342900">
              <a:buAutoNum type="arabicPeriod"/>
            </a:pPr>
            <a:r>
              <a:rPr lang="en-GB" sz="1600" b="1">
                <a:latin typeface="Arial"/>
                <a:cs typeface="Arial"/>
              </a:rPr>
              <a:t>The training is an effective way to build facilitation, communication and listening skills among personalised care roles, for use in both internal work setting and with patients. </a:t>
            </a:r>
            <a:endParaRPr lang="en-US"/>
          </a:p>
          <a:p>
            <a:pPr marL="342900" indent="-342900">
              <a:buAutoNum type="arabicPeriod"/>
            </a:pPr>
            <a:endParaRPr lang="en-GB" sz="1600" b="1"/>
          </a:p>
          <a:p>
            <a:pPr marL="342900" indent="-342900">
              <a:buAutoNum type="arabicPeriod"/>
            </a:pPr>
            <a:r>
              <a:rPr lang="en-GB" sz="1600" b="1">
                <a:latin typeface="Arial"/>
                <a:cs typeface="Arial"/>
              </a:rPr>
              <a:t>ALS training is a way to create sustainable capacity and capability in the system for peer support – as all participants fedback they will continue to run ALS in their roles.</a:t>
            </a:r>
            <a:endParaRPr lang="en-GB" sz="1600" b="1"/>
          </a:p>
          <a:p>
            <a:endParaRPr lang="en-GB" sz="1600" b="1"/>
          </a:p>
          <a:p>
            <a:endParaRPr lang="en-GB" sz="1600"/>
          </a:p>
        </p:txBody>
      </p:sp>
      <p:sp>
        <p:nvSpPr>
          <p:cNvPr id="3" name="Text Placeholder 2">
            <a:extLst>
              <a:ext uri="{FF2B5EF4-FFF2-40B4-BE49-F238E27FC236}">
                <a16:creationId xmlns:a16="http://schemas.microsoft.com/office/drawing/2014/main" id="{C436A2C9-18ED-0C8F-D2A9-1BE91177CA11}"/>
              </a:ext>
            </a:extLst>
          </p:cNvPr>
          <p:cNvSpPr>
            <a:spLocks noGrp="1"/>
          </p:cNvSpPr>
          <p:nvPr>
            <p:ph type="body" sz="quarter" idx="13"/>
          </p:nvPr>
        </p:nvSpPr>
        <p:spPr>
          <a:xfrm>
            <a:off x="762701" y="780298"/>
            <a:ext cx="4801043" cy="728827"/>
          </a:xfrm>
        </p:spPr>
        <p:txBody>
          <a:bodyPr vert="horz" lIns="91440" tIns="45720" rIns="91440" bIns="45720" rtlCol="0" anchor="t">
            <a:normAutofit/>
          </a:bodyPr>
          <a:lstStyle/>
          <a:p>
            <a:r>
              <a:rPr lang="en-GB">
                <a:latin typeface="Arial"/>
                <a:cs typeface="Arial"/>
              </a:rPr>
              <a:t>Key takeaways and next steps</a:t>
            </a:r>
            <a:endParaRPr lang="en-GB">
              <a:cs typeface="Arial"/>
            </a:endParaRPr>
          </a:p>
        </p:txBody>
      </p:sp>
      <p:sp>
        <p:nvSpPr>
          <p:cNvPr id="4" name="Text Placeholder 3">
            <a:extLst>
              <a:ext uri="{FF2B5EF4-FFF2-40B4-BE49-F238E27FC236}">
                <a16:creationId xmlns:a16="http://schemas.microsoft.com/office/drawing/2014/main" id="{3915A8DB-95EA-5A5F-1059-6B07DE5ED402}"/>
              </a:ext>
            </a:extLst>
          </p:cNvPr>
          <p:cNvSpPr>
            <a:spLocks noGrp="1"/>
          </p:cNvSpPr>
          <p:nvPr>
            <p:ph type="body" sz="quarter" idx="14"/>
          </p:nvPr>
        </p:nvSpPr>
        <p:spPr>
          <a:xfrm>
            <a:off x="6792460" y="1834174"/>
            <a:ext cx="4239137" cy="4982146"/>
          </a:xfrm>
        </p:spPr>
        <p:txBody>
          <a:bodyPr vert="horz" lIns="91440" tIns="45720" rIns="91440" bIns="45720" rtlCol="0" anchor="t">
            <a:normAutofit/>
          </a:bodyPr>
          <a:lstStyle/>
          <a:p>
            <a:r>
              <a:rPr lang="en-GB" sz="1600" dirty="0">
                <a:latin typeface="Arial"/>
                <a:cs typeface="Arial"/>
              </a:rPr>
              <a:t>Next steps</a:t>
            </a:r>
            <a:endParaRPr lang="en-US" dirty="0"/>
          </a:p>
          <a:p>
            <a:pPr marL="285750" indent="-285750">
              <a:buChar char="•"/>
            </a:pPr>
            <a:r>
              <a:rPr lang="en-GB" sz="1600" b="0" dirty="0">
                <a:latin typeface="Arial"/>
                <a:cs typeface="Arial"/>
              </a:rPr>
              <a:t>Continue to support the newly qualified ALS facilitators to deliver local peer support</a:t>
            </a:r>
          </a:p>
          <a:p>
            <a:pPr marL="285750" indent="-285750">
              <a:buChar char="•"/>
            </a:pPr>
            <a:r>
              <a:rPr lang="en-GB" sz="1600" b="0">
                <a:latin typeface="Arial"/>
                <a:cs typeface="Arial"/>
              </a:rPr>
              <a:t>Plan a refresher session and scope out networks of ALS facilitators that the participants can join</a:t>
            </a:r>
          </a:p>
          <a:p>
            <a:pPr marL="285750" indent="-285750">
              <a:buChar char="•"/>
            </a:pPr>
            <a:r>
              <a:rPr lang="en-GB" sz="1600" b="0" dirty="0">
                <a:latin typeface="Arial"/>
                <a:cs typeface="Arial"/>
              </a:rPr>
              <a:t>Make ICBs and training hubs aware of who is qualified and offer support around making best use of ALS in </a:t>
            </a:r>
            <a:r>
              <a:rPr lang="en-GB" sz="1600" b="0">
                <a:latin typeface="Arial"/>
                <a:cs typeface="Arial"/>
              </a:rPr>
              <a:t>their</a:t>
            </a:r>
            <a:r>
              <a:rPr lang="en-GB" sz="1600" b="0" dirty="0">
                <a:latin typeface="Arial"/>
                <a:cs typeface="Arial"/>
              </a:rPr>
              <a:t> area</a:t>
            </a:r>
            <a:endParaRPr lang="en-GB" sz="1600" b="0" dirty="0">
              <a:cs typeface="Arial"/>
            </a:endParaRPr>
          </a:p>
          <a:p>
            <a:pPr marL="285750" indent="-285750">
              <a:buChar char="•"/>
            </a:pPr>
            <a:r>
              <a:rPr lang="en-GB" sz="1600" b="0" dirty="0">
                <a:latin typeface="Arial"/>
                <a:cs typeface="Arial"/>
              </a:rPr>
              <a:t>Review the need to re-run the training across London and for whom</a:t>
            </a:r>
            <a:endParaRPr lang="en-GB" sz="1600" b="0" dirty="0">
              <a:cs typeface="Arial"/>
            </a:endParaRPr>
          </a:p>
          <a:p>
            <a:pPr marL="285750" indent="-285750">
              <a:buChar char="•"/>
            </a:pPr>
            <a:endParaRPr lang="en-GB" sz="1600" b="0" dirty="0">
              <a:cs typeface="Arial"/>
            </a:endParaRPr>
          </a:p>
        </p:txBody>
      </p:sp>
    </p:spTree>
    <p:extLst>
      <p:ext uri="{BB962C8B-B14F-4D97-AF65-F5344CB8AC3E}">
        <p14:creationId xmlns:p14="http://schemas.microsoft.com/office/powerpoint/2010/main" val="79995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35E67B-D74F-04BF-DA3B-CFD3AF3ED1FD}"/>
              </a:ext>
            </a:extLst>
          </p:cNvPr>
          <p:cNvSpPr txBox="1"/>
          <p:nvPr/>
        </p:nvSpPr>
        <p:spPr>
          <a:xfrm>
            <a:off x="433137" y="1042737"/>
            <a:ext cx="5662863" cy="830997"/>
          </a:xfrm>
          <a:prstGeom prst="rect">
            <a:avLst/>
          </a:prstGeom>
          <a:noFill/>
        </p:spPr>
        <p:txBody>
          <a:bodyPr wrap="square" rtlCol="0">
            <a:spAutoFit/>
          </a:bodyPr>
          <a:lstStyle/>
          <a:p>
            <a:r>
              <a:rPr lang="en-GB" sz="4800">
                <a:solidFill>
                  <a:schemeClr val="bg1"/>
                </a:solidFill>
              </a:rPr>
              <a:t>Appendices</a:t>
            </a:r>
          </a:p>
        </p:txBody>
      </p:sp>
    </p:spTree>
    <p:extLst>
      <p:ext uri="{BB962C8B-B14F-4D97-AF65-F5344CB8AC3E}">
        <p14:creationId xmlns:p14="http://schemas.microsoft.com/office/powerpoint/2010/main" val="2860037352"/>
      </p:ext>
    </p:extLst>
  </p:cSld>
  <p:clrMapOvr>
    <a:masterClrMapping/>
  </p:clrMapOvr>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logo_Powerpoint v1.3 (Jan 2023).potx  -  Read-Only" id="{4CF303EF-714D-4CE7-99A5-6262603F76DB}" vid="{7C19A67B-2EC8-42F2-BA5A-BC4CEBEB81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6EF81A2C155E499883D3B4B8F92145" ma:contentTypeVersion="16" ma:contentTypeDescription="Create a new document." ma:contentTypeScope="" ma:versionID="19d34a52954bd54e3e90fb23e7274806">
  <xsd:schema xmlns:xsd="http://www.w3.org/2001/XMLSchema" xmlns:xs="http://www.w3.org/2001/XMLSchema" xmlns:p="http://schemas.microsoft.com/office/2006/metadata/properties" xmlns:ns1="http://schemas.microsoft.com/sharepoint/v3" xmlns:ns2="815dd6d7-cc64-4e40-a0f5-2738425cf3ae" xmlns:ns3="b97c2deb-031d-4fa7-b1fb-4c3658af6c30" targetNamespace="http://schemas.microsoft.com/office/2006/metadata/properties" ma:root="true" ma:fieldsID="377a33868ce1810f403d8f1d350f3058" ns1:_="" ns2:_="" ns3:_="">
    <xsd:import namespace="http://schemas.microsoft.com/sharepoint/v3"/>
    <xsd:import namespace="815dd6d7-cc64-4e40-a0f5-2738425cf3ae"/>
    <xsd:import namespace="b97c2deb-031d-4fa7-b1fb-4c3658af6c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5dd6d7-cc64-4e40-a0f5-2738425cf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c2deb-031d-4fa7-b1fb-4c3658af6c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7ff03e6-7b44-408c-924f-c8a0a600a08d}" ma:internalName="TaxCatchAll" ma:showField="CatchAllData" ma:web="b97c2deb-031d-4fa7-b1fb-4c3658af6c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5dd6d7-cc64-4e40-a0f5-2738425cf3ae">
      <Terms xmlns="http://schemas.microsoft.com/office/infopath/2007/PartnerControls"/>
    </lcf76f155ced4ddcb4097134ff3c332f>
    <_ip_UnifiedCompliancePolicyUIAction xmlns="http://schemas.microsoft.com/sharepoint/v3" xsi:nil="true"/>
    <TaxCatchAll xmlns="b97c2deb-031d-4fa7-b1fb-4c3658af6c3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86E90A1-5AD1-4491-B63C-D6ED828A523B}">
  <ds:schemaRefs>
    <ds:schemaRef ds:uri="http://schemas.microsoft.com/sharepoint/v3/contenttype/forms"/>
  </ds:schemaRefs>
</ds:datastoreItem>
</file>

<file path=customXml/itemProps2.xml><?xml version="1.0" encoding="utf-8"?>
<ds:datastoreItem xmlns:ds="http://schemas.openxmlformats.org/officeDocument/2006/customXml" ds:itemID="{33094F6C-B3A6-4679-91B7-76E9DEDF2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5dd6d7-cc64-4e40-a0f5-2738425cf3ae"/>
    <ds:schemaRef ds:uri="b97c2deb-031d-4fa7-b1fb-4c3658af6c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B082D5-3BAB-49E7-A7FD-8C508509205C}">
  <ds:schemaRefs>
    <ds:schemaRef ds:uri="http://schemas.microsoft.com/office/2006/metadata/properties"/>
    <ds:schemaRef ds:uri="http://schemas.microsoft.com/office/infopath/2007/PartnerControls"/>
    <ds:schemaRef ds:uri="815dd6d7-cc64-4e40-a0f5-2738425cf3ae"/>
    <ds:schemaRef ds:uri="http://schemas.microsoft.com/sharepoint/v3"/>
    <ds:schemaRef ds:uri="b97c2deb-031d-4fa7-b1fb-4c3658af6c3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Title Pages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Experiencing the beginning of Action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509</cp:revision>
  <dcterms:created xsi:type="dcterms:W3CDTF">2023-10-24T07:58:15Z</dcterms:created>
  <dcterms:modified xsi:type="dcterms:W3CDTF">2025-02-24T12:13:17Z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0x010100BE6EF81A2C155E499883D3B4B8F92145</vt:lpwstr>
  </property>
  <property fmtid="{D5CDD505-2E9C-101B-9397-08002B2CF9AE}" pid="3" name="MediaServiceImageTags">
    <vt:lpwstr/>
  </property>
</Properties>
</file>