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5.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0" r:id="rId5"/>
    <p:sldMasterId id="2147483677" r:id="rId6"/>
    <p:sldMasterId id="2147483688" r:id="rId7"/>
    <p:sldMasterId id="2147483694" r:id="rId8"/>
    <p:sldMasterId id="2147483705" r:id="rId9"/>
  </p:sldMasterIdLst>
  <p:notesMasterIdLst>
    <p:notesMasterId r:id="rId44"/>
  </p:notesMasterIdLst>
  <p:sldIdLst>
    <p:sldId id="2147473425" r:id="rId10"/>
    <p:sldId id="278" r:id="rId11"/>
    <p:sldId id="2147473461" r:id="rId12"/>
    <p:sldId id="281" r:id="rId13"/>
    <p:sldId id="2147473433" r:id="rId14"/>
    <p:sldId id="2147473429" r:id="rId15"/>
    <p:sldId id="3379" r:id="rId16"/>
    <p:sldId id="2147473437" r:id="rId17"/>
    <p:sldId id="339" r:id="rId18"/>
    <p:sldId id="2147473434" r:id="rId19"/>
    <p:sldId id="2147473435" r:id="rId20"/>
    <p:sldId id="2147473447" r:id="rId21"/>
    <p:sldId id="2147473449" r:id="rId22"/>
    <p:sldId id="2147473450" r:id="rId23"/>
    <p:sldId id="2147473454" r:id="rId24"/>
    <p:sldId id="2147473451" r:id="rId25"/>
    <p:sldId id="342" r:id="rId26"/>
    <p:sldId id="2147473438" r:id="rId27"/>
    <p:sldId id="2147473439" r:id="rId28"/>
    <p:sldId id="340" r:id="rId29"/>
    <p:sldId id="3386" r:id="rId30"/>
    <p:sldId id="276" r:id="rId31"/>
    <p:sldId id="2147473440" r:id="rId32"/>
    <p:sldId id="2147473452" r:id="rId33"/>
    <p:sldId id="2147473462" r:id="rId34"/>
    <p:sldId id="2147473453" r:id="rId35"/>
    <p:sldId id="343" r:id="rId36"/>
    <p:sldId id="2147473444" r:id="rId37"/>
    <p:sldId id="2147473455" r:id="rId38"/>
    <p:sldId id="2147473463" r:id="rId39"/>
    <p:sldId id="2147473464" r:id="rId40"/>
    <p:sldId id="2147473422" r:id="rId41"/>
    <p:sldId id="2147473458" r:id="rId42"/>
    <p:sldId id="2147473424"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F4F9915-AF2A-45CD-D6CA-FAF0EC61C589}" name="TAYLOR, Jennifer (ROYAL FREE LONDON NHS FOUNDATION TRUST)" initials="TT" userId="S::jennifer.taylor85@nhs.net::109febd4-7439-4a1c-8a71-09e3db66aff0" providerId="AD"/>
  <p188:author id="{4F869A28-FA08-B218-64A6-4E98E4E5DF18}" name="GREENE, Chris (ROYAL FREE LONDON NHS FOUNDATION TRUST)" initials="GC(FLNFT" userId="S::chris.greene1@nhs.net::0c283f34-ed82-43c9-a3b7-d85f0ee5d30a" providerId="AD"/>
  <p188:author id="{B8F86642-81ED-84C5-EFF8-903BD3305C3E}" name="GLEN-DAY, Victoria (ROYAL FREE LONDON NHS FOUNDATION TRUST)" initials="GT" userId="S::victoria.glen-day@nhs.net::feec1dd5-bfd4-4f98-a3fa-b8318cddf8e7" providerId="AD"/>
  <p188:author id="{C1C39F7B-14F3-D33A-13A2-9E23110C256E}" name="O'KEEFFE, Shirley (ROYAL FREE LONDON NHS FOUNDATION TRUST)" initials="OT" userId="S::shirley.o'keeffe1@nhs.net::b1776109-0f8a-4896-a569-cc6d6af45f41" providerId="AD"/>
  <p188:author id="{F2EE23F9-C105-B148-C42B-FC309D7BAAC3}" name="ROACH, Colette (ROYAL FREE LONDON NHS FOUNDATION TRUST)" initials="RC(FLNFT" userId="S::colette.roach3@nhs.net::6fad68ef-3a84-4cee-b2b5-043dcbddc7e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425563"/>
    <a:srgbClr val="E6EDEE"/>
    <a:srgbClr val="00A799"/>
    <a:srgbClr val="6F767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AEE946-041E-4513-A2CC-1A2B295A6158}" v="73" dt="2024-05-15T15:07:51.422"/>
    <p1510:client id="{3E79F733-9230-4A61-A0E2-F709F05E463D}" v="2" dt="2024-05-16T10:52:14.171"/>
    <p1510:client id="{DFEF1AE7-1114-481C-ADE6-10E51E23E16A}" v="1" dt="2024-05-16T11:06:17.229"/>
    <p1510:client id="{EDD01EE0-F618-4DDB-8F19-E5E24274318D}" v="184" dt="2024-05-15T15:46:33.6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slide" Target="slides/slide30.xml"/><Relationship Id="rId3" Type="http://schemas.openxmlformats.org/officeDocument/2006/relationships/customXml" Target="../customXml/item3.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slide" Target="slides/slide33.xml"/><Relationship Id="rId47" Type="http://schemas.openxmlformats.org/officeDocument/2006/relationships/theme" Target="theme/theme1.xml"/><Relationship Id="rId50" Type="http://schemas.microsoft.com/office/2018/10/relationships/authors" Target="authors.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41" Type="http://schemas.openxmlformats.org/officeDocument/2006/relationships/slide" Target="slides/slide3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microsoft.com/office/2015/10/relationships/revisionInfo" Target="revisionInfo.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slide" Target="slides/slide34.xml"/><Relationship Id="rId48" Type="http://schemas.openxmlformats.org/officeDocument/2006/relationships/tableStyles" Target="tableStyles.xml"/><Relationship Id="rId8" Type="http://schemas.openxmlformats.org/officeDocument/2006/relationships/slideMaster" Target="slideMasters/slideMaster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42D070-969E-4559-8942-637605C03A1A}" type="datetimeFigureOut">
              <a:rPr lang="en-GB" smtClean="0"/>
              <a:t>19/07/2024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9E68FB-6B7C-4AA9-BDF2-FB8085CB99A1}" type="slidenum">
              <a:rPr lang="en-GB" smtClean="0"/>
              <a:t>‹#›</a:t>
            </a:fld>
            <a:endParaRPr lang="en-GB"/>
          </a:p>
        </p:txBody>
      </p:sp>
    </p:spTree>
    <p:extLst>
      <p:ext uri="{BB962C8B-B14F-4D97-AF65-F5344CB8AC3E}">
        <p14:creationId xmlns:p14="http://schemas.microsoft.com/office/powerpoint/2010/main" val="1572724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84E71B-8313-0D49-892F-06EE7F2EF2BF}"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808994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59E68FB-6B7C-4AA9-BDF2-FB8085CB99A1}" type="slidenum">
              <a:rPr lang="en-GB" smtClean="0"/>
              <a:t>8</a:t>
            </a:fld>
            <a:endParaRPr lang="en-GB"/>
          </a:p>
        </p:txBody>
      </p:sp>
    </p:spTree>
    <p:extLst>
      <p:ext uri="{BB962C8B-B14F-4D97-AF65-F5344CB8AC3E}">
        <p14:creationId xmlns:p14="http://schemas.microsoft.com/office/powerpoint/2010/main" val="5328302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Create new slide after this one for caveats and glossary.</a:t>
            </a:r>
          </a:p>
        </p:txBody>
      </p:sp>
      <p:sp>
        <p:nvSpPr>
          <p:cNvPr id="4" name="Slide Number Placeholder 3"/>
          <p:cNvSpPr>
            <a:spLocks noGrp="1"/>
          </p:cNvSpPr>
          <p:nvPr>
            <p:ph type="sldNum" sz="quarter" idx="5"/>
          </p:nvPr>
        </p:nvSpPr>
        <p:spPr/>
        <p:txBody>
          <a:bodyPr/>
          <a:lstStyle/>
          <a:p>
            <a:fld id="{9284E71B-8313-0D49-892F-06EE7F2EF2BF}" type="slidenum">
              <a:rPr lang="en-US" smtClean="0"/>
              <a:pPr/>
              <a:t>21</a:t>
            </a:fld>
            <a:endParaRPr lang="en-US"/>
          </a:p>
        </p:txBody>
      </p:sp>
    </p:spTree>
    <p:extLst>
      <p:ext uri="{BB962C8B-B14F-4D97-AF65-F5344CB8AC3E}">
        <p14:creationId xmlns:p14="http://schemas.microsoft.com/office/powerpoint/2010/main" val="30412380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V1">
    <p:bg>
      <p:bgPr>
        <a:solidFill>
          <a:srgbClr val="005EB8"/>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B44B898-642E-E492-A72B-12C3FE55D1E0}"/>
              </a:ext>
            </a:extLst>
          </p:cNvPr>
          <p:cNvPicPr>
            <a:picLocks noGrp="1" noRot="1" noChangeAspect="1" noMove="1" noResize="1" noEditPoints="1" noAdjustHandles="1" noChangeArrowheads="1" noChangeShapeType="1" noCrop="1"/>
          </p:cNvPicPr>
          <p:nvPr userDrawn="1"/>
        </p:nvPicPr>
        <p:blipFill>
          <a:blip r:embed="rId2"/>
          <a:srcRect/>
          <a:stretch/>
        </p:blipFill>
        <p:spPr>
          <a:xfrm>
            <a:off x="363416" y="366988"/>
            <a:ext cx="3387969" cy="1524938"/>
          </a:xfrm>
          <a:prstGeom prst="rect">
            <a:avLst/>
          </a:prstGeom>
        </p:spPr>
      </p:pic>
      <p:sp>
        <p:nvSpPr>
          <p:cNvPr id="9" name="Freeform 8">
            <a:extLst>
              <a:ext uri="{FF2B5EF4-FFF2-40B4-BE49-F238E27FC236}">
                <a16:creationId xmlns:a16="http://schemas.microsoft.com/office/drawing/2014/main" id="{1945C7A5-D4DF-6BC0-3A78-C70C47087C91}"/>
              </a:ext>
            </a:extLst>
          </p:cNvPr>
          <p:cNvSpPr>
            <a:spLocks noGrp="1" noRot="1" noMove="1" noResize="1" noEditPoints="1" noAdjustHandles="1" noChangeArrowheads="1" noChangeShapeType="1"/>
          </p:cNvSpPr>
          <p:nvPr userDrawn="1"/>
        </p:nvSpPr>
        <p:spPr>
          <a:xfrm rot="2700000">
            <a:off x="7316981" y="3454836"/>
            <a:ext cx="2140332" cy="1888077"/>
          </a:xfrm>
          <a:custGeom>
            <a:avLst/>
            <a:gdLst>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0 w 1028481"/>
              <a:gd name="connsiteY12" fmla="*/ 809631 h 809632"/>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110052 w 1028481"/>
              <a:gd name="connsiteY12" fmla="*/ 809631 h 809632"/>
              <a:gd name="connsiteX13" fmla="*/ 0 w 1028481"/>
              <a:gd name="connsiteY13" fmla="*/ 0 h 809632"/>
              <a:gd name="connsiteX0" fmla="*/ 0 w 918429"/>
              <a:gd name="connsiteY0" fmla="*/ 12229 h 809632"/>
              <a:gd name="connsiteX1" fmla="*/ 513613 w 918429"/>
              <a:gd name="connsiteY1" fmla="*/ 0 h 809632"/>
              <a:gd name="connsiteX2" fmla="*/ 516195 w 918429"/>
              <a:gd name="connsiteY2" fmla="*/ 0 h 809632"/>
              <a:gd name="connsiteX3" fmla="*/ 516195 w 918429"/>
              <a:gd name="connsiteY3" fmla="*/ 260 h 809632"/>
              <a:gd name="connsiteX4" fmla="*/ 595198 w 918429"/>
              <a:gd name="connsiteY4" fmla="*/ 8224 h 809632"/>
              <a:gd name="connsiteX5" fmla="*/ 918429 w 918429"/>
              <a:gd name="connsiteY5" fmla="*/ 404816 h 809632"/>
              <a:gd name="connsiteX6" fmla="*/ 595198 w 918429"/>
              <a:gd name="connsiteY6" fmla="*/ 801408 h 809632"/>
              <a:gd name="connsiteX7" fmla="*/ 516195 w 918429"/>
              <a:gd name="connsiteY7" fmla="*/ 809372 h 809632"/>
              <a:gd name="connsiteX8" fmla="*/ 516195 w 918429"/>
              <a:gd name="connsiteY8" fmla="*/ 809631 h 809632"/>
              <a:gd name="connsiteX9" fmla="*/ 513623 w 918429"/>
              <a:gd name="connsiteY9" fmla="*/ 809631 h 809632"/>
              <a:gd name="connsiteX10" fmla="*/ 513613 w 918429"/>
              <a:gd name="connsiteY10" fmla="*/ 809632 h 809632"/>
              <a:gd name="connsiteX11" fmla="*/ 513603 w 918429"/>
              <a:gd name="connsiteY11" fmla="*/ 809631 h 809632"/>
              <a:gd name="connsiteX12" fmla="*/ 0 w 918429"/>
              <a:gd name="connsiteY12" fmla="*/ 809631 h 809632"/>
              <a:gd name="connsiteX13" fmla="*/ 0 w 918429"/>
              <a:gd name="connsiteY13" fmla="*/ 12229 h 809632"/>
              <a:gd name="connsiteX0" fmla="*/ 0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0 w 918429"/>
              <a:gd name="connsiteY13" fmla="*/ 0 h 810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18429" h="810183">
                <a:moveTo>
                  <a:pt x="0" y="0"/>
                </a:moveTo>
                <a:lnTo>
                  <a:pt x="513613" y="551"/>
                </a:lnTo>
                <a:lnTo>
                  <a:pt x="516195" y="551"/>
                </a:lnTo>
                <a:lnTo>
                  <a:pt x="516195" y="811"/>
                </a:lnTo>
                <a:lnTo>
                  <a:pt x="595198" y="8775"/>
                </a:lnTo>
                <a:cubicBezTo>
                  <a:pt x="779666" y="46523"/>
                  <a:pt x="918429" y="209740"/>
                  <a:pt x="918429" y="405367"/>
                </a:cubicBezTo>
                <a:cubicBezTo>
                  <a:pt x="918429" y="600994"/>
                  <a:pt x="779666" y="764211"/>
                  <a:pt x="595198" y="801959"/>
                </a:cubicBezTo>
                <a:lnTo>
                  <a:pt x="516195" y="809923"/>
                </a:lnTo>
                <a:lnTo>
                  <a:pt x="516195" y="810182"/>
                </a:lnTo>
                <a:lnTo>
                  <a:pt x="513623" y="810182"/>
                </a:lnTo>
                <a:cubicBezTo>
                  <a:pt x="513620" y="810182"/>
                  <a:pt x="513616" y="810183"/>
                  <a:pt x="513613" y="810183"/>
                </a:cubicBezTo>
                <a:cubicBezTo>
                  <a:pt x="513610" y="810183"/>
                  <a:pt x="513606" y="810182"/>
                  <a:pt x="513603" y="810182"/>
                </a:cubicBezTo>
                <a:lnTo>
                  <a:pt x="0" y="810182"/>
                </a:lnTo>
                <a:lnTo>
                  <a:pt x="0" y="0"/>
                </a:lnTo>
                <a:close/>
              </a:path>
            </a:pathLst>
          </a:custGeom>
          <a:solidFill>
            <a:srgbClr val="E8298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0" i="0">
              <a:latin typeface="Arial" panose="020B0604020202020204" pitchFamily="34" charset="0"/>
            </a:endParaRPr>
          </a:p>
        </p:txBody>
      </p:sp>
      <p:sp>
        <p:nvSpPr>
          <p:cNvPr id="10" name="Rectangle 9">
            <a:extLst>
              <a:ext uri="{FF2B5EF4-FFF2-40B4-BE49-F238E27FC236}">
                <a16:creationId xmlns:a16="http://schemas.microsoft.com/office/drawing/2014/main" id="{FC0D057F-463B-257C-1D6A-7D9A3AD2C192}"/>
              </a:ext>
            </a:extLst>
          </p:cNvPr>
          <p:cNvSpPr>
            <a:spLocks noGrp="1" noRot="1" noMove="1" noResize="1" noEditPoints="1" noAdjustHandles="1" noChangeArrowheads="1" noChangeShapeType="1"/>
          </p:cNvSpPr>
          <p:nvPr userDrawn="1"/>
        </p:nvSpPr>
        <p:spPr>
          <a:xfrm rot="1800000">
            <a:off x="9662157" y="2267305"/>
            <a:ext cx="1500395" cy="4519822"/>
          </a:xfrm>
          <a:prstGeom prst="rect">
            <a:avLst/>
          </a:pr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11" name="Rectangle 10">
            <a:extLst>
              <a:ext uri="{FF2B5EF4-FFF2-40B4-BE49-F238E27FC236}">
                <a16:creationId xmlns:a16="http://schemas.microsoft.com/office/drawing/2014/main" id="{5A09453F-62BF-8370-896A-172266F5E472}"/>
              </a:ext>
            </a:extLst>
          </p:cNvPr>
          <p:cNvSpPr>
            <a:spLocks noGrp="1" noRot="1" noMove="1" noResize="1" noEditPoints="1" noAdjustHandles="1" noChangeArrowheads="1" noChangeShapeType="1"/>
          </p:cNvSpPr>
          <p:nvPr userDrawn="1"/>
        </p:nvSpPr>
        <p:spPr>
          <a:xfrm>
            <a:off x="7210913" y="5439119"/>
            <a:ext cx="1421794" cy="1421794"/>
          </a:xfrm>
          <a:prstGeom prst="rect">
            <a:avLst/>
          </a:prstGeom>
          <a:solidFill>
            <a:srgbClr val="6B4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solidFill>
                <a:srgbClr val="6B4087"/>
              </a:solidFill>
              <a:latin typeface="Arial" panose="020B0604020202020204" pitchFamily="34" charset="0"/>
            </a:endParaRPr>
          </a:p>
        </p:txBody>
      </p:sp>
      <p:sp>
        <p:nvSpPr>
          <p:cNvPr id="13" name="Text Placeholder 9">
            <a:extLst>
              <a:ext uri="{FF2B5EF4-FFF2-40B4-BE49-F238E27FC236}">
                <a16:creationId xmlns:a16="http://schemas.microsoft.com/office/drawing/2014/main" id="{A6C156F1-B00A-9C1D-E733-EEB9B21D5474}"/>
              </a:ext>
            </a:extLst>
          </p:cNvPr>
          <p:cNvSpPr>
            <a:spLocks noGrp="1"/>
          </p:cNvSpPr>
          <p:nvPr>
            <p:ph type="body" sz="quarter" idx="11" hasCustomPrompt="1"/>
          </p:nvPr>
        </p:nvSpPr>
        <p:spPr>
          <a:xfrm>
            <a:off x="722661" y="5654703"/>
            <a:ext cx="3847745" cy="791513"/>
          </a:xfrm>
          <a:prstGeom prst="rect">
            <a:avLst/>
          </a:prstGeom>
        </p:spPr>
        <p:txBody>
          <a:bodyPr/>
          <a:lstStyle>
            <a:lvl1pPr marL="0" indent="0" algn="l" defTabSz="914400" rtl="0" eaLnBrk="1" latinLnBrk="0" hangingPunct="1">
              <a:buNone/>
              <a:defRPr lang="en-GB" sz="1200" kern="1200" dirty="0" smtClean="0">
                <a:solidFill>
                  <a:schemeClr val="bg1"/>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subtitle</a:t>
            </a:r>
            <a:br>
              <a:rPr lang="en-GB"/>
            </a:br>
            <a:r>
              <a:rPr lang="en-GB"/>
              <a:t>and Date</a:t>
            </a:r>
          </a:p>
        </p:txBody>
      </p:sp>
      <p:sp>
        <p:nvSpPr>
          <p:cNvPr id="2" name="Date Placeholder 1">
            <a:extLst>
              <a:ext uri="{FF2B5EF4-FFF2-40B4-BE49-F238E27FC236}">
                <a16:creationId xmlns:a16="http://schemas.microsoft.com/office/drawing/2014/main" id="{7C41AE41-96C7-C9F3-57C0-A27C5A110621}"/>
              </a:ext>
            </a:extLst>
          </p:cNvPr>
          <p:cNvSpPr>
            <a:spLocks noGrp="1"/>
          </p:cNvSpPr>
          <p:nvPr>
            <p:ph type="dt" sz="half" idx="12"/>
          </p:nvPr>
        </p:nvSpPr>
        <p:spPr/>
        <p:txBody>
          <a:bodyPr/>
          <a:lstStyle/>
          <a:p>
            <a:fld id="{8FC46101-29C0-45A1-AF0C-483C97912CA0}" type="datetime1">
              <a:rPr lang="en-GB" smtClean="0"/>
              <a:t>19/07/2024</a:t>
            </a:fld>
            <a:endParaRPr lang="en-GB"/>
          </a:p>
        </p:txBody>
      </p:sp>
      <p:sp>
        <p:nvSpPr>
          <p:cNvPr id="3" name="Footer Placeholder 2">
            <a:extLst>
              <a:ext uri="{FF2B5EF4-FFF2-40B4-BE49-F238E27FC236}">
                <a16:creationId xmlns:a16="http://schemas.microsoft.com/office/drawing/2014/main" id="{D481F8BC-441B-E25C-72A3-1EC56FD262FC}"/>
              </a:ext>
            </a:extLst>
          </p:cNvPr>
          <p:cNvSpPr>
            <a:spLocks noGrp="1"/>
          </p:cNvSpPr>
          <p:nvPr>
            <p:ph type="ftr" sz="quarter" idx="13"/>
          </p:nvPr>
        </p:nvSpPr>
        <p:spPr/>
        <p:txBody>
          <a:bodyPr/>
          <a:lstStyle/>
          <a:p>
            <a:endParaRPr lang="en-GB"/>
          </a:p>
        </p:txBody>
      </p:sp>
      <p:sp>
        <p:nvSpPr>
          <p:cNvPr id="4" name="Title 3">
            <a:extLst>
              <a:ext uri="{FF2B5EF4-FFF2-40B4-BE49-F238E27FC236}">
                <a16:creationId xmlns:a16="http://schemas.microsoft.com/office/drawing/2014/main" id="{BF0661C5-12C1-316F-E61F-830163821C57}"/>
              </a:ext>
            </a:extLst>
          </p:cNvPr>
          <p:cNvSpPr>
            <a:spLocks noGrp="1"/>
          </p:cNvSpPr>
          <p:nvPr>
            <p:ph type="title" hasCustomPrompt="1"/>
          </p:nvPr>
        </p:nvSpPr>
        <p:spPr>
          <a:xfrm>
            <a:off x="722660" y="2275158"/>
            <a:ext cx="3847745" cy="2307684"/>
          </a:xfrm>
          <a:prstGeom prst="rect">
            <a:avLst/>
          </a:prstGeom>
        </p:spPr>
        <p:txBody>
          <a:bodyPr anchor="ctr"/>
          <a:lstStyle>
            <a:lvl1pPr>
              <a:defRPr sz="3200" b="1">
                <a:solidFill>
                  <a:schemeClr val="bg1"/>
                </a:solidFill>
                <a:latin typeface="+mj-lt"/>
              </a:defRPr>
            </a:lvl1pPr>
          </a:lstStyle>
          <a:p>
            <a:r>
              <a:rPr lang="en-US"/>
              <a:t>Click to edit presentation title</a:t>
            </a:r>
            <a:endParaRPr lang="en-GB"/>
          </a:p>
        </p:txBody>
      </p:sp>
      <p:pic>
        <p:nvPicPr>
          <p:cNvPr id="5" name="Picture 4" descr="Logo&#10;&#10;Description automatically generated">
            <a:extLst>
              <a:ext uri="{FF2B5EF4-FFF2-40B4-BE49-F238E27FC236}">
                <a16:creationId xmlns:a16="http://schemas.microsoft.com/office/drawing/2014/main" id="{D5BD634E-B517-BB79-B89E-8EB5216BF05A}"/>
              </a:ext>
            </a:extLst>
          </p:cNvPr>
          <p:cNvPicPr>
            <a:picLocks noGrp="1" noRot="1" noChangeAspect="1" noMove="1" noResize="1" noEditPoints="1" noAdjustHandles="1" noChangeArrowheads="1" noChangeShapeType="1" noCrop="1"/>
          </p:cNvPicPr>
          <p:nvPr userDrawn="1"/>
        </p:nvPicPr>
        <p:blipFill>
          <a:blip r:embed="rId3"/>
          <a:stretch>
            <a:fillRect/>
          </a:stretch>
        </p:blipFill>
        <p:spPr>
          <a:xfrm>
            <a:off x="11052610" y="257129"/>
            <a:ext cx="782042" cy="315561"/>
          </a:xfrm>
          <a:prstGeom prst="rect">
            <a:avLst/>
          </a:prstGeom>
        </p:spPr>
      </p:pic>
    </p:spTree>
    <p:extLst>
      <p:ext uri="{BB962C8B-B14F-4D97-AF65-F5344CB8AC3E}">
        <p14:creationId xmlns:p14="http://schemas.microsoft.com/office/powerpoint/2010/main" val="3366658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sert Chart">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075F2B8-A183-F487-C446-8E81BFC4E2AD}"/>
              </a:ext>
            </a:extLst>
          </p:cNvPr>
          <p:cNvPicPr>
            <a:picLocks noChangeAspect="1"/>
          </p:cNvPicPr>
          <p:nvPr userDrawn="1"/>
        </p:nvPicPr>
        <p:blipFill>
          <a:blip r:embed="rId2"/>
          <a:srcRect/>
          <a:stretch/>
        </p:blipFill>
        <p:spPr>
          <a:xfrm>
            <a:off x="0" y="0"/>
            <a:ext cx="1833975" cy="826527"/>
          </a:xfrm>
          <a:prstGeom prst="rect">
            <a:avLst/>
          </a:prstGeom>
        </p:spPr>
      </p:pic>
      <p:sp>
        <p:nvSpPr>
          <p:cNvPr id="2" name="Footer Placeholder 1">
            <a:extLst>
              <a:ext uri="{FF2B5EF4-FFF2-40B4-BE49-F238E27FC236}">
                <a16:creationId xmlns:a16="http://schemas.microsoft.com/office/drawing/2014/main" id="{688D5DAE-1F16-7F82-BAB0-948A13B8C4B5}"/>
              </a:ext>
            </a:extLst>
          </p:cNvPr>
          <p:cNvSpPr>
            <a:spLocks noGrp="1"/>
          </p:cNvSpPr>
          <p:nvPr>
            <p:ph type="ftr" sz="quarter" idx="14"/>
          </p:nvPr>
        </p:nvSpPr>
        <p:spPr/>
        <p:txBody>
          <a:bodyPr/>
          <a:lstStyle/>
          <a:p>
            <a:endParaRPr lang="en-GB"/>
          </a:p>
        </p:txBody>
      </p:sp>
      <p:sp>
        <p:nvSpPr>
          <p:cNvPr id="4" name="Slide Number Placeholder 3">
            <a:extLst>
              <a:ext uri="{FF2B5EF4-FFF2-40B4-BE49-F238E27FC236}">
                <a16:creationId xmlns:a16="http://schemas.microsoft.com/office/drawing/2014/main" id="{E8479D3F-DB88-A392-3075-5DDC30B63548}"/>
              </a:ext>
            </a:extLst>
          </p:cNvPr>
          <p:cNvSpPr>
            <a:spLocks noGrp="1"/>
          </p:cNvSpPr>
          <p:nvPr>
            <p:ph type="sldNum" sz="quarter" idx="15"/>
          </p:nvPr>
        </p:nvSpPr>
        <p:spPr/>
        <p:txBody>
          <a:bodyPr/>
          <a:lstStyle/>
          <a:p>
            <a:fld id="{A07651E0-1F05-4E09-9C4C-14F8B2A6F461}" type="slidenum">
              <a:rPr lang="en-GB" smtClean="0"/>
              <a:t>‹#›</a:t>
            </a:fld>
            <a:endParaRPr lang="en-GB"/>
          </a:p>
        </p:txBody>
      </p:sp>
      <p:sp>
        <p:nvSpPr>
          <p:cNvPr id="5" name="Title 4">
            <a:extLst>
              <a:ext uri="{FF2B5EF4-FFF2-40B4-BE49-F238E27FC236}">
                <a16:creationId xmlns:a16="http://schemas.microsoft.com/office/drawing/2014/main" id="{43023B7D-B0BD-989A-A250-663C6BC1858C}"/>
              </a:ext>
            </a:extLst>
          </p:cNvPr>
          <p:cNvSpPr>
            <a:spLocks noGrp="1"/>
          </p:cNvSpPr>
          <p:nvPr>
            <p:ph type="title" hasCustomPrompt="1"/>
          </p:nvPr>
        </p:nvSpPr>
        <p:spPr>
          <a:xfrm>
            <a:off x="763200" y="770400"/>
            <a:ext cx="4802400" cy="730800"/>
          </a:xfrm>
          <a:prstGeom prst="rect">
            <a:avLst/>
          </a:prstGeom>
        </p:spPr>
        <p:txBody>
          <a:bodyPr/>
          <a:lstStyle>
            <a:lvl1pPr>
              <a:defRPr lang="en-GB" sz="1800" b="1">
                <a:solidFill>
                  <a:srgbClr val="005EB8"/>
                </a:solidFill>
                <a:effectLst/>
                <a:latin typeface="Arial" panose="020B0604020202020204" pitchFamily="34" charset="0"/>
                <a:ea typeface="+mn-ea"/>
                <a:cs typeface="+mn-cs"/>
              </a:defRPr>
            </a:lvl1pPr>
          </a:lstStyle>
          <a:p>
            <a:pPr marL="0" lvl="0" indent="0">
              <a:lnSpc>
                <a:spcPct val="100000"/>
              </a:lnSpc>
              <a:spcBef>
                <a:spcPts val="1000"/>
              </a:spcBef>
              <a:buFont typeface="Arial" panose="020B0604020202020204" pitchFamily="34" charset="0"/>
            </a:pPr>
            <a:r>
              <a:rPr lang="en-GB"/>
              <a:t>Click to edit presentation title</a:t>
            </a:r>
          </a:p>
        </p:txBody>
      </p:sp>
      <p:sp>
        <p:nvSpPr>
          <p:cNvPr id="8" name="Text Placeholder 6">
            <a:extLst>
              <a:ext uri="{FF2B5EF4-FFF2-40B4-BE49-F238E27FC236}">
                <a16:creationId xmlns:a16="http://schemas.microsoft.com/office/drawing/2014/main" id="{829D469A-E103-5DE9-FDD5-972A0624CFDF}"/>
              </a:ext>
            </a:extLst>
          </p:cNvPr>
          <p:cNvSpPr>
            <a:spLocks noGrp="1"/>
          </p:cNvSpPr>
          <p:nvPr>
            <p:ph type="body" sz="quarter" idx="20"/>
          </p:nvPr>
        </p:nvSpPr>
        <p:spPr>
          <a:xfrm>
            <a:off x="759600" y="1519200"/>
            <a:ext cx="4802400" cy="2360613"/>
          </a:xfrm>
          <a:prstGeom prst="rect">
            <a:avLst/>
          </a:prstGeom>
        </p:spPr>
        <p:txBody>
          <a:bodyPr/>
          <a:lstStyle>
            <a:lvl1pPr marL="0" indent="0">
              <a:buFont typeface="Arial" panose="020B0604020202020204" pitchFamily="34" charset="0"/>
              <a:buNone/>
              <a:defRPr sz="1200">
                <a:solidFill>
                  <a:srgbClr val="425563"/>
                </a:solidFill>
                <a:latin typeface="Arial" panose="020B0604020202020204" pitchFamily="34" charset="0"/>
              </a:defRPr>
            </a:lvl1pPr>
            <a:lvl2pPr marL="180975" indent="-180975">
              <a:buFont typeface="Arial" panose="020B0604020202020204" pitchFamily="34" charset="0"/>
              <a:buChar char="•"/>
              <a:defRPr sz="1200">
                <a:solidFill>
                  <a:srgbClr val="425563"/>
                </a:solidFill>
                <a:latin typeface="Arial" panose="020B0604020202020204" pitchFamily="34" charset="0"/>
              </a:defRPr>
            </a:lvl2pPr>
            <a:lvl3pPr marL="355600" indent="-174625">
              <a:buFont typeface="Arial" panose="020B0604020202020204" pitchFamily="34" charset="0"/>
              <a:buChar char="•"/>
              <a:defRPr sz="1200">
                <a:solidFill>
                  <a:srgbClr val="425563"/>
                </a:solidFill>
                <a:latin typeface="Arial" panose="020B0604020202020204" pitchFamily="34" charset="0"/>
              </a:defRPr>
            </a:lvl3pPr>
            <a:lvl4pPr marL="538163" indent="-182563">
              <a:buFont typeface="Arial" panose="020B0604020202020204" pitchFamily="34" charset="0"/>
              <a:buChar char="•"/>
              <a:defRPr sz="1200">
                <a:solidFill>
                  <a:srgbClr val="425563"/>
                </a:solidFill>
                <a:latin typeface="Arial" panose="020B0604020202020204" pitchFamily="34" charset="0"/>
              </a:defRPr>
            </a:lvl4pPr>
            <a:lvl5pPr marL="719138" indent="-180975">
              <a:buFont typeface="Arial" panose="020B0604020202020204" pitchFamily="34" charset="0"/>
              <a:buChar char="•"/>
              <a:defRPr sz="1200">
                <a:solidFill>
                  <a:srgbClr val="425563"/>
                </a:solidFill>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Text Placeholder 6">
            <a:extLst>
              <a:ext uri="{FF2B5EF4-FFF2-40B4-BE49-F238E27FC236}">
                <a16:creationId xmlns:a16="http://schemas.microsoft.com/office/drawing/2014/main" id="{07201FE7-3D3E-C1F5-4848-7BB5B88F32D0}"/>
              </a:ext>
            </a:extLst>
          </p:cNvPr>
          <p:cNvSpPr>
            <a:spLocks noGrp="1"/>
          </p:cNvSpPr>
          <p:nvPr>
            <p:ph type="body" sz="quarter" idx="21"/>
          </p:nvPr>
        </p:nvSpPr>
        <p:spPr>
          <a:xfrm>
            <a:off x="6242400" y="770400"/>
            <a:ext cx="4802400" cy="2360613"/>
          </a:xfrm>
          <a:prstGeom prst="rect">
            <a:avLst/>
          </a:prstGeom>
        </p:spPr>
        <p:txBody>
          <a:bodyPr/>
          <a:lstStyle>
            <a:lvl1pPr marL="0" indent="0">
              <a:buFont typeface="Arial" panose="020B0604020202020204" pitchFamily="34" charset="0"/>
              <a:buNone/>
              <a:defRPr sz="1200">
                <a:solidFill>
                  <a:srgbClr val="425563"/>
                </a:solidFill>
                <a:latin typeface="Arial" panose="020B0604020202020204" pitchFamily="34" charset="0"/>
              </a:defRPr>
            </a:lvl1pPr>
            <a:lvl2pPr marL="180975" indent="-180975">
              <a:buFont typeface="Arial" panose="020B0604020202020204" pitchFamily="34" charset="0"/>
              <a:buChar char="•"/>
              <a:defRPr sz="1200">
                <a:solidFill>
                  <a:srgbClr val="425563"/>
                </a:solidFill>
                <a:latin typeface="Arial" panose="020B0604020202020204" pitchFamily="34" charset="0"/>
              </a:defRPr>
            </a:lvl2pPr>
            <a:lvl3pPr marL="355600" indent="-174625">
              <a:buFont typeface="Arial" panose="020B0604020202020204" pitchFamily="34" charset="0"/>
              <a:buChar char="•"/>
              <a:defRPr sz="1200">
                <a:solidFill>
                  <a:srgbClr val="425563"/>
                </a:solidFill>
                <a:latin typeface="Arial" panose="020B0604020202020204" pitchFamily="34" charset="0"/>
              </a:defRPr>
            </a:lvl3pPr>
            <a:lvl4pPr marL="538163" indent="-182563">
              <a:buFont typeface="Arial" panose="020B0604020202020204" pitchFamily="34" charset="0"/>
              <a:buChar char="•"/>
              <a:defRPr sz="1200">
                <a:solidFill>
                  <a:srgbClr val="425563"/>
                </a:solidFill>
                <a:latin typeface="Arial" panose="020B0604020202020204" pitchFamily="34" charset="0"/>
              </a:defRPr>
            </a:lvl4pPr>
            <a:lvl5pPr marL="719138" indent="-180975">
              <a:buFont typeface="Arial" panose="020B0604020202020204" pitchFamily="34" charset="0"/>
              <a:buChar char="•"/>
              <a:defRPr sz="1200">
                <a:solidFill>
                  <a:srgbClr val="425563"/>
                </a:solidFill>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444896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Column with Shapes">
    <p:spTree>
      <p:nvGrpSpPr>
        <p:cNvPr id="1" name=""/>
        <p:cNvGrpSpPr/>
        <p:nvPr/>
      </p:nvGrpSpPr>
      <p:grpSpPr>
        <a:xfrm>
          <a:off x="0" y="0"/>
          <a:ext cx="0" cy="0"/>
          <a:chOff x="0" y="0"/>
          <a:chExt cx="0" cy="0"/>
        </a:xfrm>
      </p:grpSpPr>
      <p:sp>
        <p:nvSpPr>
          <p:cNvPr id="19" name="Oval 18">
            <a:extLst>
              <a:ext uri="{FF2B5EF4-FFF2-40B4-BE49-F238E27FC236}">
                <a16:creationId xmlns:a16="http://schemas.microsoft.com/office/drawing/2014/main" id="{9996C937-354E-B36F-DBBC-7E0F53F2C7BD}"/>
              </a:ext>
            </a:extLst>
          </p:cNvPr>
          <p:cNvSpPr>
            <a:spLocks noGrp="1" noRot="1" noMove="1" noResize="1" noEditPoints="1" noAdjustHandles="1" noChangeArrowheads="1" noChangeShapeType="1"/>
          </p:cNvSpPr>
          <p:nvPr userDrawn="1"/>
        </p:nvSpPr>
        <p:spPr>
          <a:xfrm>
            <a:off x="5785139" y="4422574"/>
            <a:ext cx="2435425" cy="2435425"/>
          </a:xfrm>
          <a:prstGeom prst="ellipse">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6BC50BD-1E56-897D-D5AD-5FADF3CAAF99}"/>
              </a:ext>
            </a:extLst>
          </p:cNvPr>
          <p:cNvSpPr>
            <a:spLocks noGrp="1" noRot="1" noMove="1" noResize="1" noEditPoints="1" noAdjustHandles="1" noChangeArrowheads="1" noChangeShapeType="1"/>
          </p:cNvSpPr>
          <p:nvPr userDrawn="1"/>
        </p:nvSpPr>
        <p:spPr>
          <a:xfrm rot="2700000">
            <a:off x="8308103" y="2974102"/>
            <a:ext cx="3217525" cy="3217525"/>
          </a:xfrm>
          <a:prstGeom prst="rect">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6B4087"/>
              </a:solidFill>
            </a:endParaRPr>
          </a:p>
        </p:txBody>
      </p:sp>
      <p:pic>
        <p:nvPicPr>
          <p:cNvPr id="2" name="Picture 1">
            <a:extLst>
              <a:ext uri="{FF2B5EF4-FFF2-40B4-BE49-F238E27FC236}">
                <a16:creationId xmlns:a16="http://schemas.microsoft.com/office/drawing/2014/main" id="{6C76B864-F7F2-E4C5-C453-37FFD735E284}"/>
              </a:ext>
            </a:extLst>
          </p:cNvPr>
          <p:cNvPicPr>
            <a:picLocks noChangeAspect="1"/>
          </p:cNvPicPr>
          <p:nvPr userDrawn="1"/>
        </p:nvPicPr>
        <p:blipFill>
          <a:blip r:embed="rId2"/>
          <a:srcRect/>
          <a:stretch/>
        </p:blipFill>
        <p:spPr>
          <a:xfrm>
            <a:off x="0" y="1647"/>
            <a:ext cx="1833975" cy="826527"/>
          </a:xfrm>
          <a:prstGeom prst="rect">
            <a:avLst/>
          </a:prstGeom>
        </p:spPr>
      </p:pic>
      <p:sp>
        <p:nvSpPr>
          <p:cNvPr id="3" name="Footer Placeholder 2">
            <a:extLst>
              <a:ext uri="{FF2B5EF4-FFF2-40B4-BE49-F238E27FC236}">
                <a16:creationId xmlns:a16="http://schemas.microsoft.com/office/drawing/2014/main" id="{D8B3A87C-E6B9-3CF3-7F52-E6E34DDEB7E2}"/>
              </a:ext>
            </a:extLst>
          </p:cNvPr>
          <p:cNvSpPr>
            <a:spLocks noGrp="1"/>
          </p:cNvSpPr>
          <p:nvPr>
            <p:ph type="ftr" sz="quarter" idx="14"/>
          </p:nvPr>
        </p:nvSpPr>
        <p:spPr/>
        <p:txBody>
          <a:bodyPr/>
          <a:lstStyle/>
          <a:p>
            <a:endParaRPr lang="en-GB"/>
          </a:p>
        </p:txBody>
      </p:sp>
      <p:sp>
        <p:nvSpPr>
          <p:cNvPr id="4" name="Slide Number Placeholder 3">
            <a:extLst>
              <a:ext uri="{FF2B5EF4-FFF2-40B4-BE49-F238E27FC236}">
                <a16:creationId xmlns:a16="http://schemas.microsoft.com/office/drawing/2014/main" id="{74BC602A-692B-41F1-DAEA-81879EEA5AF7}"/>
              </a:ext>
            </a:extLst>
          </p:cNvPr>
          <p:cNvSpPr>
            <a:spLocks noGrp="1" noRot="1" noMove="1" noResize="1" noEditPoints="1" noAdjustHandles="1" noChangeArrowheads="1" noChangeShapeType="1"/>
          </p:cNvSpPr>
          <p:nvPr>
            <p:ph type="sldNum" sz="quarter" idx="15"/>
          </p:nvPr>
        </p:nvSpPr>
        <p:spPr/>
        <p:txBody>
          <a:bodyPr/>
          <a:lstStyle/>
          <a:p>
            <a:fld id="{CF839E00-920F-44B0-A87D-3D18AF2DE1AE}" type="slidenum">
              <a:rPr lang="en-GB" smtClean="0"/>
              <a:t>‹#›</a:t>
            </a:fld>
            <a:endParaRPr lang="en-GB"/>
          </a:p>
        </p:txBody>
      </p:sp>
      <p:sp>
        <p:nvSpPr>
          <p:cNvPr id="5" name="Title 4">
            <a:extLst>
              <a:ext uri="{FF2B5EF4-FFF2-40B4-BE49-F238E27FC236}">
                <a16:creationId xmlns:a16="http://schemas.microsoft.com/office/drawing/2014/main" id="{F6651EB9-FDE7-AE53-B60E-DE97DCB9E00E}"/>
              </a:ext>
            </a:extLst>
          </p:cNvPr>
          <p:cNvSpPr>
            <a:spLocks noGrp="1"/>
          </p:cNvSpPr>
          <p:nvPr>
            <p:ph type="title" hasCustomPrompt="1"/>
          </p:nvPr>
        </p:nvSpPr>
        <p:spPr>
          <a:xfrm>
            <a:off x="763200" y="770400"/>
            <a:ext cx="4802400" cy="730800"/>
          </a:xfrm>
          <a:prstGeom prst="rect">
            <a:avLst/>
          </a:prstGeom>
        </p:spPr>
        <p:txBody>
          <a:bodyPr/>
          <a:lstStyle>
            <a:lvl1pPr>
              <a:defRPr lang="en-GB" sz="1800" b="1">
                <a:solidFill>
                  <a:srgbClr val="005EB8"/>
                </a:solidFill>
                <a:effectLst/>
                <a:latin typeface="Arial" panose="020B0604020202020204" pitchFamily="34" charset="0"/>
                <a:ea typeface="+mn-ea"/>
                <a:cs typeface="+mn-cs"/>
              </a:defRPr>
            </a:lvl1pPr>
          </a:lstStyle>
          <a:p>
            <a:pPr marL="0" lvl="0" indent="0">
              <a:lnSpc>
                <a:spcPct val="100000"/>
              </a:lnSpc>
              <a:spcBef>
                <a:spcPts val="1000"/>
              </a:spcBef>
              <a:buFont typeface="Arial" panose="020B0604020202020204" pitchFamily="34" charset="0"/>
            </a:pPr>
            <a:r>
              <a:rPr lang="en-GB"/>
              <a:t>Click to edit presentation title</a:t>
            </a:r>
          </a:p>
        </p:txBody>
      </p:sp>
      <p:sp>
        <p:nvSpPr>
          <p:cNvPr id="7" name="Text Placeholder 6">
            <a:extLst>
              <a:ext uri="{FF2B5EF4-FFF2-40B4-BE49-F238E27FC236}">
                <a16:creationId xmlns:a16="http://schemas.microsoft.com/office/drawing/2014/main" id="{4B3C49CC-D18A-39A1-7C7A-77D968D99DD5}"/>
              </a:ext>
            </a:extLst>
          </p:cNvPr>
          <p:cNvSpPr>
            <a:spLocks noGrp="1"/>
          </p:cNvSpPr>
          <p:nvPr>
            <p:ph type="body" sz="quarter" idx="16"/>
          </p:nvPr>
        </p:nvSpPr>
        <p:spPr>
          <a:xfrm>
            <a:off x="763200" y="1854000"/>
            <a:ext cx="10292400" cy="2360613"/>
          </a:xfrm>
          <a:prstGeom prst="rect">
            <a:avLst/>
          </a:prstGeom>
        </p:spPr>
        <p:txBody>
          <a:bodyPr/>
          <a:lstStyle>
            <a:lvl1pPr marL="0" indent="0">
              <a:buFont typeface="Arial" panose="020B0604020202020204" pitchFamily="34" charset="0"/>
              <a:buNone/>
              <a:defRPr sz="1200">
                <a:solidFill>
                  <a:srgbClr val="425563"/>
                </a:solidFill>
              </a:defRPr>
            </a:lvl1pPr>
            <a:lvl2pPr marL="180975" indent="-180975">
              <a:buFont typeface="Arial" panose="020B0604020202020204" pitchFamily="34" charset="0"/>
              <a:buChar char="•"/>
              <a:defRPr sz="1200">
                <a:solidFill>
                  <a:srgbClr val="425563"/>
                </a:solidFill>
              </a:defRPr>
            </a:lvl2pPr>
            <a:lvl3pPr marL="355600" indent="-174625">
              <a:buFont typeface="Arial" panose="020B0604020202020204" pitchFamily="34" charset="0"/>
              <a:buChar char="•"/>
              <a:defRPr sz="1200">
                <a:solidFill>
                  <a:srgbClr val="425563"/>
                </a:solidFill>
              </a:defRPr>
            </a:lvl3pPr>
            <a:lvl4pPr marL="538163" indent="-182563">
              <a:buFont typeface="Arial" panose="020B0604020202020204" pitchFamily="34" charset="0"/>
              <a:buChar char="•"/>
              <a:defRPr sz="1200">
                <a:solidFill>
                  <a:srgbClr val="425563"/>
                </a:solidFill>
              </a:defRPr>
            </a:lvl4pPr>
            <a:lvl5pPr marL="719138" indent="-180975">
              <a:buFont typeface="Arial" panose="020B0604020202020204" pitchFamily="34" charset="0"/>
              <a:buChar char="•"/>
              <a:defRPr sz="1200">
                <a:solidFill>
                  <a:srgbClr val="425563"/>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949599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2 Column with Shapes">
    <p:spTree>
      <p:nvGrpSpPr>
        <p:cNvPr id="1" name=""/>
        <p:cNvGrpSpPr/>
        <p:nvPr/>
      </p:nvGrpSpPr>
      <p:grpSpPr>
        <a:xfrm>
          <a:off x="0" y="0"/>
          <a:ext cx="0" cy="0"/>
          <a:chOff x="0" y="0"/>
          <a:chExt cx="0" cy="0"/>
        </a:xfrm>
      </p:grpSpPr>
      <p:sp>
        <p:nvSpPr>
          <p:cNvPr id="19" name="Oval 18">
            <a:extLst>
              <a:ext uri="{FF2B5EF4-FFF2-40B4-BE49-F238E27FC236}">
                <a16:creationId xmlns:a16="http://schemas.microsoft.com/office/drawing/2014/main" id="{9996C937-354E-B36F-DBBC-7E0F53F2C7BD}"/>
              </a:ext>
            </a:extLst>
          </p:cNvPr>
          <p:cNvSpPr>
            <a:spLocks noGrp="1" noRot="1" noMove="1" noResize="1" noEditPoints="1" noAdjustHandles="1" noChangeArrowheads="1" noChangeShapeType="1"/>
          </p:cNvSpPr>
          <p:nvPr userDrawn="1"/>
        </p:nvSpPr>
        <p:spPr>
          <a:xfrm>
            <a:off x="5785139" y="4422574"/>
            <a:ext cx="2435425" cy="2435425"/>
          </a:xfrm>
          <a:prstGeom prst="ellipse">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6BC50BD-1E56-897D-D5AD-5FADF3CAAF99}"/>
              </a:ext>
            </a:extLst>
          </p:cNvPr>
          <p:cNvSpPr>
            <a:spLocks noGrp="1" noRot="1" noMove="1" noResize="1" noEditPoints="1" noAdjustHandles="1" noChangeArrowheads="1" noChangeShapeType="1"/>
          </p:cNvSpPr>
          <p:nvPr userDrawn="1"/>
        </p:nvSpPr>
        <p:spPr>
          <a:xfrm rot="2700000">
            <a:off x="8308103" y="2974102"/>
            <a:ext cx="3217525" cy="3217525"/>
          </a:xfrm>
          <a:prstGeom prst="rect">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6B4087"/>
              </a:solidFill>
            </a:endParaRPr>
          </a:p>
        </p:txBody>
      </p:sp>
      <p:pic>
        <p:nvPicPr>
          <p:cNvPr id="2" name="Picture 1">
            <a:extLst>
              <a:ext uri="{FF2B5EF4-FFF2-40B4-BE49-F238E27FC236}">
                <a16:creationId xmlns:a16="http://schemas.microsoft.com/office/drawing/2014/main" id="{6C76B864-F7F2-E4C5-C453-37FFD735E284}"/>
              </a:ext>
            </a:extLst>
          </p:cNvPr>
          <p:cNvPicPr>
            <a:picLocks noChangeAspect="1"/>
          </p:cNvPicPr>
          <p:nvPr userDrawn="1"/>
        </p:nvPicPr>
        <p:blipFill>
          <a:blip r:embed="rId2"/>
          <a:srcRect/>
          <a:stretch/>
        </p:blipFill>
        <p:spPr>
          <a:xfrm>
            <a:off x="0" y="1647"/>
            <a:ext cx="1833975" cy="826527"/>
          </a:xfrm>
          <a:prstGeom prst="rect">
            <a:avLst/>
          </a:prstGeom>
        </p:spPr>
      </p:pic>
      <p:sp>
        <p:nvSpPr>
          <p:cNvPr id="3" name="Footer Placeholder 2">
            <a:extLst>
              <a:ext uri="{FF2B5EF4-FFF2-40B4-BE49-F238E27FC236}">
                <a16:creationId xmlns:a16="http://schemas.microsoft.com/office/drawing/2014/main" id="{7A4E895F-F083-73BB-DD40-600536556CDF}"/>
              </a:ext>
            </a:extLst>
          </p:cNvPr>
          <p:cNvSpPr>
            <a:spLocks noGrp="1"/>
          </p:cNvSpPr>
          <p:nvPr>
            <p:ph type="ftr" sz="quarter" idx="14"/>
          </p:nvPr>
        </p:nvSpPr>
        <p:spPr/>
        <p:txBody>
          <a:bodyPr/>
          <a:lstStyle/>
          <a:p>
            <a:endParaRPr lang="en-GB"/>
          </a:p>
        </p:txBody>
      </p:sp>
      <p:sp>
        <p:nvSpPr>
          <p:cNvPr id="4" name="Slide Number Placeholder 3">
            <a:extLst>
              <a:ext uri="{FF2B5EF4-FFF2-40B4-BE49-F238E27FC236}">
                <a16:creationId xmlns:a16="http://schemas.microsoft.com/office/drawing/2014/main" id="{41928A1D-6749-3D42-E54A-4D10AE24F1CB}"/>
              </a:ext>
            </a:extLst>
          </p:cNvPr>
          <p:cNvSpPr>
            <a:spLocks noGrp="1" noRot="1" noMove="1" noResize="1" noEditPoints="1" noAdjustHandles="1" noChangeArrowheads="1" noChangeShapeType="1"/>
          </p:cNvSpPr>
          <p:nvPr>
            <p:ph type="sldNum" sz="quarter" idx="15"/>
          </p:nvPr>
        </p:nvSpPr>
        <p:spPr/>
        <p:txBody>
          <a:bodyPr/>
          <a:lstStyle/>
          <a:p>
            <a:fld id="{CF839E00-920F-44B0-A87D-3D18AF2DE1AE}" type="slidenum">
              <a:rPr lang="en-GB" smtClean="0"/>
              <a:t>‹#›</a:t>
            </a:fld>
            <a:endParaRPr lang="en-GB"/>
          </a:p>
        </p:txBody>
      </p:sp>
      <p:sp>
        <p:nvSpPr>
          <p:cNvPr id="5" name="Title 4">
            <a:extLst>
              <a:ext uri="{FF2B5EF4-FFF2-40B4-BE49-F238E27FC236}">
                <a16:creationId xmlns:a16="http://schemas.microsoft.com/office/drawing/2014/main" id="{2E105765-4750-790F-2F95-BEA0FCD95E0D}"/>
              </a:ext>
            </a:extLst>
          </p:cNvPr>
          <p:cNvSpPr>
            <a:spLocks noGrp="1"/>
          </p:cNvSpPr>
          <p:nvPr>
            <p:ph type="title" hasCustomPrompt="1"/>
          </p:nvPr>
        </p:nvSpPr>
        <p:spPr>
          <a:xfrm>
            <a:off x="763200" y="770400"/>
            <a:ext cx="4802400" cy="730800"/>
          </a:xfrm>
          <a:prstGeom prst="rect">
            <a:avLst/>
          </a:prstGeom>
        </p:spPr>
        <p:txBody>
          <a:bodyPr/>
          <a:lstStyle>
            <a:lvl1pPr>
              <a:defRPr lang="en-GB" sz="1800" b="1">
                <a:solidFill>
                  <a:srgbClr val="005EB8"/>
                </a:solidFill>
                <a:effectLst/>
                <a:latin typeface="Arial" panose="020B0604020202020204" pitchFamily="34" charset="0"/>
                <a:ea typeface="+mn-ea"/>
                <a:cs typeface="+mn-cs"/>
              </a:defRPr>
            </a:lvl1pPr>
          </a:lstStyle>
          <a:p>
            <a:pPr marL="0" lvl="0" indent="0">
              <a:lnSpc>
                <a:spcPct val="100000"/>
              </a:lnSpc>
              <a:spcBef>
                <a:spcPts val="1000"/>
              </a:spcBef>
              <a:buFont typeface="Arial" panose="020B0604020202020204" pitchFamily="34" charset="0"/>
            </a:pPr>
            <a:r>
              <a:rPr lang="en-GB"/>
              <a:t>Click to edit presentation title</a:t>
            </a:r>
          </a:p>
        </p:txBody>
      </p:sp>
      <p:sp>
        <p:nvSpPr>
          <p:cNvPr id="8" name="Text Placeholder 6">
            <a:extLst>
              <a:ext uri="{FF2B5EF4-FFF2-40B4-BE49-F238E27FC236}">
                <a16:creationId xmlns:a16="http://schemas.microsoft.com/office/drawing/2014/main" id="{8D85EE0C-424E-7720-6922-4983664D4BD7}"/>
              </a:ext>
            </a:extLst>
          </p:cNvPr>
          <p:cNvSpPr>
            <a:spLocks noGrp="1"/>
          </p:cNvSpPr>
          <p:nvPr>
            <p:ph type="body" sz="quarter" idx="18"/>
          </p:nvPr>
        </p:nvSpPr>
        <p:spPr>
          <a:xfrm>
            <a:off x="763200" y="1854000"/>
            <a:ext cx="4802400" cy="2360613"/>
          </a:xfrm>
          <a:prstGeom prst="rect">
            <a:avLst/>
          </a:prstGeom>
        </p:spPr>
        <p:txBody>
          <a:bodyPr/>
          <a:lstStyle>
            <a:lvl1pPr marL="0" indent="0">
              <a:buFont typeface="Arial" panose="020B0604020202020204" pitchFamily="34" charset="0"/>
              <a:buNone/>
              <a:defRPr sz="1200">
                <a:solidFill>
                  <a:srgbClr val="425563"/>
                </a:solidFill>
              </a:defRPr>
            </a:lvl1pPr>
            <a:lvl2pPr marL="180975" indent="-180975">
              <a:buFont typeface="Arial" panose="020B0604020202020204" pitchFamily="34" charset="0"/>
              <a:buChar char="•"/>
              <a:defRPr sz="1200">
                <a:solidFill>
                  <a:srgbClr val="425563"/>
                </a:solidFill>
              </a:defRPr>
            </a:lvl2pPr>
            <a:lvl3pPr marL="355600" indent="-174625">
              <a:buFont typeface="Arial" panose="020B0604020202020204" pitchFamily="34" charset="0"/>
              <a:buChar char="•"/>
              <a:defRPr sz="1200">
                <a:solidFill>
                  <a:srgbClr val="425563"/>
                </a:solidFill>
              </a:defRPr>
            </a:lvl3pPr>
            <a:lvl4pPr marL="538163" indent="-182563">
              <a:buFont typeface="Arial" panose="020B0604020202020204" pitchFamily="34" charset="0"/>
              <a:buChar char="•"/>
              <a:defRPr sz="1200">
                <a:solidFill>
                  <a:srgbClr val="425563"/>
                </a:solidFill>
              </a:defRPr>
            </a:lvl4pPr>
            <a:lvl5pPr marL="719138" indent="-180975">
              <a:buFont typeface="Arial" panose="020B0604020202020204" pitchFamily="34" charset="0"/>
              <a:buChar char="•"/>
              <a:defRPr sz="1200">
                <a:solidFill>
                  <a:srgbClr val="425563"/>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Text Placeholder 6">
            <a:extLst>
              <a:ext uri="{FF2B5EF4-FFF2-40B4-BE49-F238E27FC236}">
                <a16:creationId xmlns:a16="http://schemas.microsoft.com/office/drawing/2014/main" id="{18DEDFA0-11B8-6AED-9310-B6AF9650E903}"/>
              </a:ext>
            </a:extLst>
          </p:cNvPr>
          <p:cNvSpPr>
            <a:spLocks noGrp="1"/>
          </p:cNvSpPr>
          <p:nvPr>
            <p:ph type="body" sz="quarter" idx="19"/>
          </p:nvPr>
        </p:nvSpPr>
        <p:spPr>
          <a:xfrm>
            <a:off x="6248400" y="1854000"/>
            <a:ext cx="4802400" cy="2360613"/>
          </a:xfrm>
          <a:prstGeom prst="rect">
            <a:avLst/>
          </a:prstGeom>
        </p:spPr>
        <p:txBody>
          <a:bodyPr/>
          <a:lstStyle>
            <a:lvl1pPr marL="0" indent="0">
              <a:buFont typeface="Arial" panose="020B0604020202020204" pitchFamily="34" charset="0"/>
              <a:buNone/>
              <a:defRPr sz="1200">
                <a:solidFill>
                  <a:srgbClr val="425563"/>
                </a:solidFill>
              </a:defRPr>
            </a:lvl1pPr>
            <a:lvl2pPr marL="180975" indent="-180975">
              <a:buFont typeface="Arial" panose="020B0604020202020204" pitchFamily="34" charset="0"/>
              <a:buChar char="•"/>
              <a:defRPr sz="1200">
                <a:solidFill>
                  <a:srgbClr val="425563"/>
                </a:solidFill>
              </a:defRPr>
            </a:lvl2pPr>
            <a:lvl3pPr marL="355600" indent="-174625">
              <a:buFont typeface="Arial" panose="020B0604020202020204" pitchFamily="34" charset="0"/>
              <a:buChar char="•"/>
              <a:defRPr sz="1200">
                <a:solidFill>
                  <a:srgbClr val="425563"/>
                </a:solidFill>
              </a:defRPr>
            </a:lvl3pPr>
            <a:lvl4pPr marL="538163" indent="-182563">
              <a:buFont typeface="Arial" panose="020B0604020202020204" pitchFamily="34" charset="0"/>
              <a:buChar char="•"/>
              <a:defRPr sz="1200">
                <a:solidFill>
                  <a:srgbClr val="425563"/>
                </a:solidFill>
              </a:defRPr>
            </a:lvl4pPr>
            <a:lvl5pPr marL="719138" indent="-180975">
              <a:buFont typeface="Arial" panose="020B0604020202020204" pitchFamily="34" charset="0"/>
              <a:buChar char="•"/>
              <a:defRPr sz="1200">
                <a:solidFill>
                  <a:srgbClr val="425563"/>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2956908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oxed Content with Shapes">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6DA3F978-4AE3-404D-3324-C531974E6C55}"/>
              </a:ext>
            </a:extLst>
          </p:cNvPr>
          <p:cNvSpPr>
            <a:spLocks noGrp="1" noRot="1" noMove="1" noResize="1" noEditPoints="1" noAdjustHandles="1" noChangeArrowheads="1" noChangeShapeType="1"/>
          </p:cNvSpPr>
          <p:nvPr userDrawn="1"/>
        </p:nvSpPr>
        <p:spPr>
          <a:xfrm>
            <a:off x="4265719" y="3153275"/>
            <a:ext cx="2227900" cy="2227900"/>
          </a:xfrm>
          <a:prstGeom prst="ellipse">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B597E40-7B10-3B06-3382-E2A2A1162119}"/>
              </a:ext>
            </a:extLst>
          </p:cNvPr>
          <p:cNvSpPr>
            <a:spLocks noGrp="1" noRot="1" noMove="1" noResize="1" noEditPoints="1" noAdjustHandles="1" noChangeArrowheads="1" noChangeShapeType="1"/>
          </p:cNvSpPr>
          <p:nvPr userDrawn="1"/>
        </p:nvSpPr>
        <p:spPr>
          <a:xfrm rot="18900000">
            <a:off x="1548703" y="1747856"/>
            <a:ext cx="1939233" cy="5183649"/>
          </a:xfrm>
          <a:prstGeom prst="rect">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1A9C5563-73EF-6BFB-B463-3B8F479D3894}"/>
              </a:ext>
            </a:extLst>
          </p:cNvPr>
          <p:cNvSpPr>
            <a:spLocks noGrp="1" noRot="1" noMove="1" noResize="1" noEditPoints="1" noAdjustHandles="1" noChangeArrowheads="1" noChangeShapeType="1"/>
          </p:cNvSpPr>
          <p:nvPr userDrawn="1"/>
        </p:nvSpPr>
        <p:spPr>
          <a:xfrm>
            <a:off x="6508376" y="1547446"/>
            <a:ext cx="4843837" cy="5310555"/>
          </a:xfrm>
          <a:prstGeom prst="rect">
            <a:avLst/>
          </a:pr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6C76B864-F7F2-E4C5-C453-37FFD735E284}"/>
              </a:ext>
            </a:extLst>
          </p:cNvPr>
          <p:cNvPicPr>
            <a:picLocks noChangeAspect="1"/>
          </p:cNvPicPr>
          <p:nvPr userDrawn="1"/>
        </p:nvPicPr>
        <p:blipFill>
          <a:blip r:embed="rId2"/>
          <a:srcRect/>
          <a:stretch/>
        </p:blipFill>
        <p:spPr>
          <a:xfrm>
            <a:off x="0" y="1"/>
            <a:ext cx="1833975" cy="826527"/>
          </a:xfrm>
          <a:prstGeom prst="rect">
            <a:avLst/>
          </a:prstGeom>
        </p:spPr>
      </p:pic>
      <p:sp>
        <p:nvSpPr>
          <p:cNvPr id="7" name="Footer Placeholder 6">
            <a:extLst>
              <a:ext uri="{FF2B5EF4-FFF2-40B4-BE49-F238E27FC236}">
                <a16:creationId xmlns:a16="http://schemas.microsoft.com/office/drawing/2014/main" id="{03FC8738-4E59-101C-517A-BDDF21FE8BBA}"/>
              </a:ext>
            </a:extLst>
          </p:cNvPr>
          <p:cNvSpPr>
            <a:spLocks noGrp="1"/>
          </p:cNvSpPr>
          <p:nvPr>
            <p:ph type="ftr" sz="quarter" idx="15"/>
          </p:nvPr>
        </p:nvSpPr>
        <p:spPr/>
        <p:txBody>
          <a:bodyPr/>
          <a:lstStyle/>
          <a:p>
            <a:endParaRPr lang="en-GB"/>
          </a:p>
        </p:txBody>
      </p:sp>
      <p:sp>
        <p:nvSpPr>
          <p:cNvPr id="8" name="Slide Number Placeholder 7">
            <a:extLst>
              <a:ext uri="{FF2B5EF4-FFF2-40B4-BE49-F238E27FC236}">
                <a16:creationId xmlns:a16="http://schemas.microsoft.com/office/drawing/2014/main" id="{290AAE84-3734-1957-7819-0C9D3EBFA780}"/>
              </a:ext>
            </a:extLst>
          </p:cNvPr>
          <p:cNvSpPr>
            <a:spLocks noGrp="1" noRot="1" noMove="1" noResize="1" noEditPoints="1" noAdjustHandles="1" noChangeArrowheads="1" noChangeShapeType="1"/>
          </p:cNvSpPr>
          <p:nvPr>
            <p:ph type="sldNum" sz="quarter" idx="16"/>
          </p:nvPr>
        </p:nvSpPr>
        <p:spPr/>
        <p:txBody>
          <a:bodyPr/>
          <a:lstStyle/>
          <a:p>
            <a:fld id="{CF839E00-920F-44B0-A87D-3D18AF2DE1AE}" type="slidenum">
              <a:rPr lang="en-GB" smtClean="0"/>
              <a:t>‹#›</a:t>
            </a:fld>
            <a:endParaRPr lang="en-GB"/>
          </a:p>
        </p:txBody>
      </p:sp>
      <p:sp>
        <p:nvSpPr>
          <p:cNvPr id="9" name="Title 4">
            <a:extLst>
              <a:ext uri="{FF2B5EF4-FFF2-40B4-BE49-F238E27FC236}">
                <a16:creationId xmlns:a16="http://schemas.microsoft.com/office/drawing/2014/main" id="{B204162B-074D-6E2D-15EF-32A1EA3F545D}"/>
              </a:ext>
            </a:extLst>
          </p:cNvPr>
          <p:cNvSpPr>
            <a:spLocks noGrp="1"/>
          </p:cNvSpPr>
          <p:nvPr>
            <p:ph type="title" hasCustomPrompt="1"/>
          </p:nvPr>
        </p:nvSpPr>
        <p:spPr>
          <a:xfrm>
            <a:off x="763200" y="770400"/>
            <a:ext cx="4802400" cy="730800"/>
          </a:xfrm>
          <a:prstGeom prst="rect">
            <a:avLst/>
          </a:prstGeom>
        </p:spPr>
        <p:txBody>
          <a:bodyPr/>
          <a:lstStyle>
            <a:lvl1pPr>
              <a:defRPr lang="en-GB" sz="1800" b="1">
                <a:solidFill>
                  <a:srgbClr val="005EB8"/>
                </a:solidFill>
                <a:effectLst/>
                <a:latin typeface="Arial" panose="020B0604020202020204" pitchFamily="34" charset="0"/>
                <a:ea typeface="+mn-ea"/>
                <a:cs typeface="+mn-cs"/>
              </a:defRPr>
            </a:lvl1pPr>
          </a:lstStyle>
          <a:p>
            <a:pPr marL="0" lvl="0" indent="0">
              <a:lnSpc>
                <a:spcPct val="100000"/>
              </a:lnSpc>
              <a:spcBef>
                <a:spcPts val="1000"/>
              </a:spcBef>
              <a:buFont typeface="Arial" panose="020B0604020202020204" pitchFamily="34" charset="0"/>
            </a:pPr>
            <a:r>
              <a:rPr lang="en-GB"/>
              <a:t>Click to edit presentation title</a:t>
            </a:r>
          </a:p>
        </p:txBody>
      </p:sp>
      <p:sp>
        <p:nvSpPr>
          <p:cNvPr id="6" name="Text Placeholder 6">
            <a:extLst>
              <a:ext uri="{FF2B5EF4-FFF2-40B4-BE49-F238E27FC236}">
                <a16:creationId xmlns:a16="http://schemas.microsoft.com/office/drawing/2014/main" id="{68B8A7E9-2513-2274-366F-C8BC567B2314}"/>
              </a:ext>
            </a:extLst>
          </p:cNvPr>
          <p:cNvSpPr>
            <a:spLocks noGrp="1"/>
          </p:cNvSpPr>
          <p:nvPr>
            <p:ph type="body" sz="quarter" idx="19"/>
          </p:nvPr>
        </p:nvSpPr>
        <p:spPr>
          <a:xfrm>
            <a:off x="763200" y="1854000"/>
            <a:ext cx="4802400" cy="2360613"/>
          </a:xfrm>
          <a:prstGeom prst="rect">
            <a:avLst/>
          </a:prstGeom>
        </p:spPr>
        <p:txBody>
          <a:bodyPr/>
          <a:lstStyle>
            <a:lvl1pPr marL="0" indent="0">
              <a:buFont typeface="Arial" panose="020B0604020202020204" pitchFamily="34" charset="0"/>
              <a:buNone/>
              <a:defRPr sz="1200">
                <a:solidFill>
                  <a:srgbClr val="425563"/>
                </a:solidFill>
              </a:defRPr>
            </a:lvl1pPr>
            <a:lvl2pPr marL="180975" indent="-180975">
              <a:buFont typeface="Arial" panose="020B0604020202020204" pitchFamily="34" charset="0"/>
              <a:buChar char="•"/>
              <a:defRPr sz="1200">
                <a:solidFill>
                  <a:srgbClr val="425563"/>
                </a:solidFill>
              </a:defRPr>
            </a:lvl2pPr>
            <a:lvl3pPr marL="355600" indent="-174625">
              <a:buFont typeface="Arial" panose="020B0604020202020204" pitchFamily="34" charset="0"/>
              <a:buChar char="•"/>
              <a:defRPr sz="1200">
                <a:solidFill>
                  <a:srgbClr val="425563"/>
                </a:solidFill>
              </a:defRPr>
            </a:lvl3pPr>
            <a:lvl4pPr marL="538163" indent="-182563">
              <a:buFont typeface="Arial" panose="020B0604020202020204" pitchFamily="34" charset="0"/>
              <a:buChar char="•"/>
              <a:defRPr sz="1200">
                <a:solidFill>
                  <a:srgbClr val="425563"/>
                </a:solidFill>
              </a:defRPr>
            </a:lvl4pPr>
            <a:lvl5pPr marL="719138" indent="-180975">
              <a:buFont typeface="Arial" panose="020B0604020202020204" pitchFamily="34" charset="0"/>
              <a:buChar char="•"/>
              <a:defRPr sz="1200">
                <a:solidFill>
                  <a:srgbClr val="425563"/>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Text Placeholder 6">
            <a:extLst>
              <a:ext uri="{FF2B5EF4-FFF2-40B4-BE49-F238E27FC236}">
                <a16:creationId xmlns:a16="http://schemas.microsoft.com/office/drawing/2014/main" id="{212B3AFE-5E75-A456-B79E-663A71A8682B}"/>
              </a:ext>
            </a:extLst>
          </p:cNvPr>
          <p:cNvSpPr>
            <a:spLocks noGrp="1"/>
          </p:cNvSpPr>
          <p:nvPr>
            <p:ph type="body" sz="quarter" idx="20"/>
          </p:nvPr>
        </p:nvSpPr>
        <p:spPr>
          <a:xfrm>
            <a:off x="6822873" y="1854000"/>
            <a:ext cx="4240800" cy="2360613"/>
          </a:xfrm>
          <a:prstGeom prst="rect">
            <a:avLst/>
          </a:prstGeom>
        </p:spPr>
        <p:txBody>
          <a:bodyPr/>
          <a:lstStyle>
            <a:lvl1pPr marL="0" indent="0">
              <a:buFont typeface="Arial" panose="020B0604020202020204" pitchFamily="34" charset="0"/>
              <a:buNone/>
              <a:defRPr sz="1200" b="1">
                <a:solidFill>
                  <a:schemeClr val="bg1"/>
                </a:solidFill>
              </a:defRPr>
            </a:lvl1pPr>
            <a:lvl2pPr marL="180975" indent="-180975">
              <a:buFont typeface="Arial" panose="020B0604020202020204" pitchFamily="34" charset="0"/>
              <a:buChar char="•"/>
              <a:defRPr sz="1200" b="1">
                <a:solidFill>
                  <a:schemeClr val="bg1"/>
                </a:solidFill>
              </a:defRPr>
            </a:lvl2pPr>
            <a:lvl3pPr marL="355600" indent="-174625">
              <a:buFont typeface="Arial" panose="020B0604020202020204" pitchFamily="34" charset="0"/>
              <a:buChar char="•"/>
              <a:defRPr sz="1200" b="1">
                <a:solidFill>
                  <a:schemeClr val="bg1"/>
                </a:solidFill>
              </a:defRPr>
            </a:lvl3pPr>
            <a:lvl4pPr marL="538163" indent="-182563">
              <a:buFont typeface="Arial" panose="020B0604020202020204" pitchFamily="34" charset="0"/>
              <a:buChar char="•"/>
              <a:defRPr sz="1200" b="1">
                <a:solidFill>
                  <a:schemeClr val="bg1"/>
                </a:solidFill>
              </a:defRPr>
            </a:lvl4pPr>
            <a:lvl5pPr marL="719138" indent="-180975">
              <a:buFont typeface="Arial" panose="020B0604020202020204" pitchFamily="34" charset="0"/>
              <a:buChar char="•"/>
              <a:defRPr sz="1200" b="1">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16423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n with Boxed Content and Shapes">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C76B864-F7F2-E4C5-C453-37FFD735E284}"/>
              </a:ext>
            </a:extLst>
          </p:cNvPr>
          <p:cNvPicPr>
            <a:picLocks noChangeAspect="1"/>
          </p:cNvPicPr>
          <p:nvPr userDrawn="1"/>
        </p:nvPicPr>
        <p:blipFill>
          <a:blip r:embed="rId2"/>
          <a:srcRect/>
          <a:stretch/>
        </p:blipFill>
        <p:spPr>
          <a:xfrm>
            <a:off x="0" y="0"/>
            <a:ext cx="1833975" cy="826527"/>
          </a:xfrm>
          <a:prstGeom prst="rect">
            <a:avLst/>
          </a:prstGeom>
        </p:spPr>
      </p:pic>
      <p:sp>
        <p:nvSpPr>
          <p:cNvPr id="6" name="Rectangle 5">
            <a:extLst>
              <a:ext uri="{FF2B5EF4-FFF2-40B4-BE49-F238E27FC236}">
                <a16:creationId xmlns:a16="http://schemas.microsoft.com/office/drawing/2014/main" id="{F4933056-8F79-6F11-9AE8-7983D63273FD}"/>
              </a:ext>
            </a:extLst>
          </p:cNvPr>
          <p:cNvSpPr>
            <a:spLocks noGrp="1" noRot="1" noMove="1" noResize="1" noEditPoints="1" noAdjustHandles="1" noChangeArrowheads="1" noChangeShapeType="1"/>
          </p:cNvSpPr>
          <p:nvPr userDrawn="1"/>
        </p:nvSpPr>
        <p:spPr>
          <a:xfrm>
            <a:off x="8129441" y="1655901"/>
            <a:ext cx="3222772" cy="5202099"/>
          </a:xfrm>
          <a:prstGeom prst="rect">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a:extLst>
              <a:ext uri="{FF2B5EF4-FFF2-40B4-BE49-F238E27FC236}">
                <a16:creationId xmlns:a16="http://schemas.microsoft.com/office/drawing/2014/main" id="{FE4B0C10-C8B4-FE3D-5E03-3EDBD8991B5D}"/>
              </a:ext>
            </a:extLst>
          </p:cNvPr>
          <p:cNvSpPr>
            <a:spLocks noGrp="1" noRot="1" noMove="1" noResize="1" noEditPoints="1" noAdjustHandles="1" noChangeArrowheads="1" noChangeShapeType="1"/>
          </p:cNvSpPr>
          <p:nvPr userDrawn="1"/>
        </p:nvSpPr>
        <p:spPr>
          <a:xfrm rot="18900000">
            <a:off x="5425802" y="3610761"/>
            <a:ext cx="2727818" cy="2674478"/>
          </a:xfrm>
          <a:custGeom>
            <a:avLst/>
            <a:gdLst>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0 w 1028481"/>
              <a:gd name="connsiteY12" fmla="*/ 809631 h 809632"/>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110052 w 1028481"/>
              <a:gd name="connsiteY12" fmla="*/ 809631 h 809632"/>
              <a:gd name="connsiteX13" fmla="*/ 0 w 1028481"/>
              <a:gd name="connsiteY13" fmla="*/ 0 h 809632"/>
              <a:gd name="connsiteX0" fmla="*/ 0 w 918429"/>
              <a:gd name="connsiteY0" fmla="*/ 12229 h 809632"/>
              <a:gd name="connsiteX1" fmla="*/ 513613 w 918429"/>
              <a:gd name="connsiteY1" fmla="*/ 0 h 809632"/>
              <a:gd name="connsiteX2" fmla="*/ 516195 w 918429"/>
              <a:gd name="connsiteY2" fmla="*/ 0 h 809632"/>
              <a:gd name="connsiteX3" fmla="*/ 516195 w 918429"/>
              <a:gd name="connsiteY3" fmla="*/ 260 h 809632"/>
              <a:gd name="connsiteX4" fmla="*/ 595198 w 918429"/>
              <a:gd name="connsiteY4" fmla="*/ 8224 h 809632"/>
              <a:gd name="connsiteX5" fmla="*/ 918429 w 918429"/>
              <a:gd name="connsiteY5" fmla="*/ 404816 h 809632"/>
              <a:gd name="connsiteX6" fmla="*/ 595198 w 918429"/>
              <a:gd name="connsiteY6" fmla="*/ 801408 h 809632"/>
              <a:gd name="connsiteX7" fmla="*/ 516195 w 918429"/>
              <a:gd name="connsiteY7" fmla="*/ 809372 h 809632"/>
              <a:gd name="connsiteX8" fmla="*/ 516195 w 918429"/>
              <a:gd name="connsiteY8" fmla="*/ 809631 h 809632"/>
              <a:gd name="connsiteX9" fmla="*/ 513623 w 918429"/>
              <a:gd name="connsiteY9" fmla="*/ 809631 h 809632"/>
              <a:gd name="connsiteX10" fmla="*/ 513613 w 918429"/>
              <a:gd name="connsiteY10" fmla="*/ 809632 h 809632"/>
              <a:gd name="connsiteX11" fmla="*/ 513603 w 918429"/>
              <a:gd name="connsiteY11" fmla="*/ 809631 h 809632"/>
              <a:gd name="connsiteX12" fmla="*/ 0 w 918429"/>
              <a:gd name="connsiteY12" fmla="*/ 809631 h 809632"/>
              <a:gd name="connsiteX13" fmla="*/ 0 w 918429"/>
              <a:gd name="connsiteY13" fmla="*/ 12229 h 809632"/>
              <a:gd name="connsiteX0" fmla="*/ 0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0 w 918429"/>
              <a:gd name="connsiteY13" fmla="*/ 0 h 810183"/>
              <a:gd name="connsiteX0" fmla="*/ 180138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180138 w 918429"/>
              <a:gd name="connsiteY13" fmla="*/ 0 h 810183"/>
              <a:gd name="connsiteX0" fmla="*/ 17040 w 755331"/>
              <a:gd name="connsiteY0" fmla="*/ 0 h 812616"/>
              <a:gd name="connsiteX1" fmla="*/ 350515 w 755331"/>
              <a:gd name="connsiteY1" fmla="*/ 551 h 812616"/>
              <a:gd name="connsiteX2" fmla="*/ 353097 w 755331"/>
              <a:gd name="connsiteY2" fmla="*/ 551 h 812616"/>
              <a:gd name="connsiteX3" fmla="*/ 353097 w 755331"/>
              <a:gd name="connsiteY3" fmla="*/ 811 h 812616"/>
              <a:gd name="connsiteX4" fmla="*/ 432100 w 755331"/>
              <a:gd name="connsiteY4" fmla="*/ 8775 h 812616"/>
              <a:gd name="connsiteX5" fmla="*/ 755331 w 755331"/>
              <a:gd name="connsiteY5" fmla="*/ 405367 h 812616"/>
              <a:gd name="connsiteX6" fmla="*/ 432100 w 755331"/>
              <a:gd name="connsiteY6" fmla="*/ 801959 h 812616"/>
              <a:gd name="connsiteX7" fmla="*/ 353097 w 755331"/>
              <a:gd name="connsiteY7" fmla="*/ 809923 h 812616"/>
              <a:gd name="connsiteX8" fmla="*/ 353097 w 755331"/>
              <a:gd name="connsiteY8" fmla="*/ 810182 h 812616"/>
              <a:gd name="connsiteX9" fmla="*/ 350525 w 755331"/>
              <a:gd name="connsiteY9" fmla="*/ 810182 h 812616"/>
              <a:gd name="connsiteX10" fmla="*/ 350515 w 755331"/>
              <a:gd name="connsiteY10" fmla="*/ 810183 h 812616"/>
              <a:gd name="connsiteX11" fmla="*/ 350505 w 755331"/>
              <a:gd name="connsiteY11" fmla="*/ 810182 h 812616"/>
              <a:gd name="connsiteX12" fmla="*/ 0 w 755331"/>
              <a:gd name="connsiteY12" fmla="*/ 812616 h 812616"/>
              <a:gd name="connsiteX13" fmla="*/ 17040 w 755331"/>
              <a:gd name="connsiteY13" fmla="*/ 0 h 812616"/>
              <a:gd name="connsiteX0" fmla="*/ 0 w 833229"/>
              <a:gd name="connsiteY0" fmla="*/ 1883 h 812065"/>
              <a:gd name="connsiteX1" fmla="*/ 428413 w 833229"/>
              <a:gd name="connsiteY1" fmla="*/ 0 h 812065"/>
              <a:gd name="connsiteX2" fmla="*/ 430995 w 833229"/>
              <a:gd name="connsiteY2" fmla="*/ 0 h 812065"/>
              <a:gd name="connsiteX3" fmla="*/ 430995 w 833229"/>
              <a:gd name="connsiteY3" fmla="*/ 260 h 812065"/>
              <a:gd name="connsiteX4" fmla="*/ 509998 w 833229"/>
              <a:gd name="connsiteY4" fmla="*/ 8224 h 812065"/>
              <a:gd name="connsiteX5" fmla="*/ 833229 w 833229"/>
              <a:gd name="connsiteY5" fmla="*/ 404816 h 812065"/>
              <a:gd name="connsiteX6" fmla="*/ 509998 w 833229"/>
              <a:gd name="connsiteY6" fmla="*/ 801408 h 812065"/>
              <a:gd name="connsiteX7" fmla="*/ 430995 w 833229"/>
              <a:gd name="connsiteY7" fmla="*/ 809372 h 812065"/>
              <a:gd name="connsiteX8" fmla="*/ 430995 w 833229"/>
              <a:gd name="connsiteY8" fmla="*/ 809631 h 812065"/>
              <a:gd name="connsiteX9" fmla="*/ 428423 w 833229"/>
              <a:gd name="connsiteY9" fmla="*/ 809631 h 812065"/>
              <a:gd name="connsiteX10" fmla="*/ 428413 w 833229"/>
              <a:gd name="connsiteY10" fmla="*/ 809632 h 812065"/>
              <a:gd name="connsiteX11" fmla="*/ 428403 w 833229"/>
              <a:gd name="connsiteY11" fmla="*/ 809631 h 812065"/>
              <a:gd name="connsiteX12" fmla="*/ 77898 w 833229"/>
              <a:gd name="connsiteY12" fmla="*/ 812065 h 812065"/>
              <a:gd name="connsiteX13" fmla="*/ 0 w 833229"/>
              <a:gd name="connsiteY13" fmla="*/ 1883 h 812065"/>
              <a:gd name="connsiteX0" fmla="*/ 0 w 833229"/>
              <a:gd name="connsiteY0" fmla="*/ 1883 h 816934"/>
              <a:gd name="connsiteX1" fmla="*/ 428413 w 833229"/>
              <a:gd name="connsiteY1" fmla="*/ 0 h 816934"/>
              <a:gd name="connsiteX2" fmla="*/ 430995 w 833229"/>
              <a:gd name="connsiteY2" fmla="*/ 0 h 816934"/>
              <a:gd name="connsiteX3" fmla="*/ 430995 w 833229"/>
              <a:gd name="connsiteY3" fmla="*/ 260 h 816934"/>
              <a:gd name="connsiteX4" fmla="*/ 509998 w 833229"/>
              <a:gd name="connsiteY4" fmla="*/ 8224 h 816934"/>
              <a:gd name="connsiteX5" fmla="*/ 833229 w 833229"/>
              <a:gd name="connsiteY5" fmla="*/ 404816 h 816934"/>
              <a:gd name="connsiteX6" fmla="*/ 509998 w 833229"/>
              <a:gd name="connsiteY6" fmla="*/ 801408 h 816934"/>
              <a:gd name="connsiteX7" fmla="*/ 430995 w 833229"/>
              <a:gd name="connsiteY7" fmla="*/ 809372 h 816934"/>
              <a:gd name="connsiteX8" fmla="*/ 430995 w 833229"/>
              <a:gd name="connsiteY8" fmla="*/ 809631 h 816934"/>
              <a:gd name="connsiteX9" fmla="*/ 428423 w 833229"/>
              <a:gd name="connsiteY9" fmla="*/ 809631 h 816934"/>
              <a:gd name="connsiteX10" fmla="*/ 428413 w 833229"/>
              <a:gd name="connsiteY10" fmla="*/ 809632 h 816934"/>
              <a:gd name="connsiteX11" fmla="*/ 428403 w 833229"/>
              <a:gd name="connsiteY11" fmla="*/ 809631 h 816934"/>
              <a:gd name="connsiteX12" fmla="*/ 1 w 833229"/>
              <a:gd name="connsiteY12" fmla="*/ 816934 h 816934"/>
              <a:gd name="connsiteX13" fmla="*/ 0 w 833229"/>
              <a:gd name="connsiteY13" fmla="*/ 1883 h 816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33229" h="816934">
                <a:moveTo>
                  <a:pt x="0" y="1883"/>
                </a:moveTo>
                <a:lnTo>
                  <a:pt x="428413" y="0"/>
                </a:lnTo>
                <a:lnTo>
                  <a:pt x="430995" y="0"/>
                </a:lnTo>
                <a:lnTo>
                  <a:pt x="430995" y="260"/>
                </a:lnTo>
                <a:lnTo>
                  <a:pt x="509998" y="8224"/>
                </a:lnTo>
                <a:cubicBezTo>
                  <a:pt x="694466" y="45972"/>
                  <a:pt x="833229" y="209189"/>
                  <a:pt x="833229" y="404816"/>
                </a:cubicBezTo>
                <a:cubicBezTo>
                  <a:pt x="833229" y="600443"/>
                  <a:pt x="694466" y="763660"/>
                  <a:pt x="509998" y="801408"/>
                </a:cubicBezTo>
                <a:lnTo>
                  <a:pt x="430995" y="809372"/>
                </a:lnTo>
                <a:lnTo>
                  <a:pt x="430995" y="809631"/>
                </a:lnTo>
                <a:lnTo>
                  <a:pt x="428423" y="809631"/>
                </a:lnTo>
                <a:cubicBezTo>
                  <a:pt x="428420" y="809631"/>
                  <a:pt x="428416" y="809632"/>
                  <a:pt x="428413" y="809632"/>
                </a:cubicBezTo>
                <a:cubicBezTo>
                  <a:pt x="428410" y="809632"/>
                  <a:pt x="428406" y="809631"/>
                  <a:pt x="428403" y="809631"/>
                </a:cubicBezTo>
                <a:lnTo>
                  <a:pt x="1" y="816934"/>
                </a:lnTo>
                <a:cubicBezTo>
                  <a:pt x="1" y="545250"/>
                  <a:pt x="0" y="273567"/>
                  <a:pt x="0" y="1883"/>
                </a:cubicBezTo>
                <a:close/>
              </a:path>
            </a:pathLst>
          </a:cu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E8EDEE"/>
              </a:solidFill>
            </a:endParaRPr>
          </a:p>
        </p:txBody>
      </p:sp>
      <p:sp>
        <p:nvSpPr>
          <p:cNvPr id="3" name="Footer Placeholder 2">
            <a:extLst>
              <a:ext uri="{FF2B5EF4-FFF2-40B4-BE49-F238E27FC236}">
                <a16:creationId xmlns:a16="http://schemas.microsoft.com/office/drawing/2014/main" id="{BA7E8C8B-07DA-3BD4-2F42-D726C3323D2C}"/>
              </a:ext>
            </a:extLst>
          </p:cNvPr>
          <p:cNvSpPr>
            <a:spLocks noGrp="1"/>
          </p:cNvSpPr>
          <p:nvPr>
            <p:ph type="ftr" sz="quarter" idx="15"/>
          </p:nvPr>
        </p:nvSpPr>
        <p:spPr/>
        <p:txBody>
          <a:bodyPr/>
          <a:lstStyle/>
          <a:p>
            <a:endParaRPr lang="en-GB"/>
          </a:p>
        </p:txBody>
      </p:sp>
      <p:sp>
        <p:nvSpPr>
          <p:cNvPr id="4" name="Slide Number Placeholder 3">
            <a:extLst>
              <a:ext uri="{FF2B5EF4-FFF2-40B4-BE49-F238E27FC236}">
                <a16:creationId xmlns:a16="http://schemas.microsoft.com/office/drawing/2014/main" id="{EF7729D3-4631-00F5-B8FD-A36FAECD1E44}"/>
              </a:ext>
            </a:extLst>
          </p:cNvPr>
          <p:cNvSpPr>
            <a:spLocks noGrp="1" noRot="1" noMove="1" noResize="1" noEditPoints="1" noAdjustHandles="1" noChangeArrowheads="1" noChangeShapeType="1"/>
          </p:cNvSpPr>
          <p:nvPr>
            <p:ph type="sldNum" sz="quarter" idx="16"/>
          </p:nvPr>
        </p:nvSpPr>
        <p:spPr/>
        <p:txBody>
          <a:bodyPr/>
          <a:lstStyle/>
          <a:p>
            <a:fld id="{CF839E00-920F-44B0-A87D-3D18AF2DE1AE}" type="slidenum">
              <a:rPr lang="en-GB" smtClean="0"/>
              <a:t>‹#›</a:t>
            </a:fld>
            <a:endParaRPr lang="en-GB"/>
          </a:p>
        </p:txBody>
      </p:sp>
      <p:sp>
        <p:nvSpPr>
          <p:cNvPr id="5" name="Title 4">
            <a:extLst>
              <a:ext uri="{FF2B5EF4-FFF2-40B4-BE49-F238E27FC236}">
                <a16:creationId xmlns:a16="http://schemas.microsoft.com/office/drawing/2014/main" id="{7EE3DBD9-C18F-0242-2CC2-C5FC18C20BE2}"/>
              </a:ext>
            </a:extLst>
          </p:cNvPr>
          <p:cNvSpPr>
            <a:spLocks noGrp="1"/>
          </p:cNvSpPr>
          <p:nvPr>
            <p:ph type="title" hasCustomPrompt="1"/>
          </p:nvPr>
        </p:nvSpPr>
        <p:spPr>
          <a:xfrm>
            <a:off x="763200" y="770400"/>
            <a:ext cx="4802400" cy="730800"/>
          </a:xfrm>
          <a:prstGeom prst="rect">
            <a:avLst/>
          </a:prstGeom>
        </p:spPr>
        <p:txBody>
          <a:bodyPr/>
          <a:lstStyle>
            <a:lvl1pPr>
              <a:defRPr lang="en-GB" sz="1800" b="1">
                <a:solidFill>
                  <a:srgbClr val="005EB8"/>
                </a:solidFill>
                <a:effectLst/>
                <a:latin typeface="Arial" panose="020B0604020202020204" pitchFamily="34" charset="0"/>
                <a:ea typeface="+mn-ea"/>
                <a:cs typeface="+mn-cs"/>
              </a:defRPr>
            </a:lvl1pPr>
          </a:lstStyle>
          <a:p>
            <a:pPr marL="0" lvl="0" indent="0">
              <a:lnSpc>
                <a:spcPct val="100000"/>
              </a:lnSpc>
              <a:spcBef>
                <a:spcPts val="1000"/>
              </a:spcBef>
              <a:buFont typeface="Arial" panose="020B0604020202020204" pitchFamily="34" charset="0"/>
            </a:pPr>
            <a:r>
              <a:rPr lang="en-GB"/>
              <a:t>Click to edit presentation title</a:t>
            </a:r>
          </a:p>
        </p:txBody>
      </p:sp>
      <p:sp>
        <p:nvSpPr>
          <p:cNvPr id="8" name="Text Placeholder 6">
            <a:extLst>
              <a:ext uri="{FF2B5EF4-FFF2-40B4-BE49-F238E27FC236}">
                <a16:creationId xmlns:a16="http://schemas.microsoft.com/office/drawing/2014/main" id="{741DFA48-AD6B-D4E9-BF82-EA6C1301A146}"/>
              </a:ext>
            </a:extLst>
          </p:cNvPr>
          <p:cNvSpPr>
            <a:spLocks noGrp="1"/>
          </p:cNvSpPr>
          <p:nvPr>
            <p:ph type="body" sz="quarter" idx="20"/>
          </p:nvPr>
        </p:nvSpPr>
        <p:spPr>
          <a:xfrm>
            <a:off x="763200" y="1854000"/>
            <a:ext cx="3399148" cy="2360613"/>
          </a:xfrm>
          <a:prstGeom prst="rect">
            <a:avLst/>
          </a:prstGeom>
        </p:spPr>
        <p:txBody>
          <a:bodyPr/>
          <a:lstStyle>
            <a:lvl1pPr marL="0" indent="0">
              <a:buFont typeface="Arial" panose="020B0604020202020204" pitchFamily="34" charset="0"/>
              <a:buNone/>
              <a:defRPr sz="1200">
                <a:solidFill>
                  <a:srgbClr val="425563"/>
                </a:solidFill>
              </a:defRPr>
            </a:lvl1pPr>
            <a:lvl2pPr marL="180975" indent="-180975">
              <a:buFont typeface="Arial" panose="020B0604020202020204" pitchFamily="34" charset="0"/>
              <a:buChar char="•"/>
              <a:defRPr sz="1200">
                <a:solidFill>
                  <a:srgbClr val="425563"/>
                </a:solidFill>
              </a:defRPr>
            </a:lvl2pPr>
            <a:lvl3pPr marL="355600" indent="-174625">
              <a:buFont typeface="Arial" panose="020B0604020202020204" pitchFamily="34" charset="0"/>
              <a:buChar char="•"/>
              <a:defRPr sz="1200">
                <a:solidFill>
                  <a:srgbClr val="425563"/>
                </a:solidFill>
              </a:defRPr>
            </a:lvl3pPr>
            <a:lvl4pPr marL="538163" indent="-182563">
              <a:buFont typeface="Arial" panose="020B0604020202020204" pitchFamily="34" charset="0"/>
              <a:buChar char="•"/>
              <a:defRPr sz="1200">
                <a:solidFill>
                  <a:srgbClr val="425563"/>
                </a:solidFill>
              </a:defRPr>
            </a:lvl4pPr>
            <a:lvl5pPr marL="719138" indent="-180975">
              <a:buFont typeface="Arial" panose="020B0604020202020204" pitchFamily="34" charset="0"/>
              <a:buChar char="•"/>
              <a:defRPr sz="1200">
                <a:solidFill>
                  <a:srgbClr val="425563"/>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Text Placeholder 6">
            <a:extLst>
              <a:ext uri="{FF2B5EF4-FFF2-40B4-BE49-F238E27FC236}">
                <a16:creationId xmlns:a16="http://schemas.microsoft.com/office/drawing/2014/main" id="{94F5BDC9-2676-61F1-289D-ED2AD52447C5}"/>
              </a:ext>
            </a:extLst>
          </p:cNvPr>
          <p:cNvSpPr>
            <a:spLocks noGrp="1"/>
          </p:cNvSpPr>
          <p:nvPr>
            <p:ph type="body" sz="quarter" idx="21"/>
          </p:nvPr>
        </p:nvSpPr>
        <p:spPr>
          <a:xfrm>
            <a:off x="4363200" y="1854000"/>
            <a:ext cx="3399148" cy="2360613"/>
          </a:xfrm>
          <a:prstGeom prst="rect">
            <a:avLst/>
          </a:prstGeom>
        </p:spPr>
        <p:txBody>
          <a:bodyPr/>
          <a:lstStyle>
            <a:lvl1pPr marL="0" indent="0">
              <a:buFont typeface="Arial" panose="020B0604020202020204" pitchFamily="34" charset="0"/>
              <a:buNone/>
              <a:defRPr sz="1200">
                <a:solidFill>
                  <a:srgbClr val="425563"/>
                </a:solidFill>
              </a:defRPr>
            </a:lvl1pPr>
            <a:lvl2pPr marL="180975" indent="-180975">
              <a:buFont typeface="Arial" panose="020B0604020202020204" pitchFamily="34" charset="0"/>
              <a:buChar char="•"/>
              <a:defRPr sz="1200">
                <a:solidFill>
                  <a:srgbClr val="425563"/>
                </a:solidFill>
              </a:defRPr>
            </a:lvl2pPr>
            <a:lvl3pPr marL="355600" indent="-174625">
              <a:buFont typeface="Arial" panose="020B0604020202020204" pitchFamily="34" charset="0"/>
              <a:buChar char="•"/>
              <a:defRPr sz="1200">
                <a:solidFill>
                  <a:srgbClr val="425563"/>
                </a:solidFill>
              </a:defRPr>
            </a:lvl3pPr>
            <a:lvl4pPr marL="538163" indent="-182563">
              <a:buFont typeface="Arial" panose="020B0604020202020204" pitchFamily="34" charset="0"/>
              <a:buChar char="•"/>
              <a:defRPr sz="1200">
                <a:solidFill>
                  <a:srgbClr val="425563"/>
                </a:solidFill>
              </a:defRPr>
            </a:lvl4pPr>
            <a:lvl5pPr marL="719138" indent="-180975">
              <a:buFont typeface="Arial" panose="020B0604020202020204" pitchFamily="34" charset="0"/>
              <a:buChar char="•"/>
              <a:defRPr sz="1200">
                <a:solidFill>
                  <a:srgbClr val="425563"/>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Text Placeholder 6">
            <a:extLst>
              <a:ext uri="{FF2B5EF4-FFF2-40B4-BE49-F238E27FC236}">
                <a16:creationId xmlns:a16="http://schemas.microsoft.com/office/drawing/2014/main" id="{EA2C381C-0516-9917-27AD-5D2432961835}"/>
              </a:ext>
            </a:extLst>
          </p:cNvPr>
          <p:cNvSpPr>
            <a:spLocks noGrp="1"/>
          </p:cNvSpPr>
          <p:nvPr>
            <p:ph type="body" sz="quarter" idx="22"/>
          </p:nvPr>
        </p:nvSpPr>
        <p:spPr>
          <a:xfrm>
            <a:off x="8316000" y="1854000"/>
            <a:ext cx="2836800" cy="2360613"/>
          </a:xfrm>
          <a:prstGeom prst="rect">
            <a:avLst/>
          </a:prstGeom>
        </p:spPr>
        <p:txBody>
          <a:bodyPr/>
          <a:lstStyle>
            <a:lvl1pPr marL="0" indent="0">
              <a:buFont typeface="Arial" panose="020B0604020202020204" pitchFamily="34" charset="0"/>
              <a:buNone/>
              <a:defRPr sz="1200" b="1">
                <a:solidFill>
                  <a:srgbClr val="005EB8"/>
                </a:solidFill>
              </a:defRPr>
            </a:lvl1pPr>
            <a:lvl2pPr marL="180975" indent="-180975">
              <a:buFont typeface="Arial" panose="020B0604020202020204" pitchFamily="34" charset="0"/>
              <a:buChar char="•"/>
              <a:defRPr sz="1200" b="1">
                <a:solidFill>
                  <a:srgbClr val="005EB8"/>
                </a:solidFill>
              </a:defRPr>
            </a:lvl2pPr>
            <a:lvl3pPr marL="355600" indent="-174625">
              <a:buFont typeface="Arial" panose="020B0604020202020204" pitchFamily="34" charset="0"/>
              <a:buChar char="•"/>
              <a:defRPr sz="1200" b="1">
                <a:solidFill>
                  <a:srgbClr val="005EB8"/>
                </a:solidFill>
              </a:defRPr>
            </a:lvl3pPr>
            <a:lvl4pPr marL="538163" indent="-182563">
              <a:buFont typeface="Arial" panose="020B0604020202020204" pitchFamily="34" charset="0"/>
              <a:buChar char="•"/>
              <a:defRPr sz="1200" b="1">
                <a:solidFill>
                  <a:srgbClr val="005EB8"/>
                </a:solidFill>
              </a:defRPr>
            </a:lvl4pPr>
            <a:lvl5pPr marL="719138" indent="-180975">
              <a:buFont typeface="Arial" panose="020B0604020202020204" pitchFamily="34" charset="0"/>
              <a:buChar char="•"/>
              <a:defRPr sz="1200" b="1">
                <a:solidFill>
                  <a:srgbClr val="005EB8"/>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4434784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sert Chart with Shapes">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C76B864-F7F2-E4C5-C453-37FFD735E284}"/>
              </a:ext>
            </a:extLst>
          </p:cNvPr>
          <p:cNvPicPr>
            <a:picLocks noChangeAspect="1"/>
          </p:cNvPicPr>
          <p:nvPr userDrawn="1"/>
        </p:nvPicPr>
        <p:blipFill>
          <a:blip r:embed="rId2"/>
          <a:srcRect/>
          <a:stretch/>
        </p:blipFill>
        <p:spPr>
          <a:xfrm>
            <a:off x="0" y="1"/>
            <a:ext cx="1833975" cy="826527"/>
          </a:xfrm>
          <a:prstGeom prst="rect">
            <a:avLst/>
          </a:prstGeom>
        </p:spPr>
      </p:pic>
      <p:sp>
        <p:nvSpPr>
          <p:cNvPr id="4" name="Rectangle 3">
            <a:extLst>
              <a:ext uri="{FF2B5EF4-FFF2-40B4-BE49-F238E27FC236}">
                <a16:creationId xmlns:a16="http://schemas.microsoft.com/office/drawing/2014/main" id="{AD20300A-B6E7-23C3-A958-8BDE5221DBD7}"/>
              </a:ext>
            </a:extLst>
          </p:cNvPr>
          <p:cNvSpPr>
            <a:spLocks noGrp="1" noRot="1" noMove="1" noResize="1" noEditPoints="1" noAdjustHandles="1" noChangeArrowheads="1" noChangeShapeType="1"/>
          </p:cNvSpPr>
          <p:nvPr userDrawn="1"/>
        </p:nvSpPr>
        <p:spPr>
          <a:xfrm rot="9000000">
            <a:off x="1029448" y="2267306"/>
            <a:ext cx="1500395" cy="4519822"/>
          </a:xfrm>
          <a:prstGeom prst="rect">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ooter Placeholder 2">
            <a:extLst>
              <a:ext uri="{FF2B5EF4-FFF2-40B4-BE49-F238E27FC236}">
                <a16:creationId xmlns:a16="http://schemas.microsoft.com/office/drawing/2014/main" id="{99289CEE-2B15-144A-757F-5F06F7EE147F}"/>
              </a:ext>
            </a:extLst>
          </p:cNvPr>
          <p:cNvSpPr>
            <a:spLocks noGrp="1"/>
          </p:cNvSpPr>
          <p:nvPr>
            <p:ph type="ftr" sz="quarter" idx="14"/>
          </p:nvPr>
        </p:nvSpPr>
        <p:spPr/>
        <p:txBody>
          <a:bodyPr/>
          <a:lstStyle/>
          <a:p>
            <a:endParaRPr lang="en-GB"/>
          </a:p>
        </p:txBody>
      </p:sp>
      <p:sp>
        <p:nvSpPr>
          <p:cNvPr id="5" name="Slide Number Placeholder 4">
            <a:extLst>
              <a:ext uri="{FF2B5EF4-FFF2-40B4-BE49-F238E27FC236}">
                <a16:creationId xmlns:a16="http://schemas.microsoft.com/office/drawing/2014/main" id="{B4844A0D-95DD-2AE8-FF17-90C1BB31BDEF}"/>
              </a:ext>
            </a:extLst>
          </p:cNvPr>
          <p:cNvSpPr>
            <a:spLocks noGrp="1" noRot="1" noMove="1" noResize="1" noEditPoints="1" noAdjustHandles="1" noChangeArrowheads="1" noChangeShapeType="1"/>
          </p:cNvSpPr>
          <p:nvPr>
            <p:ph type="sldNum" sz="quarter" idx="15"/>
          </p:nvPr>
        </p:nvSpPr>
        <p:spPr/>
        <p:txBody>
          <a:bodyPr/>
          <a:lstStyle/>
          <a:p>
            <a:fld id="{CF839E00-920F-44B0-A87D-3D18AF2DE1AE}" type="slidenum">
              <a:rPr lang="en-GB" smtClean="0"/>
              <a:t>‹#›</a:t>
            </a:fld>
            <a:endParaRPr lang="en-GB"/>
          </a:p>
        </p:txBody>
      </p:sp>
      <p:sp>
        <p:nvSpPr>
          <p:cNvPr id="6" name="Title 4">
            <a:extLst>
              <a:ext uri="{FF2B5EF4-FFF2-40B4-BE49-F238E27FC236}">
                <a16:creationId xmlns:a16="http://schemas.microsoft.com/office/drawing/2014/main" id="{D247C625-84B8-2B13-69A7-B5B88520FF21}"/>
              </a:ext>
            </a:extLst>
          </p:cNvPr>
          <p:cNvSpPr>
            <a:spLocks noGrp="1"/>
          </p:cNvSpPr>
          <p:nvPr>
            <p:ph type="title" hasCustomPrompt="1"/>
          </p:nvPr>
        </p:nvSpPr>
        <p:spPr>
          <a:xfrm>
            <a:off x="763200" y="770400"/>
            <a:ext cx="4802400" cy="730800"/>
          </a:xfrm>
          <a:prstGeom prst="rect">
            <a:avLst/>
          </a:prstGeom>
        </p:spPr>
        <p:txBody>
          <a:bodyPr/>
          <a:lstStyle>
            <a:lvl1pPr>
              <a:defRPr lang="en-GB" sz="1800" b="1">
                <a:solidFill>
                  <a:srgbClr val="005EB8"/>
                </a:solidFill>
                <a:effectLst/>
                <a:latin typeface="Arial" panose="020B0604020202020204" pitchFamily="34" charset="0"/>
                <a:ea typeface="+mn-ea"/>
                <a:cs typeface="+mn-cs"/>
              </a:defRPr>
            </a:lvl1pPr>
          </a:lstStyle>
          <a:p>
            <a:pPr marL="0" lvl="0" indent="0">
              <a:lnSpc>
                <a:spcPct val="100000"/>
              </a:lnSpc>
              <a:spcBef>
                <a:spcPts val="1000"/>
              </a:spcBef>
              <a:buFont typeface="Arial" panose="020B0604020202020204" pitchFamily="34" charset="0"/>
            </a:pPr>
            <a:r>
              <a:rPr lang="en-GB"/>
              <a:t>Click to edit presentation title</a:t>
            </a:r>
          </a:p>
        </p:txBody>
      </p:sp>
      <p:sp>
        <p:nvSpPr>
          <p:cNvPr id="7" name="Text Placeholder 6">
            <a:extLst>
              <a:ext uri="{FF2B5EF4-FFF2-40B4-BE49-F238E27FC236}">
                <a16:creationId xmlns:a16="http://schemas.microsoft.com/office/drawing/2014/main" id="{57341EDE-D0C5-4CC0-5137-2F0B438D5F02}"/>
              </a:ext>
            </a:extLst>
          </p:cNvPr>
          <p:cNvSpPr>
            <a:spLocks noGrp="1"/>
          </p:cNvSpPr>
          <p:nvPr>
            <p:ph type="body" sz="quarter" idx="20"/>
          </p:nvPr>
        </p:nvSpPr>
        <p:spPr>
          <a:xfrm>
            <a:off x="759600" y="1519200"/>
            <a:ext cx="4802400" cy="2360613"/>
          </a:xfrm>
          <a:prstGeom prst="rect">
            <a:avLst/>
          </a:prstGeom>
        </p:spPr>
        <p:txBody>
          <a:bodyPr/>
          <a:lstStyle>
            <a:lvl1pPr marL="0" indent="0">
              <a:buFont typeface="Arial" panose="020B0604020202020204" pitchFamily="34" charset="0"/>
              <a:buNone/>
              <a:defRPr sz="1200">
                <a:solidFill>
                  <a:srgbClr val="425563"/>
                </a:solidFill>
              </a:defRPr>
            </a:lvl1pPr>
            <a:lvl2pPr marL="180975" indent="-180975">
              <a:buFont typeface="Arial" panose="020B0604020202020204" pitchFamily="34" charset="0"/>
              <a:buChar char="•"/>
              <a:defRPr sz="1200">
                <a:solidFill>
                  <a:srgbClr val="425563"/>
                </a:solidFill>
              </a:defRPr>
            </a:lvl2pPr>
            <a:lvl3pPr marL="355600" indent="-174625">
              <a:buFont typeface="Arial" panose="020B0604020202020204" pitchFamily="34" charset="0"/>
              <a:buChar char="•"/>
              <a:defRPr sz="1200">
                <a:solidFill>
                  <a:srgbClr val="425563"/>
                </a:solidFill>
              </a:defRPr>
            </a:lvl3pPr>
            <a:lvl4pPr marL="538163" indent="-182563">
              <a:buFont typeface="Arial" panose="020B0604020202020204" pitchFamily="34" charset="0"/>
              <a:buChar char="•"/>
              <a:defRPr sz="1200">
                <a:solidFill>
                  <a:srgbClr val="425563"/>
                </a:solidFill>
              </a:defRPr>
            </a:lvl4pPr>
            <a:lvl5pPr marL="719138" indent="-180975">
              <a:buFont typeface="Arial" panose="020B0604020202020204" pitchFamily="34" charset="0"/>
              <a:buChar char="•"/>
              <a:defRPr sz="1200">
                <a:solidFill>
                  <a:srgbClr val="425563"/>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Text Placeholder 6">
            <a:extLst>
              <a:ext uri="{FF2B5EF4-FFF2-40B4-BE49-F238E27FC236}">
                <a16:creationId xmlns:a16="http://schemas.microsoft.com/office/drawing/2014/main" id="{3B8C08A9-457F-67F1-9B0F-286FD272D21E}"/>
              </a:ext>
            </a:extLst>
          </p:cNvPr>
          <p:cNvSpPr>
            <a:spLocks noGrp="1"/>
          </p:cNvSpPr>
          <p:nvPr>
            <p:ph type="body" sz="quarter" idx="21"/>
          </p:nvPr>
        </p:nvSpPr>
        <p:spPr>
          <a:xfrm>
            <a:off x="6242400" y="770400"/>
            <a:ext cx="4802400" cy="2360613"/>
          </a:xfrm>
          <a:prstGeom prst="rect">
            <a:avLst/>
          </a:prstGeom>
        </p:spPr>
        <p:txBody>
          <a:bodyPr/>
          <a:lstStyle>
            <a:lvl1pPr marL="0" indent="0">
              <a:buFont typeface="Arial" panose="020B0604020202020204" pitchFamily="34" charset="0"/>
              <a:buNone/>
              <a:defRPr sz="1200">
                <a:solidFill>
                  <a:srgbClr val="425563"/>
                </a:solidFill>
              </a:defRPr>
            </a:lvl1pPr>
            <a:lvl2pPr marL="180975" indent="-180975">
              <a:buFont typeface="Arial" panose="020B0604020202020204" pitchFamily="34" charset="0"/>
              <a:buChar char="•"/>
              <a:defRPr sz="1200">
                <a:solidFill>
                  <a:srgbClr val="425563"/>
                </a:solidFill>
              </a:defRPr>
            </a:lvl2pPr>
            <a:lvl3pPr marL="355600" indent="-174625">
              <a:buFont typeface="Arial" panose="020B0604020202020204" pitchFamily="34" charset="0"/>
              <a:buChar char="•"/>
              <a:defRPr sz="1200">
                <a:solidFill>
                  <a:srgbClr val="425563"/>
                </a:solidFill>
              </a:defRPr>
            </a:lvl3pPr>
            <a:lvl4pPr marL="538163" indent="-182563">
              <a:buFont typeface="Arial" panose="020B0604020202020204" pitchFamily="34" charset="0"/>
              <a:buChar char="•"/>
              <a:defRPr sz="1200">
                <a:solidFill>
                  <a:srgbClr val="425563"/>
                </a:solidFill>
              </a:defRPr>
            </a:lvl4pPr>
            <a:lvl5pPr marL="719138" indent="-180975">
              <a:buFont typeface="Arial" panose="020B0604020202020204" pitchFamily="34" charset="0"/>
              <a:buChar char="•"/>
              <a:defRPr sz="1200">
                <a:solidFill>
                  <a:srgbClr val="425563"/>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8768060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Section Break">
    <p:bg>
      <p:bgPr>
        <a:solidFill>
          <a:srgbClr val="BADFDC"/>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D63CC4D-9904-7001-6FA2-9CCB54FD6338}"/>
              </a:ext>
            </a:extLst>
          </p:cNvPr>
          <p:cNvPicPr>
            <a:picLocks noGrp="1" noRot="1" noChangeAspect="1" noMove="1" noResize="1" noEditPoints="1" noAdjustHandles="1" noChangeArrowheads="1" noChangeShapeType="1" noCrop="1"/>
          </p:cNvPicPr>
          <p:nvPr userDrawn="1"/>
        </p:nvPicPr>
        <p:blipFill>
          <a:blip r:embed="rId2"/>
          <a:srcRect/>
          <a:stretch/>
        </p:blipFill>
        <p:spPr>
          <a:xfrm>
            <a:off x="0" y="1"/>
            <a:ext cx="1833975" cy="826527"/>
          </a:xfrm>
          <a:prstGeom prst="rect">
            <a:avLst/>
          </a:prstGeom>
        </p:spPr>
      </p:pic>
      <p:sp>
        <p:nvSpPr>
          <p:cNvPr id="3" name="Freeform 2">
            <a:extLst>
              <a:ext uri="{FF2B5EF4-FFF2-40B4-BE49-F238E27FC236}">
                <a16:creationId xmlns:a16="http://schemas.microsoft.com/office/drawing/2014/main" id="{E7D5CB75-BB19-C259-81D9-2B3B91AD09AF}"/>
              </a:ext>
            </a:extLst>
          </p:cNvPr>
          <p:cNvSpPr>
            <a:spLocks noGrp="1" noRot="1" noMove="1" noResize="1" noEditPoints="1" noAdjustHandles="1" noChangeArrowheads="1" noChangeShapeType="1"/>
          </p:cNvSpPr>
          <p:nvPr userDrawn="1"/>
        </p:nvSpPr>
        <p:spPr>
          <a:xfrm rot="18900000">
            <a:off x="6984343" y="4650028"/>
            <a:ext cx="1875003" cy="1838339"/>
          </a:xfrm>
          <a:custGeom>
            <a:avLst/>
            <a:gdLst>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0 w 1028481"/>
              <a:gd name="connsiteY12" fmla="*/ 809631 h 809632"/>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110052 w 1028481"/>
              <a:gd name="connsiteY12" fmla="*/ 809631 h 809632"/>
              <a:gd name="connsiteX13" fmla="*/ 0 w 1028481"/>
              <a:gd name="connsiteY13" fmla="*/ 0 h 809632"/>
              <a:gd name="connsiteX0" fmla="*/ 0 w 918429"/>
              <a:gd name="connsiteY0" fmla="*/ 12229 h 809632"/>
              <a:gd name="connsiteX1" fmla="*/ 513613 w 918429"/>
              <a:gd name="connsiteY1" fmla="*/ 0 h 809632"/>
              <a:gd name="connsiteX2" fmla="*/ 516195 w 918429"/>
              <a:gd name="connsiteY2" fmla="*/ 0 h 809632"/>
              <a:gd name="connsiteX3" fmla="*/ 516195 w 918429"/>
              <a:gd name="connsiteY3" fmla="*/ 260 h 809632"/>
              <a:gd name="connsiteX4" fmla="*/ 595198 w 918429"/>
              <a:gd name="connsiteY4" fmla="*/ 8224 h 809632"/>
              <a:gd name="connsiteX5" fmla="*/ 918429 w 918429"/>
              <a:gd name="connsiteY5" fmla="*/ 404816 h 809632"/>
              <a:gd name="connsiteX6" fmla="*/ 595198 w 918429"/>
              <a:gd name="connsiteY6" fmla="*/ 801408 h 809632"/>
              <a:gd name="connsiteX7" fmla="*/ 516195 w 918429"/>
              <a:gd name="connsiteY7" fmla="*/ 809372 h 809632"/>
              <a:gd name="connsiteX8" fmla="*/ 516195 w 918429"/>
              <a:gd name="connsiteY8" fmla="*/ 809631 h 809632"/>
              <a:gd name="connsiteX9" fmla="*/ 513623 w 918429"/>
              <a:gd name="connsiteY9" fmla="*/ 809631 h 809632"/>
              <a:gd name="connsiteX10" fmla="*/ 513613 w 918429"/>
              <a:gd name="connsiteY10" fmla="*/ 809632 h 809632"/>
              <a:gd name="connsiteX11" fmla="*/ 513603 w 918429"/>
              <a:gd name="connsiteY11" fmla="*/ 809631 h 809632"/>
              <a:gd name="connsiteX12" fmla="*/ 0 w 918429"/>
              <a:gd name="connsiteY12" fmla="*/ 809631 h 809632"/>
              <a:gd name="connsiteX13" fmla="*/ 0 w 918429"/>
              <a:gd name="connsiteY13" fmla="*/ 12229 h 809632"/>
              <a:gd name="connsiteX0" fmla="*/ 0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0 w 918429"/>
              <a:gd name="connsiteY13" fmla="*/ 0 h 810183"/>
              <a:gd name="connsiteX0" fmla="*/ 180138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180138 w 918429"/>
              <a:gd name="connsiteY13" fmla="*/ 0 h 810183"/>
              <a:gd name="connsiteX0" fmla="*/ 17040 w 755331"/>
              <a:gd name="connsiteY0" fmla="*/ 0 h 812616"/>
              <a:gd name="connsiteX1" fmla="*/ 350515 w 755331"/>
              <a:gd name="connsiteY1" fmla="*/ 551 h 812616"/>
              <a:gd name="connsiteX2" fmla="*/ 353097 w 755331"/>
              <a:gd name="connsiteY2" fmla="*/ 551 h 812616"/>
              <a:gd name="connsiteX3" fmla="*/ 353097 w 755331"/>
              <a:gd name="connsiteY3" fmla="*/ 811 h 812616"/>
              <a:gd name="connsiteX4" fmla="*/ 432100 w 755331"/>
              <a:gd name="connsiteY4" fmla="*/ 8775 h 812616"/>
              <a:gd name="connsiteX5" fmla="*/ 755331 w 755331"/>
              <a:gd name="connsiteY5" fmla="*/ 405367 h 812616"/>
              <a:gd name="connsiteX6" fmla="*/ 432100 w 755331"/>
              <a:gd name="connsiteY6" fmla="*/ 801959 h 812616"/>
              <a:gd name="connsiteX7" fmla="*/ 353097 w 755331"/>
              <a:gd name="connsiteY7" fmla="*/ 809923 h 812616"/>
              <a:gd name="connsiteX8" fmla="*/ 353097 w 755331"/>
              <a:gd name="connsiteY8" fmla="*/ 810182 h 812616"/>
              <a:gd name="connsiteX9" fmla="*/ 350525 w 755331"/>
              <a:gd name="connsiteY9" fmla="*/ 810182 h 812616"/>
              <a:gd name="connsiteX10" fmla="*/ 350515 w 755331"/>
              <a:gd name="connsiteY10" fmla="*/ 810183 h 812616"/>
              <a:gd name="connsiteX11" fmla="*/ 350505 w 755331"/>
              <a:gd name="connsiteY11" fmla="*/ 810182 h 812616"/>
              <a:gd name="connsiteX12" fmla="*/ 0 w 755331"/>
              <a:gd name="connsiteY12" fmla="*/ 812616 h 812616"/>
              <a:gd name="connsiteX13" fmla="*/ 17040 w 755331"/>
              <a:gd name="connsiteY13" fmla="*/ 0 h 812616"/>
              <a:gd name="connsiteX0" fmla="*/ 0 w 833229"/>
              <a:gd name="connsiteY0" fmla="*/ 1883 h 812065"/>
              <a:gd name="connsiteX1" fmla="*/ 428413 w 833229"/>
              <a:gd name="connsiteY1" fmla="*/ 0 h 812065"/>
              <a:gd name="connsiteX2" fmla="*/ 430995 w 833229"/>
              <a:gd name="connsiteY2" fmla="*/ 0 h 812065"/>
              <a:gd name="connsiteX3" fmla="*/ 430995 w 833229"/>
              <a:gd name="connsiteY3" fmla="*/ 260 h 812065"/>
              <a:gd name="connsiteX4" fmla="*/ 509998 w 833229"/>
              <a:gd name="connsiteY4" fmla="*/ 8224 h 812065"/>
              <a:gd name="connsiteX5" fmla="*/ 833229 w 833229"/>
              <a:gd name="connsiteY5" fmla="*/ 404816 h 812065"/>
              <a:gd name="connsiteX6" fmla="*/ 509998 w 833229"/>
              <a:gd name="connsiteY6" fmla="*/ 801408 h 812065"/>
              <a:gd name="connsiteX7" fmla="*/ 430995 w 833229"/>
              <a:gd name="connsiteY7" fmla="*/ 809372 h 812065"/>
              <a:gd name="connsiteX8" fmla="*/ 430995 w 833229"/>
              <a:gd name="connsiteY8" fmla="*/ 809631 h 812065"/>
              <a:gd name="connsiteX9" fmla="*/ 428423 w 833229"/>
              <a:gd name="connsiteY9" fmla="*/ 809631 h 812065"/>
              <a:gd name="connsiteX10" fmla="*/ 428413 w 833229"/>
              <a:gd name="connsiteY10" fmla="*/ 809632 h 812065"/>
              <a:gd name="connsiteX11" fmla="*/ 428403 w 833229"/>
              <a:gd name="connsiteY11" fmla="*/ 809631 h 812065"/>
              <a:gd name="connsiteX12" fmla="*/ 77898 w 833229"/>
              <a:gd name="connsiteY12" fmla="*/ 812065 h 812065"/>
              <a:gd name="connsiteX13" fmla="*/ 0 w 833229"/>
              <a:gd name="connsiteY13" fmla="*/ 1883 h 812065"/>
              <a:gd name="connsiteX0" fmla="*/ 0 w 833229"/>
              <a:gd name="connsiteY0" fmla="*/ 1883 h 816934"/>
              <a:gd name="connsiteX1" fmla="*/ 428413 w 833229"/>
              <a:gd name="connsiteY1" fmla="*/ 0 h 816934"/>
              <a:gd name="connsiteX2" fmla="*/ 430995 w 833229"/>
              <a:gd name="connsiteY2" fmla="*/ 0 h 816934"/>
              <a:gd name="connsiteX3" fmla="*/ 430995 w 833229"/>
              <a:gd name="connsiteY3" fmla="*/ 260 h 816934"/>
              <a:gd name="connsiteX4" fmla="*/ 509998 w 833229"/>
              <a:gd name="connsiteY4" fmla="*/ 8224 h 816934"/>
              <a:gd name="connsiteX5" fmla="*/ 833229 w 833229"/>
              <a:gd name="connsiteY5" fmla="*/ 404816 h 816934"/>
              <a:gd name="connsiteX6" fmla="*/ 509998 w 833229"/>
              <a:gd name="connsiteY6" fmla="*/ 801408 h 816934"/>
              <a:gd name="connsiteX7" fmla="*/ 430995 w 833229"/>
              <a:gd name="connsiteY7" fmla="*/ 809372 h 816934"/>
              <a:gd name="connsiteX8" fmla="*/ 430995 w 833229"/>
              <a:gd name="connsiteY8" fmla="*/ 809631 h 816934"/>
              <a:gd name="connsiteX9" fmla="*/ 428423 w 833229"/>
              <a:gd name="connsiteY9" fmla="*/ 809631 h 816934"/>
              <a:gd name="connsiteX10" fmla="*/ 428413 w 833229"/>
              <a:gd name="connsiteY10" fmla="*/ 809632 h 816934"/>
              <a:gd name="connsiteX11" fmla="*/ 428403 w 833229"/>
              <a:gd name="connsiteY11" fmla="*/ 809631 h 816934"/>
              <a:gd name="connsiteX12" fmla="*/ 1 w 833229"/>
              <a:gd name="connsiteY12" fmla="*/ 816934 h 816934"/>
              <a:gd name="connsiteX13" fmla="*/ 0 w 833229"/>
              <a:gd name="connsiteY13" fmla="*/ 1883 h 816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33229" h="816934">
                <a:moveTo>
                  <a:pt x="0" y="1883"/>
                </a:moveTo>
                <a:lnTo>
                  <a:pt x="428413" y="0"/>
                </a:lnTo>
                <a:lnTo>
                  <a:pt x="430995" y="0"/>
                </a:lnTo>
                <a:lnTo>
                  <a:pt x="430995" y="260"/>
                </a:lnTo>
                <a:lnTo>
                  <a:pt x="509998" y="8224"/>
                </a:lnTo>
                <a:cubicBezTo>
                  <a:pt x="694466" y="45972"/>
                  <a:pt x="833229" y="209189"/>
                  <a:pt x="833229" y="404816"/>
                </a:cubicBezTo>
                <a:cubicBezTo>
                  <a:pt x="833229" y="600443"/>
                  <a:pt x="694466" y="763660"/>
                  <a:pt x="509998" y="801408"/>
                </a:cubicBezTo>
                <a:lnTo>
                  <a:pt x="430995" y="809372"/>
                </a:lnTo>
                <a:lnTo>
                  <a:pt x="430995" y="809631"/>
                </a:lnTo>
                <a:lnTo>
                  <a:pt x="428423" y="809631"/>
                </a:lnTo>
                <a:cubicBezTo>
                  <a:pt x="428420" y="809631"/>
                  <a:pt x="428416" y="809632"/>
                  <a:pt x="428413" y="809632"/>
                </a:cubicBezTo>
                <a:cubicBezTo>
                  <a:pt x="428410" y="809632"/>
                  <a:pt x="428406" y="809631"/>
                  <a:pt x="428403" y="809631"/>
                </a:cubicBezTo>
                <a:lnTo>
                  <a:pt x="1" y="816934"/>
                </a:lnTo>
                <a:cubicBezTo>
                  <a:pt x="1" y="545250"/>
                  <a:pt x="0" y="273567"/>
                  <a:pt x="0" y="1883"/>
                </a:cubicBezTo>
                <a:close/>
              </a:path>
            </a:pathLst>
          </a:custGeom>
          <a:solidFill>
            <a:srgbClr val="E8298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0" i="0">
              <a:latin typeface="Arial" panose="020B0604020202020204" pitchFamily="34" charset="0"/>
            </a:endParaRPr>
          </a:p>
        </p:txBody>
      </p:sp>
      <p:sp>
        <p:nvSpPr>
          <p:cNvPr id="4" name="Rectangle 3">
            <a:extLst>
              <a:ext uri="{FF2B5EF4-FFF2-40B4-BE49-F238E27FC236}">
                <a16:creationId xmlns:a16="http://schemas.microsoft.com/office/drawing/2014/main" id="{1F5C6EFD-34C5-1701-D503-1731925E2D44}"/>
              </a:ext>
            </a:extLst>
          </p:cNvPr>
          <p:cNvSpPr>
            <a:spLocks noGrp="1" noRot="1" noMove="1" noResize="1" noEditPoints="1" noAdjustHandles="1" noChangeArrowheads="1" noChangeShapeType="1"/>
          </p:cNvSpPr>
          <p:nvPr userDrawn="1"/>
        </p:nvSpPr>
        <p:spPr>
          <a:xfrm rot="18900000">
            <a:off x="10179818" y="3784220"/>
            <a:ext cx="1055045" cy="3178240"/>
          </a:xfrm>
          <a:prstGeom prst="rect">
            <a:avLst/>
          </a:pr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5" name="Rectangle 4">
            <a:extLst>
              <a:ext uri="{FF2B5EF4-FFF2-40B4-BE49-F238E27FC236}">
                <a16:creationId xmlns:a16="http://schemas.microsoft.com/office/drawing/2014/main" id="{18442652-D822-CF1E-7026-077C36060918}"/>
              </a:ext>
            </a:extLst>
          </p:cNvPr>
          <p:cNvSpPr>
            <a:spLocks noGrp="1" noRot="1" noMove="1" noResize="1" noEditPoints="1" noAdjustHandles="1" noChangeArrowheads="1" noChangeShapeType="1"/>
          </p:cNvSpPr>
          <p:nvPr userDrawn="1"/>
        </p:nvSpPr>
        <p:spPr>
          <a:xfrm>
            <a:off x="8843631" y="5567778"/>
            <a:ext cx="1302254" cy="1302254"/>
          </a:xfrm>
          <a:prstGeom prst="rect">
            <a:avLst/>
          </a:prstGeom>
          <a:solidFill>
            <a:srgbClr val="6B4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solidFill>
                <a:srgbClr val="6B4087"/>
              </a:solidFill>
              <a:latin typeface="Arial" panose="020B0604020202020204" pitchFamily="34" charset="0"/>
            </a:endParaRPr>
          </a:p>
        </p:txBody>
      </p:sp>
      <p:sp>
        <p:nvSpPr>
          <p:cNvPr id="6" name="Rectangle 5">
            <a:extLst>
              <a:ext uri="{FF2B5EF4-FFF2-40B4-BE49-F238E27FC236}">
                <a16:creationId xmlns:a16="http://schemas.microsoft.com/office/drawing/2014/main" id="{A2C9084C-1749-D948-CACE-7DE352C58215}"/>
              </a:ext>
            </a:extLst>
          </p:cNvPr>
          <p:cNvSpPr>
            <a:spLocks noGrp="1" noRot="1" noMove="1" noResize="1" noEditPoints="1" noAdjustHandles="1" noChangeArrowheads="1" noChangeShapeType="1"/>
          </p:cNvSpPr>
          <p:nvPr userDrawn="1"/>
        </p:nvSpPr>
        <p:spPr>
          <a:xfrm rot="1800000">
            <a:off x="10425099" y="1027232"/>
            <a:ext cx="1055045" cy="3178240"/>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7" name="Date Placeholder 6">
            <a:extLst>
              <a:ext uri="{FF2B5EF4-FFF2-40B4-BE49-F238E27FC236}">
                <a16:creationId xmlns:a16="http://schemas.microsoft.com/office/drawing/2014/main" id="{91508731-5E84-8B21-A541-EA17DE07A311}"/>
              </a:ext>
            </a:extLst>
          </p:cNvPr>
          <p:cNvSpPr>
            <a:spLocks noGrp="1"/>
          </p:cNvSpPr>
          <p:nvPr>
            <p:ph type="dt" sz="half" idx="11"/>
          </p:nvPr>
        </p:nvSpPr>
        <p:spPr/>
        <p:txBody>
          <a:bodyPr/>
          <a:lstStyle/>
          <a:p>
            <a:fld id="{D7472D88-8130-47CB-9106-748B4C9F6C78}" type="datetime1">
              <a:rPr lang="en-GB" smtClean="0"/>
              <a:t>19/07/2024</a:t>
            </a:fld>
            <a:endParaRPr lang="en-GB"/>
          </a:p>
        </p:txBody>
      </p:sp>
      <p:sp>
        <p:nvSpPr>
          <p:cNvPr id="8" name="Footer Placeholder 7">
            <a:extLst>
              <a:ext uri="{FF2B5EF4-FFF2-40B4-BE49-F238E27FC236}">
                <a16:creationId xmlns:a16="http://schemas.microsoft.com/office/drawing/2014/main" id="{55502B25-F35B-8BEA-2B37-E0AAF02130C0}"/>
              </a:ext>
            </a:extLst>
          </p:cNvPr>
          <p:cNvSpPr>
            <a:spLocks noGrp="1"/>
          </p:cNvSpPr>
          <p:nvPr>
            <p:ph type="ftr" sz="quarter" idx="12"/>
          </p:nvPr>
        </p:nvSpPr>
        <p:spPr/>
        <p:txBody>
          <a:bodyPr/>
          <a:lstStyle/>
          <a:p>
            <a:endParaRPr lang="en-GB"/>
          </a:p>
        </p:txBody>
      </p:sp>
      <p:sp>
        <p:nvSpPr>
          <p:cNvPr id="10" name="Title 9">
            <a:extLst>
              <a:ext uri="{FF2B5EF4-FFF2-40B4-BE49-F238E27FC236}">
                <a16:creationId xmlns:a16="http://schemas.microsoft.com/office/drawing/2014/main" id="{B78CF422-087B-C591-BB7D-E4ED3BB10B73}"/>
              </a:ext>
            </a:extLst>
          </p:cNvPr>
          <p:cNvSpPr>
            <a:spLocks noGrp="1"/>
          </p:cNvSpPr>
          <p:nvPr>
            <p:ph type="title" hasCustomPrompt="1"/>
          </p:nvPr>
        </p:nvSpPr>
        <p:spPr>
          <a:xfrm>
            <a:off x="723600" y="2304000"/>
            <a:ext cx="3848400" cy="2311200"/>
          </a:xfrm>
          <a:prstGeom prst="rect">
            <a:avLst/>
          </a:prstGeom>
        </p:spPr>
        <p:txBody>
          <a:bodyPr anchor="ctr"/>
          <a:lstStyle>
            <a:lvl1pPr>
              <a:defRPr lang="en-GB" sz="3200" b="1">
                <a:solidFill>
                  <a:srgbClr val="425563"/>
                </a:solidFill>
                <a:effectLst/>
                <a:latin typeface="Arial" panose="020B0604020202020204" pitchFamily="34" charset="0"/>
                <a:ea typeface="+mn-ea"/>
                <a:cs typeface="Arial" panose="020B0604020202020204" pitchFamily="34" charset="0"/>
              </a:defRPr>
            </a:lvl1pPr>
          </a:lstStyle>
          <a:p>
            <a:pPr lvl="0"/>
            <a:r>
              <a:rPr lang="en-GB"/>
              <a:t>Click to edit section break title</a:t>
            </a:r>
          </a:p>
        </p:txBody>
      </p:sp>
      <p:pic>
        <p:nvPicPr>
          <p:cNvPr id="9" name="Picture 8" descr="A blue and white logo&#10;&#10;Description automatically generated with low confidence">
            <a:extLst>
              <a:ext uri="{FF2B5EF4-FFF2-40B4-BE49-F238E27FC236}">
                <a16:creationId xmlns:a16="http://schemas.microsoft.com/office/drawing/2014/main" id="{C6CD72CE-FC42-9828-296E-B372524C1872}"/>
              </a:ext>
            </a:extLst>
          </p:cNvPr>
          <p:cNvPicPr>
            <a:picLocks noGrp="1" noRot="1" noMove="1" noResize="1" noEditPoints="1" noAdjustHandles="1" noChangeArrowheads="1" noChangeShapeType="1" noCrop="1"/>
          </p:cNvPicPr>
          <p:nvPr userDrawn="1"/>
        </p:nvPicPr>
        <p:blipFill>
          <a:blip r:embed="rId3"/>
          <a:stretch>
            <a:fillRect/>
          </a:stretch>
        </p:blipFill>
        <p:spPr>
          <a:xfrm>
            <a:off x="11053379" y="257130"/>
            <a:ext cx="781273" cy="315561"/>
          </a:xfrm>
          <a:prstGeom prst="rect">
            <a:avLst/>
          </a:prstGeom>
        </p:spPr>
      </p:pic>
    </p:spTree>
    <p:extLst>
      <p:ext uri="{BB962C8B-B14F-4D97-AF65-F5344CB8AC3E}">
        <p14:creationId xmlns:p14="http://schemas.microsoft.com/office/powerpoint/2010/main" val="35304409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ver V1">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97EAF7B-C7E8-C619-9C52-0FAA3E25C85A}"/>
              </a:ext>
            </a:extLst>
          </p:cNvPr>
          <p:cNvSpPr/>
          <p:nvPr userDrawn="1"/>
        </p:nvSpPr>
        <p:spPr>
          <a:xfrm>
            <a:off x="0" y="0"/>
            <a:ext cx="12192000" cy="6858000"/>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pic>
        <p:nvPicPr>
          <p:cNvPr id="8" name="Picture 7">
            <a:extLst>
              <a:ext uri="{FF2B5EF4-FFF2-40B4-BE49-F238E27FC236}">
                <a16:creationId xmlns:a16="http://schemas.microsoft.com/office/drawing/2014/main" id="{8B44B898-642E-E492-A72B-12C3FE55D1E0}"/>
              </a:ext>
            </a:extLst>
          </p:cNvPr>
          <p:cNvPicPr>
            <a:picLocks noChangeAspect="1"/>
          </p:cNvPicPr>
          <p:nvPr userDrawn="1"/>
        </p:nvPicPr>
        <p:blipFill>
          <a:blip r:embed="rId2"/>
          <a:srcRect/>
          <a:stretch/>
        </p:blipFill>
        <p:spPr>
          <a:xfrm>
            <a:off x="363416" y="366988"/>
            <a:ext cx="3387969" cy="1524938"/>
          </a:xfrm>
          <a:prstGeom prst="rect">
            <a:avLst/>
          </a:prstGeom>
        </p:spPr>
      </p:pic>
      <p:sp>
        <p:nvSpPr>
          <p:cNvPr id="9" name="Freeform 8">
            <a:extLst>
              <a:ext uri="{FF2B5EF4-FFF2-40B4-BE49-F238E27FC236}">
                <a16:creationId xmlns:a16="http://schemas.microsoft.com/office/drawing/2014/main" id="{1945C7A5-D4DF-6BC0-3A78-C70C47087C91}"/>
              </a:ext>
            </a:extLst>
          </p:cNvPr>
          <p:cNvSpPr/>
          <p:nvPr userDrawn="1"/>
        </p:nvSpPr>
        <p:spPr>
          <a:xfrm rot="2700000">
            <a:off x="7316981" y="3454836"/>
            <a:ext cx="2140332" cy="1888077"/>
          </a:xfrm>
          <a:custGeom>
            <a:avLst/>
            <a:gdLst>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0 w 1028481"/>
              <a:gd name="connsiteY12" fmla="*/ 809631 h 809632"/>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110052 w 1028481"/>
              <a:gd name="connsiteY12" fmla="*/ 809631 h 809632"/>
              <a:gd name="connsiteX13" fmla="*/ 0 w 1028481"/>
              <a:gd name="connsiteY13" fmla="*/ 0 h 809632"/>
              <a:gd name="connsiteX0" fmla="*/ 0 w 918429"/>
              <a:gd name="connsiteY0" fmla="*/ 12229 h 809632"/>
              <a:gd name="connsiteX1" fmla="*/ 513613 w 918429"/>
              <a:gd name="connsiteY1" fmla="*/ 0 h 809632"/>
              <a:gd name="connsiteX2" fmla="*/ 516195 w 918429"/>
              <a:gd name="connsiteY2" fmla="*/ 0 h 809632"/>
              <a:gd name="connsiteX3" fmla="*/ 516195 w 918429"/>
              <a:gd name="connsiteY3" fmla="*/ 260 h 809632"/>
              <a:gd name="connsiteX4" fmla="*/ 595198 w 918429"/>
              <a:gd name="connsiteY4" fmla="*/ 8224 h 809632"/>
              <a:gd name="connsiteX5" fmla="*/ 918429 w 918429"/>
              <a:gd name="connsiteY5" fmla="*/ 404816 h 809632"/>
              <a:gd name="connsiteX6" fmla="*/ 595198 w 918429"/>
              <a:gd name="connsiteY6" fmla="*/ 801408 h 809632"/>
              <a:gd name="connsiteX7" fmla="*/ 516195 w 918429"/>
              <a:gd name="connsiteY7" fmla="*/ 809372 h 809632"/>
              <a:gd name="connsiteX8" fmla="*/ 516195 w 918429"/>
              <a:gd name="connsiteY8" fmla="*/ 809631 h 809632"/>
              <a:gd name="connsiteX9" fmla="*/ 513623 w 918429"/>
              <a:gd name="connsiteY9" fmla="*/ 809631 h 809632"/>
              <a:gd name="connsiteX10" fmla="*/ 513613 w 918429"/>
              <a:gd name="connsiteY10" fmla="*/ 809632 h 809632"/>
              <a:gd name="connsiteX11" fmla="*/ 513603 w 918429"/>
              <a:gd name="connsiteY11" fmla="*/ 809631 h 809632"/>
              <a:gd name="connsiteX12" fmla="*/ 0 w 918429"/>
              <a:gd name="connsiteY12" fmla="*/ 809631 h 809632"/>
              <a:gd name="connsiteX13" fmla="*/ 0 w 918429"/>
              <a:gd name="connsiteY13" fmla="*/ 12229 h 809632"/>
              <a:gd name="connsiteX0" fmla="*/ 0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0 w 918429"/>
              <a:gd name="connsiteY13" fmla="*/ 0 h 810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18429" h="810183">
                <a:moveTo>
                  <a:pt x="0" y="0"/>
                </a:moveTo>
                <a:lnTo>
                  <a:pt x="513613" y="551"/>
                </a:lnTo>
                <a:lnTo>
                  <a:pt x="516195" y="551"/>
                </a:lnTo>
                <a:lnTo>
                  <a:pt x="516195" y="811"/>
                </a:lnTo>
                <a:lnTo>
                  <a:pt x="595198" y="8775"/>
                </a:lnTo>
                <a:cubicBezTo>
                  <a:pt x="779666" y="46523"/>
                  <a:pt x="918429" y="209740"/>
                  <a:pt x="918429" y="405367"/>
                </a:cubicBezTo>
                <a:cubicBezTo>
                  <a:pt x="918429" y="600994"/>
                  <a:pt x="779666" y="764211"/>
                  <a:pt x="595198" y="801959"/>
                </a:cubicBezTo>
                <a:lnTo>
                  <a:pt x="516195" y="809923"/>
                </a:lnTo>
                <a:lnTo>
                  <a:pt x="516195" y="810182"/>
                </a:lnTo>
                <a:lnTo>
                  <a:pt x="513623" y="810182"/>
                </a:lnTo>
                <a:cubicBezTo>
                  <a:pt x="513620" y="810182"/>
                  <a:pt x="513616" y="810183"/>
                  <a:pt x="513613" y="810183"/>
                </a:cubicBezTo>
                <a:cubicBezTo>
                  <a:pt x="513610" y="810183"/>
                  <a:pt x="513606" y="810182"/>
                  <a:pt x="513603" y="810182"/>
                </a:cubicBezTo>
                <a:lnTo>
                  <a:pt x="0" y="810182"/>
                </a:lnTo>
                <a:lnTo>
                  <a:pt x="0" y="0"/>
                </a:lnTo>
                <a:close/>
              </a:path>
            </a:pathLst>
          </a:custGeom>
          <a:solidFill>
            <a:srgbClr val="E8298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0" i="0">
              <a:latin typeface="Arial" panose="020B0604020202020204" pitchFamily="34" charset="0"/>
            </a:endParaRPr>
          </a:p>
        </p:txBody>
      </p:sp>
      <p:sp>
        <p:nvSpPr>
          <p:cNvPr id="10" name="Rectangle 9">
            <a:extLst>
              <a:ext uri="{FF2B5EF4-FFF2-40B4-BE49-F238E27FC236}">
                <a16:creationId xmlns:a16="http://schemas.microsoft.com/office/drawing/2014/main" id="{FC0D057F-463B-257C-1D6A-7D9A3AD2C192}"/>
              </a:ext>
            </a:extLst>
          </p:cNvPr>
          <p:cNvSpPr/>
          <p:nvPr userDrawn="1"/>
        </p:nvSpPr>
        <p:spPr>
          <a:xfrm rot="1800000">
            <a:off x="9662157" y="2267305"/>
            <a:ext cx="1500395" cy="4519822"/>
          </a:xfrm>
          <a:prstGeom prst="rect">
            <a:avLst/>
          </a:pr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11" name="Rectangle 10">
            <a:extLst>
              <a:ext uri="{FF2B5EF4-FFF2-40B4-BE49-F238E27FC236}">
                <a16:creationId xmlns:a16="http://schemas.microsoft.com/office/drawing/2014/main" id="{5A09453F-62BF-8370-896A-172266F5E472}"/>
              </a:ext>
            </a:extLst>
          </p:cNvPr>
          <p:cNvSpPr/>
          <p:nvPr userDrawn="1"/>
        </p:nvSpPr>
        <p:spPr>
          <a:xfrm>
            <a:off x="7210913" y="5439119"/>
            <a:ext cx="1421794" cy="1421794"/>
          </a:xfrm>
          <a:prstGeom prst="rect">
            <a:avLst/>
          </a:prstGeom>
          <a:solidFill>
            <a:srgbClr val="6B4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solidFill>
                <a:srgbClr val="6B4087"/>
              </a:solidFill>
              <a:latin typeface="Arial" panose="020B0604020202020204" pitchFamily="34" charset="0"/>
            </a:endParaRPr>
          </a:p>
        </p:txBody>
      </p:sp>
      <p:sp>
        <p:nvSpPr>
          <p:cNvPr id="12" name="Text Placeholder 9">
            <a:extLst>
              <a:ext uri="{FF2B5EF4-FFF2-40B4-BE49-F238E27FC236}">
                <a16:creationId xmlns:a16="http://schemas.microsoft.com/office/drawing/2014/main" id="{5E21612E-D4F2-528E-9D31-204B4015A0AD}"/>
              </a:ext>
            </a:extLst>
          </p:cNvPr>
          <p:cNvSpPr>
            <a:spLocks noGrp="1"/>
          </p:cNvSpPr>
          <p:nvPr>
            <p:ph type="body" sz="quarter" idx="10" hasCustomPrompt="1"/>
          </p:nvPr>
        </p:nvSpPr>
        <p:spPr>
          <a:xfrm>
            <a:off x="722662" y="2303959"/>
            <a:ext cx="3847745" cy="2312646"/>
          </a:xfrm>
          <a:prstGeom prst="rect">
            <a:avLst/>
          </a:prstGeom>
        </p:spPr>
        <p:txBody>
          <a:bodyPr anchor="ctr"/>
          <a:lstStyle>
            <a:lvl1pPr marL="0" indent="0" algn="l" defTabSz="914400" rtl="0" eaLnBrk="1" latinLnBrk="0" hangingPunct="1">
              <a:buNone/>
              <a:defRPr lang="en-GB" sz="3200" b="1" kern="1200" dirty="0" smtClean="0">
                <a:solidFill>
                  <a:srgbClr val="FFFFFF"/>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title</a:t>
            </a:r>
          </a:p>
        </p:txBody>
      </p:sp>
      <p:sp>
        <p:nvSpPr>
          <p:cNvPr id="13" name="Text Placeholder 9">
            <a:extLst>
              <a:ext uri="{FF2B5EF4-FFF2-40B4-BE49-F238E27FC236}">
                <a16:creationId xmlns:a16="http://schemas.microsoft.com/office/drawing/2014/main" id="{A6C156F1-B00A-9C1D-E733-EEB9B21D5474}"/>
              </a:ext>
            </a:extLst>
          </p:cNvPr>
          <p:cNvSpPr>
            <a:spLocks noGrp="1"/>
          </p:cNvSpPr>
          <p:nvPr>
            <p:ph type="body" sz="quarter" idx="11" hasCustomPrompt="1"/>
          </p:nvPr>
        </p:nvSpPr>
        <p:spPr>
          <a:xfrm>
            <a:off x="722661" y="5654703"/>
            <a:ext cx="3847745" cy="791513"/>
          </a:xfrm>
          <a:prstGeom prst="rect">
            <a:avLst/>
          </a:prstGeom>
        </p:spPr>
        <p:txBody>
          <a:bodyPr/>
          <a:lstStyle>
            <a:lvl1pPr marL="0" indent="0" algn="l" defTabSz="914400" rtl="0" eaLnBrk="1" latinLnBrk="0" hangingPunct="1">
              <a:buNone/>
              <a:defRPr lang="en-GB" sz="1200" kern="1200" dirty="0" smtClean="0">
                <a:solidFill>
                  <a:schemeClr val="bg1"/>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subtitle</a:t>
            </a:r>
            <a:br>
              <a:rPr lang="en-GB"/>
            </a:br>
            <a:r>
              <a:rPr lang="en-GB"/>
              <a:t>and Date</a:t>
            </a:r>
          </a:p>
        </p:txBody>
      </p:sp>
    </p:spTree>
    <p:extLst>
      <p:ext uri="{BB962C8B-B14F-4D97-AF65-F5344CB8AC3E}">
        <p14:creationId xmlns:p14="http://schemas.microsoft.com/office/powerpoint/2010/main" val="13836840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ver V2">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407D2B0-26B8-D916-A727-D6E601FBC874}"/>
              </a:ext>
            </a:extLst>
          </p:cNvPr>
          <p:cNvSpPr/>
          <p:nvPr userDrawn="1"/>
        </p:nvSpPr>
        <p:spPr>
          <a:xfrm>
            <a:off x="0" y="0"/>
            <a:ext cx="12192000" cy="6858000"/>
          </a:xfrm>
          <a:prstGeom prst="rect">
            <a:avLst/>
          </a:prstGeom>
          <a:solidFill>
            <a:srgbClr val="BADF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pic>
        <p:nvPicPr>
          <p:cNvPr id="13" name="Picture 12">
            <a:extLst>
              <a:ext uri="{FF2B5EF4-FFF2-40B4-BE49-F238E27FC236}">
                <a16:creationId xmlns:a16="http://schemas.microsoft.com/office/drawing/2014/main" id="{2441CF6A-819F-A552-6CBD-D2EB3E2FEE07}"/>
              </a:ext>
            </a:extLst>
          </p:cNvPr>
          <p:cNvPicPr>
            <a:picLocks noChangeAspect="1"/>
          </p:cNvPicPr>
          <p:nvPr userDrawn="1"/>
        </p:nvPicPr>
        <p:blipFill rotWithShape="1">
          <a:blip r:embed="rId2"/>
          <a:srcRect l="14047" t="31223" r="63920" b="31161"/>
          <a:stretch/>
        </p:blipFill>
        <p:spPr>
          <a:xfrm>
            <a:off x="-2" y="1761565"/>
            <a:ext cx="6622497" cy="5095444"/>
          </a:xfrm>
          <a:prstGeom prst="rect">
            <a:avLst/>
          </a:prstGeom>
        </p:spPr>
      </p:pic>
      <p:pic>
        <p:nvPicPr>
          <p:cNvPr id="14" name="Picture 13">
            <a:extLst>
              <a:ext uri="{FF2B5EF4-FFF2-40B4-BE49-F238E27FC236}">
                <a16:creationId xmlns:a16="http://schemas.microsoft.com/office/drawing/2014/main" id="{323A13C3-B44F-EC2A-696E-A20D653DC5FE}"/>
              </a:ext>
            </a:extLst>
          </p:cNvPr>
          <p:cNvPicPr>
            <a:picLocks noChangeAspect="1"/>
          </p:cNvPicPr>
          <p:nvPr userDrawn="1"/>
        </p:nvPicPr>
        <p:blipFill rotWithShape="1">
          <a:blip r:embed="rId2"/>
          <a:srcRect l="36412"/>
          <a:stretch/>
        </p:blipFill>
        <p:spPr>
          <a:xfrm>
            <a:off x="7022306" y="1008992"/>
            <a:ext cx="3446911" cy="2442970"/>
          </a:xfrm>
          <a:prstGeom prst="rect">
            <a:avLst/>
          </a:prstGeom>
        </p:spPr>
      </p:pic>
      <p:cxnSp>
        <p:nvCxnSpPr>
          <p:cNvPr id="15" name="Straight Connector 14">
            <a:extLst>
              <a:ext uri="{FF2B5EF4-FFF2-40B4-BE49-F238E27FC236}">
                <a16:creationId xmlns:a16="http://schemas.microsoft.com/office/drawing/2014/main" id="{CD79C471-B496-9F6A-1D85-7EEE78786AD6}"/>
              </a:ext>
            </a:extLst>
          </p:cNvPr>
          <p:cNvCxnSpPr>
            <a:cxnSpLocks/>
          </p:cNvCxnSpPr>
          <p:nvPr userDrawn="1"/>
        </p:nvCxnSpPr>
        <p:spPr>
          <a:xfrm>
            <a:off x="7171116" y="3024980"/>
            <a:ext cx="3782646" cy="0"/>
          </a:xfrm>
          <a:prstGeom prst="line">
            <a:avLst/>
          </a:prstGeom>
          <a:ln w="6350">
            <a:solidFill>
              <a:srgbClr val="425563"/>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5071E552-2F02-078D-89BC-C9AA8F32CD1F}"/>
              </a:ext>
            </a:extLst>
          </p:cNvPr>
          <p:cNvSpPr>
            <a:spLocks noGrp="1"/>
          </p:cNvSpPr>
          <p:nvPr>
            <p:ph type="body" sz="quarter" idx="10" hasCustomPrompt="1"/>
          </p:nvPr>
        </p:nvSpPr>
        <p:spPr>
          <a:xfrm>
            <a:off x="7085726" y="3318371"/>
            <a:ext cx="3847745" cy="791513"/>
          </a:xfrm>
          <a:prstGeom prst="rect">
            <a:avLst/>
          </a:prstGeom>
        </p:spPr>
        <p:txBody>
          <a:bodyPr/>
          <a:lstStyle>
            <a:lvl1pPr marL="0" indent="0" algn="l" defTabSz="914400" rtl="0" eaLnBrk="1" latinLnBrk="0" hangingPunct="1">
              <a:lnSpc>
                <a:spcPct val="100000"/>
              </a:lnSpc>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title</a:t>
            </a:r>
          </a:p>
        </p:txBody>
      </p:sp>
      <p:sp>
        <p:nvSpPr>
          <p:cNvPr id="11" name="Text Placeholder 9">
            <a:extLst>
              <a:ext uri="{FF2B5EF4-FFF2-40B4-BE49-F238E27FC236}">
                <a16:creationId xmlns:a16="http://schemas.microsoft.com/office/drawing/2014/main" id="{D262A3D1-5B15-8181-E6DF-FE0E6DFCF517}"/>
              </a:ext>
            </a:extLst>
          </p:cNvPr>
          <p:cNvSpPr>
            <a:spLocks noGrp="1"/>
          </p:cNvSpPr>
          <p:nvPr>
            <p:ph type="body" sz="quarter" idx="11" hasCustomPrompt="1"/>
          </p:nvPr>
        </p:nvSpPr>
        <p:spPr>
          <a:xfrm>
            <a:off x="7085725" y="5039396"/>
            <a:ext cx="3847745" cy="791513"/>
          </a:xfrm>
          <a:prstGeom prst="rect">
            <a:avLst/>
          </a:prstGeom>
        </p:spPr>
        <p:txBody>
          <a:bodyPr/>
          <a:lstStyle>
            <a:lvl1pPr marL="0" indent="0" algn="l" defTabSz="914400" rtl="0" eaLnBrk="1" latinLnBrk="0" hangingPunct="1">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subtitle and date</a:t>
            </a:r>
          </a:p>
        </p:txBody>
      </p:sp>
    </p:spTree>
    <p:extLst>
      <p:ext uri="{BB962C8B-B14F-4D97-AF65-F5344CB8AC3E}">
        <p14:creationId xmlns:p14="http://schemas.microsoft.com/office/powerpoint/2010/main" val="1997863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11" name="Text Placeholder 9">
            <a:extLst>
              <a:ext uri="{FF2B5EF4-FFF2-40B4-BE49-F238E27FC236}">
                <a16:creationId xmlns:a16="http://schemas.microsoft.com/office/drawing/2014/main" id="{D262A3D1-5B15-8181-E6DF-FE0E6DFCF517}"/>
              </a:ext>
            </a:extLst>
          </p:cNvPr>
          <p:cNvSpPr>
            <a:spLocks noGrp="1"/>
          </p:cNvSpPr>
          <p:nvPr>
            <p:ph type="body" sz="quarter" idx="11" hasCustomPrompt="1"/>
          </p:nvPr>
        </p:nvSpPr>
        <p:spPr>
          <a:xfrm>
            <a:off x="7080377" y="2625381"/>
            <a:ext cx="3847745" cy="791513"/>
          </a:xfrm>
          <a:prstGeom prst="rect">
            <a:avLst/>
          </a:prstGeom>
        </p:spPr>
        <p:txBody>
          <a:bodyPr/>
          <a:lstStyle>
            <a:lvl1pPr marL="0" indent="0" algn="l" defTabSz="914400" rtl="0" eaLnBrk="1" latinLnBrk="0" hangingPunct="1">
              <a:lnSpc>
                <a:spcPct val="100000"/>
              </a:lnSpc>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contents pages</a:t>
            </a:r>
          </a:p>
        </p:txBody>
      </p:sp>
      <p:pic>
        <p:nvPicPr>
          <p:cNvPr id="2" name="Picture 1">
            <a:extLst>
              <a:ext uri="{FF2B5EF4-FFF2-40B4-BE49-F238E27FC236}">
                <a16:creationId xmlns:a16="http://schemas.microsoft.com/office/drawing/2014/main" id="{6C76B864-F7F2-E4C5-C453-37FFD735E284}"/>
              </a:ext>
            </a:extLst>
          </p:cNvPr>
          <p:cNvPicPr>
            <a:picLocks noChangeAspect="1"/>
          </p:cNvPicPr>
          <p:nvPr userDrawn="1"/>
        </p:nvPicPr>
        <p:blipFill>
          <a:blip r:embed="rId2"/>
          <a:srcRect/>
          <a:stretch/>
        </p:blipFill>
        <p:spPr>
          <a:xfrm>
            <a:off x="-1" y="1"/>
            <a:ext cx="1833975" cy="826527"/>
          </a:xfrm>
          <a:prstGeom prst="rect">
            <a:avLst/>
          </a:prstGeom>
        </p:spPr>
      </p:pic>
      <p:sp>
        <p:nvSpPr>
          <p:cNvPr id="3" name="Freeform 2">
            <a:extLst>
              <a:ext uri="{FF2B5EF4-FFF2-40B4-BE49-F238E27FC236}">
                <a16:creationId xmlns:a16="http://schemas.microsoft.com/office/drawing/2014/main" id="{FBA24120-7183-F265-BB17-592D4FC479BE}"/>
              </a:ext>
            </a:extLst>
          </p:cNvPr>
          <p:cNvSpPr/>
          <p:nvPr userDrawn="1"/>
        </p:nvSpPr>
        <p:spPr>
          <a:xfrm rot="18900000">
            <a:off x="4387427" y="4625964"/>
            <a:ext cx="1875003" cy="1838339"/>
          </a:xfrm>
          <a:custGeom>
            <a:avLst/>
            <a:gdLst>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0 w 1028481"/>
              <a:gd name="connsiteY12" fmla="*/ 809631 h 809632"/>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110052 w 1028481"/>
              <a:gd name="connsiteY12" fmla="*/ 809631 h 809632"/>
              <a:gd name="connsiteX13" fmla="*/ 0 w 1028481"/>
              <a:gd name="connsiteY13" fmla="*/ 0 h 809632"/>
              <a:gd name="connsiteX0" fmla="*/ 0 w 918429"/>
              <a:gd name="connsiteY0" fmla="*/ 12229 h 809632"/>
              <a:gd name="connsiteX1" fmla="*/ 513613 w 918429"/>
              <a:gd name="connsiteY1" fmla="*/ 0 h 809632"/>
              <a:gd name="connsiteX2" fmla="*/ 516195 w 918429"/>
              <a:gd name="connsiteY2" fmla="*/ 0 h 809632"/>
              <a:gd name="connsiteX3" fmla="*/ 516195 w 918429"/>
              <a:gd name="connsiteY3" fmla="*/ 260 h 809632"/>
              <a:gd name="connsiteX4" fmla="*/ 595198 w 918429"/>
              <a:gd name="connsiteY4" fmla="*/ 8224 h 809632"/>
              <a:gd name="connsiteX5" fmla="*/ 918429 w 918429"/>
              <a:gd name="connsiteY5" fmla="*/ 404816 h 809632"/>
              <a:gd name="connsiteX6" fmla="*/ 595198 w 918429"/>
              <a:gd name="connsiteY6" fmla="*/ 801408 h 809632"/>
              <a:gd name="connsiteX7" fmla="*/ 516195 w 918429"/>
              <a:gd name="connsiteY7" fmla="*/ 809372 h 809632"/>
              <a:gd name="connsiteX8" fmla="*/ 516195 w 918429"/>
              <a:gd name="connsiteY8" fmla="*/ 809631 h 809632"/>
              <a:gd name="connsiteX9" fmla="*/ 513623 w 918429"/>
              <a:gd name="connsiteY9" fmla="*/ 809631 h 809632"/>
              <a:gd name="connsiteX10" fmla="*/ 513613 w 918429"/>
              <a:gd name="connsiteY10" fmla="*/ 809632 h 809632"/>
              <a:gd name="connsiteX11" fmla="*/ 513603 w 918429"/>
              <a:gd name="connsiteY11" fmla="*/ 809631 h 809632"/>
              <a:gd name="connsiteX12" fmla="*/ 0 w 918429"/>
              <a:gd name="connsiteY12" fmla="*/ 809631 h 809632"/>
              <a:gd name="connsiteX13" fmla="*/ 0 w 918429"/>
              <a:gd name="connsiteY13" fmla="*/ 12229 h 809632"/>
              <a:gd name="connsiteX0" fmla="*/ 0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0 w 918429"/>
              <a:gd name="connsiteY13" fmla="*/ 0 h 810183"/>
              <a:gd name="connsiteX0" fmla="*/ 180138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180138 w 918429"/>
              <a:gd name="connsiteY13" fmla="*/ 0 h 810183"/>
              <a:gd name="connsiteX0" fmla="*/ 17040 w 755331"/>
              <a:gd name="connsiteY0" fmla="*/ 0 h 812616"/>
              <a:gd name="connsiteX1" fmla="*/ 350515 w 755331"/>
              <a:gd name="connsiteY1" fmla="*/ 551 h 812616"/>
              <a:gd name="connsiteX2" fmla="*/ 353097 w 755331"/>
              <a:gd name="connsiteY2" fmla="*/ 551 h 812616"/>
              <a:gd name="connsiteX3" fmla="*/ 353097 w 755331"/>
              <a:gd name="connsiteY3" fmla="*/ 811 h 812616"/>
              <a:gd name="connsiteX4" fmla="*/ 432100 w 755331"/>
              <a:gd name="connsiteY4" fmla="*/ 8775 h 812616"/>
              <a:gd name="connsiteX5" fmla="*/ 755331 w 755331"/>
              <a:gd name="connsiteY5" fmla="*/ 405367 h 812616"/>
              <a:gd name="connsiteX6" fmla="*/ 432100 w 755331"/>
              <a:gd name="connsiteY6" fmla="*/ 801959 h 812616"/>
              <a:gd name="connsiteX7" fmla="*/ 353097 w 755331"/>
              <a:gd name="connsiteY7" fmla="*/ 809923 h 812616"/>
              <a:gd name="connsiteX8" fmla="*/ 353097 w 755331"/>
              <a:gd name="connsiteY8" fmla="*/ 810182 h 812616"/>
              <a:gd name="connsiteX9" fmla="*/ 350525 w 755331"/>
              <a:gd name="connsiteY9" fmla="*/ 810182 h 812616"/>
              <a:gd name="connsiteX10" fmla="*/ 350515 w 755331"/>
              <a:gd name="connsiteY10" fmla="*/ 810183 h 812616"/>
              <a:gd name="connsiteX11" fmla="*/ 350505 w 755331"/>
              <a:gd name="connsiteY11" fmla="*/ 810182 h 812616"/>
              <a:gd name="connsiteX12" fmla="*/ 0 w 755331"/>
              <a:gd name="connsiteY12" fmla="*/ 812616 h 812616"/>
              <a:gd name="connsiteX13" fmla="*/ 17040 w 755331"/>
              <a:gd name="connsiteY13" fmla="*/ 0 h 812616"/>
              <a:gd name="connsiteX0" fmla="*/ 0 w 833229"/>
              <a:gd name="connsiteY0" fmla="*/ 1883 h 812065"/>
              <a:gd name="connsiteX1" fmla="*/ 428413 w 833229"/>
              <a:gd name="connsiteY1" fmla="*/ 0 h 812065"/>
              <a:gd name="connsiteX2" fmla="*/ 430995 w 833229"/>
              <a:gd name="connsiteY2" fmla="*/ 0 h 812065"/>
              <a:gd name="connsiteX3" fmla="*/ 430995 w 833229"/>
              <a:gd name="connsiteY3" fmla="*/ 260 h 812065"/>
              <a:gd name="connsiteX4" fmla="*/ 509998 w 833229"/>
              <a:gd name="connsiteY4" fmla="*/ 8224 h 812065"/>
              <a:gd name="connsiteX5" fmla="*/ 833229 w 833229"/>
              <a:gd name="connsiteY5" fmla="*/ 404816 h 812065"/>
              <a:gd name="connsiteX6" fmla="*/ 509998 w 833229"/>
              <a:gd name="connsiteY6" fmla="*/ 801408 h 812065"/>
              <a:gd name="connsiteX7" fmla="*/ 430995 w 833229"/>
              <a:gd name="connsiteY7" fmla="*/ 809372 h 812065"/>
              <a:gd name="connsiteX8" fmla="*/ 430995 w 833229"/>
              <a:gd name="connsiteY8" fmla="*/ 809631 h 812065"/>
              <a:gd name="connsiteX9" fmla="*/ 428423 w 833229"/>
              <a:gd name="connsiteY9" fmla="*/ 809631 h 812065"/>
              <a:gd name="connsiteX10" fmla="*/ 428413 w 833229"/>
              <a:gd name="connsiteY10" fmla="*/ 809632 h 812065"/>
              <a:gd name="connsiteX11" fmla="*/ 428403 w 833229"/>
              <a:gd name="connsiteY11" fmla="*/ 809631 h 812065"/>
              <a:gd name="connsiteX12" fmla="*/ 77898 w 833229"/>
              <a:gd name="connsiteY12" fmla="*/ 812065 h 812065"/>
              <a:gd name="connsiteX13" fmla="*/ 0 w 833229"/>
              <a:gd name="connsiteY13" fmla="*/ 1883 h 812065"/>
              <a:gd name="connsiteX0" fmla="*/ 0 w 833229"/>
              <a:gd name="connsiteY0" fmla="*/ 1883 h 816934"/>
              <a:gd name="connsiteX1" fmla="*/ 428413 w 833229"/>
              <a:gd name="connsiteY1" fmla="*/ 0 h 816934"/>
              <a:gd name="connsiteX2" fmla="*/ 430995 w 833229"/>
              <a:gd name="connsiteY2" fmla="*/ 0 h 816934"/>
              <a:gd name="connsiteX3" fmla="*/ 430995 w 833229"/>
              <a:gd name="connsiteY3" fmla="*/ 260 h 816934"/>
              <a:gd name="connsiteX4" fmla="*/ 509998 w 833229"/>
              <a:gd name="connsiteY4" fmla="*/ 8224 h 816934"/>
              <a:gd name="connsiteX5" fmla="*/ 833229 w 833229"/>
              <a:gd name="connsiteY5" fmla="*/ 404816 h 816934"/>
              <a:gd name="connsiteX6" fmla="*/ 509998 w 833229"/>
              <a:gd name="connsiteY6" fmla="*/ 801408 h 816934"/>
              <a:gd name="connsiteX7" fmla="*/ 430995 w 833229"/>
              <a:gd name="connsiteY7" fmla="*/ 809372 h 816934"/>
              <a:gd name="connsiteX8" fmla="*/ 430995 w 833229"/>
              <a:gd name="connsiteY8" fmla="*/ 809631 h 816934"/>
              <a:gd name="connsiteX9" fmla="*/ 428423 w 833229"/>
              <a:gd name="connsiteY9" fmla="*/ 809631 h 816934"/>
              <a:gd name="connsiteX10" fmla="*/ 428413 w 833229"/>
              <a:gd name="connsiteY10" fmla="*/ 809632 h 816934"/>
              <a:gd name="connsiteX11" fmla="*/ 428403 w 833229"/>
              <a:gd name="connsiteY11" fmla="*/ 809631 h 816934"/>
              <a:gd name="connsiteX12" fmla="*/ 1 w 833229"/>
              <a:gd name="connsiteY12" fmla="*/ 816934 h 816934"/>
              <a:gd name="connsiteX13" fmla="*/ 0 w 833229"/>
              <a:gd name="connsiteY13" fmla="*/ 1883 h 816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33229" h="816934">
                <a:moveTo>
                  <a:pt x="0" y="1883"/>
                </a:moveTo>
                <a:lnTo>
                  <a:pt x="428413" y="0"/>
                </a:lnTo>
                <a:lnTo>
                  <a:pt x="430995" y="0"/>
                </a:lnTo>
                <a:lnTo>
                  <a:pt x="430995" y="260"/>
                </a:lnTo>
                <a:lnTo>
                  <a:pt x="509998" y="8224"/>
                </a:lnTo>
                <a:cubicBezTo>
                  <a:pt x="694466" y="45972"/>
                  <a:pt x="833229" y="209189"/>
                  <a:pt x="833229" y="404816"/>
                </a:cubicBezTo>
                <a:cubicBezTo>
                  <a:pt x="833229" y="600443"/>
                  <a:pt x="694466" y="763660"/>
                  <a:pt x="509998" y="801408"/>
                </a:cubicBezTo>
                <a:lnTo>
                  <a:pt x="430995" y="809372"/>
                </a:lnTo>
                <a:lnTo>
                  <a:pt x="430995" y="809631"/>
                </a:lnTo>
                <a:lnTo>
                  <a:pt x="428423" y="809631"/>
                </a:lnTo>
                <a:cubicBezTo>
                  <a:pt x="428420" y="809631"/>
                  <a:pt x="428416" y="809632"/>
                  <a:pt x="428413" y="809632"/>
                </a:cubicBezTo>
                <a:cubicBezTo>
                  <a:pt x="428410" y="809632"/>
                  <a:pt x="428406" y="809631"/>
                  <a:pt x="428403" y="809631"/>
                </a:cubicBezTo>
                <a:lnTo>
                  <a:pt x="1" y="816934"/>
                </a:lnTo>
                <a:cubicBezTo>
                  <a:pt x="1" y="545250"/>
                  <a:pt x="0" y="273567"/>
                  <a:pt x="0" y="1883"/>
                </a:cubicBezTo>
                <a:close/>
              </a:path>
            </a:pathLst>
          </a:custGeom>
          <a:solidFill>
            <a:srgbClr val="E8298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0" i="0">
              <a:latin typeface="Arial" panose="020B0604020202020204" pitchFamily="34" charset="0"/>
            </a:endParaRPr>
          </a:p>
        </p:txBody>
      </p:sp>
      <p:sp>
        <p:nvSpPr>
          <p:cNvPr id="4" name="Rectangle 3">
            <a:extLst>
              <a:ext uri="{FF2B5EF4-FFF2-40B4-BE49-F238E27FC236}">
                <a16:creationId xmlns:a16="http://schemas.microsoft.com/office/drawing/2014/main" id="{E89D8F6F-6369-3B66-9E99-6A1C00A05381}"/>
              </a:ext>
            </a:extLst>
          </p:cNvPr>
          <p:cNvSpPr/>
          <p:nvPr userDrawn="1"/>
        </p:nvSpPr>
        <p:spPr>
          <a:xfrm>
            <a:off x="2943056" y="3679760"/>
            <a:ext cx="1055045" cy="3178240"/>
          </a:xfrm>
          <a:prstGeom prst="rect">
            <a:avLst/>
          </a:pr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5" name="Rectangle 4">
            <a:extLst>
              <a:ext uri="{FF2B5EF4-FFF2-40B4-BE49-F238E27FC236}">
                <a16:creationId xmlns:a16="http://schemas.microsoft.com/office/drawing/2014/main" id="{6581E99F-EA89-A9A7-50E2-655A22AAE59C}"/>
              </a:ext>
            </a:extLst>
          </p:cNvPr>
          <p:cNvSpPr/>
          <p:nvPr userDrawn="1"/>
        </p:nvSpPr>
        <p:spPr>
          <a:xfrm>
            <a:off x="1644490" y="5555746"/>
            <a:ext cx="1302254" cy="1302254"/>
          </a:xfrm>
          <a:prstGeom prst="rect">
            <a:avLst/>
          </a:prstGeom>
          <a:solidFill>
            <a:srgbClr val="6B4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solidFill>
                <a:srgbClr val="6B4087"/>
              </a:solidFill>
              <a:latin typeface="Arial" panose="020B0604020202020204" pitchFamily="34" charset="0"/>
            </a:endParaRPr>
          </a:p>
        </p:txBody>
      </p:sp>
      <p:sp>
        <p:nvSpPr>
          <p:cNvPr id="6" name="Rectangle 5">
            <a:extLst>
              <a:ext uri="{FF2B5EF4-FFF2-40B4-BE49-F238E27FC236}">
                <a16:creationId xmlns:a16="http://schemas.microsoft.com/office/drawing/2014/main" id="{ABF67333-E2F8-371A-C717-DF4DEB3CF94F}"/>
              </a:ext>
            </a:extLst>
          </p:cNvPr>
          <p:cNvSpPr/>
          <p:nvPr userDrawn="1"/>
        </p:nvSpPr>
        <p:spPr>
          <a:xfrm rot="1800000">
            <a:off x="723885" y="3628900"/>
            <a:ext cx="1055045" cy="3178240"/>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cxnSp>
        <p:nvCxnSpPr>
          <p:cNvPr id="7" name="Straight Connector 6">
            <a:extLst>
              <a:ext uri="{FF2B5EF4-FFF2-40B4-BE49-F238E27FC236}">
                <a16:creationId xmlns:a16="http://schemas.microsoft.com/office/drawing/2014/main" id="{1F824C34-8CB5-EB99-8ED2-9EE26F8F4872}"/>
              </a:ext>
            </a:extLst>
          </p:cNvPr>
          <p:cNvCxnSpPr>
            <a:cxnSpLocks/>
          </p:cNvCxnSpPr>
          <p:nvPr userDrawn="1"/>
        </p:nvCxnSpPr>
        <p:spPr>
          <a:xfrm>
            <a:off x="7171116" y="2346960"/>
            <a:ext cx="3782646" cy="0"/>
          </a:xfrm>
          <a:prstGeom prst="line">
            <a:avLst/>
          </a:prstGeom>
          <a:ln w="6350">
            <a:solidFill>
              <a:srgbClr val="425563"/>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D7241843-ED6A-AF8F-5454-EAE583A63E01}"/>
              </a:ext>
            </a:extLst>
          </p:cNvPr>
          <p:cNvSpPr txBox="1"/>
          <p:nvPr userDrawn="1"/>
        </p:nvSpPr>
        <p:spPr>
          <a:xfrm>
            <a:off x="7080377" y="1638721"/>
            <a:ext cx="3873385" cy="523220"/>
          </a:xfrm>
          <a:prstGeom prst="rect">
            <a:avLst/>
          </a:prstGeom>
          <a:noFill/>
        </p:spPr>
        <p:txBody>
          <a:bodyPr wrap="square" rtlCol="0">
            <a:spAutoFit/>
          </a:bodyPr>
          <a:lstStyle/>
          <a:p>
            <a:r>
              <a:rPr lang="en-GB" sz="2800" b="1">
                <a:solidFill>
                  <a:srgbClr val="6B4087"/>
                </a:solidFill>
                <a:latin typeface="Arial" panose="020B0604020202020204" pitchFamily="34" charset="0"/>
                <a:cs typeface="Arial" panose="020B0604020202020204" pitchFamily="34" charset="0"/>
              </a:rPr>
              <a:t>Contents</a:t>
            </a:r>
            <a:endParaRPr lang="en-GB" sz="2800" b="1">
              <a:solidFill>
                <a:srgbClr val="6B4087"/>
              </a:solidFill>
              <a:effectLst/>
              <a:latin typeface="Arial" panose="020B0604020202020204" pitchFamily="34" charset="0"/>
              <a:cs typeface="Arial" panose="020B0604020202020204" pitchFamily="34" charset="0"/>
            </a:endParaRPr>
          </a:p>
        </p:txBody>
      </p:sp>
      <p:sp>
        <p:nvSpPr>
          <p:cNvPr id="17" name="Text Placeholder 9">
            <a:extLst>
              <a:ext uri="{FF2B5EF4-FFF2-40B4-BE49-F238E27FC236}">
                <a16:creationId xmlns:a16="http://schemas.microsoft.com/office/drawing/2014/main" id="{CBB2F23B-A343-B1CB-72E0-C1FEF902A4A9}"/>
              </a:ext>
            </a:extLst>
          </p:cNvPr>
          <p:cNvSpPr>
            <a:spLocks noGrp="1"/>
          </p:cNvSpPr>
          <p:nvPr>
            <p:ph type="body" sz="quarter" idx="12" hasCustomPrompt="1"/>
          </p:nvPr>
        </p:nvSpPr>
        <p:spPr>
          <a:xfrm>
            <a:off x="3200603" y="2625381"/>
            <a:ext cx="3847745" cy="791513"/>
          </a:xfrm>
          <a:prstGeom prst="rect">
            <a:avLst/>
          </a:prstGeom>
        </p:spPr>
        <p:txBody>
          <a:bodyPr/>
          <a:lstStyle>
            <a:lvl1pPr marL="0" indent="0" algn="r" defTabSz="914400" rtl="0" eaLnBrk="1" latinLnBrk="0" hangingPunct="1">
              <a:lnSpc>
                <a:spcPct val="100000"/>
              </a:lnSpc>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page numbers</a:t>
            </a:r>
          </a:p>
        </p:txBody>
      </p:sp>
    </p:spTree>
    <p:extLst>
      <p:ext uri="{BB962C8B-B14F-4D97-AF65-F5344CB8AC3E}">
        <p14:creationId xmlns:p14="http://schemas.microsoft.com/office/powerpoint/2010/main" val="4273398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V2">
    <p:bg>
      <p:bgPr>
        <a:solidFill>
          <a:srgbClr val="BADFDC"/>
        </a:solidFill>
        <a:effectLst/>
      </p:bgPr>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2441CF6A-819F-A552-6CBD-D2EB3E2FEE07}"/>
              </a:ext>
            </a:extLst>
          </p:cNvPr>
          <p:cNvPicPr>
            <a:picLocks noGrp="1" noRot="1" noChangeAspect="1" noMove="1" noResize="1" noEditPoints="1" noAdjustHandles="1" noChangeArrowheads="1" noChangeShapeType="1" noCrop="1"/>
          </p:cNvPicPr>
          <p:nvPr userDrawn="1"/>
        </p:nvPicPr>
        <p:blipFill rotWithShape="1">
          <a:blip r:embed="rId2"/>
          <a:srcRect l="14047" t="31223" r="63920" b="31161"/>
          <a:stretch/>
        </p:blipFill>
        <p:spPr>
          <a:xfrm>
            <a:off x="-2" y="1761565"/>
            <a:ext cx="6622497" cy="5095444"/>
          </a:xfrm>
          <a:prstGeom prst="rect">
            <a:avLst/>
          </a:prstGeom>
        </p:spPr>
      </p:pic>
      <p:pic>
        <p:nvPicPr>
          <p:cNvPr id="14" name="Picture 13">
            <a:extLst>
              <a:ext uri="{FF2B5EF4-FFF2-40B4-BE49-F238E27FC236}">
                <a16:creationId xmlns:a16="http://schemas.microsoft.com/office/drawing/2014/main" id="{323A13C3-B44F-EC2A-696E-A20D653DC5FE}"/>
              </a:ext>
            </a:extLst>
          </p:cNvPr>
          <p:cNvPicPr>
            <a:picLocks noGrp="1" noRot="1" noChangeAspect="1" noMove="1" noResize="1" noEditPoints="1" noAdjustHandles="1" noChangeArrowheads="1" noChangeShapeType="1" noCrop="1"/>
          </p:cNvPicPr>
          <p:nvPr userDrawn="1"/>
        </p:nvPicPr>
        <p:blipFill rotWithShape="1">
          <a:blip r:embed="rId2"/>
          <a:srcRect l="36412"/>
          <a:stretch/>
        </p:blipFill>
        <p:spPr>
          <a:xfrm>
            <a:off x="7022306" y="1008992"/>
            <a:ext cx="3446911" cy="2442970"/>
          </a:xfrm>
          <a:prstGeom prst="rect">
            <a:avLst/>
          </a:prstGeom>
        </p:spPr>
      </p:pic>
      <p:cxnSp>
        <p:nvCxnSpPr>
          <p:cNvPr id="15" name="Straight Connector 14">
            <a:extLst>
              <a:ext uri="{FF2B5EF4-FFF2-40B4-BE49-F238E27FC236}">
                <a16:creationId xmlns:a16="http://schemas.microsoft.com/office/drawing/2014/main" id="{CD79C471-B496-9F6A-1D85-7EEE78786AD6}"/>
              </a:ext>
            </a:extLst>
          </p:cNvPr>
          <p:cNvCxnSpPr>
            <a:cxnSpLocks/>
          </p:cNvCxnSpPr>
          <p:nvPr userDrawn="1"/>
        </p:nvCxnSpPr>
        <p:spPr>
          <a:xfrm>
            <a:off x="7171116" y="3024980"/>
            <a:ext cx="3782646" cy="0"/>
          </a:xfrm>
          <a:prstGeom prst="line">
            <a:avLst/>
          </a:prstGeom>
          <a:ln w="6350">
            <a:solidFill>
              <a:srgbClr val="425563"/>
            </a:solidFill>
          </a:ln>
        </p:spPr>
        <p:style>
          <a:lnRef idx="1">
            <a:schemeClr val="accent1"/>
          </a:lnRef>
          <a:fillRef idx="0">
            <a:schemeClr val="accent1"/>
          </a:fillRef>
          <a:effectRef idx="0">
            <a:schemeClr val="accent1"/>
          </a:effectRef>
          <a:fontRef idx="minor">
            <a:schemeClr val="tx1"/>
          </a:fontRef>
        </p:style>
      </p:cxnSp>
      <p:sp>
        <p:nvSpPr>
          <p:cNvPr id="11" name="Text Placeholder 9">
            <a:extLst>
              <a:ext uri="{FF2B5EF4-FFF2-40B4-BE49-F238E27FC236}">
                <a16:creationId xmlns:a16="http://schemas.microsoft.com/office/drawing/2014/main" id="{D262A3D1-5B15-8181-E6DF-FE0E6DFCF517}"/>
              </a:ext>
            </a:extLst>
          </p:cNvPr>
          <p:cNvSpPr>
            <a:spLocks noGrp="1"/>
          </p:cNvSpPr>
          <p:nvPr>
            <p:ph type="body" sz="quarter" idx="11" hasCustomPrompt="1"/>
          </p:nvPr>
        </p:nvSpPr>
        <p:spPr>
          <a:xfrm>
            <a:off x="7085725" y="5039396"/>
            <a:ext cx="3847745" cy="791513"/>
          </a:xfrm>
          <a:prstGeom prst="rect">
            <a:avLst/>
          </a:prstGeom>
        </p:spPr>
        <p:txBody>
          <a:bodyPr/>
          <a:lstStyle>
            <a:lvl1pPr marL="0" indent="0" algn="l" defTabSz="914400" rtl="0" eaLnBrk="1" latinLnBrk="0" hangingPunct="1">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subtitle and date</a:t>
            </a:r>
          </a:p>
        </p:txBody>
      </p:sp>
      <p:sp>
        <p:nvSpPr>
          <p:cNvPr id="2" name="Date Placeholder 1">
            <a:extLst>
              <a:ext uri="{FF2B5EF4-FFF2-40B4-BE49-F238E27FC236}">
                <a16:creationId xmlns:a16="http://schemas.microsoft.com/office/drawing/2014/main" id="{C8DD582C-271B-EAE1-8397-20F0E323E449}"/>
              </a:ext>
            </a:extLst>
          </p:cNvPr>
          <p:cNvSpPr>
            <a:spLocks noGrp="1"/>
          </p:cNvSpPr>
          <p:nvPr>
            <p:ph type="dt" sz="half" idx="12"/>
          </p:nvPr>
        </p:nvSpPr>
        <p:spPr/>
        <p:txBody>
          <a:bodyPr/>
          <a:lstStyle/>
          <a:p>
            <a:fld id="{2DBB92FE-280D-46EC-B52F-D3267C582407}" type="datetime1">
              <a:rPr lang="en-GB" smtClean="0"/>
              <a:t>19/07/2024</a:t>
            </a:fld>
            <a:endParaRPr lang="en-GB"/>
          </a:p>
        </p:txBody>
      </p:sp>
      <p:sp>
        <p:nvSpPr>
          <p:cNvPr id="3" name="Footer Placeholder 2">
            <a:extLst>
              <a:ext uri="{FF2B5EF4-FFF2-40B4-BE49-F238E27FC236}">
                <a16:creationId xmlns:a16="http://schemas.microsoft.com/office/drawing/2014/main" id="{141E9AE9-3DDD-D8CE-3365-1D1585A02349}"/>
              </a:ext>
            </a:extLst>
          </p:cNvPr>
          <p:cNvSpPr>
            <a:spLocks noGrp="1"/>
          </p:cNvSpPr>
          <p:nvPr>
            <p:ph type="ftr" sz="quarter" idx="13"/>
          </p:nvPr>
        </p:nvSpPr>
        <p:spPr/>
        <p:txBody>
          <a:bodyPr/>
          <a:lstStyle/>
          <a:p>
            <a:endParaRPr lang="en-GB"/>
          </a:p>
        </p:txBody>
      </p:sp>
      <p:sp>
        <p:nvSpPr>
          <p:cNvPr id="4" name="Title 3">
            <a:extLst>
              <a:ext uri="{FF2B5EF4-FFF2-40B4-BE49-F238E27FC236}">
                <a16:creationId xmlns:a16="http://schemas.microsoft.com/office/drawing/2014/main" id="{70864E62-9F55-5065-1D96-ADB046747823}"/>
              </a:ext>
            </a:extLst>
          </p:cNvPr>
          <p:cNvSpPr>
            <a:spLocks noGrp="1"/>
          </p:cNvSpPr>
          <p:nvPr>
            <p:ph type="title" hasCustomPrompt="1"/>
          </p:nvPr>
        </p:nvSpPr>
        <p:spPr>
          <a:xfrm>
            <a:off x="7084800" y="3318371"/>
            <a:ext cx="3847745" cy="792000"/>
          </a:xfrm>
          <a:prstGeom prst="rect">
            <a:avLst/>
          </a:prstGeom>
        </p:spPr>
        <p:txBody>
          <a:bodyPr/>
          <a:lstStyle>
            <a:lvl1pPr>
              <a:defRPr lang="en-GB" sz="2000" b="1" kern="1200" dirty="0">
                <a:solidFill>
                  <a:srgbClr val="425563"/>
                </a:solidFill>
                <a:effectLst/>
                <a:latin typeface="Arial" panose="020B0604020202020204" pitchFamily="34" charset="0"/>
                <a:ea typeface="+mn-ea"/>
                <a:cs typeface="Arial" panose="020B0604020202020204" pitchFamily="34" charset="0"/>
              </a:defRPr>
            </a:lvl1pPr>
          </a:lstStyle>
          <a:p>
            <a:pPr lvl="0"/>
            <a:r>
              <a:rPr lang="en-GB"/>
              <a:t>Click to edit presentation title</a:t>
            </a:r>
          </a:p>
        </p:txBody>
      </p:sp>
      <p:pic>
        <p:nvPicPr>
          <p:cNvPr id="5" name="Picture 4" descr="A blue and white logo&#10;&#10;Description automatically generated with low confidence">
            <a:extLst>
              <a:ext uri="{FF2B5EF4-FFF2-40B4-BE49-F238E27FC236}">
                <a16:creationId xmlns:a16="http://schemas.microsoft.com/office/drawing/2014/main" id="{0B374958-4ED0-552C-0B8D-202E728E7608}"/>
              </a:ext>
            </a:extLst>
          </p:cNvPr>
          <p:cNvPicPr>
            <a:picLocks noGrp="1" noRot="1" noChangeAspect="1" noMove="1" noResize="1" noEditPoints="1" noAdjustHandles="1" noChangeArrowheads="1" noChangeShapeType="1" noCrop="1"/>
          </p:cNvPicPr>
          <p:nvPr userDrawn="1"/>
        </p:nvPicPr>
        <p:blipFill>
          <a:blip r:embed="rId3"/>
          <a:stretch>
            <a:fillRect/>
          </a:stretch>
        </p:blipFill>
        <p:spPr>
          <a:xfrm>
            <a:off x="11053379" y="257130"/>
            <a:ext cx="781273" cy="315561"/>
          </a:xfrm>
          <a:prstGeom prst="rect">
            <a:avLst/>
          </a:prstGeom>
        </p:spPr>
      </p:pic>
    </p:spTree>
    <p:extLst>
      <p:ext uri="{BB962C8B-B14F-4D97-AF65-F5344CB8AC3E}">
        <p14:creationId xmlns:p14="http://schemas.microsoft.com/office/powerpoint/2010/main" val="13016625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3040949-47EF-CE52-5DEC-732A2146FEC9}"/>
              </a:ext>
            </a:extLst>
          </p:cNvPr>
          <p:cNvSpPr/>
          <p:nvPr userDrawn="1"/>
        </p:nvSpPr>
        <p:spPr>
          <a:xfrm>
            <a:off x="0" y="0"/>
            <a:ext cx="12192000" cy="6858000"/>
          </a:xfrm>
          <a:prstGeom prst="rect">
            <a:avLst/>
          </a:prstGeom>
          <a:solidFill>
            <a:srgbClr val="4255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10" name="Freeform 9">
            <a:extLst>
              <a:ext uri="{FF2B5EF4-FFF2-40B4-BE49-F238E27FC236}">
                <a16:creationId xmlns:a16="http://schemas.microsoft.com/office/drawing/2014/main" id="{46147413-C060-3DCA-EC01-399F15EB688D}"/>
              </a:ext>
            </a:extLst>
          </p:cNvPr>
          <p:cNvSpPr/>
          <p:nvPr userDrawn="1"/>
        </p:nvSpPr>
        <p:spPr>
          <a:xfrm rot="16200000">
            <a:off x="7552200" y="2218200"/>
            <a:ext cx="4930339" cy="4349259"/>
          </a:xfrm>
          <a:custGeom>
            <a:avLst/>
            <a:gdLst>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0 w 1028481"/>
              <a:gd name="connsiteY12" fmla="*/ 809631 h 809632"/>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110052 w 1028481"/>
              <a:gd name="connsiteY12" fmla="*/ 809631 h 809632"/>
              <a:gd name="connsiteX13" fmla="*/ 0 w 1028481"/>
              <a:gd name="connsiteY13" fmla="*/ 0 h 809632"/>
              <a:gd name="connsiteX0" fmla="*/ 0 w 918429"/>
              <a:gd name="connsiteY0" fmla="*/ 12229 h 809632"/>
              <a:gd name="connsiteX1" fmla="*/ 513613 w 918429"/>
              <a:gd name="connsiteY1" fmla="*/ 0 h 809632"/>
              <a:gd name="connsiteX2" fmla="*/ 516195 w 918429"/>
              <a:gd name="connsiteY2" fmla="*/ 0 h 809632"/>
              <a:gd name="connsiteX3" fmla="*/ 516195 w 918429"/>
              <a:gd name="connsiteY3" fmla="*/ 260 h 809632"/>
              <a:gd name="connsiteX4" fmla="*/ 595198 w 918429"/>
              <a:gd name="connsiteY4" fmla="*/ 8224 h 809632"/>
              <a:gd name="connsiteX5" fmla="*/ 918429 w 918429"/>
              <a:gd name="connsiteY5" fmla="*/ 404816 h 809632"/>
              <a:gd name="connsiteX6" fmla="*/ 595198 w 918429"/>
              <a:gd name="connsiteY6" fmla="*/ 801408 h 809632"/>
              <a:gd name="connsiteX7" fmla="*/ 516195 w 918429"/>
              <a:gd name="connsiteY7" fmla="*/ 809372 h 809632"/>
              <a:gd name="connsiteX8" fmla="*/ 516195 w 918429"/>
              <a:gd name="connsiteY8" fmla="*/ 809631 h 809632"/>
              <a:gd name="connsiteX9" fmla="*/ 513623 w 918429"/>
              <a:gd name="connsiteY9" fmla="*/ 809631 h 809632"/>
              <a:gd name="connsiteX10" fmla="*/ 513613 w 918429"/>
              <a:gd name="connsiteY10" fmla="*/ 809632 h 809632"/>
              <a:gd name="connsiteX11" fmla="*/ 513603 w 918429"/>
              <a:gd name="connsiteY11" fmla="*/ 809631 h 809632"/>
              <a:gd name="connsiteX12" fmla="*/ 0 w 918429"/>
              <a:gd name="connsiteY12" fmla="*/ 809631 h 809632"/>
              <a:gd name="connsiteX13" fmla="*/ 0 w 918429"/>
              <a:gd name="connsiteY13" fmla="*/ 12229 h 809632"/>
              <a:gd name="connsiteX0" fmla="*/ 0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0 w 918429"/>
              <a:gd name="connsiteY13" fmla="*/ 0 h 810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18429" h="810183">
                <a:moveTo>
                  <a:pt x="0" y="0"/>
                </a:moveTo>
                <a:lnTo>
                  <a:pt x="513613" y="551"/>
                </a:lnTo>
                <a:lnTo>
                  <a:pt x="516195" y="551"/>
                </a:lnTo>
                <a:lnTo>
                  <a:pt x="516195" y="811"/>
                </a:lnTo>
                <a:lnTo>
                  <a:pt x="595198" y="8775"/>
                </a:lnTo>
                <a:cubicBezTo>
                  <a:pt x="779666" y="46523"/>
                  <a:pt x="918429" y="209740"/>
                  <a:pt x="918429" y="405367"/>
                </a:cubicBezTo>
                <a:cubicBezTo>
                  <a:pt x="918429" y="600994"/>
                  <a:pt x="779666" y="764211"/>
                  <a:pt x="595198" y="801959"/>
                </a:cubicBezTo>
                <a:lnTo>
                  <a:pt x="516195" y="809923"/>
                </a:lnTo>
                <a:lnTo>
                  <a:pt x="516195" y="810182"/>
                </a:lnTo>
                <a:lnTo>
                  <a:pt x="513623" y="810182"/>
                </a:lnTo>
                <a:cubicBezTo>
                  <a:pt x="513620" y="810182"/>
                  <a:pt x="513616" y="810183"/>
                  <a:pt x="513613" y="810183"/>
                </a:cubicBezTo>
                <a:cubicBezTo>
                  <a:pt x="513610" y="810183"/>
                  <a:pt x="513606" y="810182"/>
                  <a:pt x="513603" y="810182"/>
                </a:cubicBezTo>
                <a:lnTo>
                  <a:pt x="0" y="810182"/>
                </a:lnTo>
                <a:lnTo>
                  <a:pt x="0" y="0"/>
                </a:lnTo>
                <a:close/>
              </a:path>
            </a:pathLst>
          </a:custGeom>
          <a:solidFill>
            <a:srgbClr val="E8298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0" i="0">
              <a:latin typeface="Arial" panose="020B0604020202020204" pitchFamily="34" charset="0"/>
            </a:endParaRPr>
          </a:p>
        </p:txBody>
      </p:sp>
      <p:sp>
        <p:nvSpPr>
          <p:cNvPr id="12" name="Rectangle 11">
            <a:extLst>
              <a:ext uri="{FF2B5EF4-FFF2-40B4-BE49-F238E27FC236}">
                <a16:creationId xmlns:a16="http://schemas.microsoft.com/office/drawing/2014/main" id="{BE8FB02D-CFE7-A9BB-3E98-29CF337251B1}"/>
              </a:ext>
            </a:extLst>
          </p:cNvPr>
          <p:cNvSpPr/>
          <p:nvPr userDrawn="1"/>
        </p:nvSpPr>
        <p:spPr>
          <a:xfrm rot="18900000">
            <a:off x="3621206" y="1342865"/>
            <a:ext cx="1887416" cy="5685692"/>
          </a:xfrm>
          <a:prstGeom prst="rect">
            <a:avLst/>
          </a:prstGeom>
          <a:solidFill>
            <a:srgbClr val="6B4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13" name="Rectangle 12">
            <a:extLst>
              <a:ext uri="{FF2B5EF4-FFF2-40B4-BE49-F238E27FC236}">
                <a16:creationId xmlns:a16="http://schemas.microsoft.com/office/drawing/2014/main" id="{0E0EB1F0-F189-3527-1922-ED6B2E29A1EC}"/>
              </a:ext>
            </a:extLst>
          </p:cNvPr>
          <p:cNvSpPr/>
          <p:nvPr userDrawn="1"/>
        </p:nvSpPr>
        <p:spPr>
          <a:xfrm>
            <a:off x="0" y="1172309"/>
            <a:ext cx="1887416" cy="5685692"/>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14" name="Rectangle 13">
            <a:extLst>
              <a:ext uri="{FF2B5EF4-FFF2-40B4-BE49-F238E27FC236}">
                <a16:creationId xmlns:a16="http://schemas.microsoft.com/office/drawing/2014/main" id="{986C40D6-0936-6496-9CDF-3F783E769531}"/>
              </a:ext>
            </a:extLst>
          </p:cNvPr>
          <p:cNvSpPr/>
          <p:nvPr userDrawn="1"/>
        </p:nvSpPr>
        <p:spPr>
          <a:xfrm rot="2700000">
            <a:off x="5448638" y="2274986"/>
            <a:ext cx="2098431" cy="2098431"/>
          </a:xfrm>
          <a:prstGeom prst="rect">
            <a:avLst/>
          </a:pr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pic>
        <p:nvPicPr>
          <p:cNvPr id="15" name="Picture 14">
            <a:extLst>
              <a:ext uri="{FF2B5EF4-FFF2-40B4-BE49-F238E27FC236}">
                <a16:creationId xmlns:a16="http://schemas.microsoft.com/office/drawing/2014/main" id="{8D920FA3-CD11-8708-73C5-F450CDE4874F}"/>
              </a:ext>
            </a:extLst>
          </p:cNvPr>
          <p:cNvPicPr>
            <a:picLocks noChangeAspect="1"/>
          </p:cNvPicPr>
          <p:nvPr userDrawn="1"/>
        </p:nvPicPr>
        <p:blipFill>
          <a:blip r:embed="rId2"/>
          <a:stretch>
            <a:fillRect/>
          </a:stretch>
        </p:blipFill>
        <p:spPr>
          <a:xfrm>
            <a:off x="0" y="4729"/>
            <a:ext cx="1833976" cy="826527"/>
          </a:xfrm>
          <a:prstGeom prst="rect">
            <a:avLst/>
          </a:prstGeom>
        </p:spPr>
      </p:pic>
      <p:sp>
        <p:nvSpPr>
          <p:cNvPr id="16" name="Text Placeholder 9">
            <a:extLst>
              <a:ext uri="{FF2B5EF4-FFF2-40B4-BE49-F238E27FC236}">
                <a16:creationId xmlns:a16="http://schemas.microsoft.com/office/drawing/2014/main" id="{845DBB40-A2F8-5948-BD82-8EF32BA0184E}"/>
              </a:ext>
            </a:extLst>
          </p:cNvPr>
          <p:cNvSpPr>
            <a:spLocks noGrp="1"/>
          </p:cNvSpPr>
          <p:nvPr>
            <p:ph type="body" sz="quarter" idx="10" hasCustomPrompt="1"/>
          </p:nvPr>
        </p:nvSpPr>
        <p:spPr>
          <a:xfrm>
            <a:off x="722662" y="2303959"/>
            <a:ext cx="3847745" cy="2312646"/>
          </a:xfrm>
          <a:prstGeom prst="rect">
            <a:avLst/>
          </a:prstGeom>
        </p:spPr>
        <p:txBody>
          <a:bodyPr anchor="ctr"/>
          <a:lstStyle>
            <a:lvl1pPr marL="0" indent="0" algn="l" defTabSz="914400" rtl="0" eaLnBrk="1" latinLnBrk="0" hangingPunct="1">
              <a:lnSpc>
                <a:spcPct val="100000"/>
              </a:lnSpc>
              <a:buNone/>
              <a:defRPr lang="en-GB" sz="3200" b="1" kern="1200" dirty="0" smtClean="0">
                <a:solidFill>
                  <a:srgbClr val="FFFFFF"/>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section break title</a:t>
            </a:r>
          </a:p>
        </p:txBody>
      </p:sp>
    </p:spTree>
    <p:extLst>
      <p:ext uri="{BB962C8B-B14F-4D97-AF65-F5344CB8AC3E}">
        <p14:creationId xmlns:p14="http://schemas.microsoft.com/office/powerpoint/2010/main" val="14482786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Section Break">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3040949-47EF-CE52-5DEC-732A2146FEC9}"/>
              </a:ext>
            </a:extLst>
          </p:cNvPr>
          <p:cNvSpPr/>
          <p:nvPr userDrawn="1"/>
        </p:nvSpPr>
        <p:spPr>
          <a:xfrm>
            <a:off x="0" y="0"/>
            <a:ext cx="12192000" cy="6858000"/>
          </a:xfrm>
          <a:prstGeom prst="rect">
            <a:avLst/>
          </a:prstGeom>
          <a:solidFill>
            <a:srgbClr val="BADF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16" name="Text Placeholder 9">
            <a:extLst>
              <a:ext uri="{FF2B5EF4-FFF2-40B4-BE49-F238E27FC236}">
                <a16:creationId xmlns:a16="http://schemas.microsoft.com/office/drawing/2014/main" id="{845DBB40-A2F8-5948-BD82-8EF32BA0184E}"/>
              </a:ext>
            </a:extLst>
          </p:cNvPr>
          <p:cNvSpPr>
            <a:spLocks noGrp="1"/>
          </p:cNvSpPr>
          <p:nvPr>
            <p:ph type="body" sz="quarter" idx="10" hasCustomPrompt="1"/>
          </p:nvPr>
        </p:nvSpPr>
        <p:spPr>
          <a:xfrm>
            <a:off x="722662" y="2303959"/>
            <a:ext cx="3847745" cy="2312646"/>
          </a:xfrm>
          <a:prstGeom prst="rect">
            <a:avLst/>
          </a:prstGeom>
        </p:spPr>
        <p:txBody>
          <a:bodyPr anchor="ctr"/>
          <a:lstStyle>
            <a:lvl1pPr marL="0" indent="0" algn="l" defTabSz="914400" rtl="0" eaLnBrk="1" latinLnBrk="0" hangingPunct="1">
              <a:lnSpc>
                <a:spcPct val="100000"/>
              </a:lnSpc>
              <a:buNone/>
              <a:defRPr lang="en-GB" sz="3200" b="1"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section break title</a:t>
            </a:r>
          </a:p>
        </p:txBody>
      </p:sp>
      <p:pic>
        <p:nvPicPr>
          <p:cNvPr id="2" name="Picture 1">
            <a:extLst>
              <a:ext uri="{FF2B5EF4-FFF2-40B4-BE49-F238E27FC236}">
                <a16:creationId xmlns:a16="http://schemas.microsoft.com/office/drawing/2014/main" id="{9D63CC4D-9904-7001-6FA2-9CCB54FD6338}"/>
              </a:ext>
            </a:extLst>
          </p:cNvPr>
          <p:cNvPicPr>
            <a:picLocks noChangeAspect="1"/>
          </p:cNvPicPr>
          <p:nvPr userDrawn="1"/>
        </p:nvPicPr>
        <p:blipFill>
          <a:blip r:embed="rId2"/>
          <a:srcRect/>
          <a:stretch/>
        </p:blipFill>
        <p:spPr>
          <a:xfrm>
            <a:off x="0" y="1"/>
            <a:ext cx="1833975" cy="826527"/>
          </a:xfrm>
          <a:prstGeom prst="rect">
            <a:avLst/>
          </a:prstGeom>
        </p:spPr>
      </p:pic>
      <p:sp>
        <p:nvSpPr>
          <p:cNvPr id="3" name="Freeform 2">
            <a:extLst>
              <a:ext uri="{FF2B5EF4-FFF2-40B4-BE49-F238E27FC236}">
                <a16:creationId xmlns:a16="http://schemas.microsoft.com/office/drawing/2014/main" id="{E7D5CB75-BB19-C259-81D9-2B3B91AD09AF}"/>
              </a:ext>
            </a:extLst>
          </p:cNvPr>
          <p:cNvSpPr/>
          <p:nvPr userDrawn="1"/>
        </p:nvSpPr>
        <p:spPr>
          <a:xfrm rot="18900000">
            <a:off x="6984343" y="4650028"/>
            <a:ext cx="1875003" cy="1838339"/>
          </a:xfrm>
          <a:custGeom>
            <a:avLst/>
            <a:gdLst>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0 w 1028481"/>
              <a:gd name="connsiteY12" fmla="*/ 809631 h 809632"/>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110052 w 1028481"/>
              <a:gd name="connsiteY12" fmla="*/ 809631 h 809632"/>
              <a:gd name="connsiteX13" fmla="*/ 0 w 1028481"/>
              <a:gd name="connsiteY13" fmla="*/ 0 h 809632"/>
              <a:gd name="connsiteX0" fmla="*/ 0 w 918429"/>
              <a:gd name="connsiteY0" fmla="*/ 12229 h 809632"/>
              <a:gd name="connsiteX1" fmla="*/ 513613 w 918429"/>
              <a:gd name="connsiteY1" fmla="*/ 0 h 809632"/>
              <a:gd name="connsiteX2" fmla="*/ 516195 w 918429"/>
              <a:gd name="connsiteY2" fmla="*/ 0 h 809632"/>
              <a:gd name="connsiteX3" fmla="*/ 516195 w 918429"/>
              <a:gd name="connsiteY3" fmla="*/ 260 h 809632"/>
              <a:gd name="connsiteX4" fmla="*/ 595198 w 918429"/>
              <a:gd name="connsiteY4" fmla="*/ 8224 h 809632"/>
              <a:gd name="connsiteX5" fmla="*/ 918429 w 918429"/>
              <a:gd name="connsiteY5" fmla="*/ 404816 h 809632"/>
              <a:gd name="connsiteX6" fmla="*/ 595198 w 918429"/>
              <a:gd name="connsiteY6" fmla="*/ 801408 h 809632"/>
              <a:gd name="connsiteX7" fmla="*/ 516195 w 918429"/>
              <a:gd name="connsiteY7" fmla="*/ 809372 h 809632"/>
              <a:gd name="connsiteX8" fmla="*/ 516195 w 918429"/>
              <a:gd name="connsiteY8" fmla="*/ 809631 h 809632"/>
              <a:gd name="connsiteX9" fmla="*/ 513623 w 918429"/>
              <a:gd name="connsiteY9" fmla="*/ 809631 h 809632"/>
              <a:gd name="connsiteX10" fmla="*/ 513613 w 918429"/>
              <a:gd name="connsiteY10" fmla="*/ 809632 h 809632"/>
              <a:gd name="connsiteX11" fmla="*/ 513603 w 918429"/>
              <a:gd name="connsiteY11" fmla="*/ 809631 h 809632"/>
              <a:gd name="connsiteX12" fmla="*/ 0 w 918429"/>
              <a:gd name="connsiteY12" fmla="*/ 809631 h 809632"/>
              <a:gd name="connsiteX13" fmla="*/ 0 w 918429"/>
              <a:gd name="connsiteY13" fmla="*/ 12229 h 809632"/>
              <a:gd name="connsiteX0" fmla="*/ 0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0 w 918429"/>
              <a:gd name="connsiteY13" fmla="*/ 0 h 810183"/>
              <a:gd name="connsiteX0" fmla="*/ 180138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180138 w 918429"/>
              <a:gd name="connsiteY13" fmla="*/ 0 h 810183"/>
              <a:gd name="connsiteX0" fmla="*/ 17040 w 755331"/>
              <a:gd name="connsiteY0" fmla="*/ 0 h 812616"/>
              <a:gd name="connsiteX1" fmla="*/ 350515 w 755331"/>
              <a:gd name="connsiteY1" fmla="*/ 551 h 812616"/>
              <a:gd name="connsiteX2" fmla="*/ 353097 w 755331"/>
              <a:gd name="connsiteY2" fmla="*/ 551 h 812616"/>
              <a:gd name="connsiteX3" fmla="*/ 353097 w 755331"/>
              <a:gd name="connsiteY3" fmla="*/ 811 h 812616"/>
              <a:gd name="connsiteX4" fmla="*/ 432100 w 755331"/>
              <a:gd name="connsiteY4" fmla="*/ 8775 h 812616"/>
              <a:gd name="connsiteX5" fmla="*/ 755331 w 755331"/>
              <a:gd name="connsiteY5" fmla="*/ 405367 h 812616"/>
              <a:gd name="connsiteX6" fmla="*/ 432100 w 755331"/>
              <a:gd name="connsiteY6" fmla="*/ 801959 h 812616"/>
              <a:gd name="connsiteX7" fmla="*/ 353097 w 755331"/>
              <a:gd name="connsiteY7" fmla="*/ 809923 h 812616"/>
              <a:gd name="connsiteX8" fmla="*/ 353097 w 755331"/>
              <a:gd name="connsiteY8" fmla="*/ 810182 h 812616"/>
              <a:gd name="connsiteX9" fmla="*/ 350525 w 755331"/>
              <a:gd name="connsiteY9" fmla="*/ 810182 h 812616"/>
              <a:gd name="connsiteX10" fmla="*/ 350515 w 755331"/>
              <a:gd name="connsiteY10" fmla="*/ 810183 h 812616"/>
              <a:gd name="connsiteX11" fmla="*/ 350505 w 755331"/>
              <a:gd name="connsiteY11" fmla="*/ 810182 h 812616"/>
              <a:gd name="connsiteX12" fmla="*/ 0 w 755331"/>
              <a:gd name="connsiteY12" fmla="*/ 812616 h 812616"/>
              <a:gd name="connsiteX13" fmla="*/ 17040 w 755331"/>
              <a:gd name="connsiteY13" fmla="*/ 0 h 812616"/>
              <a:gd name="connsiteX0" fmla="*/ 0 w 833229"/>
              <a:gd name="connsiteY0" fmla="*/ 1883 h 812065"/>
              <a:gd name="connsiteX1" fmla="*/ 428413 w 833229"/>
              <a:gd name="connsiteY1" fmla="*/ 0 h 812065"/>
              <a:gd name="connsiteX2" fmla="*/ 430995 w 833229"/>
              <a:gd name="connsiteY2" fmla="*/ 0 h 812065"/>
              <a:gd name="connsiteX3" fmla="*/ 430995 w 833229"/>
              <a:gd name="connsiteY3" fmla="*/ 260 h 812065"/>
              <a:gd name="connsiteX4" fmla="*/ 509998 w 833229"/>
              <a:gd name="connsiteY4" fmla="*/ 8224 h 812065"/>
              <a:gd name="connsiteX5" fmla="*/ 833229 w 833229"/>
              <a:gd name="connsiteY5" fmla="*/ 404816 h 812065"/>
              <a:gd name="connsiteX6" fmla="*/ 509998 w 833229"/>
              <a:gd name="connsiteY6" fmla="*/ 801408 h 812065"/>
              <a:gd name="connsiteX7" fmla="*/ 430995 w 833229"/>
              <a:gd name="connsiteY7" fmla="*/ 809372 h 812065"/>
              <a:gd name="connsiteX8" fmla="*/ 430995 w 833229"/>
              <a:gd name="connsiteY8" fmla="*/ 809631 h 812065"/>
              <a:gd name="connsiteX9" fmla="*/ 428423 w 833229"/>
              <a:gd name="connsiteY9" fmla="*/ 809631 h 812065"/>
              <a:gd name="connsiteX10" fmla="*/ 428413 w 833229"/>
              <a:gd name="connsiteY10" fmla="*/ 809632 h 812065"/>
              <a:gd name="connsiteX11" fmla="*/ 428403 w 833229"/>
              <a:gd name="connsiteY11" fmla="*/ 809631 h 812065"/>
              <a:gd name="connsiteX12" fmla="*/ 77898 w 833229"/>
              <a:gd name="connsiteY12" fmla="*/ 812065 h 812065"/>
              <a:gd name="connsiteX13" fmla="*/ 0 w 833229"/>
              <a:gd name="connsiteY13" fmla="*/ 1883 h 812065"/>
              <a:gd name="connsiteX0" fmla="*/ 0 w 833229"/>
              <a:gd name="connsiteY0" fmla="*/ 1883 h 816934"/>
              <a:gd name="connsiteX1" fmla="*/ 428413 w 833229"/>
              <a:gd name="connsiteY1" fmla="*/ 0 h 816934"/>
              <a:gd name="connsiteX2" fmla="*/ 430995 w 833229"/>
              <a:gd name="connsiteY2" fmla="*/ 0 h 816934"/>
              <a:gd name="connsiteX3" fmla="*/ 430995 w 833229"/>
              <a:gd name="connsiteY3" fmla="*/ 260 h 816934"/>
              <a:gd name="connsiteX4" fmla="*/ 509998 w 833229"/>
              <a:gd name="connsiteY4" fmla="*/ 8224 h 816934"/>
              <a:gd name="connsiteX5" fmla="*/ 833229 w 833229"/>
              <a:gd name="connsiteY5" fmla="*/ 404816 h 816934"/>
              <a:gd name="connsiteX6" fmla="*/ 509998 w 833229"/>
              <a:gd name="connsiteY6" fmla="*/ 801408 h 816934"/>
              <a:gd name="connsiteX7" fmla="*/ 430995 w 833229"/>
              <a:gd name="connsiteY7" fmla="*/ 809372 h 816934"/>
              <a:gd name="connsiteX8" fmla="*/ 430995 w 833229"/>
              <a:gd name="connsiteY8" fmla="*/ 809631 h 816934"/>
              <a:gd name="connsiteX9" fmla="*/ 428423 w 833229"/>
              <a:gd name="connsiteY9" fmla="*/ 809631 h 816934"/>
              <a:gd name="connsiteX10" fmla="*/ 428413 w 833229"/>
              <a:gd name="connsiteY10" fmla="*/ 809632 h 816934"/>
              <a:gd name="connsiteX11" fmla="*/ 428403 w 833229"/>
              <a:gd name="connsiteY11" fmla="*/ 809631 h 816934"/>
              <a:gd name="connsiteX12" fmla="*/ 1 w 833229"/>
              <a:gd name="connsiteY12" fmla="*/ 816934 h 816934"/>
              <a:gd name="connsiteX13" fmla="*/ 0 w 833229"/>
              <a:gd name="connsiteY13" fmla="*/ 1883 h 816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33229" h="816934">
                <a:moveTo>
                  <a:pt x="0" y="1883"/>
                </a:moveTo>
                <a:lnTo>
                  <a:pt x="428413" y="0"/>
                </a:lnTo>
                <a:lnTo>
                  <a:pt x="430995" y="0"/>
                </a:lnTo>
                <a:lnTo>
                  <a:pt x="430995" y="260"/>
                </a:lnTo>
                <a:lnTo>
                  <a:pt x="509998" y="8224"/>
                </a:lnTo>
                <a:cubicBezTo>
                  <a:pt x="694466" y="45972"/>
                  <a:pt x="833229" y="209189"/>
                  <a:pt x="833229" y="404816"/>
                </a:cubicBezTo>
                <a:cubicBezTo>
                  <a:pt x="833229" y="600443"/>
                  <a:pt x="694466" y="763660"/>
                  <a:pt x="509998" y="801408"/>
                </a:cubicBezTo>
                <a:lnTo>
                  <a:pt x="430995" y="809372"/>
                </a:lnTo>
                <a:lnTo>
                  <a:pt x="430995" y="809631"/>
                </a:lnTo>
                <a:lnTo>
                  <a:pt x="428423" y="809631"/>
                </a:lnTo>
                <a:cubicBezTo>
                  <a:pt x="428420" y="809631"/>
                  <a:pt x="428416" y="809632"/>
                  <a:pt x="428413" y="809632"/>
                </a:cubicBezTo>
                <a:cubicBezTo>
                  <a:pt x="428410" y="809632"/>
                  <a:pt x="428406" y="809631"/>
                  <a:pt x="428403" y="809631"/>
                </a:cubicBezTo>
                <a:lnTo>
                  <a:pt x="1" y="816934"/>
                </a:lnTo>
                <a:cubicBezTo>
                  <a:pt x="1" y="545250"/>
                  <a:pt x="0" y="273567"/>
                  <a:pt x="0" y="1883"/>
                </a:cubicBezTo>
                <a:close/>
              </a:path>
            </a:pathLst>
          </a:custGeom>
          <a:solidFill>
            <a:srgbClr val="E8298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0" i="0">
              <a:latin typeface="Arial" panose="020B0604020202020204" pitchFamily="34" charset="0"/>
            </a:endParaRPr>
          </a:p>
        </p:txBody>
      </p:sp>
      <p:sp>
        <p:nvSpPr>
          <p:cNvPr id="4" name="Rectangle 3">
            <a:extLst>
              <a:ext uri="{FF2B5EF4-FFF2-40B4-BE49-F238E27FC236}">
                <a16:creationId xmlns:a16="http://schemas.microsoft.com/office/drawing/2014/main" id="{1F5C6EFD-34C5-1701-D503-1731925E2D44}"/>
              </a:ext>
            </a:extLst>
          </p:cNvPr>
          <p:cNvSpPr/>
          <p:nvPr userDrawn="1"/>
        </p:nvSpPr>
        <p:spPr>
          <a:xfrm rot="18900000">
            <a:off x="10179818" y="3784220"/>
            <a:ext cx="1055045" cy="3178240"/>
          </a:xfrm>
          <a:prstGeom prst="rect">
            <a:avLst/>
          </a:pr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5" name="Rectangle 4">
            <a:extLst>
              <a:ext uri="{FF2B5EF4-FFF2-40B4-BE49-F238E27FC236}">
                <a16:creationId xmlns:a16="http://schemas.microsoft.com/office/drawing/2014/main" id="{18442652-D822-CF1E-7026-077C36060918}"/>
              </a:ext>
            </a:extLst>
          </p:cNvPr>
          <p:cNvSpPr/>
          <p:nvPr userDrawn="1"/>
        </p:nvSpPr>
        <p:spPr>
          <a:xfrm>
            <a:off x="8843631" y="5567778"/>
            <a:ext cx="1302254" cy="1302254"/>
          </a:xfrm>
          <a:prstGeom prst="rect">
            <a:avLst/>
          </a:prstGeom>
          <a:solidFill>
            <a:srgbClr val="6B4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solidFill>
                <a:srgbClr val="6B4087"/>
              </a:solidFill>
              <a:latin typeface="Arial" panose="020B0604020202020204" pitchFamily="34" charset="0"/>
            </a:endParaRPr>
          </a:p>
        </p:txBody>
      </p:sp>
      <p:sp>
        <p:nvSpPr>
          <p:cNvPr id="6" name="Rectangle 5">
            <a:extLst>
              <a:ext uri="{FF2B5EF4-FFF2-40B4-BE49-F238E27FC236}">
                <a16:creationId xmlns:a16="http://schemas.microsoft.com/office/drawing/2014/main" id="{A2C9084C-1749-D948-CACE-7DE352C58215}"/>
              </a:ext>
            </a:extLst>
          </p:cNvPr>
          <p:cNvSpPr/>
          <p:nvPr userDrawn="1"/>
        </p:nvSpPr>
        <p:spPr>
          <a:xfrm rot="1800000">
            <a:off x="10425099" y="1027232"/>
            <a:ext cx="1055045" cy="3178240"/>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Tree>
    <p:extLst>
      <p:ext uri="{BB962C8B-B14F-4D97-AF65-F5344CB8AC3E}">
        <p14:creationId xmlns:p14="http://schemas.microsoft.com/office/powerpoint/2010/main" val="21615170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End Pag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E6B7689-8678-D965-F6AD-2A6E2BEFF6D2}"/>
              </a:ext>
            </a:extLst>
          </p:cNvPr>
          <p:cNvSpPr/>
          <p:nvPr userDrawn="1"/>
        </p:nvSpPr>
        <p:spPr>
          <a:xfrm>
            <a:off x="0" y="0"/>
            <a:ext cx="12192000" cy="6858000"/>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4" name="Freeform 3">
            <a:extLst>
              <a:ext uri="{FF2B5EF4-FFF2-40B4-BE49-F238E27FC236}">
                <a16:creationId xmlns:a16="http://schemas.microsoft.com/office/drawing/2014/main" id="{3FC57379-EF8F-1700-A881-D34737C193B4}"/>
              </a:ext>
            </a:extLst>
          </p:cNvPr>
          <p:cNvSpPr/>
          <p:nvPr userDrawn="1"/>
        </p:nvSpPr>
        <p:spPr>
          <a:xfrm rot="16200000">
            <a:off x="4694379" y="3250454"/>
            <a:ext cx="3833445" cy="3381643"/>
          </a:xfrm>
          <a:custGeom>
            <a:avLst/>
            <a:gdLst>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0 w 1028481"/>
              <a:gd name="connsiteY12" fmla="*/ 809631 h 809632"/>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110052 w 1028481"/>
              <a:gd name="connsiteY12" fmla="*/ 809631 h 809632"/>
              <a:gd name="connsiteX13" fmla="*/ 0 w 1028481"/>
              <a:gd name="connsiteY13" fmla="*/ 0 h 809632"/>
              <a:gd name="connsiteX0" fmla="*/ 0 w 918429"/>
              <a:gd name="connsiteY0" fmla="*/ 12229 h 809632"/>
              <a:gd name="connsiteX1" fmla="*/ 513613 w 918429"/>
              <a:gd name="connsiteY1" fmla="*/ 0 h 809632"/>
              <a:gd name="connsiteX2" fmla="*/ 516195 w 918429"/>
              <a:gd name="connsiteY2" fmla="*/ 0 h 809632"/>
              <a:gd name="connsiteX3" fmla="*/ 516195 w 918429"/>
              <a:gd name="connsiteY3" fmla="*/ 260 h 809632"/>
              <a:gd name="connsiteX4" fmla="*/ 595198 w 918429"/>
              <a:gd name="connsiteY4" fmla="*/ 8224 h 809632"/>
              <a:gd name="connsiteX5" fmla="*/ 918429 w 918429"/>
              <a:gd name="connsiteY5" fmla="*/ 404816 h 809632"/>
              <a:gd name="connsiteX6" fmla="*/ 595198 w 918429"/>
              <a:gd name="connsiteY6" fmla="*/ 801408 h 809632"/>
              <a:gd name="connsiteX7" fmla="*/ 516195 w 918429"/>
              <a:gd name="connsiteY7" fmla="*/ 809372 h 809632"/>
              <a:gd name="connsiteX8" fmla="*/ 516195 w 918429"/>
              <a:gd name="connsiteY8" fmla="*/ 809631 h 809632"/>
              <a:gd name="connsiteX9" fmla="*/ 513623 w 918429"/>
              <a:gd name="connsiteY9" fmla="*/ 809631 h 809632"/>
              <a:gd name="connsiteX10" fmla="*/ 513613 w 918429"/>
              <a:gd name="connsiteY10" fmla="*/ 809632 h 809632"/>
              <a:gd name="connsiteX11" fmla="*/ 513603 w 918429"/>
              <a:gd name="connsiteY11" fmla="*/ 809631 h 809632"/>
              <a:gd name="connsiteX12" fmla="*/ 0 w 918429"/>
              <a:gd name="connsiteY12" fmla="*/ 809631 h 809632"/>
              <a:gd name="connsiteX13" fmla="*/ 0 w 918429"/>
              <a:gd name="connsiteY13" fmla="*/ 12229 h 809632"/>
              <a:gd name="connsiteX0" fmla="*/ 0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0 w 918429"/>
              <a:gd name="connsiteY13" fmla="*/ 0 h 810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18429" h="810183">
                <a:moveTo>
                  <a:pt x="0" y="0"/>
                </a:moveTo>
                <a:lnTo>
                  <a:pt x="513613" y="551"/>
                </a:lnTo>
                <a:lnTo>
                  <a:pt x="516195" y="551"/>
                </a:lnTo>
                <a:lnTo>
                  <a:pt x="516195" y="811"/>
                </a:lnTo>
                <a:lnTo>
                  <a:pt x="595198" y="8775"/>
                </a:lnTo>
                <a:cubicBezTo>
                  <a:pt x="779666" y="46523"/>
                  <a:pt x="918429" y="209740"/>
                  <a:pt x="918429" y="405367"/>
                </a:cubicBezTo>
                <a:cubicBezTo>
                  <a:pt x="918429" y="600994"/>
                  <a:pt x="779666" y="764211"/>
                  <a:pt x="595198" y="801959"/>
                </a:cubicBezTo>
                <a:lnTo>
                  <a:pt x="516195" y="809923"/>
                </a:lnTo>
                <a:lnTo>
                  <a:pt x="516195" y="810182"/>
                </a:lnTo>
                <a:lnTo>
                  <a:pt x="513623" y="810182"/>
                </a:lnTo>
                <a:cubicBezTo>
                  <a:pt x="513620" y="810182"/>
                  <a:pt x="513616" y="810183"/>
                  <a:pt x="513613" y="810183"/>
                </a:cubicBezTo>
                <a:cubicBezTo>
                  <a:pt x="513610" y="810183"/>
                  <a:pt x="513606" y="810182"/>
                  <a:pt x="513603" y="810182"/>
                </a:cubicBezTo>
                <a:lnTo>
                  <a:pt x="0" y="810182"/>
                </a:lnTo>
                <a:lnTo>
                  <a:pt x="0" y="0"/>
                </a:lnTo>
                <a:close/>
              </a:path>
            </a:pathLst>
          </a:cu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0" i="0">
              <a:latin typeface="Arial" panose="020B0604020202020204" pitchFamily="34" charset="0"/>
            </a:endParaRPr>
          </a:p>
        </p:txBody>
      </p:sp>
      <p:sp>
        <p:nvSpPr>
          <p:cNvPr id="5" name="Rectangle 4">
            <a:extLst>
              <a:ext uri="{FF2B5EF4-FFF2-40B4-BE49-F238E27FC236}">
                <a16:creationId xmlns:a16="http://schemas.microsoft.com/office/drawing/2014/main" id="{DBFA241A-42D6-73BA-1CCA-B1F534F9AFBD}"/>
              </a:ext>
            </a:extLst>
          </p:cNvPr>
          <p:cNvSpPr/>
          <p:nvPr userDrawn="1"/>
        </p:nvSpPr>
        <p:spPr>
          <a:xfrm rot="18900000">
            <a:off x="9295640" y="2442646"/>
            <a:ext cx="1509618" cy="4547605"/>
          </a:xfrm>
          <a:prstGeom prst="rect">
            <a:avLst/>
          </a:prstGeom>
          <a:solidFill>
            <a:srgbClr val="6B4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pic>
        <p:nvPicPr>
          <p:cNvPr id="6" name="Picture 5">
            <a:extLst>
              <a:ext uri="{FF2B5EF4-FFF2-40B4-BE49-F238E27FC236}">
                <a16:creationId xmlns:a16="http://schemas.microsoft.com/office/drawing/2014/main" id="{69F6E0E8-DD51-B5A4-65E8-9BFEA658E832}"/>
              </a:ext>
            </a:extLst>
          </p:cNvPr>
          <p:cNvPicPr>
            <a:picLocks noChangeAspect="1"/>
          </p:cNvPicPr>
          <p:nvPr userDrawn="1"/>
        </p:nvPicPr>
        <p:blipFill>
          <a:blip r:embed="rId2"/>
          <a:srcRect/>
          <a:stretch/>
        </p:blipFill>
        <p:spPr>
          <a:xfrm>
            <a:off x="363416" y="366988"/>
            <a:ext cx="3387969" cy="1524938"/>
          </a:xfrm>
          <a:prstGeom prst="rect">
            <a:avLst/>
          </a:prstGeom>
        </p:spPr>
      </p:pic>
      <p:sp>
        <p:nvSpPr>
          <p:cNvPr id="7" name="Text Placeholder 9">
            <a:extLst>
              <a:ext uri="{FF2B5EF4-FFF2-40B4-BE49-F238E27FC236}">
                <a16:creationId xmlns:a16="http://schemas.microsoft.com/office/drawing/2014/main" id="{004AAC8A-FA18-1F05-6812-11B304F939EA}"/>
              </a:ext>
            </a:extLst>
          </p:cNvPr>
          <p:cNvSpPr>
            <a:spLocks noGrp="1"/>
          </p:cNvSpPr>
          <p:nvPr>
            <p:ph type="body" sz="quarter" idx="11" hasCustomPrompt="1"/>
          </p:nvPr>
        </p:nvSpPr>
        <p:spPr>
          <a:xfrm>
            <a:off x="762700" y="4372468"/>
            <a:ext cx="3847745" cy="791513"/>
          </a:xfrm>
          <a:prstGeom prst="rect">
            <a:avLst/>
          </a:prstGeom>
        </p:spPr>
        <p:txBody>
          <a:bodyPr/>
          <a:lstStyle>
            <a:lvl1pPr marL="0" indent="0" algn="l" defTabSz="914400" rtl="0" eaLnBrk="1" latinLnBrk="0" hangingPunct="1">
              <a:lnSpc>
                <a:spcPct val="100000"/>
              </a:lnSpc>
              <a:spcBef>
                <a:spcPts val="0"/>
              </a:spcBef>
              <a:buNone/>
              <a:defRPr lang="en-GB" sz="1200" kern="1200" dirty="0" smtClean="0">
                <a:solidFill>
                  <a:schemeClr val="bg1"/>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8" name="Text Placeholder 9">
            <a:extLst>
              <a:ext uri="{FF2B5EF4-FFF2-40B4-BE49-F238E27FC236}">
                <a16:creationId xmlns:a16="http://schemas.microsoft.com/office/drawing/2014/main" id="{5446DCDD-88E8-9D29-861C-86B1880B4FD4}"/>
              </a:ext>
            </a:extLst>
          </p:cNvPr>
          <p:cNvSpPr>
            <a:spLocks noGrp="1"/>
          </p:cNvSpPr>
          <p:nvPr>
            <p:ph type="body" sz="quarter" idx="10"/>
          </p:nvPr>
        </p:nvSpPr>
        <p:spPr>
          <a:xfrm>
            <a:off x="762700" y="3820965"/>
            <a:ext cx="6182110" cy="369332"/>
          </a:xfrm>
          <a:prstGeom prst="rect">
            <a:avLst/>
          </a:prstGeom>
        </p:spPr>
        <p:txBody>
          <a:bodyPr/>
          <a:lstStyle>
            <a:lvl1pPr marL="0" indent="0" algn="l" defTabSz="914400" rtl="0" eaLnBrk="1" latinLnBrk="0" hangingPunct="1">
              <a:lnSpc>
                <a:spcPct val="100000"/>
              </a:lnSpc>
              <a:buNone/>
              <a:defRPr lang="en-GB" sz="1800" b="1" kern="1200" dirty="0" smtClean="0">
                <a:solidFill>
                  <a:schemeClr val="bg1"/>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US"/>
              <a:t>Click to edit Master text styles</a:t>
            </a:r>
          </a:p>
        </p:txBody>
      </p:sp>
    </p:spTree>
    <p:extLst>
      <p:ext uri="{BB962C8B-B14F-4D97-AF65-F5344CB8AC3E}">
        <p14:creationId xmlns:p14="http://schemas.microsoft.com/office/powerpoint/2010/main" val="46992420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lank Green">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3040949-47EF-CE52-5DEC-732A2146FEC9}"/>
              </a:ext>
            </a:extLst>
          </p:cNvPr>
          <p:cNvSpPr/>
          <p:nvPr userDrawn="1"/>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pic>
        <p:nvPicPr>
          <p:cNvPr id="4" name="Picture 3" descr="Graphical user interface, text&#10;&#10;Description automatically generated with medium confidence">
            <a:extLst>
              <a:ext uri="{FF2B5EF4-FFF2-40B4-BE49-F238E27FC236}">
                <a16:creationId xmlns:a16="http://schemas.microsoft.com/office/drawing/2014/main" id="{26C9E331-A494-4CB3-C8BE-B8059A375CB0}"/>
              </a:ext>
            </a:extLst>
          </p:cNvPr>
          <p:cNvPicPr>
            <a:picLocks noChangeAspect="1"/>
          </p:cNvPicPr>
          <p:nvPr userDrawn="1"/>
        </p:nvPicPr>
        <p:blipFill>
          <a:blip r:embed="rId2"/>
          <a:stretch>
            <a:fillRect/>
          </a:stretch>
        </p:blipFill>
        <p:spPr>
          <a:xfrm>
            <a:off x="0" y="0"/>
            <a:ext cx="1833975" cy="825479"/>
          </a:xfrm>
          <a:prstGeom prst="rect">
            <a:avLst/>
          </a:prstGeom>
        </p:spPr>
      </p:pic>
    </p:spTree>
    <p:extLst>
      <p:ext uri="{BB962C8B-B14F-4D97-AF65-F5344CB8AC3E}">
        <p14:creationId xmlns:p14="http://schemas.microsoft.com/office/powerpoint/2010/main" val="27245503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lank Grey">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3040949-47EF-CE52-5DEC-732A2146FEC9}"/>
              </a:ext>
            </a:extLst>
          </p:cNvPr>
          <p:cNvSpPr/>
          <p:nvPr userDrawn="1"/>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pic>
        <p:nvPicPr>
          <p:cNvPr id="2" name="Picture 1">
            <a:extLst>
              <a:ext uri="{FF2B5EF4-FFF2-40B4-BE49-F238E27FC236}">
                <a16:creationId xmlns:a16="http://schemas.microsoft.com/office/drawing/2014/main" id="{9D63CC4D-9904-7001-6FA2-9CCB54FD6338}"/>
              </a:ext>
            </a:extLst>
          </p:cNvPr>
          <p:cNvPicPr>
            <a:picLocks noChangeAspect="1"/>
          </p:cNvPicPr>
          <p:nvPr userDrawn="1"/>
        </p:nvPicPr>
        <p:blipFill>
          <a:blip r:embed="rId2"/>
          <a:srcRect/>
          <a:stretch/>
        </p:blipFill>
        <p:spPr>
          <a:xfrm>
            <a:off x="0" y="1"/>
            <a:ext cx="1833975" cy="826527"/>
          </a:xfrm>
          <a:prstGeom prst="rect">
            <a:avLst/>
          </a:prstGeom>
        </p:spPr>
      </p:pic>
    </p:spTree>
    <p:extLst>
      <p:ext uri="{BB962C8B-B14F-4D97-AF65-F5344CB8AC3E}">
        <p14:creationId xmlns:p14="http://schemas.microsoft.com/office/powerpoint/2010/main" val="10350407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lank White">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D63CC4D-9904-7001-6FA2-9CCB54FD6338}"/>
              </a:ext>
            </a:extLst>
          </p:cNvPr>
          <p:cNvPicPr>
            <a:picLocks noChangeAspect="1"/>
          </p:cNvPicPr>
          <p:nvPr userDrawn="1"/>
        </p:nvPicPr>
        <p:blipFill>
          <a:blip r:embed="rId2"/>
          <a:srcRect/>
          <a:stretch/>
        </p:blipFill>
        <p:spPr>
          <a:xfrm>
            <a:off x="0" y="1"/>
            <a:ext cx="1833975" cy="826527"/>
          </a:xfrm>
          <a:prstGeom prst="rect">
            <a:avLst/>
          </a:prstGeom>
        </p:spPr>
      </p:pic>
    </p:spTree>
    <p:extLst>
      <p:ext uri="{BB962C8B-B14F-4D97-AF65-F5344CB8AC3E}">
        <p14:creationId xmlns:p14="http://schemas.microsoft.com/office/powerpoint/2010/main" val="7879312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 Column with Shapes">
    <p:spTree>
      <p:nvGrpSpPr>
        <p:cNvPr id="1" name=""/>
        <p:cNvGrpSpPr/>
        <p:nvPr/>
      </p:nvGrpSpPr>
      <p:grpSpPr>
        <a:xfrm>
          <a:off x="0" y="0"/>
          <a:ext cx="0" cy="0"/>
          <a:chOff x="0" y="0"/>
          <a:chExt cx="0" cy="0"/>
        </a:xfrm>
      </p:grpSpPr>
      <p:sp>
        <p:nvSpPr>
          <p:cNvPr id="19" name="Oval 18">
            <a:extLst>
              <a:ext uri="{FF2B5EF4-FFF2-40B4-BE49-F238E27FC236}">
                <a16:creationId xmlns:a16="http://schemas.microsoft.com/office/drawing/2014/main" id="{9996C937-354E-B36F-DBBC-7E0F53F2C7BD}"/>
              </a:ext>
            </a:extLst>
          </p:cNvPr>
          <p:cNvSpPr/>
          <p:nvPr userDrawn="1"/>
        </p:nvSpPr>
        <p:spPr>
          <a:xfrm>
            <a:off x="5785139" y="4422574"/>
            <a:ext cx="2435425" cy="2435425"/>
          </a:xfrm>
          <a:prstGeom prst="ellipse">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6BC50BD-1E56-897D-D5AD-5FADF3CAAF99}"/>
              </a:ext>
            </a:extLst>
          </p:cNvPr>
          <p:cNvSpPr/>
          <p:nvPr userDrawn="1"/>
        </p:nvSpPr>
        <p:spPr>
          <a:xfrm rot="2700000">
            <a:off x="8308103" y="2974102"/>
            <a:ext cx="3217525" cy="3217525"/>
          </a:xfrm>
          <a:prstGeom prst="rect">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6B4087"/>
              </a:solidFill>
            </a:endParaRPr>
          </a:p>
        </p:txBody>
      </p:sp>
      <p:pic>
        <p:nvPicPr>
          <p:cNvPr id="2" name="Picture 1">
            <a:extLst>
              <a:ext uri="{FF2B5EF4-FFF2-40B4-BE49-F238E27FC236}">
                <a16:creationId xmlns:a16="http://schemas.microsoft.com/office/drawing/2014/main" id="{6C76B864-F7F2-E4C5-C453-37FFD735E284}"/>
              </a:ext>
            </a:extLst>
          </p:cNvPr>
          <p:cNvPicPr>
            <a:picLocks noChangeAspect="1"/>
          </p:cNvPicPr>
          <p:nvPr userDrawn="1"/>
        </p:nvPicPr>
        <p:blipFill>
          <a:blip r:embed="rId2"/>
          <a:srcRect/>
          <a:stretch/>
        </p:blipFill>
        <p:spPr>
          <a:xfrm>
            <a:off x="0" y="1647"/>
            <a:ext cx="1833975" cy="826527"/>
          </a:xfrm>
          <a:prstGeom prst="rect">
            <a:avLst/>
          </a:prstGeom>
        </p:spPr>
      </p:pic>
      <p:sp>
        <p:nvSpPr>
          <p:cNvPr id="23" name="Text Placeholder 9">
            <a:extLst>
              <a:ext uri="{FF2B5EF4-FFF2-40B4-BE49-F238E27FC236}">
                <a16:creationId xmlns:a16="http://schemas.microsoft.com/office/drawing/2014/main" id="{539349A7-3600-9FFB-8C40-20E7A1FEB26E}"/>
              </a:ext>
            </a:extLst>
          </p:cNvPr>
          <p:cNvSpPr>
            <a:spLocks noGrp="1"/>
          </p:cNvSpPr>
          <p:nvPr>
            <p:ph type="body" sz="quarter" idx="11" hasCustomPrompt="1"/>
          </p:nvPr>
        </p:nvSpPr>
        <p:spPr>
          <a:xfrm>
            <a:off x="762700" y="1855463"/>
            <a:ext cx="4804979" cy="1060683"/>
          </a:xfrm>
          <a:prstGeom prst="rect">
            <a:avLst/>
          </a:prstGeom>
        </p:spPr>
        <p:txBody>
          <a:bodyPr/>
          <a:lstStyle>
            <a:lvl1pPr marL="0" indent="0" algn="l" defTabSz="914400" rtl="0" eaLnBrk="1" latinLnBrk="0" hangingPunct="1">
              <a:lnSpc>
                <a:spcPct val="100000"/>
              </a:lnSpc>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24" name="Text Placeholder 9">
            <a:extLst>
              <a:ext uri="{FF2B5EF4-FFF2-40B4-BE49-F238E27FC236}">
                <a16:creationId xmlns:a16="http://schemas.microsoft.com/office/drawing/2014/main" id="{D14129A5-2E4B-FEF3-A1FC-7B642ECA12F5}"/>
              </a:ext>
            </a:extLst>
          </p:cNvPr>
          <p:cNvSpPr>
            <a:spLocks noGrp="1"/>
          </p:cNvSpPr>
          <p:nvPr>
            <p:ph type="body" sz="quarter" idx="12" hasCustomPrompt="1"/>
          </p:nvPr>
        </p:nvSpPr>
        <p:spPr>
          <a:xfrm>
            <a:off x="6248400" y="1855463"/>
            <a:ext cx="4804979" cy="1060683"/>
          </a:xfrm>
          <a:prstGeom prst="rect">
            <a:avLst/>
          </a:prstGeom>
        </p:spPr>
        <p:txBody>
          <a:bodyPr/>
          <a:lstStyle>
            <a:lvl1pPr marL="0" indent="0" algn="l" defTabSz="914400" rtl="0" eaLnBrk="1" latinLnBrk="0" hangingPunct="1">
              <a:lnSpc>
                <a:spcPct val="100000"/>
              </a:lnSpc>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26" name="Text Placeholder 9">
            <a:extLst>
              <a:ext uri="{FF2B5EF4-FFF2-40B4-BE49-F238E27FC236}">
                <a16:creationId xmlns:a16="http://schemas.microsoft.com/office/drawing/2014/main" id="{52D84864-883F-4F04-E71C-8B6F73A8BD27}"/>
              </a:ext>
            </a:extLst>
          </p:cNvPr>
          <p:cNvSpPr>
            <a:spLocks noGrp="1"/>
          </p:cNvSpPr>
          <p:nvPr>
            <p:ph type="body" sz="quarter" idx="13" hasCustomPrompt="1"/>
          </p:nvPr>
        </p:nvSpPr>
        <p:spPr>
          <a:xfrm>
            <a:off x="762701" y="770774"/>
            <a:ext cx="4801043" cy="728826"/>
          </a:xfrm>
          <a:prstGeom prst="rect">
            <a:avLst/>
          </a:prstGeom>
        </p:spPr>
        <p:txBody>
          <a:bodyPr/>
          <a:lstStyle>
            <a:lvl1pPr marL="0" indent="0" algn="l" defTabSz="914400" rtl="0" eaLnBrk="1" latinLnBrk="0" hangingPunct="1">
              <a:lnSpc>
                <a:spcPct val="100000"/>
              </a:lnSpc>
              <a:buNone/>
              <a:defRPr lang="en-GB" sz="1800" b="1" kern="1200" dirty="0" smtClean="0">
                <a:solidFill>
                  <a:srgbClr val="005EB8"/>
                </a:solidFill>
                <a:effectLst/>
                <a:latin typeface="Arial" panose="020B0604020202020204" pitchFamily="34" charset="0"/>
                <a:ea typeface="+mn-ea"/>
                <a:cs typeface="+mn-cs"/>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title</a:t>
            </a:r>
          </a:p>
        </p:txBody>
      </p:sp>
    </p:spTree>
    <p:extLst>
      <p:ext uri="{BB962C8B-B14F-4D97-AF65-F5344CB8AC3E}">
        <p14:creationId xmlns:p14="http://schemas.microsoft.com/office/powerpoint/2010/main" val="170459523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oxed Content with Shapes">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6DA3F978-4AE3-404D-3324-C531974E6C55}"/>
              </a:ext>
            </a:extLst>
          </p:cNvPr>
          <p:cNvSpPr/>
          <p:nvPr userDrawn="1"/>
        </p:nvSpPr>
        <p:spPr>
          <a:xfrm>
            <a:off x="4265719" y="3153275"/>
            <a:ext cx="2227900" cy="2227900"/>
          </a:xfrm>
          <a:prstGeom prst="ellipse">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B597E40-7B10-3B06-3382-E2A2A1162119}"/>
              </a:ext>
            </a:extLst>
          </p:cNvPr>
          <p:cNvSpPr/>
          <p:nvPr userDrawn="1"/>
        </p:nvSpPr>
        <p:spPr>
          <a:xfrm rot="18900000">
            <a:off x="1548703" y="1747856"/>
            <a:ext cx="1939233" cy="5183649"/>
          </a:xfrm>
          <a:prstGeom prst="rect">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1A9C5563-73EF-6BFB-B463-3B8F479D3894}"/>
              </a:ext>
            </a:extLst>
          </p:cNvPr>
          <p:cNvSpPr/>
          <p:nvPr userDrawn="1"/>
        </p:nvSpPr>
        <p:spPr>
          <a:xfrm>
            <a:off x="6508376" y="1547446"/>
            <a:ext cx="4843837" cy="5310555"/>
          </a:xfrm>
          <a:prstGeom prst="rect">
            <a:avLst/>
          </a:pr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6C76B864-F7F2-E4C5-C453-37FFD735E284}"/>
              </a:ext>
            </a:extLst>
          </p:cNvPr>
          <p:cNvPicPr>
            <a:picLocks noChangeAspect="1"/>
          </p:cNvPicPr>
          <p:nvPr userDrawn="1"/>
        </p:nvPicPr>
        <p:blipFill>
          <a:blip r:embed="rId2"/>
          <a:srcRect/>
          <a:stretch/>
        </p:blipFill>
        <p:spPr>
          <a:xfrm>
            <a:off x="0" y="1"/>
            <a:ext cx="1833975" cy="826527"/>
          </a:xfrm>
          <a:prstGeom prst="rect">
            <a:avLst/>
          </a:prstGeom>
        </p:spPr>
      </p:pic>
      <p:sp>
        <p:nvSpPr>
          <p:cNvPr id="23" name="Text Placeholder 9">
            <a:extLst>
              <a:ext uri="{FF2B5EF4-FFF2-40B4-BE49-F238E27FC236}">
                <a16:creationId xmlns:a16="http://schemas.microsoft.com/office/drawing/2014/main" id="{539349A7-3600-9FFB-8C40-20E7A1FEB26E}"/>
              </a:ext>
            </a:extLst>
          </p:cNvPr>
          <p:cNvSpPr>
            <a:spLocks noGrp="1"/>
          </p:cNvSpPr>
          <p:nvPr>
            <p:ph type="body" sz="quarter" idx="11" hasCustomPrompt="1"/>
          </p:nvPr>
        </p:nvSpPr>
        <p:spPr>
          <a:xfrm>
            <a:off x="762700" y="1855463"/>
            <a:ext cx="4804979" cy="1060683"/>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26" name="Text Placeholder 9">
            <a:extLst>
              <a:ext uri="{FF2B5EF4-FFF2-40B4-BE49-F238E27FC236}">
                <a16:creationId xmlns:a16="http://schemas.microsoft.com/office/drawing/2014/main" id="{52D84864-883F-4F04-E71C-8B6F73A8BD27}"/>
              </a:ext>
            </a:extLst>
          </p:cNvPr>
          <p:cNvSpPr>
            <a:spLocks noGrp="1"/>
          </p:cNvSpPr>
          <p:nvPr>
            <p:ph type="body" sz="quarter" idx="13" hasCustomPrompt="1"/>
          </p:nvPr>
        </p:nvSpPr>
        <p:spPr>
          <a:xfrm>
            <a:off x="762701" y="770774"/>
            <a:ext cx="4801043" cy="728826"/>
          </a:xfrm>
          <a:prstGeom prst="rect">
            <a:avLst/>
          </a:prstGeom>
        </p:spPr>
        <p:txBody>
          <a:bodyPr/>
          <a:lstStyle>
            <a:lvl1pPr marL="0" indent="0" algn="l" defTabSz="914400" rtl="0" eaLnBrk="1" latinLnBrk="0" hangingPunct="1">
              <a:lnSpc>
                <a:spcPct val="100000"/>
              </a:lnSpc>
              <a:buNone/>
              <a:defRPr lang="en-GB" sz="1800" b="1" kern="1200" dirty="0" smtClean="0">
                <a:solidFill>
                  <a:srgbClr val="005EB8"/>
                </a:solidFill>
                <a:effectLst/>
                <a:latin typeface="Arial" panose="020B0604020202020204" pitchFamily="34" charset="0"/>
                <a:ea typeface="+mn-ea"/>
                <a:cs typeface="+mn-cs"/>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title</a:t>
            </a:r>
          </a:p>
        </p:txBody>
      </p:sp>
      <p:sp>
        <p:nvSpPr>
          <p:cNvPr id="6" name="Text Placeholder 9">
            <a:extLst>
              <a:ext uri="{FF2B5EF4-FFF2-40B4-BE49-F238E27FC236}">
                <a16:creationId xmlns:a16="http://schemas.microsoft.com/office/drawing/2014/main" id="{2A449702-172E-6565-09F6-7B3473A30F0F}"/>
              </a:ext>
            </a:extLst>
          </p:cNvPr>
          <p:cNvSpPr>
            <a:spLocks noGrp="1"/>
          </p:cNvSpPr>
          <p:nvPr>
            <p:ph type="body" sz="quarter" idx="14" hasCustomPrompt="1"/>
          </p:nvPr>
        </p:nvSpPr>
        <p:spPr>
          <a:xfrm>
            <a:off x="6822873" y="1855462"/>
            <a:ext cx="4239137" cy="1060683"/>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b="1" kern="1200" dirty="0">
                <a:solidFill>
                  <a:schemeClr val="bg1"/>
                </a:solidFill>
                <a:effectLst/>
                <a:latin typeface="Arial" panose="020B0604020202020204" pitchFamily="34" charset="0"/>
                <a:ea typeface="+mn-ea"/>
                <a:cs typeface="+mn-cs"/>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Tree>
    <p:extLst>
      <p:ext uri="{BB962C8B-B14F-4D97-AF65-F5344CB8AC3E}">
        <p14:creationId xmlns:p14="http://schemas.microsoft.com/office/powerpoint/2010/main" val="34505664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 Column with Boxed Content and Shapes">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C76B864-F7F2-E4C5-C453-37FFD735E284}"/>
              </a:ext>
            </a:extLst>
          </p:cNvPr>
          <p:cNvPicPr>
            <a:picLocks noChangeAspect="1"/>
          </p:cNvPicPr>
          <p:nvPr userDrawn="1"/>
        </p:nvPicPr>
        <p:blipFill>
          <a:blip r:embed="rId2"/>
          <a:srcRect/>
          <a:stretch/>
        </p:blipFill>
        <p:spPr>
          <a:xfrm>
            <a:off x="0" y="0"/>
            <a:ext cx="1833975" cy="826527"/>
          </a:xfrm>
          <a:prstGeom prst="rect">
            <a:avLst/>
          </a:prstGeom>
        </p:spPr>
      </p:pic>
      <p:sp>
        <p:nvSpPr>
          <p:cNvPr id="12" name="Text Placeholder 9">
            <a:extLst>
              <a:ext uri="{FF2B5EF4-FFF2-40B4-BE49-F238E27FC236}">
                <a16:creationId xmlns:a16="http://schemas.microsoft.com/office/drawing/2014/main" id="{8C71D8C3-BC2C-70F6-229B-814C4F90991B}"/>
              </a:ext>
            </a:extLst>
          </p:cNvPr>
          <p:cNvSpPr>
            <a:spLocks noGrp="1"/>
          </p:cNvSpPr>
          <p:nvPr>
            <p:ph type="body" sz="quarter" idx="11" hasCustomPrompt="1"/>
          </p:nvPr>
        </p:nvSpPr>
        <p:spPr>
          <a:xfrm>
            <a:off x="762700" y="1855463"/>
            <a:ext cx="3401795" cy="1060683"/>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15" name="Text Placeholder 9">
            <a:extLst>
              <a:ext uri="{FF2B5EF4-FFF2-40B4-BE49-F238E27FC236}">
                <a16:creationId xmlns:a16="http://schemas.microsoft.com/office/drawing/2014/main" id="{CC6C6890-48DB-B5A8-C812-E3932C762EE3}"/>
              </a:ext>
            </a:extLst>
          </p:cNvPr>
          <p:cNvSpPr>
            <a:spLocks noGrp="1"/>
          </p:cNvSpPr>
          <p:nvPr>
            <p:ph type="body" sz="quarter" idx="12" hasCustomPrompt="1"/>
          </p:nvPr>
        </p:nvSpPr>
        <p:spPr>
          <a:xfrm>
            <a:off x="4363341" y="1855463"/>
            <a:ext cx="3401795" cy="1060683"/>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6" name="Rectangle 5">
            <a:extLst>
              <a:ext uri="{FF2B5EF4-FFF2-40B4-BE49-F238E27FC236}">
                <a16:creationId xmlns:a16="http://schemas.microsoft.com/office/drawing/2014/main" id="{F4933056-8F79-6F11-9AE8-7983D63273FD}"/>
              </a:ext>
            </a:extLst>
          </p:cNvPr>
          <p:cNvSpPr/>
          <p:nvPr userDrawn="1"/>
        </p:nvSpPr>
        <p:spPr>
          <a:xfrm>
            <a:off x="8129441" y="1655901"/>
            <a:ext cx="3222772" cy="5202099"/>
          </a:xfrm>
          <a:prstGeom prst="rect">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9">
            <a:extLst>
              <a:ext uri="{FF2B5EF4-FFF2-40B4-BE49-F238E27FC236}">
                <a16:creationId xmlns:a16="http://schemas.microsoft.com/office/drawing/2014/main" id="{48D95814-5533-ED9A-ED6A-E3FC4EFDFBC3}"/>
              </a:ext>
            </a:extLst>
          </p:cNvPr>
          <p:cNvSpPr>
            <a:spLocks noGrp="1"/>
          </p:cNvSpPr>
          <p:nvPr>
            <p:ph type="body" sz="quarter" idx="13" hasCustomPrompt="1"/>
          </p:nvPr>
        </p:nvSpPr>
        <p:spPr>
          <a:xfrm>
            <a:off x="8328287" y="1855462"/>
            <a:ext cx="2822933" cy="1060683"/>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b="1" kern="1200" dirty="0">
                <a:solidFill>
                  <a:srgbClr val="005EB8"/>
                </a:solidFill>
                <a:effectLst/>
                <a:latin typeface="Arial" panose="020B0604020202020204" pitchFamily="34" charset="0"/>
                <a:ea typeface="+mn-ea"/>
                <a:cs typeface="+mn-cs"/>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9" name="Freeform 8">
            <a:extLst>
              <a:ext uri="{FF2B5EF4-FFF2-40B4-BE49-F238E27FC236}">
                <a16:creationId xmlns:a16="http://schemas.microsoft.com/office/drawing/2014/main" id="{FE4B0C10-C8B4-FE3D-5E03-3EDBD8991B5D}"/>
              </a:ext>
            </a:extLst>
          </p:cNvPr>
          <p:cNvSpPr/>
          <p:nvPr userDrawn="1"/>
        </p:nvSpPr>
        <p:spPr>
          <a:xfrm rot="18900000">
            <a:off x="5425802" y="3610761"/>
            <a:ext cx="2727818" cy="2674478"/>
          </a:xfrm>
          <a:custGeom>
            <a:avLst/>
            <a:gdLst>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0 w 1028481"/>
              <a:gd name="connsiteY12" fmla="*/ 809631 h 809632"/>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110052 w 1028481"/>
              <a:gd name="connsiteY12" fmla="*/ 809631 h 809632"/>
              <a:gd name="connsiteX13" fmla="*/ 0 w 1028481"/>
              <a:gd name="connsiteY13" fmla="*/ 0 h 809632"/>
              <a:gd name="connsiteX0" fmla="*/ 0 w 918429"/>
              <a:gd name="connsiteY0" fmla="*/ 12229 h 809632"/>
              <a:gd name="connsiteX1" fmla="*/ 513613 w 918429"/>
              <a:gd name="connsiteY1" fmla="*/ 0 h 809632"/>
              <a:gd name="connsiteX2" fmla="*/ 516195 w 918429"/>
              <a:gd name="connsiteY2" fmla="*/ 0 h 809632"/>
              <a:gd name="connsiteX3" fmla="*/ 516195 w 918429"/>
              <a:gd name="connsiteY3" fmla="*/ 260 h 809632"/>
              <a:gd name="connsiteX4" fmla="*/ 595198 w 918429"/>
              <a:gd name="connsiteY4" fmla="*/ 8224 h 809632"/>
              <a:gd name="connsiteX5" fmla="*/ 918429 w 918429"/>
              <a:gd name="connsiteY5" fmla="*/ 404816 h 809632"/>
              <a:gd name="connsiteX6" fmla="*/ 595198 w 918429"/>
              <a:gd name="connsiteY6" fmla="*/ 801408 h 809632"/>
              <a:gd name="connsiteX7" fmla="*/ 516195 w 918429"/>
              <a:gd name="connsiteY7" fmla="*/ 809372 h 809632"/>
              <a:gd name="connsiteX8" fmla="*/ 516195 w 918429"/>
              <a:gd name="connsiteY8" fmla="*/ 809631 h 809632"/>
              <a:gd name="connsiteX9" fmla="*/ 513623 w 918429"/>
              <a:gd name="connsiteY9" fmla="*/ 809631 h 809632"/>
              <a:gd name="connsiteX10" fmla="*/ 513613 w 918429"/>
              <a:gd name="connsiteY10" fmla="*/ 809632 h 809632"/>
              <a:gd name="connsiteX11" fmla="*/ 513603 w 918429"/>
              <a:gd name="connsiteY11" fmla="*/ 809631 h 809632"/>
              <a:gd name="connsiteX12" fmla="*/ 0 w 918429"/>
              <a:gd name="connsiteY12" fmla="*/ 809631 h 809632"/>
              <a:gd name="connsiteX13" fmla="*/ 0 w 918429"/>
              <a:gd name="connsiteY13" fmla="*/ 12229 h 809632"/>
              <a:gd name="connsiteX0" fmla="*/ 0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0 w 918429"/>
              <a:gd name="connsiteY13" fmla="*/ 0 h 810183"/>
              <a:gd name="connsiteX0" fmla="*/ 180138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180138 w 918429"/>
              <a:gd name="connsiteY13" fmla="*/ 0 h 810183"/>
              <a:gd name="connsiteX0" fmla="*/ 17040 w 755331"/>
              <a:gd name="connsiteY0" fmla="*/ 0 h 812616"/>
              <a:gd name="connsiteX1" fmla="*/ 350515 w 755331"/>
              <a:gd name="connsiteY1" fmla="*/ 551 h 812616"/>
              <a:gd name="connsiteX2" fmla="*/ 353097 w 755331"/>
              <a:gd name="connsiteY2" fmla="*/ 551 h 812616"/>
              <a:gd name="connsiteX3" fmla="*/ 353097 w 755331"/>
              <a:gd name="connsiteY3" fmla="*/ 811 h 812616"/>
              <a:gd name="connsiteX4" fmla="*/ 432100 w 755331"/>
              <a:gd name="connsiteY4" fmla="*/ 8775 h 812616"/>
              <a:gd name="connsiteX5" fmla="*/ 755331 w 755331"/>
              <a:gd name="connsiteY5" fmla="*/ 405367 h 812616"/>
              <a:gd name="connsiteX6" fmla="*/ 432100 w 755331"/>
              <a:gd name="connsiteY6" fmla="*/ 801959 h 812616"/>
              <a:gd name="connsiteX7" fmla="*/ 353097 w 755331"/>
              <a:gd name="connsiteY7" fmla="*/ 809923 h 812616"/>
              <a:gd name="connsiteX8" fmla="*/ 353097 w 755331"/>
              <a:gd name="connsiteY8" fmla="*/ 810182 h 812616"/>
              <a:gd name="connsiteX9" fmla="*/ 350525 w 755331"/>
              <a:gd name="connsiteY9" fmla="*/ 810182 h 812616"/>
              <a:gd name="connsiteX10" fmla="*/ 350515 w 755331"/>
              <a:gd name="connsiteY10" fmla="*/ 810183 h 812616"/>
              <a:gd name="connsiteX11" fmla="*/ 350505 w 755331"/>
              <a:gd name="connsiteY11" fmla="*/ 810182 h 812616"/>
              <a:gd name="connsiteX12" fmla="*/ 0 w 755331"/>
              <a:gd name="connsiteY12" fmla="*/ 812616 h 812616"/>
              <a:gd name="connsiteX13" fmla="*/ 17040 w 755331"/>
              <a:gd name="connsiteY13" fmla="*/ 0 h 812616"/>
              <a:gd name="connsiteX0" fmla="*/ 0 w 833229"/>
              <a:gd name="connsiteY0" fmla="*/ 1883 h 812065"/>
              <a:gd name="connsiteX1" fmla="*/ 428413 w 833229"/>
              <a:gd name="connsiteY1" fmla="*/ 0 h 812065"/>
              <a:gd name="connsiteX2" fmla="*/ 430995 w 833229"/>
              <a:gd name="connsiteY2" fmla="*/ 0 h 812065"/>
              <a:gd name="connsiteX3" fmla="*/ 430995 w 833229"/>
              <a:gd name="connsiteY3" fmla="*/ 260 h 812065"/>
              <a:gd name="connsiteX4" fmla="*/ 509998 w 833229"/>
              <a:gd name="connsiteY4" fmla="*/ 8224 h 812065"/>
              <a:gd name="connsiteX5" fmla="*/ 833229 w 833229"/>
              <a:gd name="connsiteY5" fmla="*/ 404816 h 812065"/>
              <a:gd name="connsiteX6" fmla="*/ 509998 w 833229"/>
              <a:gd name="connsiteY6" fmla="*/ 801408 h 812065"/>
              <a:gd name="connsiteX7" fmla="*/ 430995 w 833229"/>
              <a:gd name="connsiteY7" fmla="*/ 809372 h 812065"/>
              <a:gd name="connsiteX8" fmla="*/ 430995 w 833229"/>
              <a:gd name="connsiteY8" fmla="*/ 809631 h 812065"/>
              <a:gd name="connsiteX9" fmla="*/ 428423 w 833229"/>
              <a:gd name="connsiteY9" fmla="*/ 809631 h 812065"/>
              <a:gd name="connsiteX10" fmla="*/ 428413 w 833229"/>
              <a:gd name="connsiteY10" fmla="*/ 809632 h 812065"/>
              <a:gd name="connsiteX11" fmla="*/ 428403 w 833229"/>
              <a:gd name="connsiteY11" fmla="*/ 809631 h 812065"/>
              <a:gd name="connsiteX12" fmla="*/ 77898 w 833229"/>
              <a:gd name="connsiteY12" fmla="*/ 812065 h 812065"/>
              <a:gd name="connsiteX13" fmla="*/ 0 w 833229"/>
              <a:gd name="connsiteY13" fmla="*/ 1883 h 812065"/>
              <a:gd name="connsiteX0" fmla="*/ 0 w 833229"/>
              <a:gd name="connsiteY0" fmla="*/ 1883 h 816934"/>
              <a:gd name="connsiteX1" fmla="*/ 428413 w 833229"/>
              <a:gd name="connsiteY1" fmla="*/ 0 h 816934"/>
              <a:gd name="connsiteX2" fmla="*/ 430995 w 833229"/>
              <a:gd name="connsiteY2" fmla="*/ 0 h 816934"/>
              <a:gd name="connsiteX3" fmla="*/ 430995 w 833229"/>
              <a:gd name="connsiteY3" fmla="*/ 260 h 816934"/>
              <a:gd name="connsiteX4" fmla="*/ 509998 w 833229"/>
              <a:gd name="connsiteY4" fmla="*/ 8224 h 816934"/>
              <a:gd name="connsiteX5" fmla="*/ 833229 w 833229"/>
              <a:gd name="connsiteY5" fmla="*/ 404816 h 816934"/>
              <a:gd name="connsiteX6" fmla="*/ 509998 w 833229"/>
              <a:gd name="connsiteY6" fmla="*/ 801408 h 816934"/>
              <a:gd name="connsiteX7" fmla="*/ 430995 w 833229"/>
              <a:gd name="connsiteY7" fmla="*/ 809372 h 816934"/>
              <a:gd name="connsiteX8" fmla="*/ 430995 w 833229"/>
              <a:gd name="connsiteY8" fmla="*/ 809631 h 816934"/>
              <a:gd name="connsiteX9" fmla="*/ 428423 w 833229"/>
              <a:gd name="connsiteY9" fmla="*/ 809631 h 816934"/>
              <a:gd name="connsiteX10" fmla="*/ 428413 w 833229"/>
              <a:gd name="connsiteY10" fmla="*/ 809632 h 816934"/>
              <a:gd name="connsiteX11" fmla="*/ 428403 w 833229"/>
              <a:gd name="connsiteY11" fmla="*/ 809631 h 816934"/>
              <a:gd name="connsiteX12" fmla="*/ 1 w 833229"/>
              <a:gd name="connsiteY12" fmla="*/ 816934 h 816934"/>
              <a:gd name="connsiteX13" fmla="*/ 0 w 833229"/>
              <a:gd name="connsiteY13" fmla="*/ 1883 h 816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33229" h="816934">
                <a:moveTo>
                  <a:pt x="0" y="1883"/>
                </a:moveTo>
                <a:lnTo>
                  <a:pt x="428413" y="0"/>
                </a:lnTo>
                <a:lnTo>
                  <a:pt x="430995" y="0"/>
                </a:lnTo>
                <a:lnTo>
                  <a:pt x="430995" y="260"/>
                </a:lnTo>
                <a:lnTo>
                  <a:pt x="509998" y="8224"/>
                </a:lnTo>
                <a:cubicBezTo>
                  <a:pt x="694466" y="45972"/>
                  <a:pt x="833229" y="209189"/>
                  <a:pt x="833229" y="404816"/>
                </a:cubicBezTo>
                <a:cubicBezTo>
                  <a:pt x="833229" y="600443"/>
                  <a:pt x="694466" y="763660"/>
                  <a:pt x="509998" y="801408"/>
                </a:cubicBezTo>
                <a:lnTo>
                  <a:pt x="430995" y="809372"/>
                </a:lnTo>
                <a:lnTo>
                  <a:pt x="430995" y="809631"/>
                </a:lnTo>
                <a:lnTo>
                  <a:pt x="428423" y="809631"/>
                </a:lnTo>
                <a:cubicBezTo>
                  <a:pt x="428420" y="809631"/>
                  <a:pt x="428416" y="809632"/>
                  <a:pt x="428413" y="809632"/>
                </a:cubicBezTo>
                <a:cubicBezTo>
                  <a:pt x="428410" y="809632"/>
                  <a:pt x="428406" y="809631"/>
                  <a:pt x="428403" y="809631"/>
                </a:cubicBezTo>
                <a:lnTo>
                  <a:pt x="1" y="816934"/>
                </a:lnTo>
                <a:cubicBezTo>
                  <a:pt x="1" y="545250"/>
                  <a:pt x="0" y="273567"/>
                  <a:pt x="0" y="1883"/>
                </a:cubicBezTo>
                <a:close/>
              </a:path>
            </a:pathLst>
          </a:cu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E8EDEE"/>
              </a:solidFill>
            </a:endParaRPr>
          </a:p>
        </p:txBody>
      </p:sp>
      <p:sp>
        <p:nvSpPr>
          <p:cNvPr id="11" name="Text Placeholder 9">
            <a:extLst>
              <a:ext uri="{FF2B5EF4-FFF2-40B4-BE49-F238E27FC236}">
                <a16:creationId xmlns:a16="http://schemas.microsoft.com/office/drawing/2014/main" id="{C9A80300-33C2-E5B7-5EC8-A3623CA7D4BF}"/>
              </a:ext>
            </a:extLst>
          </p:cNvPr>
          <p:cNvSpPr>
            <a:spLocks noGrp="1"/>
          </p:cNvSpPr>
          <p:nvPr>
            <p:ph type="body" sz="quarter" idx="14" hasCustomPrompt="1"/>
          </p:nvPr>
        </p:nvSpPr>
        <p:spPr>
          <a:xfrm>
            <a:off x="762701" y="770774"/>
            <a:ext cx="4801043" cy="728826"/>
          </a:xfrm>
          <a:prstGeom prst="rect">
            <a:avLst/>
          </a:prstGeom>
        </p:spPr>
        <p:txBody>
          <a:bodyPr/>
          <a:lstStyle>
            <a:lvl1pPr marL="0" indent="0" algn="l" defTabSz="914400" rtl="0" eaLnBrk="1" latinLnBrk="0" hangingPunct="1">
              <a:lnSpc>
                <a:spcPct val="100000"/>
              </a:lnSpc>
              <a:buNone/>
              <a:defRPr lang="en-GB" sz="1800" b="1" kern="1200" dirty="0" smtClean="0">
                <a:solidFill>
                  <a:srgbClr val="005EB8"/>
                </a:solidFill>
                <a:effectLst/>
                <a:latin typeface="Arial" panose="020B0604020202020204" pitchFamily="34" charset="0"/>
                <a:ea typeface="+mn-ea"/>
                <a:cs typeface="+mn-cs"/>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title</a:t>
            </a:r>
          </a:p>
        </p:txBody>
      </p:sp>
    </p:spTree>
    <p:extLst>
      <p:ext uri="{BB962C8B-B14F-4D97-AF65-F5344CB8AC3E}">
        <p14:creationId xmlns:p14="http://schemas.microsoft.com/office/powerpoint/2010/main" val="324987720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Insert Chart with Shapes">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C76B864-F7F2-E4C5-C453-37FFD735E284}"/>
              </a:ext>
            </a:extLst>
          </p:cNvPr>
          <p:cNvPicPr>
            <a:picLocks noChangeAspect="1"/>
          </p:cNvPicPr>
          <p:nvPr userDrawn="1"/>
        </p:nvPicPr>
        <p:blipFill>
          <a:blip r:embed="rId2"/>
          <a:srcRect/>
          <a:stretch/>
        </p:blipFill>
        <p:spPr>
          <a:xfrm>
            <a:off x="0" y="1"/>
            <a:ext cx="1833975" cy="826527"/>
          </a:xfrm>
          <a:prstGeom prst="rect">
            <a:avLst/>
          </a:prstGeom>
        </p:spPr>
      </p:pic>
      <p:sp>
        <p:nvSpPr>
          <p:cNvPr id="4" name="Rectangle 3">
            <a:extLst>
              <a:ext uri="{FF2B5EF4-FFF2-40B4-BE49-F238E27FC236}">
                <a16:creationId xmlns:a16="http://schemas.microsoft.com/office/drawing/2014/main" id="{AD20300A-B6E7-23C3-A958-8BDE5221DBD7}"/>
              </a:ext>
            </a:extLst>
          </p:cNvPr>
          <p:cNvSpPr/>
          <p:nvPr userDrawn="1"/>
        </p:nvSpPr>
        <p:spPr>
          <a:xfrm rot="9000000">
            <a:off x="1029448" y="2267306"/>
            <a:ext cx="1500395" cy="4519822"/>
          </a:xfrm>
          <a:prstGeom prst="rect">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 Placeholder 9">
            <a:extLst>
              <a:ext uri="{FF2B5EF4-FFF2-40B4-BE49-F238E27FC236}">
                <a16:creationId xmlns:a16="http://schemas.microsoft.com/office/drawing/2014/main" id="{5B3C3C97-AA0E-9430-4A4F-2233C2EA6D90}"/>
              </a:ext>
            </a:extLst>
          </p:cNvPr>
          <p:cNvSpPr>
            <a:spLocks noGrp="1"/>
          </p:cNvSpPr>
          <p:nvPr>
            <p:ph type="body" sz="quarter" idx="11" hasCustomPrompt="1"/>
          </p:nvPr>
        </p:nvSpPr>
        <p:spPr>
          <a:xfrm>
            <a:off x="762701" y="770774"/>
            <a:ext cx="4801043" cy="728826"/>
          </a:xfrm>
          <a:prstGeom prst="rect">
            <a:avLst/>
          </a:prstGeom>
        </p:spPr>
        <p:txBody>
          <a:bodyPr/>
          <a:lstStyle>
            <a:lvl1pPr marL="0" indent="0" algn="l" defTabSz="914400" rtl="0" eaLnBrk="1" latinLnBrk="0" hangingPunct="1">
              <a:lnSpc>
                <a:spcPct val="100000"/>
              </a:lnSpc>
              <a:buNone/>
              <a:defRPr lang="en-GB" sz="1800" b="1" kern="1200" dirty="0" smtClean="0">
                <a:solidFill>
                  <a:srgbClr val="005EB8"/>
                </a:solidFill>
                <a:effectLst/>
                <a:latin typeface="Arial" panose="020B0604020202020204" pitchFamily="34" charset="0"/>
                <a:ea typeface="+mn-ea"/>
                <a:cs typeface="+mn-cs"/>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title</a:t>
            </a:r>
          </a:p>
        </p:txBody>
      </p:sp>
      <p:sp>
        <p:nvSpPr>
          <p:cNvPr id="8" name="Text Placeholder 9">
            <a:extLst>
              <a:ext uri="{FF2B5EF4-FFF2-40B4-BE49-F238E27FC236}">
                <a16:creationId xmlns:a16="http://schemas.microsoft.com/office/drawing/2014/main" id="{900183D9-0106-C063-EE77-403632EC1D51}"/>
              </a:ext>
            </a:extLst>
          </p:cNvPr>
          <p:cNvSpPr>
            <a:spLocks noGrp="1"/>
          </p:cNvSpPr>
          <p:nvPr>
            <p:ph type="body" sz="quarter" idx="12" hasCustomPrompt="1"/>
          </p:nvPr>
        </p:nvSpPr>
        <p:spPr>
          <a:xfrm>
            <a:off x="6248400" y="769522"/>
            <a:ext cx="4804979" cy="728827"/>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9" name="Text Placeholder 9">
            <a:extLst>
              <a:ext uri="{FF2B5EF4-FFF2-40B4-BE49-F238E27FC236}">
                <a16:creationId xmlns:a16="http://schemas.microsoft.com/office/drawing/2014/main" id="{DF2EE31F-3BF5-017F-2EE9-2CBD7C2FACBE}"/>
              </a:ext>
            </a:extLst>
          </p:cNvPr>
          <p:cNvSpPr>
            <a:spLocks noGrp="1"/>
          </p:cNvSpPr>
          <p:nvPr>
            <p:ph type="body" sz="quarter" idx="13" hasCustomPrompt="1"/>
          </p:nvPr>
        </p:nvSpPr>
        <p:spPr>
          <a:xfrm>
            <a:off x="758765" y="1521901"/>
            <a:ext cx="4804979" cy="791513"/>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Tree>
    <p:extLst>
      <p:ext uri="{BB962C8B-B14F-4D97-AF65-F5344CB8AC3E}">
        <p14:creationId xmlns:p14="http://schemas.microsoft.com/office/powerpoint/2010/main" val="3772198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Break">
    <p:bg>
      <p:bgPr>
        <a:solidFill>
          <a:srgbClr val="425563"/>
        </a:solidFill>
        <a:effectLst/>
      </p:bgPr>
    </p:bg>
    <p:spTree>
      <p:nvGrpSpPr>
        <p:cNvPr id="1" name=""/>
        <p:cNvGrpSpPr/>
        <p:nvPr/>
      </p:nvGrpSpPr>
      <p:grpSpPr>
        <a:xfrm>
          <a:off x="0" y="0"/>
          <a:ext cx="0" cy="0"/>
          <a:chOff x="0" y="0"/>
          <a:chExt cx="0" cy="0"/>
        </a:xfrm>
      </p:grpSpPr>
      <p:sp>
        <p:nvSpPr>
          <p:cNvPr id="10" name="Freeform 9">
            <a:extLst>
              <a:ext uri="{FF2B5EF4-FFF2-40B4-BE49-F238E27FC236}">
                <a16:creationId xmlns:a16="http://schemas.microsoft.com/office/drawing/2014/main" id="{46147413-C060-3DCA-EC01-399F15EB688D}"/>
              </a:ext>
            </a:extLst>
          </p:cNvPr>
          <p:cNvSpPr>
            <a:spLocks noGrp="1" noRot="1" noMove="1" noResize="1" noEditPoints="1" noAdjustHandles="1" noChangeArrowheads="1" noChangeShapeType="1"/>
          </p:cNvSpPr>
          <p:nvPr userDrawn="1"/>
        </p:nvSpPr>
        <p:spPr>
          <a:xfrm rot="16200000">
            <a:off x="7552200" y="2218200"/>
            <a:ext cx="4930339" cy="4349259"/>
          </a:xfrm>
          <a:custGeom>
            <a:avLst/>
            <a:gdLst>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0 w 1028481"/>
              <a:gd name="connsiteY12" fmla="*/ 809631 h 809632"/>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110052 w 1028481"/>
              <a:gd name="connsiteY12" fmla="*/ 809631 h 809632"/>
              <a:gd name="connsiteX13" fmla="*/ 0 w 1028481"/>
              <a:gd name="connsiteY13" fmla="*/ 0 h 809632"/>
              <a:gd name="connsiteX0" fmla="*/ 0 w 918429"/>
              <a:gd name="connsiteY0" fmla="*/ 12229 h 809632"/>
              <a:gd name="connsiteX1" fmla="*/ 513613 w 918429"/>
              <a:gd name="connsiteY1" fmla="*/ 0 h 809632"/>
              <a:gd name="connsiteX2" fmla="*/ 516195 w 918429"/>
              <a:gd name="connsiteY2" fmla="*/ 0 h 809632"/>
              <a:gd name="connsiteX3" fmla="*/ 516195 w 918429"/>
              <a:gd name="connsiteY3" fmla="*/ 260 h 809632"/>
              <a:gd name="connsiteX4" fmla="*/ 595198 w 918429"/>
              <a:gd name="connsiteY4" fmla="*/ 8224 h 809632"/>
              <a:gd name="connsiteX5" fmla="*/ 918429 w 918429"/>
              <a:gd name="connsiteY5" fmla="*/ 404816 h 809632"/>
              <a:gd name="connsiteX6" fmla="*/ 595198 w 918429"/>
              <a:gd name="connsiteY6" fmla="*/ 801408 h 809632"/>
              <a:gd name="connsiteX7" fmla="*/ 516195 w 918429"/>
              <a:gd name="connsiteY7" fmla="*/ 809372 h 809632"/>
              <a:gd name="connsiteX8" fmla="*/ 516195 w 918429"/>
              <a:gd name="connsiteY8" fmla="*/ 809631 h 809632"/>
              <a:gd name="connsiteX9" fmla="*/ 513623 w 918429"/>
              <a:gd name="connsiteY9" fmla="*/ 809631 h 809632"/>
              <a:gd name="connsiteX10" fmla="*/ 513613 w 918429"/>
              <a:gd name="connsiteY10" fmla="*/ 809632 h 809632"/>
              <a:gd name="connsiteX11" fmla="*/ 513603 w 918429"/>
              <a:gd name="connsiteY11" fmla="*/ 809631 h 809632"/>
              <a:gd name="connsiteX12" fmla="*/ 0 w 918429"/>
              <a:gd name="connsiteY12" fmla="*/ 809631 h 809632"/>
              <a:gd name="connsiteX13" fmla="*/ 0 w 918429"/>
              <a:gd name="connsiteY13" fmla="*/ 12229 h 809632"/>
              <a:gd name="connsiteX0" fmla="*/ 0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0 w 918429"/>
              <a:gd name="connsiteY13" fmla="*/ 0 h 810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18429" h="810183">
                <a:moveTo>
                  <a:pt x="0" y="0"/>
                </a:moveTo>
                <a:lnTo>
                  <a:pt x="513613" y="551"/>
                </a:lnTo>
                <a:lnTo>
                  <a:pt x="516195" y="551"/>
                </a:lnTo>
                <a:lnTo>
                  <a:pt x="516195" y="811"/>
                </a:lnTo>
                <a:lnTo>
                  <a:pt x="595198" y="8775"/>
                </a:lnTo>
                <a:cubicBezTo>
                  <a:pt x="779666" y="46523"/>
                  <a:pt x="918429" y="209740"/>
                  <a:pt x="918429" y="405367"/>
                </a:cubicBezTo>
                <a:cubicBezTo>
                  <a:pt x="918429" y="600994"/>
                  <a:pt x="779666" y="764211"/>
                  <a:pt x="595198" y="801959"/>
                </a:cubicBezTo>
                <a:lnTo>
                  <a:pt x="516195" y="809923"/>
                </a:lnTo>
                <a:lnTo>
                  <a:pt x="516195" y="810182"/>
                </a:lnTo>
                <a:lnTo>
                  <a:pt x="513623" y="810182"/>
                </a:lnTo>
                <a:cubicBezTo>
                  <a:pt x="513620" y="810182"/>
                  <a:pt x="513616" y="810183"/>
                  <a:pt x="513613" y="810183"/>
                </a:cubicBezTo>
                <a:cubicBezTo>
                  <a:pt x="513610" y="810183"/>
                  <a:pt x="513606" y="810182"/>
                  <a:pt x="513603" y="810182"/>
                </a:cubicBezTo>
                <a:lnTo>
                  <a:pt x="0" y="810182"/>
                </a:lnTo>
                <a:lnTo>
                  <a:pt x="0" y="0"/>
                </a:lnTo>
                <a:close/>
              </a:path>
            </a:pathLst>
          </a:custGeom>
          <a:solidFill>
            <a:srgbClr val="E8298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0" i="0">
              <a:latin typeface="Arial" panose="020B0604020202020204" pitchFamily="34" charset="0"/>
            </a:endParaRPr>
          </a:p>
        </p:txBody>
      </p:sp>
      <p:sp>
        <p:nvSpPr>
          <p:cNvPr id="12" name="Rectangle 11">
            <a:extLst>
              <a:ext uri="{FF2B5EF4-FFF2-40B4-BE49-F238E27FC236}">
                <a16:creationId xmlns:a16="http://schemas.microsoft.com/office/drawing/2014/main" id="{BE8FB02D-CFE7-A9BB-3E98-29CF337251B1}"/>
              </a:ext>
            </a:extLst>
          </p:cNvPr>
          <p:cNvSpPr>
            <a:spLocks noGrp="1" noRot="1" noMove="1" noResize="1" noEditPoints="1" noAdjustHandles="1" noChangeArrowheads="1" noChangeShapeType="1"/>
          </p:cNvSpPr>
          <p:nvPr userDrawn="1"/>
        </p:nvSpPr>
        <p:spPr>
          <a:xfrm rot="18900000">
            <a:off x="3621206" y="1342865"/>
            <a:ext cx="1887416" cy="5685692"/>
          </a:xfrm>
          <a:prstGeom prst="rect">
            <a:avLst/>
          </a:prstGeom>
          <a:solidFill>
            <a:srgbClr val="6B4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13" name="Rectangle 12">
            <a:extLst>
              <a:ext uri="{FF2B5EF4-FFF2-40B4-BE49-F238E27FC236}">
                <a16:creationId xmlns:a16="http://schemas.microsoft.com/office/drawing/2014/main" id="{0E0EB1F0-F189-3527-1922-ED6B2E29A1EC}"/>
              </a:ext>
            </a:extLst>
          </p:cNvPr>
          <p:cNvSpPr>
            <a:spLocks noGrp="1" noRot="1" noMove="1" noResize="1" noEditPoints="1" noAdjustHandles="1" noChangeArrowheads="1" noChangeShapeType="1"/>
          </p:cNvSpPr>
          <p:nvPr userDrawn="1"/>
        </p:nvSpPr>
        <p:spPr>
          <a:xfrm>
            <a:off x="0" y="1172309"/>
            <a:ext cx="1887416" cy="5685692"/>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14" name="Rectangle 13">
            <a:extLst>
              <a:ext uri="{FF2B5EF4-FFF2-40B4-BE49-F238E27FC236}">
                <a16:creationId xmlns:a16="http://schemas.microsoft.com/office/drawing/2014/main" id="{986C40D6-0936-6496-9CDF-3F783E769531}"/>
              </a:ext>
            </a:extLst>
          </p:cNvPr>
          <p:cNvSpPr>
            <a:spLocks noGrp="1" noRot="1" noMove="1" noResize="1" noEditPoints="1" noAdjustHandles="1" noChangeArrowheads="1" noChangeShapeType="1"/>
          </p:cNvSpPr>
          <p:nvPr userDrawn="1"/>
        </p:nvSpPr>
        <p:spPr>
          <a:xfrm rot="2700000">
            <a:off x="5448638" y="2274986"/>
            <a:ext cx="2098431" cy="2098431"/>
          </a:xfrm>
          <a:prstGeom prst="rect">
            <a:avLst/>
          </a:pr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pic>
        <p:nvPicPr>
          <p:cNvPr id="15" name="Picture 14">
            <a:extLst>
              <a:ext uri="{FF2B5EF4-FFF2-40B4-BE49-F238E27FC236}">
                <a16:creationId xmlns:a16="http://schemas.microsoft.com/office/drawing/2014/main" id="{8D920FA3-CD11-8708-73C5-F450CDE4874F}"/>
              </a:ext>
            </a:extLst>
          </p:cNvPr>
          <p:cNvPicPr>
            <a:picLocks noGrp="1" noRot="1" noChangeAspect="1" noMove="1" noResize="1" noEditPoints="1" noAdjustHandles="1" noChangeArrowheads="1" noChangeShapeType="1" noCrop="1"/>
          </p:cNvPicPr>
          <p:nvPr userDrawn="1"/>
        </p:nvPicPr>
        <p:blipFill>
          <a:blip r:embed="rId2"/>
          <a:stretch>
            <a:fillRect/>
          </a:stretch>
        </p:blipFill>
        <p:spPr>
          <a:xfrm>
            <a:off x="0" y="4729"/>
            <a:ext cx="1833976" cy="826527"/>
          </a:xfrm>
          <a:prstGeom prst="rect">
            <a:avLst/>
          </a:prstGeom>
        </p:spPr>
      </p:pic>
      <p:sp>
        <p:nvSpPr>
          <p:cNvPr id="2" name="Date Placeholder 1">
            <a:extLst>
              <a:ext uri="{FF2B5EF4-FFF2-40B4-BE49-F238E27FC236}">
                <a16:creationId xmlns:a16="http://schemas.microsoft.com/office/drawing/2014/main" id="{8F673377-D436-6E4A-116F-5685DAD326FA}"/>
              </a:ext>
            </a:extLst>
          </p:cNvPr>
          <p:cNvSpPr>
            <a:spLocks noGrp="1"/>
          </p:cNvSpPr>
          <p:nvPr>
            <p:ph type="dt" sz="half" idx="11"/>
          </p:nvPr>
        </p:nvSpPr>
        <p:spPr/>
        <p:txBody>
          <a:bodyPr/>
          <a:lstStyle/>
          <a:p>
            <a:fld id="{1CA50276-26F4-479E-B0A4-338143E289BF}" type="datetime1">
              <a:rPr lang="en-GB" smtClean="0"/>
              <a:t>19/07/2024</a:t>
            </a:fld>
            <a:endParaRPr lang="en-GB"/>
          </a:p>
        </p:txBody>
      </p:sp>
      <p:sp>
        <p:nvSpPr>
          <p:cNvPr id="3" name="Footer Placeholder 2">
            <a:extLst>
              <a:ext uri="{FF2B5EF4-FFF2-40B4-BE49-F238E27FC236}">
                <a16:creationId xmlns:a16="http://schemas.microsoft.com/office/drawing/2014/main" id="{277A6BAE-FEA2-E71A-FAAC-1428E17E7F43}"/>
              </a:ext>
            </a:extLst>
          </p:cNvPr>
          <p:cNvSpPr>
            <a:spLocks noGrp="1"/>
          </p:cNvSpPr>
          <p:nvPr>
            <p:ph type="ftr" sz="quarter" idx="12"/>
          </p:nvPr>
        </p:nvSpPr>
        <p:spPr/>
        <p:txBody>
          <a:bodyPr/>
          <a:lstStyle/>
          <a:p>
            <a:endParaRPr lang="en-GB"/>
          </a:p>
        </p:txBody>
      </p:sp>
      <p:sp>
        <p:nvSpPr>
          <p:cNvPr id="4" name="Title 3">
            <a:extLst>
              <a:ext uri="{FF2B5EF4-FFF2-40B4-BE49-F238E27FC236}">
                <a16:creationId xmlns:a16="http://schemas.microsoft.com/office/drawing/2014/main" id="{A7D0497E-85A4-745D-7128-477377B59A73}"/>
              </a:ext>
            </a:extLst>
          </p:cNvPr>
          <p:cNvSpPr>
            <a:spLocks noGrp="1"/>
          </p:cNvSpPr>
          <p:nvPr>
            <p:ph type="title" hasCustomPrompt="1"/>
          </p:nvPr>
        </p:nvSpPr>
        <p:spPr>
          <a:xfrm>
            <a:off x="723600" y="2303958"/>
            <a:ext cx="3848400" cy="2311200"/>
          </a:xfrm>
          <a:prstGeom prst="rect">
            <a:avLst/>
          </a:prstGeom>
        </p:spPr>
        <p:txBody>
          <a:bodyPr anchor="ctr"/>
          <a:lstStyle>
            <a:lvl1pPr>
              <a:defRPr lang="en-GB" sz="3200" b="1" dirty="0">
                <a:solidFill>
                  <a:srgbClr val="FFFFFF"/>
                </a:solidFill>
                <a:effectLst/>
                <a:latin typeface="Arial" panose="020B0604020202020204" pitchFamily="34" charset="0"/>
                <a:ea typeface="+mn-ea"/>
                <a:cs typeface="Arial" panose="020B0604020202020204" pitchFamily="34" charset="0"/>
              </a:defRPr>
            </a:lvl1pPr>
          </a:lstStyle>
          <a:p>
            <a:pPr marL="0" lvl="0" indent="0">
              <a:lnSpc>
                <a:spcPct val="100000"/>
              </a:lnSpc>
              <a:spcBef>
                <a:spcPts val="1000"/>
              </a:spcBef>
              <a:buFont typeface="Arial" panose="020B0604020202020204" pitchFamily="34" charset="0"/>
            </a:pPr>
            <a:r>
              <a:rPr lang="en-GB"/>
              <a:t>Click to edit section break title</a:t>
            </a:r>
          </a:p>
        </p:txBody>
      </p:sp>
      <p:pic>
        <p:nvPicPr>
          <p:cNvPr id="5" name="Picture 4" descr="A blue and white logo&#10;&#10;Description automatically generated with low confidence">
            <a:extLst>
              <a:ext uri="{FF2B5EF4-FFF2-40B4-BE49-F238E27FC236}">
                <a16:creationId xmlns:a16="http://schemas.microsoft.com/office/drawing/2014/main" id="{2994A8F7-2537-4446-AA69-3BA390E6D9E9}"/>
              </a:ext>
            </a:extLst>
          </p:cNvPr>
          <p:cNvPicPr>
            <a:picLocks noGrp="1" noRot="1" noMove="1" noResize="1" noEditPoints="1" noAdjustHandles="1" noChangeArrowheads="1" noChangeShapeType="1" noCrop="1"/>
          </p:cNvPicPr>
          <p:nvPr userDrawn="1"/>
        </p:nvPicPr>
        <p:blipFill>
          <a:blip r:embed="rId3"/>
          <a:stretch>
            <a:fillRect/>
          </a:stretch>
        </p:blipFill>
        <p:spPr>
          <a:xfrm>
            <a:off x="11053379" y="257130"/>
            <a:ext cx="781273" cy="315561"/>
          </a:xfrm>
          <a:prstGeom prst="rect">
            <a:avLst/>
          </a:prstGeom>
        </p:spPr>
      </p:pic>
    </p:spTree>
    <p:extLst>
      <p:ext uri="{BB962C8B-B14F-4D97-AF65-F5344CB8AC3E}">
        <p14:creationId xmlns:p14="http://schemas.microsoft.com/office/powerpoint/2010/main" val="248542332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 Column with Shapes">
    <p:spTree>
      <p:nvGrpSpPr>
        <p:cNvPr id="1" name=""/>
        <p:cNvGrpSpPr/>
        <p:nvPr/>
      </p:nvGrpSpPr>
      <p:grpSpPr>
        <a:xfrm>
          <a:off x="0" y="0"/>
          <a:ext cx="0" cy="0"/>
          <a:chOff x="0" y="0"/>
          <a:chExt cx="0" cy="0"/>
        </a:xfrm>
      </p:grpSpPr>
      <p:sp>
        <p:nvSpPr>
          <p:cNvPr id="19" name="Oval 18">
            <a:extLst>
              <a:ext uri="{FF2B5EF4-FFF2-40B4-BE49-F238E27FC236}">
                <a16:creationId xmlns:a16="http://schemas.microsoft.com/office/drawing/2014/main" id="{9996C937-354E-B36F-DBBC-7E0F53F2C7BD}"/>
              </a:ext>
            </a:extLst>
          </p:cNvPr>
          <p:cNvSpPr>
            <a:spLocks noGrp="1" noRot="1" noMove="1" noResize="1" noEditPoints="1" noAdjustHandles="1" noChangeArrowheads="1" noChangeShapeType="1"/>
          </p:cNvSpPr>
          <p:nvPr userDrawn="1"/>
        </p:nvSpPr>
        <p:spPr>
          <a:xfrm>
            <a:off x="5785139" y="4422574"/>
            <a:ext cx="2435425" cy="2435425"/>
          </a:xfrm>
          <a:prstGeom prst="ellipse">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endParaRPr>
          </a:p>
        </p:txBody>
      </p:sp>
      <p:sp>
        <p:nvSpPr>
          <p:cNvPr id="20" name="Rectangle 19">
            <a:extLst>
              <a:ext uri="{FF2B5EF4-FFF2-40B4-BE49-F238E27FC236}">
                <a16:creationId xmlns:a16="http://schemas.microsoft.com/office/drawing/2014/main" id="{56BC50BD-1E56-897D-D5AD-5FADF3CAAF99}"/>
              </a:ext>
            </a:extLst>
          </p:cNvPr>
          <p:cNvSpPr>
            <a:spLocks noGrp="1" noRot="1" noMove="1" noResize="1" noEditPoints="1" noAdjustHandles="1" noChangeArrowheads="1" noChangeShapeType="1"/>
          </p:cNvSpPr>
          <p:nvPr userDrawn="1"/>
        </p:nvSpPr>
        <p:spPr>
          <a:xfrm rot="2700000">
            <a:off x="8308103" y="2974102"/>
            <a:ext cx="3217525" cy="3217525"/>
          </a:xfrm>
          <a:prstGeom prst="rect">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6B4087"/>
              </a:solidFill>
              <a:latin typeface="Arial" panose="020B0604020202020204" pitchFamily="34" charset="0"/>
            </a:endParaRPr>
          </a:p>
        </p:txBody>
      </p:sp>
      <p:pic>
        <p:nvPicPr>
          <p:cNvPr id="2" name="Picture 1">
            <a:extLst>
              <a:ext uri="{FF2B5EF4-FFF2-40B4-BE49-F238E27FC236}">
                <a16:creationId xmlns:a16="http://schemas.microsoft.com/office/drawing/2014/main" id="{6C76B864-F7F2-E4C5-C453-37FFD735E284}"/>
              </a:ext>
            </a:extLst>
          </p:cNvPr>
          <p:cNvPicPr>
            <a:picLocks noChangeAspect="1"/>
          </p:cNvPicPr>
          <p:nvPr userDrawn="1"/>
        </p:nvPicPr>
        <p:blipFill>
          <a:blip r:embed="rId2"/>
          <a:srcRect/>
          <a:stretch/>
        </p:blipFill>
        <p:spPr>
          <a:xfrm>
            <a:off x="0" y="1647"/>
            <a:ext cx="1833975" cy="826527"/>
          </a:xfrm>
          <a:prstGeom prst="rect">
            <a:avLst/>
          </a:prstGeom>
        </p:spPr>
      </p:pic>
      <p:sp>
        <p:nvSpPr>
          <p:cNvPr id="3" name="Footer Placeholder 2">
            <a:extLst>
              <a:ext uri="{FF2B5EF4-FFF2-40B4-BE49-F238E27FC236}">
                <a16:creationId xmlns:a16="http://schemas.microsoft.com/office/drawing/2014/main" id="{D8B3A87C-E6B9-3CF3-7F52-E6E34DDEB7E2}"/>
              </a:ext>
            </a:extLst>
          </p:cNvPr>
          <p:cNvSpPr>
            <a:spLocks noGrp="1"/>
          </p:cNvSpPr>
          <p:nvPr>
            <p:ph type="ftr" sz="quarter" idx="14"/>
          </p:nvPr>
        </p:nvSpPr>
        <p:spPr/>
        <p:txBody>
          <a:bodyPr/>
          <a:lstStyle/>
          <a:p>
            <a:endParaRPr lang="en-GB"/>
          </a:p>
        </p:txBody>
      </p:sp>
      <p:sp>
        <p:nvSpPr>
          <p:cNvPr id="4" name="Slide Number Placeholder 3">
            <a:extLst>
              <a:ext uri="{FF2B5EF4-FFF2-40B4-BE49-F238E27FC236}">
                <a16:creationId xmlns:a16="http://schemas.microsoft.com/office/drawing/2014/main" id="{74BC602A-692B-41F1-DAEA-81879EEA5AF7}"/>
              </a:ext>
            </a:extLst>
          </p:cNvPr>
          <p:cNvSpPr>
            <a:spLocks noGrp="1" noRot="1" noMove="1" noResize="1" noEditPoints="1" noAdjustHandles="1" noChangeArrowheads="1" noChangeShapeType="1"/>
          </p:cNvSpPr>
          <p:nvPr>
            <p:ph type="sldNum" sz="quarter" idx="15"/>
          </p:nvPr>
        </p:nvSpPr>
        <p:spPr/>
        <p:txBody>
          <a:bodyPr/>
          <a:lstStyle/>
          <a:p>
            <a:fld id="{CF839E00-920F-44B0-A87D-3D18AF2DE1AE}" type="slidenum">
              <a:rPr lang="en-GB" smtClean="0"/>
              <a:t>‹#›</a:t>
            </a:fld>
            <a:endParaRPr lang="en-GB"/>
          </a:p>
        </p:txBody>
      </p:sp>
      <p:sp>
        <p:nvSpPr>
          <p:cNvPr id="5" name="Title 4">
            <a:extLst>
              <a:ext uri="{FF2B5EF4-FFF2-40B4-BE49-F238E27FC236}">
                <a16:creationId xmlns:a16="http://schemas.microsoft.com/office/drawing/2014/main" id="{F6651EB9-FDE7-AE53-B60E-DE97DCB9E00E}"/>
              </a:ext>
            </a:extLst>
          </p:cNvPr>
          <p:cNvSpPr>
            <a:spLocks noGrp="1"/>
          </p:cNvSpPr>
          <p:nvPr>
            <p:ph type="title" hasCustomPrompt="1"/>
          </p:nvPr>
        </p:nvSpPr>
        <p:spPr>
          <a:xfrm>
            <a:off x="763200" y="770400"/>
            <a:ext cx="4802400" cy="730800"/>
          </a:xfrm>
          <a:prstGeom prst="rect">
            <a:avLst/>
          </a:prstGeom>
        </p:spPr>
        <p:txBody>
          <a:bodyPr/>
          <a:lstStyle>
            <a:lvl1pPr>
              <a:defRPr lang="en-GB" sz="1800" b="1">
                <a:solidFill>
                  <a:srgbClr val="005EB8"/>
                </a:solidFill>
                <a:effectLst/>
                <a:latin typeface="Arial" panose="020B0604020202020204" pitchFamily="34" charset="0"/>
                <a:ea typeface="+mn-ea"/>
                <a:cs typeface="+mn-cs"/>
              </a:defRPr>
            </a:lvl1pPr>
          </a:lstStyle>
          <a:p>
            <a:pPr marL="0" lvl="0" indent="0">
              <a:lnSpc>
                <a:spcPct val="100000"/>
              </a:lnSpc>
              <a:spcBef>
                <a:spcPts val="1000"/>
              </a:spcBef>
              <a:buFont typeface="Arial" panose="020B0604020202020204" pitchFamily="34" charset="0"/>
            </a:pPr>
            <a:r>
              <a:rPr lang="en-GB"/>
              <a:t>Click to edit presentation title</a:t>
            </a:r>
          </a:p>
        </p:txBody>
      </p:sp>
      <p:sp>
        <p:nvSpPr>
          <p:cNvPr id="7" name="Text Placeholder 6">
            <a:extLst>
              <a:ext uri="{FF2B5EF4-FFF2-40B4-BE49-F238E27FC236}">
                <a16:creationId xmlns:a16="http://schemas.microsoft.com/office/drawing/2014/main" id="{4B3C49CC-D18A-39A1-7C7A-77D968D99DD5}"/>
              </a:ext>
            </a:extLst>
          </p:cNvPr>
          <p:cNvSpPr>
            <a:spLocks noGrp="1"/>
          </p:cNvSpPr>
          <p:nvPr>
            <p:ph type="body" sz="quarter" idx="16"/>
          </p:nvPr>
        </p:nvSpPr>
        <p:spPr>
          <a:xfrm>
            <a:off x="763200" y="1854000"/>
            <a:ext cx="10292400" cy="2360613"/>
          </a:xfrm>
          <a:prstGeom prst="rect">
            <a:avLst/>
          </a:prstGeom>
        </p:spPr>
        <p:txBody>
          <a:bodyPr/>
          <a:lstStyle>
            <a:lvl1pPr marL="0" indent="0">
              <a:buFont typeface="Arial" panose="020B0604020202020204" pitchFamily="34" charset="0"/>
              <a:buNone/>
              <a:defRPr sz="1200">
                <a:solidFill>
                  <a:srgbClr val="425563"/>
                </a:solidFill>
                <a:latin typeface="Arial" panose="020B0604020202020204" pitchFamily="34" charset="0"/>
              </a:defRPr>
            </a:lvl1pPr>
            <a:lvl2pPr marL="180975" indent="-180975">
              <a:buFont typeface="Arial" panose="020B0604020202020204" pitchFamily="34" charset="0"/>
              <a:buChar char="•"/>
              <a:defRPr sz="1200">
                <a:solidFill>
                  <a:srgbClr val="425563"/>
                </a:solidFill>
                <a:latin typeface="Arial" panose="020B0604020202020204" pitchFamily="34" charset="0"/>
              </a:defRPr>
            </a:lvl2pPr>
            <a:lvl3pPr marL="355600" indent="-174625">
              <a:buFont typeface="Arial" panose="020B0604020202020204" pitchFamily="34" charset="0"/>
              <a:buChar char="•"/>
              <a:defRPr sz="1200">
                <a:solidFill>
                  <a:srgbClr val="425563"/>
                </a:solidFill>
                <a:latin typeface="Arial" panose="020B0604020202020204" pitchFamily="34" charset="0"/>
              </a:defRPr>
            </a:lvl3pPr>
            <a:lvl4pPr marL="538163" indent="-182563">
              <a:buFont typeface="Arial" panose="020B0604020202020204" pitchFamily="34" charset="0"/>
              <a:buChar char="•"/>
              <a:defRPr sz="1200">
                <a:solidFill>
                  <a:srgbClr val="425563"/>
                </a:solidFill>
                <a:latin typeface="Arial" panose="020B0604020202020204" pitchFamily="34" charset="0"/>
              </a:defRPr>
            </a:lvl4pPr>
            <a:lvl5pPr marL="719138" indent="-180975">
              <a:buFont typeface="Arial" panose="020B0604020202020204" pitchFamily="34" charset="0"/>
              <a:buChar char="•"/>
              <a:defRPr sz="1200">
                <a:solidFill>
                  <a:srgbClr val="425563"/>
                </a:solidFill>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7734374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2 Column with Shapes">
    <p:spTree>
      <p:nvGrpSpPr>
        <p:cNvPr id="1" name=""/>
        <p:cNvGrpSpPr/>
        <p:nvPr/>
      </p:nvGrpSpPr>
      <p:grpSpPr>
        <a:xfrm>
          <a:off x="0" y="0"/>
          <a:ext cx="0" cy="0"/>
          <a:chOff x="0" y="0"/>
          <a:chExt cx="0" cy="0"/>
        </a:xfrm>
      </p:grpSpPr>
      <p:sp>
        <p:nvSpPr>
          <p:cNvPr id="19" name="Oval 18">
            <a:extLst>
              <a:ext uri="{FF2B5EF4-FFF2-40B4-BE49-F238E27FC236}">
                <a16:creationId xmlns:a16="http://schemas.microsoft.com/office/drawing/2014/main" id="{9996C937-354E-B36F-DBBC-7E0F53F2C7BD}"/>
              </a:ext>
            </a:extLst>
          </p:cNvPr>
          <p:cNvSpPr>
            <a:spLocks noGrp="1" noRot="1" noMove="1" noResize="1" noEditPoints="1" noAdjustHandles="1" noChangeArrowheads="1" noChangeShapeType="1"/>
          </p:cNvSpPr>
          <p:nvPr userDrawn="1"/>
        </p:nvSpPr>
        <p:spPr>
          <a:xfrm>
            <a:off x="5785139" y="4422574"/>
            <a:ext cx="2435425" cy="2435425"/>
          </a:xfrm>
          <a:prstGeom prst="ellipse">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endParaRPr>
          </a:p>
        </p:txBody>
      </p:sp>
      <p:sp>
        <p:nvSpPr>
          <p:cNvPr id="20" name="Rectangle 19">
            <a:extLst>
              <a:ext uri="{FF2B5EF4-FFF2-40B4-BE49-F238E27FC236}">
                <a16:creationId xmlns:a16="http://schemas.microsoft.com/office/drawing/2014/main" id="{56BC50BD-1E56-897D-D5AD-5FADF3CAAF99}"/>
              </a:ext>
            </a:extLst>
          </p:cNvPr>
          <p:cNvSpPr>
            <a:spLocks noGrp="1" noRot="1" noMove="1" noResize="1" noEditPoints="1" noAdjustHandles="1" noChangeArrowheads="1" noChangeShapeType="1"/>
          </p:cNvSpPr>
          <p:nvPr userDrawn="1"/>
        </p:nvSpPr>
        <p:spPr>
          <a:xfrm rot="2700000">
            <a:off x="8308103" y="2974102"/>
            <a:ext cx="3217525" cy="3217525"/>
          </a:xfrm>
          <a:prstGeom prst="rect">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6B4087"/>
              </a:solidFill>
              <a:latin typeface="Arial" panose="020B0604020202020204" pitchFamily="34" charset="0"/>
            </a:endParaRPr>
          </a:p>
        </p:txBody>
      </p:sp>
      <p:pic>
        <p:nvPicPr>
          <p:cNvPr id="2" name="Picture 1">
            <a:extLst>
              <a:ext uri="{FF2B5EF4-FFF2-40B4-BE49-F238E27FC236}">
                <a16:creationId xmlns:a16="http://schemas.microsoft.com/office/drawing/2014/main" id="{6C76B864-F7F2-E4C5-C453-37FFD735E284}"/>
              </a:ext>
            </a:extLst>
          </p:cNvPr>
          <p:cNvPicPr>
            <a:picLocks noChangeAspect="1"/>
          </p:cNvPicPr>
          <p:nvPr userDrawn="1"/>
        </p:nvPicPr>
        <p:blipFill>
          <a:blip r:embed="rId2"/>
          <a:srcRect/>
          <a:stretch/>
        </p:blipFill>
        <p:spPr>
          <a:xfrm>
            <a:off x="0" y="1647"/>
            <a:ext cx="1833975" cy="826527"/>
          </a:xfrm>
          <a:prstGeom prst="rect">
            <a:avLst/>
          </a:prstGeom>
        </p:spPr>
      </p:pic>
      <p:sp>
        <p:nvSpPr>
          <p:cNvPr id="3" name="Footer Placeholder 2">
            <a:extLst>
              <a:ext uri="{FF2B5EF4-FFF2-40B4-BE49-F238E27FC236}">
                <a16:creationId xmlns:a16="http://schemas.microsoft.com/office/drawing/2014/main" id="{7A4E895F-F083-73BB-DD40-600536556CDF}"/>
              </a:ext>
            </a:extLst>
          </p:cNvPr>
          <p:cNvSpPr>
            <a:spLocks noGrp="1"/>
          </p:cNvSpPr>
          <p:nvPr>
            <p:ph type="ftr" sz="quarter" idx="14"/>
          </p:nvPr>
        </p:nvSpPr>
        <p:spPr/>
        <p:txBody>
          <a:bodyPr/>
          <a:lstStyle/>
          <a:p>
            <a:endParaRPr lang="en-GB"/>
          </a:p>
        </p:txBody>
      </p:sp>
      <p:sp>
        <p:nvSpPr>
          <p:cNvPr id="4" name="Slide Number Placeholder 3">
            <a:extLst>
              <a:ext uri="{FF2B5EF4-FFF2-40B4-BE49-F238E27FC236}">
                <a16:creationId xmlns:a16="http://schemas.microsoft.com/office/drawing/2014/main" id="{41928A1D-6749-3D42-E54A-4D10AE24F1CB}"/>
              </a:ext>
            </a:extLst>
          </p:cNvPr>
          <p:cNvSpPr>
            <a:spLocks noGrp="1" noRot="1" noMove="1" noResize="1" noEditPoints="1" noAdjustHandles="1" noChangeArrowheads="1" noChangeShapeType="1"/>
          </p:cNvSpPr>
          <p:nvPr>
            <p:ph type="sldNum" sz="quarter" idx="15"/>
          </p:nvPr>
        </p:nvSpPr>
        <p:spPr/>
        <p:txBody>
          <a:bodyPr/>
          <a:lstStyle/>
          <a:p>
            <a:fld id="{CF839E00-920F-44B0-A87D-3D18AF2DE1AE}" type="slidenum">
              <a:rPr lang="en-GB" smtClean="0"/>
              <a:t>‹#›</a:t>
            </a:fld>
            <a:endParaRPr lang="en-GB"/>
          </a:p>
        </p:txBody>
      </p:sp>
      <p:sp>
        <p:nvSpPr>
          <p:cNvPr id="5" name="Title 4">
            <a:extLst>
              <a:ext uri="{FF2B5EF4-FFF2-40B4-BE49-F238E27FC236}">
                <a16:creationId xmlns:a16="http://schemas.microsoft.com/office/drawing/2014/main" id="{2E105765-4750-790F-2F95-BEA0FCD95E0D}"/>
              </a:ext>
            </a:extLst>
          </p:cNvPr>
          <p:cNvSpPr>
            <a:spLocks noGrp="1"/>
          </p:cNvSpPr>
          <p:nvPr>
            <p:ph type="title" hasCustomPrompt="1"/>
          </p:nvPr>
        </p:nvSpPr>
        <p:spPr>
          <a:xfrm>
            <a:off x="763200" y="770400"/>
            <a:ext cx="4802400" cy="730800"/>
          </a:xfrm>
          <a:prstGeom prst="rect">
            <a:avLst/>
          </a:prstGeom>
        </p:spPr>
        <p:txBody>
          <a:bodyPr/>
          <a:lstStyle>
            <a:lvl1pPr>
              <a:defRPr lang="en-GB" sz="1800" b="1">
                <a:solidFill>
                  <a:srgbClr val="005EB8"/>
                </a:solidFill>
                <a:effectLst/>
                <a:latin typeface="Arial" panose="020B0604020202020204" pitchFamily="34" charset="0"/>
                <a:ea typeface="+mn-ea"/>
                <a:cs typeface="+mn-cs"/>
              </a:defRPr>
            </a:lvl1pPr>
          </a:lstStyle>
          <a:p>
            <a:pPr marL="0" lvl="0" indent="0">
              <a:lnSpc>
                <a:spcPct val="100000"/>
              </a:lnSpc>
              <a:spcBef>
                <a:spcPts val="1000"/>
              </a:spcBef>
              <a:buFont typeface="Arial" panose="020B0604020202020204" pitchFamily="34" charset="0"/>
            </a:pPr>
            <a:r>
              <a:rPr lang="en-GB"/>
              <a:t>Click to edit presentation title</a:t>
            </a:r>
          </a:p>
        </p:txBody>
      </p:sp>
      <p:sp>
        <p:nvSpPr>
          <p:cNvPr id="8" name="Text Placeholder 6">
            <a:extLst>
              <a:ext uri="{FF2B5EF4-FFF2-40B4-BE49-F238E27FC236}">
                <a16:creationId xmlns:a16="http://schemas.microsoft.com/office/drawing/2014/main" id="{8D85EE0C-424E-7720-6922-4983664D4BD7}"/>
              </a:ext>
            </a:extLst>
          </p:cNvPr>
          <p:cNvSpPr>
            <a:spLocks noGrp="1"/>
          </p:cNvSpPr>
          <p:nvPr>
            <p:ph type="body" sz="quarter" idx="18"/>
          </p:nvPr>
        </p:nvSpPr>
        <p:spPr>
          <a:xfrm>
            <a:off x="763200" y="1854000"/>
            <a:ext cx="4802400" cy="2360613"/>
          </a:xfrm>
          <a:prstGeom prst="rect">
            <a:avLst/>
          </a:prstGeom>
        </p:spPr>
        <p:txBody>
          <a:bodyPr/>
          <a:lstStyle>
            <a:lvl1pPr marL="0" indent="0">
              <a:buFont typeface="Arial" panose="020B0604020202020204" pitchFamily="34" charset="0"/>
              <a:buNone/>
              <a:defRPr sz="1200">
                <a:solidFill>
                  <a:srgbClr val="425563"/>
                </a:solidFill>
                <a:latin typeface="Arial" panose="020B0604020202020204" pitchFamily="34" charset="0"/>
              </a:defRPr>
            </a:lvl1pPr>
            <a:lvl2pPr marL="180975" indent="-180975">
              <a:buFont typeface="Arial" panose="020B0604020202020204" pitchFamily="34" charset="0"/>
              <a:buChar char="•"/>
              <a:defRPr sz="1200">
                <a:solidFill>
                  <a:srgbClr val="425563"/>
                </a:solidFill>
                <a:latin typeface="Arial" panose="020B0604020202020204" pitchFamily="34" charset="0"/>
              </a:defRPr>
            </a:lvl2pPr>
            <a:lvl3pPr marL="355600" indent="-174625">
              <a:buFont typeface="Arial" panose="020B0604020202020204" pitchFamily="34" charset="0"/>
              <a:buChar char="•"/>
              <a:defRPr sz="1200">
                <a:solidFill>
                  <a:srgbClr val="425563"/>
                </a:solidFill>
                <a:latin typeface="Arial" panose="020B0604020202020204" pitchFamily="34" charset="0"/>
              </a:defRPr>
            </a:lvl3pPr>
            <a:lvl4pPr marL="538163" indent="-182563">
              <a:buFont typeface="Arial" panose="020B0604020202020204" pitchFamily="34" charset="0"/>
              <a:buChar char="•"/>
              <a:defRPr sz="1200">
                <a:solidFill>
                  <a:srgbClr val="425563"/>
                </a:solidFill>
                <a:latin typeface="Arial" panose="020B0604020202020204" pitchFamily="34" charset="0"/>
              </a:defRPr>
            </a:lvl4pPr>
            <a:lvl5pPr marL="719138" indent="-180975">
              <a:buFont typeface="Arial" panose="020B0604020202020204" pitchFamily="34" charset="0"/>
              <a:buChar char="•"/>
              <a:defRPr sz="1200">
                <a:solidFill>
                  <a:srgbClr val="425563"/>
                </a:solidFill>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Text Placeholder 6">
            <a:extLst>
              <a:ext uri="{FF2B5EF4-FFF2-40B4-BE49-F238E27FC236}">
                <a16:creationId xmlns:a16="http://schemas.microsoft.com/office/drawing/2014/main" id="{18DEDFA0-11B8-6AED-9310-B6AF9650E903}"/>
              </a:ext>
            </a:extLst>
          </p:cNvPr>
          <p:cNvSpPr>
            <a:spLocks noGrp="1"/>
          </p:cNvSpPr>
          <p:nvPr>
            <p:ph type="body" sz="quarter" idx="19"/>
          </p:nvPr>
        </p:nvSpPr>
        <p:spPr>
          <a:xfrm>
            <a:off x="6248400" y="1854000"/>
            <a:ext cx="4802400" cy="2360613"/>
          </a:xfrm>
          <a:prstGeom prst="rect">
            <a:avLst/>
          </a:prstGeom>
        </p:spPr>
        <p:txBody>
          <a:bodyPr/>
          <a:lstStyle>
            <a:lvl1pPr marL="0" indent="0">
              <a:buFont typeface="Arial" panose="020B0604020202020204" pitchFamily="34" charset="0"/>
              <a:buNone/>
              <a:defRPr sz="1200">
                <a:solidFill>
                  <a:srgbClr val="425563"/>
                </a:solidFill>
                <a:latin typeface="Arial" panose="020B0604020202020204" pitchFamily="34" charset="0"/>
              </a:defRPr>
            </a:lvl1pPr>
            <a:lvl2pPr marL="180975" indent="-180975">
              <a:buFont typeface="Arial" panose="020B0604020202020204" pitchFamily="34" charset="0"/>
              <a:buChar char="•"/>
              <a:defRPr sz="1200">
                <a:solidFill>
                  <a:srgbClr val="425563"/>
                </a:solidFill>
                <a:latin typeface="Arial" panose="020B0604020202020204" pitchFamily="34" charset="0"/>
              </a:defRPr>
            </a:lvl2pPr>
            <a:lvl3pPr marL="355600" indent="-174625">
              <a:buFont typeface="Arial" panose="020B0604020202020204" pitchFamily="34" charset="0"/>
              <a:buChar char="•"/>
              <a:defRPr sz="1200">
                <a:solidFill>
                  <a:srgbClr val="425563"/>
                </a:solidFill>
                <a:latin typeface="Arial" panose="020B0604020202020204" pitchFamily="34" charset="0"/>
              </a:defRPr>
            </a:lvl3pPr>
            <a:lvl4pPr marL="538163" indent="-182563">
              <a:buFont typeface="Arial" panose="020B0604020202020204" pitchFamily="34" charset="0"/>
              <a:buChar char="•"/>
              <a:defRPr sz="1200">
                <a:solidFill>
                  <a:srgbClr val="425563"/>
                </a:solidFill>
                <a:latin typeface="Arial" panose="020B0604020202020204" pitchFamily="34" charset="0"/>
              </a:defRPr>
            </a:lvl4pPr>
            <a:lvl5pPr marL="719138" indent="-180975">
              <a:buFont typeface="Arial" panose="020B0604020202020204" pitchFamily="34" charset="0"/>
              <a:buChar char="•"/>
              <a:defRPr sz="1200">
                <a:solidFill>
                  <a:srgbClr val="425563"/>
                </a:solidFill>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10946459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Boxed Content with Shapes">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6DA3F978-4AE3-404D-3324-C531974E6C55}"/>
              </a:ext>
            </a:extLst>
          </p:cNvPr>
          <p:cNvSpPr>
            <a:spLocks noGrp="1" noRot="1" noMove="1" noResize="1" noEditPoints="1" noAdjustHandles="1" noChangeArrowheads="1" noChangeShapeType="1"/>
          </p:cNvSpPr>
          <p:nvPr userDrawn="1"/>
        </p:nvSpPr>
        <p:spPr>
          <a:xfrm>
            <a:off x="4265719" y="3153275"/>
            <a:ext cx="2227900" cy="2227900"/>
          </a:xfrm>
          <a:prstGeom prst="ellipse">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endParaRPr>
          </a:p>
        </p:txBody>
      </p:sp>
      <p:sp>
        <p:nvSpPr>
          <p:cNvPr id="4" name="Rectangle 3">
            <a:extLst>
              <a:ext uri="{FF2B5EF4-FFF2-40B4-BE49-F238E27FC236}">
                <a16:creationId xmlns:a16="http://schemas.microsoft.com/office/drawing/2014/main" id="{AB597E40-7B10-3B06-3382-E2A2A1162119}"/>
              </a:ext>
            </a:extLst>
          </p:cNvPr>
          <p:cNvSpPr>
            <a:spLocks noGrp="1" noRot="1" noMove="1" noResize="1" noEditPoints="1" noAdjustHandles="1" noChangeArrowheads="1" noChangeShapeType="1"/>
          </p:cNvSpPr>
          <p:nvPr userDrawn="1"/>
        </p:nvSpPr>
        <p:spPr>
          <a:xfrm rot="18900000">
            <a:off x="1548703" y="1747856"/>
            <a:ext cx="1939233" cy="5183649"/>
          </a:xfrm>
          <a:prstGeom prst="rect">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endParaRPr>
          </a:p>
        </p:txBody>
      </p:sp>
      <p:sp>
        <p:nvSpPr>
          <p:cNvPr id="5" name="Rectangle 4">
            <a:extLst>
              <a:ext uri="{FF2B5EF4-FFF2-40B4-BE49-F238E27FC236}">
                <a16:creationId xmlns:a16="http://schemas.microsoft.com/office/drawing/2014/main" id="{1A9C5563-73EF-6BFB-B463-3B8F479D3894}"/>
              </a:ext>
            </a:extLst>
          </p:cNvPr>
          <p:cNvSpPr>
            <a:spLocks noGrp="1" noRot="1" noMove="1" noResize="1" noEditPoints="1" noAdjustHandles="1" noChangeArrowheads="1" noChangeShapeType="1"/>
          </p:cNvSpPr>
          <p:nvPr userDrawn="1"/>
        </p:nvSpPr>
        <p:spPr>
          <a:xfrm>
            <a:off x="6508376" y="1547446"/>
            <a:ext cx="4843837" cy="5310555"/>
          </a:xfrm>
          <a:prstGeom prst="rect">
            <a:avLst/>
          </a:pr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endParaRPr>
          </a:p>
        </p:txBody>
      </p:sp>
      <p:pic>
        <p:nvPicPr>
          <p:cNvPr id="2" name="Picture 1">
            <a:extLst>
              <a:ext uri="{FF2B5EF4-FFF2-40B4-BE49-F238E27FC236}">
                <a16:creationId xmlns:a16="http://schemas.microsoft.com/office/drawing/2014/main" id="{6C76B864-F7F2-E4C5-C453-37FFD735E284}"/>
              </a:ext>
            </a:extLst>
          </p:cNvPr>
          <p:cNvPicPr>
            <a:picLocks noChangeAspect="1"/>
          </p:cNvPicPr>
          <p:nvPr userDrawn="1"/>
        </p:nvPicPr>
        <p:blipFill>
          <a:blip r:embed="rId2"/>
          <a:srcRect/>
          <a:stretch/>
        </p:blipFill>
        <p:spPr>
          <a:xfrm>
            <a:off x="0" y="1"/>
            <a:ext cx="1833975" cy="826527"/>
          </a:xfrm>
          <a:prstGeom prst="rect">
            <a:avLst/>
          </a:prstGeom>
        </p:spPr>
      </p:pic>
      <p:sp>
        <p:nvSpPr>
          <p:cNvPr id="7" name="Footer Placeholder 6">
            <a:extLst>
              <a:ext uri="{FF2B5EF4-FFF2-40B4-BE49-F238E27FC236}">
                <a16:creationId xmlns:a16="http://schemas.microsoft.com/office/drawing/2014/main" id="{03FC8738-4E59-101C-517A-BDDF21FE8BBA}"/>
              </a:ext>
            </a:extLst>
          </p:cNvPr>
          <p:cNvSpPr>
            <a:spLocks noGrp="1"/>
          </p:cNvSpPr>
          <p:nvPr>
            <p:ph type="ftr" sz="quarter" idx="15"/>
          </p:nvPr>
        </p:nvSpPr>
        <p:spPr/>
        <p:txBody>
          <a:bodyPr/>
          <a:lstStyle/>
          <a:p>
            <a:endParaRPr lang="en-GB"/>
          </a:p>
        </p:txBody>
      </p:sp>
      <p:sp>
        <p:nvSpPr>
          <p:cNvPr id="8" name="Slide Number Placeholder 7">
            <a:extLst>
              <a:ext uri="{FF2B5EF4-FFF2-40B4-BE49-F238E27FC236}">
                <a16:creationId xmlns:a16="http://schemas.microsoft.com/office/drawing/2014/main" id="{290AAE84-3734-1957-7819-0C9D3EBFA780}"/>
              </a:ext>
            </a:extLst>
          </p:cNvPr>
          <p:cNvSpPr>
            <a:spLocks noGrp="1" noRot="1" noMove="1" noResize="1" noEditPoints="1" noAdjustHandles="1" noChangeArrowheads="1" noChangeShapeType="1"/>
          </p:cNvSpPr>
          <p:nvPr>
            <p:ph type="sldNum" sz="quarter" idx="16"/>
          </p:nvPr>
        </p:nvSpPr>
        <p:spPr/>
        <p:txBody>
          <a:bodyPr/>
          <a:lstStyle/>
          <a:p>
            <a:fld id="{CF839E00-920F-44B0-A87D-3D18AF2DE1AE}" type="slidenum">
              <a:rPr lang="en-GB" smtClean="0"/>
              <a:t>‹#›</a:t>
            </a:fld>
            <a:endParaRPr lang="en-GB"/>
          </a:p>
        </p:txBody>
      </p:sp>
      <p:sp>
        <p:nvSpPr>
          <p:cNvPr id="9" name="Title 4">
            <a:extLst>
              <a:ext uri="{FF2B5EF4-FFF2-40B4-BE49-F238E27FC236}">
                <a16:creationId xmlns:a16="http://schemas.microsoft.com/office/drawing/2014/main" id="{B204162B-074D-6E2D-15EF-32A1EA3F545D}"/>
              </a:ext>
            </a:extLst>
          </p:cNvPr>
          <p:cNvSpPr>
            <a:spLocks noGrp="1"/>
          </p:cNvSpPr>
          <p:nvPr>
            <p:ph type="title" hasCustomPrompt="1"/>
          </p:nvPr>
        </p:nvSpPr>
        <p:spPr>
          <a:xfrm>
            <a:off x="763200" y="770400"/>
            <a:ext cx="4802400" cy="730800"/>
          </a:xfrm>
          <a:prstGeom prst="rect">
            <a:avLst/>
          </a:prstGeom>
        </p:spPr>
        <p:txBody>
          <a:bodyPr/>
          <a:lstStyle>
            <a:lvl1pPr>
              <a:defRPr lang="en-GB" sz="1800" b="1">
                <a:solidFill>
                  <a:srgbClr val="005EB8"/>
                </a:solidFill>
                <a:effectLst/>
                <a:latin typeface="Arial" panose="020B0604020202020204" pitchFamily="34" charset="0"/>
                <a:ea typeface="+mn-ea"/>
                <a:cs typeface="+mn-cs"/>
              </a:defRPr>
            </a:lvl1pPr>
          </a:lstStyle>
          <a:p>
            <a:pPr marL="0" lvl="0" indent="0">
              <a:lnSpc>
                <a:spcPct val="100000"/>
              </a:lnSpc>
              <a:spcBef>
                <a:spcPts val="1000"/>
              </a:spcBef>
              <a:buFont typeface="Arial" panose="020B0604020202020204" pitchFamily="34" charset="0"/>
            </a:pPr>
            <a:r>
              <a:rPr lang="en-GB"/>
              <a:t>Click to edit presentation title</a:t>
            </a:r>
          </a:p>
        </p:txBody>
      </p:sp>
      <p:sp>
        <p:nvSpPr>
          <p:cNvPr id="6" name="Text Placeholder 6">
            <a:extLst>
              <a:ext uri="{FF2B5EF4-FFF2-40B4-BE49-F238E27FC236}">
                <a16:creationId xmlns:a16="http://schemas.microsoft.com/office/drawing/2014/main" id="{68B8A7E9-2513-2274-366F-C8BC567B2314}"/>
              </a:ext>
            </a:extLst>
          </p:cNvPr>
          <p:cNvSpPr>
            <a:spLocks noGrp="1"/>
          </p:cNvSpPr>
          <p:nvPr>
            <p:ph type="body" sz="quarter" idx="19"/>
          </p:nvPr>
        </p:nvSpPr>
        <p:spPr>
          <a:xfrm>
            <a:off x="763200" y="1854000"/>
            <a:ext cx="4802400" cy="2360613"/>
          </a:xfrm>
          <a:prstGeom prst="rect">
            <a:avLst/>
          </a:prstGeom>
        </p:spPr>
        <p:txBody>
          <a:bodyPr/>
          <a:lstStyle>
            <a:lvl1pPr marL="0" indent="0">
              <a:buFont typeface="Arial" panose="020B0604020202020204" pitchFamily="34" charset="0"/>
              <a:buNone/>
              <a:defRPr sz="1200">
                <a:solidFill>
                  <a:srgbClr val="425563"/>
                </a:solidFill>
                <a:latin typeface="Arial" panose="020B0604020202020204" pitchFamily="34" charset="0"/>
              </a:defRPr>
            </a:lvl1pPr>
            <a:lvl2pPr marL="180975" indent="-180975">
              <a:buFont typeface="Arial" panose="020B0604020202020204" pitchFamily="34" charset="0"/>
              <a:buChar char="•"/>
              <a:defRPr sz="1200">
                <a:solidFill>
                  <a:srgbClr val="425563"/>
                </a:solidFill>
                <a:latin typeface="Arial" panose="020B0604020202020204" pitchFamily="34" charset="0"/>
              </a:defRPr>
            </a:lvl2pPr>
            <a:lvl3pPr marL="355600" indent="-174625">
              <a:buFont typeface="Arial" panose="020B0604020202020204" pitchFamily="34" charset="0"/>
              <a:buChar char="•"/>
              <a:defRPr sz="1200">
                <a:solidFill>
                  <a:srgbClr val="425563"/>
                </a:solidFill>
                <a:latin typeface="Arial" panose="020B0604020202020204" pitchFamily="34" charset="0"/>
              </a:defRPr>
            </a:lvl3pPr>
            <a:lvl4pPr marL="538163" indent="-182563">
              <a:buFont typeface="Arial" panose="020B0604020202020204" pitchFamily="34" charset="0"/>
              <a:buChar char="•"/>
              <a:defRPr sz="1200">
                <a:solidFill>
                  <a:srgbClr val="425563"/>
                </a:solidFill>
                <a:latin typeface="Arial" panose="020B0604020202020204" pitchFamily="34" charset="0"/>
              </a:defRPr>
            </a:lvl4pPr>
            <a:lvl5pPr marL="719138" indent="-180975">
              <a:buFont typeface="Arial" panose="020B0604020202020204" pitchFamily="34" charset="0"/>
              <a:buChar char="•"/>
              <a:defRPr sz="1200">
                <a:solidFill>
                  <a:srgbClr val="425563"/>
                </a:solidFill>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Text Placeholder 6">
            <a:extLst>
              <a:ext uri="{FF2B5EF4-FFF2-40B4-BE49-F238E27FC236}">
                <a16:creationId xmlns:a16="http://schemas.microsoft.com/office/drawing/2014/main" id="{212B3AFE-5E75-A456-B79E-663A71A8682B}"/>
              </a:ext>
            </a:extLst>
          </p:cNvPr>
          <p:cNvSpPr>
            <a:spLocks noGrp="1"/>
          </p:cNvSpPr>
          <p:nvPr>
            <p:ph type="body" sz="quarter" idx="20"/>
          </p:nvPr>
        </p:nvSpPr>
        <p:spPr>
          <a:xfrm>
            <a:off x="6822873" y="1854000"/>
            <a:ext cx="4240800" cy="2360613"/>
          </a:xfrm>
          <a:prstGeom prst="rect">
            <a:avLst/>
          </a:prstGeom>
        </p:spPr>
        <p:txBody>
          <a:bodyPr/>
          <a:lstStyle>
            <a:lvl1pPr marL="0" indent="0">
              <a:buFont typeface="Arial" panose="020B0604020202020204" pitchFamily="34" charset="0"/>
              <a:buNone/>
              <a:defRPr sz="1200" b="1">
                <a:solidFill>
                  <a:schemeClr val="bg1"/>
                </a:solidFill>
                <a:latin typeface="Arial" panose="020B0604020202020204" pitchFamily="34" charset="0"/>
              </a:defRPr>
            </a:lvl1pPr>
            <a:lvl2pPr marL="180975" indent="-180975">
              <a:buFont typeface="Arial" panose="020B0604020202020204" pitchFamily="34" charset="0"/>
              <a:buChar char="•"/>
              <a:defRPr sz="1200" b="1">
                <a:solidFill>
                  <a:schemeClr val="bg1"/>
                </a:solidFill>
                <a:latin typeface="Arial" panose="020B0604020202020204" pitchFamily="34" charset="0"/>
              </a:defRPr>
            </a:lvl2pPr>
            <a:lvl3pPr marL="355600" indent="-174625">
              <a:buFont typeface="Arial" panose="020B0604020202020204" pitchFamily="34" charset="0"/>
              <a:buChar char="•"/>
              <a:defRPr sz="1200" b="1">
                <a:solidFill>
                  <a:schemeClr val="bg1"/>
                </a:solidFill>
                <a:latin typeface="Arial" panose="020B0604020202020204" pitchFamily="34" charset="0"/>
              </a:defRPr>
            </a:lvl3pPr>
            <a:lvl4pPr marL="538163" indent="-182563">
              <a:buFont typeface="Arial" panose="020B0604020202020204" pitchFamily="34" charset="0"/>
              <a:buChar char="•"/>
              <a:defRPr sz="1200" b="1">
                <a:solidFill>
                  <a:schemeClr val="bg1"/>
                </a:solidFill>
                <a:latin typeface="Arial" panose="020B0604020202020204" pitchFamily="34" charset="0"/>
              </a:defRPr>
            </a:lvl4pPr>
            <a:lvl5pPr marL="719138" indent="-180975">
              <a:buFont typeface="Arial" panose="020B0604020202020204" pitchFamily="34" charset="0"/>
              <a:buChar char="•"/>
              <a:defRPr sz="1200" b="1">
                <a:solidFill>
                  <a:schemeClr val="bg1"/>
                </a:solidFill>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895897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 Column with Boxed Content and Shapes">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C76B864-F7F2-E4C5-C453-37FFD735E284}"/>
              </a:ext>
            </a:extLst>
          </p:cNvPr>
          <p:cNvPicPr>
            <a:picLocks noChangeAspect="1"/>
          </p:cNvPicPr>
          <p:nvPr userDrawn="1"/>
        </p:nvPicPr>
        <p:blipFill>
          <a:blip r:embed="rId2"/>
          <a:srcRect/>
          <a:stretch/>
        </p:blipFill>
        <p:spPr>
          <a:xfrm>
            <a:off x="0" y="0"/>
            <a:ext cx="1833975" cy="826527"/>
          </a:xfrm>
          <a:prstGeom prst="rect">
            <a:avLst/>
          </a:prstGeom>
        </p:spPr>
      </p:pic>
      <p:sp>
        <p:nvSpPr>
          <p:cNvPr id="6" name="Rectangle 5">
            <a:extLst>
              <a:ext uri="{FF2B5EF4-FFF2-40B4-BE49-F238E27FC236}">
                <a16:creationId xmlns:a16="http://schemas.microsoft.com/office/drawing/2014/main" id="{F4933056-8F79-6F11-9AE8-7983D63273FD}"/>
              </a:ext>
            </a:extLst>
          </p:cNvPr>
          <p:cNvSpPr>
            <a:spLocks noGrp="1" noRot="1" noMove="1" noResize="1" noEditPoints="1" noAdjustHandles="1" noChangeArrowheads="1" noChangeShapeType="1"/>
          </p:cNvSpPr>
          <p:nvPr userDrawn="1"/>
        </p:nvSpPr>
        <p:spPr>
          <a:xfrm>
            <a:off x="8129441" y="1655901"/>
            <a:ext cx="3222772" cy="5202099"/>
          </a:xfrm>
          <a:prstGeom prst="rect">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endParaRPr>
          </a:p>
        </p:txBody>
      </p:sp>
      <p:sp>
        <p:nvSpPr>
          <p:cNvPr id="9" name="Freeform 8">
            <a:extLst>
              <a:ext uri="{FF2B5EF4-FFF2-40B4-BE49-F238E27FC236}">
                <a16:creationId xmlns:a16="http://schemas.microsoft.com/office/drawing/2014/main" id="{FE4B0C10-C8B4-FE3D-5E03-3EDBD8991B5D}"/>
              </a:ext>
            </a:extLst>
          </p:cNvPr>
          <p:cNvSpPr>
            <a:spLocks noGrp="1" noRot="1" noMove="1" noResize="1" noEditPoints="1" noAdjustHandles="1" noChangeArrowheads="1" noChangeShapeType="1"/>
          </p:cNvSpPr>
          <p:nvPr userDrawn="1"/>
        </p:nvSpPr>
        <p:spPr>
          <a:xfrm rot="18900000">
            <a:off x="5425802" y="3610761"/>
            <a:ext cx="2727818" cy="2674478"/>
          </a:xfrm>
          <a:custGeom>
            <a:avLst/>
            <a:gdLst>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0 w 1028481"/>
              <a:gd name="connsiteY12" fmla="*/ 809631 h 809632"/>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110052 w 1028481"/>
              <a:gd name="connsiteY12" fmla="*/ 809631 h 809632"/>
              <a:gd name="connsiteX13" fmla="*/ 0 w 1028481"/>
              <a:gd name="connsiteY13" fmla="*/ 0 h 809632"/>
              <a:gd name="connsiteX0" fmla="*/ 0 w 918429"/>
              <a:gd name="connsiteY0" fmla="*/ 12229 h 809632"/>
              <a:gd name="connsiteX1" fmla="*/ 513613 w 918429"/>
              <a:gd name="connsiteY1" fmla="*/ 0 h 809632"/>
              <a:gd name="connsiteX2" fmla="*/ 516195 w 918429"/>
              <a:gd name="connsiteY2" fmla="*/ 0 h 809632"/>
              <a:gd name="connsiteX3" fmla="*/ 516195 w 918429"/>
              <a:gd name="connsiteY3" fmla="*/ 260 h 809632"/>
              <a:gd name="connsiteX4" fmla="*/ 595198 w 918429"/>
              <a:gd name="connsiteY4" fmla="*/ 8224 h 809632"/>
              <a:gd name="connsiteX5" fmla="*/ 918429 w 918429"/>
              <a:gd name="connsiteY5" fmla="*/ 404816 h 809632"/>
              <a:gd name="connsiteX6" fmla="*/ 595198 w 918429"/>
              <a:gd name="connsiteY6" fmla="*/ 801408 h 809632"/>
              <a:gd name="connsiteX7" fmla="*/ 516195 w 918429"/>
              <a:gd name="connsiteY7" fmla="*/ 809372 h 809632"/>
              <a:gd name="connsiteX8" fmla="*/ 516195 w 918429"/>
              <a:gd name="connsiteY8" fmla="*/ 809631 h 809632"/>
              <a:gd name="connsiteX9" fmla="*/ 513623 w 918429"/>
              <a:gd name="connsiteY9" fmla="*/ 809631 h 809632"/>
              <a:gd name="connsiteX10" fmla="*/ 513613 w 918429"/>
              <a:gd name="connsiteY10" fmla="*/ 809632 h 809632"/>
              <a:gd name="connsiteX11" fmla="*/ 513603 w 918429"/>
              <a:gd name="connsiteY11" fmla="*/ 809631 h 809632"/>
              <a:gd name="connsiteX12" fmla="*/ 0 w 918429"/>
              <a:gd name="connsiteY12" fmla="*/ 809631 h 809632"/>
              <a:gd name="connsiteX13" fmla="*/ 0 w 918429"/>
              <a:gd name="connsiteY13" fmla="*/ 12229 h 809632"/>
              <a:gd name="connsiteX0" fmla="*/ 0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0 w 918429"/>
              <a:gd name="connsiteY13" fmla="*/ 0 h 810183"/>
              <a:gd name="connsiteX0" fmla="*/ 180138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180138 w 918429"/>
              <a:gd name="connsiteY13" fmla="*/ 0 h 810183"/>
              <a:gd name="connsiteX0" fmla="*/ 17040 w 755331"/>
              <a:gd name="connsiteY0" fmla="*/ 0 h 812616"/>
              <a:gd name="connsiteX1" fmla="*/ 350515 w 755331"/>
              <a:gd name="connsiteY1" fmla="*/ 551 h 812616"/>
              <a:gd name="connsiteX2" fmla="*/ 353097 w 755331"/>
              <a:gd name="connsiteY2" fmla="*/ 551 h 812616"/>
              <a:gd name="connsiteX3" fmla="*/ 353097 w 755331"/>
              <a:gd name="connsiteY3" fmla="*/ 811 h 812616"/>
              <a:gd name="connsiteX4" fmla="*/ 432100 w 755331"/>
              <a:gd name="connsiteY4" fmla="*/ 8775 h 812616"/>
              <a:gd name="connsiteX5" fmla="*/ 755331 w 755331"/>
              <a:gd name="connsiteY5" fmla="*/ 405367 h 812616"/>
              <a:gd name="connsiteX6" fmla="*/ 432100 w 755331"/>
              <a:gd name="connsiteY6" fmla="*/ 801959 h 812616"/>
              <a:gd name="connsiteX7" fmla="*/ 353097 w 755331"/>
              <a:gd name="connsiteY7" fmla="*/ 809923 h 812616"/>
              <a:gd name="connsiteX8" fmla="*/ 353097 w 755331"/>
              <a:gd name="connsiteY8" fmla="*/ 810182 h 812616"/>
              <a:gd name="connsiteX9" fmla="*/ 350525 w 755331"/>
              <a:gd name="connsiteY9" fmla="*/ 810182 h 812616"/>
              <a:gd name="connsiteX10" fmla="*/ 350515 w 755331"/>
              <a:gd name="connsiteY10" fmla="*/ 810183 h 812616"/>
              <a:gd name="connsiteX11" fmla="*/ 350505 w 755331"/>
              <a:gd name="connsiteY11" fmla="*/ 810182 h 812616"/>
              <a:gd name="connsiteX12" fmla="*/ 0 w 755331"/>
              <a:gd name="connsiteY12" fmla="*/ 812616 h 812616"/>
              <a:gd name="connsiteX13" fmla="*/ 17040 w 755331"/>
              <a:gd name="connsiteY13" fmla="*/ 0 h 812616"/>
              <a:gd name="connsiteX0" fmla="*/ 0 w 833229"/>
              <a:gd name="connsiteY0" fmla="*/ 1883 h 812065"/>
              <a:gd name="connsiteX1" fmla="*/ 428413 w 833229"/>
              <a:gd name="connsiteY1" fmla="*/ 0 h 812065"/>
              <a:gd name="connsiteX2" fmla="*/ 430995 w 833229"/>
              <a:gd name="connsiteY2" fmla="*/ 0 h 812065"/>
              <a:gd name="connsiteX3" fmla="*/ 430995 w 833229"/>
              <a:gd name="connsiteY3" fmla="*/ 260 h 812065"/>
              <a:gd name="connsiteX4" fmla="*/ 509998 w 833229"/>
              <a:gd name="connsiteY4" fmla="*/ 8224 h 812065"/>
              <a:gd name="connsiteX5" fmla="*/ 833229 w 833229"/>
              <a:gd name="connsiteY5" fmla="*/ 404816 h 812065"/>
              <a:gd name="connsiteX6" fmla="*/ 509998 w 833229"/>
              <a:gd name="connsiteY6" fmla="*/ 801408 h 812065"/>
              <a:gd name="connsiteX7" fmla="*/ 430995 w 833229"/>
              <a:gd name="connsiteY7" fmla="*/ 809372 h 812065"/>
              <a:gd name="connsiteX8" fmla="*/ 430995 w 833229"/>
              <a:gd name="connsiteY8" fmla="*/ 809631 h 812065"/>
              <a:gd name="connsiteX9" fmla="*/ 428423 w 833229"/>
              <a:gd name="connsiteY9" fmla="*/ 809631 h 812065"/>
              <a:gd name="connsiteX10" fmla="*/ 428413 w 833229"/>
              <a:gd name="connsiteY10" fmla="*/ 809632 h 812065"/>
              <a:gd name="connsiteX11" fmla="*/ 428403 w 833229"/>
              <a:gd name="connsiteY11" fmla="*/ 809631 h 812065"/>
              <a:gd name="connsiteX12" fmla="*/ 77898 w 833229"/>
              <a:gd name="connsiteY12" fmla="*/ 812065 h 812065"/>
              <a:gd name="connsiteX13" fmla="*/ 0 w 833229"/>
              <a:gd name="connsiteY13" fmla="*/ 1883 h 812065"/>
              <a:gd name="connsiteX0" fmla="*/ 0 w 833229"/>
              <a:gd name="connsiteY0" fmla="*/ 1883 h 816934"/>
              <a:gd name="connsiteX1" fmla="*/ 428413 w 833229"/>
              <a:gd name="connsiteY1" fmla="*/ 0 h 816934"/>
              <a:gd name="connsiteX2" fmla="*/ 430995 w 833229"/>
              <a:gd name="connsiteY2" fmla="*/ 0 h 816934"/>
              <a:gd name="connsiteX3" fmla="*/ 430995 w 833229"/>
              <a:gd name="connsiteY3" fmla="*/ 260 h 816934"/>
              <a:gd name="connsiteX4" fmla="*/ 509998 w 833229"/>
              <a:gd name="connsiteY4" fmla="*/ 8224 h 816934"/>
              <a:gd name="connsiteX5" fmla="*/ 833229 w 833229"/>
              <a:gd name="connsiteY5" fmla="*/ 404816 h 816934"/>
              <a:gd name="connsiteX6" fmla="*/ 509998 w 833229"/>
              <a:gd name="connsiteY6" fmla="*/ 801408 h 816934"/>
              <a:gd name="connsiteX7" fmla="*/ 430995 w 833229"/>
              <a:gd name="connsiteY7" fmla="*/ 809372 h 816934"/>
              <a:gd name="connsiteX8" fmla="*/ 430995 w 833229"/>
              <a:gd name="connsiteY8" fmla="*/ 809631 h 816934"/>
              <a:gd name="connsiteX9" fmla="*/ 428423 w 833229"/>
              <a:gd name="connsiteY9" fmla="*/ 809631 h 816934"/>
              <a:gd name="connsiteX10" fmla="*/ 428413 w 833229"/>
              <a:gd name="connsiteY10" fmla="*/ 809632 h 816934"/>
              <a:gd name="connsiteX11" fmla="*/ 428403 w 833229"/>
              <a:gd name="connsiteY11" fmla="*/ 809631 h 816934"/>
              <a:gd name="connsiteX12" fmla="*/ 1 w 833229"/>
              <a:gd name="connsiteY12" fmla="*/ 816934 h 816934"/>
              <a:gd name="connsiteX13" fmla="*/ 0 w 833229"/>
              <a:gd name="connsiteY13" fmla="*/ 1883 h 816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33229" h="816934">
                <a:moveTo>
                  <a:pt x="0" y="1883"/>
                </a:moveTo>
                <a:lnTo>
                  <a:pt x="428413" y="0"/>
                </a:lnTo>
                <a:lnTo>
                  <a:pt x="430995" y="0"/>
                </a:lnTo>
                <a:lnTo>
                  <a:pt x="430995" y="260"/>
                </a:lnTo>
                <a:lnTo>
                  <a:pt x="509998" y="8224"/>
                </a:lnTo>
                <a:cubicBezTo>
                  <a:pt x="694466" y="45972"/>
                  <a:pt x="833229" y="209189"/>
                  <a:pt x="833229" y="404816"/>
                </a:cubicBezTo>
                <a:cubicBezTo>
                  <a:pt x="833229" y="600443"/>
                  <a:pt x="694466" y="763660"/>
                  <a:pt x="509998" y="801408"/>
                </a:cubicBezTo>
                <a:lnTo>
                  <a:pt x="430995" y="809372"/>
                </a:lnTo>
                <a:lnTo>
                  <a:pt x="430995" y="809631"/>
                </a:lnTo>
                <a:lnTo>
                  <a:pt x="428423" y="809631"/>
                </a:lnTo>
                <a:cubicBezTo>
                  <a:pt x="428420" y="809631"/>
                  <a:pt x="428416" y="809632"/>
                  <a:pt x="428413" y="809632"/>
                </a:cubicBezTo>
                <a:cubicBezTo>
                  <a:pt x="428410" y="809632"/>
                  <a:pt x="428406" y="809631"/>
                  <a:pt x="428403" y="809631"/>
                </a:cubicBezTo>
                <a:lnTo>
                  <a:pt x="1" y="816934"/>
                </a:lnTo>
                <a:cubicBezTo>
                  <a:pt x="1" y="545250"/>
                  <a:pt x="0" y="273567"/>
                  <a:pt x="0" y="1883"/>
                </a:cubicBezTo>
                <a:close/>
              </a:path>
            </a:pathLst>
          </a:cu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E8EDEE"/>
              </a:solidFill>
              <a:latin typeface="Arial" panose="020B0604020202020204" pitchFamily="34" charset="0"/>
            </a:endParaRPr>
          </a:p>
        </p:txBody>
      </p:sp>
      <p:sp>
        <p:nvSpPr>
          <p:cNvPr id="3" name="Footer Placeholder 2">
            <a:extLst>
              <a:ext uri="{FF2B5EF4-FFF2-40B4-BE49-F238E27FC236}">
                <a16:creationId xmlns:a16="http://schemas.microsoft.com/office/drawing/2014/main" id="{BA7E8C8B-07DA-3BD4-2F42-D726C3323D2C}"/>
              </a:ext>
            </a:extLst>
          </p:cNvPr>
          <p:cNvSpPr>
            <a:spLocks noGrp="1"/>
          </p:cNvSpPr>
          <p:nvPr>
            <p:ph type="ftr" sz="quarter" idx="15"/>
          </p:nvPr>
        </p:nvSpPr>
        <p:spPr/>
        <p:txBody>
          <a:bodyPr/>
          <a:lstStyle/>
          <a:p>
            <a:endParaRPr lang="en-GB"/>
          </a:p>
        </p:txBody>
      </p:sp>
      <p:sp>
        <p:nvSpPr>
          <p:cNvPr id="4" name="Slide Number Placeholder 3">
            <a:extLst>
              <a:ext uri="{FF2B5EF4-FFF2-40B4-BE49-F238E27FC236}">
                <a16:creationId xmlns:a16="http://schemas.microsoft.com/office/drawing/2014/main" id="{EF7729D3-4631-00F5-B8FD-A36FAECD1E44}"/>
              </a:ext>
            </a:extLst>
          </p:cNvPr>
          <p:cNvSpPr>
            <a:spLocks noGrp="1" noRot="1" noMove="1" noResize="1" noEditPoints="1" noAdjustHandles="1" noChangeArrowheads="1" noChangeShapeType="1"/>
          </p:cNvSpPr>
          <p:nvPr>
            <p:ph type="sldNum" sz="quarter" idx="16"/>
          </p:nvPr>
        </p:nvSpPr>
        <p:spPr/>
        <p:txBody>
          <a:bodyPr/>
          <a:lstStyle/>
          <a:p>
            <a:fld id="{CF839E00-920F-44B0-A87D-3D18AF2DE1AE}" type="slidenum">
              <a:rPr lang="en-GB" smtClean="0"/>
              <a:t>‹#›</a:t>
            </a:fld>
            <a:endParaRPr lang="en-GB"/>
          </a:p>
        </p:txBody>
      </p:sp>
      <p:sp>
        <p:nvSpPr>
          <p:cNvPr id="5" name="Title 4">
            <a:extLst>
              <a:ext uri="{FF2B5EF4-FFF2-40B4-BE49-F238E27FC236}">
                <a16:creationId xmlns:a16="http://schemas.microsoft.com/office/drawing/2014/main" id="{7EE3DBD9-C18F-0242-2CC2-C5FC18C20BE2}"/>
              </a:ext>
            </a:extLst>
          </p:cNvPr>
          <p:cNvSpPr>
            <a:spLocks noGrp="1"/>
          </p:cNvSpPr>
          <p:nvPr>
            <p:ph type="title" hasCustomPrompt="1"/>
          </p:nvPr>
        </p:nvSpPr>
        <p:spPr>
          <a:xfrm>
            <a:off x="763200" y="770400"/>
            <a:ext cx="4802400" cy="730800"/>
          </a:xfrm>
          <a:prstGeom prst="rect">
            <a:avLst/>
          </a:prstGeom>
        </p:spPr>
        <p:txBody>
          <a:bodyPr/>
          <a:lstStyle>
            <a:lvl1pPr>
              <a:defRPr lang="en-GB" sz="1800" b="1">
                <a:solidFill>
                  <a:srgbClr val="005EB8"/>
                </a:solidFill>
                <a:effectLst/>
                <a:latin typeface="Arial" panose="020B0604020202020204" pitchFamily="34" charset="0"/>
                <a:ea typeface="+mn-ea"/>
                <a:cs typeface="+mn-cs"/>
              </a:defRPr>
            </a:lvl1pPr>
          </a:lstStyle>
          <a:p>
            <a:pPr marL="0" lvl="0" indent="0">
              <a:lnSpc>
                <a:spcPct val="100000"/>
              </a:lnSpc>
              <a:spcBef>
                <a:spcPts val="1000"/>
              </a:spcBef>
              <a:buFont typeface="Arial" panose="020B0604020202020204" pitchFamily="34" charset="0"/>
            </a:pPr>
            <a:r>
              <a:rPr lang="en-GB"/>
              <a:t>Click to edit presentation title</a:t>
            </a:r>
          </a:p>
        </p:txBody>
      </p:sp>
      <p:sp>
        <p:nvSpPr>
          <p:cNvPr id="8" name="Text Placeholder 6">
            <a:extLst>
              <a:ext uri="{FF2B5EF4-FFF2-40B4-BE49-F238E27FC236}">
                <a16:creationId xmlns:a16="http://schemas.microsoft.com/office/drawing/2014/main" id="{741DFA48-AD6B-D4E9-BF82-EA6C1301A146}"/>
              </a:ext>
            </a:extLst>
          </p:cNvPr>
          <p:cNvSpPr>
            <a:spLocks noGrp="1"/>
          </p:cNvSpPr>
          <p:nvPr>
            <p:ph type="body" sz="quarter" idx="20"/>
          </p:nvPr>
        </p:nvSpPr>
        <p:spPr>
          <a:xfrm>
            <a:off x="763200" y="1854000"/>
            <a:ext cx="3399148" cy="2360613"/>
          </a:xfrm>
          <a:prstGeom prst="rect">
            <a:avLst/>
          </a:prstGeom>
        </p:spPr>
        <p:txBody>
          <a:bodyPr/>
          <a:lstStyle>
            <a:lvl1pPr marL="0" indent="0">
              <a:buFont typeface="Arial" panose="020B0604020202020204" pitchFamily="34" charset="0"/>
              <a:buNone/>
              <a:defRPr sz="1200">
                <a:solidFill>
                  <a:srgbClr val="425563"/>
                </a:solidFill>
                <a:latin typeface="Arial" panose="020B0604020202020204" pitchFamily="34" charset="0"/>
              </a:defRPr>
            </a:lvl1pPr>
            <a:lvl2pPr marL="180975" indent="-180975">
              <a:buFont typeface="Arial" panose="020B0604020202020204" pitchFamily="34" charset="0"/>
              <a:buChar char="•"/>
              <a:defRPr sz="1200">
                <a:solidFill>
                  <a:srgbClr val="425563"/>
                </a:solidFill>
                <a:latin typeface="Arial" panose="020B0604020202020204" pitchFamily="34" charset="0"/>
              </a:defRPr>
            </a:lvl2pPr>
            <a:lvl3pPr marL="355600" indent="-174625">
              <a:buFont typeface="Arial" panose="020B0604020202020204" pitchFamily="34" charset="0"/>
              <a:buChar char="•"/>
              <a:defRPr sz="1200">
                <a:solidFill>
                  <a:srgbClr val="425563"/>
                </a:solidFill>
                <a:latin typeface="Arial" panose="020B0604020202020204" pitchFamily="34" charset="0"/>
              </a:defRPr>
            </a:lvl3pPr>
            <a:lvl4pPr marL="538163" indent="-182563">
              <a:buFont typeface="Arial" panose="020B0604020202020204" pitchFamily="34" charset="0"/>
              <a:buChar char="•"/>
              <a:defRPr sz="1200">
                <a:solidFill>
                  <a:srgbClr val="425563"/>
                </a:solidFill>
                <a:latin typeface="Arial" panose="020B0604020202020204" pitchFamily="34" charset="0"/>
              </a:defRPr>
            </a:lvl4pPr>
            <a:lvl5pPr marL="719138" indent="-180975">
              <a:buFont typeface="Arial" panose="020B0604020202020204" pitchFamily="34" charset="0"/>
              <a:buChar char="•"/>
              <a:defRPr sz="1200">
                <a:solidFill>
                  <a:srgbClr val="425563"/>
                </a:solidFill>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Text Placeholder 6">
            <a:extLst>
              <a:ext uri="{FF2B5EF4-FFF2-40B4-BE49-F238E27FC236}">
                <a16:creationId xmlns:a16="http://schemas.microsoft.com/office/drawing/2014/main" id="{94F5BDC9-2676-61F1-289D-ED2AD52447C5}"/>
              </a:ext>
            </a:extLst>
          </p:cNvPr>
          <p:cNvSpPr>
            <a:spLocks noGrp="1"/>
          </p:cNvSpPr>
          <p:nvPr>
            <p:ph type="body" sz="quarter" idx="21"/>
          </p:nvPr>
        </p:nvSpPr>
        <p:spPr>
          <a:xfrm>
            <a:off x="4363200" y="1854000"/>
            <a:ext cx="3399148" cy="2360613"/>
          </a:xfrm>
          <a:prstGeom prst="rect">
            <a:avLst/>
          </a:prstGeom>
        </p:spPr>
        <p:txBody>
          <a:bodyPr/>
          <a:lstStyle>
            <a:lvl1pPr marL="0" indent="0">
              <a:buFont typeface="Arial" panose="020B0604020202020204" pitchFamily="34" charset="0"/>
              <a:buNone/>
              <a:defRPr sz="1200">
                <a:solidFill>
                  <a:srgbClr val="425563"/>
                </a:solidFill>
                <a:latin typeface="Arial" panose="020B0604020202020204" pitchFamily="34" charset="0"/>
              </a:defRPr>
            </a:lvl1pPr>
            <a:lvl2pPr marL="180975" indent="-180975">
              <a:buFont typeface="Arial" panose="020B0604020202020204" pitchFamily="34" charset="0"/>
              <a:buChar char="•"/>
              <a:defRPr sz="1200">
                <a:solidFill>
                  <a:srgbClr val="425563"/>
                </a:solidFill>
                <a:latin typeface="Arial" panose="020B0604020202020204" pitchFamily="34" charset="0"/>
              </a:defRPr>
            </a:lvl2pPr>
            <a:lvl3pPr marL="355600" indent="-174625">
              <a:buFont typeface="Arial" panose="020B0604020202020204" pitchFamily="34" charset="0"/>
              <a:buChar char="•"/>
              <a:defRPr sz="1200">
                <a:solidFill>
                  <a:srgbClr val="425563"/>
                </a:solidFill>
                <a:latin typeface="Arial" panose="020B0604020202020204" pitchFamily="34" charset="0"/>
              </a:defRPr>
            </a:lvl3pPr>
            <a:lvl4pPr marL="538163" indent="-182563">
              <a:buFont typeface="Arial" panose="020B0604020202020204" pitchFamily="34" charset="0"/>
              <a:buChar char="•"/>
              <a:defRPr sz="1200">
                <a:solidFill>
                  <a:srgbClr val="425563"/>
                </a:solidFill>
                <a:latin typeface="Arial" panose="020B0604020202020204" pitchFamily="34" charset="0"/>
              </a:defRPr>
            </a:lvl4pPr>
            <a:lvl5pPr marL="719138" indent="-180975">
              <a:buFont typeface="Arial" panose="020B0604020202020204" pitchFamily="34" charset="0"/>
              <a:buChar char="•"/>
              <a:defRPr sz="1200">
                <a:solidFill>
                  <a:srgbClr val="425563"/>
                </a:solidFill>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Text Placeholder 6">
            <a:extLst>
              <a:ext uri="{FF2B5EF4-FFF2-40B4-BE49-F238E27FC236}">
                <a16:creationId xmlns:a16="http://schemas.microsoft.com/office/drawing/2014/main" id="{EA2C381C-0516-9917-27AD-5D2432961835}"/>
              </a:ext>
            </a:extLst>
          </p:cNvPr>
          <p:cNvSpPr>
            <a:spLocks noGrp="1"/>
          </p:cNvSpPr>
          <p:nvPr>
            <p:ph type="body" sz="quarter" idx="22"/>
          </p:nvPr>
        </p:nvSpPr>
        <p:spPr>
          <a:xfrm>
            <a:off x="8316000" y="1854000"/>
            <a:ext cx="2836800" cy="2360613"/>
          </a:xfrm>
          <a:prstGeom prst="rect">
            <a:avLst/>
          </a:prstGeom>
        </p:spPr>
        <p:txBody>
          <a:bodyPr/>
          <a:lstStyle>
            <a:lvl1pPr marL="0" indent="0">
              <a:buFont typeface="Arial" panose="020B0604020202020204" pitchFamily="34" charset="0"/>
              <a:buNone/>
              <a:defRPr sz="1200" b="1">
                <a:solidFill>
                  <a:srgbClr val="005EB8"/>
                </a:solidFill>
                <a:latin typeface="Arial" panose="020B0604020202020204" pitchFamily="34" charset="0"/>
              </a:defRPr>
            </a:lvl1pPr>
            <a:lvl2pPr marL="180975" indent="-180975">
              <a:buFont typeface="Arial" panose="020B0604020202020204" pitchFamily="34" charset="0"/>
              <a:buChar char="•"/>
              <a:defRPr sz="1200" b="1">
                <a:solidFill>
                  <a:srgbClr val="005EB8"/>
                </a:solidFill>
                <a:latin typeface="Arial" panose="020B0604020202020204" pitchFamily="34" charset="0"/>
              </a:defRPr>
            </a:lvl2pPr>
            <a:lvl3pPr marL="355600" indent="-174625">
              <a:buFont typeface="Arial" panose="020B0604020202020204" pitchFamily="34" charset="0"/>
              <a:buChar char="•"/>
              <a:defRPr sz="1200" b="1">
                <a:solidFill>
                  <a:srgbClr val="005EB8"/>
                </a:solidFill>
                <a:latin typeface="Arial" panose="020B0604020202020204" pitchFamily="34" charset="0"/>
              </a:defRPr>
            </a:lvl3pPr>
            <a:lvl4pPr marL="538163" indent="-182563">
              <a:buFont typeface="Arial" panose="020B0604020202020204" pitchFamily="34" charset="0"/>
              <a:buChar char="•"/>
              <a:defRPr sz="1200" b="1">
                <a:solidFill>
                  <a:srgbClr val="005EB8"/>
                </a:solidFill>
                <a:latin typeface="Arial" panose="020B0604020202020204" pitchFamily="34" charset="0"/>
              </a:defRPr>
            </a:lvl4pPr>
            <a:lvl5pPr marL="719138" indent="-180975">
              <a:buFont typeface="Arial" panose="020B0604020202020204" pitchFamily="34" charset="0"/>
              <a:buChar char="•"/>
              <a:defRPr sz="1200" b="1">
                <a:solidFill>
                  <a:srgbClr val="005EB8"/>
                </a:solidFill>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83158103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Insert Chart with Shapes">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C76B864-F7F2-E4C5-C453-37FFD735E284}"/>
              </a:ext>
            </a:extLst>
          </p:cNvPr>
          <p:cNvPicPr>
            <a:picLocks noChangeAspect="1"/>
          </p:cNvPicPr>
          <p:nvPr userDrawn="1"/>
        </p:nvPicPr>
        <p:blipFill>
          <a:blip r:embed="rId2"/>
          <a:srcRect/>
          <a:stretch/>
        </p:blipFill>
        <p:spPr>
          <a:xfrm>
            <a:off x="0" y="1"/>
            <a:ext cx="1833975" cy="826527"/>
          </a:xfrm>
          <a:prstGeom prst="rect">
            <a:avLst/>
          </a:prstGeom>
        </p:spPr>
      </p:pic>
      <p:sp>
        <p:nvSpPr>
          <p:cNvPr id="4" name="Rectangle 3">
            <a:extLst>
              <a:ext uri="{FF2B5EF4-FFF2-40B4-BE49-F238E27FC236}">
                <a16:creationId xmlns:a16="http://schemas.microsoft.com/office/drawing/2014/main" id="{AD20300A-B6E7-23C3-A958-8BDE5221DBD7}"/>
              </a:ext>
            </a:extLst>
          </p:cNvPr>
          <p:cNvSpPr>
            <a:spLocks noGrp="1" noRot="1" noMove="1" noResize="1" noEditPoints="1" noAdjustHandles="1" noChangeArrowheads="1" noChangeShapeType="1"/>
          </p:cNvSpPr>
          <p:nvPr userDrawn="1"/>
        </p:nvSpPr>
        <p:spPr>
          <a:xfrm rot="9000000">
            <a:off x="1029448" y="2267306"/>
            <a:ext cx="1500395" cy="4519822"/>
          </a:xfrm>
          <a:prstGeom prst="rect">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endParaRPr>
          </a:p>
        </p:txBody>
      </p:sp>
      <p:sp>
        <p:nvSpPr>
          <p:cNvPr id="3" name="Footer Placeholder 2">
            <a:extLst>
              <a:ext uri="{FF2B5EF4-FFF2-40B4-BE49-F238E27FC236}">
                <a16:creationId xmlns:a16="http://schemas.microsoft.com/office/drawing/2014/main" id="{99289CEE-2B15-144A-757F-5F06F7EE147F}"/>
              </a:ext>
            </a:extLst>
          </p:cNvPr>
          <p:cNvSpPr>
            <a:spLocks noGrp="1"/>
          </p:cNvSpPr>
          <p:nvPr>
            <p:ph type="ftr" sz="quarter" idx="14"/>
          </p:nvPr>
        </p:nvSpPr>
        <p:spPr/>
        <p:txBody>
          <a:bodyPr/>
          <a:lstStyle/>
          <a:p>
            <a:endParaRPr lang="en-GB"/>
          </a:p>
        </p:txBody>
      </p:sp>
      <p:sp>
        <p:nvSpPr>
          <p:cNvPr id="5" name="Slide Number Placeholder 4">
            <a:extLst>
              <a:ext uri="{FF2B5EF4-FFF2-40B4-BE49-F238E27FC236}">
                <a16:creationId xmlns:a16="http://schemas.microsoft.com/office/drawing/2014/main" id="{B4844A0D-95DD-2AE8-FF17-90C1BB31BDEF}"/>
              </a:ext>
            </a:extLst>
          </p:cNvPr>
          <p:cNvSpPr>
            <a:spLocks noGrp="1" noRot="1" noMove="1" noResize="1" noEditPoints="1" noAdjustHandles="1" noChangeArrowheads="1" noChangeShapeType="1"/>
          </p:cNvSpPr>
          <p:nvPr>
            <p:ph type="sldNum" sz="quarter" idx="15"/>
          </p:nvPr>
        </p:nvSpPr>
        <p:spPr/>
        <p:txBody>
          <a:bodyPr/>
          <a:lstStyle/>
          <a:p>
            <a:fld id="{CF839E00-920F-44B0-A87D-3D18AF2DE1AE}" type="slidenum">
              <a:rPr lang="en-GB" smtClean="0"/>
              <a:t>‹#›</a:t>
            </a:fld>
            <a:endParaRPr lang="en-GB"/>
          </a:p>
        </p:txBody>
      </p:sp>
      <p:sp>
        <p:nvSpPr>
          <p:cNvPr id="6" name="Title 4">
            <a:extLst>
              <a:ext uri="{FF2B5EF4-FFF2-40B4-BE49-F238E27FC236}">
                <a16:creationId xmlns:a16="http://schemas.microsoft.com/office/drawing/2014/main" id="{D247C625-84B8-2B13-69A7-B5B88520FF21}"/>
              </a:ext>
            </a:extLst>
          </p:cNvPr>
          <p:cNvSpPr>
            <a:spLocks noGrp="1"/>
          </p:cNvSpPr>
          <p:nvPr>
            <p:ph type="title" hasCustomPrompt="1"/>
          </p:nvPr>
        </p:nvSpPr>
        <p:spPr>
          <a:xfrm>
            <a:off x="763200" y="770400"/>
            <a:ext cx="4802400" cy="730800"/>
          </a:xfrm>
          <a:prstGeom prst="rect">
            <a:avLst/>
          </a:prstGeom>
        </p:spPr>
        <p:txBody>
          <a:bodyPr/>
          <a:lstStyle>
            <a:lvl1pPr>
              <a:defRPr lang="en-GB" sz="1800" b="1">
                <a:solidFill>
                  <a:srgbClr val="005EB8"/>
                </a:solidFill>
                <a:effectLst/>
                <a:latin typeface="Arial" panose="020B0604020202020204" pitchFamily="34" charset="0"/>
                <a:ea typeface="+mn-ea"/>
                <a:cs typeface="+mn-cs"/>
              </a:defRPr>
            </a:lvl1pPr>
          </a:lstStyle>
          <a:p>
            <a:pPr marL="0" lvl="0" indent="0">
              <a:lnSpc>
                <a:spcPct val="100000"/>
              </a:lnSpc>
              <a:spcBef>
                <a:spcPts val="1000"/>
              </a:spcBef>
              <a:buFont typeface="Arial" panose="020B0604020202020204" pitchFamily="34" charset="0"/>
            </a:pPr>
            <a:r>
              <a:rPr lang="en-GB"/>
              <a:t>Click to edit presentation title</a:t>
            </a:r>
          </a:p>
        </p:txBody>
      </p:sp>
      <p:sp>
        <p:nvSpPr>
          <p:cNvPr id="7" name="Text Placeholder 6">
            <a:extLst>
              <a:ext uri="{FF2B5EF4-FFF2-40B4-BE49-F238E27FC236}">
                <a16:creationId xmlns:a16="http://schemas.microsoft.com/office/drawing/2014/main" id="{57341EDE-D0C5-4CC0-5137-2F0B438D5F02}"/>
              </a:ext>
            </a:extLst>
          </p:cNvPr>
          <p:cNvSpPr>
            <a:spLocks noGrp="1"/>
          </p:cNvSpPr>
          <p:nvPr>
            <p:ph type="body" sz="quarter" idx="20"/>
          </p:nvPr>
        </p:nvSpPr>
        <p:spPr>
          <a:xfrm>
            <a:off x="759600" y="1519200"/>
            <a:ext cx="4802400" cy="2360613"/>
          </a:xfrm>
          <a:prstGeom prst="rect">
            <a:avLst/>
          </a:prstGeom>
        </p:spPr>
        <p:txBody>
          <a:bodyPr/>
          <a:lstStyle>
            <a:lvl1pPr marL="0" indent="0">
              <a:buFont typeface="Arial" panose="020B0604020202020204" pitchFamily="34" charset="0"/>
              <a:buNone/>
              <a:defRPr sz="1200">
                <a:solidFill>
                  <a:srgbClr val="425563"/>
                </a:solidFill>
                <a:latin typeface="Arial" panose="020B0604020202020204" pitchFamily="34" charset="0"/>
              </a:defRPr>
            </a:lvl1pPr>
            <a:lvl2pPr marL="180975" indent="-180975">
              <a:buFont typeface="Arial" panose="020B0604020202020204" pitchFamily="34" charset="0"/>
              <a:buChar char="•"/>
              <a:defRPr sz="1200">
                <a:solidFill>
                  <a:srgbClr val="425563"/>
                </a:solidFill>
                <a:latin typeface="Arial" panose="020B0604020202020204" pitchFamily="34" charset="0"/>
              </a:defRPr>
            </a:lvl2pPr>
            <a:lvl3pPr marL="355600" indent="-174625">
              <a:buFont typeface="Arial" panose="020B0604020202020204" pitchFamily="34" charset="0"/>
              <a:buChar char="•"/>
              <a:defRPr sz="1200">
                <a:solidFill>
                  <a:srgbClr val="425563"/>
                </a:solidFill>
                <a:latin typeface="Arial" panose="020B0604020202020204" pitchFamily="34" charset="0"/>
              </a:defRPr>
            </a:lvl3pPr>
            <a:lvl4pPr marL="538163" indent="-182563">
              <a:buFont typeface="Arial" panose="020B0604020202020204" pitchFamily="34" charset="0"/>
              <a:buChar char="•"/>
              <a:defRPr sz="1200">
                <a:solidFill>
                  <a:srgbClr val="425563"/>
                </a:solidFill>
                <a:latin typeface="Arial" panose="020B0604020202020204" pitchFamily="34" charset="0"/>
              </a:defRPr>
            </a:lvl4pPr>
            <a:lvl5pPr marL="719138" indent="-180975">
              <a:buFont typeface="Arial" panose="020B0604020202020204" pitchFamily="34" charset="0"/>
              <a:buChar char="•"/>
              <a:defRPr sz="1200">
                <a:solidFill>
                  <a:srgbClr val="425563"/>
                </a:solidFill>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Text Placeholder 6">
            <a:extLst>
              <a:ext uri="{FF2B5EF4-FFF2-40B4-BE49-F238E27FC236}">
                <a16:creationId xmlns:a16="http://schemas.microsoft.com/office/drawing/2014/main" id="{3B8C08A9-457F-67F1-9B0F-286FD272D21E}"/>
              </a:ext>
            </a:extLst>
          </p:cNvPr>
          <p:cNvSpPr>
            <a:spLocks noGrp="1"/>
          </p:cNvSpPr>
          <p:nvPr>
            <p:ph type="body" sz="quarter" idx="21"/>
          </p:nvPr>
        </p:nvSpPr>
        <p:spPr>
          <a:xfrm>
            <a:off x="6242400" y="770400"/>
            <a:ext cx="4802400" cy="2360613"/>
          </a:xfrm>
          <a:prstGeom prst="rect">
            <a:avLst/>
          </a:prstGeom>
        </p:spPr>
        <p:txBody>
          <a:bodyPr/>
          <a:lstStyle>
            <a:lvl1pPr marL="0" indent="0">
              <a:buFont typeface="Arial" panose="020B0604020202020204" pitchFamily="34" charset="0"/>
              <a:buNone/>
              <a:defRPr sz="1200">
                <a:solidFill>
                  <a:srgbClr val="425563"/>
                </a:solidFill>
                <a:latin typeface="Arial" panose="020B0604020202020204" pitchFamily="34" charset="0"/>
              </a:defRPr>
            </a:lvl1pPr>
            <a:lvl2pPr marL="180975" indent="-180975">
              <a:buFont typeface="Arial" panose="020B0604020202020204" pitchFamily="34" charset="0"/>
              <a:buChar char="•"/>
              <a:defRPr sz="1200">
                <a:solidFill>
                  <a:srgbClr val="425563"/>
                </a:solidFill>
                <a:latin typeface="Arial" panose="020B0604020202020204" pitchFamily="34" charset="0"/>
              </a:defRPr>
            </a:lvl2pPr>
            <a:lvl3pPr marL="355600" indent="-174625">
              <a:buFont typeface="Arial" panose="020B0604020202020204" pitchFamily="34" charset="0"/>
              <a:buChar char="•"/>
              <a:defRPr sz="1200">
                <a:solidFill>
                  <a:srgbClr val="425563"/>
                </a:solidFill>
                <a:latin typeface="Arial" panose="020B0604020202020204" pitchFamily="34" charset="0"/>
              </a:defRPr>
            </a:lvl3pPr>
            <a:lvl4pPr marL="538163" indent="-182563">
              <a:buFont typeface="Arial" panose="020B0604020202020204" pitchFamily="34" charset="0"/>
              <a:buChar char="•"/>
              <a:defRPr sz="1200">
                <a:solidFill>
                  <a:srgbClr val="425563"/>
                </a:solidFill>
                <a:latin typeface="Arial" panose="020B0604020202020204" pitchFamily="34" charset="0"/>
              </a:defRPr>
            </a:lvl4pPr>
            <a:lvl5pPr marL="719138" indent="-180975">
              <a:buFont typeface="Arial" panose="020B0604020202020204" pitchFamily="34" charset="0"/>
              <a:buChar char="•"/>
              <a:defRPr sz="1200">
                <a:solidFill>
                  <a:srgbClr val="425563"/>
                </a:solidFill>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71803164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 Column">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C76B864-F7F2-E4C5-C453-37FFD735E284}"/>
              </a:ext>
            </a:extLst>
          </p:cNvPr>
          <p:cNvPicPr>
            <a:picLocks noChangeAspect="1"/>
          </p:cNvPicPr>
          <p:nvPr userDrawn="1"/>
        </p:nvPicPr>
        <p:blipFill>
          <a:blip r:embed="rId2"/>
          <a:srcRect/>
          <a:stretch/>
        </p:blipFill>
        <p:spPr>
          <a:xfrm>
            <a:off x="0" y="1"/>
            <a:ext cx="1833975" cy="826527"/>
          </a:xfrm>
          <a:prstGeom prst="rect">
            <a:avLst/>
          </a:prstGeom>
        </p:spPr>
      </p:pic>
      <p:sp>
        <p:nvSpPr>
          <p:cNvPr id="4" name="Text Placeholder 9">
            <a:extLst>
              <a:ext uri="{FF2B5EF4-FFF2-40B4-BE49-F238E27FC236}">
                <a16:creationId xmlns:a16="http://schemas.microsoft.com/office/drawing/2014/main" id="{B3B5DC89-7FC8-215F-62E4-5A67CE670ECA}"/>
              </a:ext>
            </a:extLst>
          </p:cNvPr>
          <p:cNvSpPr>
            <a:spLocks noGrp="1"/>
          </p:cNvSpPr>
          <p:nvPr>
            <p:ph type="body" sz="quarter" idx="11" hasCustomPrompt="1"/>
          </p:nvPr>
        </p:nvSpPr>
        <p:spPr>
          <a:xfrm>
            <a:off x="762700" y="1855463"/>
            <a:ext cx="4804979" cy="1060683"/>
          </a:xfrm>
          <a:prstGeom prst="rect">
            <a:avLst/>
          </a:prstGeom>
        </p:spPr>
        <p:txBody>
          <a:bodyPr/>
          <a:lstStyle>
            <a:lvl1pPr marL="0" indent="0" algn="l" defTabSz="914400" rtl="0" eaLnBrk="1" latinLnBrk="0" hangingPunct="1">
              <a:lnSpc>
                <a:spcPct val="100000"/>
              </a:lnSpc>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5" name="Text Placeholder 9">
            <a:extLst>
              <a:ext uri="{FF2B5EF4-FFF2-40B4-BE49-F238E27FC236}">
                <a16:creationId xmlns:a16="http://schemas.microsoft.com/office/drawing/2014/main" id="{9EF24D16-B8CA-B869-6FF3-CE711DFD78E3}"/>
              </a:ext>
            </a:extLst>
          </p:cNvPr>
          <p:cNvSpPr>
            <a:spLocks noGrp="1"/>
          </p:cNvSpPr>
          <p:nvPr>
            <p:ph type="body" sz="quarter" idx="12" hasCustomPrompt="1"/>
          </p:nvPr>
        </p:nvSpPr>
        <p:spPr>
          <a:xfrm>
            <a:off x="6248400" y="1855463"/>
            <a:ext cx="4804979" cy="1060683"/>
          </a:xfrm>
          <a:prstGeom prst="rect">
            <a:avLst/>
          </a:prstGeom>
        </p:spPr>
        <p:txBody>
          <a:bodyPr/>
          <a:lstStyle>
            <a:lvl1pPr marL="0" indent="0" algn="l" defTabSz="914400" rtl="0" eaLnBrk="1" latinLnBrk="0" hangingPunct="1">
              <a:lnSpc>
                <a:spcPct val="100000"/>
              </a:lnSpc>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7" name="Text Placeholder 9">
            <a:extLst>
              <a:ext uri="{FF2B5EF4-FFF2-40B4-BE49-F238E27FC236}">
                <a16:creationId xmlns:a16="http://schemas.microsoft.com/office/drawing/2014/main" id="{C9844275-F2A4-5653-3FC5-850C3073DFBB}"/>
              </a:ext>
            </a:extLst>
          </p:cNvPr>
          <p:cNvSpPr>
            <a:spLocks noGrp="1"/>
          </p:cNvSpPr>
          <p:nvPr>
            <p:ph type="body" sz="quarter" idx="13" hasCustomPrompt="1"/>
          </p:nvPr>
        </p:nvSpPr>
        <p:spPr>
          <a:xfrm>
            <a:off x="762701" y="770774"/>
            <a:ext cx="4801043" cy="728826"/>
          </a:xfrm>
          <a:prstGeom prst="rect">
            <a:avLst/>
          </a:prstGeom>
        </p:spPr>
        <p:txBody>
          <a:bodyPr/>
          <a:lstStyle>
            <a:lvl1pPr marL="0" indent="0" algn="l" defTabSz="914400" rtl="0" eaLnBrk="1" latinLnBrk="0" hangingPunct="1">
              <a:lnSpc>
                <a:spcPct val="100000"/>
              </a:lnSpc>
              <a:buNone/>
              <a:defRPr lang="en-GB" sz="1800" b="1" kern="1200" spc="-50" baseline="0" dirty="0" smtClean="0">
                <a:solidFill>
                  <a:srgbClr val="005EB8"/>
                </a:solidFill>
                <a:effectLst/>
                <a:latin typeface="Arial" panose="020B0604020202020204" pitchFamily="34" charset="0"/>
                <a:ea typeface="+mn-ea"/>
                <a:cs typeface="+mn-cs"/>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presentation title</a:t>
            </a:r>
          </a:p>
        </p:txBody>
      </p:sp>
      <p:pic>
        <p:nvPicPr>
          <p:cNvPr id="3" name="Picture 2" descr="A blue and white logo&#10;&#10;Description automatically generated with low confidence">
            <a:extLst>
              <a:ext uri="{FF2B5EF4-FFF2-40B4-BE49-F238E27FC236}">
                <a16:creationId xmlns:a16="http://schemas.microsoft.com/office/drawing/2014/main" id="{33426500-A796-9456-6E37-F8C520DFC497}"/>
              </a:ext>
            </a:extLst>
          </p:cNvPr>
          <p:cNvPicPr>
            <a:picLocks noChangeAspect="1"/>
          </p:cNvPicPr>
          <p:nvPr userDrawn="1"/>
        </p:nvPicPr>
        <p:blipFill>
          <a:blip r:embed="rId3"/>
          <a:stretch>
            <a:fillRect/>
          </a:stretch>
        </p:blipFill>
        <p:spPr>
          <a:xfrm>
            <a:off x="11053379" y="257130"/>
            <a:ext cx="781273" cy="315561"/>
          </a:xfrm>
          <a:prstGeom prst="rect">
            <a:avLst/>
          </a:prstGeom>
        </p:spPr>
      </p:pic>
    </p:spTree>
    <p:extLst>
      <p:ext uri="{BB962C8B-B14F-4D97-AF65-F5344CB8AC3E}">
        <p14:creationId xmlns:p14="http://schemas.microsoft.com/office/powerpoint/2010/main" val="117903207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_Section Break">
    <p:bg>
      <p:bgPr>
        <a:solidFill>
          <a:srgbClr val="BADFDC"/>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D63CC4D-9904-7001-6FA2-9CCB54FD6338}"/>
              </a:ext>
            </a:extLst>
          </p:cNvPr>
          <p:cNvPicPr>
            <a:picLocks noGrp="1" noRot="1" noChangeAspect="1" noMove="1" noResize="1" noEditPoints="1" noAdjustHandles="1" noChangeArrowheads="1" noChangeShapeType="1" noCrop="1"/>
          </p:cNvPicPr>
          <p:nvPr userDrawn="1"/>
        </p:nvPicPr>
        <p:blipFill>
          <a:blip r:embed="rId2"/>
          <a:srcRect/>
          <a:stretch/>
        </p:blipFill>
        <p:spPr>
          <a:xfrm>
            <a:off x="0" y="1"/>
            <a:ext cx="1833975" cy="826527"/>
          </a:xfrm>
          <a:prstGeom prst="rect">
            <a:avLst/>
          </a:prstGeom>
        </p:spPr>
      </p:pic>
      <p:sp>
        <p:nvSpPr>
          <p:cNvPr id="3" name="Freeform 2">
            <a:extLst>
              <a:ext uri="{FF2B5EF4-FFF2-40B4-BE49-F238E27FC236}">
                <a16:creationId xmlns:a16="http://schemas.microsoft.com/office/drawing/2014/main" id="{E7D5CB75-BB19-C259-81D9-2B3B91AD09AF}"/>
              </a:ext>
            </a:extLst>
          </p:cNvPr>
          <p:cNvSpPr>
            <a:spLocks noGrp="1" noRot="1" noMove="1" noResize="1" noEditPoints="1" noAdjustHandles="1" noChangeArrowheads="1" noChangeShapeType="1"/>
          </p:cNvSpPr>
          <p:nvPr userDrawn="1"/>
        </p:nvSpPr>
        <p:spPr>
          <a:xfrm rot="18900000">
            <a:off x="6984343" y="4650028"/>
            <a:ext cx="1875003" cy="1838339"/>
          </a:xfrm>
          <a:custGeom>
            <a:avLst/>
            <a:gdLst>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0 w 1028481"/>
              <a:gd name="connsiteY12" fmla="*/ 809631 h 809632"/>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110052 w 1028481"/>
              <a:gd name="connsiteY12" fmla="*/ 809631 h 809632"/>
              <a:gd name="connsiteX13" fmla="*/ 0 w 1028481"/>
              <a:gd name="connsiteY13" fmla="*/ 0 h 809632"/>
              <a:gd name="connsiteX0" fmla="*/ 0 w 918429"/>
              <a:gd name="connsiteY0" fmla="*/ 12229 h 809632"/>
              <a:gd name="connsiteX1" fmla="*/ 513613 w 918429"/>
              <a:gd name="connsiteY1" fmla="*/ 0 h 809632"/>
              <a:gd name="connsiteX2" fmla="*/ 516195 w 918429"/>
              <a:gd name="connsiteY2" fmla="*/ 0 h 809632"/>
              <a:gd name="connsiteX3" fmla="*/ 516195 w 918429"/>
              <a:gd name="connsiteY3" fmla="*/ 260 h 809632"/>
              <a:gd name="connsiteX4" fmla="*/ 595198 w 918429"/>
              <a:gd name="connsiteY4" fmla="*/ 8224 h 809632"/>
              <a:gd name="connsiteX5" fmla="*/ 918429 w 918429"/>
              <a:gd name="connsiteY5" fmla="*/ 404816 h 809632"/>
              <a:gd name="connsiteX6" fmla="*/ 595198 w 918429"/>
              <a:gd name="connsiteY6" fmla="*/ 801408 h 809632"/>
              <a:gd name="connsiteX7" fmla="*/ 516195 w 918429"/>
              <a:gd name="connsiteY7" fmla="*/ 809372 h 809632"/>
              <a:gd name="connsiteX8" fmla="*/ 516195 w 918429"/>
              <a:gd name="connsiteY8" fmla="*/ 809631 h 809632"/>
              <a:gd name="connsiteX9" fmla="*/ 513623 w 918429"/>
              <a:gd name="connsiteY9" fmla="*/ 809631 h 809632"/>
              <a:gd name="connsiteX10" fmla="*/ 513613 w 918429"/>
              <a:gd name="connsiteY10" fmla="*/ 809632 h 809632"/>
              <a:gd name="connsiteX11" fmla="*/ 513603 w 918429"/>
              <a:gd name="connsiteY11" fmla="*/ 809631 h 809632"/>
              <a:gd name="connsiteX12" fmla="*/ 0 w 918429"/>
              <a:gd name="connsiteY12" fmla="*/ 809631 h 809632"/>
              <a:gd name="connsiteX13" fmla="*/ 0 w 918429"/>
              <a:gd name="connsiteY13" fmla="*/ 12229 h 809632"/>
              <a:gd name="connsiteX0" fmla="*/ 0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0 w 918429"/>
              <a:gd name="connsiteY13" fmla="*/ 0 h 810183"/>
              <a:gd name="connsiteX0" fmla="*/ 180138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180138 w 918429"/>
              <a:gd name="connsiteY13" fmla="*/ 0 h 810183"/>
              <a:gd name="connsiteX0" fmla="*/ 17040 w 755331"/>
              <a:gd name="connsiteY0" fmla="*/ 0 h 812616"/>
              <a:gd name="connsiteX1" fmla="*/ 350515 w 755331"/>
              <a:gd name="connsiteY1" fmla="*/ 551 h 812616"/>
              <a:gd name="connsiteX2" fmla="*/ 353097 w 755331"/>
              <a:gd name="connsiteY2" fmla="*/ 551 h 812616"/>
              <a:gd name="connsiteX3" fmla="*/ 353097 w 755331"/>
              <a:gd name="connsiteY3" fmla="*/ 811 h 812616"/>
              <a:gd name="connsiteX4" fmla="*/ 432100 w 755331"/>
              <a:gd name="connsiteY4" fmla="*/ 8775 h 812616"/>
              <a:gd name="connsiteX5" fmla="*/ 755331 w 755331"/>
              <a:gd name="connsiteY5" fmla="*/ 405367 h 812616"/>
              <a:gd name="connsiteX6" fmla="*/ 432100 w 755331"/>
              <a:gd name="connsiteY6" fmla="*/ 801959 h 812616"/>
              <a:gd name="connsiteX7" fmla="*/ 353097 w 755331"/>
              <a:gd name="connsiteY7" fmla="*/ 809923 h 812616"/>
              <a:gd name="connsiteX8" fmla="*/ 353097 w 755331"/>
              <a:gd name="connsiteY8" fmla="*/ 810182 h 812616"/>
              <a:gd name="connsiteX9" fmla="*/ 350525 w 755331"/>
              <a:gd name="connsiteY9" fmla="*/ 810182 h 812616"/>
              <a:gd name="connsiteX10" fmla="*/ 350515 w 755331"/>
              <a:gd name="connsiteY10" fmla="*/ 810183 h 812616"/>
              <a:gd name="connsiteX11" fmla="*/ 350505 w 755331"/>
              <a:gd name="connsiteY11" fmla="*/ 810182 h 812616"/>
              <a:gd name="connsiteX12" fmla="*/ 0 w 755331"/>
              <a:gd name="connsiteY12" fmla="*/ 812616 h 812616"/>
              <a:gd name="connsiteX13" fmla="*/ 17040 w 755331"/>
              <a:gd name="connsiteY13" fmla="*/ 0 h 812616"/>
              <a:gd name="connsiteX0" fmla="*/ 0 w 833229"/>
              <a:gd name="connsiteY0" fmla="*/ 1883 h 812065"/>
              <a:gd name="connsiteX1" fmla="*/ 428413 w 833229"/>
              <a:gd name="connsiteY1" fmla="*/ 0 h 812065"/>
              <a:gd name="connsiteX2" fmla="*/ 430995 w 833229"/>
              <a:gd name="connsiteY2" fmla="*/ 0 h 812065"/>
              <a:gd name="connsiteX3" fmla="*/ 430995 w 833229"/>
              <a:gd name="connsiteY3" fmla="*/ 260 h 812065"/>
              <a:gd name="connsiteX4" fmla="*/ 509998 w 833229"/>
              <a:gd name="connsiteY4" fmla="*/ 8224 h 812065"/>
              <a:gd name="connsiteX5" fmla="*/ 833229 w 833229"/>
              <a:gd name="connsiteY5" fmla="*/ 404816 h 812065"/>
              <a:gd name="connsiteX6" fmla="*/ 509998 w 833229"/>
              <a:gd name="connsiteY6" fmla="*/ 801408 h 812065"/>
              <a:gd name="connsiteX7" fmla="*/ 430995 w 833229"/>
              <a:gd name="connsiteY7" fmla="*/ 809372 h 812065"/>
              <a:gd name="connsiteX8" fmla="*/ 430995 w 833229"/>
              <a:gd name="connsiteY8" fmla="*/ 809631 h 812065"/>
              <a:gd name="connsiteX9" fmla="*/ 428423 w 833229"/>
              <a:gd name="connsiteY9" fmla="*/ 809631 h 812065"/>
              <a:gd name="connsiteX10" fmla="*/ 428413 w 833229"/>
              <a:gd name="connsiteY10" fmla="*/ 809632 h 812065"/>
              <a:gd name="connsiteX11" fmla="*/ 428403 w 833229"/>
              <a:gd name="connsiteY11" fmla="*/ 809631 h 812065"/>
              <a:gd name="connsiteX12" fmla="*/ 77898 w 833229"/>
              <a:gd name="connsiteY12" fmla="*/ 812065 h 812065"/>
              <a:gd name="connsiteX13" fmla="*/ 0 w 833229"/>
              <a:gd name="connsiteY13" fmla="*/ 1883 h 812065"/>
              <a:gd name="connsiteX0" fmla="*/ 0 w 833229"/>
              <a:gd name="connsiteY0" fmla="*/ 1883 h 816934"/>
              <a:gd name="connsiteX1" fmla="*/ 428413 w 833229"/>
              <a:gd name="connsiteY1" fmla="*/ 0 h 816934"/>
              <a:gd name="connsiteX2" fmla="*/ 430995 w 833229"/>
              <a:gd name="connsiteY2" fmla="*/ 0 h 816934"/>
              <a:gd name="connsiteX3" fmla="*/ 430995 w 833229"/>
              <a:gd name="connsiteY3" fmla="*/ 260 h 816934"/>
              <a:gd name="connsiteX4" fmla="*/ 509998 w 833229"/>
              <a:gd name="connsiteY4" fmla="*/ 8224 h 816934"/>
              <a:gd name="connsiteX5" fmla="*/ 833229 w 833229"/>
              <a:gd name="connsiteY5" fmla="*/ 404816 h 816934"/>
              <a:gd name="connsiteX6" fmla="*/ 509998 w 833229"/>
              <a:gd name="connsiteY6" fmla="*/ 801408 h 816934"/>
              <a:gd name="connsiteX7" fmla="*/ 430995 w 833229"/>
              <a:gd name="connsiteY7" fmla="*/ 809372 h 816934"/>
              <a:gd name="connsiteX8" fmla="*/ 430995 w 833229"/>
              <a:gd name="connsiteY8" fmla="*/ 809631 h 816934"/>
              <a:gd name="connsiteX9" fmla="*/ 428423 w 833229"/>
              <a:gd name="connsiteY9" fmla="*/ 809631 h 816934"/>
              <a:gd name="connsiteX10" fmla="*/ 428413 w 833229"/>
              <a:gd name="connsiteY10" fmla="*/ 809632 h 816934"/>
              <a:gd name="connsiteX11" fmla="*/ 428403 w 833229"/>
              <a:gd name="connsiteY11" fmla="*/ 809631 h 816934"/>
              <a:gd name="connsiteX12" fmla="*/ 1 w 833229"/>
              <a:gd name="connsiteY12" fmla="*/ 816934 h 816934"/>
              <a:gd name="connsiteX13" fmla="*/ 0 w 833229"/>
              <a:gd name="connsiteY13" fmla="*/ 1883 h 816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33229" h="816934">
                <a:moveTo>
                  <a:pt x="0" y="1883"/>
                </a:moveTo>
                <a:lnTo>
                  <a:pt x="428413" y="0"/>
                </a:lnTo>
                <a:lnTo>
                  <a:pt x="430995" y="0"/>
                </a:lnTo>
                <a:lnTo>
                  <a:pt x="430995" y="260"/>
                </a:lnTo>
                <a:lnTo>
                  <a:pt x="509998" y="8224"/>
                </a:lnTo>
                <a:cubicBezTo>
                  <a:pt x="694466" y="45972"/>
                  <a:pt x="833229" y="209189"/>
                  <a:pt x="833229" y="404816"/>
                </a:cubicBezTo>
                <a:cubicBezTo>
                  <a:pt x="833229" y="600443"/>
                  <a:pt x="694466" y="763660"/>
                  <a:pt x="509998" y="801408"/>
                </a:cubicBezTo>
                <a:lnTo>
                  <a:pt x="430995" y="809372"/>
                </a:lnTo>
                <a:lnTo>
                  <a:pt x="430995" y="809631"/>
                </a:lnTo>
                <a:lnTo>
                  <a:pt x="428423" y="809631"/>
                </a:lnTo>
                <a:cubicBezTo>
                  <a:pt x="428420" y="809631"/>
                  <a:pt x="428416" y="809632"/>
                  <a:pt x="428413" y="809632"/>
                </a:cubicBezTo>
                <a:cubicBezTo>
                  <a:pt x="428410" y="809632"/>
                  <a:pt x="428406" y="809631"/>
                  <a:pt x="428403" y="809631"/>
                </a:cubicBezTo>
                <a:lnTo>
                  <a:pt x="1" y="816934"/>
                </a:lnTo>
                <a:cubicBezTo>
                  <a:pt x="1" y="545250"/>
                  <a:pt x="0" y="273567"/>
                  <a:pt x="0" y="1883"/>
                </a:cubicBezTo>
                <a:close/>
              </a:path>
            </a:pathLst>
          </a:custGeom>
          <a:solidFill>
            <a:srgbClr val="E8298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0" i="0">
              <a:latin typeface="Arial" panose="020B0604020202020204" pitchFamily="34" charset="0"/>
            </a:endParaRPr>
          </a:p>
        </p:txBody>
      </p:sp>
      <p:sp>
        <p:nvSpPr>
          <p:cNvPr id="4" name="Rectangle 3">
            <a:extLst>
              <a:ext uri="{FF2B5EF4-FFF2-40B4-BE49-F238E27FC236}">
                <a16:creationId xmlns:a16="http://schemas.microsoft.com/office/drawing/2014/main" id="{1F5C6EFD-34C5-1701-D503-1731925E2D44}"/>
              </a:ext>
            </a:extLst>
          </p:cNvPr>
          <p:cNvSpPr>
            <a:spLocks noGrp="1" noRot="1" noMove="1" noResize="1" noEditPoints="1" noAdjustHandles="1" noChangeArrowheads="1" noChangeShapeType="1"/>
          </p:cNvSpPr>
          <p:nvPr userDrawn="1"/>
        </p:nvSpPr>
        <p:spPr>
          <a:xfrm rot="18900000">
            <a:off x="10179818" y="3784220"/>
            <a:ext cx="1055045" cy="3178240"/>
          </a:xfrm>
          <a:prstGeom prst="rect">
            <a:avLst/>
          </a:pr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5" name="Rectangle 4">
            <a:extLst>
              <a:ext uri="{FF2B5EF4-FFF2-40B4-BE49-F238E27FC236}">
                <a16:creationId xmlns:a16="http://schemas.microsoft.com/office/drawing/2014/main" id="{18442652-D822-CF1E-7026-077C36060918}"/>
              </a:ext>
            </a:extLst>
          </p:cNvPr>
          <p:cNvSpPr>
            <a:spLocks noGrp="1" noRot="1" noMove="1" noResize="1" noEditPoints="1" noAdjustHandles="1" noChangeArrowheads="1" noChangeShapeType="1"/>
          </p:cNvSpPr>
          <p:nvPr userDrawn="1"/>
        </p:nvSpPr>
        <p:spPr>
          <a:xfrm>
            <a:off x="8843631" y="5567778"/>
            <a:ext cx="1302254" cy="1302254"/>
          </a:xfrm>
          <a:prstGeom prst="rect">
            <a:avLst/>
          </a:prstGeom>
          <a:solidFill>
            <a:srgbClr val="6B4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solidFill>
                <a:srgbClr val="6B4087"/>
              </a:solidFill>
              <a:latin typeface="Arial" panose="020B0604020202020204" pitchFamily="34" charset="0"/>
            </a:endParaRPr>
          </a:p>
        </p:txBody>
      </p:sp>
      <p:sp>
        <p:nvSpPr>
          <p:cNvPr id="6" name="Rectangle 5">
            <a:extLst>
              <a:ext uri="{FF2B5EF4-FFF2-40B4-BE49-F238E27FC236}">
                <a16:creationId xmlns:a16="http://schemas.microsoft.com/office/drawing/2014/main" id="{A2C9084C-1749-D948-CACE-7DE352C58215}"/>
              </a:ext>
            </a:extLst>
          </p:cNvPr>
          <p:cNvSpPr>
            <a:spLocks noGrp="1" noRot="1" noMove="1" noResize="1" noEditPoints="1" noAdjustHandles="1" noChangeArrowheads="1" noChangeShapeType="1"/>
          </p:cNvSpPr>
          <p:nvPr userDrawn="1"/>
        </p:nvSpPr>
        <p:spPr>
          <a:xfrm rot="1800000">
            <a:off x="10425099" y="1027232"/>
            <a:ext cx="1055045" cy="3178240"/>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7" name="Date Placeholder 6">
            <a:extLst>
              <a:ext uri="{FF2B5EF4-FFF2-40B4-BE49-F238E27FC236}">
                <a16:creationId xmlns:a16="http://schemas.microsoft.com/office/drawing/2014/main" id="{91508731-5E84-8B21-A541-EA17DE07A311}"/>
              </a:ext>
            </a:extLst>
          </p:cNvPr>
          <p:cNvSpPr>
            <a:spLocks noGrp="1"/>
          </p:cNvSpPr>
          <p:nvPr>
            <p:ph type="dt" sz="half" idx="11"/>
          </p:nvPr>
        </p:nvSpPr>
        <p:spPr/>
        <p:txBody>
          <a:bodyPr/>
          <a:lstStyle/>
          <a:p>
            <a:fld id="{D7472D88-8130-47CB-9106-748B4C9F6C78}" type="datetime1">
              <a:rPr lang="en-GB" smtClean="0"/>
              <a:t>19/07/2024</a:t>
            </a:fld>
            <a:endParaRPr lang="en-GB"/>
          </a:p>
        </p:txBody>
      </p:sp>
      <p:sp>
        <p:nvSpPr>
          <p:cNvPr id="8" name="Footer Placeholder 7">
            <a:extLst>
              <a:ext uri="{FF2B5EF4-FFF2-40B4-BE49-F238E27FC236}">
                <a16:creationId xmlns:a16="http://schemas.microsoft.com/office/drawing/2014/main" id="{55502B25-F35B-8BEA-2B37-E0AAF02130C0}"/>
              </a:ext>
            </a:extLst>
          </p:cNvPr>
          <p:cNvSpPr>
            <a:spLocks noGrp="1"/>
          </p:cNvSpPr>
          <p:nvPr>
            <p:ph type="ftr" sz="quarter" idx="12"/>
          </p:nvPr>
        </p:nvSpPr>
        <p:spPr/>
        <p:txBody>
          <a:bodyPr/>
          <a:lstStyle/>
          <a:p>
            <a:endParaRPr lang="en-GB"/>
          </a:p>
        </p:txBody>
      </p:sp>
      <p:sp>
        <p:nvSpPr>
          <p:cNvPr id="10" name="Title 9">
            <a:extLst>
              <a:ext uri="{FF2B5EF4-FFF2-40B4-BE49-F238E27FC236}">
                <a16:creationId xmlns:a16="http://schemas.microsoft.com/office/drawing/2014/main" id="{B78CF422-087B-C591-BB7D-E4ED3BB10B73}"/>
              </a:ext>
            </a:extLst>
          </p:cNvPr>
          <p:cNvSpPr>
            <a:spLocks noGrp="1"/>
          </p:cNvSpPr>
          <p:nvPr>
            <p:ph type="title" hasCustomPrompt="1"/>
          </p:nvPr>
        </p:nvSpPr>
        <p:spPr>
          <a:xfrm>
            <a:off x="723600" y="2304000"/>
            <a:ext cx="3848400" cy="2311200"/>
          </a:xfrm>
          <a:prstGeom prst="rect">
            <a:avLst/>
          </a:prstGeom>
        </p:spPr>
        <p:txBody>
          <a:bodyPr anchor="ctr"/>
          <a:lstStyle>
            <a:lvl1pPr>
              <a:defRPr lang="en-GB" sz="3200" b="1">
                <a:solidFill>
                  <a:srgbClr val="425563"/>
                </a:solidFill>
                <a:effectLst/>
                <a:latin typeface="Arial" panose="020B0604020202020204" pitchFamily="34" charset="0"/>
                <a:ea typeface="+mn-ea"/>
                <a:cs typeface="Arial" panose="020B0604020202020204" pitchFamily="34" charset="0"/>
              </a:defRPr>
            </a:lvl1pPr>
          </a:lstStyle>
          <a:p>
            <a:pPr lvl="0"/>
            <a:r>
              <a:rPr lang="en-GB"/>
              <a:t>Click to edit section break title</a:t>
            </a:r>
          </a:p>
        </p:txBody>
      </p:sp>
      <p:pic>
        <p:nvPicPr>
          <p:cNvPr id="9" name="Picture 8" descr="A blue and white logo&#10;&#10;Description automatically generated with low confidence">
            <a:extLst>
              <a:ext uri="{FF2B5EF4-FFF2-40B4-BE49-F238E27FC236}">
                <a16:creationId xmlns:a16="http://schemas.microsoft.com/office/drawing/2014/main" id="{C6CD72CE-FC42-9828-296E-B372524C1872}"/>
              </a:ext>
            </a:extLst>
          </p:cNvPr>
          <p:cNvPicPr>
            <a:picLocks noGrp="1" noRot="1" noMove="1" noResize="1" noEditPoints="1" noAdjustHandles="1" noChangeArrowheads="1" noChangeShapeType="1" noCrop="1"/>
          </p:cNvPicPr>
          <p:nvPr userDrawn="1"/>
        </p:nvPicPr>
        <p:blipFill>
          <a:blip r:embed="rId3"/>
          <a:stretch>
            <a:fillRect/>
          </a:stretch>
        </p:blipFill>
        <p:spPr>
          <a:xfrm>
            <a:off x="11053379" y="257130"/>
            <a:ext cx="781273" cy="315561"/>
          </a:xfrm>
          <a:prstGeom prst="rect">
            <a:avLst/>
          </a:prstGeom>
        </p:spPr>
      </p:pic>
    </p:spTree>
    <p:extLst>
      <p:ext uri="{BB962C8B-B14F-4D97-AF65-F5344CB8AC3E}">
        <p14:creationId xmlns:p14="http://schemas.microsoft.com/office/powerpoint/2010/main" val="114652304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1_Insert Chart">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075F2B8-A183-F487-C446-8E81BFC4E2AD}"/>
              </a:ext>
            </a:extLst>
          </p:cNvPr>
          <p:cNvPicPr>
            <a:picLocks noChangeAspect="1"/>
          </p:cNvPicPr>
          <p:nvPr userDrawn="1"/>
        </p:nvPicPr>
        <p:blipFill>
          <a:blip r:embed="rId2"/>
          <a:srcRect/>
          <a:stretch/>
        </p:blipFill>
        <p:spPr>
          <a:xfrm>
            <a:off x="0" y="0"/>
            <a:ext cx="1833975" cy="826527"/>
          </a:xfrm>
          <a:prstGeom prst="rect">
            <a:avLst/>
          </a:prstGeom>
        </p:spPr>
      </p:pic>
      <p:sp>
        <p:nvSpPr>
          <p:cNvPr id="16" name="Text Placeholder 9">
            <a:extLst>
              <a:ext uri="{FF2B5EF4-FFF2-40B4-BE49-F238E27FC236}">
                <a16:creationId xmlns:a16="http://schemas.microsoft.com/office/drawing/2014/main" id="{E6D99CC6-B506-4C64-1366-8560F880A2C9}"/>
              </a:ext>
            </a:extLst>
          </p:cNvPr>
          <p:cNvSpPr>
            <a:spLocks noGrp="1"/>
          </p:cNvSpPr>
          <p:nvPr>
            <p:ph type="body" sz="quarter" idx="12" hasCustomPrompt="1"/>
          </p:nvPr>
        </p:nvSpPr>
        <p:spPr>
          <a:xfrm>
            <a:off x="6248400" y="769522"/>
            <a:ext cx="4804979" cy="728827"/>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17" name="Text Placeholder 9">
            <a:extLst>
              <a:ext uri="{FF2B5EF4-FFF2-40B4-BE49-F238E27FC236}">
                <a16:creationId xmlns:a16="http://schemas.microsoft.com/office/drawing/2014/main" id="{596A5D8F-8508-2D1D-524D-8F4FF2E2A0E3}"/>
              </a:ext>
            </a:extLst>
          </p:cNvPr>
          <p:cNvSpPr>
            <a:spLocks noGrp="1"/>
          </p:cNvSpPr>
          <p:nvPr>
            <p:ph type="body" sz="quarter" idx="13" hasCustomPrompt="1"/>
          </p:nvPr>
        </p:nvSpPr>
        <p:spPr>
          <a:xfrm>
            <a:off x="758765" y="1521901"/>
            <a:ext cx="4804979" cy="791513"/>
          </a:xfrm>
          <a:prstGeom prst="rect">
            <a:avLst/>
          </a:prstGeom>
        </p:spPr>
        <p:txBody>
          <a:bodyPr/>
          <a:lstStyle>
            <a:lvl1pPr marL="0" indent="0" algn="l" defTabSz="914400" rtl="0" eaLnBrk="1" latinLnBrk="0" hangingPunct="1">
              <a:lnSpc>
                <a:spcPct val="100000"/>
              </a:lnSpc>
              <a:spcBef>
                <a:spcPts val="0"/>
              </a:spcBef>
              <a:spcAft>
                <a:spcPts val="900"/>
              </a:spcAft>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2" name="Footer Placeholder 1">
            <a:extLst>
              <a:ext uri="{FF2B5EF4-FFF2-40B4-BE49-F238E27FC236}">
                <a16:creationId xmlns:a16="http://schemas.microsoft.com/office/drawing/2014/main" id="{688D5DAE-1F16-7F82-BAB0-948A13B8C4B5}"/>
              </a:ext>
            </a:extLst>
          </p:cNvPr>
          <p:cNvSpPr>
            <a:spLocks noGrp="1"/>
          </p:cNvSpPr>
          <p:nvPr>
            <p:ph type="ftr" sz="quarter" idx="14"/>
          </p:nvPr>
        </p:nvSpPr>
        <p:spPr/>
        <p:txBody>
          <a:bodyPr/>
          <a:lstStyle/>
          <a:p>
            <a:endParaRPr lang="en-GB"/>
          </a:p>
        </p:txBody>
      </p:sp>
      <p:sp>
        <p:nvSpPr>
          <p:cNvPr id="4" name="Slide Number Placeholder 3">
            <a:extLst>
              <a:ext uri="{FF2B5EF4-FFF2-40B4-BE49-F238E27FC236}">
                <a16:creationId xmlns:a16="http://schemas.microsoft.com/office/drawing/2014/main" id="{E8479D3F-DB88-A392-3075-5DDC30B63548}"/>
              </a:ext>
            </a:extLst>
          </p:cNvPr>
          <p:cNvSpPr>
            <a:spLocks noGrp="1"/>
          </p:cNvSpPr>
          <p:nvPr>
            <p:ph type="sldNum" sz="quarter" idx="15"/>
          </p:nvPr>
        </p:nvSpPr>
        <p:spPr/>
        <p:txBody>
          <a:bodyPr/>
          <a:lstStyle/>
          <a:p>
            <a:fld id="{A07651E0-1F05-4E09-9C4C-14F8B2A6F461}" type="slidenum">
              <a:rPr lang="en-GB" smtClean="0"/>
              <a:t>‹#›</a:t>
            </a:fld>
            <a:endParaRPr lang="en-GB"/>
          </a:p>
        </p:txBody>
      </p:sp>
      <p:sp>
        <p:nvSpPr>
          <p:cNvPr id="8" name="Title 4">
            <a:extLst>
              <a:ext uri="{FF2B5EF4-FFF2-40B4-BE49-F238E27FC236}">
                <a16:creationId xmlns:a16="http://schemas.microsoft.com/office/drawing/2014/main" id="{FFD6BAC3-6CD7-4598-AA84-43557B2191F3}"/>
              </a:ext>
            </a:extLst>
          </p:cNvPr>
          <p:cNvSpPr>
            <a:spLocks noGrp="1"/>
          </p:cNvSpPr>
          <p:nvPr>
            <p:ph type="title"/>
          </p:nvPr>
        </p:nvSpPr>
        <p:spPr>
          <a:xfrm>
            <a:off x="762700" y="770774"/>
            <a:ext cx="4801043" cy="728826"/>
          </a:xfrm>
          <a:prstGeom prst="rect">
            <a:avLst/>
          </a:prstGeom>
        </p:spPr>
        <p:txBody>
          <a:bodyPr anchor="t" anchorCtr="0"/>
          <a:lstStyle>
            <a:lvl1pPr>
              <a:lnSpc>
                <a:spcPct val="100000"/>
              </a:lnSpc>
              <a:defRPr sz="1800" b="1"/>
            </a:lvl1pPr>
          </a:lstStyle>
          <a:p>
            <a:r>
              <a:rPr lang="en-US"/>
              <a:t>Click to edit Master title style</a:t>
            </a:r>
            <a:endParaRPr lang="en-GB"/>
          </a:p>
        </p:txBody>
      </p:sp>
    </p:spTree>
    <p:extLst>
      <p:ext uri="{BB962C8B-B14F-4D97-AF65-F5344CB8AC3E}">
        <p14:creationId xmlns:p14="http://schemas.microsoft.com/office/powerpoint/2010/main" val="332527854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Blank White">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D63CC4D-9904-7001-6FA2-9CCB54FD6338}"/>
              </a:ext>
            </a:extLst>
          </p:cNvPr>
          <p:cNvPicPr>
            <a:picLocks noChangeAspect="1"/>
          </p:cNvPicPr>
          <p:nvPr userDrawn="1"/>
        </p:nvPicPr>
        <p:blipFill>
          <a:blip r:embed="rId2"/>
          <a:srcRect/>
          <a:stretch/>
        </p:blipFill>
        <p:spPr>
          <a:xfrm>
            <a:off x="0" y="1"/>
            <a:ext cx="1833975" cy="826527"/>
          </a:xfrm>
          <a:prstGeom prst="rect">
            <a:avLst/>
          </a:prstGeom>
        </p:spPr>
      </p:pic>
      <p:sp>
        <p:nvSpPr>
          <p:cNvPr id="3" name="Date Placeholder 2">
            <a:extLst>
              <a:ext uri="{FF2B5EF4-FFF2-40B4-BE49-F238E27FC236}">
                <a16:creationId xmlns:a16="http://schemas.microsoft.com/office/drawing/2014/main" id="{5D717841-DEAF-E609-8D9B-9E46A06FD7EB}"/>
              </a:ext>
            </a:extLst>
          </p:cNvPr>
          <p:cNvSpPr>
            <a:spLocks noGrp="1"/>
          </p:cNvSpPr>
          <p:nvPr>
            <p:ph type="dt" sz="half" idx="10"/>
          </p:nvPr>
        </p:nvSpPr>
        <p:spPr/>
        <p:txBody>
          <a:bodyPr/>
          <a:lstStyle/>
          <a:p>
            <a:fld id="{89FD5324-B5B7-4D3A-858A-A27C4BBA478F}" type="datetime1">
              <a:rPr lang="en-GB" smtClean="0"/>
              <a:t>19/07/2024</a:t>
            </a:fld>
            <a:endParaRPr lang="en-GB"/>
          </a:p>
        </p:txBody>
      </p:sp>
      <p:sp>
        <p:nvSpPr>
          <p:cNvPr id="4" name="Footer Placeholder 3">
            <a:extLst>
              <a:ext uri="{FF2B5EF4-FFF2-40B4-BE49-F238E27FC236}">
                <a16:creationId xmlns:a16="http://schemas.microsoft.com/office/drawing/2014/main" id="{BA4DB9C7-7E38-2028-7938-F2E3006703B8}"/>
              </a:ext>
            </a:extLst>
          </p:cNvPr>
          <p:cNvSpPr>
            <a:spLocks noGrp="1"/>
          </p:cNvSpPr>
          <p:nvPr>
            <p:ph type="ftr" sz="quarter" idx="11"/>
          </p:nvPr>
        </p:nvSpPr>
        <p:spPr/>
        <p:txBody>
          <a:bodyPr/>
          <a:lstStyle/>
          <a:p>
            <a:endParaRPr lang="en-GB"/>
          </a:p>
        </p:txBody>
      </p:sp>
      <p:pic>
        <p:nvPicPr>
          <p:cNvPr id="5" name="Picture 4" descr="A blue and white logo&#10;&#10;Description automatically generated with low confidence">
            <a:extLst>
              <a:ext uri="{FF2B5EF4-FFF2-40B4-BE49-F238E27FC236}">
                <a16:creationId xmlns:a16="http://schemas.microsoft.com/office/drawing/2014/main" id="{347A0EDA-5E8B-51D6-1C54-87A3409CF9B6}"/>
              </a:ext>
            </a:extLst>
          </p:cNvPr>
          <p:cNvPicPr>
            <a:picLocks noGrp="1" noRot="1" noMove="1" noResize="1" noEditPoints="1" noAdjustHandles="1" noChangeArrowheads="1" noChangeShapeType="1" noCrop="1"/>
          </p:cNvPicPr>
          <p:nvPr userDrawn="1"/>
        </p:nvPicPr>
        <p:blipFill>
          <a:blip r:embed="rId3"/>
          <a:stretch>
            <a:fillRect/>
          </a:stretch>
        </p:blipFill>
        <p:spPr>
          <a:xfrm>
            <a:off x="11053379" y="257130"/>
            <a:ext cx="781273" cy="315561"/>
          </a:xfrm>
          <a:prstGeom prst="rect">
            <a:avLst/>
          </a:prstGeom>
        </p:spPr>
      </p:pic>
    </p:spTree>
    <p:extLst>
      <p:ext uri="{BB962C8B-B14F-4D97-AF65-F5344CB8AC3E}">
        <p14:creationId xmlns:p14="http://schemas.microsoft.com/office/powerpoint/2010/main" val="152854177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C76B864-F7F2-E4C5-C453-37FFD735E284}"/>
              </a:ext>
            </a:extLst>
          </p:cNvPr>
          <p:cNvPicPr>
            <a:picLocks noChangeAspect="1"/>
          </p:cNvPicPr>
          <p:nvPr userDrawn="1"/>
        </p:nvPicPr>
        <p:blipFill>
          <a:blip r:embed="rId2"/>
          <a:srcRect/>
          <a:stretch/>
        </p:blipFill>
        <p:spPr>
          <a:xfrm>
            <a:off x="0" y="1"/>
            <a:ext cx="1833975" cy="826527"/>
          </a:xfrm>
          <a:prstGeom prst="rect">
            <a:avLst/>
          </a:prstGeom>
        </p:spPr>
      </p:pic>
      <p:sp>
        <p:nvSpPr>
          <p:cNvPr id="3" name="Footer Placeholder 2">
            <a:extLst>
              <a:ext uri="{FF2B5EF4-FFF2-40B4-BE49-F238E27FC236}">
                <a16:creationId xmlns:a16="http://schemas.microsoft.com/office/drawing/2014/main" id="{EA4F87AC-CB57-227C-FD8C-FF5E8C5DD1A1}"/>
              </a:ext>
            </a:extLst>
          </p:cNvPr>
          <p:cNvSpPr>
            <a:spLocks noGrp="1"/>
          </p:cNvSpPr>
          <p:nvPr>
            <p:ph type="ftr" sz="quarter" idx="14"/>
          </p:nvPr>
        </p:nvSpPr>
        <p:spPr/>
        <p:txBody>
          <a:bodyPr/>
          <a:lstStyle/>
          <a:p>
            <a:endParaRPr lang="en-GB"/>
          </a:p>
        </p:txBody>
      </p:sp>
      <p:sp>
        <p:nvSpPr>
          <p:cNvPr id="6" name="Slide Number Placeholder 5">
            <a:extLst>
              <a:ext uri="{FF2B5EF4-FFF2-40B4-BE49-F238E27FC236}">
                <a16:creationId xmlns:a16="http://schemas.microsoft.com/office/drawing/2014/main" id="{3AA45889-3139-85DE-B138-EACA0033547D}"/>
              </a:ext>
            </a:extLst>
          </p:cNvPr>
          <p:cNvSpPr>
            <a:spLocks noGrp="1"/>
          </p:cNvSpPr>
          <p:nvPr>
            <p:ph type="sldNum" sz="quarter" idx="15"/>
          </p:nvPr>
        </p:nvSpPr>
        <p:spPr/>
        <p:txBody>
          <a:bodyPr/>
          <a:lstStyle/>
          <a:p>
            <a:fld id="{A07651E0-1F05-4E09-9C4C-14F8B2A6F461}" type="slidenum">
              <a:rPr lang="en-GB" smtClean="0"/>
              <a:t>‹#›</a:t>
            </a:fld>
            <a:endParaRPr lang="en-GB"/>
          </a:p>
        </p:txBody>
      </p:sp>
      <p:sp>
        <p:nvSpPr>
          <p:cNvPr id="5" name="Title 4">
            <a:extLst>
              <a:ext uri="{FF2B5EF4-FFF2-40B4-BE49-F238E27FC236}">
                <a16:creationId xmlns:a16="http://schemas.microsoft.com/office/drawing/2014/main" id="{299F4BFE-AA5B-6255-1FB7-CE610CCF0955}"/>
              </a:ext>
            </a:extLst>
          </p:cNvPr>
          <p:cNvSpPr>
            <a:spLocks noGrp="1"/>
          </p:cNvSpPr>
          <p:nvPr>
            <p:ph type="title" hasCustomPrompt="1"/>
          </p:nvPr>
        </p:nvSpPr>
        <p:spPr>
          <a:xfrm>
            <a:off x="763200" y="770400"/>
            <a:ext cx="4802400" cy="730800"/>
          </a:xfrm>
          <a:prstGeom prst="rect">
            <a:avLst/>
          </a:prstGeom>
        </p:spPr>
        <p:txBody>
          <a:bodyPr/>
          <a:lstStyle>
            <a:lvl1pPr>
              <a:defRPr lang="en-GB" sz="1800" b="1">
                <a:solidFill>
                  <a:srgbClr val="005EB8"/>
                </a:solidFill>
                <a:effectLst/>
                <a:latin typeface="Arial" panose="020B0604020202020204" pitchFamily="34" charset="0"/>
                <a:ea typeface="+mn-ea"/>
                <a:cs typeface="+mn-cs"/>
              </a:defRPr>
            </a:lvl1pPr>
          </a:lstStyle>
          <a:p>
            <a:pPr marL="0" lvl="0" indent="0">
              <a:lnSpc>
                <a:spcPct val="100000"/>
              </a:lnSpc>
              <a:spcBef>
                <a:spcPts val="1000"/>
              </a:spcBef>
              <a:buFont typeface="Arial" panose="020B0604020202020204" pitchFamily="34" charset="0"/>
            </a:pPr>
            <a:r>
              <a:rPr lang="en-GB"/>
              <a:t>Click to edit presentation title</a:t>
            </a:r>
          </a:p>
        </p:txBody>
      </p:sp>
      <p:sp>
        <p:nvSpPr>
          <p:cNvPr id="4" name="Text Placeholder 6">
            <a:extLst>
              <a:ext uri="{FF2B5EF4-FFF2-40B4-BE49-F238E27FC236}">
                <a16:creationId xmlns:a16="http://schemas.microsoft.com/office/drawing/2014/main" id="{C2CC325A-10FC-072E-F239-C1BEAD625D85}"/>
              </a:ext>
            </a:extLst>
          </p:cNvPr>
          <p:cNvSpPr>
            <a:spLocks noGrp="1"/>
          </p:cNvSpPr>
          <p:nvPr>
            <p:ph type="body" sz="quarter" idx="16"/>
          </p:nvPr>
        </p:nvSpPr>
        <p:spPr>
          <a:xfrm>
            <a:off x="763200" y="1854000"/>
            <a:ext cx="10292400" cy="2360613"/>
          </a:xfrm>
          <a:prstGeom prst="rect">
            <a:avLst/>
          </a:prstGeom>
        </p:spPr>
        <p:txBody>
          <a:bodyPr/>
          <a:lstStyle>
            <a:lvl1pPr marL="0" indent="0">
              <a:buFont typeface="Arial" panose="020B0604020202020204" pitchFamily="34" charset="0"/>
              <a:buNone/>
              <a:defRPr sz="1200">
                <a:solidFill>
                  <a:srgbClr val="425563"/>
                </a:solidFill>
                <a:latin typeface="Arial" panose="020B0604020202020204" pitchFamily="34" charset="0"/>
              </a:defRPr>
            </a:lvl1pPr>
            <a:lvl2pPr marL="180975" indent="-180975">
              <a:buFont typeface="Arial" panose="020B0604020202020204" pitchFamily="34" charset="0"/>
              <a:buChar char="•"/>
              <a:defRPr sz="1200">
                <a:solidFill>
                  <a:srgbClr val="425563"/>
                </a:solidFill>
                <a:latin typeface="Arial" panose="020B0604020202020204" pitchFamily="34" charset="0"/>
              </a:defRPr>
            </a:lvl2pPr>
            <a:lvl3pPr marL="355600" indent="-174625">
              <a:buFont typeface="Arial" panose="020B0604020202020204" pitchFamily="34" charset="0"/>
              <a:buChar char="•"/>
              <a:defRPr sz="1200">
                <a:solidFill>
                  <a:srgbClr val="425563"/>
                </a:solidFill>
                <a:latin typeface="Arial" panose="020B0604020202020204" pitchFamily="34" charset="0"/>
              </a:defRPr>
            </a:lvl3pPr>
            <a:lvl4pPr marL="538163" indent="-182563">
              <a:buFont typeface="Arial" panose="020B0604020202020204" pitchFamily="34" charset="0"/>
              <a:buChar char="•"/>
              <a:defRPr sz="1200">
                <a:solidFill>
                  <a:srgbClr val="425563"/>
                </a:solidFill>
                <a:latin typeface="Arial" panose="020B0604020202020204" pitchFamily="34" charset="0"/>
              </a:defRPr>
            </a:lvl4pPr>
            <a:lvl5pPr marL="719138" indent="-180975">
              <a:buFont typeface="Arial" panose="020B0604020202020204" pitchFamily="34" charset="0"/>
              <a:buChar char="•"/>
              <a:defRPr sz="1200">
                <a:solidFill>
                  <a:srgbClr val="425563"/>
                </a:solidFill>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168646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ection Break">
    <p:bg>
      <p:bgPr>
        <a:solidFill>
          <a:srgbClr val="BADFDC"/>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D63CC4D-9904-7001-6FA2-9CCB54FD6338}"/>
              </a:ext>
            </a:extLst>
          </p:cNvPr>
          <p:cNvPicPr>
            <a:picLocks noGrp="1" noRot="1" noChangeAspect="1" noMove="1" noResize="1" noEditPoints="1" noAdjustHandles="1" noChangeArrowheads="1" noChangeShapeType="1" noCrop="1"/>
          </p:cNvPicPr>
          <p:nvPr userDrawn="1"/>
        </p:nvPicPr>
        <p:blipFill>
          <a:blip r:embed="rId2"/>
          <a:srcRect/>
          <a:stretch/>
        </p:blipFill>
        <p:spPr>
          <a:xfrm>
            <a:off x="0" y="1"/>
            <a:ext cx="1833975" cy="826527"/>
          </a:xfrm>
          <a:prstGeom prst="rect">
            <a:avLst/>
          </a:prstGeom>
        </p:spPr>
      </p:pic>
      <p:sp>
        <p:nvSpPr>
          <p:cNvPr id="3" name="Freeform 2">
            <a:extLst>
              <a:ext uri="{FF2B5EF4-FFF2-40B4-BE49-F238E27FC236}">
                <a16:creationId xmlns:a16="http://schemas.microsoft.com/office/drawing/2014/main" id="{E7D5CB75-BB19-C259-81D9-2B3B91AD09AF}"/>
              </a:ext>
            </a:extLst>
          </p:cNvPr>
          <p:cNvSpPr>
            <a:spLocks noGrp="1" noRot="1" noMove="1" noResize="1" noEditPoints="1" noAdjustHandles="1" noChangeArrowheads="1" noChangeShapeType="1"/>
          </p:cNvSpPr>
          <p:nvPr userDrawn="1"/>
        </p:nvSpPr>
        <p:spPr>
          <a:xfrm rot="18900000">
            <a:off x="6984343" y="4650028"/>
            <a:ext cx="1875003" cy="1838339"/>
          </a:xfrm>
          <a:custGeom>
            <a:avLst/>
            <a:gdLst>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0 w 1028481"/>
              <a:gd name="connsiteY12" fmla="*/ 809631 h 809632"/>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110052 w 1028481"/>
              <a:gd name="connsiteY12" fmla="*/ 809631 h 809632"/>
              <a:gd name="connsiteX13" fmla="*/ 0 w 1028481"/>
              <a:gd name="connsiteY13" fmla="*/ 0 h 809632"/>
              <a:gd name="connsiteX0" fmla="*/ 0 w 918429"/>
              <a:gd name="connsiteY0" fmla="*/ 12229 h 809632"/>
              <a:gd name="connsiteX1" fmla="*/ 513613 w 918429"/>
              <a:gd name="connsiteY1" fmla="*/ 0 h 809632"/>
              <a:gd name="connsiteX2" fmla="*/ 516195 w 918429"/>
              <a:gd name="connsiteY2" fmla="*/ 0 h 809632"/>
              <a:gd name="connsiteX3" fmla="*/ 516195 w 918429"/>
              <a:gd name="connsiteY3" fmla="*/ 260 h 809632"/>
              <a:gd name="connsiteX4" fmla="*/ 595198 w 918429"/>
              <a:gd name="connsiteY4" fmla="*/ 8224 h 809632"/>
              <a:gd name="connsiteX5" fmla="*/ 918429 w 918429"/>
              <a:gd name="connsiteY5" fmla="*/ 404816 h 809632"/>
              <a:gd name="connsiteX6" fmla="*/ 595198 w 918429"/>
              <a:gd name="connsiteY6" fmla="*/ 801408 h 809632"/>
              <a:gd name="connsiteX7" fmla="*/ 516195 w 918429"/>
              <a:gd name="connsiteY7" fmla="*/ 809372 h 809632"/>
              <a:gd name="connsiteX8" fmla="*/ 516195 w 918429"/>
              <a:gd name="connsiteY8" fmla="*/ 809631 h 809632"/>
              <a:gd name="connsiteX9" fmla="*/ 513623 w 918429"/>
              <a:gd name="connsiteY9" fmla="*/ 809631 h 809632"/>
              <a:gd name="connsiteX10" fmla="*/ 513613 w 918429"/>
              <a:gd name="connsiteY10" fmla="*/ 809632 h 809632"/>
              <a:gd name="connsiteX11" fmla="*/ 513603 w 918429"/>
              <a:gd name="connsiteY11" fmla="*/ 809631 h 809632"/>
              <a:gd name="connsiteX12" fmla="*/ 0 w 918429"/>
              <a:gd name="connsiteY12" fmla="*/ 809631 h 809632"/>
              <a:gd name="connsiteX13" fmla="*/ 0 w 918429"/>
              <a:gd name="connsiteY13" fmla="*/ 12229 h 809632"/>
              <a:gd name="connsiteX0" fmla="*/ 0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0 w 918429"/>
              <a:gd name="connsiteY13" fmla="*/ 0 h 810183"/>
              <a:gd name="connsiteX0" fmla="*/ 180138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180138 w 918429"/>
              <a:gd name="connsiteY13" fmla="*/ 0 h 810183"/>
              <a:gd name="connsiteX0" fmla="*/ 17040 w 755331"/>
              <a:gd name="connsiteY0" fmla="*/ 0 h 812616"/>
              <a:gd name="connsiteX1" fmla="*/ 350515 w 755331"/>
              <a:gd name="connsiteY1" fmla="*/ 551 h 812616"/>
              <a:gd name="connsiteX2" fmla="*/ 353097 w 755331"/>
              <a:gd name="connsiteY2" fmla="*/ 551 h 812616"/>
              <a:gd name="connsiteX3" fmla="*/ 353097 w 755331"/>
              <a:gd name="connsiteY3" fmla="*/ 811 h 812616"/>
              <a:gd name="connsiteX4" fmla="*/ 432100 w 755331"/>
              <a:gd name="connsiteY4" fmla="*/ 8775 h 812616"/>
              <a:gd name="connsiteX5" fmla="*/ 755331 w 755331"/>
              <a:gd name="connsiteY5" fmla="*/ 405367 h 812616"/>
              <a:gd name="connsiteX6" fmla="*/ 432100 w 755331"/>
              <a:gd name="connsiteY6" fmla="*/ 801959 h 812616"/>
              <a:gd name="connsiteX7" fmla="*/ 353097 w 755331"/>
              <a:gd name="connsiteY7" fmla="*/ 809923 h 812616"/>
              <a:gd name="connsiteX8" fmla="*/ 353097 w 755331"/>
              <a:gd name="connsiteY8" fmla="*/ 810182 h 812616"/>
              <a:gd name="connsiteX9" fmla="*/ 350525 w 755331"/>
              <a:gd name="connsiteY9" fmla="*/ 810182 h 812616"/>
              <a:gd name="connsiteX10" fmla="*/ 350515 w 755331"/>
              <a:gd name="connsiteY10" fmla="*/ 810183 h 812616"/>
              <a:gd name="connsiteX11" fmla="*/ 350505 w 755331"/>
              <a:gd name="connsiteY11" fmla="*/ 810182 h 812616"/>
              <a:gd name="connsiteX12" fmla="*/ 0 w 755331"/>
              <a:gd name="connsiteY12" fmla="*/ 812616 h 812616"/>
              <a:gd name="connsiteX13" fmla="*/ 17040 w 755331"/>
              <a:gd name="connsiteY13" fmla="*/ 0 h 812616"/>
              <a:gd name="connsiteX0" fmla="*/ 0 w 833229"/>
              <a:gd name="connsiteY0" fmla="*/ 1883 h 812065"/>
              <a:gd name="connsiteX1" fmla="*/ 428413 w 833229"/>
              <a:gd name="connsiteY1" fmla="*/ 0 h 812065"/>
              <a:gd name="connsiteX2" fmla="*/ 430995 w 833229"/>
              <a:gd name="connsiteY2" fmla="*/ 0 h 812065"/>
              <a:gd name="connsiteX3" fmla="*/ 430995 w 833229"/>
              <a:gd name="connsiteY3" fmla="*/ 260 h 812065"/>
              <a:gd name="connsiteX4" fmla="*/ 509998 w 833229"/>
              <a:gd name="connsiteY4" fmla="*/ 8224 h 812065"/>
              <a:gd name="connsiteX5" fmla="*/ 833229 w 833229"/>
              <a:gd name="connsiteY5" fmla="*/ 404816 h 812065"/>
              <a:gd name="connsiteX6" fmla="*/ 509998 w 833229"/>
              <a:gd name="connsiteY6" fmla="*/ 801408 h 812065"/>
              <a:gd name="connsiteX7" fmla="*/ 430995 w 833229"/>
              <a:gd name="connsiteY7" fmla="*/ 809372 h 812065"/>
              <a:gd name="connsiteX8" fmla="*/ 430995 w 833229"/>
              <a:gd name="connsiteY8" fmla="*/ 809631 h 812065"/>
              <a:gd name="connsiteX9" fmla="*/ 428423 w 833229"/>
              <a:gd name="connsiteY9" fmla="*/ 809631 h 812065"/>
              <a:gd name="connsiteX10" fmla="*/ 428413 w 833229"/>
              <a:gd name="connsiteY10" fmla="*/ 809632 h 812065"/>
              <a:gd name="connsiteX11" fmla="*/ 428403 w 833229"/>
              <a:gd name="connsiteY11" fmla="*/ 809631 h 812065"/>
              <a:gd name="connsiteX12" fmla="*/ 77898 w 833229"/>
              <a:gd name="connsiteY12" fmla="*/ 812065 h 812065"/>
              <a:gd name="connsiteX13" fmla="*/ 0 w 833229"/>
              <a:gd name="connsiteY13" fmla="*/ 1883 h 812065"/>
              <a:gd name="connsiteX0" fmla="*/ 0 w 833229"/>
              <a:gd name="connsiteY0" fmla="*/ 1883 h 816934"/>
              <a:gd name="connsiteX1" fmla="*/ 428413 w 833229"/>
              <a:gd name="connsiteY1" fmla="*/ 0 h 816934"/>
              <a:gd name="connsiteX2" fmla="*/ 430995 w 833229"/>
              <a:gd name="connsiteY2" fmla="*/ 0 h 816934"/>
              <a:gd name="connsiteX3" fmla="*/ 430995 w 833229"/>
              <a:gd name="connsiteY3" fmla="*/ 260 h 816934"/>
              <a:gd name="connsiteX4" fmla="*/ 509998 w 833229"/>
              <a:gd name="connsiteY4" fmla="*/ 8224 h 816934"/>
              <a:gd name="connsiteX5" fmla="*/ 833229 w 833229"/>
              <a:gd name="connsiteY5" fmla="*/ 404816 h 816934"/>
              <a:gd name="connsiteX6" fmla="*/ 509998 w 833229"/>
              <a:gd name="connsiteY6" fmla="*/ 801408 h 816934"/>
              <a:gd name="connsiteX7" fmla="*/ 430995 w 833229"/>
              <a:gd name="connsiteY7" fmla="*/ 809372 h 816934"/>
              <a:gd name="connsiteX8" fmla="*/ 430995 w 833229"/>
              <a:gd name="connsiteY8" fmla="*/ 809631 h 816934"/>
              <a:gd name="connsiteX9" fmla="*/ 428423 w 833229"/>
              <a:gd name="connsiteY9" fmla="*/ 809631 h 816934"/>
              <a:gd name="connsiteX10" fmla="*/ 428413 w 833229"/>
              <a:gd name="connsiteY10" fmla="*/ 809632 h 816934"/>
              <a:gd name="connsiteX11" fmla="*/ 428403 w 833229"/>
              <a:gd name="connsiteY11" fmla="*/ 809631 h 816934"/>
              <a:gd name="connsiteX12" fmla="*/ 1 w 833229"/>
              <a:gd name="connsiteY12" fmla="*/ 816934 h 816934"/>
              <a:gd name="connsiteX13" fmla="*/ 0 w 833229"/>
              <a:gd name="connsiteY13" fmla="*/ 1883 h 816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33229" h="816934">
                <a:moveTo>
                  <a:pt x="0" y="1883"/>
                </a:moveTo>
                <a:lnTo>
                  <a:pt x="428413" y="0"/>
                </a:lnTo>
                <a:lnTo>
                  <a:pt x="430995" y="0"/>
                </a:lnTo>
                <a:lnTo>
                  <a:pt x="430995" y="260"/>
                </a:lnTo>
                <a:lnTo>
                  <a:pt x="509998" y="8224"/>
                </a:lnTo>
                <a:cubicBezTo>
                  <a:pt x="694466" y="45972"/>
                  <a:pt x="833229" y="209189"/>
                  <a:pt x="833229" y="404816"/>
                </a:cubicBezTo>
                <a:cubicBezTo>
                  <a:pt x="833229" y="600443"/>
                  <a:pt x="694466" y="763660"/>
                  <a:pt x="509998" y="801408"/>
                </a:cubicBezTo>
                <a:lnTo>
                  <a:pt x="430995" y="809372"/>
                </a:lnTo>
                <a:lnTo>
                  <a:pt x="430995" y="809631"/>
                </a:lnTo>
                <a:lnTo>
                  <a:pt x="428423" y="809631"/>
                </a:lnTo>
                <a:cubicBezTo>
                  <a:pt x="428420" y="809631"/>
                  <a:pt x="428416" y="809632"/>
                  <a:pt x="428413" y="809632"/>
                </a:cubicBezTo>
                <a:cubicBezTo>
                  <a:pt x="428410" y="809632"/>
                  <a:pt x="428406" y="809631"/>
                  <a:pt x="428403" y="809631"/>
                </a:cubicBezTo>
                <a:lnTo>
                  <a:pt x="1" y="816934"/>
                </a:lnTo>
                <a:cubicBezTo>
                  <a:pt x="1" y="545250"/>
                  <a:pt x="0" y="273567"/>
                  <a:pt x="0" y="1883"/>
                </a:cubicBezTo>
                <a:close/>
              </a:path>
            </a:pathLst>
          </a:custGeom>
          <a:solidFill>
            <a:srgbClr val="E8298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0" i="0">
              <a:latin typeface="Arial" panose="020B0604020202020204" pitchFamily="34" charset="0"/>
            </a:endParaRPr>
          </a:p>
        </p:txBody>
      </p:sp>
      <p:sp>
        <p:nvSpPr>
          <p:cNvPr id="4" name="Rectangle 3">
            <a:extLst>
              <a:ext uri="{FF2B5EF4-FFF2-40B4-BE49-F238E27FC236}">
                <a16:creationId xmlns:a16="http://schemas.microsoft.com/office/drawing/2014/main" id="{1F5C6EFD-34C5-1701-D503-1731925E2D44}"/>
              </a:ext>
            </a:extLst>
          </p:cNvPr>
          <p:cNvSpPr>
            <a:spLocks noGrp="1" noRot="1" noMove="1" noResize="1" noEditPoints="1" noAdjustHandles="1" noChangeArrowheads="1" noChangeShapeType="1"/>
          </p:cNvSpPr>
          <p:nvPr userDrawn="1"/>
        </p:nvSpPr>
        <p:spPr>
          <a:xfrm rot="18900000">
            <a:off x="10179818" y="3784220"/>
            <a:ext cx="1055045" cy="3178240"/>
          </a:xfrm>
          <a:prstGeom prst="rect">
            <a:avLst/>
          </a:pr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5" name="Rectangle 4">
            <a:extLst>
              <a:ext uri="{FF2B5EF4-FFF2-40B4-BE49-F238E27FC236}">
                <a16:creationId xmlns:a16="http://schemas.microsoft.com/office/drawing/2014/main" id="{18442652-D822-CF1E-7026-077C36060918}"/>
              </a:ext>
            </a:extLst>
          </p:cNvPr>
          <p:cNvSpPr>
            <a:spLocks noGrp="1" noRot="1" noMove="1" noResize="1" noEditPoints="1" noAdjustHandles="1" noChangeArrowheads="1" noChangeShapeType="1"/>
          </p:cNvSpPr>
          <p:nvPr userDrawn="1"/>
        </p:nvSpPr>
        <p:spPr>
          <a:xfrm>
            <a:off x="8843631" y="5567778"/>
            <a:ext cx="1302254" cy="1302254"/>
          </a:xfrm>
          <a:prstGeom prst="rect">
            <a:avLst/>
          </a:prstGeom>
          <a:solidFill>
            <a:srgbClr val="6B4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solidFill>
                <a:srgbClr val="6B4087"/>
              </a:solidFill>
              <a:latin typeface="Arial" panose="020B0604020202020204" pitchFamily="34" charset="0"/>
            </a:endParaRPr>
          </a:p>
        </p:txBody>
      </p:sp>
      <p:sp>
        <p:nvSpPr>
          <p:cNvPr id="6" name="Rectangle 5">
            <a:extLst>
              <a:ext uri="{FF2B5EF4-FFF2-40B4-BE49-F238E27FC236}">
                <a16:creationId xmlns:a16="http://schemas.microsoft.com/office/drawing/2014/main" id="{A2C9084C-1749-D948-CACE-7DE352C58215}"/>
              </a:ext>
            </a:extLst>
          </p:cNvPr>
          <p:cNvSpPr>
            <a:spLocks noGrp="1" noRot="1" noMove="1" noResize="1" noEditPoints="1" noAdjustHandles="1" noChangeArrowheads="1" noChangeShapeType="1"/>
          </p:cNvSpPr>
          <p:nvPr userDrawn="1"/>
        </p:nvSpPr>
        <p:spPr>
          <a:xfrm rot="1800000">
            <a:off x="10425099" y="1027232"/>
            <a:ext cx="1055045" cy="3178240"/>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7" name="Date Placeholder 6">
            <a:extLst>
              <a:ext uri="{FF2B5EF4-FFF2-40B4-BE49-F238E27FC236}">
                <a16:creationId xmlns:a16="http://schemas.microsoft.com/office/drawing/2014/main" id="{91508731-5E84-8B21-A541-EA17DE07A311}"/>
              </a:ext>
            </a:extLst>
          </p:cNvPr>
          <p:cNvSpPr>
            <a:spLocks noGrp="1"/>
          </p:cNvSpPr>
          <p:nvPr>
            <p:ph type="dt" sz="half" idx="11"/>
          </p:nvPr>
        </p:nvSpPr>
        <p:spPr/>
        <p:txBody>
          <a:bodyPr/>
          <a:lstStyle/>
          <a:p>
            <a:fld id="{D7472D88-8130-47CB-9106-748B4C9F6C78}" type="datetime1">
              <a:rPr lang="en-GB" smtClean="0"/>
              <a:t>19/07/2024</a:t>
            </a:fld>
            <a:endParaRPr lang="en-GB"/>
          </a:p>
        </p:txBody>
      </p:sp>
      <p:sp>
        <p:nvSpPr>
          <p:cNvPr id="8" name="Footer Placeholder 7">
            <a:extLst>
              <a:ext uri="{FF2B5EF4-FFF2-40B4-BE49-F238E27FC236}">
                <a16:creationId xmlns:a16="http://schemas.microsoft.com/office/drawing/2014/main" id="{55502B25-F35B-8BEA-2B37-E0AAF02130C0}"/>
              </a:ext>
            </a:extLst>
          </p:cNvPr>
          <p:cNvSpPr>
            <a:spLocks noGrp="1"/>
          </p:cNvSpPr>
          <p:nvPr>
            <p:ph type="ftr" sz="quarter" idx="12"/>
          </p:nvPr>
        </p:nvSpPr>
        <p:spPr/>
        <p:txBody>
          <a:bodyPr/>
          <a:lstStyle/>
          <a:p>
            <a:endParaRPr lang="en-GB"/>
          </a:p>
        </p:txBody>
      </p:sp>
      <p:sp>
        <p:nvSpPr>
          <p:cNvPr id="10" name="Title 9">
            <a:extLst>
              <a:ext uri="{FF2B5EF4-FFF2-40B4-BE49-F238E27FC236}">
                <a16:creationId xmlns:a16="http://schemas.microsoft.com/office/drawing/2014/main" id="{B78CF422-087B-C591-BB7D-E4ED3BB10B73}"/>
              </a:ext>
            </a:extLst>
          </p:cNvPr>
          <p:cNvSpPr>
            <a:spLocks noGrp="1"/>
          </p:cNvSpPr>
          <p:nvPr>
            <p:ph type="title" hasCustomPrompt="1"/>
          </p:nvPr>
        </p:nvSpPr>
        <p:spPr>
          <a:xfrm>
            <a:off x="723600" y="2304000"/>
            <a:ext cx="3848400" cy="2311200"/>
          </a:xfrm>
          <a:prstGeom prst="rect">
            <a:avLst/>
          </a:prstGeom>
        </p:spPr>
        <p:txBody>
          <a:bodyPr anchor="ctr"/>
          <a:lstStyle>
            <a:lvl1pPr>
              <a:defRPr lang="en-GB" sz="3200" b="1">
                <a:solidFill>
                  <a:srgbClr val="425563"/>
                </a:solidFill>
                <a:effectLst/>
                <a:latin typeface="Arial" panose="020B0604020202020204" pitchFamily="34" charset="0"/>
                <a:ea typeface="+mn-ea"/>
                <a:cs typeface="Arial" panose="020B0604020202020204" pitchFamily="34" charset="0"/>
              </a:defRPr>
            </a:lvl1pPr>
          </a:lstStyle>
          <a:p>
            <a:pPr lvl="0"/>
            <a:r>
              <a:rPr lang="en-GB"/>
              <a:t>Click to edit section break title</a:t>
            </a:r>
          </a:p>
        </p:txBody>
      </p:sp>
      <p:pic>
        <p:nvPicPr>
          <p:cNvPr id="9" name="Picture 8" descr="A blue and white logo&#10;&#10;Description automatically generated with low confidence">
            <a:extLst>
              <a:ext uri="{FF2B5EF4-FFF2-40B4-BE49-F238E27FC236}">
                <a16:creationId xmlns:a16="http://schemas.microsoft.com/office/drawing/2014/main" id="{C6CD72CE-FC42-9828-296E-B372524C1872}"/>
              </a:ext>
            </a:extLst>
          </p:cNvPr>
          <p:cNvPicPr>
            <a:picLocks noGrp="1" noRot="1" noMove="1" noResize="1" noEditPoints="1" noAdjustHandles="1" noChangeArrowheads="1" noChangeShapeType="1" noCrop="1"/>
          </p:cNvPicPr>
          <p:nvPr userDrawn="1"/>
        </p:nvPicPr>
        <p:blipFill>
          <a:blip r:embed="rId3"/>
          <a:stretch>
            <a:fillRect/>
          </a:stretch>
        </p:blipFill>
        <p:spPr>
          <a:xfrm>
            <a:off x="11053379" y="257130"/>
            <a:ext cx="781273" cy="315561"/>
          </a:xfrm>
          <a:prstGeom prst="rect">
            <a:avLst/>
          </a:prstGeom>
        </p:spPr>
      </p:pic>
    </p:spTree>
    <p:extLst>
      <p:ext uri="{BB962C8B-B14F-4D97-AF65-F5344CB8AC3E}">
        <p14:creationId xmlns:p14="http://schemas.microsoft.com/office/powerpoint/2010/main" val="357465153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2 Column">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C76B864-F7F2-E4C5-C453-37FFD735E284}"/>
              </a:ext>
            </a:extLst>
          </p:cNvPr>
          <p:cNvPicPr>
            <a:picLocks noChangeAspect="1"/>
          </p:cNvPicPr>
          <p:nvPr userDrawn="1"/>
        </p:nvPicPr>
        <p:blipFill>
          <a:blip r:embed="rId2"/>
          <a:srcRect/>
          <a:stretch/>
        </p:blipFill>
        <p:spPr>
          <a:xfrm>
            <a:off x="0" y="1"/>
            <a:ext cx="1833975" cy="826527"/>
          </a:xfrm>
          <a:prstGeom prst="rect">
            <a:avLst/>
          </a:prstGeom>
        </p:spPr>
      </p:pic>
      <p:sp>
        <p:nvSpPr>
          <p:cNvPr id="3" name="Footer Placeholder 2">
            <a:extLst>
              <a:ext uri="{FF2B5EF4-FFF2-40B4-BE49-F238E27FC236}">
                <a16:creationId xmlns:a16="http://schemas.microsoft.com/office/drawing/2014/main" id="{B6AFC31E-B26D-B871-0231-C7E20BA4B888}"/>
              </a:ext>
            </a:extLst>
          </p:cNvPr>
          <p:cNvSpPr>
            <a:spLocks noGrp="1"/>
          </p:cNvSpPr>
          <p:nvPr>
            <p:ph type="ftr" sz="quarter" idx="14"/>
          </p:nvPr>
        </p:nvSpPr>
        <p:spPr/>
        <p:txBody>
          <a:bodyPr/>
          <a:lstStyle/>
          <a:p>
            <a:endParaRPr lang="en-GB"/>
          </a:p>
        </p:txBody>
      </p:sp>
      <p:sp>
        <p:nvSpPr>
          <p:cNvPr id="6" name="Slide Number Placeholder 5">
            <a:extLst>
              <a:ext uri="{FF2B5EF4-FFF2-40B4-BE49-F238E27FC236}">
                <a16:creationId xmlns:a16="http://schemas.microsoft.com/office/drawing/2014/main" id="{BE88B1F2-200F-23A0-6D5D-EABCF3A89964}"/>
              </a:ext>
            </a:extLst>
          </p:cNvPr>
          <p:cNvSpPr>
            <a:spLocks noGrp="1"/>
          </p:cNvSpPr>
          <p:nvPr>
            <p:ph type="sldNum" sz="quarter" idx="15"/>
          </p:nvPr>
        </p:nvSpPr>
        <p:spPr/>
        <p:txBody>
          <a:bodyPr/>
          <a:lstStyle/>
          <a:p>
            <a:fld id="{A07651E0-1F05-4E09-9C4C-14F8B2A6F461}" type="slidenum">
              <a:rPr lang="en-GB" smtClean="0"/>
              <a:t>‹#›</a:t>
            </a:fld>
            <a:endParaRPr lang="en-GB"/>
          </a:p>
        </p:txBody>
      </p:sp>
      <p:sp>
        <p:nvSpPr>
          <p:cNvPr id="8" name="Title 4">
            <a:extLst>
              <a:ext uri="{FF2B5EF4-FFF2-40B4-BE49-F238E27FC236}">
                <a16:creationId xmlns:a16="http://schemas.microsoft.com/office/drawing/2014/main" id="{776617D2-4DDB-4600-4BBC-D2126664DB21}"/>
              </a:ext>
            </a:extLst>
          </p:cNvPr>
          <p:cNvSpPr>
            <a:spLocks noGrp="1"/>
          </p:cNvSpPr>
          <p:nvPr>
            <p:ph type="title" hasCustomPrompt="1"/>
          </p:nvPr>
        </p:nvSpPr>
        <p:spPr>
          <a:xfrm>
            <a:off x="763200" y="770400"/>
            <a:ext cx="4802400" cy="730800"/>
          </a:xfrm>
          <a:prstGeom prst="rect">
            <a:avLst/>
          </a:prstGeom>
        </p:spPr>
        <p:txBody>
          <a:bodyPr/>
          <a:lstStyle>
            <a:lvl1pPr>
              <a:defRPr lang="en-GB" sz="1800" b="1">
                <a:solidFill>
                  <a:srgbClr val="005EB8"/>
                </a:solidFill>
                <a:effectLst/>
                <a:latin typeface="Arial" panose="020B0604020202020204" pitchFamily="34" charset="0"/>
                <a:ea typeface="+mn-ea"/>
                <a:cs typeface="+mn-cs"/>
              </a:defRPr>
            </a:lvl1pPr>
          </a:lstStyle>
          <a:p>
            <a:pPr marL="0" lvl="0" indent="0">
              <a:lnSpc>
                <a:spcPct val="100000"/>
              </a:lnSpc>
              <a:spcBef>
                <a:spcPts val="1000"/>
              </a:spcBef>
              <a:buFont typeface="Arial" panose="020B0604020202020204" pitchFamily="34" charset="0"/>
            </a:pPr>
            <a:r>
              <a:rPr lang="en-GB"/>
              <a:t>Click to edit presentation title</a:t>
            </a:r>
          </a:p>
        </p:txBody>
      </p:sp>
      <p:sp>
        <p:nvSpPr>
          <p:cNvPr id="4" name="Text Placeholder 6">
            <a:extLst>
              <a:ext uri="{FF2B5EF4-FFF2-40B4-BE49-F238E27FC236}">
                <a16:creationId xmlns:a16="http://schemas.microsoft.com/office/drawing/2014/main" id="{8785F841-1316-4807-250A-9D68DF8D1149}"/>
              </a:ext>
            </a:extLst>
          </p:cNvPr>
          <p:cNvSpPr>
            <a:spLocks noGrp="1"/>
          </p:cNvSpPr>
          <p:nvPr>
            <p:ph type="body" sz="quarter" idx="18"/>
          </p:nvPr>
        </p:nvSpPr>
        <p:spPr>
          <a:xfrm>
            <a:off x="763200" y="1854000"/>
            <a:ext cx="4802400" cy="2360613"/>
          </a:xfrm>
          <a:prstGeom prst="rect">
            <a:avLst/>
          </a:prstGeom>
        </p:spPr>
        <p:txBody>
          <a:bodyPr/>
          <a:lstStyle>
            <a:lvl1pPr marL="0" indent="0">
              <a:buFont typeface="Arial" panose="020B0604020202020204" pitchFamily="34" charset="0"/>
              <a:buNone/>
              <a:defRPr sz="1200">
                <a:solidFill>
                  <a:srgbClr val="425563"/>
                </a:solidFill>
                <a:latin typeface="Arial" panose="020B0604020202020204" pitchFamily="34" charset="0"/>
              </a:defRPr>
            </a:lvl1pPr>
            <a:lvl2pPr marL="180975" indent="-180975">
              <a:buFont typeface="Arial" panose="020B0604020202020204" pitchFamily="34" charset="0"/>
              <a:buChar char="•"/>
              <a:defRPr sz="1200">
                <a:solidFill>
                  <a:srgbClr val="425563"/>
                </a:solidFill>
                <a:latin typeface="Arial" panose="020B0604020202020204" pitchFamily="34" charset="0"/>
              </a:defRPr>
            </a:lvl2pPr>
            <a:lvl3pPr marL="355600" indent="-174625">
              <a:buFont typeface="Arial" panose="020B0604020202020204" pitchFamily="34" charset="0"/>
              <a:buChar char="•"/>
              <a:defRPr sz="1200">
                <a:solidFill>
                  <a:srgbClr val="425563"/>
                </a:solidFill>
                <a:latin typeface="Arial" panose="020B0604020202020204" pitchFamily="34" charset="0"/>
              </a:defRPr>
            </a:lvl3pPr>
            <a:lvl4pPr marL="538163" indent="-182563">
              <a:buFont typeface="Arial" panose="020B0604020202020204" pitchFamily="34" charset="0"/>
              <a:buChar char="•"/>
              <a:defRPr sz="1200">
                <a:solidFill>
                  <a:srgbClr val="425563"/>
                </a:solidFill>
                <a:latin typeface="Arial" panose="020B0604020202020204" pitchFamily="34" charset="0"/>
              </a:defRPr>
            </a:lvl4pPr>
            <a:lvl5pPr marL="719138" indent="-180975">
              <a:buFont typeface="Arial" panose="020B0604020202020204" pitchFamily="34" charset="0"/>
              <a:buChar char="•"/>
              <a:defRPr sz="1200">
                <a:solidFill>
                  <a:srgbClr val="425563"/>
                </a:solidFill>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6">
            <a:extLst>
              <a:ext uri="{FF2B5EF4-FFF2-40B4-BE49-F238E27FC236}">
                <a16:creationId xmlns:a16="http://schemas.microsoft.com/office/drawing/2014/main" id="{D682CEA6-59BC-04EB-336D-03DD5E491889}"/>
              </a:ext>
            </a:extLst>
          </p:cNvPr>
          <p:cNvSpPr>
            <a:spLocks noGrp="1"/>
          </p:cNvSpPr>
          <p:nvPr>
            <p:ph type="body" sz="quarter" idx="19"/>
          </p:nvPr>
        </p:nvSpPr>
        <p:spPr>
          <a:xfrm>
            <a:off x="6248400" y="1854000"/>
            <a:ext cx="4802400" cy="2360613"/>
          </a:xfrm>
          <a:prstGeom prst="rect">
            <a:avLst/>
          </a:prstGeom>
        </p:spPr>
        <p:txBody>
          <a:bodyPr/>
          <a:lstStyle>
            <a:lvl1pPr marL="0" indent="0">
              <a:buFont typeface="Arial" panose="020B0604020202020204" pitchFamily="34" charset="0"/>
              <a:buNone/>
              <a:defRPr sz="1200">
                <a:solidFill>
                  <a:srgbClr val="425563"/>
                </a:solidFill>
                <a:latin typeface="Arial" panose="020B0604020202020204" pitchFamily="34" charset="0"/>
              </a:defRPr>
            </a:lvl1pPr>
            <a:lvl2pPr marL="180975" indent="-180975">
              <a:buFont typeface="Arial" panose="020B0604020202020204" pitchFamily="34" charset="0"/>
              <a:buChar char="•"/>
              <a:defRPr sz="1200">
                <a:solidFill>
                  <a:srgbClr val="425563"/>
                </a:solidFill>
                <a:latin typeface="Arial" panose="020B0604020202020204" pitchFamily="34" charset="0"/>
              </a:defRPr>
            </a:lvl2pPr>
            <a:lvl3pPr marL="355600" indent="-174625">
              <a:buFont typeface="Arial" panose="020B0604020202020204" pitchFamily="34" charset="0"/>
              <a:buChar char="•"/>
              <a:defRPr sz="1200">
                <a:solidFill>
                  <a:srgbClr val="425563"/>
                </a:solidFill>
                <a:latin typeface="Arial" panose="020B0604020202020204" pitchFamily="34" charset="0"/>
              </a:defRPr>
            </a:lvl3pPr>
            <a:lvl4pPr marL="538163" indent="-182563">
              <a:buFont typeface="Arial" panose="020B0604020202020204" pitchFamily="34" charset="0"/>
              <a:buChar char="•"/>
              <a:defRPr sz="1200">
                <a:solidFill>
                  <a:srgbClr val="425563"/>
                </a:solidFill>
                <a:latin typeface="Arial" panose="020B0604020202020204" pitchFamily="34" charset="0"/>
              </a:defRPr>
            </a:lvl4pPr>
            <a:lvl5pPr marL="719138" indent="-180975">
              <a:buFont typeface="Arial" panose="020B0604020202020204" pitchFamily="34" charset="0"/>
              <a:buChar char="•"/>
              <a:defRPr sz="1200">
                <a:solidFill>
                  <a:srgbClr val="425563"/>
                </a:solidFill>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10641891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Boxe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A9C5563-73EF-6BFB-B463-3B8F479D3894}"/>
              </a:ext>
            </a:extLst>
          </p:cNvPr>
          <p:cNvSpPr>
            <a:spLocks noGrp="1" noRot="1" noMove="1" noResize="1" noEditPoints="1" noAdjustHandles="1" noChangeArrowheads="1" noChangeShapeType="1"/>
          </p:cNvSpPr>
          <p:nvPr userDrawn="1"/>
        </p:nvSpPr>
        <p:spPr>
          <a:xfrm>
            <a:off x="6508376" y="1547446"/>
            <a:ext cx="4843837" cy="5310555"/>
          </a:xfrm>
          <a:prstGeom prst="rect">
            <a:avLst/>
          </a:pr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pic>
        <p:nvPicPr>
          <p:cNvPr id="2" name="Picture 1">
            <a:extLst>
              <a:ext uri="{FF2B5EF4-FFF2-40B4-BE49-F238E27FC236}">
                <a16:creationId xmlns:a16="http://schemas.microsoft.com/office/drawing/2014/main" id="{6C76B864-F7F2-E4C5-C453-37FFD735E284}"/>
              </a:ext>
            </a:extLst>
          </p:cNvPr>
          <p:cNvPicPr>
            <a:picLocks noChangeAspect="1"/>
          </p:cNvPicPr>
          <p:nvPr userDrawn="1"/>
        </p:nvPicPr>
        <p:blipFill>
          <a:blip r:embed="rId2"/>
          <a:srcRect/>
          <a:stretch/>
        </p:blipFill>
        <p:spPr>
          <a:xfrm>
            <a:off x="0" y="0"/>
            <a:ext cx="1833975" cy="826527"/>
          </a:xfrm>
          <a:prstGeom prst="rect">
            <a:avLst/>
          </a:prstGeom>
        </p:spPr>
      </p:pic>
      <p:sp>
        <p:nvSpPr>
          <p:cNvPr id="3" name="Footer Placeholder 2">
            <a:extLst>
              <a:ext uri="{FF2B5EF4-FFF2-40B4-BE49-F238E27FC236}">
                <a16:creationId xmlns:a16="http://schemas.microsoft.com/office/drawing/2014/main" id="{16D89763-1090-B3BF-2E41-73B344C4845E}"/>
              </a:ext>
            </a:extLst>
          </p:cNvPr>
          <p:cNvSpPr>
            <a:spLocks noGrp="1"/>
          </p:cNvSpPr>
          <p:nvPr>
            <p:ph type="ftr" sz="quarter" idx="16"/>
          </p:nvPr>
        </p:nvSpPr>
        <p:spPr/>
        <p:txBody>
          <a:bodyPr/>
          <a:lstStyle/>
          <a:p>
            <a:endParaRPr lang="en-GB"/>
          </a:p>
        </p:txBody>
      </p:sp>
      <p:sp>
        <p:nvSpPr>
          <p:cNvPr id="4" name="Slide Number Placeholder 3">
            <a:extLst>
              <a:ext uri="{FF2B5EF4-FFF2-40B4-BE49-F238E27FC236}">
                <a16:creationId xmlns:a16="http://schemas.microsoft.com/office/drawing/2014/main" id="{0722D1E0-9353-FE79-F2A2-B5EBD42101FE}"/>
              </a:ext>
            </a:extLst>
          </p:cNvPr>
          <p:cNvSpPr>
            <a:spLocks noGrp="1"/>
          </p:cNvSpPr>
          <p:nvPr>
            <p:ph type="sldNum" sz="quarter" idx="17"/>
          </p:nvPr>
        </p:nvSpPr>
        <p:spPr/>
        <p:txBody>
          <a:bodyPr/>
          <a:lstStyle/>
          <a:p>
            <a:fld id="{A07651E0-1F05-4E09-9C4C-14F8B2A6F461}" type="slidenum">
              <a:rPr lang="en-GB" smtClean="0"/>
              <a:t>‹#›</a:t>
            </a:fld>
            <a:endParaRPr lang="en-GB"/>
          </a:p>
        </p:txBody>
      </p:sp>
      <p:sp>
        <p:nvSpPr>
          <p:cNvPr id="6" name="Title 4">
            <a:extLst>
              <a:ext uri="{FF2B5EF4-FFF2-40B4-BE49-F238E27FC236}">
                <a16:creationId xmlns:a16="http://schemas.microsoft.com/office/drawing/2014/main" id="{57F1C840-1190-37E1-7B65-3E1DDAC2500F}"/>
              </a:ext>
            </a:extLst>
          </p:cNvPr>
          <p:cNvSpPr>
            <a:spLocks noGrp="1"/>
          </p:cNvSpPr>
          <p:nvPr>
            <p:ph type="title" hasCustomPrompt="1"/>
          </p:nvPr>
        </p:nvSpPr>
        <p:spPr>
          <a:xfrm>
            <a:off x="763200" y="770400"/>
            <a:ext cx="4802400" cy="730800"/>
          </a:xfrm>
          <a:prstGeom prst="rect">
            <a:avLst/>
          </a:prstGeom>
        </p:spPr>
        <p:txBody>
          <a:bodyPr/>
          <a:lstStyle>
            <a:lvl1pPr>
              <a:defRPr lang="en-GB" sz="1800" b="1">
                <a:solidFill>
                  <a:srgbClr val="005EB8"/>
                </a:solidFill>
                <a:effectLst/>
                <a:latin typeface="Arial" panose="020B0604020202020204" pitchFamily="34" charset="0"/>
                <a:ea typeface="+mn-ea"/>
                <a:cs typeface="+mn-cs"/>
              </a:defRPr>
            </a:lvl1pPr>
          </a:lstStyle>
          <a:p>
            <a:pPr marL="0" lvl="0" indent="0">
              <a:lnSpc>
                <a:spcPct val="100000"/>
              </a:lnSpc>
              <a:spcBef>
                <a:spcPts val="1000"/>
              </a:spcBef>
              <a:buFont typeface="Arial" panose="020B0604020202020204" pitchFamily="34" charset="0"/>
            </a:pPr>
            <a:r>
              <a:rPr lang="en-GB"/>
              <a:t>Click to edit presentation title</a:t>
            </a:r>
          </a:p>
        </p:txBody>
      </p:sp>
      <p:sp>
        <p:nvSpPr>
          <p:cNvPr id="7" name="Text Placeholder 6">
            <a:extLst>
              <a:ext uri="{FF2B5EF4-FFF2-40B4-BE49-F238E27FC236}">
                <a16:creationId xmlns:a16="http://schemas.microsoft.com/office/drawing/2014/main" id="{EEB7B1F7-A263-CDCE-7CF2-98650CE08061}"/>
              </a:ext>
            </a:extLst>
          </p:cNvPr>
          <p:cNvSpPr>
            <a:spLocks noGrp="1"/>
          </p:cNvSpPr>
          <p:nvPr>
            <p:ph type="body" sz="quarter" idx="19"/>
          </p:nvPr>
        </p:nvSpPr>
        <p:spPr>
          <a:xfrm>
            <a:off x="763200" y="1854000"/>
            <a:ext cx="4802400" cy="2360613"/>
          </a:xfrm>
          <a:prstGeom prst="rect">
            <a:avLst/>
          </a:prstGeom>
        </p:spPr>
        <p:txBody>
          <a:bodyPr/>
          <a:lstStyle>
            <a:lvl1pPr marL="0" indent="0">
              <a:buFont typeface="Arial" panose="020B0604020202020204" pitchFamily="34" charset="0"/>
              <a:buNone/>
              <a:defRPr sz="1200">
                <a:solidFill>
                  <a:srgbClr val="425563"/>
                </a:solidFill>
                <a:latin typeface="Arial" panose="020B0604020202020204" pitchFamily="34" charset="0"/>
              </a:defRPr>
            </a:lvl1pPr>
            <a:lvl2pPr marL="180975" indent="-180975">
              <a:buFont typeface="Arial" panose="020B0604020202020204" pitchFamily="34" charset="0"/>
              <a:buChar char="•"/>
              <a:defRPr sz="1200">
                <a:solidFill>
                  <a:srgbClr val="425563"/>
                </a:solidFill>
                <a:latin typeface="Arial" panose="020B0604020202020204" pitchFamily="34" charset="0"/>
              </a:defRPr>
            </a:lvl2pPr>
            <a:lvl3pPr marL="355600" indent="-174625">
              <a:buFont typeface="Arial" panose="020B0604020202020204" pitchFamily="34" charset="0"/>
              <a:buChar char="•"/>
              <a:defRPr sz="1200">
                <a:solidFill>
                  <a:srgbClr val="425563"/>
                </a:solidFill>
                <a:latin typeface="Arial" panose="020B0604020202020204" pitchFamily="34" charset="0"/>
              </a:defRPr>
            </a:lvl3pPr>
            <a:lvl4pPr marL="538163" indent="-182563">
              <a:buFont typeface="Arial" panose="020B0604020202020204" pitchFamily="34" charset="0"/>
              <a:buChar char="•"/>
              <a:defRPr sz="1200">
                <a:solidFill>
                  <a:srgbClr val="425563"/>
                </a:solidFill>
                <a:latin typeface="Arial" panose="020B0604020202020204" pitchFamily="34" charset="0"/>
              </a:defRPr>
            </a:lvl4pPr>
            <a:lvl5pPr marL="719138" indent="-180975">
              <a:buFont typeface="Arial" panose="020B0604020202020204" pitchFamily="34" charset="0"/>
              <a:buChar char="•"/>
              <a:defRPr sz="1200">
                <a:solidFill>
                  <a:srgbClr val="425563"/>
                </a:solidFill>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Text Placeholder 6">
            <a:extLst>
              <a:ext uri="{FF2B5EF4-FFF2-40B4-BE49-F238E27FC236}">
                <a16:creationId xmlns:a16="http://schemas.microsoft.com/office/drawing/2014/main" id="{D02EE0CC-A35B-5B6D-0D9A-B3A21DD4C420}"/>
              </a:ext>
            </a:extLst>
          </p:cNvPr>
          <p:cNvSpPr>
            <a:spLocks noGrp="1"/>
          </p:cNvSpPr>
          <p:nvPr>
            <p:ph type="body" sz="quarter" idx="20"/>
          </p:nvPr>
        </p:nvSpPr>
        <p:spPr>
          <a:xfrm>
            <a:off x="6822873" y="1854000"/>
            <a:ext cx="4240800" cy="2360613"/>
          </a:xfrm>
          <a:prstGeom prst="rect">
            <a:avLst/>
          </a:prstGeom>
        </p:spPr>
        <p:txBody>
          <a:bodyPr/>
          <a:lstStyle>
            <a:lvl1pPr marL="0" indent="0">
              <a:buFont typeface="Arial" panose="020B0604020202020204" pitchFamily="34" charset="0"/>
              <a:buNone/>
              <a:defRPr sz="1200" b="1">
                <a:solidFill>
                  <a:schemeClr val="bg1"/>
                </a:solidFill>
                <a:latin typeface="Arial" panose="020B0604020202020204" pitchFamily="34" charset="0"/>
              </a:defRPr>
            </a:lvl1pPr>
            <a:lvl2pPr marL="180975" indent="-180975">
              <a:buFont typeface="Arial" panose="020B0604020202020204" pitchFamily="34" charset="0"/>
              <a:buChar char="•"/>
              <a:defRPr sz="1200" b="1">
                <a:solidFill>
                  <a:schemeClr val="bg1"/>
                </a:solidFill>
                <a:latin typeface="Arial" panose="020B0604020202020204" pitchFamily="34" charset="0"/>
              </a:defRPr>
            </a:lvl2pPr>
            <a:lvl3pPr marL="355600" indent="-174625">
              <a:buFont typeface="Arial" panose="020B0604020202020204" pitchFamily="34" charset="0"/>
              <a:buChar char="•"/>
              <a:defRPr sz="1200" b="1">
                <a:solidFill>
                  <a:schemeClr val="bg1"/>
                </a:solidFill>
                <a:latin typeface="Arial" panose="020B0604020202020204" pitchFamily="34" charset="0"/>
              </a:defRPr>
            </a:lvl3pPr>
            <a:lvl4pPr marL="538163" indent="-182563">
              <a:buFont typeface="Arial" panose="020B0604020202020204" pitchFamily="34" charset="0"/>
              <a:buChar char="•"/>
              <a:defRPr sz="1200" b="1">
                <a:solidFill>
                  <a:schemeClr val="bg1"/>
                </a:solidFill>
                <a:latin typeface="Arial" panose="020B0604020202020204" pitchFamily="34" charset="0"/>
              </a:defRPr>
            </a:lvl4pPr>
            <a:lvl5pPr marL="719138" indent="-180975">
              <a:buFont typeface="Arial" panose="020B0604020202020204" pitchFamily="34" charset="0"/>
              <a:buChar char="•"/>
              <a:defRPr sz="1200" b="1">
                <a:solidFill>
                  <a:schemeClr val="bg1"/>
                </a:solidFill>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00157561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2 Column with Boxe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4933056-8F79-6F11-9AE8-7983D63273FD}"/>
              </a:ext>
            </a:extLst>
          </p:cNvPr>
          <p:cNvSpPr>
            <a:spLocks noGrp="1" noRot="1" noMove="1" noResize="1" noEditPoints="1" noAdjustHandles="1" noChangeArrowheads="1" noChangeShapeType="1"/>
          </p:cNvSpPr>
          <p:nvPr userDrawn="1"/>
        </p:nvSpPr>
        <p:spPr>
          <a:xfrm>
            <a:off x="8129441" y="1655901"/>
            <a:ext cx="3222772" cy="5202099"/>
          </a:xfrm>
          <a:prstGeom prst="rect">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pic>
        <p:nvPicPr>
          <p:cNvPr id="2" name="Picture 1">
            <a:extLst>
              <a:ext uri="{FF2B5EF4-FFF2-40B4-BE49-F238E27FC236}">
                <a16:creationId xmlns:a16="http://schemas.microsoft.com/office/drawing/2014/main" id="{6C76B864-F7F2-E4C5-C453-37FFD735E284}"/>
              </a:ext>
            </a:extLst>
          </p:cNvPr>
          <p:cNvPicPr>
            <a:picLocks noChangeAspect="1"/>
          </p:cNvPicPr>
          <p:nvPr userDrawn="1"/>
        </p:nvPicPr>
        <p:blipFill>
          <a:blip r:embed="rId2"/>
          <a:srcRect/>
          <a:stretch/>
        </p:blipFill>
        <p:spPr>
          <a:xfrm>
            <a:off x="0" y="1"/>
            <a:ext cx="1833975" cy="826527"/>
          </a:xfrm>
          <a:prstGeom prst="rect">
            <a:avLst/>
          </a:prstGeom>
        </p:spPr>
      </p:pic>
      <p:sp>
        <p:nvSpPr>
          <p:cNvPr id="3" name="Footer Placeholder 2">
            <a:extLst>
              <a:ext uri="{FF2B5EF4-FFF2-40B4-BE49-F238E27FC236}">
                <a16:creationId xmlns:a16="http://schemas.microsoft.com/office/drawing/2014/main" id="{A0446EDD-7AD7-2CA4-729C-F583CDFCFD1C}"/>
              </a:ext>
            </a:extLst>
          </p:cNvPr>
          <p:cNvSpPr>
            <a:spLocks noGrp="1"/>
          </p:cNvSpPr>
          <p:nvPr>
            <p:ph type="ftr" sz="quarter" idx="15"/>
          </p:nvPr>
        </p:nvSpPr>
        <p:spPr/>
        <p:txBody>
          <a:bodyPr/>
          <a:lstStyle/>
          <a:p>
            <a:endParaRPr lang="en-GB"/>
          </a:p>
        </p:txBody>
      </p:sp>
      <p:sp>
        <p:nvSpPr>
          <p:cNvPr id="4" name="Slide Number Placeholder 3">
            <a:extLst>
              <a:ext uri="{FF2B5EF4-FFF2-40B4-BE49-F238E27FC236}">
                <a16:creationId xmlns:a16="http://schemas.microsoft.com/office/drawing/2014/main" id="{22F7B140-2DC2-3333-0756-53EA52D5E2B7}"/>
              </a:ext>
            </a:extLst>
          </p:cNvPr>
          <p:cNvSpPr>
            <a:spLocks noGrp="1"/>
          </p:cNvSpPr>
          <p:nvPr>
            <p:ph type="sldNum" sz="quarter" idx="16"/>
          </p:nvPr>
        </p:nvSpPr>
        <p:spPr/>
        <p:txBody>
          <a:bodyPr/>
          <a:lstStyle/>
          <a:p>
            <a:fld id="{A07651E0-1F05-4E09-9C4C-14F8B2A6F461}" type="slidenum">
              <a:rPr lang="en-GB" smtClean="0"/>
              <a:t>‹#›</a:t>
            </a:fld>
            <a:endParaRPr lang="en-GB"/>
          </a:p>
        </p:txBody>
      </p:sp>
      <p:sp>
        <p:nvSpPr>
          <p:cNvPr id="8" name="Title 4">
            <a:extLst>
              <a:ext uri="{FF2B5EF4-FFF2-40B4-BE49-F238E27FC236}">
                <a16:creationId xmlns:a16="http://schemas.microsoft.com/office/drawing/2014/main" id="{55D0F561-DAD8-4DF1-6F62-9BEC2263C40E}"/>
              </a:ext>
            </a:extLst>
          </p:cNvPr>
          <p:cNvSpPr>
            <a:spLocks noGrp="1"/>
          </p:cNvSpPr>
          <p:nvPr>
            <p:ph type="title" hasCustomPrompt="1"/>
          </p:nvPr>
        </p:nvSpPr>
        <p:spPr>
          <a:xfrm>
            <a:off x="763200" y="770400"/>
            <a:ext cx="4802400" cy="730800"/>
          </a:xfrm>
          <a:prstGeom prst="rect">
            <a:avLst/>
          </a:prstGeom>
        </p:spPr>
        <p:txBody>
          <a:bodyPr/>
          <a:lstStyle>
            <a:lvl1pPr>
              <a:defRPr lang="en-GB" sz="1800" b="1">
                <a:solidFill>
                  <a:srgbClr val="005EB8"/>
                </a:solidFill>
                <a:effectLst/>
                <a:latin typeface="Arial" panose="020B0604020202020204" pitchFamily="34" charset="0"/>
                <a:ea typeface="+mn-ea"/>
                <a:cs typeface="+mn-cs"/>
              </a:defRPr>
            </a:lvl1pPr>
          </a:lstStyle>
          <a:p>
            <a:pPr marL="0" lvl="0" indent="0">
              <a:lnSpc>
                <a:spcPct val="100000"/>
              </a:lnSpc>
              <a:spcBef>
                <a:spcPts val="1000"/>
              </a:spcBef>
              <a:buFont typeface="Arial" panose="020B0604020202020204" pitchFamily="34" charset="0"/>
            </a:pPr>
            <a:r>
              <a:rPr lang="en-GB"/>
              <a:t>Click to edit presentation title</a:t>
            </a:r>
          </a:p>
        </p:txBody>
      </p:sp>
      <p:sp>
        <p:nvSpPr>
          <p:cNvPr id="5" name="Text Placeholder 6">
            <a:extLst>
              <a:ext uri="{FF2B5EF4-FFF2-40B4-BE49-F238E27FC236}">
                <a16:creationId xmlns:a16="http://schemas.microsoft.com/office/drawing/2014/main" id="{DA8C1EAB-A4B3-E254-B0FE-0085B0A66DBA}"/>
              </a:ext>
            </a:extLst>
          </p:cNvPr>
          <p:cNvSpPr>
            <a:spLocks noGrp="1"/>
          </p:cNvSpPr>
          <p:nvPr>
            <p:ph type="body" sz="quarter" idx="20"/>
          </p:nvPr>
        </p:nvSpPr>
        <p:spPr>
          <a:xfrm>
            <a:off x="763200" y="1854000"/>
            <a:ext cx="3399148" cy="2360613"/>
          </a:xfrm>
          <a:prstGeom prst="rect">
            <a:avLst/>
          </a:prstGeom>
        </p:spPr>
        <p:txBody>
          <a:bodyPr/>
          <a:lstStyle>
            <a:lvl1pPr marL="0" indent="0">
              <a:buFont typeface="Arial" panose="020B0604020202020204" pitchFamily="34" charset="0"/>
              <a:buNone/>
              <a:defRPr sz="1200">
                <a:solidFill>
                  <a:srgbClr val="425563"/>
                </a:solidFill>
                <a:latin typeface="Arial" panose="020B0604020202020204" pitchFamily="34" charset="0"/>
              </a:defRPr>
            </a:lvl1pPr>
            <a:lvl2pPr marL="180975" indent="-180975">
              <a:buFont typeface="Arial" panose="020B0604020202020204" pitchFamily="34" charset="0"/>
              <a:buChar char="•"/>
              <a:defRPr sz="1200">
                <a:solidFill>
                  <a:srgbClr val="425563"/>
                </a:solidFill>
                <a:latin typeface="Arial" panose="020B0604020202020204" pitchFamily="34" charset="0"/>
              </a:defRPr>
            </a:lvl2pPr>
            <a:lvl3pPr marL="355600" indent="-174625">
              <a:buFont typeface="Arial" panose="020B0604020202020204" pitchFamily="34" charset="0"/>
              <a:buChar char="•"/>
              <a:defRPr sz="1200">
                <a:solidFill>
                  <a:srgbClr val="425563"/>
                </a:solidFill>
                <a:latin typeface="Arial" panose="020B0604020202020204" pitchFamily="34" charset="0"/>
              </a:defRPr>
            </a:lvl3pPr>
            <a:lvl4pPr marL="538163" indent="-182563">
              <a:buFont typeface="Arial" panose="020B0604020202020204" pitchFamily="34" charset="0"/>
              <a:buChar char="•"/>
              <a:defRPr sz="1200">
                <a:solidFill>
                  <a:srgbClr val="425563"/>
                </a:solidFill>
                <a:latin typeface="Arial" panose="020B0604020202020204" pitchFamily="34" charset="0"/>
              </a:defRPr>
            </a:lvl4pPr>
            <a:lvl5pPr marL="719138" indent="-180975">
              <a:buFont typeface="Arial" panose="020B0604020202020204" pitchFamily="34" charset="0"/>
              <a:buChar char="•"/>
              <a:defRPr sz="1200">
                <a:solidFill>
                  <a:srgbClr val="425563"/>
                </a:solidFill>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ext Placeholder 6">
            <a:extLst>
              <a:ext uri="{FF2B5EF4-FFF2-40B4-BE49-F238E27FC236}">
                <a16:creationId xmlns:a16="http://schemas.microsoft.com/office/drawing/2014/main" id="{1128FEAB-D769-594B-A124-F8FCD8CA13AD}"/>
              </a:ext>
            </a:extLst>
          </p:cNvPr>
          <p:cNvSpPr>
            <a:spLocks noGrp="1"/>
          </p:cNvSpPr>
          <p:nvPr>
            <p:ph type="body" sz="quarter" idx="21"/>
          </p:nvPr>
        </p:nvSpPr>
        <p:spPr>
          <a:xfrm>
            <a:off x="4363200" y="1854000"/>
            <a:ext cx="3399148" cy="2360613"/>
          </a:xfrm>
          <a:prstGeom prst="rect">
            <a:avLst/>
          </a:prstGeom>
        </p:spPr>
        <p:txBody>
          <a:bodyPr/>
          <a:lstStyle>
            <a:lvl1pPr marL="0" indent="0">
              <a:buFont typeface="Arial" panose="020B0604020202020204" pitchFamily="34" charset="0"/>
              <a:buNone/>
              <a:defRPr sz="1200">
                <a:solidFill>
                  <a:srgbClr val="425563"/>
                </a:solidFill>
                <a:latin typeface="Arial" panose="020B0604020202020204" pitchFamily="34" charset="0"/>
              </a:defRPr>
            </a:lvl1pPr>
            <a:lvl2pPr marL="180975" indent="-180975">
              <a:buFont typeface="Arial" panose="020B0604020202020204" pitchFamily="34" charset="0"/>
              <a:buChar char="•"/>
              <a:defRPr sz="1200">
                <a:solidFill>
                  <a:srgbClr val="425563"/>
                </a:solidFill>
                <a:latin typeface="Arial" panose="020B0604020202020204" pitchFamily="34" charset="0"/>
              </a:defRPr>
            </a:lvl2pPr>
            <a:lvl3pPr marL="355600" indent="-174625">
              <a:buFont typeface="Arial" panose="020B0604020202020204" pitchFamily="34" charset="0"/>
              <a:buChar char="•"/>
              <a:defRPr sz="1200">
                <a:solidFill>
                  <a:srgbClr val="425563"/>
                </a:solidFill>
                <a:latin typeface="Arial" panose="020B0604020202020204" pitchFamily="34" charset="0"/>
              </a:defRPr>
            </a:lvl3pPr>
            <a:lvl4pPr marL="538163" indent="-182563">
              <a:buFont typeface="Arial" panose="020B0604020202020204" pitchFamily="34" charset="0"/>
              <a:buChar char="•"/>
              <a:defRPr sz="1200">
                <a:solidFill>
                  <a:srgbClr val="425563"/>
                </a:solidFill>
                <a:latin typeface="Arial" panose="020B0604020202020204" pitchFamily="34" charset="0"/>
              </a:defRPr>
            </a:lvl4pPr>
            <a:lvl5pPr marL="719138" indent="-180975">
              <a:buFont typeface="Arial" panose="020B0604020202020204" pitchFamily="34" charset="0"/>
              <a:buChar char="•"/>
              <a:defRPr sz="1200">
                <a:solidFill>
                  <a:srgbClr val="425563"/>
                </a:solidFill>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6">
            <a:extLst>
              <a:ext uri="{FF2B5EF4-FFF2-40B4-BE49-F238E27FC236}">
                <a16:creationId xmlns:a16="http://schemas.microsoft.com/office/drawing/2014/main" id="{B594BACD-90A5-C46C-A83A-629EC1048A87}"/>
              </a:ext>
            </a:extLst>
          </p:cNvPr>
          <p:cNvSpPr>
            <a:spLocks noGrp="1"/>
          </p:cNvSpPr>
          <p:nvPr>
            <p:ph type="body" sz="quarter" idx="22"/>
          </p:nvPr>
        </p:nvSpPr>
        <p:spPr>
          <a:xfrm>
            <a:off x="8316000" y="1854000"/>
            <a:ext cx="2836800" cy="2360613"/>
          </a:xfrm>
          <a:prstGeom prst="rect">
            <a:avLst/>
          </a:prstGeom>
        </p:spPr>
        <p:txBody>
          <a:bodyPr/>
          <a:lstStyle>
            <a:lvl1pPr marL="0" indent="0">
              <a:buFont typeface="Arial" panose="020B0604020202020204" pitchFamily="34" charset="0"/>
              <a:buNone/>
              <a:defRPr sz="1200" b="1">
                <a:solidFill>
                  <a:srgbClr val="005EB8"/>
                </a:solidFill>
                <a:latin typeface="Arial" panose="020B0604020202020204" pitchFamily="34" charset="0"/>
              </a:defRPr>
            </a:lvl1pPr>
            <a:lvl2pPr marL="180975" indent="-180975">
              <a:buFont typeface="Arial" panose="020B0604020202020204" pitchFamily="34" charset="0"/>
              <a:buChar char="•"/>
              <a:defRPr sz="1200" b="1">
                <a:solidFill>
                  <a:srgbClr val="005EB8"/>
                </a:solidFill>
                <a:latin typeface="Arial" panose="020B0604020202020204" pitchFamily="34" charset="0"/>
              </a:defRPr>
            </a:lvl2pPr>
            <a:lvl3pPr marL="355600" indent="-174625">
              <a:buFont typeface="Arial" panose="020B0604020202020204" pitchFamily="34" charset="0"/>
              <a:buChar char="•"/>
              <a:defRPr sz="1200" b="1">
                <a:solidFill>
                  <a:srgbClr val="005EB8"/>
                </a:solidFill>
                <a:latin typeface="Arial" panose="020B0604020202020204" pitchFamily="34" charset="0"/>
              </a:defRPr>
            </a:lvl3pPr>
            <a:lvl4pPr marL="538163" indent="-182563">
              <a:buFont typeface="Arial" panose="020B0604020202020204" pitchFamily="34" charset="0"/>
              <a:buChar char="•"/>
              <a:defRPr sz="1200" b="1">
                <a:solidFill>
                  <a:srgbClr val="005EB8"/>
                </a:solidFill>
                <a:latin typeface="Arial" panose="020B0604020202020204" pitchFamily="34" charset="0"/>
              </a:defRPr>
            </a:lvl4pPr>
            <a:lvl5pPr marL="719138" indent="-180975">
              <a:buFont typeface="Arial" panose="020B0604020202020204" pitchFamily="34" charset="0"/>
              <a:buChar char="•"/>
              <a:defRPr sz="1200" b="1">
                <a:solidFill>
                  <a:srgbClr val="005EB8"/>
                </a:solidFill>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6090554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Insert Chart">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075F2B8-A183-F487-C446-8E81BFC4E2AD}"/>
              </a:ext>
            </a:extLst>
          </p:cNvPr>
          <p:cNvPicPr>
            <a:picLocks noChangeAspect="1"/>
          </p:cNvPicPr>
          <p:nvPr userDrawn="1"/>
        </p:nvPicPr>
        <p:blipFill>
          <a:blip r:embed="rId2"/>
          <a:srcRect/>
          <a:stretch/>
        </p:blipFill>
        <p:spPr>
          <a:xfrm>
            <a:off x="0" y="0"/>
            <a:ext cx="1833975" cy="826527"/>
          </a:xfrm>
          <a:prstGeom prst="rect">
            <a:avLst/>
          </a:prstGeom>
        </p:spPr>
      </p:pic>
      <p:sp>
        <p:nvSpPr>
          <p:cNvPr id="2" name="Footer Placeholder 1">
            <a:extLst>
              <a:ext uri="{FF2B5EF4-FFF2-40B4-BE49-F238E27FC236}">
                <a16:creationId xmlns:a16="http://schemas.microsoft.com/office/drawing/2014/main" id="{688D5DAE-1F16-7F82-BAB0-948A13B8C4B5}"/>
              </a:ext>
            </a:extLst>
          </p:cNvPr>
          <p:cNvSpPr>
            <a:spLocks noGrp="1"/>
          </p:cNvSpPr>
          <p:nvPr>
            <p:ph type="ftr" sz="quarter" idx="14"/>
          </p:nvPr>
        </p:nvSpPr>
        <p:spPr/>
        <p:txBody>
          <a:bodyPr/>
          <a:lstStyle/>
          <a:p>
            <a:endParaRPr lang="en-GB"/>
          </a:p>
        </p:txBody>
      </p:sp>
      <p:sp>
        <p:nvSpPr>
          <p:cNvPr id="4" name="Slide Number Placeholder 3">
            <a:extLst>
              <a:ext uri="{FF2B5EF4-FFF2-40B4-BE49-F238E27FC236}">
                <a16:creationId xmlns:a16="http://schemas.microsoft.com/office/drawing/2014/main" id="{E8479D3F-DB88-A392-3075-5DDC30B63548}"/>
              </a:ext>
            </a:extLst>
          </p:cNvPr>
          <p:cNvSpPr>
            <a:spLocks noGrp="1"/>
          </p:cNvSpPr>
          <p:nvPr>
            <p:ph type="sldNum" sz="quarter" idx="15"/>
          </p:nvPr>
        </p:nvSpPr>
        <p:spPr/>
        <p:txBody>
          <a:bodyPr/>
          <a:lstStyle/>
          <a:p>
            <a:fld id="{A07651E0-1F05-4E09-9C4C-14F8B2A6F461}" type="slidenum">
              <a:rPr lang="en-GB" smtClean="0"/>
              <a:t>‹#›</a:t>
            </a:fld>
            <a:endParaRPr lang="en-GB"/>
          </a:p>
        </p:txBody>
      </p:sp>
      <p:sp>
        <p:nvSpPr>
          <p:cNvPr id="5" name="Title 4">
            <a:extLst>
              <a:ext uri="{FF2B5EF4-FFF2-40B4-BE49-F238E27FC236}">
                <a16:creationId xmlns:a16="http://schemas.microsoft.com/office/drawing/2014/main" id="{43023B7D-B0BD-989A-A250-663C6BC1858C}"/>
              </a:ext>
            </a:extLst>
          </p:cNvPr>
          <p:cNvSpPr>
            <a:spLocks noGrp="1"/>
          </p:cNvSpPr>
          <p:nvPr>
            <p:ph type="title" hasCustomPrompt="1"/>
          </p:nvPr>
        </p:nvSpPr>
        <p:spPr>
          <a:xfrm>
            <a:off x="763200" y="770400"/>
            <a:ext cx="4802400" cy="730800"/>
          </a:xfrm>
          <a:prstGeom prst="rect">
            <a:avLst/>
          </a:prstGeom>
        </p:spPr>
        <p:txBody>
          <a:bodyPr/>
          <a:lstStyle>
            <a:lvl1pPr>
              <a:defRPr lang="en-GB" sz="1800" b="1">
                <a:solidFill>
                  <a:srgbClr val="005EB8"/>
                </a:solidFill>
                <a:effectLst/>
                <a:latin typeface="Arial" panose="020B0604020202020204" pitchFamily="34" charset="0"/>
                <a:ea typeface="+mn-ea"/>
                <a:cs typeface="+mn-cs"/>
              </a:defRPr>
            </a:lvl1pPr>
          </a:lstStyle>
          <a:p>
            <a:pPr marL="0" lvl="0" indent="0">
              <a:lnSpc>
                <a:spcPct val="100000"/>
              </a:lnSpc>
              <a:spcBef>
                <a:spcPts val="1000"/>
              </a:spcBef>
              <a:buFont typeface="Arial" panose="020B0604020202020204" pitchFamily="34" charset="0"/>
            </a:pPr>
            <a:r>
              <a:rPr lang="en-GB"/>
              <a:t>Click to edit presentation title</a:t>
            </a:r>
          </a:p>
        </p:txBody>
      </p:sp>
      <p:sp>
        <p:nvSpPr>
          <p:cNvPr id="8" name="Text Placeholder 6">
            <a:extLst>
              <a:ext uri="{FF2B5EF4-FFF2-40B4-BE49-F238E27FC236}">
                <a16:creationId xmlns:a16="http://schemas.microsoft.com/office/drawing/2014/main" id="{829D469A-E103-5DE9-FDD5-972A0624CFDF}"/>
              </a:ext>
            </a:extLst>
          </p:cNvPr>
          <p:cNvSpPr>
            <a:spLocks noGrp="1"/>
          </p:cNvSpPr>
          <p:nvPr>
            <p:ph type="body" sz="quarter" idx="20"/>
          </p:nvPr>
        </p:nvSpPr>
        <p:spPr>
          <a:xfrm>
            <a:off x="759600" y="1519200"/>
            <a:ext cx="4802400" cy="2360613"/>
          </a:xfrm>
          <a:prstGeom prst="rect">
            <a:avLst/>
          </a:prstGeom>
        </p:spPr>
        <p:txBody>
          <a:bodyPr/>
          <a:lstStyle>
            <a:lvl1pPr marL="0" indent="0">
              <a:buFont typeface="Arial" panose="020B0604020202020204" pitchFamily="34" charset="0"/>
              <a:buNone/>
              <a:defRPr sz="1200">
                <a:solidFill>
                  <a:srgbClr val="425563"/>
                </a:solidFill>
                <a:latin typeface="Arial" panose="020B0604020202020204" pitchFamily="34" charset="0"/>
              </a:defRPr>
            </a:lvl1pPr>
            <a:lvl2pPr marL="180975" indent="-180975">
              <a:buFont typeface="Arial" panose="020B0604020202020204" pitchFamily="34" charset="0"/>
              <a:buChar char="•"/>
              <a:defRPr sz="1200">
                <a:solidFill>
                  <a:srgbClr val="425563"/>
                </a:solidFill>
                <a:latin typeface="Arial" panose="020B0604020202020204" pitchFamily="34" charset="0"/>
              </a:defRPr>
            </a:lvl2pPr>
            <a:lvl3pPr marL="355600" indent="-174625">
              <a:buFont typeface="Arial" panose="020B0604020202020204" pitchFamily="34" charset="0"/>
              <a:buChar char="•"/>
              <a:defRPr sz="1200">
                <a:solidFill>
                  <a:srgbClr val="425563"/>
                </a:solidFill>
                <a:latin typeface="Arial" panose="020B0604020202020204" pitchFamily="34" charset="0"/>
              </a:defRPr>
            </a:lvl3pPr>
            <a:lvl4pPr marL="538163" indent="-182563">
              <a:buFont typeface="Arial" panose="020B0604020202020204" pitchFamily="34" charset="0"/>
              <a:buChar char="•"/>
              <a:defRPr sz="1200">
                <a:solidFill>
                  <a:srgbClr val="425563"/>
                </a:solidFill>
                <a:latin typeface="Arial" panose="020B0604020202020204" pitchFamily="34" charset="0"/>
              </a:defRPr>
            </a:lvl4pPr>
            <a:lvl5pPr marL="719138" indent="-180975">
              <a:buFont typeface="Arial" panose="020B0604020202020204" pitchFamily="34" charset="0"/>
              <a:buChar char="•"/>
              <a:defRPr sz="1200">
                <a:solidFill>
                  <a:srgbClr val="425563"/>
                </a:solidFill>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Text Placeholder 6">
            <a:extLst>
              <a:ext uri="{FF2B5EF4-FFF2-40B4-BE49-F238E27FC236}">
                <a16:creationId xmlns:a16="http://schemas.microsoft.com/office/drawing/2014/main" id="{07201FE7-3D3E-C1F5-4848-7BB5B88F32D0}"/>
              </a:ext>
            </a:extLst>
          </p:cNvPr>
          <p:cNvSpPr>
            <a:spLocks noGrp="1"/>
          </p:cNvSpPr>
          <p:nvPr>
            <p:ph type="body" sz="quarter" idx="21"/>
          </p:nvPr>
        </p:nvSpPr>
        <p:spPr>
          <a:xfrm>
            <a:off x="6242400" y="770400"/>
            <a:ext cx="4802400" cy="2360613"/>
          </a:xfrm>
          <a:prstGeom prst="rect">
            <a:avLst/>
          </a:prstGeom>
        </p:spPr>
        <p:txBody>
          <a:bodyPr/>
          <a:lstStyle>
            <a:lvl1pPr marL="0" indent="0">
              <a:buFont typeface="Arial" panose="020B0604020202020204" pitchFamily="34" charset="0"/>
              <a:buNone/>
              <a:defRPr sz="1200">
                <a:solidFill>
                  <a:srgbClr val="425563"/>
                </a:solidFill>
                <a:latin typeface="Arial" panose="020B0604020202020204" pitchFamily="34" charset="0"/>
              </a:defRPr>
            </a:lvl1pPr>
            <a:lvl2pPr marL="180975" indent="-180975">
              <a:buFont typeface="Arial" panose="020B0604020202020204" pitchFamily="34" charset="0"/>
              <a:buChar char="•"/>
              <a:defRPr sz="1200">
                <a:solidFill>
                  <a:srgbClr val="425563"/>
                </a:solidFill>
                <a:latin typeface="Arial" panose="020B0604020202020204" pitchFamily="34" charset="0"/>
              </a:defRPr>
            </a:lvl2pPr>
            <a:lvl3pPr marL="355600" indent="-174625">
              <a:buFont typeface="Arial" panose="020B0604020202020204" pitchFamily="34" charset="0"/>
              <a:buChar char="•"/>
              <a:defRPr sz="1200">
                <a:solidFill>
                  <a:srgbClr val="425563"/>
                </a:solidFill>
                <a:latin typeface="Arial" panose="020B0604020202020204" pitchFamily="34" charset="0"/>
              </a:defRPr>
            </a:lvl3pPr>
            <a:lvl4pPr marL="538163" indent="-182563">
              <a:buFont typeface="Arial" panose="020B0604020202020204" pitchFamily="34" charset="0"/>
              <a:buChar char="•"/>
              <a:defRPr sz="1200">
                <a:solidFill>
                  <a:srgbClr val="425563"/>
                </a:solidFill>
                <a:latin typeface="Arial" panose="020B0604020202020204" pitchFamily="34" charset="0"/>
              </a:defRPr>
            </a:lvl4pPr>
            <a:lvl5pPr marL="719138" indent="-180975">
              <a:buFont typeface="Arial" panose="020B0604020202020204" pitchFamily="34" charset="0"/>
              <a:buChar char="•"/>
              <a:defRPr sz="1200">
                <a:solidFill>
                  <a:srgbClr val="425563"/>
                </a:solidFill>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471269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 Page">
    <p:bg>
      <p:bgPr>
        <a:solidFill>
          <a:srgbClr val="005EB8"/>
        </a:solidFill>
        <a:effectLst/>
      </p:bgPr>
    </p:bg>
    <p:spTree>
      <p:nvGrpSpPr>
        <p:cNvPr id="1" name=""/>
        <p:cNvGrpSpPr/>
        <p:nvPr/>
      </p:nvGrpSpPr>
      <p:grpSpPr>
        <a:xfrm>
          <a:off x="0" y="0"/>
          <a:ext cx="0" cy="0"/>
          <a:chOff x="0" y="0"/>
          <a:chExt cx="0" cy="0"/>
        </a:xfrm>
      </p:grpSpPr>
      <p:sp>
        <p:nvSpPr>
          <p:cNvPr id="4" name="Freeform 3">
            <a:extLst>
              <a:ext uri="{FF2B5EF4-FFF2-40B4-BE49-F238E27FC236}">
                <a16:creationId xmlns:a16="http://schemas.microsoft.com/office/drawing/2014/main" id="{3FC57379-EF8F-1700-A881-D34737C193B4}"/>
              </a:ext>
            </a:extLst>
          </p:cNvPr>
          <p:cNvSpPr>
            <a:spLocks noGrp="1" noRot="1" noMove="1" noResize="1" noEditPoints="1" noAdjustHandles="1" noChangeArrowheads="1" noChangeShapeType="1"/>
          </p:cNvSpPr>
          <p:nvPr userDrawn="1"/>
        </p:nvSpPr>
        <p:spPr>
          <a:xfrm rot="16200000">
            <a:off x="4694379" y="3250454"/>
            <a:ext cx="3833445" cy="3381643"/>
          </a:xfrm>
          <a:custGeom>
            <a:avLst/>
            <a:gdLst>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0 w 1028481"/>
              <a:gd name="connsiteY12" fmla="*/ 809631 h 809632"/>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110052 w 1028481"/>
              <a:gd name="connsiteY12" fmla="*/ 809631 h 809632"/>
              <a:gd name="connsiteX13" fmla="*/ 0 w 1028481"/>
              <a:gd name="connsiteY13" fmla="*/ 0 h 809632"/>
              <a:gd name="connsiteX0" fmla="*/ 0 w 918429"/>
              <a:gd name="connsiteY0" fmla="*/ 12229 h 809632"/>
              <a:gd name="connsiteX1" fmla="*/ 513613 w 918429"/>
              <a:gd name="connsiteY1" fmla="*/ 0 h 809632"/>
              <a:gd name="connsiteX2" fmla="*/ 516195 w 918429"/>
              <a:gd name="connsiteY2" fmla="*/ 0 h 809632"/>
              <a:gd name="connsiteX3" fmla="*/ 516195 w 918429"/>
              <a:gd name="connsiteY3" fmla="*/ 260 h 809632"/>
              <a:gd name="connsiteX4" fmla="*/ 595198 w 918429"/>
              <a:gd name="connsiteY4" fmla="*/ 8224 h 809632"/>
              <a:gd name="connsiteX5" fmla="*/ 918429 w 918429"/>
              <a:gd name="connsiteY5" fmla="*/ 404816 h 809632"/>
              <a:gd name="connsiteX6" fmla="*/ 595198 w 918429"/>
              <a:gd name="connsiteY6" fmla="*/ 801408 h 809632"/>
              <a:gd name="connsiteX7" fmla="*/ 516195 w 918429"/>
              <a:gd name="connsiteY7" fmla="*/ 809372 h 809632"/>
              <a:gd name="connsiteX8" fmla="*/ 516195 w 918429"/>
              <a:gd name="connsiteY8" fmla="*/ 809631 h 809632"/>
              <a:gd name="connsiteX9" fmla="*/ 513623 w 918429"/>
              <a:gd name="connsiteY9" fmla="*/ 809631 h 809632"/>
              <a:gd name="connsiteX10" fmla="*/ 513613 w 918429"/>
              <a:gd name="connsiteY10" fmla="*/ 809632 h 809632"/>
              <a:gd name="connsiteX11" fmla="*/ 513603 w 918429"/>
              <a:gd name="connsiteY11" fmla="*/ 809631 h 809632"/>
              <a:gd name="connsiteX12" fmla="*/ 0 w 918429"/>
              <a:gd name="connsiteY12" fmla="*/ 809631 h 809632"/>
              <a:gd name="connsiteX13" fmla="*/ 0 w 918429"/>
              <a:gd name="connsiteY13" fmla="*/ 12229 h 809632"/>
              <a:gd name="connsiteX0" fmla="*/ 0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0 w 918429"/>
              <a:gd name="connsiteY13" fmla="*/ 0 h 810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18429" h="810183">
                <a:moveTo>
                  <a:pt x="0" y="0"/>
                </a:moveTo>
                <a:lnTo>
                  <a:pt x="513613" y="551"/>
                </a:lnTo>
                <a:lnTo>
                  <a:pt x="516195" y="551"/>
                </a:lnTo>
                <a:lnTo>
                  <a:pt x="516195" y="811"/>
                </a:lnTo>
                <a:lnTo>
                  <a:pt x="595198" y="8775"/>
                </a:lnTo>
                <a:cubicBezTo>
                  <a:pt x="779666" y="46523"/>
                  <a:pt x="918429" y="209740"/>
                  <a:pt x="918429" y="405367"/>
                </a:cubicBezTo>
                <a:cubicBezTo>
                  <a:pt x="918429" y="600994"/>
                  <a:pt x="779666" y="764211"/>
                  <a:pt x="595198" y="801959"/>
                </a:cubicBezTo>
                <a:lnTo>
                  <a:pt x="516195" y="809923"/>
                </a:lnTo>
                <a:lnTo>
                  <a:pt x="516195" y="810182"/>
                </a:lnTo>
                <a:lnTo>
                  <a:pt x="513623" y="810182"/>
                </a:lnTo>
                <a:cubicBezTo>
                  <a:pt x="513620" y="810182"/>
                  <a:pt x="513616" y="810183"/>
                  <a:pt x="513613" y="810183"/>
                </a:cubicBezTo>
                <a:cubicBezTo>
                  <a:pt x="513610" y="810183"/>
                  <a:pt x="513606" y="810182"/>
                  <a:pt x="513603" y="810182"/>
                </a:cubicBezTo>
                <a:lnTo>
                  <a:pt x="0" y="810182"/>
                </a:lnTo>
                <a:lnTo>
                  <a:pt x="0" y="0"/>
                </a:lnTo>
                <a:close/>
              </a:path>
            </a:pathLst>
          </a:cu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0" i="0">
              <a:latin typeface="Arial" panose="020B0604020202020204" pitchFamily="34" charset="0"/>
            </a:endParaRPr>
          </a:p>
        </p:txBody>
      </p:sp>
      <p:sp>
        <p:nvSpPr>
          <p:cNvPr id="5" name="Rectangle 4">
            <a:extLst>
              <a:ext uri="{FF2B5EF4-FFF2-40B4-BE49-F238E27FC236}">
                <a16:creationId xmlns:a16="http://schemas.microsoft.com/office/drawing/2014/main" id="{DBFA241A-42D6-73BA-1CCA-B1F534F9AFBD}"/>
              </a:ext>
            </a:extLst>
          </p:cNvPr>
          <p:cNvSpPr>
            <a:spLocks noGrp="1" noRot="1" noMove="1" noResize="1" noEditPoints="1" noAdjustHandles="1" noChangeArrowheads="1" noChangeShapeType="1"/>
          </p:cNvSpPr>
          <p:nvPr userDrawn="1"/>
        </p:nvSpPr>
        <p:spPr>
          <a:xfrm rot="18900000">
            <a:off x="9295640" y="2442646"/>
            <a:ext cx="1509618" cy="4547605"/>
          </a:xfrm>
          <a:prstGeom prst="rect">
            <a:avLst/>
          </a:prstGeom>
          <a:solidFill>
            <a:srgbClr val="6B4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pic>
        <p:nvPicPr>
          <p:cNvPr id="6" name="Picture 5">
            <a:extLst>
              <a:ext uri="{FF2B5EF4-FFF2-40B4-BE49-F238E27FC236}">
                <a16:creationId xmlns:a16="http://schemas.microsoft.com/office/drawing/2014/main" id="{69F6E0E8-DD51-B5A4-65E8-9BFEA658E832}"/>
              </a:ext>
            </a:extLst>
          </p:cNvPr>
          <p:cNvPicPr>
            <a:picLocks noGrp="1" noRot="1" noChangeAspect="1" noMove="1" noResize="1" noEditPoints="1" noAdjustHandles="1" noChangeArrowheads="1" noChangeShapeType="1" noCrop="1"/>
          </p:cNvPicPr>
          <p:nvPr userDrawn="1"/>
        </p:nvPicPr>
        <p:blipFill>
          <a:blip r:embed="rId2"/>
          <a:srcRect/>
          <a:stretch/>
        </p:blipFill>
        <p:spPr>
          <a:xfrm>
            <a:off x="363416" y="366988"/>
            <a:ext cx="3387969" cy="1524938"/>
          </a:xfrm>
          <a:prstGeom prst="rect">
            <a:avLst/>
          </a:prstGeom>
        </p:spPr>
      </p:pic>
      <p:sp>
        <p:nvSpPr>
          <p:cNvPr id="7" name="Text Placeholder 9">
            <a:extLst>
              <a:ext uri="{FF2B5EF4-FFF2-40B4-BE49-F238E27FC236}">
                <a16:creationId xmlns:a16="http://schemas.microsoft.com/office/drawing/2014/main" id="{004AAC8A-FA18-1F05-6812-11B304F939EA}"/>
              </a:ext>
            </a:extLst>
          </p:cNvPr>
          <p:cNvSpPr>
            <a:spLocks noGrp="1"/>
          </p:cNvSpPr>
          <p:nvPr>
            <p:ph type="body" sz="quarter" idx="11" hasCustomPrompt="1"/>
          </p:nvPr>
        </p:nvSpPr>
        <p:spPr>
          <a:xfrm>
            <a:off x="762700" y="4372468"/>
            <a:ext cx="3847745" cy="791513"/>
          </a:xfrm>
          <a:prstGeom prst="rect">
            <a:avLst/>
          </a:prstGeom>
        </p:spPr>
        <p:txBody>
          <a:bodyPr/>
          <a:lstStyle>
            <a:lvl1pPr marL="0" indent="0" algn="l" defTabSz="914400" rtl="0" eaLnBrk="1" latinLnBrk="0" hangingPunct="1">
              <a:lnSpc>
                <a:spcPct val="100000"/>
              </a:lnSpc>
              <a:spcBef>
                <a:spcPts val="0"/>
              </a:spcBef>
              <a:buNone/>
              <a:defRPr lang="en-GB" sz="1200" kern="1200" dirty="0" smtClean="0">
                <a:solidFill>
                  <a:schemeClr val="bg1"/>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body copy</a:t>
            </a:r>
          </a:p>
        </p:txBody>
      </p:sp>
      <p:sp>
        <p:nvSpPr>
          <p:cNvPr id="3" name="Date Placeholder 2">
            <a:extLst>
              <a:ext uri="{FF2B5EF4-FFF2-40B4-BE49-F238E27FC236}">
                <a16:creationId xmlns:a16="http://schemas.microsoft.com/office/drawing/2014/main" id="{505CEB73-222F-3D5B-E8C6-D2AE48C8F634}"/>
              </a:ext>
            </a:extLst>
          </p:cNvPr>
          <p:cNvSpPr>
            <a:spLocks noGrp="1"/>
          </p:cNvSpPr>
          <p:nvPr>
            <p:ph type="dt" sz="half" idx="12"/>
          </p:nvPr>
        </p:nvSpPr>
        <p:spPr/>
        <p:txBody>
          <a:bodyPr/>
          <a:lstStyle/>
          <a:p>
            <a:fld id="{28930CFE-A5EB-48D6-8227-D89F3AB46A9B}" type="datetime1">
              <a:rPr lang="en-GB" smtClean="0"/>
              <a:t>19/07/2024</a:t>
            </a:fld>
            <a:endParaRPr lang="en-GB"/>
          </a:p>
        </p:txBody>
      </p:sp>
      <p:sp>
        <p:nvSpPr>
          <p:cNvPr id="9" name="Footer Placeholder 8">
            <a:extLst>
              <a:ext uri="{FF2B5EF4-FFF2-40B4-BE49-F238E27FC236}">
                <a16:creationId xmlns:a16="http://schemas.microsoft.com/office/drawing/2014/main" id="{DF7C2035-83B5-9725-2F78-87E948FB9E8C}"/>
              </a:ext>
            </a:extLst>
          </p:cNvPr>
          <p:cNvSpPr>
            <a:spLocks noGrp="1"/>
          </p:cNvSpPr>
          <p:nvPr>
            <p:ph type="ftr" sz="quarter" idx="13"/>
          </p:nvPr>
        </p:nvSpPr>
        <p:spPr/>
        <p:txBody>
          <a:bodyPr/>
          <a:lstStyle/>
          <a:p>
            <a:endParaRPr lang="en-GB"/>
          </a:p>
        </p:txBody>
      </p:sp>
      <p:sp>
        <p:nvSpPr>
          <p:cNvPr id="10" name="Title 9">
            <a:extLst>
              <a:ext uri="{FF2B5EF4-FFF2-40B4-BE49-F238E27FC236}">
                <a16:creationId xmlns:a16="http://schemas.microsoft.com/office/drawing/2014/main" id="{673E8612-1CBD-0AA4-209C-840C222051A0}"/>
              </a:ext>
            </a:extLst>
          </p:cNvPr>
          <p:cNvSpPr>
            <a:spLocks noGrp="1"/>
          </p:cNvSpPr>
          <p:nvPr>
            <p:ph type="title" hasCustomPrompt="1"/>
          </p:nvPr>
        </p:nvSpPr>
        <p:spPr>
          <a:xfrm>
            <a:off x="763200" y="3819600"/>
            <a:ext cx="6181200" cy="370800"/>
          </a:xfrm>
          <a:prstGeom prst="rect">
            <a:avLst/>
          </a:prstGeom>
        </p:spPr>
        <p:txBody>
          <a:bodyPr/>
          <a:lstStyle>
            <a:lvl1pPr>
              <a:defRPr lang="en-GB" sz="1800" b="1">
                <a:solidFill>
                  <a:schemeClr val="bg1"/>
                </a:solidFill>
                <a:effectLst/>
                <a:latin typeface="Arial" panose="020B0604020202020204" pitchFamily="34" charset="0"/>
                <a:ea typeface="+mn-ea"/>
                <a:cs typeface="Arial" panose="020B0604020202020204" pitchFamily="34" charset="0"/>
              </a:defRPr>
            </a:lvl1pPr>
          </a:lstStyle>
          <a:p>
            <a:pPr marL="0" lvl="0" indent="0">
              <a:lnSpc>
                <a:spcPct val="100000"/>
              </a:lnSpc>
              <a:spcBef>
                <a:spcPts val="1000"/>
              </a:spcBef>
              <a:buFont typeface="Arial" panose="020B0604020202020204" pitchFamily="34" charset="0"/>
            </a:pPr>
            <a:r>
              <a:rPr lang="en-US"/>
              <a:t>Click to edit end page title</a:t>
            </a:r>
            <a:endParaRPr lang="en-GB"/>
          </a:p>
        </p:txBody>
      </p:sp>
      <p:pic>
        <p:nvPicPr>
          <p:cNvPr id="2" name="Picture 1" descr="Logo&#10;&#10;Description automatically generated">
            <a:extLst>
              <a:ext uri="{FF2B5EF4-FFF2-40B4-BE49-F238E27FC236}">
                <a16:creationId xmlns:a16="http://schemas.microsoft.com/office/drawing/2014/main" id="{A2BC88B6-4465-A26E-EB22-3157F6F9B7BB}"/>
              </a:ext>
            </a:extLst>
          </p:cNvPr>
          <p:cNvPicPr>
            <a:picLocks noGrp="1" noRot="1" noChangeAspect="1" noMove="1" noResize="1" noEditPoints="1" noAdjustHandles="1" noChangeArrowheads="1" noChangeShapeType="1" noCrop="1"/>
          </p:cNvPicPr>
          <p:nvPr userDrawn="1"/>
        </p:nvPicPr>
        <p:blipFill>
          <a:blip r:embed="rId3"/>
          <a:stretch>
            <a:fillRect/>
          </a:stretch>
        </p:blipFill>
        <p:spPr>
          <a:xfrm>
            <a:off x="11052610" y="257129"/>
            <a:ext cx="782042" cy="315561"/>
          </a:xfrm>
          <a:prstGeom prst="rect">
            <a:avLst/>
          </a:prstGeom>
        </p:spPr>
      </p:pic>
    </p:spTree>
    <p:extLst>
      <p:ext uri="{BB962C8B-B14F-4D97-AF65-F5344CB8AC3E}">
        <p14:creationId xmlns:p14="http://schemas.microsoft.com/office/powerpoint/2010/main" val="381231847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11" name="Text Placeholder 9">
            <a:extLst>
              <a:ext uri="{FF2B5EF4-FFF2-40B4-BE49-F238E27FC236}">
                <a16:creationId xmlns:a16="http://schemas.microsoft.com/office/drawing/2014/main" id="{D262A3D1-5B15-8181-E6DF-FE0E6DFCF517}"/>
              </a:ext>
            </a:extLst>
          </p:cNvPr>
          <p:cNvSpPr>
            <a:spLocks noGrp="1"/>
          </p:cNvSpPr>
          <p:nvPr>
            <p:ph type="body" sz="quarter" idx="11" hasCustomPrompt="1"/>
          </p:nvPr>
        </p:nvSpPr>
        <p:spPr>
          <a:xfrm>
            <a:off x="7080377" y="2625381"/>
            <a:ext cx="3847745" cy="791513"/>
          </a:xfrm>
          <a:prstGeom prst="rect">
            <a:avLst/>
          </a:prstGeom>
        </p:spPr>
        <p:txBody>
          <a:bodyPr/>
          <a:lstStyle>
            <a:lvl1pPr marL="0" indent="0" algn="l" defTabSz="914400" rtl="0" eaLnBrk="1" latinLnBrk="0" hangingPunct="1">
              <a:lnSpc>
                <a:spcPct val="100000"/>
              </a:lnSpc>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contents pages</a:t>
            </a:r>
          </a:p>
        </p:txBody>
      </p:sp>
      <p:pic>
        <p:nvPicPr>
          <p:cNvPr id="2" name="Picture 1">
            <a:extLst>
              <a:ext uri="{FF2B5EF4-FFF2-40B4-BE49-F238E27FC236}">
                <a16:creationId xmlns:a16="http://schemas.microsoft.com/office/drawing/2014/main" id="{6C76B864-F7F2-E4C5-C453-37FFD735E284}"/>
              </a:ext>
            </a:extLst>
          </p:cNvPr>
          <p:cNvPicPr>
            <a:picLocks noGrp="1" noRot="1" noChangeAspect="1" noMove="1" noResize="1" noEditPoints="1" noAdjustHandles="1" noChangeArrowheads="1" noChangeShapeType="1" noCrop="1"/>
          </p:cNvPicPr>
          <p:nvPr userDrawn="1"/>
        </p:nvPicPr>
        <p:blipFill>
          <a:blip r:embed="rId2"/>
          <a:srcRect/>
          <a:stretch/>
        </p:blipFill>
        <p:spPr>
          <a:xfrm>
            <a:off x="-1" y="1"/>
            <a:ext cx="1833975" cy="826527"/>
          </a:xfrm>
          <a:prstGeom prst="rect">
            <a:avLst/>
          </a:prstGeom>
        </p:spPr>
      </p:pic>
      <p:sp>
        <p:nvSpPr>
          <p:cNvPr id="3" name="Freeform 2">
            <a:extLst>
              <a:ext uri="{FF2B5EF4-FFF2-40B4-BE49-F238E27FC236}">
                <a16:creationId xmlns:a16="http://schemas.microsoft.com/office/drawing/2014/main" id="{FBA24120-7183-F265-BB17-592D4FC479BE}"/>
              </a:ext>
            </a:extLst>
          </p:cNvPr>
          <p:cNvSpPr>
            <a:spLocks noGrp="1" noRot="1" noMove="1" noResize="1" noEditPoints="1" noAdjustHandles="1" noChangeArrowheads="1" noChangeShapeType="1"/>
          </p:cNvSpPr>
          <p:nvPr userDrawn="1"/>
        </p:nvSpPr>
        <p:spPr>
          <a:xfrm rot="18900000">
            <a:off x="4387427" y="4625964"/>
            <a:ext cx="1875003" cy="1838339"/>
          </a:xfrm>
          <a:custGeom>
            <a:avLst/>
            <a:gdLst>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0 w 1028481"/>
              <a:gd name="connsiteY12" fmla="*/ 809631 h 809632"/>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110052 w 1028481"/>
              <a:gd name="connsiteY12" fmla="*/ 809631 h 809632"/>
              <a:gd name="connsiteX13" fmla="*/ 0 w 1028481"/>
              <a:gd name="connsiteY13" fmla="*/ 0 h 809632"/>
              <a:gd name="connsiteX0" fmla="*/ 0 w 918429"/>
              <a:gd name="connsiteY0" fmla="*/ 12229 h 809632"/>
              <a:gd name="connsiteX1" fmla="*/ 513613 w 918429"/>
              <a:gd name="connsiteY1" fmla="*/ 0 h 809632"/>
              <a:gd name="connsiteX2" fmla="*/ 516195 w 918429"/>
              <a:gd name="connsiteY2" fmla="*/ 0 h 809632"/>
              <a:gd name="connsiteX3" fmla="*/ 516195 w 918429"/>
              <a:gd name="connsiteY3" fmla="*/ 260 h 809632"/>
              <a:gd name="connsiteX4" fmla="*/ 595198 w 918429"/>
              <a:gd name="connsiteY4" fmla="*/ 8224 h 809632"/>
              <a:gd name="connsiteX5" fmla="*/ 918429 w 918429"/>
              <a:gd name="connsiteY5" fmla="*/ 404816 h 809632"/>
              <a:gd name="connsiteX6" fmla="*/ 595198 w 918429"/>
              <a:gd name="connsiteY6" fmla="*/ 801408 h 809632"/>
              <a:gd name="connsiteX7" fmla="*/ 516195 w 918429"/>
              <a:gd name="connsiteY7" fmla="*/ 809372 h 809632"/>
              <a:gd name="connsiteX8" fmla="*/ 516195 w 918429"/>
              <a:gd name="connsiteY8" fmla="*/ 809631 h 809632"/>
              <a:gd name="connsiteX9" fmla="*/ 513623 w 918429"/>
              <a:gd name="connsiteY9" fmla="*/ 809631 h 809632"/>
              <a:gd name="connsiteX10" fmla="*/ 513613 w 918429"/>
              <a:gd name="connsiteY10" fmla="*/ 809632 h 809632"/>
              <a:gd name="connsiteX11" fmla="*/ 513603 w 918429"/>
              <a:gd name="connsiteY11" fmla="*/ 809631 h 809632"/>
              <a:gd name="connsiteX12" fmla="*/ 0 w 918429"/>
              <a:gd name="connsiteY12" fmla="*/ 809631 h 809632"/>
              <a:gd name="connsiteX13" fmla="*/ 0 w 918429"/>
              <a:gd name="connsiteY13" fmla="*/ 12229 h 809632"/>
              <a:gd name="connsiteX0" fmla="*/ 0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0 w 918429"/>
              <a:gd name="connsiteY13" fmla="*/ 0 h 810183"/>
              <a:gd name="connsiteX0" fmla="*/ 180138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180138 w 918429"/>
              <a:gd name="connsiteY13" fmla="*/ 0 h 810183"/>
              <a:gd name="connsiteX0" fmla="*/ 17040 w 755331"/>
              <a:gd name="connsiteY0" fmla="*/ 0 h 812616"/>
              <a:gd name="connsiteX1" fmla="*/ 350515 w 755331"/>
              <a:gd name="connsiteY1" fmla="*/ 551 h 812616"/>
              <a:gd name="connsiteX2" fmla="*/ 353097 w 755331"/>
              <a:gd name="connsiteY2" fmla="*/ 551 h 812616"/>
              <a:gd name="connsiteX3" fmla="*/ 353097 w 755331"/>
              <a:gd name="connsiteY3" fmla="*/ 811 h 812616"/>
              <a:gd name="connsiteX4" fmla="*/ 432100 w 755331"/>
              <a:gd name="connsiteY4" fmla="*/ 8775 h 812616"/>
              <a:gd name="connsiteX5" fmla="*/ 755331 w 755331"/>
              <a:gd name="connsiteY5" fmla="*/ 405367 h 812616"/>
              <a:gd name="connsiteX6" fmla="*/ 432100 w 755331"/>
              <a:gd name="connsiteY6" fmla="*/ 801959 h 812616"/>
              <a:gd name="connsiteX7" fmla="*/ 353097 w 755331"/>
              <a:gd name="connsiteY7" fmla="*/ 809923 h 812616"/>
              <a:gd name="connsiteX8" fmla="*/ 353097 w 755331"/>
              <a:gd name="connsiteY8" fmla="*/ 810182 h 812616"/>
              <a:gd name="connsiteX9" fmla="*/ 350525 w 755331"/>
              <a:gd name="connsiteY9" fmla="*/ 810182 h 812616"/>
              <a:gd name="connsiteX10" fmla="*/ 350515 w 755331"/>
              <a:gd name="connsiteY10" fmla="*/ 810183 h 812616"/>
              <a:gd name="connsiteX11" fmla="*/ 350505 w 755331"/>
              <a:gd name="connsiteY11" fmla="*/ 810182 h 812616"/>
              <a:gd name="connsiteX12" fmla="*/ 0 w 755331"/>
              <a:gd name="connsiteY12" fmla="*/ 812616 h 812616"/>
              <a:gd name="connsiteX13" fmla="*/ 17040 w 755331"/>
              <a:gd name="connsiteY13" fmla="*/ 0 h 812616"/>
              <a:gd name="connsiteX0" fmla="*/ 0 w 833229"/>
              <a:gd name="connsiteY0" fmla="*/ 1883 h 812065"/>
              <a:gd name="connsiteX1" fmla="*/ 428413 w 833229"/>
              <a:gd name="connsiteY1" fmla="*/ 0 h 812065"/>
              <a:gd name="connsiteX2" fmla="*/ 430995 w 833229"/>
              <a:gd name="connsiteY2" fmla="*/ 0 h 812065"/>
              <a:gd name="connsiteX3" fmla="*/ 430995 w 833229"/>
              <a:gd name="connsiteY3" fmla="*/ 260 h 812065"/>
              <a:gd name="connsiteX4" fmla="*/ 509998 w 833229"/>
              <a:gd name="connsiteY4" fmla="*/ 8224 h 812065"/>
              <a:gd name="connsiteX5" fmla="*/ 833229 w 833229"/>
              <a:gd name="connsiteY5" fmla="*/ 404816 h 812065"/>
              <a:gd name="connsiteX6" fmla="*/ 509998 w 833229"/>
              <a:gd name="connsiteY6" fmla="*/ 801408 h 812065"/>
              <a:gd name="connsiteX7" fmla="*/ 430995 w 833229"/>
              <a:gd name="connsiteY7" fmla="*/ 809372 h 812065"/>
              <a:gd name="connsiteX8" fmla="*/ 430995 w 833229"/>
              <a:gd name="connsiteY8" fmla="*/ 809631 h 812065"/>
              <a:gd name="connsiteX9" fmla="*/ 428423 w 833229"/>
              <a:gd name="connsiteY9" fmla="*/ 809631 h 812065"/>
              <a:gd name="connsiteX10" fmla="*/ 428413 w 833229"/>
              <a:gd name="connsiteY10" fmla="*/ 809632 h 812065"/>
              <a:gd name="connsiteX11" fmla="*/ 428403 w 833229"/>
              <a:gd name="connsiteY11" fmla="*/ 809631 h 812065"/>
              <a:gd name="connsiteX12" fmla="*/ 77898 w 833229"/>
              <a:gd name="connsiteY12" fmla="*/ 812065 h 812065"/>
              <a:gd name="connsiteX13" fmla="*/ 0 w 833229"/>
              <a:gd name="connsiteY13" fmla="*/ 1883 h 812065"/>
              <a:gd name="connsiteX0" fmla="*/ 0 w 833229"/>
              <a:gd name="connsiteY0" fmla="*/ 1883 h 816934"/>
              <a:gd name="connsiteX1" fmla="*/ 428413 w 833229"/>
              <a:gd name="connsiteY1" fmla="*/ 0 h 816934"/>
              <a:gd name="connsiteX2" fmla="*/ 430995 w 833229"/>
              <a:gd name="connsiteY2" fmla="*/ 0 h 816934"/>
              <a:gd name="connsiteX3" fmla="*/ 430995 w 833229"/>
              <a:gd name="connsiteY3" fmla="*/ 260 h 816934"/>
              <a:gd name="connsiteX4" fmla="*/ 509998 w 833229"/>
              <a:gd name="connsiteY4" fmla="*/ 8224 h 816934"/>
              <a:gd name="connsiteX5" fmla="*/ 833229 w 833229"/>
              <a:gd name="connsiteY5" fmla="*/ 404816 h 816934"/>
              <a:gd name="connsiteX6" fmla="*/ 509998 w 833229"/>
              <a:gd name="connsiteY6" fmla="*/ 801408 h 816934"/>
              <a:gd name="connsiteX7" fmla="*/ 430995 w 833229"/>
              <a:gd name="connsiteY7" fmla="*/ 809372 h 816934"/>
              <a:gd name="connsiteX8" fmla="*/ 430995 w 833229"/>
              <a:gd name="connsiteY8" fmla="*/ 809631 h 816934"/>
              <a:gd name="connsiteX9" fmla="*/ 428423 w 833229"/>
              <a:gd name="connsiteY9" fmla="*/ 809631 h 816934"/>
              <a:gd name="connsiteX10" fmla="*/ 428413 w 833229"/>
              <a:gd name="connsiteY10" fmla="*/ 809632 h 816934"/>
              <a:gd name="connsiteX11" fmla="*/ 428403 w 833229"/>
              <a:gd name="connsiteY11" fmla="*/ 809631 h 816934"/>
              <a:gd name="connsiteX12" fmla="*/ 1 w 833229"/>
              <a:gd name="connsiteY12" fmla="*/ 816934 h 816934"/>
              <a:gd name="connsiteX13" fmla="*/ 0 w 833229"/>
              <a:gd name="connsiteY13" fmla="*/ 1883 h 816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33229" h="816934">
                <a:moveTo>
                  <a:pt x="0" y="1883"/>
                </a:moveTo>
                <a:lnTo>
                  <a:pt x="428413" y="0"/>
                </a:lnTo>
                <a:lnTo>
                  <a:pt x="430995" y="0"/>
                </a:lnTo>
                <a:lnTo>
                  <a:pt x="430995" y="260"/>
                </a:lnTo>
                <a:lnTo>
                  <a:pt x="509998" y="8224"/>
                </a:lnTo>
                <a:cubicBezTo>
                  <a:pt x="694466" y="45972"/>
                  <a:pt x="833229" y="209189"/>
                  <a:pt x="833229" y="404816"/>
                </a:cubicBezTo>
                <a:cubicBezTo>
                  <a:pt x="833229" y="600443"/>
                  <a:pt x="694466" y="763660"/>
                  <a:pt x="509998" y="801408"/>
                </a:cubicBezTo>
                <a:lnTo>
                  <a:pt x="430995" y="809372"/>
                </a:lnTo>
                <a:lnTo>
                  <a:pt x="430995" y="809631"/>
                </a:lnTo>
                <a:lnTo>
                  <a:pt x="428423" y="809631"/>
                </a:lnTo>
                <a:cubicBezTo>
                  <a:pt x="428420" y="809631"/>
                  <a:pt x="428416" y="809632"/>
                  <a:pt x="428413" y="809632"/>
                </a:cubicBezTo>
                <a:cubicBezTo>
                  <a:pt x="428410" y="809632"/>
                  <a:pt x="428406" y="809631"/>
                  <a:pt x="428403" y="809631"/>
                </a:cubicBezTo>
                <a:lnTo>
                  <a:pt x="1" y="816934"/>
                </a:lnTo>
                <a:cubicBezTo>
                  <a:pt x="1" y="545250"/>
                  <a:pt x="0" y="273567"/>
                  <a:pt x="0" y="1883"/>
                </a:cubicBezTo>
                <a:close/>
              </a:path>
            </a:pathLst>
          </a:custGeom>
          <a:solidFill>
            <a:srgbClr val="E8298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0" i="0">
              <a:latin typeface="Arial" panose="020B0604020202020204" pitchFamily="34" charset="0"/>
            </a:endParaRPr>
          </a:p>
        </p:txBody>
      </p:sp>
      <p:sp>
        <p:nvSpPr>
          <p:cNvPr id="4" name="Rectangle 3">
            <a:extLst>
              <a:ext uri="{FF2B5EF4-FFF2-40B4-BE49-F238E27FC236}">
                <a16:creationId xmlns:a16="http://schemas.microsoft.com/office/drawing/2014/main" id="{E89D8F6F-6369-3B66-9E99-6A1C00A05381}"/>
              </a:ext>
            </a:extLst>
          </p:cNvPr>
          <p:cNvSpPr>
            <a:spLocks noGrp="1" noRot="1" noMove="1" noResize="1" noEditPoints="1" noAdjustHandles="1" noChangeArrowheads="1" noChangeShapeType="1"/>
          </p:cNvSpPr>
          <p:nvPr userDrawn="1"/>
        </p:nvSpPr>
        <p:spPr>
          <a:xfrm>
            <a:off x="2943056" y="3679760"/>
            <a:ext cx="1055045" cy="3178240"/>
          </a:xfrm>
          <a:prstGeom prst="rect">
            <a:avLst/>
          </a:pr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5" name="Rectangle 4">
            <a:extLst>
              <a:ext uri="{FF2B5EF4-FFF2-40B4-BE49-F238E27FC236}">
                <a16:creationId xmlns:a16="http://schemas.microsoft.com/office/drawing/2014/main" id="{6581E99F-EA89-A9A7-50E2-655A22AAE59C}"/>
              </a:ext>
            </a:extLst>
          </p:cNvPr>
          <p:cNvSpPr>
            <a:spLocks noGrp="1" noRot="1" noMove="1" noResize="1" noEditPoints="1" noAdjustHandles="1" noChangeArrowheads="1" noChangeShapeType="1"/>
          </p:cNvSpPr>
          <p:nvPr userDrawn="1"/>
        </p:nvSpPr>
        <p:spPr>
          <a:xfrm>
            <a:off x="1644490" y="5555746"/>
            <a:ext cx="1302254" cy="1302254"/>
          </a:xfrm>
          <a:prstGeom prst="rect">
            <a:avLst/>
          </a:prstGeom>
          <a:solidFill>
            <a:srgbClr val="6B4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solidFill>
                <a:srgbClr val="6B4087"/>
              </a:solidFill>
              <a:latin typeface="Arial" panose="020B0604020202020204" pitchFamily="34" charset="0"/>
            </a:endParaRPr>
          </a:p>
        </p:txBody>
      </p:sp>
      <p:sp>
        <p:nvSpPr>
          <p:cNvPr id="6" name="Rectangle 5">
            <a:extLst>
              <a:ext uri="{FF2B5EF4-FFF2-40B4-BE49-F238E27FC236}">
                <a16:creationId xmlns:a16="http://schemas.microsoft.com/office/drawing/2014/main" id="{ABF67333-E2F8-371A-C717-DF4DEB3CF94F}"/>
              </a:ext>
            </a:extLst>
          </p:cNvPr>
          <p:cNvSpPr>
            <a:spLocks noGrp="1" noRot="1" noMove="1" noResize="1" noEditPoints="1" noAdjustHandles="1" noChangeArrowheads="1" noChangeShapeType="1"/>
          </p:cNvSpPr>
          <p:nvPr userDrawn="1"/>
        </p:nvSpPr>
        <p:spPr>
          <a:xfrm rot="1800000">
            <a:off x="723885" y="3628900"/>
            <a:ext cx="1055045" cy="3178240"/>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cxnSp>
        <p:nvCxnSpPr>
          <p:cNvPr id="7" name="Straight Connector 6">
            <a:extLst>
              <a:ext uri="{FF2B5EF4-FFF2-40B4-BE49-F238E27FC236}">
                <a16:creationId xmlns:a16="http://schemas.microsoft.com/office/drawing/2014/main" id="{1F824C34-8CB5-EB99-8ED2-9EE26F8F4872}"/>
              </a:ext>
            </a:extLst>
          </p:cNvPr>
          <p:cNvCxnSpPr>
            <a:cxnSpLocks/>
          </p:cNvCxnSpPr>
          <p:nvPr userDrawn="1"/>
        </p:nvCxnSpPr>
        <p:spPr>
          <a:xfrm>
            <a:off x="7171116" y="2346960"/>
            <a:ext cx="3782646" cy="0"/>
          </a:xfrm>
          <a:prstGeom prst="line">
            <a:avLst/>
          </a:prstGeom>
          <a:ln w="6350">
            <a:solidFill>
              <a:srgbClr val="425563"/>
            </a:solidFill>
          </a:ln>
        </p:spPr>
        <p:style>
          <a:lnRef idx="1">
            <a:schemeClr val="accent1"/>
          </a:lnRef>
          <a:fillRef idx="0">
            <a:schemeClr val="accent1"/>
          </a:fillRef>
          <a:effectRef idx="0">
            <a:schemeClr val="accent1"/>
          </a:effectRef>
          <a:fontRef idx="minor">
            <a:schemeClr val="tx1"/>
          </a:fontRef>
        </p:style>
      </p:cxnSp>
      <p:sp>
        <p:nvSpPr>
          <p:cNvPr id="17" name="Text Placeholder 9">
            <a:extLst>
              <a:ext uri="{FF2B5EF4-FFF2-40B4-BE49-F238E27FC236}">
                <a16:creationId xmlns:a16="http://schemas.microsoft.com/office/drawing/2014/main" id="{CBB2F23B-A343-B1CB-72E0-C1FEF902A4A9}"/>
              </a:ext>
            </a:extLst>
          </p:cNvPr>
          <p:cNvSpPr>
            <a:spLocks noGrp="1"/>
          </p:cNvSpPr>
          <p:nvPr>
            <p:ph type="body" sz="quarter" idx="12" hasCustomPrompt="1"/>
          </p:nvPr>
        </p:nvSpPr>
        <p:spPr>
          <a:xfrm>
            <a:off x="3200603" y="2625381"/>
            <a:ext cx="3847745" cy="791513"/>
          </a:xfrm>
          <a:prstGeom prst="rect">
            <a:avLst/>
          </a:prstGeom>
        </p:spPr>
        <p:txBody>
          <a:bodyPr/>
          <a:lstStyle>
            <a:lvl1pPr marL="0" indent="0" algn="r" defTabSz="914400" rtl="0" eaLnBrk="1" latinLnBrk="0" hangingPunct="1">
              <a:lnSpc>
                <a:spcPct val="100000"/>
              </a:lnSpc>
              <a:buNone/>
              <a:defRPr lang="en-GB" sz="1200" kern="1200" dirty="0" smtClean="0">
                <a:solidFill>
                  <a:srgbClr val="425563"/>
                </a:solidFill>
                <a:effectLst/>
                <a:latin typeface="Arial" panose="020B0604020202020204" pitchFamily="34" charset="0"/>
                <a:ea typeface="+mn-ea"/>
                <a:cs typeface="Arial" panose="020B0604020202020204" pitchFamily="34" charset="0"/>
              </a:defRPr>
            </a:lvl1pPr>
            <a:lvl2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2pPr>
            <a:lvl3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3pPr>
            <a:lvl4pPr marL="0" indent="0" algn="l" defTabSz="914400" rtl="0" eaLnBrk="1" latinLnBrk="0" hangingPunct="1">
              <a:buNone/>
              <a:defRPr lang="en-GB" sz="2000" b="1" kern="1200" dirty="0" smtClean="0">
                <a:solidFill>
                  <a:srgbClr val="425563"/>
                </a:solidFill>
                <a:effectLst/>
                <a:latin typeface="Arial" panose="020B0604020202020204" pitchFamily="34" charset="0"/>
                <a:ea typeface="+mn-ea"/>
                <a:cs typeface="Arial" panose="020B0604020202020204" pitchFamily="34" charset="0"/>
              </a:defRPr>
            </a:lvl4pPr>
            <a:lvl5pPr marL="0" indent="0" algn="l" defTabSz="914400" rtl="0" eaLnBrk="1" latinLnBrk="0" hangingPunct="1">
              <a:buNone/>
              <a:defRPr lang="en-US" sz="2000" b="1" kern="1200" dirty="0">
                <a:solidFill>
                  <a:srgbClr val="425563"/>
                </a:solidFill>
                <a:effectLst/>
                <a:latin typeface="Arial" panose="020B0604020202020204" pitchFamily="34" charset="0"/>
                <a:ea typeface="+mn-ea"/>
                <a:cs typeface="Arial" panose="020B0604020202020204" pitchFamily="34" charset="0"/>
              </a:defRPr>
            </a:lvl5pPr>
          </a:lstStyle>
          <a:p>
            <a:pPr lvl="0"/>
            <a:r>
              <a:rPr lang="en-GB"/>
              <a:t>Click to edit page numbers</a:t>
            </a:r>
          </a:p>
        </p:txBody>
      </p:sp>
      <p:sp>
        <p:nvSpPr>
          <p:cNvPr id="9" name="Date Placeholder 8">
            <a:extLst>
              <a:ext uri="{FF2B5EF4-FFF2-40B4-BE49-F238E27FC236}">
                <a16:creationId xmlns:a16="http://schemas.microsoft.com/office/drawing/2014/main" id="{0A9E4511-BDB4-0498-C96C-34E1E550A82A}"/>
              </a:ext>
            </a:extLst>
          </p:cNvPr>
          <p:cNvSpPr>
            <a:spLocks noGrp="1"/>
          </p:cNvSpPr>
          <p:nvPr>
            <p:ph type="dt" sz="half" idx="13"/>
          </p:nvPr>
        </p:nvSpPr>
        <p:spPr/>
        <p:txBody>
          <a:bodyPr/>
          <a:lstStyle/>
          <a:p>
            <a:fld id="{5F5728DE-E583-4674-BD2F-E5CBF8F34D7E}" type="datetime1">
              <a:rPr lang="en-GB" smtClean="0"/>
              <a:t>19/07/2024</a:t>
            </a:fld>
            <a:endParaRPr lang="en-GB"/>
          </a:p>
        </p:txBody>
      </p:sp>
      <p:sp>
        <p:nvSpPr>
          <p:cNvPr id="10" name="Footer Placeholder 9">
            <a:extLst>
              <a:ext uri="{FF2B5EF4-FFF2-40B4-BE49-F238E27FC236}">
                <a16:creationId xmlns:a16="http://schemas.microsoft.com/office/drawing/2014/main" id="{09A4B509-4A85-D5AC-F78F-886C280C052E}"/>
              </a:ext>
            </a:extLst>
          </p:cNvPr>
          <p:cNvSpPr>
            <a:spLocks noGrp="1"/>
          </p:cNvSpPr>
          <p:nvPr>
            <p:ph type="ftr" sz="quarter" idx="14"/>
          </p:nvPr>
        </p:nvSpPr>
        <p:spPr/>
        <p:txBody>
          <a:bodyPr/>
          <a:lstStyle/>
          <a:p>
            <a:endParaRPr lang="en-GB"/>
          </a:p>
        </p:txBody>
      </p:sp>
      <p:sp>
        <p:nvSpPr>
          <p:cNvPr id="12" name="Title 11">
            <a:extLst>
              <a:ext uri="{FF2B5EF4-FFF2-40B4-BE49-F238E27FC236}">
                <a16:creationId xmlns:a16="http://schemas.microsoft.com/office/drawing/2014/main" id="{914AEEA3-E839-A564-BECB-1359CF252B84}"/>
              </a:ext>
            </a:extLst>
          </p:cNvPr>
          <p:cNvSpPr>
            <a:spLocks noGrp="1"/>
          </p:cNvSpPr>
          <p:nvPr>
            <p:ph type="title" hasCustomPrompt="1"/>
          </p:nvPr>
        </p:nvSpPr>
        <p:spPr>
          <a:xfrm>
            <a:off x="7081200" y="1638000"/>
            <a:ext cx="3873600" cy="522000"/>
          </a:xfrm>
          <a:prstGeom prst="rect">
            <a:avLst/>
          </a:prstGeom>
          <a:noFill/>
        </p:spPr>
        <p:txBody>
          <a:bodyPr wrap="square" rtlCol="0">
            <a:spAutoFit/>
          </a:bodyPr>
          <a:lstStyle>
            <a:lvl1pPr>
              <a:defRPr lang="en-GB" sz="2800" b="1">
                <a:solidFill>
                  <a:srgbClr val="6B4087"/>
                </a:solidFill>
                <a:latin typeface="Arial" panose="020B0604020202020204" pitchFamily="34" charset="0"/>
                <a:ea typeface="+mn-ea"/>
                <a:cs typeface="Arial" panose="020B0604020202020204" pitchFamily="34" charset="0"/>
              </a:defRPr>
            </a:lvl1pPr>
          </a:lstStyle>
          <a:p>
            <a:pPr marL="0" lvl="0"/>
            <a:r>
              <a:rPr lang="en-US"/>
              <a:t>Contents</a:t>
            </a:r>
            <a:endParaRPr lang="en-GB"/>
          </a:p>
        </p:txBody>
      </p:sp>
      <p:pic>
        <p:nvPicPr>
          <p:cNvPr id="8" name="Picture 7" descr="A blue and white logo&#10;&#10;Description automatically generated with low confidence">
            <a:extLst>
              <a:ext uri="{FF2B5EF4-FFF2-40B4-BE49-F238E27FC236}">
                <a16:creationId xmlns:a16="http://schemas.microsoft.com/office/drawing/2014/main" id="{E3F05E80-3598-960A-8FFD-C1D7CE11B400}"/>
              </a:ext>
            </a:extLst>
          </p:cNvPr>
          <p:cNvPicPr>
            <a:picLocks noGrp="1" noRot="1" noMove="1" noResize="1" noEditPoints="1" noAdjustHandles="1" noChangeArrowheads="1" noChangeShapeType="1" noCrop="1"/>
          </p:cNvPicPr>
          <p:nvPr userDrawn="1"/>
        </p:nvPicPr>
        <p:blipFill>
          <a:blip r:embed="rId3"/>
          <a:stretch>
            <a:fillRect/>
          </a:stretch>
        </p:blipFill>
        <p:spPr>
          <a:xfrm>
            <a:off x="11053379" y="257130"/>
            <a:ext cx="781273" cy="315561"/>
          </a:xfrm>
          <a:prstGeom prst="rect">
            <a:avLst/>
          </a:prstGeom>
        </p:spPr>
      </p:pic>
    </p:spTree>
    <p:extLst>
      <p:ext uri="{BB962C8B-B14F-4D97-AF65-F5344CB8AC3E}">
        <p14:creationId xmlns:p14="http://schemas.microsoft.com/office/powerpoint/2010/main" val="4251056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Green">
    <p:bg>
      <p:bgPr>
        <a:solidFill>
          <a:srgbClr val="00A799"/>
        </a:solidFill>
        <a:effectLst/>
      </p:bgPr>
    </p:bg>
    <p:spTree>
      <p:nvGrpSpPr>
        <p:cNvPr id="1" name=""/>
        <p:cNvGrpSpPr/>
        <p:nvPr/>
      </p:nvGrpSpPr>
      <p:grpSpPr>
        <a:xfrm>
          <a:off x="0" y="0"/>
          <a:ext cx="0" cy="0"/>
          <a:chOff x="0" y="0"/>
          <a:chExt cx="0" cy="0"/>
        </a:xfrm>
      </p:grpSpPr>
      <p:pic>
        <p:nvPicPr>
          <p:cNvPr id="4" name="Picture 3" descr="Graphical user interface, text&#10;&#10;Description automatically generated with medium confidence">
            <a:extLst>
              <a:ext uri="{FF2B5EF4-FFF2-40B4-BE49-F238E27FC236}">
                <a16:creationId xmlns:a16="http://schemas.microsoft.com/office/drawing/2014/main" id="{26C9E331-A494-4CB3-C8BE-B8059A375CB0}"/>
              </a:ext>
            </a:extLst>
          </p:cNvPr>
          <p:cNvPicPr>
            <a:picLocks noGrp="1" noRot="1" noChangeAspect="1" noMove="1" noResize="1" noEditPoints="1" noAdjustHandles="1" noChangeArrowheads="1" noChangeShapeType="1" noCrop="1"/>
          </p:cNvPicPr>
          <p:nvPr userDrawn="1"/>
        </p:nvPicPr>
        <p:blipFill>
          <a:blip r:embed="rId2"/>
          <a:stretch>
            <a:fillRect/>
          </a:stretch>
        </p:blipFill>
        <p:spPr>
          <a:xfrm>
            <a:off x="0" y="0"/>
            <a:ext cx="1833975" cy="825479"/>
          </a:xfrm>
          <a:prstGeom prst="rect">
            <a:avLst/>
          </a:prstGeom>
        </p:spPr>
      </p:pic>
      <p:sp>
        <p:nvSpPr>
          <p:cNvPr id="2" name="Date Placeholder 1">
            <a:extLst>
              <a:ext uri="{FF2B5EF4-FFF2-40B4-BE49-F238E27FC236}">
                <a16:creationId xmlns:a16="http://schemas.microsoft.com/office/drawing/2014/main" id="{90938F61-60D2-FE9F-49D0-0E30C2A75FF2}"/>
              </a:ext>
            </a:extLst>
          </p:cNvPr>
          <p:cNvSpPr>
            <a:spLocks noGrp="1"/>
          </p:cNvSpPr>
          <p:nvPr>
            <p:ph type="dt" sz="half" idx="10"/>
          </p:nvPr>
        </p:nvSpPr>
        <p:spPr/>
        <p:txBody>
          <a:bodyPr/>
          <a:lstStyle/>
          <a:p>
            <a:fld id="{B56690FE-1CCD-41E1-B64B-087C04B19F29}" type="datetime1">
              <a:rPr lang="en-GB" smtClean="0"/>
              <a:t>19/07/2024</a:t>
            </a:fld>
            <a:endParaRPr lang="en-GB"/>
          </a:p>
        </p:txBody>
      </p:sp>
      <p:sp>
        <p:nvSpPr>
          <p:cNvPr id="3" name="Footer Placeholder 2">
            <a:extLst>
              <a:ext uri="{FF2B5EF4-FFF2-40B4-BE49-F238E27FC236}">
                <a16:creationId xmlns:a16="http://schemas.microsoft.com/office/drawing/2014/main" id="{8DE614D2-0C79-6A4D-38EC-FC16F0BA887C}"/>
              </a:ext>
            </a:extLst>
          </p:cNvPr>
          <p:cNvSpPr>
            <a:spLocks noGrp="1"/>
          </p:cNvSpPr>
          <p:nvPr>
            <p:ph type="ftr" sz="quarter" idx="11"/>
          </p:nvPr>
        </p:nvSpPr>
        <p:spPr/>
        <p:txBody>
          <a:bodyPr/>
          <a:lstStyle/>
          <a:p>
            <a:endParaRPr lang="en-GB"/>
          </a:p>
        </p:txBody>
      </p:sp>
      <p:pic>
        <p:nvPicPr>
          <p:cNvPr id="5" name="Picture 4" descr="A blue and white logo&#10;&#10;Description automatically generated with low confidence">
            <a:extLst>
              <a:ext uri="{FF2B5EF4-FFF2-40B4-BE49-F238E27FC236}">
                <a16:creationId xmlns:a16="http://schemas.microsoft.com/office/drawing/2014/main" id="{1CB9A351-4CC7-B810-9502-C8AC1BBA2F20}"/>
              </a:ext>
            </a:extLst>
          </p:cNvPr>
          <p:cNvPicPr>
            <a:picLocks noGrp="1" noRot="1" noMove="1" noResize="1" noEditPoints="1" noAdjustHandles="1" noChangeArrowheads="1" noChangeShapeType="1" noCrop="1"/>
          </p:cNvPicPr>
          <p:nvPr userDrawn="1"/>
        </p:nvPicPr>
        <p:blipFill>
          <a:blip r:embed="rId3"/>
          <a:stretch>
            <a:fillRect/>
          </a:stretch>
        </p:blipFill>
        <p:spPr>
          <a:xfrm>
            <a:off x="11053379" y="257130"/>
            <a:ext cx="781273" cy="315561"/>
          </a:xfrm>
          <a:prstGeom prst="rect">
            <a:avLst/>
          </a:prstGeom>
        </p:spPr>
      </p:pic>
    </p:spTree>
    <p:extLst>
      <p:ext uri="{BB962C8B-B14F-4D97-AF65-F5344CB8AC3E}">
        <p14:creationId xmlns:p14="http://schemas.microsoft.com/office/powerpoint/2010/main" val="2347798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Grey">
    <p:bg>
      <p:bgPr>
        <a:solidFill>
          <a:srgbClr val="E6EDEE"/>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D63CC4D-9904-7001-6FA2-9CCB54FD6338}"/>
              </a:ext>
            </a:extLst>
          </p:cNvPr>
          <p:cNvPicPr>
            <a:picLocks noGrp="1" noRot="1" noChangeAspect="1" noMove="1" noResize="1" noEditPoints="1" noAdjustHandles="1" noChangeArrowheads="1" noChangeShapeType="1" noCrop="1"/>
          </p:cNvPicPr>
          <p:nvPr userDrawn="1"/>
        </p:nvPicPr>
        <p:blipFill>
          <a:blip r:embed="rId2"/>
          <a:srcRect/>
          <a:stretch/>
        </p:blipFill>
        <p:spPr>
          <a:xfrm>
            <a:off x="0" y="1"/>
            <a:ext cx="1833975" cy="826527"/>
          </a:xfrm>
          <a:prstGeom prst="rect">
            <a:avLst/>
          </a:prstGeom>
        </p:spPr>
      </p:pic>
      <p:sp>
        <p:nvSpPr>
          <p:cNvPr id="3" name="Date Placeholder 2">
            <a:extLst>
              <a:ext uri="{FF2B5EF4-FFF2-40B4-BE49-F238E27FC236}">
                <a16:creationId xmlns:a16="http://schemas.microsoft.com/office/drawing/2014/main" id="{74DAB1B6-8B59-C152-9275-348D52A7DF16}"/>
              </a:ext>
            </a:extLst>
          </p:cNvPr>
          <p:cNvSpPr>
            <a:spLocks noGrp="1"/>
          </p:cNvSpPr>
          <p:nvPr>
            <p:ph type="dt" sz="half" idx="10"/>
          </p:nvPr>
        </p:nvSpPr>
        <p:spPr/>
        <p:txBody>
          <a:bodyPr/>
          <a:lstStyle/>
          <a:p>
            <a:fld id="{EE4C385D-0A86-43BE-96B2-6A9F14DDEBAF}" type="datetime1">
              <a:rPr lang="en-GB" smtClean="0"/>
              <a:t>19/07/2024</a:t>
            </a:fld>
            <a:endParaRPr lang="en-GB"/>
          </a:p>
        </p:txBody>
      </p:sp>
      <p:sp>
        <p:nvSpPr>
          <p:cNvPr id="4" name="Footer Placeholder 3">
            <a:extLst>
              <a:ext uri="{FF2B5EF4-FFF2-40B4-BE49-F238E27FC236}">
                <a16:creationId xmlns:a16="http://schemas.microsoft.com/office/drawing/2014/main" id="{A7C19848-5260-3C37-C70D-C3AAA4C5E8B3}"/>
              </a:ext>
            </a:extLst>
          </p:cNvPr>
          <p:cNvSpPr>
            <a:spLocks noGrp="1"/>
          </p:cNvSpPr>
          <p:nvPr>
            <p:ph type="ftr" sz="quarter" idx="11"/>
          </p:nvPr>
        </p:nvSpPr>
        <p:spPr/>
        <p:txBody>
          <a:bodyPr/>
          <a:lstStyle/>
          <a:p>
            <a:endParaRPr lang="en-GB"/>
          </a:p>
        </p:txBody>
      </p:sp>
      <p:pic>
        <p:nvPicPr>
          <p:cNvPr id="5" name="Picture 4" descr="A blue and white logo&#10;&#10;Description automatically generated with low confidence">
            <a:extLst>
              <a:ext uri="{FF2B5EF4-FFF2-40B4-BE49-F238E27FC236}">
                <a16:creationId xmlns:a16="http://schemas.microsoft.com/office/drawing/2014/main" id="{CCEE1E5A-0964-7807-0C8D-F663284D2F20}"/>
              </a:ext>
            </a:extLst>
          </p:cNvPr>
          <p:cNvPicPr>
            <a:picLocks noGrp="1" noRot="1" noMove="1" noResize="1" noEditPoints="1" noAdjustHandles="1" noChangeArrowheads="1" noChangeShapeType="1" noCrop="1"/>
          </p:cNvPicPr>
          <p:nvPr userDrawn="1"/>
        </p:nvPicPr>
        <p:blipFill>
          <a:blip r:embed="rId3"/>
          <a:stretch>
            <a:fillRect/>
          </a:stretch>
        </p:blipFill>
        <p:spPr>
          <a:xfrm>
            <a:off x="11053379" y="257130"/>
            <a:ext cx="781273" cy="315561"/>
          </a:xfrm>
          <a:prstGeom prst="rect">
            <a:avLst/>
          </a:prstGeom>
        </p:spPr>
      </p:pic>
    </p:spTree>
    <p:extLst>
      <p:ext uri="{BB962C8B-B14F-4D97-AF65-F5344CB8AC3E}">
        <p14:creationId xmlns:p14="http://schemas.microsoft.com/office/powerpoint/2010/main" val="2939058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White">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D63CC4D-9904-7001-6FA2-9CCB54FD6338}"/>
              </a:ext>
            </a:extLst>
          </p:cNvPr>
          <p:cNvPicPr>
            <a:picLocks noChangeAspect="1"/>
          </p:cNvPicPr>
          <p:nvPr userDrawn="1"/>
        </p:nvPicPr>
        <p:blipFill>
          <a:blip r:embed="rId2"/>
          <a:srcRect/>
          <a:stretch/>
        </p:blipFill>
        <p:spPr>
          <a:xfrm>
            <a:off x="0" y="1"/>
            <a:ext cx="1833975" cy="826527"/>
          </a:xfrm>
          <a:prstGeom prst="rect">
            <a:avLst/>
          </a:prstGeom>
        </p:spPr>
      </p:pic>
      <p:sp>
        <p:nvSpPr>
          <p:cNvPr id="3" name="Date Placeholder 2">
            <a:extLst>
              <a:ext uri="{FF2B5EF4-FFF2-40B4-BE49-F238E27FC236}">
                <a16:creationId xmlns:a16="http://schemas.microsoft.com/office/drawing/2014/main" id="{5D717841-DEAF-E609-8D9B-9E46A06FD7EB}"/>
              </a:ext>
            </a:extLst>
          </p:cNvPr>
          <p:cNvSpPr>
            <a:spLocks noGrp="1"/>
          </p:cNvSpPr>
          <p:nvPr>
            <p:ph type="dt" sz="half" idx="10"/>
          </p:nvPr>
        </p:nvSpPr>
        <p:spPr/>
        <p:txBody>
          <a:bodyPr/>
          <a:lstStyle/>
          <a:p>
            <a:fld id="{89FD5324-B5B7-4D3A-858A-A27C4BBA478F}" type="datetime1">
              <a:rPr lang="en-GB" smtClean="0"/>
              <a:t>19/07/2024</a:t>
            </a:fld>
            <a:endParaRPr lang="en-GB"/>
          </a:p>
        </p:txBody>
      </p:sp>
      <p:sp>
        <p:nvSpPr>
          <p:cNvPr id="4" name="Footer Placeholder 3">
            <a:extLst>
              <a:ext uri="{FF2B5EF4-FFF2-40B4-BE49-F238E27FC236}">
                <a16:creationId xmlns:a16="http://schemas.microsoft.com/office/drawing/2014/main" id="{BA4DB9C7-7E38-2028-7938-F2E3006703B8}"/>
              </a:ext>
            </a:extLst>
          </p:cNvPr>
          <p:cNvSpPr>
            <a:spLocks noGrp="1"/>
          </p:cNvSpPr>
          <p:nvPr>
            <p:ph type="ftr" sz="quarter" idx="11"/>
          </p:nvPr>
        </p:nvSpPr>
        <p:spPr/>
        <p:txBody>
          <a:bodyPr/>
          <a:lstStyle/>
          <a:p>
            <a:endParaRPr lang="en-GB"/>
          </a:p>
        </p:txBody>
      </p:sp>
      <p:pic>
        <p:nvPicPr>
          <p:cNvPr id="5" name="Picture 4" descr="A blue and white logo&#10;&#10;Description automatically generated with low confidence">
            <a:extLst>
              <a:ext uri="{FF2B5EF4-FFF2-40B4-BE49-F238E27FC236}">
                <a16:creationId xmlns:a16="http://schemas.microsoft.com/office/drawing/2014/main" id="{347A0EDA-5E8B-51D6-1C54-87A3409CF9B6}"/>
              </a:ext>
            </a:extLst>
          </p:cNvPr>
          <p:cNvPicPr>
            <a:picLocks noGrp="1" noRot="1" noMove="1" noResize="1" noEditPoints="1" noAdjustHandles="1" noChangeArrowheads="1" noChangeShapeType="1" noCrop="1"/>
          </p:cNvPicPr>
          <p:nvPr userDrawn="1"/>
        </p:nvPicPr>
        <p:blipFill>
          <a:blip r:embed="rId3"/>
          <a:stretch>
            <a:fillRect/>
          </a:stretch>
        </p:blipFill>
        <p:spPr>
          <a:xfrm>
            <a:off x="11053379" y="257130"/>
            <a:ext cx="781273" cy="315561"/>
          </a:xfrm>
          <a:prstGeom prst="rect">
            <a:avLst/>
          </a:prstGeom>
        </p:spPr>
      </p:pic>
    </p:spTree>
    <p:extLst>
      <p:ext uri="{BB962C8B-B14F-4D97-AF65-F5344CB8AC3E}">
        <p14:creationId xmlns:p14="http://schemas.microsoft.com/office/powerpoint/2010/main" val="1997210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13.xml"/><Relationship Id="rId7"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10" Type="http://schemas.openxmlformats.org/officeDocument/2006/relationships/theme" Target="../theme/theme3.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8.xml"/><Relationship Id="rId2" Type="http://schemas.openxmlformats.org/officeDocument/2006/relationships/slideLayout" Target="../slideLayouts/slideLayout27.xml"/><Relationship Id="rId1" Type="http://schemas.openxmlformats.org/officeDocument/2006/relationships/slideLayout" Target="../slideLayouts/slideLayout26.xml"/><Relationship Id="rId5" Type="http://schemas.openxmlformats.org/officeDocument/2006/relationships/theme" Target="../theme/theme4.xml"/><Relationship Id="rId4" Type="http://schemas.openxmlformats.org/officeDocument/2006/relationships/slideLayout" Target="../slideLayouts/slideLayout2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image" Target="../media/image4.png"/><Relationship Id="rId5" Type="http://schemas.openxmlformats.org/officeDocument/2006/relationships/slideLayout" Target="../slideLayouts/slideLayout34.xml"/><Relationship Id="rId10" Type="http://schemas.openxmlformats.org/officeDocument/2006/relationships/theme" Target="../theme/theme5.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41.xml"/><Relationship Id="rId7" Type="http://schemas.openxmlformats.org/officeDocument/2006/relationships/image" Target="../media/image4.png"/><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theme" Target="../theme/theme6.xml"/><Relationship Id="rId5" Type="http://schemas.openxmlformats.org/officeDocument/2006/relationships/slideLayout" Target="../slideLayouts/slideLayout43.xml"/><Relationship Id="rId4"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Date Placeholder 6">
            <a:extLst>
              <a:ext uri="{FF2B5EF4-FFF2-40B4-BE49-F238E27FC236}">
                <a16:creationId xmlns:a16="http://schemas.microsoft.com/office/drawing/2014/main" id="{711C38C0-FED9-9A27-F703-586BC7B9E001}"/>
              </a:ext>
            </a:extLst>
          </p:cNvPr>
          <p:cNvSpPr>
            <a:spLocks noGrp="1"/>
          </p:cNvSpPr>
          <p:nvPr>
            <p:ph type="dt" sz="half" idx="2"/>
          </p:nvPr>
        </p:nvSpPr>
        <p:spPr>
          <a:xfrm>
            <a:off x="0" y="649287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951DAF-5488-4432-967B-9E31A3D19467}" type="datetime1">
              <a:rPr lang="en-GB" smtClean="0"/>
              <a:t>19/07/2024</a:t>
            </a:fld>
            <a:endParaRPr lang="en-GB"/>
          </a:p>
        </p:txBody>
      </p:sp>
      <p:sp>
        <p:nvSpPr>
          <p:cNvPr id="8" name="Footer Placeholder 7">
            <a:extLst>
              <a:ext uri="{FF2B5EF4-FFF2-40B4-BE49-F238E27FC236}">
                <a16:creationId xmlns:a16="http://schemas.microsoft.com/office/drawing/2014/main" id="{F952548E-FC99-BFC4-BF2A-BBAE8C96CDB0}"/>
              </a:ext>
            </a:extLst>
          </p:cNvPr>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Tree>
    <p:extLst>
      <p:ext uri="{BB962C8B-B14F-4D97-AF65-F5344CB8AC3E}">
        <p14:creationId xmlns:p14="http://schemas.microsoft.com/office/powerpoint/2010/main" val="33809358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704" r:id="rId1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584853E-669C-D4E0-EAEB-ACAB287F1A27}"/>
              </a:ext>
            </a:extLst>
          </p:cNvPr>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3" name="Slide Number Placeholder 2">
            <a:extLst>
              <a:ext uri="{FF2B5EF4-FFF2-40B4-BE49-F238E27FC236}">
                <a16:creationId xmlns:a16="http://schemas.microsoft.com/office/drawing/2014/main" id="{2EC37BD4-696D-F7FB-EFC2-A2D4D1BA30E0}"/>
              </a:ext>
            </a:extLst>
          </p:cNvPr>
          <p:cNvSpPr>
            <a:spLocks noGrp="1" noRot="1" noMove="1" noResize="1" noEditPoints="1" noAdjustHandles="1" noChangeArrowheads="1" noChangeShapeType="1"/>
          </p:cNvSpPr>
          <p:nvPr>
            <p:ph type="sldNum" sz="quarter" idx="4"/>
          </p:nvPr>
        </p:nvSpPr>
        <p:spPr>
          <a:xfrm>
            <a:off x="11302252" y="6485197"/>
            <a:ext cx="88974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839E00-920F-44B0-A87D-3D18AF2DE1AE}" type="slidenum">
              <a:rPr lang="en-GB" smtClean="0"/>
              <a:t>‹#›</a:t>
            </a:fld>
            <a:endParaRPr lang="en-GB"/>
          </a:p>
        </p:txBody>
      </p:sp>
      <p:pic>
        <p:nvPicPr>
          <p:cNvPr id="4" name="Picture 3" descr="A blue and white logo&#10;&#10;Description automatically generated with low confidence">
            <a:extLst>
              <a:ext uri="{FF2B5EF4-FFF2-40B4-BE49-F238E27FC236}">
                <a16:creationId xmlns:a16="http://schemas.microsoft.com/office/drawing/2014/main" id="{41E5E618-C60F-6E13-4ED4-7BDC65D8FB40}"/>
              </a:ext>
            </a:extLst>
          </p:cNvPr>
          <p:cNvPicPr>
            <a:picLocks noGrp="1" noRot="1" noChangeAspect="1" noMove="1" noResize="1" noEditPoints="1" noAdjustHandles="1" noChangeArrowheads="1" noChangeShapeType="1" noCrop="1"/>
          </p:cNvPicPr>
          <p:nvPr userDrawn="1"/>
        </p:nvPicPr>
        <p:blipFill>
          <a:blip r:embed="rId8"/>
          <a:stretch>
            <a:fillRect/>
          </a:stretch>
        </p:blipFill>
        <p:spPr>
          <a:xfrm>
            <a:off x="11053379" y="257130"/>
            <a:ext cx="781273" cy="315561"/>
          </a:xfrm>
          <a:prstGeom prst="rect">
            <a:avLst/>
          </a:prstGeom>
        </p:spPr>
      </p:pic>
    </p:spTree>
    <p:extLst>
      <p:ext uri="{BB962C8B-B14F-4D97-AF65-F5344CB8AC3E}">
        <p14:creationId xmlns:p14="http://schemas.microsoft.com/office/powerpoint/2010/main" val="230595911"/>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711" r:id="rId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060246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5" r:id="rId7"/>
    <p:sldLayoutId id="2147483686" r:id="rId8"/>
    <p:sldLayoutId id="214748368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8901009"/>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584853E-669C-D4E0-EAEB-ACAB287F1A27}"/>
              </a:ext>
            </a:extLst>
          </p:cNvPr>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defRPr>
            </a:lvl1pPr>
          </a:lstStyle>
          <a:p>
            <a:endParaRPr lang="en-GB"/>
          </a:p>
        </p:txBody>
      </p:sp>
      <p:sp>
        <p:nvSpPr>
          <p:cNvPr id="3" name="Slide Number Placeholder 2">
            <a:extLst>
              <a:ext uri="{FF2B5EF4-FFF2-40B4-BE49-F238E27FC236}">
                <a16:creationId xmlns:a16="http://schemas.microsoft.com/office/drawing/2014/main" id="{2EC37BD4-696D-F7FB-EFC2-A2D4D1BA30E0}"/>
              </a:ext>
            </a:extLst>
          </p:cNvPr>
          <p:cNvSpPr>
            <a:spLocks noGrp="1" noRot="1" noMove="1" noResize="1" noEditPoints="1" noAdjustHandles="1" noChangeArrowheads="1" noChangeShapeType="1"/>
          </p:cNvSpPr>
          <p:nvPr>
            <p:ph type="sldNum" sz="quarter" idx="4"/>
          </p:nvPr>
        </p:nvSpPr>
        <p:spPr>
          <a:xfrm>
            <a:off x="11302252" y="6485197"/>
            <a:ext cx="889747"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defRPr>
            </a:lvl1pPr>
          </a:lstStyle>
          <a:p>
            <a:fld id="{CF839E00-920F-44B0-A87D-3D18AF2DE1AE}" type="slidenum">
              <a:rPr lang="en-GB" smtClean="0"/>
              <a:pPr/>
              <a:t>‹#›</a:t>
            </a:fld>
            <a:endParaRPr lang="en-GB"/>
          </a:p>
        </p:txBody>
      </p:sp>
      <p:pic>
        <p:nvPicPr>
          <p:cNvPr id="4" name="Picture 3" descr="A blue and white logo&#10;&#10;Description automatically generated with low confidence">
            <a:extLst>
              <a:ext uri="{FF2B5EF4-FFF2-40B4-BE49-F238E27FC236}">
                <a16:creationId xmlns:a16="http://schemas.microsoft.com/office/drawing/2014/main" id="{41E5E618-C60F-6E13-4ED4-7BDC65D8FB40}"/>
              </a:ext>
            </a:extLst>
          </p:cNvPr>
          <p:cNvPicPr>
            <a:picLocks noGrp="1" noRot="1" noChangeAspect="1" noMove="1" noResize="1" noEditPoints="1" noAdjustHandles="1" noChangeArrowheads="1" noChangeShapeType="1" noCrop="1"/>
          </p:cNvPicPr>
          <p:nvPr userDrawn="1"/>
        </p:nvPicPr>
        <p:blipFill>
          <a:blip r:embed="rId11"/>
          <a:stretch>
            <a:fillRect/>
          </a:stretch>
        </p:blipFill>
        <p:spPr>
          <a:xfrm>
            <a:off x="11053379" y="257130"/>
            <a:ext cx="781273" cy="315561"/>
          </a:xfrm>
          <a:prstGeom prst="rect">
            <a:avLst/>
          </a:prstGeom>
        </p:spPr>
      </p:pic>
    </p:spTree>
    <p:extLst>
      <p:ext uri="{BB962C8B-B14F-4D97-AF65-F5344CB8AC3E}">
        <p14:creationId xmlns:p14="http://schemas.microsoft.com/office/powerpoint/2010/main" val="2205856976"/>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5C36134-EB36-54C5-0056-D083EB762A10}"/>
              </a:ext>
            </a:extLst>
          </p:cNvPr>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defRPr>
            </a:lvl1pPr>
          </a:lstStyle>
          <a:p>
            <a:endParaRPr lang="en-GB"/>
          </a:p>
        </p:txBody>
      </p:sp>
      <p:sp>
        <p:nvSpPr>
          <p:cNvPr id="3" name="Slide Number Placeholder 2">
            <a:extLst>
              <a:ext uri="{FF2B5EF4-FFF2-40B4-BE49-F238E27FC236}">
                <a16:creationId xmlns:a16="http://schemas.microsoft.com/office/drawing/2014/main" id="{772A48D0-1A83-876B-C44C-66613BA8D377}"/>
              </a:ext>
            </a:extLst>
          </p:cNvPr>
          <p:cNvSpPr>
            <a:spLocks noGrp="1"/>
          </p:cNvSpPr>
          <p:nvPr>
            <p:ph type="sldNum" sz="quarter" idx="4"/>
          </p:nvPr>
        </p:nvSpPr>
        <p:spPr>
          <a:xfrm>
            <a:off x="11302800" y="6483600"/>
            <a:ext cx="889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defRPr>
            </a:lvl1pPr>
          </a:lstStyle>
          <a:p>
            <a:fld id="{A07651E0-1F05-4E09-9C4C-14F8B2A6F461}" type="slidenum">
              <a:rPr lang="en-GB" smtClean="0"/>
              <a:pPr/>
              <a:t>‹#›</a:t>
            </a:fld>
            <a:endParaRPr lang="en-GB"/>
          </a:p>
        </p:txBody>
      </p:sp>
      <p:pic>
        <p:nvPicPr>
          <p:cNvPr id="4" name="Picture 3" descr="A blue and white logo&#10;&#10;Description automatically generated with low confidence">
            <a:extLst>
              <a:ext uri="{FF2B5EF4-FFF2-40B4-BE49-F238E27FC236}">
                <a16:creationId xmlns:a16="http://schemas.microsoft.com/office/drawing/2014/main" id="{E9E4A1A7-46F9-59B5-502C-C42592E61BD8}"/>
              </a:ext>
            </a:extLst>
          </p:cNvPr>
          <p:cNvPicPr>
            <a:picLocks noGrp="1" noRot="1" noChangeAspect="1" noMove="1" noResize="1" noEditPoints="1" noAdjustHandles="1" noChangeArrowheads="1" noChangeShapeType="1" noCrop="1"/>
          </p:cNvPicPr>
          <p:nvPr userDrawn="1"/>
        </p:nvPicPr>
        <p:blipFill>
          <a:blip r:embed="rId7"/>
          <a:stretch>
            <a:fillRect/>
          </a:stretch>
        </p:blipFill>
        <p:spPr>
          <a:xfrm>
            <a:off x="11053379" y="257130"/>
            <a:ext cx="781273" cy="315561"/>
          </a:xfrm>
          <a:prstGeom prst="rect">
            <a:avLst/>
          </a:prstGeom>
        </p:spPr>
      </p:pic>
    </p:spTree>
    <p:extLst>
      <p:ext uri="{BB962C8B-B14F-4D97-AF65-F5344CB8AC3E}">
        <p14:creationId xmlns:p14="http://schemas.microsoft.com/office/powerpoint/2010/main" val="4219168155"/>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3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2.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4.pn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hyperlink" Target="https://www.capa.co.uk/introducing-capa/#:~:text=CAPA%20is%20a%20service%20transformation,and%20demand%20and%20capacity%20management." TargetMode="External"/><Relationship Id="rId2" Type="http://schemas.openxmlformats.org/officeDocument/2006/relationships/hyperlink" Target="https://implementingthrive.org/" TargetMode="External"/><Relationship Id="rId1" Type="http://schemas.openxmlformats.org/officeDocument/2006/relationships/slideLayout" Target="../slideLayouts/slideLayout11.xml"/><Relationship Id="rId6" Type="http://schemas.openxmlformats.org/officeDocument/2006/relationships/hyperlink" Target="https://future.nhs.uk/EoEMentalHealth/view?objectId=45035280" TargetMode="External"/><Relationship Id="rId5" Type="http://schemas.openxmlformats.org/officeDocument/2006/relationships/hyperlink" Target="https://www.familysupportni.gov.uk/Content/uploads/userUploads/CAMHS-Pathway.pdf" TargetMode="External"/><Relationship Id="rId4" Type="http://schemas.openxmlformats.org/officeDocument/2006/relationships/hyperlink" Target="https://www.mhm.org.uk/pages/faqs/category/stepped-care"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nclwaitingroom.nhs.uk/" TargetMode="External"/><Relationship Id="rId2" Type="http://schemas.openxmlformats.org/officeDocument/2006/relationships/hyperlink" Target="https://future.nhs.uk/EoEMentalHealth/view?objectId=45035280" TargetMode="Externa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hyperlink" Target="https://pubmed.ncbi.nlm.nih.gov/35303040/" TargetMode="Externa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11.xml"/><Relationship Id="rId4" Type="http://schemas.openxmlformats.org/officeDocument/2006/relationships/hyperlink" Target="https://www.youngminds.org.uk/support-us/join-the-movement/end-the-wait/#WhatchangeswereaskingtheGovernmenttomak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hyperlink" Target="https://onlinelibrary.wiley.com/doi/10.1111/cch.12672" TargetMode="External"/><Relationship Id="rId7" Type="http://schemas.openxmlformats.org/officeDocument/2006/relationships/hyperlink" Target="https://www.ncbi.nlm.nih.gov/pmc/articles/PMC6221005/" TargetMode="External"/><Relationship Id="rId2" Type="http://schemas.openxmlformats.org/officeDocument/2006/relationships/hyperlink" Target="https://assets.publishing.service.gov.uk/media/5a80b26bed915d74e33fbe3c/Childrens_Mental_Health.pdf" TargetMode="External"/><Relationship Id="rId1" Type="http://schemas.openxmlformats.org/officeDocument/2006/relationships/slideLayout" Target="../slideLayouts/slideLayout9.xml"/><Relationship Id="rId6" Type="http://schemas.openxmlformats.org/officeDocument/2006/relationships/hyperlink" Target="https://www.nhsconfed.org/news/children-waiting-community-health-services-risk-being-overshadowed-health-leaders-call-cross-0" TargetMode="External"/><Relationship Id="rId5" Type="http://schemas.openxmlformats.org/officeDocument/2006/relationships/hyperlink" Target="https://www.sciencedirect.com/science/article/abs/pii/S0005796712000538" TargetMode="External"/><Relationship Id="rId4" Type="http://schemas.openxmlformats.org/officeDocument/2006/relationships/hyperlink" Target="https://link.springer.com/article/10.1007/BF02287708"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transformationpartners.nhs.uk/data-and-insights/" TargetMode="External"/><Relationship Id="rId2" Type="http://schemas.openxmlformats.org/officeDocument/2006/relationships/notesSlide" Target="../notesSlides/notesSlide3.xml"/><Relationship Id="rId1" Type="http://schemas.openxmlformats.org/officeDocument/2006/relationships/slideLayout" Target="../slideLayouts/slideLayout35.xml"/></Relationships>
</file>

<file path=ppt/slides/_rels/slide22.xml.rels><?xml version="1.0" encoding="UTF-8" standalone="yes"?>
<Relationships xmlns="http://schemas.openxmlformats.org/package/2006/relationships"><Relationship Id="rId2" Type="http://schemas.openxmlformats.org/officeDocument/2006/relationships/hyperlink" Target="https://www.youngminds.org.uk/support-us/join-the-movement/end-the-wait/#WhatchangeswereaskingtheGovernmenttomake" TargetMode="Externa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3" Type="http://schemas.openxmlformats.org/officeDocument/2006/relationships/hyperlink" Target="https://www.shsc.nhs.uk/news/new-quality-improvement-qi-collaborative-launches-help-reduce-waiting-lists-mental-health" TargetMode="External"/><Relationship Id="rId2" Type="http://schemas.openxmlformats.org/officeDocument/2006/relationships/hyperlink" Target="https://qi.elft.nhs.uk/camhs-east-london-eating-disorders-service-ceds-improving-flow-and-capacity/" TargetMode="External"/><Relationship Id="rId1" Type="http://schemas.openxmlformats.org/officeDocument/2006/relationships/slideLayout" Target="../slideLayouts/slideLayout9.xml"/><Relationship Id="rId5" Type="http://schemas.openxmlformats.org/officeDocument/2006/relationships/hyperlink" Target="https://futurecarecapital.org.uk/latest/project-mental-health-waiting-list-north-east/" TargetMode="External"/><Relationship Id="rId4" Type="http://schemas.openxmlformats.org/officeDocument/2006/relationships/hyperlink" Target="https://www.bdct.nhs.uk/trust-tackles-long-waiting-times-for-young-peoples-mental-health-services/#:~:text=By%20setting%20up%20specialist%20teams,Trust%20has%20reduced%20wait%20times."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s://www.kingsfund.org.uk/insight-and-analysis/data-and-charts/nhs-workforce-nutshell" TargetMode="External"/><Relationship Id="rId1" Type="http://schemas.openxmlformats.org/officeDocument/2006/relationships/slideLayout" Target="../slideLayouts/slideLayout11.xml"/><Relationship Id="rId4" Type="http://schemas.openxmlformats.org/officeDocument/2006/relationships/image" Target="../media/image18.svg"/></Relationships>
</file>

<file path=ppt/slides/_rels/slide3.xml.rels><?xml version="1.0" encoding="UTF-8" standalone="yes"?>
<Relationships xmlns="http://schemas.openxmlformats.org/package/2006/relationships"><Relationship Id="rId2" Type="http://schemas.openxmlformats.org/officeDocument/2006/relationships/hyperlink" Target="https://future.nhs.uk/CYPMH/view?objectId=37597104" TargetMode="External"/><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3" Type="http://schemas.openxmlformats.org/officeDocument/2006/relationships/hyperlink" Target="https://www.transformationpartners.nhs.uk/programmes/mental-health-transformation/guidance-to-support-recording-and-reporting-of-camhs-activity/" TargetMode="External"/><Relationship Id="rId2" Type="http://schemas.openxmlformats.org/officeDocument/2006/relationships/hyperlink" Target="https://www.partnershipforyounglondon.org.uk/mappingyounglondon" TargetMode="External"/><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3.xml.rels><?xml version="1.0" encoding="UTF-8" standalone="yes"?>
<Relationships xmlns="http://schemas.openxmlformats.org/package/2006/relationships"><Relationship Id="rId2" Type="http://schemas.openxmlformats.org/officeDocument/2006/relationships/hyperlink" Target="https://future.nhs.uk/CYPMH/view?objectId=37597104" TargetMode="External"/><Relationship Id="rId1" Type="http://schemas.openxmlformats.org/officeDocument/2006/relationships/slideLayout" Target="../slideLayouts/slideLayout38.xml"/></Relationships>
</file>

<file path=ppt/slides/_rels/slide34.xml.rels><?xml version="1.0" encoding="UTF-8" standalone="yes"?>
<Relationships xmlns="http://schemas.openxmlformats.org/package/2006/relationships"><Relationship Id="rId3" Type="http://schemas.openxmlformats.org/officeDocument/2006/relationships/hyperlink" Target="mailto:colette.roach3@nhs.net" TargetMode="External"/><Relationship Id="rId2" Type="http://schemas.openxmlformats.org/officeDocument/2006/relationships/hyperlink" Target="mailto:jennifer.taylor85@nhs.net" TargetMode="External"/><Relationship Id="rId1" Type="http://schemas.openxmlformats.org/officeDocument/2006/relationships/slideLayout" Target="../slideLayouts/slideLayout22.xml"/><Relationship Id="rId4" Type="http://schemas.openxmlformats.org/officeDocument/2006/relationships/hyperlink" Target="mailto:rf-tr.cyp-programme@nhs.net"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ngminds.org.uk/support-us/join-the-movement/end-the-wait/#WhatchangeswereaskingtheGovernmenttomake" TargetMode="External"/><Relationship Id="rId2" Type="http://schemas.openxmlformats.org/officeDocument/2006/relationships/hyperlink" Target="https://digital.nhs.uk/data-and-information/publications/statistical/mental-health-of-children-and-young-people-in-england/2023-wave-4-follow-up" TargetMode="External"/><Relationship Id="rId1" Type="http://schemas.openxmlformats.org/officeDocument/2006/relationships/slideLayout" Target="../slideLayouts/slideLayout12.xml"/><Relationship Id="rId4" Type="http://schemas.openxmlformats.org/officeDocument/2006/relationships/hyperlink" Target="https://future.nhs.uk/CYPMH/view?objectId=37597104"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3.xml"/></Relationships>
</file>

<file path=ppt/slides/_rels/slide8.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hyperlink" Target="https://www.partnershipforyounglondon.org.uk/" TargetMode="External"/><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notesSlide" Target="../notesSlides/notesSlide2.xml"/><Relationship Id="rId1" Type="http://schemas.openxmlformats.org/officeDocument/2006/relationships/slideLayout" Target="../slideLayouts/slideLayout11.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hyperlink" Target="https://www.transformationpartners.nhs.uk/wp-content/uploads/2024/04/CYPMH-Data-and-Insights-Workstream-Phase-1-Report-Vfinal.pptx" TargetMode="External"/><Relationship Id="rId9"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AFF175-D89B-E5F7-69F2-ADD54F8BBB2A}"/>
              </a:ext>
            </a:extLst>
          </p:cNvPr>
          <p:cNvSpPr>
            <a:spLocks noGrp="1"/>
          </p:cNvSpPr>
          <p:nvPr>
            <p:ph type="body" sz="quarter" idx="11"/>
          </p:nvPr>
        </p:nvSpPr>
        <p:spPr/>
        <p:txBody>
          <a:bodyPr/>
          <a:lstStyle/>
          <a:p>
            <a:r>
              <a:rPr lang="en-GB"/>
              <a:t>April 2024</a:t>
            </a:r>
          </a:p>
        </p:txBody>
      </p:sp>
      <p:sp>
        <p:nvSpPr>
          <p:cNvPr id="3" name="Title 2">
            <a:extLst>
              <a:ext uri="{FF2B5EF4-FFF2-40B4-BE49-F238E27FC236}">
                <a16:creationId xmlns:a16="http://schemas.microsoft.com/office/drawing/2014/main" id="{55102208-3771-9D58-3542-DF024403E1B6}"/>
              </a:ext>
            </a:extLst>
          </p:cNvPr>
          <p:cNvSpPr>
            <a:spLocks noGrp="1"/>
          </p:cNvSpPr>
          <p:nvPr>
            <p:ph type="title"/>
          </p:nvPr>
        </p:nvSpPr>
        <p:spPr/>
        <p:txBody>
          <a:bodyPr/>
          <a:lstStyle/>
          <a:p>
            <a:r>
              <a:rPr lang="en-GB"/>
              <a:t>Children and Young People’s Mental Health – Waiting Times</a:t>
            </a:r>
            <a:br>
              <a:rPr lang="en-GB"/>
            </a:br>
            <a:br>
              <a:rPr lang="en-GB"/>
            </a:br>
            <a:r>
              <a:rPr lang="en-GB" sz="2800"/>
              <a:t>Evidence review, learning and insights</a:t>
            </a:r>
            <a:endParaRPr lang="en-GB"/>
          </a:p>
        </p:txBody>
      </p:sp>
    </p:spTree>
    <p:extLst>
      <p:ext uri="{BB962C8B-B14F-4D97-AF65-F5344CB8AC3E}">
        <p14:creationId xmlns:p14="http://schemas.microsoft.com/office/powerpoint/2010/main" val="26331990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F7AF0B6-6DEE-0014-1A72-EDD3A6705760}"/>
              </a:ext>
            </a:extLst>
          </p:cNvPr>
          <p:cNvSpPr txBox="1">
            <a:spLocks/>
          </p:cNvSpPr>
          <p:nvPr/>
        </p:nvSpPr>
        <p:spPr>
          <a:xfrm>
            <a:off x="763200" y="770400"/>
            <a:ext cx="5550194" cy="730800"/>
          </a:xfrm>
          <a:prstGeom prst="rect">
            <a:avLst/>
          </a:prstGeom>
        </p:spPr>
        <p:txBody>
          <a:bodyPr/>
          <a:lstStyle>
            <a:lvl1pPr algn="l" defTabSz="914400" rtl="0" eaLnBrk="1" latinLnBrk="0" hangingPunct="1">
              <a:lnSpc>
                <a:spcPct val="90000"/>
              </a:lnSpc>
              <a:spcBef>
                <a:spcPct val="0"/>
              </a:spcBef>
              <a:buNone/>
              <a:defRPr lang="en-GB" sz="1800" b="1" kern="1200">
                <a:solidFill>
                  <a:srgbClr val="005EB8"/>
                </a:solidFill>
                <a:effectLst/>
                <a:latin typeface="Arial" panose="020B0604020202020204" pitchFamily="34" charset="0"/>
                <a:ea typeface="+mn-ea"/>
                <a:cs typeface="+mn-cs"/>
              </a:defRPr>
            </a:lvl1pPr>
          </a:lstStyle>
          <a:p>
            <a:pPr marR="0" lvl="0" defTabSz="914400" fontAlgn="auto">
              <a:lnSpc>
                <a:spcPct val="110000"/>
              </a:lnSpc>
              <a:spcBef>
                <a:spcPts val="1000"/>
              </a:spcBef>
              <a:spcAft>
                <a:spcPts val="0"/>
              </a:spcAft>
              <a:buClrTx/>
              <a:buSzTx/>
              <a:tabLst/>
              <a:defRPr/>
            </a:pPr>
            <a:r>
              <a:rPr lang="en-GB" sz="1800">
                <a:solidFill>
                  <a:schemeClr val="tx1"/>
                </a:solidFill>
                <a:latin typeface="Arial" panose="020B0604020202020204" pitchFamily="34" charset="0"/>
                <a:ea typeface="+mn-ea"/>
                <a:cs typeface="+mn-cs"/>
              </a:rPr>
              <a:t>Summary of key findings</a:t>
            </a:r>
          </a:p>
        </p:txBody>
      </p:sp>
      <p:pic>
        <p:nvPicPr>
          <p:cNvPr id="6" name="Graphic 5" descr="Magnifying glass with solid fill">
            <a:extLst>
              <a:ext uri="{FF2B5EF4-FFF2-40B4-BE49-F238E27FC236}">
                <a16:creationId xmlns:a16="http://schemas.microsoft.com/office/drawing/2014/main" id="{ACD49471-3770-46FD-4871-9B3A228ABF53}"/>
              </a:ext>
            </a:extLst>
          </p:cNvPr>
          <p:cNvPicPr>
            <a:picLocks noChangeAspect="1"/>
          </p:cNvPicPr>
          <p:nvPr/>
        </p:nvPicPr>
        <p:blipFill>
          <a:blip r:embed="rId2">
            <a:alphaModFix/>
            <a:extLst>
              <a:ext uri="{96DAC541-7B7A-43D3-8B79-37D633B846F1}">
                <asvg:svgBlip xmlns:asvg="http://schemas.microsoft.com/office/drawing/2016/SVG/main" r:embed="rId3"/>
              </a:ext>
            </a:extLst>
          </a:blip>
          <a:stretch>
            <a:fillRect/>
          </a:stretch>
        </p:blipFill>
        <p:spPr>
          <a:xfrm>
            <a:off x="937159" y="1290170"/>
            <a:ext cx="540000" cy="540000"/>
          </a:xfrm>
          <a:prstGeom prst="rect">
            <a:avLst/>
          </a:prstGeom>
        </p:spPr>
      </p:pic>
      <p:sp>
        <p:nvSpPr>
          <p:cNvPr id="7" name="TextBox 6">
            <a:extLst>
              <a:ext uri="{FF2B5EF4-FFF2-40B4-BE49-F238E27FC236}">
                <a16:creationId xmlns:a16="http://schemas.microsoft.com/office/drawing/2014/main" id="{42968948-2F5D-95B1-86B3-3D96C455C7FA}"/>
              </a:ext>
            </a:extLst>
          </p:cNvPr>
          <p:cNvSpPr txBox="1"/>
          <p:nvPr/>
        </p:nvSpPr>
        <p:spPr>
          <a:xfrm>
            <a:off x="762700" y="1097753"/>
            <a:ext cx="10666599" cy="830997"/>
          </a:xfrm>
          <a:prstGeom prst="rect">
            <a:avLst/>
          </a:prstGeom>
          <a:noFill/>
        </p:spPr>
        <p:txBody>
          <a:bodyPr wrap="square" rtlCol="0">
            <a:spAutoFit/>
          </a:bodyPr>
          <a:lstStyle/>
          <a:p>
            <a:r>
              <a:rPr lang="en-GB" sz="1200">
                <a:solidFill>
                  <a:srgbClr val="425463"/>
                </a:solidFill>
              </a:rPr>
              <a:t>In London, CYP are waiting extended periods of time for services, there are significant health inequalities impacting waiting times, and extended waiting times have an impact on outcomes. Across the evidence review, data diagnostic, review of 4WW pilots and engagement with young people, we have gathered insights into a number of contributory factors to extended waiting times and also how waiting times can be improved. A number of common themes emerged from our work which are summarised below. </a:t>
            </a:r>
          </a:p>
        </p:txBody>
      </p:sp>
      <p:sp>
        <p:nvSpPr>
          <p:cNvPr id="37" name="TextBox 36">
            <a:extLst>
              <a:ext uri="{FF2B5EF4-FFF2-40B4-BE49-F238E27FC236}">
                <a16:creationId xmlns:a16="http://schemas.microsoft.com/office/drawing/2014/main" id="{11079666-26EE-C93C-C651-A9AA177EC9B6}"/>
              </a:ext>
            </a:extLst>
          </p:cNvPr>
          <p:cNvSpPr txBox="1"/>
          <p:nvPr/>
        </p:nvSpPr>
        <p:spPr>
          <a:xfrm>
            <a:off x="761745" y="2378331"/>
            <a:ext cx="4528423" cy="1922028"/>
          </a:xfrm>
          <a:prstGeom prst="rect">
            <a:avLst/>
          </a:prstGeom>
          <a:solidFill>
            <a:srgbClr val="E8EDEE"/>
          </a:solidFill>
        </p:spPr>
        <p:txBody>
          <a:bodyPr wrap="square" lIns="91440" tIns="216000" rIns="91440" bIns="72000" rtlCol="0" anchor="t">
            <a:spAutoFit/>
          </a:bodyPr>
          <a:lstStyle/>
          <a:p>
            <a:pPr marL="285750" indent="-285750">
              <a:spcAft>
                <a:spcPts val="600"/>
              </a:spcAft>
              <a:buFont typeface="Arial" panose="020B0604020202020204" pitchFamily="34" charset="0"/>
              <a:buChar char="•"/>
            </a:pPr>
            <a:r>
              <a:rPr lang="en-GB" sz="1200" b="1" dirty="0">
                <a:solidFill>
                  <a:srgbClr val="425563"/>
                </a:solidFill>
              </a:rPr>
              <a:t>Key finding</a:t>
            </a:r>
            <a:r>
              <a:rPr lang="en-GB" sz="1200" dirty="0">
                <a:solidFill>
                  <a:srgbClr val="425563"/>
                </a:solidFill>
              </a:rPr>
              <a:t>: where waiting times have been successfully improved, sites have considered whole pathway approaches and key models/approaches. </a:t>
            </a:r>
          </a:p>
          <a:p>
            <a:pPr marL="285750" indent="-285750">
              <a:spcAft>
                <a:spcPts val="600"/>
              </a:spcAft>
              <a:buFont typeface="Arial" panose="020B0604020202020204" pitchFamily="34" charset="0"/>
              <a:buChar char="•"/>
            </a:pPr>
            <a:r>
              <a:rPr lang="en-GB" sz="1200" dirty="0">
                <a:solidFill>
                  <a:srgbClr val="425563"/>
                </a:solidFill>
              </a:rPr>
              <a:t>This includes considering the ‘front door’ to services; improving throughput and flow; reviewing operational processes; and supporting safe and effective discharge </a:t>
            </a:r>
          </a:p>
          <a:p>
            <a:pPr marL="285750" indent="-285750">
              <a:spcAft>
                <a:spcPts val="600"/>
              </a:spcAft>
              <a:buFont typeface="Arial" panose="020B0604020202020204" pitchFamily="34" charset="0"/>
              <a:buChar char="•"/>
            </a:pPr>
            <a:r>
              <a:rPr lang="en-GB" sz="1200" dirty="0">
                <a:solidFill>
                  <a:srgbClr val="425563"/>
                </a:solidFill>
              </a:rPr>
              <a:t>Sites where waiting times have been improved have employed key models/approaches for providing services</a:t>
            </a:r>
          </a:p>
        </p:txBody>
      </p:sp>
      <p:sp>
        <p:nvSpPr>
          <p:cNvPr id="38" name="TextBox 37">
            <a:extLst>
              <a:ext uri="{FF2B5EF4-FFF2-40B4-BE49-F238E27FC236}">
                <a16:creationId xmlns:a16="http://schemas.microsoft.com/office/drawing/2014/main" id="{CDFED9F0-BA5B-4494-0D75-658689387FB4}"/>
              </a:ext>
            </a:extLst>
          </p:cNvPr>
          <p:cNvSpPr txBox="1"/>
          <p:nvPr/>
        </p:nvSpPr>
        <p:spPr>
          <a:xfrm>
            <a:off x="1006160" y="2205975"/>
            <a:ext cx="1026318" cy="257366"/>
          </a:xfrm>
          <a:prstGeom prst="rect">
            <a:avLst/>
          </a:prstGeom>
          <a:solidFill>
            <a:schemeClr val="accent1"/>
          </a:solidFill>
        </p:spPr>
        <p:txBody>
          <a:bodyPr wrap="square" lIns="36000" tIns="36000" rIns="36000" bIns="36000" rtlCol="0" anchor="ctr" anchorCtr="0">
            <a:spAutoFit/>
          </a:bodyPr>
          <a:lstStyle/>
          <a:p>
            <a:pPr algn="ctr">
              <a:defRPr/>
            </a:pPr>
            <a:r>
              <a:rPr lang="en-GB" sz="1200" b="1" kern="0" dirty="0">
                <a:solidFill>
                  <a:srgbClr val="FFFFFF"/>
                </a:solidFill>
                <a:latin typeface="Arial" panose="020B0604020202020204" pitchFamily="34" charset="0"/>
                <a:cs typeface="Arial" panose="020B0604020202020204" pitchFamily="34" charset="0"/>
              </a:rPr>
              <a:t>Pathways</a:t>
            </a:r>
          </a:p>
        </p:txBody>
      </p:sp>
      <p:sp>
        <p:nvSpPr>
          <p:cNvPr id="40" name="TextBox 39">
            <a:extLst>
              <a:ext uri="{FF2B5EF4-FFF2-40B4-BE49-F238E27FC236}">
                <a16:creationId xmlns:a16="http://schemas.microsoft.com/office/drawing/2014/main" id="{4E6DBD39-A9B2-FCAB-3041-DFF15D266123}"/>
              </a:ext>
            </a:extLst>
          </p:cNvPr>
          <p:cNvSpPr txBox="1"/>
          <p:nvPr/>
        </p:nvSpPr>
        <p:spPr>
          <a:xfrm>
            <a:off x="761745" y="4882869"/>
            <a:ext cx="4528423" cy="1291086"/>
          </a:xfrm>
          <a:prstGeom prst="rect">
            <a:avLst/>
          </a:prstGeom>
          <a:solidFill>
            <a:srgbClr val="E8EDEE"/>
          </a:solidFill>
        </p:spPr>
        <p:txBody>
          <a:bodyPr wrap="square" tIns="216000" bIns="72000" rtlCol="0">
            <a:spAutoFit/>
          </a:bodyPr>
          <a:lstStyle/>
          <a:p>
            <a:pPr marL="285750" indent="-285750">
              <a:spcAft>
                <a:spcPts val="600"/>
              </a:spcAft>
              <a:buFont typeface="Arial" panose="020B0604020202020204" pitchFamily="34" charset="0"/>
              <a:buChar char="•"/>
            </a:pPr>
            <a:r>
              <a:rPr lang="en-GB" sz="1200" b="1">
                <a:solidFill>
                  <a:srgbClr val="425563"/>
                </a:solidFill>
              </a:rPr>
              <a:t>Key finding: </a:t>
            </a:r>
            <a:r>
              <a:rPr lang="en-GB" sz="1200">
                <a:solidFill>
                  <a:srgbClr val="425563"/>
                </a:solidFill>
              </a:rPr>
              <a:t>structured approaches to planning for demand and capacity have a beneficial impact on waiting times</a:t>
            </a:r>
          </a:p>
          <a:p>
            <a:pPr marL="285750" indent="-285750">
              <a:spcAft>
                <a:spcPts val="600"/>
              </a:spcAft>
              <a:buFont typeface="Arial" panose="020B0604020202020204" pitchFamily="34" charset="0"/>
              <a:buChar char="•"/>
            </a:pPr>
            <a:r>
              <a:rPr lang="en-GB" sz="1200">
                <a:solidFill>
                  <a:srgbClr val="425563"/>
                </a:solidFill>
              </a:rPr>
              <a:t>This includes demand and capacity modelling; job planning and skill mix assessment; streamlining processes and procedures; and approaches to clear existing backlogs. </a:t>
            </a:r>
          </a:p>
        </p:txBody>
      </p:sp>
      <p:sp>
        <p:nvSpPr>
          <p:cNvPr id="41" name="TextBox 40">
            <a:extLst>
              <a:ext uri="{FF2B5EF4-FFF2-40B4-BE49-F238E27FC236}">
                <a16:creationId xmlns:a16="http://schemas.microsoft.com/office/drawing/2014/main" id="{CC80718A-F8A4-8299-CB9A-D8AB4E120F1A}"/>
              </a:ext>
            </a:extLst>
          </p:cNvPr>
          <p:cNvSpPr txBox="1"/>
          <p:nvPr/>
        </p:nvSpPr>
        <p:spPr>
          <a:xfrm>
            <a:off x="1021784" y="4754184"/>
            <a:ext cx="1822893" cy="257369"/>
          </a:xfrm>
          <a:prstGeom prst="rect">
            <a:avLst/>
          </a:prstGeom>
          <a:solidFill>
            <a:schemeClr val="accent5"/>
          </a:solidFill>
          <a:ln>
            <a:noFill/>
          </a:ln>
        </p:spPr>
        <p:txBody>
          <a:bodyPr wrap="square" lIns="36000" tIns="36000" rIns="36000" bIns="36000" rtlCol="0" anchor="ctr" anchorCtr="0">
            <a:spAutoFit/>
          </a:bodyPr>
          <a:lstStyle/>
          <a:p>
            <a:pPr algn="ctr">
              <a:defRPr/>
            </a:pPr>
            <a:r>
              <a:rPr lang="en-GB" sz="1200" b="1" kern="0">
                <a:solidFill>
                  <a:srgbClr val="FFFFFF"/>
                </a:solidFill>
                <a:latin typeface="Arial" panose="020B0604020202020204" pitchFamily="34" charset="0"/>
                <a:cs typeface="Arial" panose="020B0604020202020204" pitchFamily="34" charset="0"/>
              </a:rPr>
              <a:t>Demand and capacity</a:t>
            </a:r>
          </a:p>
        </p:txBody>
      </p:sp>
      <p:sp>
        <p:nvSpPr>
          <p:cNvPr id="42" name="TextBox 41">
            <a:extLst>
              <a:ext uri="{FF2B5EF4-FFF2-40B4-BE49-F238E27FC236}">
                <a16:creationId xmlns:a16="http://schemas.microsoft.com/office/drawing/2014/main" id="{9D2A09CB-226C-C915-371B-325ABEA8C33A}"/>
              </a:ext>
            </a:extLst>
          </p:cNvPr>
          <p:cNvSpPr txBox="1"/>
          <p:nvPr/>
        </p:nvSpPr>
        <p:spPr>
          <a:xfrm>
            <a:off x="6657417" y="4882869"/>
            <a:ext cx="4528423" cy="1291086"/>
          </a:xfrm>
          <a:prstGeom prst="rect">
            <a:avLst/>
          </a:prstGeom>
          <a:solidFill>
            <a:srgbClr val="E8EDEE"/>
          </a:solidFill>
        </p:spPr>
        <p:txBody>
          <a:bodyPr wrap="square" lIns="91440" tIns="216000" rIns="91440" bIns="72000" rtlCol="0" anchor="t">
            <a:spAutoFit/>
          </a:bodyPr>
          <a:lstStyle/>
          <a:p>
            <a:pPr marL="285750" indent="-285750">
              <a:spcAft>
                <a:spcPts val="600"/>
              </a:spcAft>
              <a:buFont typeface="Arial" panose="020B0604020202020204" pitchFamily="34" charset="0"/>
              <a:buChar char="•"/>
            </a:pPr>
            <a:r>
              <a:rPr lang="en-GB" sz="1200" b="1">
                <a:solidFill>
                  <a:srgbClr val="425563"/>
                </a:solidFill>
              </a:rPr>
              <a:t>Key finding: </a:t>
            </a:r>
            <a:r>
              <a:rPr lang="en-GB" sz="1200">
                <a:solidFill>
                  <a:srgbClr val="425563"/>
                </a:solidFill>
              </a:rPr>
              <a:t>it is important to consider culture and buy-in to transformation plans in relation to waiting times, and to support staff through changes</a:t>
            </a:r>
            <a:endParaRPr lang="en-GB" sz="1200">
              <a:solidFill>
                <a:srgbClr val="425563"/>
              </a:solidFill>
              <a:cs typeface="Arial"/>
            </a:endParaRPr>
          </a:p>
          <a:p>
            <a:pPr marL="285750" indent="-285750">
              <a:spcAft>
                <a:spcPts val="600"/>
              </a:spcAft>
              <a:buFont typeface="Arial" panose="020B0604020202020204" pitchFamily="34" charset="0"/>
              <a:buChar char="•"/>
            </a:pPr>
            <a:r>
              <a:rPr lang="en-GB" sz="1200">
                <a:solidFill>
                  <a:srgbClr val="425563"/>
                </a:solidFill>
                <a:cs typeface="Arial"/>
              </a:rPr>
              <a:t>Providing staff teams with supervision and training also plays a role in keeping staff engaged and supported</a:t>
            </a:r>
          </a:p>
        </p:txBody>
      </p:sp>
      <p:sp>
        <p:nvSpPr>
          <p:cNvPr id="43" name="TextBox 42">
            <a:extLst>
              <a:ext uri="{FF2B5EF4-FFF2-40B4-BE49-F238E27FC236}">
                <a16:creationId xmlns:a16="http://schemas.microsoft.com/office/drawing/2014/main" id="{EAF50575-5D6D-D291-0BFA-2344BF62CD68}"/>
              </a:ext>
            </a:extLst>
          </p:cNvPr>
          <p:cNvSpPr txBox="1"/>
          <p:nvPr/>
        </p:nvSpPr>
        <p:spPr>
          <a:xfrm>
            <a:off x="6900749" y="4734325"/>
            <a:ext cx="1026318" cy="257366"/>
          </a:xfrm>
          <a:prstGeom prst="rect">
            <a:avLst/>
          </a:prstGeom>
          <a:solidFill>
            <a:schemeClr val="tx1"/>
          </a:solidFill>
        </p:spPr>
        <p:txBody>
          <a:bodyPr wrap="square" lIns="36000" tIns="36000" rIns="36000" bIns="36000" rtlCol="0" anchor="ctr" anchorCtr="0">
            <a:spAutoFit/>
          </a:bodyPr>
          <a:lstStyle/>
          <a:p>
            <a:pPr algn="ctr">
              <a:defRPr/>
            </a:pPr>
            <a:r>
              <a:rPr lang="en-GB" sz="1200" b="1" kern="0" dirty="0">
                <a:solidFill>
                  <a:srgbClr val="FFFFFF"/>
                </a:solidFill>
                <a:latin typeface="Arial" panose="020B0604020202020204" pitchFamily="34" charset="0"/>
                <a:cs typeface="Arial" panose="020B0604020202020204" pitchFamily="34" charset="0"/>
              </a:rPr>
              <a:t>Workforce</a:t>
            </a:r>
          </a:p>
        </p:txBody>
      </p:sp>
      <p:sp>
        <p:nvSpPr>
          <p:cNvPr id="46" name="TextBox 45">
            <a:extLst>
              <a:ext uri="{FF2B5EF4-FFF2-40B4-BE49-F238E27FC236}">
                <a16:creationId xmlns:a16="http://schemas.microsoft.com/office/drawing/2014/main" id="{9E87A3F2-654D-5EB8-8BC3-BAF69179E331}"/>
              </a:ext>
            </a:extLst>
          </p:cNvPr>
          <p:cNvSpPr txBox="1"/>
          <p:nvPr/>
        </p:nvSpPr>
        <p:spPr>
          <a:xfrm>
            <a:off x="6657417" y="2378331"/>
            <a:ext cx="4528423" cy="2183638"/>
          </a:xfrm>
          <a:prstGeom prst="rect">
            <a:avLst/>
          </a:prstGeom>
          <a:solidFill>
            <a:srgbClr val="E8EDEE"/>
          </a:solidFill>
        </p:spPr>
        <p:txBody>
          <a:bodyPr wrap="square" tIns="216000" bIns="72000" rtlCol="0">
            <a:spAutoFit/>
          </a:bodyPr>
          <a:lstStyle/>
          <a:p>
            <a:pPr marL="285750" indent="-285750">
              <a:spcAft>
                <a:spcPts val="600"/>
              </a:spcAft>
              <a:buFont typeface="Arial" panose="020B0604020202020204" pitchFamily="34" charset="0"/>
              <a:buChar char="•"/>
            </a:pPr>
            <a:r>
              <a:rPr lang="en-GB" sz="1200" b="1">
                <a:solidFill>
                  <a:srgbClr val="425563"/>
                </a:solidFill>
              </a:rPr>
              <a:t>Key finding</a:t>
            </a:r>
            <a:r>
              <a:rPr lang="en-GB" sz="1200">
                <a:solidFill>
                  <a:srgbClr val="425563"/>
                </a:solidFill>
              </a:rPr>
              <a:t>: a number of inequalities exist for waiting times, including links to access, experience and outcomes</a:t>
            </a:r>
          </a:p>
          <a:p>
            <a:pPr marL="285750" indent="-285750">
              <a:spcAft>
                <a:spcPts val="600"/>
              </a:spcAft>
              <a:buFont typeface="Arial" panose="020B0604020202020204" pitchFamily="34" charset="0"/>
              <a:buChar char="•"/>
            </a:pPr>
            <a:r>
              <a:rPr lang="en-GB" sz="1200">
                <a:solidFill>
                  <a:srgbClr val="425563"/>
                </a:solidFill>
              </a:rPr>
              <a:t>Data diagnostic has found inequalities in waiting times for CYP who are Black or Mixed ethnicity, male, or waiting for neurodevelopmental services</a:t>
            </a:r>
          </a:p>
          <a:p>
            <a:pPr marL="285750" indent="-285750">
              <a:spcAft>
                <a:spcPts val="600"/>
              </a:spcAft>
              <a:buFont typeface="Arial" panose="020B0604020202020204" pitchFamily="34" charset="0"/>
              <a:buChar char="•"/>
            </a:pPr>
            <a:r>
              <a:rPr lang="en-GB" sz="1200">
                <a:solidFill>
                  <a:srgbClr val="425563"/>
                </a:solidFill>
              </a:rPr>
              <a:t>Long waits have a negative impact on outcomes</a:t>
            </a:r>
          </a:p>
          <a:p>
            <a:pPr marL="285750" indent="-285750">
              <a:spcAft>
                <a:spcPts val="600"/>
              </a:spcAft>
              <a:buFont typeface="Arial" panose="020B0604020202020204" pitchFamily="34" charset="0"/>
              <a:buChar char="•"/>
            </a:pPr>
            <a:r>
              <a:rPr lang="en-GB" sz="1200">
                <a:solidFill>
                  <a:srgbClr val="425563"/>
                </a:solidFill>
              </a:rPr>
              <a:t>Those who are waiting for services aged 16-18 may face additional inequalities in relation to transition to adult services</a:t>
            </a:r>
          </a:p>
        </p:txBody>
      </p:sp>
      <p:sp>
        <p:nvSpPr>
          <p:cNvPr id="47" name="TextBox 46">
            <a:extLst>
              <a:ext uri="{FF2B5EF4-FFF2-40B4-BE49-F238E27FC236}">
                <a16:creationId xmlns:a16="http://schemas.microsoft.com/office/drawing/2014/main" id="{D4D0617D-679F-57C4-553E-0122C28EF45E}"/>
              </a:ext>
            </a:extLst>
          </p:cNvPr>
          <p:cNvSpPr txBox="1"/>
          <p:nvPr/>
        </p:nvSpPr>
        <p:spPr>
          <a:xfrm>
            <a:off x="6900749" y="2205975"/>
            <a:ext cx="1026318" cy="257366"/>
          </a:xfrm>
          <a:prstGeom prst="rect">
            <a:avLst/>
          </a:prstGeom>
          <a:solidFill>
            <a:schemeClr val="accent4"/>
          </a:solidFill>
        </p:spPr>
        <p:txBody>
          <a:bodyPr wrap="square" lIns="36000" tIns="36000" rIns="36000" bIns="36000" rtlCol="0" anchor="ctr" anchorCtr="0">
            <a:spAutoFit/>
          </a:bodyPr>
          <a:lstStyle/>
          <a:p>
            <a:pPr algn="ctr">
              <a:defRPr/>
            </a:pPr>
            <a:r>
              <a:rPr lang="en-GB" sz="1200" b="1" kern="0" dirty="0">
                <a:solidFill>
                  <a:srgbClr val="FFFFFF"/>
                </a:solidFill>
                <a:latin typeface="Arial" panose="020B0604020202020204" pitchFamily="34" charset="0"/>
                <a:cs typeface="Arial" panose="020B0604020202020204" pitchFamily="34" charset="0"/>
              </a:rPr>
              <a:t>Inequalities</a:t>
            </a:r>
          </a:p>
        </p:txBody>
      </p:sp>
    </p:spTree>
    <p:extLst>
      <p:ext uri="{BB962C8B-B14F-4D97-AF65-F5344CB8AC3E}">
        <p14:creationId xmlns:p14="http://schemas.microsoft.com/office/powerpoint/2010/main" val="1294345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CA822-C549-62F1-25C8-936737EB9405}"/>
              </a:ext>
            </a:extLst>
          </p:cNvPr>
          <p:cNvSpPr>
            <a:spLocks noGrp="1"/>
          </p:cNvSpPr>
          <p:nvPr>
            <p:ph type="title"/>
          </p:nvPr>
        </p:nvSpPr>
        <p:spPr/>
        <p:txBody>
          <a:bodyPr/>
          <a:lstStyle/>
          <a:p>
            <a:r>
              <a:rPr lang="en-GB"/>
              <a:t>Findings: Pathways</a:t>
            </a:r>
          </a:p>
        </p:txBody>
      </p:sp>
    </p:spTree>
    <p:extLst>
      <p:ext uri="{BB962C8B-B14F-4D97-AF65-F5344CB8AC3E}">
        <p14:creationId xmlns:p14="http://schemas.microsoft.com/office/powerpoint/2010/main" val="2778817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2">
            <a:extLst>
              <a:ext uri="{FF2B5EF4-FFF2-40B4-BE49-F238E27FC236}">
                <a16:creationId xmlns:a16="http://schemas.microsoft.com/office/drawing/2014/main" id="{581C5526-9380-97DB-D91B-00CFCF7A3605}"/>
              </a:ext>
            </a:extLst>
          </p:cNvPr>
          <p:cNvSpPr txBox="1">
            <a:spLocks/>
          </p:cNvSpPr>
          <p:nvPr/>
        </p:nvSpPr>
        <p:spPr>
          <a:xfrm>
            <a:off x="763200" y="770400"/>
            <a:ext cx="4802400" cy="730800"/>
          </a:xfrm>
          <a:prstGeom prst="rect">
            <a:avLst/>
          </a:prstGeom>
        </p:spPr>
        <p:txBody>
          <a:bodyPr/>
          <a:lstStyle>
            <a:lvl1pPr algn="l" defTabSz="914400" rtl="0" eaLnBrk="1" latinLnBrk="0" hangingPunct="1">
              <a:lnSpc>
                <a:spcPct val="90000"/>
              </a:lnSpc>
              <a:spcBef>
                <a:spcPct val="0"/>
              </a:spcBef>
              <a:buNone/>
              <a:defRPr lang="en-GB" sz="1800" b="1" kern="1200">
                <a:solidFill>
                  <a:srgbClr val="005EB8"/>
                </a:solidFill>
                <a:effectLst/>
                <a:latin typeface="Arial" panose="020B0604020202020204" pitchFamily="34" charset="0"/>
                <a:ea typeface="+mn-ea"/>
                <a:cs typeface="+mn-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1800" b="1" i="0" u="none" strike="noStrike" kern="1200" cap="none" spc="0" normalizeH="0" baseline="0" noProof="0">
                <a:ln>
                  <a:noFill/>
                </a:ln>
                <a:solidFill>
                  <a:srgbClr val="00A799"/>
                </a:solidFill>
                <a:effectLst/>
                <a:uLnTx/>
                <a:uFillTx/>
                <a:latin typeface="Arial" panose="020B0604020202020204" pitchFamily="34" charset="0"/>
                <a:ea typeface="+mn-ea"/>
                <a:cs typeface="+mn-cs"/>
              </a:rPr>
              <a:t>Pathways - overview </a:t>
            </a:r>
          </a:p>
        </p:txBody>
      </p:sp>
      <p:sp>
        <p:nvSpPr>
          <p:cNvPr id="16" name="Text Placeholder 3">
            <a:extLst>
              <a:ext uri="{FF2B5EF4-FFF2-40B4-BE49-F238E27FC236}">
                <a16:creationId xmlns:a16="http://schemas.microsoft.com/office/drawing/2014/main" id="{59BB6E8D-A5E3-6ACB-C238-021DDAD2F908}"/>
              </a:ext>
            </a:extLst>
          </p:cNvPr>
          <p:cNvSpPr txBox="1">
            <a:spLocks/>
          </p:cNvSpPr>
          <p:nvPr/>
        </p:nvSpPr>
        <p:spPr>
          <a:xfrm>
            <a:off x="763198" y="1911024"/>
            <a:ext cx="10292400" cy="2360613"/>
          </a:xfrm>
          <a:prstGeom prst="rect">
            <a:avLst/>
          </a:prstGeom>
        </p:spPr>
        <p:txBody>
          <a:bodyPr lIns="91440" tIns="45720" rIns="91440" bIns="45720" anchor="t"/>
          <a:lstStyle>
            <a:lvl1pPr marL="0" indent="0" algn="l" defTabSz="914400" rtl="0" eaLnBrk="1" latinLnBrk="0" hangingPunct="1">
              <a:lnSpc>
                <a:spcPct val="90000"/>
              </a:lnSpc>
              <a:spcBef>
                <a:spcPts val="1000"/>
              </a:spcBef>
              <a:buFont typeface="Arial" panose="020B0604020202020204" pitchFamily="34" charset="0"/>
              <a:buNone/>
              <a:defRPr sz="1200" kern="1200">
                <a:solidFill>
                  <a:srgbClr val="425563"/>
                </a:solidFill>
                <a:latin typeface="+mn-lt"/>
                <a:ea typeface="+mn-ea"/>
                <a:cs typeface="+mn-cs"/>
              </a:defRPr>
            </a:lvl1pPr>
            <a:lvl2pPr marL="180975" indent="-180975"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2pPr>
            <a:lvl3pPr marL="355600" indent="-174625"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3pPr>
            <a:lvl4pPr marL="538163" indent="-182563"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4pPr>
            <a:lvl5pPr marL="719138" indent="-180975"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kumimoji="0" lang="en-GB" sz="1200" b="0" i="0" u="none" strike="noStrike" kern="1200" cap="none" spc="0" normalizeH="0" baseline="0" noProof="0" dirty="0">
                <a:ln>
                  <a:noFill/>
                </a:ln>
                <a:solidFill>
                  <a:srgbClr val="425563"/>
                </a:solidFill>
                <a:effectLst/>
                <a:uLnTx/>
                <a:uFillTx/>
                <a:latin typeface="Arial" panose="020B0604020202020204"/>
                <a:ea typeface="+mn-ea"/>
                <a:cs typeface="+mn-cs"/>
              </a:rPr>
              <a:t>Learning from both the review of evidence and the 4 Week Wait Pilot sites has indicated that consideration of the whole pathway for CYP mental health services, from access to flow through services to discharge, has helped</a:t>
            </a:r>
            <a:r>
              <a:rPr lang="en-GB" dirty="0">
                <a:latin typeface="Arial" panose="020B0604020202020204"/>
              </a:rPr>
              <a:t> </a:t>
            </a:r>
            <a:r>
              <a:rPr kumimoji="0" lang="en-GB" sz="1200" b="0" i="0" u="none" strike="noStrike" kern="1200" cap="none" spc="0" normalizeH="0" baseline="0" noProof="0" dirty="0">
                <a:ln>
                  <a:noFill/>
                </a:ln>
                <a:solidFill>
                  <a:srgbClr val="425563"/>
                </a:solidFill>
                <a:effectLst/>
                <a:uLnTx/>
                <a:uFillTx/>
                <a:latin typeface="Arial" panose="020B0604020202020204"/>
                <a:ea typeface="+mn-ea"/>
                <a:cs typeface="+mn-cs"/>
              </a:rPr>
              <a:t>lead to reduced waiting times. This includes a consideration of the ‘front door’ to services, ensuring there are as few barriers as possible to access. It also includes consideration of patient flow, including by intervention rather than service to enable understanding of where the longest waits are. Kye models have been employed by sites to provide services including </a:t>
            </a:r>
            <a:r>
              <a:rPr kumimoji="0" lang="en-GB" sz="1200" b="0" i="0" u="none" strike="noStrike" kern="1200" cap="none" spc="0" normalizeH="0" baseline="0" noProof="0" dirty="0" err="1">
                <a:ln>
                  <a:noFill/>
                </a:ln>
                <a:solidFill>
                  <a:srgbClr val="425563"/>
                </a:solidFill>
                <a:effectLst/>
                <a:uLnTx/>
                <a:uFillTx/>
                <a:latin typeface="Arial" panose="020B0604020202020204"/>
                <a:ea typeface="+mn-ea"/>
                <a:cs typeface="+mn-cs"/>
              </a:rPr>
              <a:t>iTHRIVE</a:t>
            </a:r>
            <a:r>
              <a:rPr kumimoji="0" lang="en-GB" sz="1200" b="0" i="0" u="none" strike="noStrike" kern="1200" cap="none" spc="0" normalizeH="0" baseline="0" noProof="0" dirty="0">
                <a:ln>
                  <a:noFill/>
                </a:ln>
                <a:solidFill>
                  <a:srgbClr val="425563"/>
                </a:solidFill>
                <a:effectLst/>
                <a:uLnTx/>
                <a:uFillTx/>
                <a:latin typeface="Arial" panose="020B0604020202020204"/>
                <a:ea typeface="+mn-ea"/>
                <a:cs typeface="+mn-cs"/>
              </a:rPr>
              <a:t> and CAPA. </a:t>
            </a:r>
            <a:r>
              <a:rPr lang="en-GB" dirty="0">
                <a:latin typeface="Arial" panose="020B0604020202020204"/>
              </a:rPr>
              <a:t>Lastly work to deliver effective and safe discharge has helped to improve waiting times.  </a:t>
            </a:r>
            <a:endParaRPr kumimoji="0" lang="en-GB" sz="1200" b="0" i="0" u="none" strike="noStrike" kern="1200" cap="none" spc="0" normalizeH="0" baseline="0" noProof="0" dirty="0">
              <a:ln>
                <a:noFill/>
              </a:ln>
              <a:solidFill>
                <a:srgbClr val="425563"/>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a:ln>
                <a:noFill/>
              </a:ln>
              <a:solidFill>
                <a:srgbClr val="425563"/>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a:ln>
                <a:noFill/>
              </a:ln>
              <a:solidFill>
                <a:srgbClr val="425563"/>
              </a:solidFill>
              <a:effectLst/>
              <a:uLnTx/>
              <a:uFillTx/>
              <a:latin typeface="Arial" panose="020B0604020202020204"/>
              <a:ea typeface="+mn-ea"/>
              <a:cs typeface="+mn-cs"/>
            </a:endParaRPr>
          </a:p>
        </p:txBody>
      </p:sp>
      <p:grpSp>
        <p:nvGrpSpPr>
          <p:cNvPr id="17" name="Group 16">
            <a:extLst>
              <a:ext uri="{FF2B5EF4-FFF2-40B4-BE49-F238E27FC236}">
                <a16:creationId xmlns:a16="http://schemas.microsoft.com/office/drawing/2014/main" id="{6178ABB6-D5E9-F1F8-E5C5-4A1A15EB98FC}"/>
              </a:ext>
            </a:extLst>
          </p:cNvPr>
          <p:cNvGrpSpPr/>
          <p:nvPr/>
        </p:nvGrpSpPr>
        <p:grpSpPr>
          <a:xfrm>
            <a:off x="761758" y="1208979"/>
            <a:ext cx="10292399" cy="584441"/>
            <a:chOff x="696948" y="1964589"/>
            <a:chExt cx="10292399" cy="584441"/>
          </a:xfrm>
        </p:grpSpPr>
        <p:sp>
          <p:nvSpPr>
            <p:cNvPr id="18" name="Text Placeholder 4">
              <a:extLst>
                <a:ext uri="{FF2B5EF4-FFF2-40B4-BE49-F238E27FC236}">
                  <a16:creationId xmlns:a16="http://schemas.microsoft.com/office/drawing/2014/main" id="{8059590A-FD59-2A38-4AAB-A835AFD5B2F1}"/>
                </a:ext>
              </a:extLst>
            </p:cNvPr>
            <p:cNvSpPr txBox="1">
              <a:spLocks/>
            </p:cNvSpPr>
            <p:nvPr/>
          </p:nvSpPr>
          <p:spPr>
            <a:xfrm>
              <a:off x="696948" y="1964589"/>
              <a:ext cx="10292399" cy="584441"/>
            </a:xfrm>
            <a:prstGeom prst="roundRect">
              <a:avLst/>
            </a:prstGeom>
            <a:solidFill>
              <a:srgbClr val="00A799"/>
            </a:solidFill>
          </p:spPr>
          <p:txBody>
            <a:bodyPr lIns="720000" anchor="ctr"/>
            <a:lstStyle>
              <a:lvl1pPr marL="0" indent="0" algn="l" defTabSz="914400" rtl="0" eaLnBrk="1" latinLnBrk="0" hangingPunct="1">
                <a:lnSpc>
                  <a:spcPct val="90000"/>
                </a:lnSpc>
                <a:spcBef>
                  <a:spcPts val="1000"/>
                </a:spcBef>
                <a:buFont typeface="Arial" panose="020B0604020202020204" pitchFamily="34" charset="0"/>
                <a:buNone/>
                <a:defRPr sz="1200" kern="1200">
                  <a:solidFill>
                    <a:srgbClr val="425563"/>
                  </a:solidFill>
                  <a:latin typeface="+mn-lt"/>
                  <a:ea typeface="+mn-ea"/>
                  <a:cs typeface="+mn-cs"/>
                </a:defRPr>
              </a:lvl1pPr>
              <a:lvl2pPr marL="180975" indent="-180975"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2pPr>
              <a:lvl3pPr marL="355600" indent="-174625"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3pPr>
              <a:lvl4pPr marL="538163" indent="-182563"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4pPr>
              <a:lvl5pPr marL="719138" indent="-180975"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400" b="1" i="0" u="none" strike="noStrike" kern="1200" cap="none" spc="0" normalizeH="0" baseline="0" noProof="0" dirty="0">
                  <a:ln>
                    <a:noFill/>
                  </a:ln>
                  <a:solidFill>
                    <a:srgbClr val="FFFFFF"/>
                  </a:solidFill>
                  <a:effectLst/>
                  <a:uLnTx/>
                  <a:uFillTx/>
                  <a:latin typeface="Arial" panose="020B0604020202020204"/>
                  <a:ea typeface="+mn-ea"/>
                  <a:cs typeface="+mn-cs"/>
                </a:rPr>
                <a:t>Where waiting times have been successfully improved, sites have considered whole pathway approaches and key models/approaches.  </a:t>
              </a:r>
              <a:endParaRPr kumimoji="0" lang="en-US" sz="1400" b="1" i="0" u="none" strike="noStrike" kern="1200" cap="none" spc="0" normalizeH="0" baseline="0" noProof="0" dirty="0">
                <a:ln>
                  <a:noFill/>
                </a:ln>
                <a:solidFill>
                  <a:srgbClr val="FFFFFF"/>
                </a:solidFill>
                <a:effectLst/>
                <a:uLnTx/>
                <a:uFillTx/>
                <a:latin typeface="Arial" panose="020B0604020202020204"/>
                <a:ea typeface="+mn-ea"/>
                <a:cs typeface="Arial" panose="020B0604020202020204" pitchFamily="34" charset="0"/>
              </a:endParaRPr>
            </a:p>
          </p:txBody>
        </p:sp>
        <p:pic>
          <p:nvPicPr>
            <p:cNvPr id="19" name="Graphic 18" descr="Magnifying glass with solid fill">
              <a:extLst>
                <a:ext uri="{FF2B5EF4-FFF2-40B4-BE49-F238E27FC236}">
                  <a16:creationId xmlns:a16="http://schemas.microsoft.com/office/drawing/2014/main" id="{522CB735-AF0B-1975-64A3-D0B67CFBEDCD}"/>
                </a:ext>
              </a:extLst>
            </p:cNvPr>
            <p:cNvPicPr>
              <a:picLocks noChangeAspect="1"/>
            </p:cNvPicPr>
            <p:nvPr/>
          </p:nvPicPr>
          <p:blipFill>
            <a:blip r:embed="rId2">
              <a:alphaModFix/>
              <a:extLst>
                <a:ext uri="{96DAC541-7B7A-43D3-8B79-37D633B846F1}">
                  <asvg:svgBlip xmlns:asvg="http://schemas.microsoft.com/office/drawing/2016/SVG/main" r:embed="rId3"/>
                </a:ext>
              </a:extLst>
            </a:blip>
            <a:stretch>
              <a:fillRect/>
            </a:stretch>
          </p:blipFill>
          <p:spPr>
            <a:xfrm>
              <a:off x="800802" y="1985200"/>
              <a:ext cx="540000" cy="540000"/>
            </a:xfrm>
            <a:prstGeom prst="rect">
              <a:avLst/>
            </a:prstGeom>
          </p:spPr>
        </p:pic>
      </p:grpSp>
      <p:sp>
        <p:nvSpPr>
          <p:cNvPr id="20" name="Down Arrow Callout 25">
            <a:extLst>
              <a:ext uri="{FF2B5EF4-FFF2-40B4-BE49-F238E27FC236}">
                <a16:creationId xmlns:a16="http://schemas.microsoft.com/office/drawing/2014/main" id="{69FE7569-527C-8BD7-8436-3E0A8E95B1C0}"/>
              </a:ext>
            </a:extLst>
          </p:cNvPr>
          <p:cNvSpPr/>
          <p:nvPr/>
        </p:nvSpPr>
        <p:spPr>
          <a:xfrm>
            <a:off x="1093877" y="3092034"/>
            <a:ext cx="2058856" cy="2637017"/>
          </a:xfrm>
          <a:prstGeom prst="flowChartAlternateProcess">
            <a:avLst/>
          </a:prstGeom>
          <a:solidFill>
            <a:schemeClr val="accent2"/>
          </a:solidFill>
          <a:ln w="19050" cap="flat" cmpd="sng" algn="ctr">
            <a:noFill/>
            <a:prstDash val="solid"/>
            <a:miter lim="800000"/>
          </a:ln>
          <a:effectLst/>
        </p:spPr>
        <p:txBody>
          <a:bodyPr lIns="91440" tIns="45720" rIns="91440" bIns="45720" rtlCol="0" anchor="t"/>
          <a:lstStyle/>
          <a:p>
            <a:pPr marL="0" marR="0" lvl="0" indent="0" algn="ctr" defTabSz="914400" eaLnBrk="1" fontAlgn="auto" latinLnBrk="0" hangingPunct="1">
              <a:lnSpc>
                <a:spcPct val="100000"/>
              </a:lnSpc>
              <a:spcBef>
                <a:spcPts val="0"/>
              </a:spcBef>
              <a:spcAft>
                <a:spcPts val="1200"/>
              </a:spcAft>
              <a:buClrTx/>
              <a:buSzTx/>
              <a:buFontTx/>
              <a:buNone/>
              <a:tabLst/>
              <a:defRPr/>
            </a:pPr>
            <a:r>
              <a:rPr kumimoji="0" lang="en-US" sz="1200" b="1" i="0" u="none" strike="noStrike" kern="0" cap="none" spc="0" normalizeH="0" baseline="0" noProof="0" dirty="0">
                <a:ln>
                  <a:noFill/>
                </a:ln>
                <a:solidFill>
                  <a:schemeClr val="bg1"/>
                </a:solidFill>
                <a:effectLst/>
                <a:uLnTx/>
                <a:uFillTx/>
                <a:latin typeface="Arial" panose="020B0604020202020204"/>
                <a:ea typeface="+mn-ea"/>
                <a:cs typeface="Arial"/>
              </a:rPr>
              <a:t>Access to services</a:t>
            </a:r>
            <a:endParaRPr lang="en-US" sz="1200" b="1" i="0" u="none" strike="noStrike" kern="0" cap="none" spc="0" normalizeH="0" baseline="0" noProof="0" dirty="0">
              <a:ln>
                <a:noFill/>
              </a:ln>
              <a:solidFill>
                <a:schemeClr val="bg1"/>
              </a:solidFill>
              <a:effectLst/>
              <a:uLnTx/>
              <a:uFillTx/>
              <a:latin typeface="Arial" panose="020B0604020202020204"/>
              <a:cs typeface="Arial"/>
            </a:endParaRPr>
          </a:p>
          <a:p>
            <a:pPr marL="0" marR="0" lvl="0" indent="0" defTabSz="914400" eaLnBrk="1" fontAlgn="auto" latinLnBrk="0" hangingPunct="1">
              <a:lnSpc>
                <a:spcPct val="100000"/>
              </a:lnSpc>
              <a:spcBef>
                <a:spcPts val="0"/>
              </a:spcBef>
              <a:spcAft>
                <a:spcPts val="1200"/>
              </a:spcAft>
              <a:buClrTx/>
              <a:buSzTx/>
              <a:buFontTx/>
              <a:buNone/>
              <a:tabLst/>
              <a:defRPr/>
            </a:pPr>
            <a:r>
              <a:rPr kumimoji="0" lang="en-US" sz="1200" b="0" i="0" u="none" strike="noStrike" kern="0" cap="none" spc="0" normalizeH="0" baseline="0" noProof="0" dirty="0">
                <a:ln>
                  <a:noFill/>
                </a:ln>
                <a:solidFill>
                  <a:schemeClr val="bg1"/>
                </a:solidFill>
                <a:effectLst/>
                <a:uLnTx/>
                <a:uFillTx/>
                <a:latin typeface="Arial" panose="020B0604020202020204"/>
                <a:ea typeface="+mn-ea"/>
                <a:cs typeface="Arial"/>
              </a:rPr>
              <a:t>Consider:</a:t>
            </a:r>
            <a:endParaRPr lang="en-US" sz="1200" b="0" i="0" u="none" strike="noStrike" kern="0" cap="none" spc="0" normalizeH="0" baseline="0" noProof="0" dirty="0">
              <a:ln>
                <a:noFill/>
              </a:ln>
              <a:solidFill>
                <a:schemeClr val="bg1"/>
              </a:solidFill>
              <a:effectLst/>
              <a:uLnTx/>
              <a:uFillTx/>
              <a:latin typeface="Arial" panose="020B0604020202020204"/>
              <a:cs typeface="Arial"/>
            </a:endParaRPr>
          </a:p>
          <a:p>
            <a:pPr marL="285750" marR="0" lvl="0" indent="-285750" defTabSz="91440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1200" b="0" i="0" u="none" strike="noStrike" kern="0" cap="none" spc="0" normalizeH="0" baseline="0" noProof="0" dirty="0">
                <a:ln>
                  <a:noFill/>
                </a:ln>
                <a:solidFill>
                  <a:schemeClr val="bg1"/>
                </a:solidFill>
                <a:effectLst/>
                <a:uLnTx/>
                <a:uFillTx/>
                <a:latin typeface="Arial" panose="020B0604020202020204"/>
                <a:ea typeface="+mn-ea"/>
                <a:cs typeface="Arial"/>
              </a:rPr>
              <a:t>Front Door</a:t>
            </a:r>
            <a:endParaRPr lang="en-US" sz="1200" b="0" i="0" u="none" strike="noStrike" kern="0" cap="none" spc="0" normalizeH="0" baseline="0" noProof="0" dirty="0">
              <a:ln>
                <a:noFill/>
              </a:ln>
              <a:solidFill>
                <a:schemeClr val="bg1"/>
              </a:solidFill>
              <a:effectLst/>
              <a:uLnTx/>
              <a:uFillTx/>
              <a:latin typeface="Arial" panose="020B0604020202020204"/>
              <a:cs typeface="Arial"/>
            </a:endParaRPr>
          </a:p>
          <a:p>
            <a:pPr marL="285750" marR="0" lvl="0" indent="-285750" defTabSz="91440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1200" b="0" i="0" u="none" strike="noStrike" kern="0" cap="none" spc="0" normalizeH="0" baseline="0" noProof="0" dirty="0">
                <a:ln>
                  <a:noFill/>
                </a:ln>
                <a:solidFill>
                  <a:schemeClr val="bg1"/>
                </a:solidFill>
                <a:effectLst/>
                <a:uLnTx/>
                <a:uFillTx/>
                <a:latin typeface="Arial" panose="020B0604020202020204"/>
                <a:ea typeface="+mn-ea"/>
                <a:cs typeface="Arial"/>
              </a:rPr>
              <a:t>Single Point of Access</a:t>
            </a:r>
            <a:endParaRPr lang="en-US" sz="1200" b="0" i="0" u="none" strike="noStrike" kern="0" cap="none" spc="0" normalizeH="0" baseline="0" noProof="0" dirty="0">
              <a:ln>
                <a:noFill/>
              </a:ln>
              <a:solidFill>
                <a:schemeClr val="bg1"/>
              </a:solidFill>
              <a:effectLst/>
              <a:uLnTx/>
              <a:uFillTx/>
              <a:latin typeface="Arial" panose="020B0604020202020204"/>
              <a:cs typeface="Arial"/>
            </a:endParaRPr>
          </a:p>
          <a:p>
            <a:pPr marL="285750" marR="0" lvl="0" indent="-285750" defTabSz="91440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1200" b="0" i="0" u="none" strike="noStrike" kern="0" cap="none" spc="0" normalizeH="0" baseline="0" noProof="0" dirty="0">
                <a:ln>
                  <a:noFill/>
                </a:ln>
                <a:solidFill>
                  <a:schemeClr val="bg1"/>
                </a:solidFill>
                <a:effectLst/>
                <a:uLnTx/>
                <a:uFillTx/>
                <a:latin typeface="Arial" panose="020B0604020202020204"/>
                <a:ea typeface="+mn-ea"/>
                <a:cs typeface="Arial"/>
              </a:rPr>
              <a:t>Enhanced triage</a:t>
            </a:r>
            <a:endParaRPr lang="en-US" sz="1200" b="0" i="0" u="none" strike="noStrike" kern="0" cap="none" spc="0" normalizeH="0" baseline="0" noProof="0" dirty="0">
              <a:ln>
                <a:noFill/>
              </a:ln>
              <a:solidFill>
                <a:schemeClr val="bg1"/>
              </a:solidFill>
              <a:effectLst/>
              <a:uLnTx/>
              <a:uFillTx/>
              <a:latin typeface="Arial" panose="020B0604020202020204"/>
              <a:cs typeface="Arial"/>
            </a:endParaRPr>
          </a:p>
          <a:p>
            <a:pPr marL="285750" marR="0" lvl="0" indent="-285750" defTabSz="91440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1200" b="0" i="0" u="none" strike="noStrike" kern="0" cap="none" spc="0" normalizeH="0" baseline="0" noProof="0" dirty="0">
                <a:ln>
                  <a:noFill/>
                </a:ln>
                <a:solidFill>
                  <a:schemeClr val="bg1"/>
                </a:solidFill>
                <a:effectLst/>
                <a:uLnTx/>
                <a:uFillTx/>
                <a:latin typeface="Arial" panose="020B0604020202020204"/>
                <a:ea typeface="+mn-ea"/>
                <a:cs typeface="Arial"/>
              </a:rPr>
              <a:t>Assessment team</a:t>
            </a:r>
            <a:r>
              <a:rPr kumimoji="0" lang="en-US" sz="1200" b="0" i="0" u="none" strike="noStrike" kern="0" cap="none" spc="0" normalizeH="0" baseline="0" noProof="0" dirty="0">
                <a:ln>
                  <a:noFill/>
                </a:ln>
                <a:solidFill>
                  <a:srgbClr val="E6EDEE"/>
                </a:solidFill>
                <a:effectLst/>
                <a:uLnTx/>
                <a:uFillTx/>
                <a:latin typeface="Arial" panose="020B0604020202020204"/>
                <a:ea typeface="+mn-ea"/>
                <a:cs typeface="Arial"/>
              </a:rPr>
              <a:t>s</a:t>
            </a:r>
            <a:endParaRPr lang="en-US" sz="1200" b="0" i="0" u="none" strike="noStrike" kern="0" cap="none" spc="0" normalizeH="0" baseline="0" noProof="0" dirty="0">
              <a:ln>
                <a:noFill/>
              </a:ln>
              <a:solidFill>
                <a:srgbClr val="E6EDEE"/>
              </a:solidFill>
              <a:effectLst/>
              <a:uLnTx/>
              <a:uFillTx/>
              <a:latin typeface="Arial" panose="020B0604020202020204"/>
              <a:cs typeface="Arial"/>
            </a:endParaRPr>
          </a:p>
        </p:txBody>
      </p:sp>
      <p:sp>
        <p:nvSpPr>
          <p:cNvPr id="21" name="Down Arrow Callout 25">
            <a:extLst>
              <a:ext uri="{FF2B5EF4-FFF2-40B4-BE49-F238E27FC236}">
                <a16:creationId xmlns:a16="http://schemas.microsoft.com/office/drawing/2014/main" id="{702BFE62-58BC-6A58-158B-E193EF32BA33}"/>
              </a:ext>
            </a:extLst>
          </p:cNvPr>
          <p:cNvSpPr/>
          <p:nvPr/>
        </p:nvSpPr>
        <p:spPr>
          <a:xfrm>
            <a:off x="4878531" y="3092034"/>
            <a:ext cx="2058855" cy="2637017"/>
          </a:xfrm>
          <a:prstGeom prst="flowChartAlternateProcess">
            <a:avLst/>
          </a:prstGeom>
          <a:solidFill>
            <a:schemeClr val="accent2"/>
          </a:solidFill>
          <a:ln w="19050" cap="flat" cmpd="sng" algn="ctr">
            <a:noFill/>
            <a:prstDash val="solid"/>
            <a:miter lim="800000"/>
          </a:ln>
          <a:effectLst/>
        </p:spPr>
        <p:txBody>
          <a:bodyPr lIns="91440" tIns="45720" rIns="91440" bIns="45720" rtlCol="0" anchor="t"/>
          <a:lstStyle/>
          <a:p>
            <a:pPr marL="0" marR="0" lvl="0" indent="0" algn="ctr" defTabSz="914400" eaLnBrk="1" fontAlgn="auto" latinLnBrk="0" hangingPunct="1">
              <a:lnSpc>
                <a:spcPct val="100000"/>
              </a:lnSpc>
              <a:spcBef>
                <a:spcPts val="0"/>
              </a:spcBef>
              <a:spcAft>
                <a:spcPts val="1200"/>
              </a:spcAft>
              <a:buClrTx/>
              <a:buSzTx/>
              <a:buFontTx/>
              <a:buNone/>
              <a:tabLst/>
              <a:defRPr/>
            </a:pPr>
            <a:r>
              <a:rPr kumimoji="0" lang="en-US" sz="1200" b="1" i="0" u="none" strike="noStrike" kern="0" cap="none" spc="0" normalizeH="0" baseline="0" noProof="0">
                <a:ln>
                  <a:noFill/>
                </a:ln>
                <a:solidFill>
                  <a:schemeClr val="bg1"/>
                </a:solidFill>
                <a:effectLst/>
                <a:uLnTx/>
                <a:uFillTx/>
                <a:latin typeface="Arial" panose="020B0604020202020204"/>
                <a:ea typeface="+mn-ea"/>
                <a:cs typeface="Arial"/>
              </a:rPr>
              <a:t>Flow through services</a:t>
            </a:r>
            <a:endParaRPr lang="en-US" sz="1200" b="1" i="0" u="none" strike="noStrike" kern="0" cap="none" spc="0" normalizeH="0" baseline="0" noProof="0">
              <a:ln>
                <a:noFill/>
              </a:ln>
              <a:solidFill>
                <a:schemeClr val="bg1"/>
              </a:solidFill>
              <a:effectLst/>
              <a:uLnTx/>
              <a:uFillTx/>
              <a:latin typeface="Arial" panose="020B0604020202020204"/>
              <a:cs typeface="Arial"/>
            </a:endParaRPr>
          </a:p>
          <a:p>
            <a:pPr marL="0" marR="0" lvl="0" indent="0" defTabSz="914400" eaLnBrk="1" fontAlgn="auto" latinLnBrk="0" hangingPunct="1">
              <a:lnSpc>
                <a:spcPct val="100000"/>
              </a:lnSpc>
              <a:spcBef>
                <a:spcPts val="0"/>
              </a:spcBef>
              <a:spcAft>
                <a:spcPts val="1200"/>
              </a:spcAft>
              <a:buClrTx/>
              <a:buSzTx/>
              <a:buFontTx/>
              <a:buNone/>
              <a:tabLst/>
              <a:defRPr/>
            </a:pPr>
            <a:r>
              <a:rPr kumimoji="0" lang="en-US" sz="1200" b="0" i="0" u="none" strike="noStrike" kern="0" cap="none" spc="0" normalizeH="0" baseline="0" noProof="0">
                <a:ln>
                  <a:noFill/>
                </a:ln>
                <a:solidFill>
                  <a:schemeClr val="bg1"/>
                </a:solidFill>
                <a:effectLst/>
                <a:uLnTx/>
                <a:uFillTx/>
                <a:latin typeface="Arial" panose="020B0604020202020204"/>
                <a:ea typeface="+mn-ea"/>
                <a:cs typeface="Arial"/>
              </a:rPr>
              <a:t>Consider:</a:t>
            </a:r>
            <a:endParaRPr lang="en-US" sz="1200" b="0" i="0" u="none" strike="noStrike" kern="0" cap="none" spc="0" normalizeH="0" baseline="0" noProof="0">
              <a:ln>
                <a:noFill/>
              </a:ln>
              <a:solidFill>
                <a:schemeClr val="bg1"/>
              </a:solidFill>
              <a:effectLst/>
              <a:uLnTx/>
              <a:uFillTx/>
              <a:latin typeface="Arial" panose="020B0604020202020204"/>
              <a:cs typeface="Arial"/>
            </a:endParaRPr>
          </a:p>
          <a:p>
            <a:pPr marL="285750" marR="0" lvl="0" indent="-285750" defTabSz="91440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1200" b="0" i="0" u="none" strike="noStrike" kern="0" cap="none" spc="0" normalizeH="0" baseline="0" noProof="0">
                <a:ln>
                  <a:noFill/>
                </a:ln>
                <a:solidFill>
                  <a:schemeClr val="bg1"/>
                </a:solidFill>
                <a:effectLst/>
                <a:uLnTx/>
                <a:uFillTx/>
                <a:latin typeface="Arial" panose="020B0604020202020204"/>
                <a:ea typeface="+mn-ea"/>
                <a:cs typeface="Arial"/>
              </a:rPr>
              <a:t>Patient flow</a:t>
            </a:r>
            <a:endParaRPr lang="en-US" sz="1200" b="0" i="0" u="none" strike="noStrike" kern="0" cap="none" spc="0" normalizeH="0" baseline="0" noProof="0">
              <a:ln>
                <a:noFill/>
              </a:ln>
              <a:solidFill>
                <a:schemeClr val="bg1"/>
              </a:solidFill>
              <a:effectLst/>
              <a:uLnTx/>
              <a:uFillTx/>
              <a:latin typeface="Arial" panose="020B0604020202020204"/>
              <a:cs typeface="Arial"/>
            </a:endParaRPr>
          </a:p>
          <a:p>
            <a:pPr marL="285750" marR="0" lvl="0" indent="-285750" defTabSz="91440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1200" b="0" i="0" u="none" strike="noStrike" kern="0" cap="none" spc="0" normalizeH="0" baseline="0" noProof="0">
                <a:ln>
                  <a:noFill/>
                </a:ln>
                <a:solidFill>
                  <a:schemeClr val="bg1"/>
                </a:solidFill>
                <a:effectLst/>
                <a:uLnTx/>
                <a:uFillTx/>
                <a:latin typeface="Arial" panose="020B0604020202020204"/>
                <a:ea typeface="+mn-ea"/>
                <a:cs typeface="Arial"/>
              </a:rPr>
              <a:t>Case management</a:t>
            </a:r>
            <a:endParaRPr lang="en-US" sz="1200" b="0" i="0" u="none" strike="noStrike" kern="0" cap="none" spc="0" normalizeH="0" baseline="0" noProof="0">
              <a:ln>
                <a:noFill/>
              </a:ln>
              <a:solidFill>
                <a:schemeClr val="bg1"/>
              </a:solidFill>
              <a:effectLst/>
              <a:uLnTx/>
              <a:uFillTx/>
              <a:latin typeface="Arial" panose="020B0604020202020204"/>
              <a:cs typeface="Arial"/>
            </a:endParaRPr>
          </a:p>
        </p:txBody>
      </p:sp>
      <p:sp>
        <p:nvSpPr>
          <p:cNvPr id="22" name="Down Arrow Callout 25">
            <a:extLst>
              <a:ext uri="{FF2B5EF4-FFF2-40B4-BE49-F238E27FC236}">
                <a16:creationId xmlns:a16="http://schemas.microsoft.com/office/drawing/2014/main" id="{FA25124C-67B8-0514-0EB2-DA5507E7C648}"/>
              </a:ext>
            </a:extLst>
          </p:cNvPr>
          <p:cNvSpPr/>
          <p:nvPr/>
        </p:nvSpPr>
        <p:spPr>
          <a:xfrm>
            <a:off x="8677562" y="3092034"/>
            <a:ext cx="2073232" cy="2637017"/>
          </a:xfrm>
          <a:prstGeom prst="flowChartAlternateProcess">
            <a:avLst/>
          </a:prstGeom>
          <a:solidFill>
            <a:schemeClr val="accent2"/>
          </a:solidFill>
          <a:ln w="19050" cap="flat" cmpd="sng" algn="ctr">
            <a:noFill/>
            <a:prstDash val="solid"/>
            <a:miter lim="800000"/>
          </a:ln>
          <a:effectLst/>
        </p:spPr>
        <p:txBody>
          <a:bodyPr lIns="91440" tIns="45720" rIns="91440" bIns="45720" rtlCol="0" anchor="t"/>
          <a:lstStyle/>
          <a:p>
            <a:pPr marL="0" marR="0" lvl="0" indent="0" algn="ctr" defTabSz="914400" eaLnBrk="1" fontAlgn="auto" latinLnBrk="0" hangingPunct="1">
              <a:lnSpc>
                <a:spcPct val="100000"/>
              </a:lnSpc>
              <a:spcBef>
                <a:spcPts val="0"/>
              </a:spcBef>
              <a:spcAft>
                <a:spcPts val="1200"/>
              </a:spcAft>
              <a:buClrTx/>
              <a:buSzTx/>
              <a:buFontTx/>
              <a:buNone/>
              <a:tabLst/>
              <a:defRPr/>
            </a:pPr>
            <a:r>
              <a:rPr kumimoji="0" lang="en-US" sz="1200" b="1" i="0" u="none" strike="noStrike" kern="0" cap="none" spc="0" normalizeH="0" baseline="0" noProof="0">
                <a:ln>
                  <a:noFill/>
                </a:ln>
                <a:solidFill>
                  <a:schemeClr val="bg1"/>
                </a:solidFill>
                <a:effectLst/>
                <a:uLnTx/>
                <a:uFillTx/>
                <a:latin typeface="Arial" panose="020B0604020202020204"/>
                <a:ea typeface="+mn-ea"/>
                <a:cs typeface="Arial"/>
              </a:rPr>
              <a:t>Discharge</a:t>
            </a:r>
            <a:endParaRPr kumimoji="0" lang="en-US" sz="1200" b="1" kern="0">
              <a:solidFill>
                <a:schemeClr val="bg1"/>
              </a:solidFill>
              <a:latin typeface="Arial" panose="020B0604020202020204"/>
              <a:ea typeface="+mn-ea"/>
              <a:cs typeface="Arial" panose="020B0604020202020204" pitchFamily="34" charset="0"/>
            </a:endParaRPr>
          </a:p>
          <a:p>
            <a:pPr marL="0" marR="0" lvl="0" indent="0" defTabSz="914400" eaLnBrk="1" fontAlgn="auto" latinLnBrk="0" hangingPunct="1">
              <a:lnSpc>
                <a:spcPct val="100000"/>
              </a:lnSpc>
              <a:spcBef>
                <a:spcPts val="0"/>
              </a:spcBef>
              <a:spcAft>
                <a:spcPts val="1200"/>
              </a:spcAft>
              <a:buClrTx/>
              <a:buSzTx/>
              <a:buFontTx/>
              <a:buNone/>
              <a:tabLst/>
              <a:defRPr/>
            </a:pPr>
            <a:r>
              <a:rPr kumimoji="0" lang="en-US" sz="1200" b="0" i="0" u="none" strike="noStrike" kern="0" cap="none" spc="0" normalizeH="0" baseline="0" noProof="0">
                <a:ln>
                  <a:noFill/>
                </a:ln>
                <a:solidFill>
                  <a:schemeClr val="bg1"/>
                </a:solidFill>
                <a:effectLst/>
                <a:uLnTx/>
                <a:uFillTx/>
                <a:latin typeface="Arial" panose="020B0604020202020204"/>
                <a:ea typeface="+mn-ea"/>
                <a:cs typeface="Arial"/>
              </a:rPr>
              <a:t>Consider:</a:t>
            </a:r>
            <a:endParaRPr lang="en-US" sz="1200" b="0" i="0" u="none" strike="noStrike" kern="0" cap="none" spc="0" normalizeH="0" baseline="0" noProof="0">
              <a:ln>
                <a:noFill/>
              </a:ln>
              <a:solidFill>
                <a:schemeClr val="bg1"/>
              </a:solidFill>
              <a:effectLst/>
              <a:uLnTx/>
              <a:uFillTx/>
              <a:latin typeface="Arial" panose="020B0604020202020204"/>
              <a:cs typeface="Arial"/>
            </a:endParaRPr>
          </a:p>
          <a:p>
            <a:pPr marL="285750" marR="0" lvl="0" indent="-285750" defTabSz="91440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1200" b="0" i="0" u="none" strike="noStrike" kern="0" cap="none" spc="0" normalizeH="0" baseline="0" noProof="0">
                <a:ln>
                  <a:noFill/>
                </a:ln>
                <a:solidFill>
                  <a:schemeClr val="bg1"/>
                </a:solidFill>
                <a:effectLst/>
                <a:uLnTx/>
                <a:uFillTx/>
                <a:latin typeface="Arial" panose="020B0604020202020204"/>
                <a:ea typeface="+mn-ea"/>
                <a:cs typeface="Arial"/>
              </a:rPr>
              <a:t>Length of support</a:t>
            </a:r>
            <a:endParaRPr lang="en-US" sz="1200" b="0" i="0" u="none" strike="noStrike" kern="0" cap="none" spc="0" normalizeH="0" baseline="0" noProof="0">
              <a:ln>
                <a:noFill/>
              </a:ln>
              <a:solidFill>
                <a:schemeClr val="bg1"/>
              </a:solidFill>
              <a:effectLst/>
              <a:uLnTx/>
              <a:uFillTx/>
              <a:latin typeface="Arial" panose="020B0604020202020204"/>
              <a:cs typeface="Arial"/>
            </a:endParaRPr>
          </a:p>
          <a:p>
            <a:pPr marL="285750" marR="0" lvl="0" indent="-285750" defTabSz="91440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1200" b="0" i="0" u="none" strike="noStrike" kern="0" cap="none" spc="0" normalizeH="0" baseline="0" noProof="0">
                <a:ln>
                  <a:noFill/>
                </a:ln>
                <a:solidFill>
                  <a:schemeClr val="bg1"/>
                </a:solidFill>
                <a:effectLst/>
                <a:uLnTx/>
                <a:uFillTx/>
                <a:latin typeface="Arial" panose="020B0604020202020204"/>
                <a:ea typeface="+mn-ea"/>
                <a:cs typeface="Arial"/>
              </a:rPr>
              <a:t>Discharge procedures</a:t>
            </a:r>
            <a:endParaRPr lang="en-US" sz="1200" b="0" i="0" u="none" strike="noStrike" kern="0" cap="none" spc="0" normalizeH="0" baseline="0" noProof="0">
              <a:ln>
                <a:noFill/>
              </a:ln>
              <a:solidFill>
                <a:schemeClr val="bg1"/>
              </a:solidFill>
              <a:effectLst/>
              <a:uLnTx/>
              <a:uFillTx/>
              <a:latin typeface="Arial" panose="020B0604020202020204"/>
              <a:cs typeface="Arial"/>
            </a:endParaRPr>
          </a:p>
          <a:p>
            <a:pPr marL="285750" marR="0" lvl="0" indent="-285750" defTabSz="91440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1200" b="0" i="0" u="none" strike="noStrike" kern="0" cap="none" spc="0" normalizeH="0" baseline="0" noProof="0">
                <a:ln>
                  <a:noFill/>
                </a:ln>
                <a:solidFill>
                  <a:schemeClr val="bg1"/>
                </a:solidFill>
                <a:effectLst/>
                <a:uLnTx/>
                <a:uFillTx/>
                <a:latin typeface="Arial" panose="020B0604020202020204"/>
                <a:ea typeface="+mn-ea"/>
                <a:cs typeface="Arial"/>
              </a:rPr>
              <a:t>Support to improve end of treatment</a:t>
            </a:r>
            <a:endParaRPr lang="en-US" sz="1200" b="0" i="0" u="none" strike="noStrike" kern="0" cap="none" spc="0" normalizeH="0" baseline="0" noProof="0">
              <a:ln>
                <a:noFill/>
              </a:ln>
              <a:solidFill>
                <a:schemeClr val="bg1"/>
              </a:solidFill>
              <a:effectLst/>
              <a:uLnTx/>
              <a:uFillTx/>
              <a:latin typeface="Arial" panose="020B0604020202020204"/>
              <a:cs typeface="Arial"/>
            </a:endParaRPr>
          </a:p>
          <a:p>
            <a:pPr marL="285750" marR="0" lvl="0" indent="-285750" defTabSz="914400" eaLnBrk="1" fontAlgn="auto" latinLnBrk="0" hangingPunct="1">
              <a:lnSpc>
                <a:spcPct val="100000"/>
              </a:lnSpc>
              <a:spcBef>
                <a:spcPts val="0"/>
              </a:spcBef>
              <a:spcAft>
                <a:spcPts val="1200"/>
              </a:spcAft>
              <a:buClrTx/>
              <a:buSzTx/>
              <a:buFont typeface="Arial" panose="020B0604020202020204" pitchFamily="34" charset="0"/>
              <a:buChar char="•"/>
              <a:tabLst/>
              <a:defRPr/>
            </a:pPr>
            <a:endParaRPr kumimoji="0" lang="en-US" sz="1200" b="0" i="0" u="none" strike="noStrike" kern="0" cap="none" spc="0" normalizeH="0" baseline="0" noProof="0">
              <a:ln>
                <a:noFill/>
              </a:ln>
              <a:solidFill>
                <a:srgbClr val="E6EDEE">
                  <a:lumMod val="25000"/>
                </a:srgbClr>
              </a:solidFill>
              <a:effectLst/>
              <a:uLnTx/>
              <a:uFillTx/>
              <a:latin typeface="Arial" panose="020B0604020202020204"/>
              <a:ea typeface="+mn-ea"/>
              <a:cs typeface="Arial" panose="020B0604020202020204" pitchFamily="34" charset="0"/>
            </a:endParaRPr>
          </a:p>
        </p:txBody>
      </p:sp>
      <p:sp>
        <p:nvSpPr>
          <p:cNvPr id="23" name="Right Arrow 11">
            <a:extLst>
              <a:ext uri="{FF2B5EF4-FFF2-40B4-BE49-F238E27FC236}">
                <a16:creationId xmlns:a16="http://schemas.microsoft.com/office/drawing/2014/main" id="{6F77EC75-E952-1F82-4EA5-EB7023314A68}"/>
              </a:ext>
            </a:extLst>
          </p:cNvPr>
          <p:cNvSpPr/>
          <p:nvPr/>
        </p:nvSpPr>
        <p:spPr>
          <a:xfrm>
            <a:off x="3375104" y="3970946"/>
            <a:ext cx="1223546" cy="601383"/>
          </a:xfrm>
          <a:prstGeom prst="rightArrow">
            <a:avLst/>
          </a:prstGeom>
          <a:solidFill>
            <a:schemeClr val="bg2">
              <a:lumMod val="90000"/>
            </a:schemeClr>
          </a:solidFill>
          <a:ln w="28575"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panose="020B0604020202020204"/>
              <a:ea typeface="+mn-ea"/>
              <a:cs typeface="+mn-cs"/>
            </a:endParaRPr>
          </a:p>
        </p:txBody>
      </p:sp>
      <p:sp>
        <p:nvSpPr>
          <p:cNvPr id="24" name="Right Arrow 11">
            <a:extLst>
              <a:ext uri="{FF2B5EF4-FFF2-40B4-BE49-F238E27FC236}">
                <a16:creationId xmlns:a16="http://schemas.microsoft.com/office/drawing/2014/main" id="{154CF099-27CB-3E42-1B08-CE1009CBD8DD}"/>
              </a:ext>
            </a:extLst>
          </p:cNvPr>
          <p:cNvSpPr/>
          <p:nvPr/>
        </p:nvSpPr>
        <p:spPr>
          <a:xfrm>
            <a:off x="7204715" y="3970945"/>
            <a:ext cx="1223547" cy="601383"/>
          </a:xfrm>
          <a:prstGeom prst="rightArrow">
            <a:avLst/>
          </a:prstGeom>
          <a:solidFill>
            <a:schemeClr val="bg2">
              <a:lumMod val="90000"/>
            </a:schemeClr>
          </a:solidFill>
          <a:ln w="28575"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Arial" panose="020B0604020202020204"/>
              <a:ea typeface="+mn-ea"/>
              <a:cs typeface="+mn-cs"/>
            </a:endParaRPr>
          </a:p>
        </p:txBody>
      </p:sp>
      <p:sp>
        <p:nvSpPr>
          <p:cNvPr id="25" name="Down Arrow Callout 25">
            <a:extLst>
              <a:ext uri="{FF2B5EF4-FFF2-40B4-BE49-F238E27FC236}">
                <a16:creationId xmlns:a16="http://schemas.microsoft.com/office/drawing/2014/main" id="{0E9AA7FD-7D1C-4254-C5FD-2506E9C9BCDD}"/>
              </a:ext>
            </a:extLst>
          </p:cNvPr>
          <p:cNvSpPr/>
          <p:nvPr/>
        </p:nvSpPr>
        <p:spPr>
          <a:xfrm>
            <a:off x="1093877" y="5894773"/>
            <a:ext cx="5800378" cy="766231"/>
          </a:xfrm>
          <a:prstGeom prst="flowChartAlternateProcess">
            <a:avLst/>
          </a:prstGeom>
          <a:solidFill>
            <a:schemeClr val="accent2"/>
          </a:solidFill>
          <a:ln w="19050" cap="flat" cmpd="sng" algn="ctr">
            <a:noFill/>
            <a:prstDash val="solid"/>
            <a:miter lim="800000"/>
          </a:ln>
          <a:effectLst/>
        </p:spPr>
        <p:txBody>
          <a:bodyPr lIns="91440" tIns="45720" rIns="91440" bIns="45720" rtlCol="0" anchor="t"/>
          <a:lstStyle/>
          <a:p>
            <a:pPr marL="0" marR="0" lvl="0" indent="0" algn="ctr" defTabSz="914400" eaLnBrk="1" fontAlgn="auto" latinLnBrk="0" hangingPunct="1">
              <a:lnSpc>
                <a:spcPct val="100000"/>
              </a:lnSpc>
              <a:spcBef>
                <a:spcPts val="0"/>
              </a:spcBef>
              <a:spcAft>
                <a:spcPts val="1200"/>
              </a:spcAft>
              <a:buClrTx/>
              <a:buSzTx/>
              <a:buFontTx/>
              <a:buNone/>
              <a:tabLst/>
              <a:defRPr/>
            </a:pPr>
            <a:r>
              <a:rPr kumimoji="0" lang="en-US" sz="1200" b="1" i="0" u="none" strike="noStrike" kern="0" cap="none" spc="0" normalizeH="0" baseline="0" noProof="0">
                <a:ln>
                  <a:noFill/>
                </a:ln>
                <a:solidFill>
                  <a:schemeClr val="bg1"/>
                </a:solidFill>
                <a:effectLst/>
                <a:uLnTx/>
                <a:uFillTx/>
                <a:latin typeface="Arial" panose="020B0604020202020204"/>
                <a:ea typeface="+mn-ea"/>
                <a:cs typeface="Arial"/>
              </a:rPr>
              <a:t>Waiting well</a:t>
            </a:r>
            <a:endParaRPr lang="en-US" sz="1200" b="1" i="0" u="none" strike="noStrike" kern="0" cap="none" spc="0" normalizeH="0" baseline="0" noProof="0">
              <a:ln>
                <a:noFill/>
              </a:ln>
              <a:solidFill>
                <a:schemeClr val="bg1"/>
              </a:solidFill>
              <a:effectLst/>
              <a:uLnTx/>
              <a:uFillTx/>
              <a:latin typeface="Arial" panose="020B0604020202020204"/>
              <a:cs typeface="Arial"/>
            </a:endParaRPr>
          </a:p>
          <a:p>
            <a:pPr marL="0" marR="0" lvl="0" indent="0" algn="ctr" defTabSz="914400" eaLnBrk="1" fontAlgn="auto" latinLnBrk="0" hangingPunct="1">
              <a:lnSpc>
                <a:spcPct val="100000"/>
              </a:lnSpc>
              <a:spcBef>
                <a:spcPts val="0"/>
              </a:spcBef>
              <a:spcAft>
                <a:spcPts val="1200"/>
              </a:spcAft>
              <a:buClrTx/>
              <a:buSzTx/>
              <a:buFontTx/>
              <a:buNone/>
              <a:tabLst/>
              <a:defRPr/>
            </a:pPr>
            <a:r>
              <a:rPr kumimoji="0" lang="en-US" sz="1200" b="0" i="0" u="none" strike="noStrike" kern="0" cap="none" spc="0" normalizeH="0" baseline="0" noProof="0">
                <a:ln>
                  <a:noFill/>
                </a:ln>
                <a:solidFill>
                  <a:schemeClr val="bg1"/>
                </a:solidFill>
                <a:effectLst/>
                <a:uLnTx/>
                <a:uFillTx/>
                <a:latin typeface="Arial" panose="020B0604020202020204"/>
                <a:ea typeface="+mn-ea"/>
                <a:cs typeface="Arial"/>
              </a:rPr>
              <a:t>Consider implementing approaches to support those on waiting lists</a:t>
            </a:r>
            <a:endParaRPr lang="en-US" sz="1200" b="0" i="0" u="none" strike="noStrike" kern="0" cap="none" spc="0" normalizeH="0" baseline="0" noProof="0">
              <a:ln>
                <a:noFill/>
              </a:ln>
              <a:solidFill>
                <a:schemeClr val="bg1"/>
              </a:solidFill>
              <a:effectLst/>
              <a:uLnTx/>
              <a:uFillTx/>
              <a:latin typeface="Arial" panose="020B0604020202020204"/>
              <a:cs typeface="Arial"/>
            </a:endParaRPr>
          </a:p>
        </p:txBody>
      </p:sp>
      <p:sp>
        <p:nvSpPr>
          <p:cNvPr id="26" name="Arrow: Bent 25">
            <a:extLst>
              <a:ext uri="{FF2B5EF4-FFF2-40B4-BE49-F238E27FC236}">
                <a16:creationId xmlns:a16="http://schemas.microsoft.com/office/drawing/2014/main" id="{D09FCCE7-BDD4-5D2B-09DF-33B39A77B860}"/>
              </a:ext>
            </a:extLst>
          </p:cNvPr>
          <p:cNvSpPr/>
          <p:nvPr/>
        </p:nvSpPr>
        <p:spPr>
          <a:xfrm rot="16200000" flipV="1">
            <a:off x="7257897" y="5466955"/>
            <a:ext cx="1012891" cy="855634"/>
          </a:xfrm>
          <a:prstGeom prst="bentArrow">
            <a:avLst>
              <a:gd name="adj1" fmla="val 36225"/>
              <a:gd name="adj2" fmla="val 34184"/>
              <a:gd name="adj3" fmla="val 35204"/>
              <a:gd name="adj4" fmla="val 43750"/>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17689839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7F7FB19-E39E-C4E2-8C16-D0E915D8D981}"/>
              </a:ext>
            </a:extLst>
          </p:cNvPr>
          <p:cNvSpPr>
            <a:spLocks noGrp="1"/>
          </p:cNvSpPr>
          <p:nvPr>
            <p:ph type="sldNum" sz="quarter" idx="16"/>
          </p:nvPr>
        </p:nvSpPr>
        <p:spPr/>
        <p:txBody>
          <a:bodyPr/>
          <a:lstStyle/>
          <a:p>
            <a:fld id="{CF839E00-920F-44B0-A87D-3D18AF2DE1AE}" type="slidenum">
              <a:rPr lang="en-GB" smtClean="0"/>
              <a:t>13</a:t>
            </a:fld>
            <a:endParaRPr lang="en-GB"/>
          </a:p>
        </p:txBody>
      </p:sp>
      <p:sp>
        <p:nvSpPr>
          <p:cNvPr id="5" name="Title 4">
            <a:extLst>
              <a:ext uri="{FF2B5EF4-FFF2-40B4-BE49-F238E27FC236}">
                <a16:creationId xmlns:a16="http://schemas.microsoft.com/office/drawing/2014/main" id="{9A2D0203-6692-BEBD-7695-8551927E7BE2}"/>
              </a:ext>
            </a:extLst>
          </p:cNvPr>
          <p:cNvSpPr>
            <a:spLocks noGrp="1"/>
          </p:cNvSpPr>
          <p:nvPr>
            <p:ph type="title"/>
          </p:nvPr>
        </p:nvSpPr>
        <p:spPr>
          <a:xfrm>
            <a:off x="763200" y="827909"/>
            <a:ext cx="4802400" cy="730800"/>
          </a:xfrm>
        </p:spPr>
        <p:txBody>
          <a:bodyPr/>
          <a:lstStyle/>
          <a:p>
            <a:pPr>
              <a:spcBef>
                <a:spcPts val="0"/>
              </a:spcBef>
            </a:pPr>
            <a:r>
              <a:rPr lang="en-GB">
                <a:solidFill>
                  <a:schemeClr val="accent2"/>
                </a:solidFill>
                <a:effectLst/>
                <a:cs typeface="Arial" panose="020B0604020202020204" pitchFamily="34" charset="0"/>
              </a:rPr>
              <a:t>Insights from 4 Week Wait Pilots </a:t>
            </a:r>
            <a:br>
              <a:rPr lang="en-GB">
                <a:solidFill>
                  <a:schemeClr val="accent2"/>
                </a:solidFill>
                <a:effectLst/>
                <a:cs typeface="Arial" panose="020B0604020202020204" pitchFamily="34" charset="0"/>
              </a:rPr>
            </a:br>
            <a:r>
              <a:rPr lang="en-GB" b="0">
                <a:solidFill>
                  <a:schemeClr val="accent2"/>
                </a:solidFill>
              </a:rPr>
              <a:t>Pathways</a:t>
            </a:r>
            <a:br>
              <a:rPr lang="en-US"/>
            </a:br>
            <a:endParaRPr lang="en-GB"/>
          </a:p>
        </p:txBody>
      </p:sp>
      <p:sp>
        <p:nvSpPr>
          <p:cNvPr id="9" name="TextBox 8">
            <a:extLst>
              <a:ext uri="{FF2B5EF4-FFF2-40B4-BE49-F238E27FC236}">
                <a16:creationId xmlns:a16="http://schemas.microsoft.com/office/drawing/2014/main" id="{84F353AB-A7B6-83B1-40E2-4580E7C4D9B7}"/>
              </a:ext>
            </a:extLst>
          </p:cNvPr>
          <p:cNvSpPr txBox="1"/>
          <p:nvPr/>
        </p:nvSpPr>
        <p:spPr>
          <a:xfrm>
            <a:off x="763200" y="1547365"/>
            <a:ext cx="10984645" cy="4708981"/>
          </a:xfrm>
          <a:prstGeom prst="rect">
            <a:avLst/>
          </a:prstGeom>
          <a:noFill/>
        </p:spPr>
        <p:txBody>
          <a:bodyPr wrap="square" lIns="91440" tIns="45720" rIns="91440" bIns="45720" anchor="t">
            <a:spAutoFit/>
          </a:bodyPr>
          <a:lstStyle/>
          <a:p>
            <a:r>
              <a:rPr lang="en-GB" sz="1200" b="1">
                <a:solidFill>
                  <a:schemeClr val="accent2"/>
                </a:solidFill>
                <a:latin typeface="Arial" panose="020B0604020202020204" pitchFamily="34" charset="0"/>
                <a:cs typeface="Arial" panose="020B0604020202020204" pitchFamily="34" charset="0"/>
              </a:rPr>
              <a:t>Access to services</a:t>
            </a:r>
          </a:p>
          <a:p>
            <a:endParaRPr lang="en-GB" sz="1200" b="1">
              <a:solidFill>
                <a:schemeClr val="accent2"/>
              </a:solidFill>
              <a:latin typeface="Arial"/>
              <a:cs typeface="Arial"/>
            </a:endParaRPr>
          </a:p>
          <a:p>
            <a:pPr marL="171450" indent="-171450">
              <a:buFont typeface="Arial" panose="020B0604020202020204" pitchFamily="34" charset="0"/>
              <a:buChar char="•"/>
            </a:pPr>
            <a:r>
              <a:rPr lang="en-GB" sz="1200" b="1">
                <a:solidFill>
                  <a:schemeClr val="bg2">
                    <a:lumMod val="25000"/>
                  </a:schemeClr>
                </a:solidFill>
                <a:latin typeface="Arial" panose="020B0604020202020204" pitchFamily="34" charset="0"/>
                <a:cs typeface="Arial" panose="020B0604020202020204" pitchFamily="34" charset="0"/>
              </a:rPr>
              <a:t>Front Door</a:t>
            </a:r>
            <a:br>
              <a:rPr lang="en-GB" sz="1200">
                <a:solidFill>
                  <a:schemeClr val="bg2">
                    <a:lumMod val="25000"/>
                  </a:schemeClr>
                </a:solidFill>
                <a:latin typeface="Arial" panose="020B0604020202020204" pitchFamily="34" charset="0"/>
                <a:cs typeface="Arial" panose="020B0604020202020204" pitchFamily="34" charset="0"/>
              </a:rPr>
            </a:br>
            <a:r>
              <a:rPr lang="en-GB" sz="1200">
                <a:solidFill>
                  <a:schemeClr val="bg2">
                    <a:lumMod val="25000"/>
                  </a:schemeClr>
                </a:solidFill>
                <a:latin typeface="Arial" panose="020B0604020202020204" pitchFamily="34" charset="0"/>
                <a:cs typeface="Arial" panose="020B0604020202020204" pitchFamily="34" charset="0"/>
              </a:rPr>
              <a:t>Camden has established an Integrated Front Door which they have gone on to sustain since the pilot. The Integrated Front Door (IFD) aims to create a central point of access for Early Help, Social Care and Child and Adolescent Mental Health Services (CAMHS) referrals to improve referral pathways, reduce delays in access to services, and ensure families are directed to the most appropriate service for their needs. In Camden they use this model alongside the Thrive Framework.</a:t>
            </a:r>
          </a:p>
          <a:p>
            <a:pPr marL="171450" indent="-171450">
              <a:buFont typeface="Arial" panose="020B0604020202020204" pitchFamily="34" charset="0"/>
              <a:buChar char="•"/>
            </a:pPr>
            <a:r>
              <a:rPr lang="en-GB" sz="1200" b="1">
                <a:solidFill>
                  <a:schemeClr val="bg2">
                    <a:lumMod val="25000"/>
                  </a:schemeClr>
                </a:solidFill>
                <a:latin typeface="Arial"/>
                <a:cs typeface="Arial"/>
              </a:rPr>
              <a:t>Single Point of Access (SPA)</a:t>
            </a:r>
            <a:br>
              <a:rPr lang="en-GB" sz="1200">
                <a:latin typeface="Arial" panose="020B0604020202020204" pitchFamily="34" charset="0"/>
                <a:cs typeface="Arial" panose="020B0604020202020204" pitchFamily="34" charset="0"/>
              </a:rPr>
            </a:br>
            <a:r>
              <a:rPr lang="en-GB" sz="1200">
                <a:solidFill>
                  <a:schemeClr val="bg2">
                    <a:lumMod val="25000"/>
                  </a:schemeClr>
                </a:solidFill>
                <a:latin typeface="Arial"/>
                <a:cs typeface="Arial"/>
              </a:rPr>
              <a:t>Bromley, Greater Manchester and Liverpool and Sefton all set up Single Point of Access as part of their pilot activity. These sites have kept SPA following pilot activity. Many areas across London and England have also been developing or improving SPA.</a:t>
            </a:r>
            <a:endParaRPr lang="en-GB" sz="1200">
              <a:solidFill>
                <a:schemeClr val="bg2">
                  <a:lumMod val="25000"/>
                </a:schemeClr>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200" b="1">
                <a:solidFill>
                  <a:schemeClr val="bg2">
                    <a:lumMod val="25000"/>
                  </a:schemeClr>
                </a:solidFill>
                <a:latin typeface="Arial"/>
                <a:cs typeface="Arial"/>
              </a:rPr>
              <a:t>Enhanced triage</a:t>
            </a:r>
            <a:br>
              <a:rPr lang="en-GB" sz="1200">
                <a:latin typeface="Arial" panose="020B0604020202020204" pitchFamily="34" charset="0"/>
                <a:cs typeface="Arial" panose="020B0604020202020204" pitchFamily="34" charset="0"/>
              </a:rPr>
            </a:br>
            <a:r>
              <a:rPr lang="en-GB" sz="1200">
                <a:solidFill>
                  <a:schemeClr val="bg2">
                    <a:lumMod val="25000"/>
                  </a:schemeClr>
                </a:solidFill>
                <a:latin typeface="Arial"/>
                <a:cs typeface="Arial"/>
              </a:rPr>
              <a:t>Coventry and Warwickshire and Camden used enhanced triage as part of their pilot activity to help them reduce waiting times. </a:t>
            </a:r>
            <a:endParaRPr lang="en-GB" sz="1200">
              <a:solidFill>
                <a:schemeClr val="bg2">
                  <a:lumMod val="25000"/>
                </a:schemeClr>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200" b="1">
                <a:solidFill>
                  <a:schemeClr val="bg2">
                    <a:lumMod val="25000"/>
                  </a:schemeClr>
                </a:solidFill>
                <a:latin typeface="Arial"/>
                <a:cs typeface="Arial"/>
              </a:rPr>
              <a:t>Assessment teams</a:t>
            </a:r>
            <a:br>
              <a:rPr lang="en-GB" sz="1200">
                <a:latin typeface="Arial" panose="020B0604020202020204" pitchFamily="34" charset="0"/>
                <a:cs typeface="Arial" panose="020B0604020202020204" pitchFamily="34" charset="0"/>
              </a:rPr>
            </a:br>
            <a:r>
              <a:rPr lang="en-GB" sz="1200">
                <a:solidFill>
                  <a:schemeClr val="bg2">
                    <a:lumMod val="25000"/>
                  </a:schemeClr>
                </a:solidFill>
                <a:latin typeface="Arial"/>
                <a:cs typeface="Arial"/>
              </a:rPr>
              <a:t>Haringey, Camden and Northumberland all invested time and resource to improve their assessment teams. This included having more senior staff undertaking assessments. Having more senior staff undertaking assessments meant better understanding of presenting needs and helped ensure that young people were directed to appropriate services, support and treatment. Having a senior staff member undertaking assessments also meant that other staff were freed up and not being called on to undertake assessments. Whilst pilots reported that this way of working was successful, it can be impacted if there are any changes to staff skills mix, capacity and retention of staff. </a:t>
            </a:r>
            <a:endParaRPr lang="en-GB" sz="1200">
              <a:solidFill>
                <a:schemeClr val="bg2">
                  <a:lumMod val="25000"/>
                </a:schemeClr>
              </a:solidFill>
              <a:latin typeface="Arial" panose="020B0604020202020204" pitchFamily="34" charset="0"/>
              <a:cs typeface="Arial" panose="020B0604020202020204" pitchFamily="34" charset="0"/>
            </a:endParaRPr>
          </a:p>
          <a:p>
            <a:endParaRPr lang="en-GB" sz="1200">
              <a:solidFill>
                <a:schemeClr val="bg2">
                  <a:lumMod val="25000"/>
                </a:schemeClr>
              </a:solidFill>
              <a:latin typeface="Arial" panose="020B0604020202020204" pitchFamily="34" charset="0"/>
              <a:cs typeface="Arial" panose="020B0604020202020204" pitchFamily="34" charset="0"/>
            </a:endParaRPr>
          </a:p>
          <a:p>
            <a:endParaRPr lang="en-GB" sz="1200" b="1">
              <a:solidFill>
                <a:schemeClr val="accent2"/>
              </a:solidFill>
              <a:latin typeface="Arial" panose="020B0604020202020204" pitchFamily="34" charset="0"/>
              <a:cs typeface="Arial" panose="020B0604020202020204" pitchFamily="34" charset="0"/>
            </a:endParaRPr>
          </a:p>
          <a:p>
            <a:endParaRPr lang="en-GB" sz="1200" i="0" u="none" strike="noStrike">
              <a:solidFill>
                <a:schemeClr val="bg2">
                  <a:lumMod val="25000"/>
                </a:schemeClr>
              </a:solidFill>
              <a:effectLst/>
              <a:latin typeface="Arial" panose="020B0604020202020204" pitchFamily="34" charset="0"/>
              <a:cs typeface="Arial" panose="020B0604020202020204" pitchFamily="34" charset="0"/>
            </a:endParaRPr>
          </a:p>
          <a:p>
            <a:endParaRPr lang="en-GB" sz="1200" b="1" i="0" u="none" strike="noStrike">
              <a:solidFill>
                <a:schemeClr val="bg2">
                  <a:lumMod val="25000"/>
                </a:schemeClr>
              </a:solidFill>
              <a:effectLst/>
              <a:latin typeface="Arial" panose="020B0604020202020204" pitchFamily="34" charset="0"/>
              <a:cs typeface="Arial" panose="020B0604020202020204" pitchFamily="34" charset="0"/>
            </a:endParaRPr>
          </a:p>
          <a:p>
            <a:endParaRPr lang="en-GB" sz="1200" i="0" u="none" strike="noStrike">
              <a:solidFill>
                <a:schemeClr val="bg2">
                  <a:lumMod val="25000"/>
                </a:schemeClr>
              </a:solidFill>
              <a:effectLst/>
              <a:latin typeface="Arial" panose="020B0604020202020204" pitchFamily="34" charset="0"/>
              <a:cs typeface="Arial" panose="020B0604020202020204" pitchFamily="34" charset="0"/>
            </a:endParaRPr>
          </a:p>
          <a:p>
            <a:endParaRPr lang="en-GB" sz="1200" i="0" u="none" strike="noStrike">
              <a:solidFill>
                <a:schemeClr val="bg2">
                  <a:lumMod val="25000"/>
                </a:schemeClr>
              </a:solidFill>
              <a:effectLst/>
              <a:latin typeface="Arial" panose="020B0604020202020204" pitchFamily="34" charset="0"/>
              <a:cs typeface="Arial" panose="020B0604020202020204" pitchFamily="34" charset="0"/>
            </a:endParaRPr>
          </a:p>
          <a:p>
            <a:endParaRPr lang="en-GB" sz="1200" b="0" i="0" u="none" strike="noStrike">
              <a:solidFill>
                <a:schemeClr val="bg2">
                  <a:lumMod val="25000"/>
                </a:schemeClr>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0900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7F7FB19-E39E-C4E2-8C16-D0E915D8D981}"/>
              </a:ext>
            </a:extLst>
          </p:cNvPr>
          <p:cNvSpPr>
            <a:spLocks noGrp="1"/>
          </p:cNvSpPr>
          <p:nvPr>
            <p:ph type="sldNum" sz="quarter" idx="16"/>
          </p:nvPr>
        </p:nvSpPr>
        <p:spPr/>
        <p:txBody>
          <a:bodyPr/>
          <a:lstStyle/>
          <a:p>
            <a:fld id="{CF839E00-920F-44B0-A87D-3D18AF2DE1AE}" type="slidenum">
              <a:rPr lang="en-GB" smtClean="0"/>
              <a:t>14</a:t>
            </a:fld>
            <a:endParaRPr lang="en-GB"/>
          </a:p>
        </p:txBody>
      </p:sp>
      <p:sp>
        <p:nvSpPr>
          <p:cNvPr id="5" name="Title 4">
            <a:extLst>
              <a:ext uri="{FF2B5EF4-FFF2-40B4-BE49-F238E27FC236}">
                <a16:creationId xmlns:a16="http://schemas.microsoft.com/office/drawing/2014/main" id="{9A2D0203-6692-BEBD-7695-8551927E7BE2}"/>
              </a:ext>
            </a:extLst>
          </p:cNvPr>
          <p:cNvSpPr>
            <a:spLocks noGrp="1"/>
          </p:cNvSpPr>
          <p:nvPr>
            <p:ph type="title"/>
          </p:nvPr>
        </p:nvSpPr>
        <p:spPr/>
        <p:txBody>
          <a:bodyPr/>
          <a:lstStyle/>
          <a:p>
            <a:pPr>
              <a:spcBef>
                <a:spcPts val="0"/>
              </a:spcBef>
            </a:pPr>
            <a:r>
              <a:rPr lang="en-GB" dirty="0">
                <a:solidFill>
                  <a:schemeClr val="accent2"/>
                </a:solidFill>
                <a:effectLst/>
                <a:cs typeface="Arial" panose="020B0604020202020204" pitchFamily="34" charset="0"/>
              </a:rPr>
              <a:t>Insights from 4 Week Wait Pilots </a:t>
            </a:r>
            <a:br>
              <a:rPr lang="en-GB" dirty="0">
                <a:solidFill>
                  <a:schemeClr val="accent2"/>
                </a:solidFill>
                <a:effectLst/>
                <a:cs typeface="Arial" panose="020B0604020202020204" pitchFamily="34" charset="0"/>
              </a:rPr>
            </a:br>
            <a:r>
              <a:rPr lang="en-GB" b="0" dirty="0">
                <a:solidFill>
                  <a:schemeClr val="accent2"/>
                </a:solidFill>
              </a:rPr>
              <a:t>Pathways</a:t>
            </a:r>
            <a:br>
              <a:rPr lang="en-US" dirty="0"/>
            </a:br>
            <a:endParaRPr lang="en-GB" dirty="0"/>
          </a:p>
        </p:txBody>
      </p:sp>
      <p:sp>
        <p:nvSpPr>
          <p:cNvPr id="9" name="TextBox 8">
            <a:extLst>
              <a:ext uri="{FF2B5EF4-FFF2-40B4-BE49-F238E27FC236}">
                <a16:creationId xmlns:a16="http://schemas.microsoft.com/office/drawing/2014/main" id="{84F353AB-A7B6-83B1-40E2-4580E7C4D9B7}"/>
              </a:ext>
            </a:extLst>
          </p:cNvPr>
          <p:cNvSpPr txBox="1"/>
          <p:nvPr/>
        </p:nvSpPr>
        <p:spPr>
          <a:xfrm>
            <a:off x="763200" y="1547365"/>
            <a:ext cx="10021363" cy="6001643"/>
          </a:xfrm>
          <a:prstGeom prst="rect">
            <a:avLst/>
          </a:prstGeom>
          <a:noFill/>
        </p:spPr>
        <p:txBody>
          <a:bodyPr wrap="square" lIns="91440" tIns="45720" rIns="91440" bIns="45720" anchor="t">
            <a:spAutoFit/>
          </a:bodyPr>
          <a:lstStyle/>
          <a:p>
            <a:endParaRPr lang="en-GB" sz="1200" b="1">
              <a:solidFill>
                <a:schemeClr val="accent2"/>
              </a:solidFill>
              <a:latin typeface="Arial"/>
              <a:cs typeface="Arial"/>
            </a:endParaRPr>
          </a:p>
          <a:p>
            <a:r>
              <a:rPr lang="en-GB" sz="1200" b="1">
                <a:solidFill>
                  <a:schemeClr val="accent2"/>
                </a:solidFill>
                <a:latin typeface="Arial"/>
                <a:cs typeface="Arial"/>
              </a:rPr>
              <a:t>Flow through services</a:t>
            </a:r>
            <a:endParaRPr lang="en-US" sz="1200">
              <a:solidFill>
                <a:srgbClr val="005FB8"/>
              </a:solidFill>
              <a:latin typeface="Arial"/>
              <a:cs typeface="Arial"/>
            </a:endParaRPr>
          </a:p>
          <a:p>
            <a:pPr marL="171450" indent="-171450">
              <a:buFont typeface="Arial,Sans-Serif"/>
              <a:buChar char="•"/>
            </a:pPr>
            <a:r>
              <a:rPr lang="en-GB" sz="1200" b="1">
                <a:solidFill>
                  <a:schemeClr val="bg2">
                    <a:lumMod val="25000"/>
                  </a:schemeClr>
                </a:solidFill>
                <a:latin typeface="Arial"/>
                <a:cs typeface="Arial"/>
              </a:rPr>
              <a:t>Patient flow</a:t>
            </a:r>
            <a:br>
              <a:rPr lang="en-GB" sz="1200" b="1">
                <a:solidFill>
                  <a:schemeClr val="bg2">
                    <a:lumMod val="25000"/>
                  </a:schemeClr>
                </a:solidFill>
                <a:latin typeface="Arial"/>
                <a:cs typeface="Arial"/>
              </a:rPr>
            </a:br>
            <a:r>
              <a:rPr lang="en-GB" sz="1200">
                <a:solidFill>
                  <a:schemeClr val="bg2">
                    <a:lumMod val="25000"/>
                  </a:schemeClr>
                </a:solidFill>
                <a:latin typeface="Arial"/>
                <a:cs typeface="Arial"/>
              </a:rPr>
              <a:t>Coventry and Warwickshire developed an Integrated Pathway Hub to address patient flow. They undertook a lot of ground work at the beginning, reviewing all young people waiting for services and pathways that were in place. They went on to identify what patient interventions were needed or being waited for. This helped them to describe waits by intervention rather than service and to understand the longest waits. This has also enabled them to create detailed understanding of waits. This has been sustained following the pilot. </a:t>
            </a:r>
            <a:endParaRPr lang="en-US" sz="1200">
              <a:solidFill>
                <a:schemeClr val="bg2">
                  <a:lumMod val="25000"/>
                </a:schemeClr>
              </a:solidFill>
              <a:latin typeface="Arial"/>
              <a:cs typeface="Arial"/>
            </a:endParaRPr>
          </a:p>
          <a:p>
            <a:pPr marL="171450" indent="-171450">
              <a:buFont typeface="Arial,Sans-Serif"/>
              <a:buChar char="•"/>
            </a:pPr>
            <a:r>
              <a:rPr lang="en-GB" sz="1200" b="1">
                <a:solidFill>
                  <a:schemeClr val="bg2">
                    <a:lumMod val="25000"/>
                  </a:schemeClr>
                </a:solidFill>
                <a:latin typeface="Arial"/>
                <a:cs typeface="Arial"/>
              </a:rPr>
              <a:t>Case management</a:t>
            </a:r>
            <a:br>
              <a:rPr lang="en-GB" sz="1200" b="1">
                <a:solidFill>
                  <a:schemeClr val="bg2">
                    <a:lumMod val="25000"/>
                  </a:schemeClr>
                </a:solidFill>
                <a:latin typeface="Arial"/>
                <a:cs typeface="Arial"/>
              </a:rPr>
            </a:br>
            <a:r>
              <a:rPr lang="en-GB" sz="1200">
                <a:solidFill>
                  <a:schemeClr val="bg2">
                    <a:lumMod val="25000"/>
                  </a:schemeClr>
                </a:solidFill>
                <a:latin typeface="Arial"/>
                <a:cs typeface="Arial"/>
              </a:rPr>
              <a:t>In Northumberland the team collates expertise of staff so that they can link young people with an appropriate clinician. They also book appointment time for staff 6 months in advance. This method has allowed for their admin team to set up appointments for young people within 2 weeks. Additionally this approach enables clinicians to know that they will have new cases coming up. </a:t>
            </a:r>
            <a:endParaRPr lang="en-US" sz="1200">
              <a:solidFill>
                <a:schemeClr val="bg2">
                  <a:lumMod val="25000"/>
                </a:schemeClr>
              </a:solidFill>
              <a:latin typeface="Arial"/>
              <a:cs typeface="Arial"/>
            </a:endParaRPr>
          </a:p>
          <a:p>
            <a:endParaRPr lang="en-GB" sz="1200">
              <a:solidFill>
                <a:srgbClr val="005FB8"/>
              </a:solidFill>
              <a:latin typeface="Arial"/>
              <a:cs typeface="Arial"/>
            </a:endParaRPr>
          </a:p>
          <a:p>
            <a:endParaRPr lang="en-GB" sz="1200" b="1">
              <a:solidFill>
                <a:schemeClr val="accent2"/>
              </a:solidFill>
              <a:latin typeface="Arial"/>
              <a:cs typeface="Arial"/>
            </a:endParaRPr>
          </a:p>
          <a:p>
            <a:r>
              <a:rPr lang="en-GB" sz="1200" b="1">
                <a:solidFill>
                  <a:schemeClr val="accent2"/>
                </a:solidFill>
                <a:latin typeface="Arial"/>
                <a:cs typeface="Arial"/>
              </a:rPr>
              <a:t>Discharge</a:t>
            </a:r>
            <a:endParaRPr lang="en-GB">
              <a:solidFill>
                <a:schemeClr val="accent2"/>
              </a:solidFill>
              <a:cs typeface="Arial"/>
            </a:endParaRPr>
          </a:p>
          <a:p>
            <a:pPr marL="171450" indent="-171450">
              <a:buFont typeface="Arial" panose="020B0604020202020204" pitchFamily="34" charset="0"/>
              <a:buChar char="•"/>
            </a:pPr>
            <a:r>
              <a:rPr lang="en-GB" sz="1200" b="1">
                <a:solidFill>
                  <a:schemeClr val="bg2">
                    <a:lumMod val="25000"/>
                  </a:schemeClr>
                </a:solidFill>
                <a:latin typeface="Arial"/>
                <a:cs typeface="Arial"/>
              </a:rPr>
              <a:t>Length of support</a:t>
            </a:r>
            <a:br>
              <a:rPr lang="en-GB" sz="1200">
                <a:latin typeface="Arial" panose="020B0604020202020204" pitchFamily="34" charset="0"/>
                <a:cs typeface="Arial" panose="020B0604020202020204" pitchFamily="34" charset="0"/>
              </a:rPr>
            </a:br>
            <a:r>
              <a:rPr lang="en-GB" sz="1200">
                <a:solidFill>
                  <a:schemeClr val="bg2">
                    <a:lumMod val="25000"/>
                  </a:schemeClr>
                </a:solidFill>
                <a:latin typeface="Arial"/>
                <a:cs typeface="Arial"/>
              </a:rPr>
              <a:t>The Tower Hamlets pilot worked on efficiencies including length of support. They supported teams to work on delivering time limited, goal focused, evidence based interventions. </a:t>
            </a:r>
            <a:endParaRPr lang="en-GB" sz="1200">
              <a:solidFill>
                <a:schemeClr val="bg2">
                  <a:lumMod val="25000"/>
                </a:schemeClr>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200" b="1">
                <a:solidFill>
                  <a:schemeClr val="bg2">
                    <a:lumMod val="25000"/>
                  </a:schemeClr>
                </a:solidFill>
                <a:latin typeface="Arial" panose="020B0604020202020204" pitchFamily="34" charset="0"/>
                <a:cs typeface="Arial" panose="020B0604020202020204" pitchFamily="34" charset="0"/>
              </a:rPr>
              <a:t>Discharge procedures</a:t>
            </a:r>
            <a:br>
              <a:rPr lang="en-GB" sz="1200">
                <a:solidFill>
                  <a:schemeClr val="bg2">
                    <a:lumMod val="25000"/>
                  </a:schemeClr>
                </a:solidFill>
                <a:latin typeface="Arial" panose="020B0604020202020204" pitchFamily="34" charset="0"/>
                <a:cs typeface="Arial" panose="020B0604020202020204" pitchFamily="34" charset="0"/>
              </a:rPr>
            </a:br>
            <a:r>
              <a:rPr lang="en-GB" sz="1200">
                <a:solidFill>
                  <a:schemeClr val="bg2">
                    <a:lumMod val="25000"/>
                  </a:schemeClr>
                </a:solidFill>
                <a:latin typeface="Arial" panose="020B0604020202020204" pitchFamily="34" charset="0"/>
                <a:cs typeface="Arial" panose="020B0604020202020204" pitchFamily="34" charset="0"/>
              </a:rPr>
              <a:t>The Tower Hamlets pilot also explored discharge procedures and understanding what constitutes a safe discharge.</a:t>
            </a:r>
          </a:p>
          <a:p>
            <a:pPr marL="171450" indent="-171450">
              <a:buFont typeface="Arial" panose="020B0604020202020204" pitchFamily="34" charset="0"/>
              <a:buChar char="•"/>
            </a:pPr>
            <a:r>
              <a:rPr lang="en-GB" sz="1200" b="1">
                <a:solidFill>
                  <a:schemeClr val="bg2">
                    <a:lumMod val="25000"/>
                  </a:schemeClr>
                </a:solidFill>
                <a:latin typeface="Arial"/>
                <a:cs typeface="Arial"/>
              </a:rPr>
              <a:t>Support to improve the end of treatment</a:t>
            </a:r>
            <a:br>
              <a:rPr lang="en-GB" sz="1200">
                <a:latin typeface="Arial" panose="020B0604020202020204" pitchFamily="34" charset="0"/>
                <a:cs typeface="Arial" panose="020B0604020202020204" pitchFamily="34" charset="0"/>
              </a:rPr>
            </a:br>
            <a:r>
              <a:rPr lang="en-GB" sz="1200">
                <a:solidFill>
                  <a:schemeClr val="bg2">
                    <a:lumMod val="25000"/>
                  </a:schemeClr>
                </a:solidFill>
                <a:latin typeface="Arial"/>
                <a:cs typeface="Arial"/>
              </a:rPr>
              <a:t>The Northumberland pilot implemented support to improve end of treatment. The team developed a forum for clinicians who were struggling to discharge young people. To improve staff skills and confidence they provided supervision for staff and training. They also match young people’s needs to clinicians who are trained to deliver appropriate interventions. They added a Band 7 staff member to offer supervision and support for Band 6 staff which helped them deliver and support young people with a higher degree of risk. Staff also completed job plans, which were reviewed at supervision. Job plans set out 17 hours of clinical contact per week.</a:t>
            </a:r>
          </a:p>
          <a:p>
            <a:endParaRPr lang="en-GB" sz="1200">
              <a:solidFill>
                <a:schemeClr val="bg2">
                  <a:lumMod val="25000"/>
                </a:schemeClr>
              </a:solidFill>
              <a:latin typeface="Arial" panose="020B0604020202020204" pitchFamily="34" charset="0"/>
              <a:cs typeface="Arial" panose="020B0604020202020204" pitchFamily="34" charset="0"/>
            </a:endParaRPr>
          </a:p>
          <a:p>
            <a:endParaRPr lang="en-GB" sz="1200" i="0" u="none" strike="noStrike">
              <a:solidFill>
                <a:schemeClr val="bg2">
                  <a:lumMod val="25000"/>
                </a:schemeClr>
              </a:solidFill>
              <a:effectLst/>
              <a:latin typeface="Arial" panose="020B0604020202020204" pitchFamily="34" charset="0"/>
              <a:cs typeface="Arial" panose="020B0604020202020204" pitchFamily="34" charset="0"/>
            </a:endParaRPr>
          </a:p>
          <a:p>
            <a:endParaRPr lang="en-GB" sz="1200" b="1" i="0" u="none" strike="noStrike">
              <a:solidFill>
                <a:schemeClr val="bg2">
                  <a:lumMod val="25000"/>
                </a:schemeClr>
              </a:solidFill>
              <a:effectLst/>
              <a:latin typeface="Arial" panose="020B0604020202020204" pitchFamily="34" charset="0"/>
              <a:cs typeface="Arial" panose="020B0604020202020204" pitchFamily="34" charset="0"/>
            </a:endParaRPr>
          </a:p>
          <a:p>
            <a:endParaRPr lang="en-GB" sz="1200" i="0" u="none" strike="noStrike">
              <a:solidFill>
                <a:schemeClr val="bg2">
                  <a:lumMod val="25000"/>
                </a:schemeClr>
              </a:solidFill>
              <a:effectLst/>
              <a:latin typeface="Arial" panose="020B0604020202020204" pitchFamily="34" charset="0"/>
              <a:cs typeface="Arial" panose="020B0604020202020204" pitchFamily="34" charset="0"/>
            </a:endParaRPr>
          </a:p>
          <a:p>
            <a:endParaRPr lang="en-GB" sz="1200" i="0" u="none" strike="noStrike">
              <a:solidFill>
                <a:schemeClr val="bg2">
                  <a:lumMod val="25000"/>
                </a:schemeClr>
              </a:solidFill>
              <a:effectLst/>
              <a:latin typeface="Arial" panose="020B0604020202020204" pitchFamily="34" charset="0"/>
              <a:cs typeface="Arial" panose="020B0604020202020204" pitchFamily="34" charset="0"/>
            </a:endParaRPr>
          </a:p>
          <a:p>
            <a:endParaRPr lang="en-GB" sz="1200" b="0" i="0" u="none" strike="noStrike">
              <a:solidFill>
                <a:schemeClr val="bg2">
                  <a:lumMod val="25000"/>
                </a:schemeClr>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4789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6676150-FD01-94FD-01D3-604292BF4779}"/>
              </a:ext>
            </a:extLst>
          </p:cNvPr>
          <p:cNvSpPr>
            <a:spLocks noGrp="1"/>
          </p:cNvSpPr>
          <p:nvPr>
            <p:ph type="sldNum" sz="quarter" idx="15"/>
          </p:nvPr>
        </p:nvSpPr>
        <p:spPr/>
        <p:txBody>
          <a:bodyPr/>
          <a:lstStyle/>
          <a:p>
            <a:fld id="{CF839E00-920F-44B0-A87D-3D18AF2DE1AE}" type="slidenum">
              <a:rPr lang="en-GB" smtClean="0"/>
              <a:t>15</a:t>
            </a:fld>
            <a:endParaRPr lang="en-GB"/>
          </a:p>
        </p:txBody>
      </p:sp>
      <p:sp>
        <p:nvSpPr>
          <p:cNvPr id="5" name="Title 2">
            <a:extLst>
              <a:ext uri="{FF2B5EF4-FFF2-40B4-BE49-F238E27FC236}">
                <a16:creationId xmlns:a16="http://schemas.microsoft.com/office/drawing/2014/main" id="{CB471F89-A897-7E62-B495-A644F6D84BF2}"/>
              </a:ext>
            </a:extLst>
          </p:cNvPr>
          <p:cNvSpPr>
            <a:spLocks noGrp="1"/>
          </p:cNvSpPr>
          <p:nvPr>
            <p:ph type="title"/>
          </p:nvPr>
        </p:nvSpPr>
        <p:spPr>
          <a:xfrm>
            <a:off x="763200" y="770400"/>
            <a:ext cx="4802400" cy="730800"/>
          </a:xfrm>
        </p:spPr>
        <p:txBody>
          <a:bodyPr lIns="91440" tIns="45720" rIns="91440" bIns="45720" anchor="t"/>
          <a:lstStyle/>
          <a:p>
            <a:r>
              <a:rPr lang="en-GB" dirty="0">
                <a:solidFill>
                  <a:schemeClr val="accent2"/>
                </a:solidFill>
                <a:effectLst/>
                <a:cs typeface="Arial" panose="020B0604020202020204" pitchFamily="34" charset="0"/>
              </a:rPr>
              <a:t>Insights from 4 Week Wait Pilots</a:t>
            </a:r>
            <a:br>
              <a:rPr lang="en-GB" dirty="0">
                <a:solidFill>
                  <a:schemeClr val="accent2"/>
                </a:solidFill>
                <a:effectLst/>
                <a:cs typeface="Arial" panose="020B0604020202020204" pitchFamily="34" charset="0"/>
              </a:rPr>
            </a:br>
            <a:r>
              <a:rPr lang="en-GB" b="0" dirty="0">
                <a:solidFill>
                  <a:schemeClr val="accent2"/>
                </a:solidFill>
              </a:rPr>
              <a:t>Models and approaches</a:t>
            </a:r>
            <a:endParaRPr lang="en-GB" dirty="0">
              <a:solidFill>
                <a:schemeClr val="tx1"/>
              </a:solidFill>
            </a:endParaRPr>
          </a:p>
        </p:txBody>
      </p:sp>
      <p:sp>
        <p:nvSpPr>
          <p:cNvPr id="6" name="Text Placeholder 3">
            <a:extLst>
              <a:ext uri="{FF2B5EF4-FFF2-40B4-BE49-F238E27FC236}">
                <a16:creationId xmlns:a16="http://schemas.microsoft.com/office/drawing/2014/main" id="{9F354945-A0A0-106A-2329-D1D93C0AA937}"/>
              </a:ext>
            </a:extLst>
          </p:cNvPr>
          <p:cNvSpPr>
            <a:spLocks noGrp="1"/>
          </p:cNvSpPr>
          <p:nvPr>
            <p:ph type="body" sz="quarter" idx="16"/>
          </p:nvPr>
        </p:nvSpPr>
        <p:spPr>
          <a:xfrm>
            <a:off x="763198" y="1927028"/>
            <a:ext cx="10982513" cy="4373443"/>
          </a:xfrm>
        </p:spPr>
        <p:txBody>
          <a:bodyPr lIns="91440" tIns="45720" rIns="91440" bIns="45720" anchor="t"/>
          <a:lstStyle/>
          <a:p>
            <a:r>
              <a:rPr lang="en-GB" dirty="0"/>
              <a:t>Outlined below are some of the models that 4 Week Wait Pilots used as part of their pilot activity. Most sites were using </a:t>
            </a:r>
            <a:r>
              <a:rPr lang="en-GB" dirty="0" err="1"/>
              <a:t>i</a:t>
            </a:r>
            <a:r>
              <a:rPr lang="en-GB" dirty="0"/>
              <a:t>-THRIVE although maturity in setting this up varied.  </a:t>
            </a:r>
            <a:endParaRPr lang="en-GB"/>
          </a:p>
          <a:p>
            <a:pPr marL="171450" indent="-171450">
              <a:buFont typeface="Arial" panose="020B0604020202020204" pitchFamily="34" charset="0"/>
              <a:buChar char="•"/>
            </a:pPr>
            <a:r>
              <a:rPr lang="en-GB" dirty="0">
                <a:solidFill>
                  <a:schemeClr val="accent2"/>
                </a:solidFill>
                <a:hlinkClick r:id="rId2">
                  <a:extLst>
                    <a:ext uri="{A12FA001-AC4F-418D-AE19-62706E023703}">
                      <ahyp:hlinkClr xmlns:ahyp="http://schemas.microsoft.com/office/drawing/2018/hyperlinkcolor" val="tx"/>
                    </a:ext>
                  </a:extLst>
                </a:hlinkClick>
              </a:rPr>
              <a:t>i-THRIVE</a:t>
            </a:r>
            <a:r>
              <a:rPr lang="en-GB" dirty="0">
                <a:solidFill>
                  <a:srgbClr val="00A799"/>
                </a:solidFill>
                <a:hlinkClick r:id="rId2">
                  <a:extLst>
                    <a:ext uri="{A12FA001-AC4F-418D-AE19-62706E023703}">
                      <ahyp:hlinkClr xmlns:ahyp="http://schemas.microsoft.com/office/drawing/2018/hyperlinkcolor" val="tx"/>
                    </a:ext>
                  </a:extLst>
                </a:hlinkClick>
              </a:rPr>
              <a:t> </a:t>
            </a:r>
            <a:r>
              <a:rPr lang="en-GB" dirty="0"/>
              <a:t>– The national </a:t>
            </a:r>
            <a:r>
              <a:rPr lang="en-GB" dirty="0" err="1"/>
              <a:t>i</a:t>
            </a:r>
            <a:r>
              <a:rPr lang="en-GB" dirty="0"/>
              <a:t>-THRIVE Programme aims to improve outcomes for children and young people’s mental health and wellbeing through a needs-led approach. We are working with ICBs, NHS Trusts and local authorities and charities across London to implement the Thrive Framework for system change, translating the principles of the Thrive Framework into local models of case using an evidence based approach to implementation </a:t>
            </a:r>
            <a:endParaRPr lang="en-GB" dirty="0">
              <a:cs typeface="Arial"/>
            </a:endParaRPr>
          </a:p>
          <a:p>
            <a:pPr marL="171450" indent="-171450">
              <a:buFont typeface="Arial" panose="020B0604020202020204" pitchFamily="34" charset="0"/>
              <a:buChar char="•"/>
            </a:pPr>
            <a:r>
              <a:rPr lang="en-GB" dirty="0">
                <a:solidFill>
                  <a:schemeClr val="accent2"/>
                </a:solidFill>
                <a:hlinkClick r:id="rId3">
                  <a:extLst>
                    <a:ext uri="{A12FA001-AC4F-418D-AE19-62706E023703}">
                      <ahyp:hlinkClr xmlns:ahyp="http://schemas.microsoft.com/office/drawing/2018/hyperlinkcolor" val="tx"/>
                    </a:ext>
                  </a:extLst>
                </a:hlinkClick>
              </a:rPr>
              <a:t>CAPA</a:t>
            </a:r>
            <a:r>
              <a:rPr lang="en-GB" dirty="0">
                <a:solidFill>
                  <a:schemeClr val="tx1"/>
                </a:solidFill>
              </a:rPr>
              <a:t> </a:t>
            </a:r>
            <a:r>
              <a:rPr lang="en-GB" dirty="0"/>
              <a:t>- CAPA is a service transformation model that combines collaborative and participatory practice with service users to enhance effectiveness, leadership, skills modelling and demand and capacity management</a:t>
            </a:r>
            <a:endParaRPr lang="en-GB" dirty="0">
              <a:cs typeface="Arial"/>
            </a:endParaRPr>
          </a:p>
          <a:p>
            <a:pPr marL="171450" indent="-171450">
              <a:buFont typeface="Arial" panose="020B0604020202020204" pitchFamily="34" charset="0"/>
              <a:buChar char="•"/>
            </a:pPr>
            <a:r>
              <a:rPr lang="en-GB" dirty="0">
                <a:solidFill>
                  <a:schemeClr val="accent2"/>
                </a:solidFill>
                <a:hlinkClick r:id="rId4">
                  <a:extLst>
                    <a:ext uri="{A12FA001-AC4F-418D-AE19-62706E023703}">
                      <ahyp:hlinkClr xmlns:ahyp="http://schemas.microsoft.com/office/drawing/2018/hyperlinkcolor" val="tx"/>
                    </a:ext>
                  </a:extLst>
                </a:hlinkClick>
              </a:rPr>
              <a:t>Stepped Care</a:t>
            </a:r>
            <a:r>
              <a:rPr lang="en-GB" dirty="0">
                <a:solidFill>
                  <a:schemeClr val="tx1"/>
                </a:solidFill>
                <a:hlinkClick r:id="rId4">
                  <a:extLst>
                    <a:ext uri="{A12FA001-AC4F-418D-AE19-62706E023703}">
                      <ahyp:hlinkClr xmlns:ahyp="http://schemas.microsoft.com/office/drawing/2018/hyperlinkcolor" val="tx"/>
                    </a:ext>
                  </a:extLst>
                </a:hlinkClick>
              </a:rPr>
              <a:t> </a:t>
            </a:r>
            <a:r>
              <a:rPr lang="en-GB" dirty="0"/>
              <a:t>– The Stepped Care model is used by NHS Talking Therapies services to make a clinical decision as to which sort of treatment is currently the most appropriate for the person they are assessing</a:t>
            </a:r>
            <a:endParaRPr lang="en-GB" dirty="0">
              <a:cs typeface="Arial"/>
            </a:endParaRPr>
          </a:p>
          <a:p>
            <a:pPr marL="171450" indent="-171450">
              <a:buFont typeface="Arial" panose="020B0604020202020204" pitchFamily="34" charset="0"/>
              <a:buChar char="•"/>
            </a:pPr>
            <a:r>
              <a:rPr lang="en-GB" dirty="0">
                <a:solidFill>
                  <a:schemeClr val="tx1"/>
                </a:solidFill>
                <a:hlinkClick r:id="rId5">
                  <a:extLst>
                    <a:ext uri="{A12FA001-AC4F-418D-AE19-62706E023703}">
                      <ahyp:hlinkClr xmlns:ahyp="http://schemas.microsoft.com/office/drawing/2018/hyperlinkcolor" val="tx"/>
                    </a:ext>
                  </a:extLst>
                </a:hlinkClick>
              </a:rPr>
              <a:t>I</a:t>
            </a:r>
            <a:r>
              <a:rPr lang="en-GB" dirty="0">
                <a:solidFill>
                  <a:schemeClr val="accent2"/>
                </a:solidFill>
                <a:hlinkClick r:id="rId5">
                  <a:extLst>
                    <a:ext uri="{A12FA001-AC4F-418D-AE19-62706E023703}">
                      <ahyp:hlinkClr xmlns:ahyp="http://schemas.microsoft.com/office/drawing/2018/hyperlinkcolor" val="tx"/>
                    </a:ext>
                  </a:extLst>
                </a:hlinkClick>
              </a:rPr>
              <a:t>ntegrated Care Pathway Model</a:t>
            </a:r>
            <a:r>
              <a:rPr lang="en-GB" dirty="0">
                <a:solidFill>
                  <a:schemeClr val="tx1"/>
                </a:solidFill>
                <a:hlinkClick r:id="rId5">
                  <a:extLst>
                    <a:ext uri="{A12FA001-AC4F-418D-AE19-62706E023703}">
                      <ahyp:hlinkClr xmlns:ahyp="http://schemas.microsoft.com/office/drawing/2018/hyperlinkcolor" val="tx"/>
                    </a:ext>
                  </a:extLst>
                </a:hlinkClick>
              </a:rPr>
              <a:t> </a:t>
            </a:r>
            <a:r>
              <a:rPr lang="en-GB" dirty="0"/>
              <a:t>– The purpose of an Integrated Care Pathway (ICP) is to tell multi-disciplinary and multi-agency care providers of CAMHS, children and young people and their parents/carers, what should be expected at any point along the journey of care in CAMHS</a:t>
            </a:r>
            <a:endParaRPr lang="en-GB" dirty="0">
              <a:cs typeface="Arial"/>
            </a:endParaRPr>
          </a:p>
          <a:p>
            <a:pPr marL="171450" indent="-171450">
              <a:buFont typeface="Arial" panose="020B0604020202020204" pitchFamily="34" charset="0"/>
              <a:buChar char="•"/>
            </a:pPr>
            <a:r>
              <a:rPr lang="en-GB" dirty="0">
                <a:hlinkClick r:id="rId6"/>
              </a:rPr>
              <a:t>Waiting Time Interventions</a:t>
            </a:r>
            <a:r>
              <a:rPr lang="en-GB"/>
              <a:t> – the East of England region has developed a waiting list intervention toolkit which provides a comprehensive outline interventions which can be undertaken when young people are waiting for further support.</a:t>
            </a:r>
            <a:endParaRPr lang="en-GB">
              <a:cs typeface="Arial" panose="020B0604020202020204"/>
            </a:endParaRPr>
          </a:p>
          <a:p>
            <a:pPr marL="171450" indent="-171450">
              <a:buFont typeface="Arial" panose="020B0604020202020204" pitchFamily="34" charset="0"/>
              <a:buChar char="•"/>
            </a:pPr>
            <a:endParaRPr lang="en-GB"/>
          </a:p>
          <a:p>
            <a:pPr marL="171450" indent="-171450">
              <a:buFont typeface="Arial" panose="020B0604020202020204" pitchFamily="34" charset="0"/>
              <a:buChar char="•"/>
            </a:pPr>
            <a:endParaRPr lang="en-GB"/>
          </a:p>
          <a:p>
            <a:endParaRPr lang="en-GB"/>
          </a:p>
        </p:txBody>
      </p:sp>
    </p:spTree>
    <p:extLst>
      <p:ext uri="{BB962C8B-B14F-4D97-AF65-F5344CB8AC3E}">
        <p14:creationId xmlns:p14="http://schemas.microsoft.com/office/powerpoint/2010/main" val="22994321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0368574-77A9-8A72-CFC9-57F4E74CAE52}"/>
              </a:ext>
            </a:extLst>
          </p:cNvPr>
          <p:cNvSpPr>
            <a:spLocks noGrp="1"/>
          </p:cNvSpPr>
          <p:nvPr>
            <p:ph type="sldNum" sz="quarter" idx="15"/>
          </p:nvPr>
        </p:nvSpPr>
        <p:spPr/>
        <p:txBody>
          <a:bodyPr/>
          <a:lstStyle/>
          <a:p>
            <a:fld id="{CF839E00-920F-44B0-A87D-3D18AF2DE1AE}" type="slidenum">
              <a:rPr lang="en-GB" smtClean="0"/>
              <a:t>16</a:t>
            </a:fld>
            <a:endParaRPr lang="en-GB"/>
          </a:p>
        </p:txBody>
      </p:sp>
      <p:sp>
        <p:nvSpPr>
          <p:cNvPr id="3" name="Title 2">
            <a:extLst>
              <a:ext uri="{FF2B5EF4-FFF2-40B4-BE49-F238E27FC236}">
                <a16:creationId xmlns:a16="http://schemas.microsoft.com/office/drawing/2014/main" id="{2F914CC1-1D84-C6F5-CBEB-8B8FB6931B0B}"/>
              </a:ext>
            </a:extLst>
          </p:cNvPr>
          <p:cNvSpPr>
            <a:spLocks noGrp="1"/>
          </p:cNvSpPr>
          <p:nvPr>
            <p:ph type="title"/>
          </p:nvPr>
        </p:nvSpPr>
        <p:spPr>
          <a:xfrm>
            <a:off x="763200" y="770400"/>
            <a:ext cx="5806276" cy="730800"/>
          </a:xfrm>
        </p:spPr>
        <p:txBody>
          <a:bodyPr/>
          <a:lstStyle/>
          <a:p>
            <a:r>
              <a:rPr lang="en-GB" dirty="0">
                <a:solidFill>
                  <a:schemeClr val="accent2"/>
                </a:solidFill>
              </a:rPr>
              <a:t>Insights from evidence review and best practice</a:t>
            </a:r>
            <a:br>
              <a:rPr lang="en-GB" dirty="0">
                <a:solidFill>
                  <a:schemeClr val="accent2"/>
                </a:solidFill>
              </a:rPr>
            </a:br>
            <a:r>
              <a:rPr lang="en-GB" b="0" dirty="0">
                <a:solidFill>
                  <a:schemeClr val="accent2"/>
                </a:solidFill>
              </a:rPr>
              <a:t>Waiting well</a:t>
            </a:r>
          </a:p>
        </p:txBody>
      </p:sp>
      <p:sp>
        <p:nvSpPr>
          <p:cNvPr id="4" name="Text Placeholder 3">
            <a:extLst>
              <a:ext uri="{FF2B5EF4-FFF2-40B4-BE49-F238E27FC236}">
                <a16:creationId xmlns:a16="http://schemas.microsoft.com/office/drawing/2014/main" id="{6C40EF6D-CEFE-4F60-8EFF-8AE2BD344DA6}"/>
              </a:ext>
            </a:extLst>
          </p:cNvPr>
          <p:cNvSpPr>
            <a:spLocks noGrp="1"/>
          </p:cNvSpPr>
          <p:nvPr>
            <p:ph type="body" sz="quarter" idx="16"/>
          </p:nvPr>
        </p:nvSpPr>
        <p:spPr>
          <a:xfrm>
            <a:off x="763200" y="1501200"/>
            <a:ext cx="10292400" cy="2360613"/>
          </a:xfrm>
        </p:spPr>
        <p:txBody>
          <a:bodyPr lIns="91440" tIns="45720" rIns="91440" bIns="45720" anchor="t"/>
          <a:lstStyle/>
          <a:p>
            <a:pPr>
              <a:lnSpc>
                <a:spcPct val="80000"/>
              </a:lnSpc>
              <a:spcBef>
                <a:spcPts val="600"/>
              </a:spcBef>
              <a:spcAft>
                <a:spcPts val="600"/>
              </a:spcAft>
              <a:tabLst>
                <a:tab pos="193040" algn="l"/>
              </a:tabLst>
              <a:defRPr/>
            </a:pPr>
            <a:r>
              <a:rPr lang="en-GB" sz="1200" dirty="0">
                <a:solidFill>
                  <a:srgbClr val="6F767C"/>
                </a:solidFill>
                <a:latin typeface="Arial"/>
                <a:cs typeface="Arial"/>
              </a:rPr>
              <a:t>As part of our evidence review we also reviewed interventions and examples of support for young people on waiting lists. Waiting list interventions can be defined as “an intervention that is offered to children and young people and/or their families following acceptance of referral, but before the first appointment to CAMHS. They could be workshops, psychoeducation, online-delivered interventions, signposting to charities which deliver a target intervention, social prescribing” (Valentine et al, under review).</a:t>
            </a:r>
            <a:r>
              <a:rPr lang="en-GB" dirty="0">
                <a:solidFill>
                  <a:srgbClr val="6F767C"/>
                </a:solidFill>
                <a:latin typeface="Arial"/>
                <a:cs typeface="Arial"/>
              </a:rPr>
              <a:t> </a:t>
            </a:r>
            <a:endParaRPr lang="en-GB" sz="1200">
              <a:solidFill>
                <a:srgbClr val="6F767C"/>
              </a:solidFill>
              <a:latin typeface="Arial" panose="020B0604020202020204" pitchFamily="34" charset="0"/>
            </a:endParaRPr>
          </a:p>
          <a:p>
            <a:pPr>
              <a:lnSpc>
                <a:spcPct val="80000"/>
              </a:lnSpc>
              <a:spcBef>
                <a:spcPts val="600"/>
              </a:spcBef>
              <a:spcAft>
                <a:spcPts val="600"/>
              </a:spcAft>
              <a:tabLst>
                <a:tab pos="193040" algn="l"/>
              </a:tabLst>
              <a:defRPr/>
            </a:pPr>
            <a:r>
              <a:rPr lang="en-GB" sz="1200" dirty="0">
                <a:solidFill>
                  <a:srgbClr val="6F767C"/>
                </a:solidFill>
                <a:latin typeface="Arial"/>
                <a:cs typeface="Arial"/>
              </a:rPr>
              <a:t>There is emerging evidence around the benefits of ‘waiting well’ measures including support and interventions whilst waiting helping to prevent cases worsening and prevent people from needing further interventions. However much of this evidence is emerging and more work is required to fully understand which interventions are most beneficial.</a:t>
            </a:r>
            <a:r>
              <a:rPr lang="en-GB" dirty="0">
                <a:solidFill>
                  <a:srgbClr val="6F767C"/>
                </a:solidFill>
                <a:latin typeface="Arial"/>
                <a:cs typeface="Arial"/>
              </a:rPr>
              <a:t> </a:t>
            </a:r>
            <a:endParaRPr lang="en-GB" sz="1200" dirty="0">
              <a:solidFill>
                <a:srgbClr val="6F767C"/>
              </a:solidFill>
              <a:latin typeface="Arial" panose="020B0604020202020204" pitchFamily="34" charset="0"/>
              <a:cs typeface="Arial"/>
            </a:endParaRPr>
          </a:p>
          <a:p>
            <a:pPr>
              <a:lnSpc>
                <a:spcPct val="80000"/>
              </a:lnSpc>
              <a:spcBef>
                <a:spcPts val="600"/>
              </a:spcBef>
              <a:spcAft>
                <a:spcPts val="600"/>
              </a:spcAft>
              <a:tabLst>
                <a:tab pos="193040" algn="l"/>
              </a:tabLst>
              <a:defRPr/>
            </a:pPr>
            <a:r>
              <a:rPr lang="en-GB" sz="1200" dirty="0">
                <a:solidFill>
                  <a:srgbClr val="6F767C"/>
                </a:solidFill>
                <a:latin typeface="Arial"/>
                <a:cs typeface="Arial"/>
              </a:rPr>
              <a:t>Some examples of interventions are outlined below.</a:t>
            </a:r>
          </a:p>
          <a:p>
            <a:pPr>
              <a:lnSpc>
                <a:spcPct val="80000"/>
              </a:lnSpc>
              <a:spcBef>
                <a:spcPts val="600"/>
              </a:spcBef>
              <a:spcAft>
                <a:spcPts val="600"/>
              </a:spcAft>
              <a:tabLst>
                <a:tab pos="193040" algn="l"/>
              </a:tabLst>
              <a:defRPr/>
            </a:pPr>
            <a:r>
              <a:rPr lang="en-GB" sz="1200" b="1" dirty="0">
                <a:solidFill>
                  <a:schemeClr val="accent2"/>
                </a:solidFill>
                <a:latin typeface="Arial"/>
                <a:cs typeface="Arial"/>
              </a:rPr>
              <a:t>Waiting list toolkit</a:t>
            </a:r>
            <a:r>
              <a:rPr lang="en-GB" b="1" dirty="0">
                <a:solidFill>
                  <a:schemeClr val="accent2"/>
                </a:solidFill>
                <a:latin typeface="Arial"/>
                <a:cs typeface="Arial"/>
              </a:rPr>
              <a:t> </a:t>
            </a:r>
            <a:endParaRPr lang="en-GB" sz="1200" b="1" dirty="0">
              <a:solidFill>
                <a:schemeClr val="accent2"/>
              </a:solidFill>
              <a:latin typeface="Arial" panose="020B0604020202020204" pitchFamily="34" charset="0"/>
              <a:cs typeface="Arial"/>
            </a:endParaRPr>
          </a:p>
          <a:p>
            <a:pPr>
              <a:lnSpc>
                <a:spcPct val="80000"/>
              </a:lnSpc>
              <a:spcBef>
                <a:spcPts val="600"/>
              </a:spcBef>
              <a:spcAft>
                <a:spcPts val="600"/>
              </a:spcAft>
              <a:tabLst>
                <a:tab pos="193040" algn="l"/>
              </a:tabLst>
              <a:defRPr/>
            </a:pPr>
            <a:r>
              <a:rPr lang="en-GB" sz="1200" dirty="0">
                <a:solidFill>
                  <a:srgbClr val="6F767C"/>
                </a:solidFill>
                <a:latin typeface="Arial"/>
                <a:cs typeface="Arial"/>
              </a:rPr>
              <a:t>The East of England region has developed a waiting list intervention </a:t>
            </a:r>
            <a:r>
              <a:rPr lang="en-GB" sz="1200" dirty="0">
                <a:solidFill>
                  <a:srgbClr val="6F767C"/>
                </a:solidFill>
                <a:latin typeface="Arial"/>
                <a:cs typeface="Arial"/>
                <a:hlinkClick r:id="rId2"/>
              </a:rPr>
              <a:t>toolkit</a:t>
            </a:r>
            <a:r>
              <a:rPr lang="en-GB" sz="1200" dirty="0">
                <a:solidFill>
                  <a:srgbClr val="6F767C"/>
                </a:solidFill>
                <a:latin typeface="Arial"/>
                <a:cs typeface="Arial"/>
              </a:rPr>
              <a:t> which provides a comprehensive outline of interventions which can be undertaken when young people are waiting for further support. The toolkit outlines the need for providing waiting well support and covers some of the challenges that local sites face in implementing support for young people who are waiting for services</a:t>
            </a:r>
            <a:r>
              <a:rPr lang="en-GB" dirty="0">
                <a:solidFill>
                  <a:srgbClr val="6F767C"/>
                </a:solidFill>
                <a:latin typeface="Arial"/>
                <a:cs typeface="Arial"/>
              </a:rPr>
              <a:t> </a:t>
            </a:r>
            <a:endParaRPr lang="en-GB" sz="1200" dirty="0">
              <a:solidFill>
                <a:srgbClr val="6F767C"/>
              </a:solidFill>
              <a:latin typeface="Arial" panose="020B0604020202020204" pitchFamily="34" charset="0"/>
              <a:cs typeface="Arial"/>
            </a:endParaRPr>
          </a:p>
          <a:p>
            <a:pPr marL="0" marR="0" lvl="0" indent="0" fontAlgn="auto">
              <a:lnSpc>
                <a:spcPct val="80000"/>
              </a:lnSpc>
              <a:spcBef>
                <a:spcPts val="600"/>
              </a:spcBef>
              <a:spcAft>
                <a:spcPts val="600"/>
              </a:spcAft>
              <a:buClrTx/>
              <a:buSzTx/>
              <a:buNone/>
              <a:tabLst>
                <a:tab pos="193040" algn="l"/>
              </a:tabLst>
              <a:defRPr/>
            </a:pPr>
            <a:r>
              <a:rPr lang="en-GB" sz="1200" b="1" dirty="0">
                <a:solidFill>
                  <a:schemeClr val="accent2"/>
                </a:solidFill>
                <a:latin typeface="Arial"/>
                <a:cs typeface="Arial"/>
              </a:rPr>
              <a:t>Single Session Interventions or brief consultation approach</a:t>
            </a:r>
          </a:p>
          <a:p>
            <a:pPr marL="0" marR="0" lvl="0" indent="0" fontAlgn="auto">
              <a:lnSpc>
                <a:spcPct val="80000"/>
              </a:lnSpc>
              <a:spcBef>
                <a:spcPts val="600"/>
              </a:spcBef>
              <a:spcAft>
                <a:spcPts val="600"/>
              </a:spcAft>
              <a:buClrTx/>
              <a:buSzTx/>
              <a:buNone/>
              <a:tabLst>
                <a:tab pos="193040" algn="l"/>
              </a:tabLst>
              <a:defRPr/>
            </a:pPr>
            <a:r>
              <a:rPr lang="en-GB" sz="1200" dirty="0">
                <a:solidFill>
                  <a:srgbClr val="6F767C"/>
                </a:solidFill>
                <a:latin typeface="Arial"/>
                <a:cs typeface="Arial"/>
              </a:rPr>
              <a:t>There is emerging evidence of this approach being used for young people on waiting lists. It can provide support for CYP facing longer waits and it has also been shown to provide some good outcomes for young people with lower level need and avoids them needing further support from CAMHS. However there is limited or emerging evidence around the effectiveness of these sessions. (Peter Fonagy, 2021 unpublished)</a:t>
            </a:r>
          </a:p>
          <a:p>
            <a:pPr>
              <a:lnSpc>
                <a:spcPct val="80000"/>
              </a:lnSpc>
              <a:spcBef>
                <a:spcPts val="600"/>
              </a:spcBef>
              <a:spcAft>
                <a:spcPts val="600"/>
              </a:spcAft>
              <a:tabLst>
                <a:tab pos="193040" algn="l"/>
              </a:tabLst>
              <a:defRPr/>
            </a:pPr>
            <a:r>
              <a:rPr lang="en-GB" sz="1200" b="1" dirty="0">
                <a:solidFill>
                  <a:srgbClr val="6F767C"/>
                </a:solidFill>
                <a:latin typeface="Arial"/>
                <a:cs typeface="Arial"/>
                <a:hlinkClick r:id="rId3"/>
              </a:rPr>
              <a:t>NCL Waiting Room</a:t>
            </a:r>
            <a:r>
              <a:rPr lang="en-GB" b="1" dirty="0">
                <a:solidFill>
                  <a:srgbClr val="6F767C"/>
                </a:solidFill>
                <a:latin typeface="Arial"/>
                <a:cs typeface="Arial"/>
                <a:hlinkClick r:id="rId3"/>
              </a:rPr>
              <a:t> </a:t>
            </a:r>
            <a:endParaRPr lang="en-GB" sz="1200" b="1">
              <a:solidFill>
                <a:srgbClr val="6F767C"/>
              </a:solidFill>
              <a:latin typeface="Arial" panose="020B0604020202020204" pitchFamily="34" charset="0"/>
            </a:endParaRPr>
          </a:p>
          <a:p>
            <a:pPr>
              <a:lnSpc>
                <a:spcPct val="80000"/>
              </a:lnSpc>
              <a:spcBef>
                <a:spcPts val="600"/>
              </a:spcBef>
              <a:spcAft>
                <a:spcPts val="600"/>
              </a:spcAft>
              <a:tabLst>
                <a:tab pos="193040" algn="l"/>
              </a:tabLst>
              <a:defRPr/>
            </a:pPr>
            <a:r>
              <a:rPr lang="en-GB" sz="1200" dirty="0">
                <a:solidFill>
                  <a:srgbClr val="6F767C"/>
                </a:solidFill>
                <a:latin typeface="Arial"/>
                <a:cs typeface="Arial"/>
              </a:rPr>
              <a:t>This is a new NHS website which contains mental health information and resources, designed to help users navigate support options for mental health and wellbeing whilst waiting for support through services. The website was co-produced with young people, families and professionals, and acts as a one stop shop for information on specialist mental health services, voluntary sector organisations and self-management resources.</a:t>
            </a:r>
            <a:r>
              <a:rPr lang="en-GB" dirty="0">
                <a:solidFill>
                  <a:srgbClr val="6F767C"/>
                </a:solidFill>
                <a:latin typeface="Arial"/>
                <a:cs typeface="Arial"/>
              </a:rPr>
              <a:t> </a:t>
            </a:r>
            <a:endParaRPr lang="en-GB" sz="1200" dirty="0">
              <a:solidFill>
                <a:srgbClr val="6F767C"/>
              </a:solidFill>
              <a:latin typeface="Arial" panose="020B0604020202020204" pitchFamily="34" charset="0"/>
              <a:cs typeface="Arial"/>
            </a:endParaRPr>
          </a:p>
          <a:p>
            <a:endParaRPr lang="en-GB"/>
          </a:p>
        </p:txBody>
      </p:sp>
    </p:spTree>
    <p:extLst>
      <p:ext uri="{BB962C8B-B14F-4D97-AF65-F5344CB8AC3E}">
        <p14:creationId xmlns:p14="http://schemas.microsoft.com/office/powerpoint/2010/main" val="35889440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a:extLst>
              <a:ext uri="{FF2B5EF4-FFF2-40B4-BE49-F238E27FC236}">
                <a16:creationId xmlns:a16="http://schemas.microsoft.com/office/drawing/2014/main" id="{1C8CAE69-0B6B-465B-AEC0-43AF54C9DDD9}"/>
              </a:ext>
            </a:extLst>
          </p:cNvPr>
          <p:cNvSpPr txBox="1">
            <a:spLocks/>
          </p:cNvSpPr>
          <p:nvPr/>
        </p:nvSpPr>
        <p:spPr>
          <a:xfrm>
            <a:off x="762701" y="866024"/>
            <a:ext cx="4801043" cy="72882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800" b="1">
                <a:solidFill>
                  <a:schemeClr val="accent2"/>
                </a:solidFill>
                <a:latin typeface="Arial" panose="020B0604020202020204" pitchFamily="34" charset="0"/>
                <a:cs typeface="Arial" panose="020B0604020202020204" pitchFamily="34" charset="0"/>
              </a:rPr>
              <a:t>Insights from young people</a:t>
            </a:r>
            <a:br>
              <a:rPr lang="en-GB" sz="1800" b="1">
                <a:solidFill>
                  <a:schemeClr val="accent2"/>
                </a:solidFill>
                <a:latin typeface="Arial" panose="020B0604020202020204" pitchFamily="34" charset="0"/>
                <a:cs typeface="Arial" panose="020B0604020202020204" pitchFamily="34" charset="0"/>
              </a:rPr>
            </a:br>
            <a:r>
              <a:rPr lang="en-GB" sz="1800">
                <a:solidFill>
                  <a:schemeClr val="accent2"/>
                </a:solidFill>
                <a:latin typeface="Arial" panose="020B0604020202020204" pitchFamily="34" charset="0"/>
                <a:cs typeface="Arial" panose="020B0604020202020204" pitchFamily="34" charset="0"/>
              </a:rPr>
              <a:t>Waiting well</a:t>
            </a:r>
          </a:p>
        </p:txBody>
      </p:sp>
      <p:sp>
        <p:nvSpPr>
          <p:cNvPr id="5" name="Text Placeholder 1">
            <a:extLst>
              <a:ext uri="{FF2B5EF4-FFF2-40B4-BE49-F238E27FC236}">
                <a16:creationId xmlns:a16="http://schemas.microsoft.com/office/drawing/2014/main" id="{AE50BA18-C863-46D2-9585-6ED92E199DF6}"/>
              </a:ext>
            </a:extLst>
          </p:cNvPr>
          <p:cNvSpPr txBox="1">
            <a:spLocks/>
          </p:cNvSpPr>
          <p:nvPr/>
        </p:nvSpPr>
        <p:spPr>
          <a:xfrm>
            <a:off x="762701" y="1769739"/>
            <a:ext cx="4876099" cy="4792986"/>
          </a:xfrm>
          <a:prstGeom prst="rect">
            <a:avLst/>
          </a:prstGeom>
          <a:solidFill>
            <a:schemeClr val="bg2"/>
          </a:solid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fontAlgn="auto">
              <a:lnSpc>
                <a:spcPct val="80000"/>
              </a:lnSpc>
              <a:spcBef>
                <a:spcPts val="600"/>
              </a:spcBef>
              <a:spcAft>
                <a:spcPts val="600"/>
              </a:spcAft>
              <a:buClrTx/>
              <a:buSzTx/>
              <a:buNone/>
              <a:tabLst>
                <a:tab pos="193040" algn="l"/>
              </a:tabLst>
              <a:defRPr/>
            </a:pPr>
            <a:r>
              <a:rPr lang="en-GB" sz="1200">
                <a:solidFill>
                  <a:srgbClr val="6F767C"/>
                </a:solidFill>
                <a:latin typeface="Arial" panose="020B0604020202020204" pitchFamily="34" charset="0"/>
              </a:rPr>
              <a:t>We also collected feedback from young people through the London Mental Health Youth Advisory Board, and published literature, on what support they were interested in when waiting for mental health services. </a:t>
            </a:r>
            <a:r>
              <a:rPr lang="en-GB" sz="1200">
                <a:solidFill>
                  <a:srgbClr val="6F767C"/>
                </a:solidFill>
                <a:latin typeface="Arial" panose="020B0604020202020204" pitchFamily="34" charset="0"/>
                <a:cs typeface="Arial" panose="020B0604020202020204" pitchFamily="34" charset="0"/>
              </a:rPr>
              <a:t>(Sources - London Youth Board, 2023 unpublished; </a:t>
            </a:r>
            <a:r>
              <a:rPr lang="en-GB" sz="1200" err="1">
                <a:latin typeface="Arial" panose="020B0604020202020204" pitchFamily="34" charset="0"/>
                <a:cs typeface="Arial" panose="020B0604020202020204" pitchFamily="34" charset="0"/>
                <a:hlinkClick r:id="rId2"/>
              </a:rPr>
              <a:t>Punton</a:t>
            </a:r>
            <a:r>
              <a:rPr lang="en-GB" sz="1200">
                <a:latin typeface="Arial" panose="020B0604020202020204" pitchFamily="34" charset="0"/>
                <a:cs typeface="Arial" panose="020B0604020202020204" pitchFamily="34" charset="0"/>
                <a:hlinkClick r:id="rId2"/>
              </a:rPr>
              <a:t> et al, 2022</a:t>
            </a:r>
            <a:r>
              <a:rPr lang="en-GB" sz="1200">
                <a:solidFill>
                  <a:srgbClr val="6F767C"/>
                </a:solidFill>
                <a:latin typeface="Arial" panose="020B0604020202020204" pitchFamily="34" charset="0"/>
                <a:cs typeface="Arial" panose="020B0604020202020204" pitchFamily="34" charset="0"/>
              </a:rPr>
              <a:t>) </a:t>
            </a:r>
          </a:p>
          <a:p>
            <a:pPr marL="0" marR="0" lvl="0" indent="0" fontAlgn="auto">
              <a:lnSpc>
                <a:spcPct val="80000"/>
              </a:lnSpc>
              <a:spcBef>
                <a:spcPts val="600"/>
              </a:spcBef>
              <a:spcAft>
                <a:spcPts val="600"/>
              </a:spcAft>
              <a:buClrTx/>
              <a:buSzTx/>
              <a:buNone/>
              <a:tabLst>
                <a:tab pos="193040" algn="l"/>
              </a:tabLst>
              <a:defRPr/>
            </a:pPr>
            <a:r>
              <a:rPr lang="en-GB" sz="1200">
                <a:solidFill>
                  <a:srgbClr val="6F767C"/>
                </a:solidFill>
                <a:latin typeface="Arial" panose="020B0604020202020204" pitchFamily="34" charset="0"/>
                <a:cs typeface="Arial" panose="020B0604020202020204" pitchFamily="34" charset="0"/>
              </a:rPr>
              <a:t>Young people indicated that support whilst waiting for services was important to them and could be provided in a variety of different ways. </a:t>
            </a:r>
          </a:p>
          <a:p>
            <a:pPr marL="0" marR="0" lvl="0" indent="0" fontAlgn="auto">
              <a:lnSpc>
                <a:spcPct val="80000"/>
              </a:lnSpc>
              <a:spcBef>
                <a:spcPts val="600"/>
              </a:spcBef>
              <a:spcAft>
                <a:spcPts val="600"/>
              </a:spcAft>
              <a:buClrTx/>
              <a:buSzTx/>
              <a:buNone/>
              <a:tabLst>
                <a:tab pos="193040" algn="l"/>
              </a:tabLst>
              <a:defRPr/>
            </a:pPr>
            <a:endParaRPr lang="en-GB" sz="1200">
              <a:solidFill>
                <a:srgbClr val="6F767C"/>
              </a:solidFill>
              <a:latin typeface="Arial" panose="020B0604020202020204" pitchFamily="34" charset="0"/>
            </a:endParaRPr>
          </a:p>
          <a:p>
            <a:endParaRPr lang="en-GB" sz="1200">
              <a:solidFill>
                <a:srgbClr val="6F767C"/>
              </a:solidFill>
              <a:latin typeface="Arial" panose="020B0604020202020204" pitchFamily="34" charset="0"/>
              <a:cs typeface="Arial" panose="020B0604020202020204" pitchFamily="34" charset="0"/>
            </a:endParaRPr>
          </a:p>
          <a:p>
            <a:endParaRPr lang="en-US" sz="1200" b="1">
              <a:solidFill>
                <a:srgbClr val="6F767C"/>
              </a:solidFill>
            </a:endParaRPr>
          </a:p>
        </p:txBody>
      </p:sp>
      <p:sp>
        <p:nvSpPr>
          <p:cNvPr id="6" name="Text Placeholder 1">
            <a:extLst>
              <a:ext uri="{FF2B5EF4-FFF2-40B4-BE49-F238E27FC236}">
                <a16:creationId xmlns:a16="http://schemas.microsoft.com/office/drawing/2014/main" id="{8E09B3D8-4B72-490C-988F-09815F5E9A0E}"/>
              </a:ext>
            </a:extLst>
          </p:cNvPr>
          <p:cNvSpPr txBox="1">
            <a:spLocks/>
          </p:cNvSpPr>
          <p:nvPr/>
        </p:nvSpPr>
        <p:spPr>
          <a:xfrm>
            <a:off x="5800724" y="1769738"/>
            <a:ext cx="6134101" cy="4513616"/>
          </a:xfrm>
          <a:prstGeom prst="rect">
            <a:avLst/>
          </a:prstGeom>
          <a:solidFill>
            <a:schemeClr val="accent3"/>
          </a:solid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200" b="1">
                <a:solidFill>
                  <a:srgbClr val="425463"/>
                </a:solidFill>
                <a:latin typeface="Arial" panose="020B0604020202020204" pitchFamily="34" charset="0"/>
                <a:cs typeface="Arial" panose="020B0604020202020204" pitchFamily="34" charset="0"/>
              </a:rPr>
              <a:t>Young people highlighted the following forms of support as being beneficial whilst waiting:</a:t>
            </a:r>
          </a:p>
          <a:p>
            <a:r>
              <a:rPr lang="en-GB" sz="1200">
                <a:solidFill>
                  <a:srgbClr val="425463"/>
                </a:solidFill>
                <a:latin typeface="Arial" panose="020B0604020202020204" pitchFamily="34" charset="0"/>
                <a:cs typeface="Arial" panose="020B0604020202020204" pitchFamily="34" charset="0"/>
              </a:rPr>
              <a:t>support to improve their mental health literacy </a:t>
            </a:r>
          </a:p>
          <a:p>
            <a:r>
              <a:rPr lang="en-GB" sz="1200">
                <a:solidFill>
                  <a:srgbClr val="425463"/>
                </a:solidFill>
                <a:latin typeface="Arial" panose="020B0604020202020204" pitchFamily="34" charset="0"/>
                <a:cs typeface="Arial" panose="020B0604020202020204" pitchFamily="34" charset="0"/>
              </a:rPr>
              <a:t>learning about mindfulness-based techniques </a:t>
            </a:r>
          </a:p>
          <a:p>
            <a:r>
              <a:rPr lang="en-GB" sz="1200">
                <a:solidFill>
                  <a:srgbClr val="425463"/>
                </a:solidFill>
                <a:latin typeface="Arial" panose="020B0604020202020204" pitchFamily="34" charset="0"/>
                <a:cs typeface="Arial" panose="020B0604020202020204" pitchFamily="34" charset="0"/>
              </a:rPr>
              <a:t>learning about the different types of therapy available </a:t>
            </a:r>
          </a:p>
          <a:p>
            <a:r>
              <a:rPr lang="en-GB" sz="1200">
                <a:solidFill>
                  <a:srgbClr val="425463"/>
                </a:solidFill>
                <a:latin typeface="Arial" panose="020B0604020202020204" pitchFamily="34" charset="0"/>
                <a:cs typeface="Arial" panose="020B0604020202020204" pitchFamily="34" charset="0"/>
              </a:rPr>
              <a:t>mechanisms for young people to let services know if they don’t need support any more or setting up easy ways to cancel if they start to feel better</a:t>
            </a:r>
          </a:p>
          <a:p>
            <a:r>
              <a:rPr lang="en-GB" sz="1200">
                <a:solidFill>
                  <a:srgbClr val="425463"/>
                </a:solidFill>
                <a:latin typeface="Arial" panose="020B0604020202020204" pitchFamily="34" charset="0"/>
                <a:cs typeface="Arial" panose="020B0604020202020204" pitchFamily="34" charset="0"/>
              </a:rPr>
              <a:t>offering group support which could be digital, in person, condition based or age based</a:t>
            </a:r>
          </a:p>
          <a:p>
            <a:r>
              <a:rPr lang="en-GB" sz="1200">
                <a:solidFill>
                  <a:srgbClr val="425463"/>
                </a:solidFill>
                <a:latin typeface="Arial" panose="020B0604020202020204" pitchFamily="34" charset="0"/>
                <a:cs typeface="Arial" panose="020B0604020202020204" pitchFamily="34" charset="0"/>
              </a:rPr>
              <a:t>offer other activities for young people to be involved in to provide a greater sense of purpose </a:t>
            </a:r>
          </a:p>
          <a:p>
            <a:r>
              <a:rPr lang="en-GB" sz="1200">
                <a:solidFill>
                  <a:srgbClr val="425463"/>
                </a:solidFill>
                <a:latin typeface="Arial" panose="020B0604020202020204" pitchFamily="34" charset="0"/>
                <a:cs typeface="Arial" panose="020B0604020202020204" pitchFamily="34" charset="0"/>
              </a:rPr>
              <a:t>digital forum for YP to share and support each other, could have different spaces e.g., self help </a:t>
            </a:r>
          </a:p>
          <a:p>
            <a:r>
              <a:rPr lang="en-GB" sz="1200">
                <a:solidFill>
                  <a:srgbClr val="425463"/>
                </a:solidFill>
                <a:latin typeface="Arial" panose="020B0604020202020204" pitchFamily="34" charset="0"/>
                <a:cs typeface="Arial" panose="020B0604020202020204" pitchFamily="34" charset="0"/>
              </a:rPr>
              <a:t>collaborate with universities to get graduates trained to provide part time support for lower level need</a:t>
            </a:r>
          </a:p>
          <a:p>
            <a:r>
              <a:rPr lang="en-GB" sz="1200">
                <a:solidFill>
                  <a:srgbClr val="425463"/>
                </a:solidFill>
                <a:latin typeface="Arial" panose="020B0604020202020204" pitchFamily="34" charset="0"/>
                <a:cs typeface="Arial" panose="020B0604020202020204" pitchFamily="34" charset="0"/>
              </a:rPr>
              <a:t>good social support</a:t>
            </a:r>
          </a:p>
          <a:p>
            <a:r>
              <a:rPr lang="en-GB" sz="1200">
                <a:solidFill>
                  <a:srgbClr val="425463"/>
                </a:solidFill>
                <a:latin typeface="Arial" panose="020B0604020202020204" pitchFamily="34" charset="0"/>
                <a:cs typeface="Arial" panose="020B0604020202020204" pitchFamily="34" charset="0"/>
              </a:rPr>
              <a:t>generally they highlighted the need for better ways to communicate with services.</a:t>
            </a:r>
          </a:p>
          <a:p>
            <a:endParaRPr lang="en-GB" sz="1200">
              <a:solidFill>
                <a:srgbClr val="425463"/>
              </a:solidFill>
              <a:latin typeface="Arial" panose="020B0604020202020204" pitchFamily="34" charset="0"/>
              <a:cs typeface="Arial" panose="020B0604020202020204" pitchFamily="34" charset="0"/>
            </a:endParaRPr>
          </a:p>
          <a:p>
            <a:endParaRPr lang="en-GB" sz="1200">
              <a:solidFill>
                <a:srgbClr val="425463"/>
              </a:solidFill>
              <a:latin typeface="Arial" panose="020B0604020202020204" pitchFamily="34" charset="0"/>
              <a:cs typeface="Arial" panose="020B0604020202020204" pitchFamily="34" charset="0"/>
            </a:endParaRPr>
          </a:p>
          <a:p>
            <a:pPr marL="0" indent="0">
              <a:buNone/>
            </a:pPr>
            <a:endParaRPr lang="en-GB" sz="1200">
              <a:solidFill>
                <a:srgbClr val="425463"/>
              </a:solidFill>
              <a:latin typeface="Arial" panose="020B0604020202020204" pitchFamily="34" charset="0"/>
              <a:cs typeface="Arial" panose="020B0604020202020204" pitchFamily="34" charset="0"/>
            </a:endParaRPr>
          </a:p>
          <a:p>
            <a:endParaRPr lang="en-US" sz="1200" b="1">
              <a:solidFill>
                <a:srgbClr val="425463"/>
              </a:solidFill>
            </a:endParaRPr>
          </a:p>
        </p:txBody>
      </p:sp>
      <p:sp>
        <p:nvSpPr>
          <p:cNvPr id="7" name="Rectangle 6">
            <a:extLst>
              <a:ext uri="{FF2B5EF4-FFF2-40B4-BE49-F238E27FC236}">
                <a16:creationId xmlns:a16="http://schemas.microsoft.com/office/drawing/2014/main" id="{67EADDA9-1195-D780-BCBC-FB337693A336}"/>
              </a:ext>
            </a:extLst>
          </p:cNvPr>
          <p:cNvSpPr/>
          <p:nvPr/>
        </p:nvSpPr>
        <p:spPr>
          <a:xfrm rot="18900000">
            <a:off x="-19898" y="5362810"/>
            <a:ext cx="2151842" cy="835043"/>
          </a:xfrm>
          <a:prstGeom prst="rect">
            <a:avLst/>
          </a:prstGeom>
          <a:solidFill>
            <a:srgbClr val="00908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elay 11">
            <a:extLst>
              <a:ext uri="{FF2B5EF4-FFF2-40B4-BE49-F238E27FC236}">
                <a16:creationId xmlns:a16="http://schemas.microsoft.com/office/drawing/2014/main" id="{3006EE58-3EAC-28AF-60D2-2B0C528C4AD8}"/>
              </a:ext>
            </a:extLst>
          </p:cNvPr>
          <p:cNvSpPr/>
          <p:nvPr/>
        </p:nvSpPr>
        <p:spPr>
          <a:xfrm rot="16200000">
            <a:off x="1577626" y="5418996"/>
            <a:ext cx="1439004" cy="1439004"/>
          </a:xfrm>
          <a:prstGeom prst="flowChartDelay">
            <a:avLst/>
          </a:prstGeom>
          <a:solidFill>
            <a:srgbClr val="E21D7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94F3541-0682-1B8F-2CF9-424AFF9F4404}"/>
              </a:ext>
            </a:extLst>
          </p:cNvPr>
          <p:cNvSpPr/>
          <p:nvPr/>
        </p:nvSpPr>
        <p:spPr>
          <a:xfrm rot="21187410">
            <a:off x="2075629" y="4594324"/>
            <a:ext cx="798048" cy="798048"/>
          </a:xfrm>
          <a:prstGeom prst="rect">
            <a:avLst/>
          </a:prstGeom>
          <a:solidFill>
            <a:srgbClr val="6C408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90842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CA822-C549-62F1-25C8-936737EB9405}"/>
              </a:ext>
            </a:extLst>
          </p:cNvPr>
          <p:cNvSpPr>
            <a:spLocks noGrp="1"/>
          </p:cNvSpPr>
          <p:nvPr>
            <p:ph type="title"/>
          </p:nvPr>
        </p:nvSpPr>
        <p:spPr/>
        <p:txBody>
          <a:bodyPr/>
          <a:lstStyle/>
          <a:p>
            <a:r>
              <a:rPr lang="en-GB"/>
              <a:t>Findings:</a:t>
            </a:r>
            <a:br>
              <a:rPr lang="en-GB"/>
            </a:br>
            <a:r>
              <a:rPr lang="en-GB"/>
              <a:t>Inequalities</a:t>
            </a:r>
          </a:p>
        </p:txBody>
      </p:sp>
    </p:spTree>
    <p:extLst>
      <p:ext uri="{BB962C8B-B14F-4D97-AF65-F5344CB8AC3E}">
        <p14:creationId xmlns:p14="http://schemas.microsoft.com/office/powerpoint/2010/main" val="15254165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07D7D52-CC1C-C3D5-033D-76DDC29CA02F}"/>
              </a:ext>
            </a:extLst>
          </p:cNvPr>
          <p:cNvSpPr>
            <a:spLocks noGrp="1"/>
          </p:cNvSpPr>
          <p:nvPr>
            <p:ph type="sldNum" sz="quarter" idx="15"/>
          </p:nvPr>
        </p:nvSpPr>
        <p:spPr/>
        <p:txBody>
          <a:bodyPr/>
          <a:lstStyle/>
          <a:p>
            <a:fld id="{CF839E00-920F-44B0-A87D-3D18AF2DE1AE}" type="slidenum">
              <a:rPr lang="en-GB" smtClean="0"/>
              <a:t>19</a:t>
            </a:fld>
            <a:endParaRPr lang="en-GB"/>
          </a:p>
        </p:txBody>
      </p:sp>
      <p:sp>
        <p:nvSpPr>
          <p:cNvPr id="3" name="Title 2">
            <a:extLst>
              <a:ext uri="{FF2B5EF4-FFF2-40B4-BE49-F238E27FC236}">
                <a16:creationId xmlns:a16="http://schemas.microsoft.com/office/drawing/2014/main" id="{5EB76CCA-A787-E953-9DB8-AF0F3D8C0163}"/>
              </a:ext>
            </a:extLst>
          </p:cNvPr>
          <p:cNvSpPr>
            <a:spLocks noGrp="1"/>
          </p:cNvSpPr>
          <p:nvPr>
            <p:ph type="title"/>
          </p:nvPr>
        </p:nvSpPr>
        <p:spPr/>
        <p:txBody>
          <a:bodyPr/>
          <a:lstStyle/>
          <a:p>
            <a:r>
              <a:rPr lang="en-GB">
                <a:solidFill>
                  <a:schemeClr val="accent4"/>
                </a:solidFill>
              </a:rPr>
              <a:t>Inequalities - overview</a:t>
            </a:r>
          </a:p>
        </p:txBody>
      </p:sp>
      <p:grpSp>
        <p:nvGrpSpPr>
          <p:cNvPr id="5" name="Group 4">
            <a:extLst>
              <a:ext uri="{FF2B5EF4-FFF2-40B4-BE49-F238E27FC236}">
                <a16:creationId xmlns:a16="http://schemas.microsoft.com/office/drawing/2014/main" id="{CDF03DA2-69B6-0815-E81C-EEAB53E08320}"/>
              </a:ext>
            </a:extLst>
          </p:cNvPr>
          <p:cNvGrpSpPr/>
          <p:nvPr/>
        </p:nvGrpSpPr>
        <p:grpSpPr>
          <a:xfrm>
            <a:off x="763198" y="1208979"/>
            <a:ext cx="10292399" cy="584441"/>
            <a:chOff x="696947" y="2390569"/>
            <a:chExt cx="10292399" cy="584441"/>
          </a:xfrm>
          <a:solidFill>
            <a:schemeClr val="accent4"/>
          </a:solidFill>
        </p:grpSpPr>
        <p:sp>
          <p:nvSpPr>
            <p:cNvPr id="6" name="Text Placeholder 4">
              <a:extLst>
                <a:ext uri="{FF2B5EF4-FFF2-40B4-BE49-F238E27FC236}">
                  <a16:creationId xmlns:a16="http://schemas.microsoft.com/office/drawing/2014/main" id="{52DEEAD3-B6A7-ADDA-B1E6-F5CA10BF457E}"/>
                </a:ext>
              </a:extLst>
            </p:cNvPr>
            <p:cNvSpPr txBox="1">
              <a:spLocks/>
            </p:cNvSpPr>
            <p:nvPr/>
          </p:nvSpPr>
          <p:spPr>
            <a:xfrm>
              <a:off x="696947" y="2390569"/>
              <a:ext cx="10292399" cy="584441"/>
            </a:xfrm>
            <a:prstGeom prst="roundRect">
              <a:avLst/>
            </a:prstGeom>
            <a:grpFill/>
          </p:spPr>
          <p:txBody>
            <a:bodyPr lIns="720000" anchor="ctr"/>
            <a:lstStyle>
              <a:lvl1pPr marL="0" indent="0" algn="l" defTabSz="914400" rtl="0" eaLnBrk="1" latinLnBrk="0" hangingPunct="1">
                <a:lnSpc>
                  <a:spcPct val="90000"/>
                </a:lnSpc>
                <a:spcBef>
                  <a:spcPts val="1000"/>
                </a:spcBef>
                <a:buFont typeface="Arial" panose="020B0604020202020204" pitchFamily="34" charset="0"/>
                <a:buNone/>
                <a:defRPr sz="1200" kern="1200">
                  <a:solidFill>
                    <a:srgbClr val="425563"/>
                  </a:solidFill>
                  <a:latin typeface="+mn-lt"/>
                  <a:ea typeface="+mn-ea"/>
                  <a:cs typeface="+mn-cs"/>
                </a:defRPr>
              </a:lvl1pPr>
              <a:lvl2pPr marL="180975" indent="-180975"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2pPr>
              <a:lvl3pPr marL="355600" indent="-174625"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3pPr>
              <a:lvl4pPr marL="538163" indent="-182563"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4pPr>
              <a:lvl5pPr marL="719138" indent="-180975"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b="1">
                  <a:solidFill>
                    <a:schemeClr val="bg1"/>
                  </a:solidFill>
                </a:rPr>
                <a:t>A number of inequalities exist for waiting times, including links to access, experience and outcomes</a:t>
              </a:r>
            </a:p>
          </p:txBody>
        </p:sp>
        <p:pic>
          <p:nvPicPr>
            <p:cNvPr id="7" name="Graphic 6" descr="Magnifying glass with solid fill">
              <a:extLst>
                <a:ext uri="{FF2B5EF4-FFF2-40B4-BE49-F238E27FC236}">
                  <a16:creationId xmlns:a16="http://schemas.microsoft.com/office/drawing/2014/main" id="{D6BFCEED-B587-A52D-04FB-B4E64FBB8691}"/>
                </a:ext>
              </a:extLst>
            </p:cNvPr>
            <p:cNvPicPr>
              <a:picLocks noChangeAspect="1"/>
            </p:cNvPicPr>
            <p:nvPr/>
          </p:nvPicPr>
          <p:blipFill>
            <a:blip r:embed="rId2">
              <a:alphaModFix/>
              <a:extLst>
                <a:ext uri="{96DAC541-7B7A-43D3-8B79-37D633B846F1}">
                  <asvg:svgBlip xmlns:asvg="http://schemas.microsoft.com/office/drawing/2016/SVG/main" r:embed="rId3"/>
                </a:ext>
              </a:extLst>
            </a:blip>
            <a:stretch>
              <a:fillRect/>
            </a:stretch>
          </p:blipFill>
          <p:spPr>
            <a:xfrm>
              <a:off x="800801" y="2411180"/>
              <a:ext cx="540000" cy="540000"/>
            </a:xfrm>
            <a:prstGeom prst="rect">
              <a:avLst/>
            </a:prstGeom>
          </p:spPr>
        </p:pic>
      </p:grpSp>
      <p:sp>
        <p:nvSpPr>
          <p:cNvPr id="8" name="Text Placeholder 3">
            <a:extLst>
              <a:ext uri="{FF2B5EF4-FFF2-40B4-BE49-F238E27FC236}">
                <a16:creationId xmlns:a16="http://schemas.microsoft.com/office/drawing/2014/main" id="{55D90A3F-67BC-E417-41AD-4CA1DC7EFF92}"/>
              </a:ext>
            </a:extLst>
          </p:cNvPr>
          <p:cNvSpPr txBox="1">
            <a:spLocks/>
          </p:cNvSpPr>
          <p:nvPr/>
        </p:nvSpPr>
        <p:spPr>
          <a:xfrm>
            <a:off x="763198" y="1939779"/>
            <a:ext cx="10536815" cy="4143405"/>
          </a:xfrm>
          <a:prstGeom prst="rect">
            <a:avLst/>
          </a:prstGeom>
        </p:spPr>
        <p:txBody>
          <a:bodyPr lIns="91440" tIns="45720" rIns="91440" bIns="45720" anchor="t"/>
          <a:lstStyle>
            <a:lvl1pPr marL="0" indent="0" algn="l" defTabSz="914400" rtl="0" eaLnBrk="1" latinLnBrk="0" hangingPunct="1">
              <a:lnSpc>
                <a:spcPct val="90000"/>
              </a:lnSpc>
              <a:spcBef>
                <a:spcPts val="1000"/>
              </a:spcBef>
              <a:buFont typeface="Arial" panose="020B0604020202020204" pitchFamily="34" charset="0"/>
              <a:buNone/>
              <a:defRPr sz="1200" kern="1200">
                <a:solidFill>
                  <a:srgbClr val="425563"/>
                </a:solidFill>
                <a:latin typeface="+mn-lt"/>
                <a:ea typeface="+mn-ea"/>
                <a:cs typeface="+mn-cs"/>
              </a:defRPr>
            </a:lvl1pPr>
            <a:lvl2pPr marL="180975" indent="-180975"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2pPr>
            <a:lvl3pPr marL="355600" indent="-174625"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3pPr>
            <a:lvl4pPr marL="538163" indent="-182563"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4pPr>
            <a:lvl5pPr marL="719138" indent="-180975"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kumimoji="0" lang="en-GB" sz="1200" b="0" i="0" u="none" strike="noStrike" kern="1200" cap="none" spc="0" normalizeH="0" baseline="0" noProof="0" dirty="0">
                <a:ln>
                  <a:noFill/>
                </a:ln>
                <a:solidFill>
                  <a:srgbClr val="425563"/>
                </a:solidFill>
                <a:effectLst/>
                <a:uLnTx/>
                <a:uFillTx/>
                <a:latin typeface="Arial" panose="020B0604020202020204"/>
                <a:ea typeface="+mn-ea"/>
                <a:cs typeface="+mn-cs"/>
              </a:rPr>
              <a:t>Learning </a:t>
            </a:r>
            <a:r>
              <a:rPr lang="en-GB" dirty="0">
                <a:latin typeface="Arial" panose="020B0604020202020204"/>
              </a:rPr>
              <a:t>from </a:t>
            </a:r>
            <a:r>
              <a:rPr kumimoji="0" lang="en-GB" sz="1200" b="0" i="0" u="none" strike="noStrike" kern="1200" cap="none" spc="0" normalizeH="0" baseline="0" noProof="0" dirty="0">
                <a:ln>
                  <a:noFill/>
                </a:ln>
                <a:solidFill>
                  <a:srgbClr val="425563"/>
                </a:solidFill>
                <a:effectLst/>
                <a:uLnTx/>
                <a:uFillTx/>
                <a:latin typeface="Arial" panose="020B0604020202020204"/>
                <a:ea typeface="+mn-ea"/>
                <a:cs typeface="+mn-cs"/>
              </a:rPr>
              <a:t>the review of evidence</a:t>
            </a:r>
            <a:r>
              <a:rPr lang="en-GB" dirty="0">
                <a:latin typeface="Arial" panose="020B0604020202020204"/>
              </a:rPr>
              <a:t>, data diagnostic</a:t>
            </a:r>
            <a:r>
              <a:rPr kumimoji="0" lang="en-GB" sz="1200" b="0" i="0" u="none" strike="noStrike" kern="1200" cap="none" spc="0" normalizeH="0" baseline="0" noProof="0" dirty="0">
                <a:ln>
                  <a:noFill/>
                </a:ln>
                <a:solidFill>
                  <a:srgbClr val="425563"/>
                </a:solidFill>
                <a:effectLst/>
                <a:uLnTx/>
                <a:uFillTx/>
                <a:latin typeface="Arial" panose="020B0604020202020204"/>
                <a:ea typeface="+mn-ea"/>
                <a:cs typeface="+mn-cs"/>
              </a:rPr>
              <a:t> and </a:t>
            </a:r>
            <a:r>
              <a:rPr lang="en-GB" dirty="0">
                <a:latin typeface="Arial" panose="020B0604020202020204"/>
              </a:rPr>
              <a:t>from </a:t>
            </a:r>
            <a:r>
              <a:rPr kumimoji="0" lang="en-GB" sz="1200" b="0" i="0" u="none" strike="noStrike" kern="1200" cap="none" spc="0" normalizeH="0" baseline="0" noProof="0" dirty="0">
                <a:ln>
                  <a:noFill/>
                </a:ln>
                <a:solidFill>
                  <a:srgbClr val="425563"/>
                </a:solidFill>
                <a:effectLst/>
                <a:uLnTx/>
                <a:uFillTx/>
                <a:latin typeface="Arial" panose="020B0604020202020204"/>
                <a:ea typeface="+mn-ea"/>
                <a:cs typeface="+mn-cs"/>
              </a:rPr>
              <a:t>young people</a:t>
            </a:r>
            <a:r>
              <a:rPr lang="en-GB" dirty="0">
                <a:latin typeface="Arial" panose="020B0604020202020204"/>
              </a:rPr>
              <a:t> has shown that </a:t>
            </a:r>
            <a:r>
              <a:rPr kumimoji="0" lang="en-GB" sz="1200" b="0" i="0" u="none" strike="noStrike" kern="1200" cap="none" spc="0" normalizeH="0" baseline="0" noProof="0" dirty="0">
                <a:ln>
                  <a:noFill/>
                </a:ln>
                <a:solidFill>
                  <a:srgbClr val="425563"/>
                </a:solidFill>
                <a:effectLst/>
                <a:uLnTx/>
                <a:uFillTx/>
                <a:latin typeface="Arial" panose="020B0604020202020204"/>
                <a:ea typeface="+mn-ea"/>
                <a:cs typeface="+mn-cs"/>
              </a:rPr>
              <a:t>CYP face a broad spectrum of inequalities in relation to waiting times, and in the interlinked domains of access, experience and outcomes.</a:t>
            </a:r>
          </a:p>
          <a:p>
            <a:pPr marL="171450" indent="-171450">
              <a:buFont typeface="Arial" panose="020B0604020202020204" pitchFamily="34" charset="0"/>
              <a:buChar char="•"/>
              <a:defRPr/>
            </a:pPr>
            <a:r>
              <a:rPr lang="en-GB" dirty="0">
                <a:latin typeface="Arial" panose="020B0604020202020204"/>
              </a:rPr>
              <a:t>Through our evidence review, we know that long waits can negatively impact outcomes and CYP’s chance of seeking help and engaging with services. In addition, a survey undertaken as part of </a:t>
            </a:r>
            <a:r>
              <a:rPr lang="en-GB" dirty="0">
                <a:latin typeface="Arial" panose="020B0604020202020204"/>
                <a:hlinkClick r:id="rId4"/>
              </a:rPr>
              <a:t>Young Minds’ ‘End the Wait’ campaign</a:t>
            </a:r>
            <a:r>
              <a:rPr lang="en-GB" dirty="0">
                <a:latin typeface="Arial" panose="020B0604020202020204"/>
              </a:rPr>
              <a:t> heard from over 13 000 young people providing feedback on the impact of long waits for mental health services.</a:t>
            </a:r>
            <a:endParaRPr lang="en-GB" dirty="0">
              <a:latin typeface="Arial" panose="020B0604020202020204"/>
              <a:cs typeface="Arial"/>
            </a:endParaRPr>
          </a:p>
          <a:p>
            <a:pPr marL="171450" indent="-171450">
              <a:buFont typeface="Arial" panose="020B0604020202020204" pitchFamily="34" charset="0"/>
              <a:buChar char="•"/>
              <a:defRPr/>
            </a:pPr>
            <a:r>
              <a:rPr kumimoji="0" lang="en-GB" sz="1200" b="0" i="0" u="none" strike="noStrike" kern="1200" cap="none" spc="0" normalizeH="0" baseline="0" noProof="0" dirty="0">
                <a:ln>
                  <a:noFill/>
                </a:ln>
                <a:solidFill>
                  <a:srgbClr val="425563"/>
                </a:solidFill>
                <a:effectLst/>
                <a:uLnTx/>
                <a:uFillTx/>
                <a:latin typeface="Arial" panose="020B0604020202020204"/>
                <a:ea typeface="+mn-ea"/>
                <a:cs typeface="+mn-cs"/>
              </a:rPr>
              <a:t>Work </a:t>
            </a:r>
            <a:r>
              <a:rPr lang="en-GB" dirty="0">
                <a:latin typeface="Arial" panose="020B0604020202020204"/>
              </a:rPr>
              <a:t>to examine mental health services data has unearthed a number of key inequalities in relation waits experienced by CYP for first and second contact with services. Some groups of young people are facing longer waits than others, including males, those from Black, mixed heritage and Asian communities as well as young people waiting for </a:t>
            </a:r>
            <a:r>
              <a:rPr lang="en-GB" dirty="0">
                <a:ea typeface="+mn-lt"/>
                <a:cs typeface="+mn-lt"/>
              </a:rPr>
              <a:t>neurodiversity</a:t>
            </a:r>
            <a:r>
              <a:rPr lang="en-GB" dirty="0">
                <a:latin typeface="Arial" panose="020B0604020202020204"/>
              </a:rPr>
              <a:t> services. We also know that there are differences in waiting times across different ICB areas and providers meaning CYP may wait longer based on where they live.  </a:t>
            </a:r>
            <a:endParaRPr lang="en-GB" dirty="0">
              <a:latin typeface="Arial" panose="020B0604020202020204"/>
              <a:cs typeface="Arial"/>
            </a:endParaRPr>
          </a:p>
          <a:p>
            <a:pPr marL="171450" indent="-171450">
              <a:buFont typeface="Arial" panose="020B0604020202020204" pitchFamily="34" charset="0"/>
              <a:buChar char="•"/>
              <a:defRPr/>
            </a:pPr>
            <a:r>
              <a:rPr lang="en-GB" dirty="0">
                <a:latin typeface="Arial" panose="020B0604020202020204"/>
              </a:rPr>
              <a:t>Given that we know some young people face longer waits than others, and that waiting longer can have a negative impact on outcomes, it follows that the inequalities experienced by young people waiting for services may have a negative impact on their eventual outcome and chance of improved mental health. </a:t>
            </a:r>
            <a:endParaRPr lang="en-GB" dirty="0">
              <a:latin typeface="Arial" panose="020B0604020202020204"/>
              <a:cs typeface="Arial"/>
            </a:endParaRPr>
          </a:p>
          <a:p>
            <a:pPr marL="171450" marR="0" lvl="0" indent="-1714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dirty="0">
                <a:latin typeface="Arial" panose="020B0604020202020204"/>
              </a:rPr>
              <a:t>Through working directly with young people as part of our Youth Advisory board, we have also heard that young people are concerned about age related inequalities potentially experienced by those aged 16-18 who transition to adult services before they are seen by CAMHS, or before they have completed their treatment in CAMHS.  </a:t>
            </a:r>
            <a:endParaRPr lang="en-GB" dirty="0">
              <a:latin typeface="Arial" panose="020B0604020202020204"/>
              <a:cs typeface="Arial"/>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a:ln>
                <a:noFill/>
              </a:ln>
              <a:solidFill>
                <a:srgbClr val="425563"/>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a:ln>
                <a:noFill/>
              </a:ln>
              <a:solidFill>
                <a:srgbClr val="425563"/>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a:ln>
                <a:noFill/>
              </a:ln>
              <a:solidFill>
                <a:srgbClr val="425563"/>
              </a:solidFill>
              <a:effectLst/>
              <a:uLnTx/>
              <a:uFillTx/>
              <a:latin typeface="Arial" panose="020B0604020202020204"/>
              <a:ea typeface="+mn-ea"/>
              <a:cs typeface="+mn-cs"/>
            </a:endParaRPr>
          </a:p>
        </p:txBody>
      </p:sp>
    </p:spTree>
    <p:extLst>
      <p:ext uri="{BB962C8B-B14F-4D97-AF65-F5344CB8AC3E}">
        <p14:creationId xmlns:p14="http://schemas.microsoft.com/office/powerpoint/2010/main" val="2762180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DBE9087-A34D-F879-952F-DD16E3DCE727}"/>
              </a:ext>
            </a:extLst>
          </p:cNvPr>
          <p:cNvSpPr>
            <a:spLocks noGrp="1"/>
          </p:cNvSpPr>
          <p:nvPr>
            <p:ph type="body" sz="quarter" idx="11"/>
          </p:nvPr>
        </p:nvSpPr>
        <p:spPr>
          <a:xfrm>
            <a:off x="7080377" y="2625381"/>
            <a:ext cx="3847745" cy="2168495"/>
          </a:xfrm>
        </p:spPr>
        <p:txBody>
          <a:bodyPr lIns="91440" tIns="45720" rIns="91440" bIns="45720" anchor="t"/>
          <a:lstStyle/>
          <a:p>
            <a:r>
              <a:rPr lang="en-GB" b="1">
                <a:latin typeface="Arial"/>
                <a:cs typeface="Arial"/>
              </a:rPr>
              <a:t>Executive Summary  </a:t>
            </a:r>
          </a:p>
          <a:p>
            <a:r>
              <a:rPr lang="en-GB" b="1">
                <a:latin typeface="Arial"/>
                <a:cs typeface="Arial"/>
              </a:rPr>
              <a:t>Introduction </a:t>
            </a:r>
          </a:p>
          <a:p>
            <a:r>
              <a:rPr lang="en-GB" b="1">
                <a:latin typeface="Arial"/>
                <a:cs typeface="Arial"/>
              </a:rPr>
              <a:t>Approach and methodology</a:t>
            </a:r>
          </a:p>
          <a:p>
            <a:r>
              <a:rPr lang="en-GB" b="1">
                <a:latin typeface="Arial"/>
                <a:cs typeface="Arial"/>
              </a:rPr>
              <a:t>Summary of key findings</a:t>
            </a:r>
          </a:p>
          <a:p>
            <a:r>
              <a:rPr lang="en-GB" b="1">
                <a:latin typeface="Arial"/>
                <a:cs typeface="Arial"/>
              </a:rPr>
              <a:t>Findings </a:t>
            </a:r>
          </a:p>
          <a:p>
            <a:pPr marL="171450" indent="-171450">
              <a:buFont typeface="Arial" panose="020B0604020202020204" pitchFamily="34" charset="0"/>
              <a:buChar char="•"/>
            </a:pPr>
            <a:r>
              <a:rPr lang="en-GB"/>
              <a:t>Pathways</a:t>
            </a:r>
          </a:p>
          <a:p>
            <a:pPr marL="171450" indent="-171450">
              <a:buFont typeface="Arial" panose="020B0604020202020204" pitchFamily="34" charset="0"/>
              <a:buChar char="•"/>
            </a:pPr>
            <a:r>
              <a:rPr lang="en-GB"/>
              <a:t>Inequalities</a:t>
            </a:r>
          </a:p>
          <a:p>
            <a:pPr marL="171450" indent="-171450">
              <a:buFont typeface="Arial" panose="020B0604020202020204" pitchFamily="34" charset="0"/>
              <a:buChar char="•"/>
            </a:pPr>
            <a:r>
              <a:rPr lang="en-GB"/>
              <a:t>Demand and capacity</a:t>
            </a:r>
          </a:p>
          <a:p>
            <a:pPr marL="171450" indent="-171450">
              <a:buFont typeface="Arial" panose="020B0604020202020204" pitchFamily="34" charset="0"/>
              <a:buChar char="•"/>
            </a:pPr>
            <a:r>
              <a:rPr lang="en-GB"/>
              <a:t>Models and approaches</a:t>
            </a:r>
          </a:p>
          <a:p>
            <a:pPr marL="171450" indent="-171450">
              <a:buFont typeface="Arial" panose="020B0604020202020204" pitchFamily="34" charset="0"/>
              <a:buChar char="•"/>
            </a:pPr>
            <a:r>
              <a:rPr lang="en-GB"/>
              <a:t>Workforce</a:t>
            </a:r>
          </a:p>
          <a:p>
            <a:r>
              <a:rPr lang="en-GB" b="1">
                <a:latin typeface="Arial"/>
                <a:cs typeface="Arial"/>
              </a:rPr>
              <a:t>Recommendations </a:t>
            </a:r>
          </a:p>
        </p:txBody>
      </p:sp>
      <p:sp>
        <p:nvSpPr>
          <p:cNvPr id="4" name="Title 3">
            <a:extLst>
              <a:ext uri="{FF2B5EF4-FFF2-40B4-BE49-F238E27FC236}">
                <a16:creationId xmlns:a16="http://schemas.microsoft.com/office/drawing/2014/main" id="{CAD98CB1-8B90-5780-6219-15ACDAD9D59D}"/>
              </a:ext>
            </a:extLst>
          </p:cNvPr>
          <p:cNvSpPr>
            <a:spLocks noGrp="1"/>
          </p:cNvSpPr>
          <p:nvPr>
            <p:ph type="title"/>
          </p:nvPr>
        </p:nvSpPr>
        <p:spPr>
          <a:xfrm>
            <a:off x="7081200" y="1638000"/>
            <a:ext cx="3873600" cy="480131"/>
          </a:xfrm>
        </p:spPr>
        <p:txBody>
          <a:bodyPr/>
          <a:lstStyle/>
          <a:p>
            <a:r>
              <a:rPr lang="en-GB"/>
              <a:t>Contents</a:t>
            </a:r>
          </a:p>
        </p:txBody>
      </p:sp>
      <p:sp>
        <p:nvSpPr>
          <p:cNvPr id="6" name="Text Placeholder 5">
            <a:extLst>
              <a:ext uri="{FF2B5EF4-FFF2-40B4-BE49-F238E27FC236}">
                <a16:creationId xmlns:a16="http://schemas.microsoft.com/office/drawing/2014/main" id="{D17A1B85-FF4A-B417-2C89-FF37EE867D1D}"/>
              </a:ext>
            </a:extLst>
          </p:cNvPr>
          <p:cNvSpPr>
            <a:spLocks noGrp="1"/>
          </p:cNvSpPr>
          <p:nvPr>
            <p:ph type="body" sz="quarter" idx="12"/>
          </p:nvPr>
        </p:nvSpPr>
        <p:spPr>
          <a:xfrm>
            <a:off x="3200603" y="2625381"/>
            <a:ext cx="3847745" cy="3011939"/>
          </a:xfrm>
        </p:spPr>
        <p:txBody>
          <a:bodyPr/>
          <a:lstStyle/>
          <a:p>
            <a:r>
              <a:rPr lang="en-US"/>
              <a:t>3</a:t>
            </a:r>
          </a:p>
          <a:p>
            <a:r>
              <a:rPr lang="en-US"/>
              <a:t>4</a:t>
            </a:r>
          </a:p>
          <a:p>
            <a:r>
              <a:rPr lang="en-US"/>
              <a:t>6</a:t>
            </a:r>
          </a:p>
          <a:p>
            <a:r>
              <a:rPr lang="en-US"/>
              <a:t>9</a:t>
            </a:r>
          </a:p>
          <a:p>
            <a:r>
              <a:rPr lang="en-US"/>
              <a:t>11</a:t>
            </a:r>
          </a:p>
          <a:p>
            <a:r>
              <a:rPr lang="en-US"/>
              <a:t>11</a:t>
            </a:r>
          </a:p>
          <a:p>
            <a:r>
              <a:rPr lang="en-US"/>
              <a:t>17</a:t>
            </a:r>
          </a:p>
          <a:p>
            <a:r>
              <a:rPr lang="en-US"/>
              <a:t>23</a:t>
            </a:r>
          </a:p>
          <a:p>
            <a:r>
              <a:rPr lang="en-US"/>
              <a:t>28</a:t>
            </a:r>
          </a:p>
          <a:p>
            <a:r>
              <a:rPr lang="en-US"/>
              <a:t>30</a:t>
            </a:r>
          </a:p>
          <a:p>
            <a:r>
              <a:rPr lang="en-US"/>
              <a:t>32</a:t>
            </a:r>
          </a:p>
        </p:txBody>
      </p:sp>
    </p:spTree>
    <p:extLst>
      <p:ext uri="{BB962C8B-B14F-4D97-AF65-F5344CB8AC3E}">
        <p14:creationId xmlns:p14="http://schemas.microsoft.com/office/powerpoint/2010/main" val="23097951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F7AF0B6-6DEE-0014-1A72-EDD3A6705760}"/>
              </a:ext>
            </a:extLst>
          </p:cNvPr>
          <p:cNvSpPr txBox="1">
            <a:spLocks/>
          </p:cNvSpPr>
          <p:nvPr/>
        </p:nvSpPr>
        <p:spPr>
          <a:xfrm>
            <a:off x="763200" y="770400"/>
            <a:ext cx="5550194" cy="730800"/>
          </a:xfrm>
          <a:prstGeom prst="rect">
            <a:avLst/>
          </a:prstGeom>
        </p:spPr>
        <p:txBody>
          <a:bodyPr/>
          <a:lstStyle>
            <a:lvl1pPr algn="l" defTabSz="914400" rtl="0" eaLnBrk="1" latinLnBrk="0" hangingPunct="1">
              <a:lnSpc>
                <a:spcPct val="90000"/>
              </a:lnSpc>
              <a:spcBef>
                <a:spcPct val="0"/>
              </a:spcBef>
              <a:buNone/>
              <a:defRPr lang="en-GB" sz="1800" b="1" kern="1200">
                <a:solidFill>
                  <a:srgbClr val="005EB8"/>
                </a:solidFill>
                <a:effectLst/>
                <a:latin typeface="Arial" panose="020B0604020202020204" pitchFamily="34" charset="0"/>
                <a:ea typeface="+mn-ea"/>
                <a:cs typeface="+mn-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1800" b="1" i="0" u="none" strike="noStrike" kern="1200" cap="none" spc="0" normalizeH="0" baseline="0" noProof="0" dirty="0">
                <a:ln>
                  <a:noFill/>
                </a:ln>
                <a:solidFill>
                  <a:schemeClr val="accent4"/>
                </a:solidFill>
                <a:effectLst/>
                <a:uLnTx/>
                <a:uFillTx/>
                <a:latin typeface="Arial" panose="020B0604020202020204" pitchFamily="34" charset="0"/>
                <a:ea typeface="+mn-ea"/>
                <a:cs typeface="+mn-cs"/>
              </a:rPr>
              <a:t>Insights from published evidence</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1800" b="0" i="0" u="none" strike="noStrike" kern="1200" cap="none" spc="0" normalizeH="0" baseline="0" noProof="0" dirty="0">
                <a:ln>
                  <a:noFill/>
                </a:ln>
                <a:solidFill>
                  <a:schemeClr val="accent4"/>
                </a:solidFill>
                <a:effectLst/>
                <a:uLnTx/>
                <a:uFillTx/>
                <a:latin typeface="Arial" panose="020B0604020202020204" pitchFamily="34" charset="0"/>
                <a:ea typeface="+mn-ea"/>
                <a:cs typeface="+mn-cs"/>
              </a:rPr>
              <a:t>Impact of long waits</a:t>
            </a:r>
          </a:p>
        </p:txBody>
      </p:sp>
      <p:sp>
        <p:nvSpPr>
          <p:cNvPr id="4" name="Text Placeholder 3">
            <a:extLst>
              <a:ext uri="{FF2B5EF4-FFF2-40B4-BE49-F238E27FC236}">
                <a16:creationId xmlns:a16="http://schemas.microsoft.com/office/drawing/2014/main" id="{98F91BCC-9667-CD67-E6F1-B59F4C7339B9}"/>
              </a:ext>
            </a:extLst>
          </p:cNvPr>
          <p:cNvSpPr txBox="1">
            <a:spLocks/>
          </p:cNvSpPr>
          <p:nvPr/>
        </p:nvSpPr>
        <p:spPr>
          <a:xfrm>
            <a:off x="763199" y="1854000"/>
            <a:ext cx="10595495" cy="236061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fontAlgn="auto">
              <a:lnSpc>
                <a:spcPct val="80000"/>
              </a:lnSpc>
              <a:spcBef>
                <a:spcPts val="600"/>
              </a:spcBef>
              <a:spcAft>
                <a:spcPts val="600"/>
              </a:spcAft>
              <a:buClrTx/>
              <a:buSzTx/>
              <a:buNone/>
              <a:tabLst>
                <a:tab pos="193040" algn="l"/>
              </a:tabLst>
              <a:defRPr/>
            </a:pPr>
            <a:r>
              <a:rPr lang="en-GB" sz="1400">
                <a:solidFill>
                  <a:srgbClr val="6F767C"/>
                </a:solidFill>
                <a:latin typeface="Arial" panose="020B0604020202020204" pitchFamily="34" charset="0"/>
              </a:rPr>
              <a:t>Children and Young People may still face long waits for accessing mental health services despite significant increases in access achieved since the launch of </a:t>
            </a:r>
            <a:r>
              <a:rPr lang="en-GB" sz="1400">
                <a:solidFill>
                  <a:schemeClr val="accent4"/>
                </a:solidFill>
                <a:latin typeface="Arial" panose="020B0604020202020204" pitchFamily="34" charset="0"/>
                <a:hlinkClick r:id="rId2">
                  <a:extLst>
                    <a:ext uri="{A12FA001-AC4F-418D-AE19-62706E023703}">
                      <ahyp:hlinkClr xmlns:ahyp="http://schemas.microsoft.com/office/drawing/2018/hyperlinkcolor" val="tx"/>
                    </a:ext>
                  </a:extLst>
                </a:hlinkClick>
              </a:rPr>
              <a:t>Future in Mind </a:t>
            </a:r>
            <a:r>
              <a:rPr lang="en-GB" sz="1400">
                <a:solidFill>
                  <a:srgbClr val="6F767C"/>
                </a:solidFill>
                <a:latin typeface="Arial" panose="020B0604020202020204" pitchFamily="34" charset="0"/>
              </a:rPr>
              <a:t>in 2015. However the scale of the challenge continues to grow; throughout the course of the pandemic we have seen increases in referrals and acuity. TPHC undertook a review of evidence on the impact of long waits on CYP mental health. The review has shown that long waits can impact help seeking, engagement and outcomes. </a:t>
            </a:r>
            <a:endParaRPr lang="en-GB" sz="1400">
              <a:solidFill>
                <a:srgbClr val="6F767C"/>
              </a:solidFill>
              <a:effectLst/>
              <a:latin typeface="Arial" panose="020B0604020202020204" pitchFamily="34" charset="0"/>
              <a:ea typeface="Times New Roman" panose="02020603050405020304" pitchFamily="18" charset="0"/>
              <a:cs typeface="Arial" panose="020B0604020202020204" pitchFamily="34" charset="0"/>
            </a:endParaRPr>
          </a:p>
          <a:p>
            <a:pPr marL="285750" indent="-285750">
              <a:buFont typeface="Arial" panose="020B0604020202020204" pitchFamily="34" charset="0"/>
              <a:buChar char="•"/>
            </a:pPr>
            <a:r>
              <a:rPr lang="en-GB" sz="1400">
                <a:solidFill>
                  <a:srgbClr val="6F767C"/>
                </a:solidFill>
                <a:latin typeface="Arial" panose="020B0604020202020204" pitchFamily="34" charset="0"/>
              </a:rPr>
              <a:t>Patients report that waiting lists can act as a barrier to help-seeking across CAMHS (</a:t>
            </a:r>
            <a:r>
              <a:rPr lang="en-GB" sz="1400">
                <a:solidFill>
                  <a:schemeClr val="accent4"/>
                </a:solidFill>
                <a:latin typeface="Arial" panose="020B0604020202020204" pitchFamily="34" charset="0"/>
                <a:hlinkClick r:id="rId3">
                  <a:extLst>
                    <a:ext uri="{A12FA001-AC4F-418D-AE19-62706E023703}">
                      <ahyp:hlinkClr xmlns:ahyp="http://schemas.microsoft.com/office/drawing/2018/hyperlinkcolor" val="tx"/>
                    </a:ext>
                  </a:extLst>
                </a:hlinkClick>
              </a:rPr>
              <a:t>Crouch et al, 2019</a:t>
            </a:r>
            <a:r>
              <a:rPr lang="en-GB" sz="1400">
                <a:solidFill>
                  <a:srgbClr val="6F767C"/>
                </a:solidFill>
                <a:latin typeface="Arial" panose="020B0604020202020204" pitchFamily="34" charset="0"/>
              </a:rPr>
              <a:t>)</a:t>
            </a:r>
          </a:p>
          <a:p>
            <a:pPr marL="285750" indent="-285750">
              <a:buFont typeface="Arial" panose="020B0604020202020204" pitchFamily="34" charset="0"/>
              <a:buChar char="•"/>
            </a:pPr>
            <a:r>
              <a:rPr lang="en-GB" sz="1400">
                <a:solidFill>
                  <a:srgbClr val="6F767C"/>
                </a:solidFill>
                <a:latin typeface="Arial" panose="020B0604020202020204" pitchFamily="34" charset="0"/>
              </a:rPr>
              <a:t>Reports state that perceived uncertainty and lack of support due to longer waits led to reduced functioning, prolonged emotional distress, exacerbation of existing symptoms and poorer outcomes across a range of domains (</a:t>
            </a:r>
            <a:r>
              <a:rPr lang="en-GB" sz="1400">
                <a:solidFill>
                  <a:schemeClr val="accent4"/>
                </a:solidFill>
                <a:latin typeface="Arial" panose="020B0604020202020204" pitchFamily="34" charset="0"/>
                <a:hlinkClick r:id="rId4">
                  <a:extLst>
                    <a:ext uri="{A12FA001-AC4F-418D-AE19-62706E023703}">
                      <ahyp:hlinkClr xmlns:ahyp="http://schemas.microsoft.com/office/drawing/2018/hyperlinkcolor" val="tx"/>
                    </a:ext>
                  </a:extLst>
                </a:hlinkClick>
              </a:rPr>
              <a:t>Brown et al, 2002</a:t>
            </a:r>
            <a:r>
              <a:rPr lang="en-GB" sz="1400">
                <a:solidFill>
                  <a:srgbClr val="6F767C"/>
                </a:solidFill>
                <a:latin typeface="Arial" panose="020B0604020202020204" pitchFamily="34" charset="0"/>
              </a:rPr>
              <a:t>)</a:t>
            </a:r>
          </a:p>
          <a:p>
            <a:pPr marL="285750" indent="-285750">
              <a:buFont typeface="Arial" panose="020B0604020202020204" pitchFamily="34" charset="0"/>
              <a:buChar char="•"/>
            </a:pPr>
            <a:r>
              <a:rPr lang="en-GB" sz="1400">
                <a:solidFill>
                  <a:srgbClr val="6F767C"/>
                </a:solidFill>
                <a:latin typeface="Arial" panose="020B0604020202020204" pitchFamily="34" charset="0"/>
              </a:rPr>
              <a:t>Longer waits have also been associated with greater drop-out and disengagement once intervention begins (</a:t>
            </a:r>
            <a:r>
              <a:rPr lang="en-GB" sz="1400">
                <a:solidFill>
                  <a:schemeClr val="accent4"/>
                </a:solidFill>
                <a:latin typeface="Arial" panose="020B0604020202020204" pitchFamily="34" charset="0"/>
                <a:hlinkClick r:id="rId5">
                  <a:extLst>
                    <a:ext uri="{A12FA001-AC4F-418D-AE19-62706E023703}">
                      <ahyp:hlinkClr xmlns:ahyp="http://schemas.microsoft.com/office/drawing/2018/hyperlinkcolor" val="tx"/>
                    </a:ext>
                  </a:extLst>
                </a:hlinkClick>
              </a:rPr>
              <a:t>Grower et al, 2018; Carer et al, 2012</a:t>
            </a:r>
            <a:r>
              <a:rPr lang="en-GB" sz="1400">
                <a:solidFill>
                  <a:srgbClr val="6F767C"/>
                </a:solidFill>
                <a:latin typeface="Arial" panose="020B0604020202020204" pitchFamily="34" charset="0"/>
              </a:rPr>
              <a:t>) </a:t>
            </a:r>
          </a:p>
          <a:p>
            <a:pPr marL="285750" indent="-285750">
              <a:buFont typeface="Arial" panose="020B0604020202020204" pitchFamily="34" charset="0"/>
              <a:buChar char="•"/>
            </a:pPr>
            <a:r>
              <a:rPr lang="en-GB" sz="1400">
                <a:solidFill>
                  <a:srgbClr val="6F767C"/>
                </a:solidFill>
                <a:latin typeface="Arial" panose="020B0604020202020204" pitchFamily="34" charset="0"/>
              </a:rPr>
              <a:t>Long waits for neurodevelopmental services and other community services have shown that delays in assessment and treatment have a knock-on effect on communication skills, social development and educational outcomes as well as young people’s mental wellbeing (</a:t>
            </a:r>
            <a:r>
              <a:rPr lang="en-GB" sz="1400">
                <a:solidFill>
                  <a:schemeClr val="accent4"/>
                </a:solidFill>
                <a:latin typeface="Arial" panose="020B0604020202020204" pitchFamily="34" charset="0"/>
                <a:hlinkClick r:id="rId6">
                  <a:extLst>
                    <a:ext uri="{A12FA001-AC4F-418D-AE19-62706E023703}">
                      <ahyp:hlinkClr xmlns:ahyp="http://schemas.microsoft.com/office/drawing/2018/hyperlinkcolor" val="tx"/>
                    </a:ext>
                  </a:extLst>
                </a:hlinkClick>
              </a:rPr>
              <a:t>NHS Confederation, 2023</a:t>
            </a:r>
            <a:r>
              <a:rPr lang="en-GB" sz="1400">
                <a:solidFill>
                  <a:srgbClr val="6F767C"/>
                </a:solidFill>
                <a:latin typeface="Arial" panose="020B0604020202020204" pitchFamily="34" charset="0"/>
              </a:rPr>
              <a:t>)</a:t>
            </a:r>
          </a:p>
          <a:p>
            <a:pPr marL="285750" indent="-285750">
              <a:buFont typeface="Arial" panose="020B0604020202020204" pitchFamily="34" charset="0"/>
              <a:buChar char="•"/>
            </a:pPr>
            <a:r>
              <a:rPr lang="en-GB" sz="1400">
                <a:solidFill>
                  <a:srgbClr val="6F767C"/>
                </a:solidFill>
                <a:latin typeface="Arial" panose="020B0604020202020204" pitchFamily="34" charset="0"/>
              </a:rPr>
              <a:t>A report on the impact of waiting times on patient outcomes in the context of early intervention in psychosis (EIP) services in England, found that longer waiting time is significantly associated with a deterioration in patient outcomes 12 months after acceptance for treatment for patients that are still in EIP care (</a:t>
            </a:r>
            <a:r>
              <a:rPr lang="en-GB" sz="1400">
                <a:solidFill>
                  <a:schemeClr val="accent4"/>
                </a:solidFill>
                <a:latin typeface="Arial" panose="020B0604020202020204" pitchFamily="34" charset="0"/>
                <a:hlinkClick r:id="rId7">
                  <a:extLst>
                    <a:ext uri="{A12FA001-AC4F-418D-AE19-62706E023703}">
                      <ahyp:hlinkClr xmlns:ahyp="http://schemas.microsoft.com/office/drawing/2018/hyperlinkcolor" val="tx"/>
                    </a:ext>
                  </a:extLst>
                </a:hlinkClick>
              </a:rPr>
              <a:t>Reichert et al, 2018</a:t>
            </a:r>
            <a:r>
              <a:rPr lang="en-GB" sz="1400">
                <a:solidFill>
                  <a:srgbClr val="6F767C"/>
                </a:solidFill>
                <a:latin typeface="Arial" panose="020B0604020202020204" pitchFamily="34" charset="0"/>
              </a:rPr>
              <a:t>)</a:t>
            </a:r>
          </a:p>
        </p:txBody>
      </p:sp>
    </p:spTree>
    <p:extLst>
      <p:ext uri="{BB962C8B-B14F-4D97-AF65-F5344CB8AC3E}">
        <p14:creationId xmlns:p14="http://schemas.microsoft.com/office/powerpoint/2010/main" val="39591564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C9CFB26C-D030-5C98-3A95-F5B214BF0B3E}"/>
              </a:ext>
            </a:extLst>
          </p:cNvPr>
          <p:cNvSpPr>
            <a:spLocks noGrp="1"/>
          </p:cNvSpPr>
          <p:nvPr>
            <p:ph type="body" sz="quarter" idx="13"/>
          </p:nvPr>
        </p:nvSpPr>
        <p:spPr>
          <a:xfrm>
            <a:off x="762700" y="770773"/>
            <a:ext cx="10667300" cy="762467"/>
          </a:xfrm>
        </p:spPr>
        <p:txBody>
          <a:bodyPr lIns="91440" tIns="45720" rIns="91440" bIns="45720" anchor="t">
            <a:normAutofit fontScale="92500" lnSpcReduction="10000"/>
          </a:bodyPr>
          <a:lstStyle/>
          <a:p>
            <a:pPr>
              <a:spcBef>
                <a:spcPct val="0"/>
              </a:spcBef>
              <a:defRPr/>
            </a:pPr>
            <a:r>
              <a:rPr lang="en-GB" sz="1900" spc="0" dirty="0">
                <a:solidFill>
                  <a:schemeClr val="accent4"/>
                </a:solidFill>
              </a:rPr>
              <a:t>Key findings from data analysis</a:t>
            </a:r>
          </a:p>
          <a:p>
            <a:pPr>
              <a:spcBef>
                <a:spcPts val="0"/>
              </a:spcBef>
              <a:spcAft>
                <a:spcPts val="600"/>
              </a:spcAft>
              <a:defRPr/>
            </a:pPr>
            <a:r>
              <a:rPr lang="en-GB" sz="1300" b="0" spc="0" dirty="0">
                <a:solidFill>
                  <a:srgbClr val="425563"/>
                </a:solidFill>
                <a:latin typeface="Arial" panose="020B0604020202020204"/>
              </a:rPr>
              <a:t>TPHC undertook a two-phase data diagnostics exercise to study the as-is situation of the waiting times to mental health services for CYP across London. This slide reviews the key findings from both phases of work. For more information please see the full Phase 1 and Phase 2 write ups </a:t>
            </a:r>
            <a:r>
              <a:rPr lang="en-GB" sz="1300" b="0" spc="0" dirty="0">
                <a:solidFill>
                  <a:srgbClr val="425563"/>
                </a:solidFill>
                <a:latin typeface="Arial" panose="020B0604020202020204"/>
                <a:hlinkClick r:id="rId3"/>
              </a:rPr>
              <a:t>here. </a:t>
            </a:r>
            <a:endParaRPr lang="en-GB" sz="1300" b="0" spc="0" dirty="0">
              <a:solidFill>
                <a:srgbClr val="425563"/>
              </a:solidFill>
              <a:latin typeface="Arial" panose="020B0604020202020204"/>
            </a:endParaRPr>
          </a:p>
          <a:p>
            <a:endParaRPr lang="en-GB" sz="2800" dirty="0">
              <a:latin typeface="Arial"/>
              <a:cs typeface="Arial"/>
            </a:endParaRPr>
          </a:p>
        </p:txBody>
      </p:sp>
      <p:sp>
        <p:nvSpPr>
          <p:cNvPr id="5" name="Slide Number Placeholder 1">
            <a:extLst>
              <a:ext uri="{FF2B5EF4-FFF2-40B4-BE49-F238E27FC236}">
                <a16:creationId xmlns:a16="http://schemas.microsoft.com/office/drawing/2014/main" id="{A73AA0AD-D7FF-DB8E-1C4C-03ACA1B712C5}"/>
              </a:ext>
            </a:extLst>
          </p:cNvPr>
          <p:cNvSpPr txBox="1">
            <a:spLocks/>
          </p:cNvSpPr>
          <p:nvPr/>
        </p:nvSpPr>
        <p:spPr>
          <a:xfrm>
            <a:off x="10895188" y="6409436"/>
            <a:ext cx="889747"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Calibri" panose="020F0502020204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CF839E00-920F-44B0-A87D-3D18AF2DE1AE}" type="slidenum">
              <a:rPr lang="en-GB" smtClean="0">
                <a:latin typeface="Arial" panose="020B0604020202020204" pitchFamily="34" charset="0"/>
              </a:rPr>
              <a:pPr algn="r"/>
              <a:t>21</a:t>
            </a:fld>
            <a:endParaRPr lang="en-GB">
              <a:latin typeface="Arial" panose="020B0604020202020204" pitchFamily="34" charset="0"/>
            </a:endParaRPr>
          </a:p>
        </p:txBody>
      </p:sp>
      <p:sp>
        <p:nvSpPr>
          <p:cNvPr id="37" name="TextBox 36">
            <a:extLst>
              <a:ext uri="{FF2B5EF4-FFF2-40B4-BE49-F238E27FC236}">
                <a16:creationId xmlns:a16="http://schemas.microsoft.com/office/drawing/2014/main" id="{0BA3E4CD-EB0D-5242-6C66-C78FF64E6BF1}"/>
              </a:ext>
            </a:extLst>
          </p:cNvPr>
          <p:cNvSpPr txBox="1"/>
          <p:nvPr/>
        </p:nvSpPr>
        <p:spPr>
          <a:xfrm>
            <a:off x="584461" y="1640963"/>
            <a:ext cx="1640462" cy="215444"/>
          </a:xfrm>
          <a:prstGeom prst="rect">
            <a:avLst/>
          </a:prstGeom>
          <a:noFill/>
        </p:spPr>
        <p:txBody>
          <a:bodyPr wrap="square" lIns="0" tIns="0" rIns="0" bIns="0" rtlCol="0" anchor="ctr">
            <a:spAutoFit/>
          </a:bodyPr>
          <a:lstStyle/>
          <a:p>
            <a:r>
              <a:rPr lang="en-GB" sz="1400" dirty="0">
                <a:solidFill>
                  <a:srgbClr val="425463"/>
                </a:solidFill>
              </a:rPr>
              <a:t>Phase 1 finding</a:t>
            </a:r>
          </a:p>
        </p:txBody>
      </p:sp>
      <p:sp>
        <p:nvSpPr>
          <p:cNvPr id="38" name="TextBox 37">
            <a:extLst>
              <a:ext uri="{FF2B5EF4-FFF2-40B4-BE49-F238E27FC236}">
                <a16:creationId xmlns:a16="http://schemas.microsoft.com/office/drawing/2014/main" id="{A511F33D-0F74-5230-D18D-59883FC52FEA}"/>
              </a:ext>
            </a:extLst>
          </p:cNvPr>
          <p:cNvSpPr txBox="1"/>
          <p:nvPr/>
        </p:nvSpPr>
        <p:spPr>
          <a:xfrm>
            <a:off x="4059381" y="1640631"/>
            <a:ext cx="2619891" cy="215444"/>
          </a:xfrm>
          <a:prstGeom prst="rect">
            <a:avLst/>
          </a:prstGeom>
          <a:noFill/>
        </p:spPr>
        <p:txBody>
          <a:bodyPr wrap="square" lIns="0" tIns="0" rIns="0" bIns="0" rtlCol="0" anchor="ctr">
            <a:spAutoFit/>
          </a:bodyPr>
          <a:lstStyle/>
          <a:p>
            <a:r>
              <a:rPr lang="en-GB" sz="1400" dirty="0">
                <a:solidFill>
                  <a:srgbClr val="425463"/>
                </a:solidFill>
              </a:rPr>
              <a:t>Phase 2 further exploration</a:t>
            </a:r>
          </a:p>
        </p:txBody>
      </p:sp>
      <p:grpSp>
        <p:nvGrpSpPr>
          <p:cNvPr id="49" name="Group 48">
            <a:extLst>
              <a:ext uri="{FF2B5EF4-FFF2-40B4-BE49-F238E27FC236}">
                <a16:creationId xmlns:a16="http://schemas.microsoft.com/office/drawing/2014/main" id="{7EA9FABF-8F63-854A-26E0-402F1F4CBAFA}"/>
              </a:ext>
            </a:extLst>
          </p:cNvPr>
          <p:cNvGrpSpPr/>
          <p:nvPr/>
        </p:nvGrpSpPr>
        <p:grpSpPr>
          <a:xfrm>
            <a:off x="584461" y="1924340"/>
            <a:ext cx="10489130" cy="1081470"/>
            <a:chOff x="1304925" y="1991896"/>
            <a:chExt cx="10004482" cy="1224001"/>
          </a:xfrm>
        </p:grpSpPr>
        <p:grpSp>
          <p:nvGrpSpPr>
            <p:cNvPr id="25" name="Group 24">
              <a:extLst>
                <a:ext uri="{FF2B5EF4-FFF2-40B4-BE49-F238E27FC236}">
                  <a16:creationId xmlns:a16="http://schemas.microsoft.com/office/drawing/2014/main" id="{C4ED6604-0698-E1A3-DAE9-CEEEF8B80D1E}"/>
                </a:ext>
              </a:extLst>
            </p:cNvPr>
            <p:cNvGrpSpPr/>
            <p:nvPr/>
          </p:nvGrpSpPr>
          <p:grpSpPr>
            <a:xfrm>
              <a:off x="1872344" y="1991896"/>
              <a:ext cx="9437063" cy="1224001"/>
              <a:chOff x="762701" y="2803152"/>
              <a:chExt cx="8975341" cy="1224001"/>
            </a:xfrm>
          </p:grpSpPr>
          <p:sp>
            <p:nvSpPr>
              <p:cNvPr id="26" name="TextBox 25">
                <a:extLst>
                  <a:ext uri="{FF2B5EF4-FFF2-40B4-BE49-F238E27FC236}">
                    <a16:creationId xmlns:a16="http://schemas.microsoft.com/office/drawing/2014/main" id="{6C5B9364-91AE-682C-2EEA-B592B4B2FD4C}"/>
                  </a:ext>
                </a:extLst>
              </p:cNvPr>
              <p:cNvSpPr txBox="1"/>
              <p:nvPr/>
            </p:nvSpPr>
            <p:spPr>
              <a:xfrm>
                <a:off x="762701" y="2803152"/>
                <a:ext cx="2529964" cy="1224000"/>
              </a:xfrm>
              <a:prstGeom prst="rect">
                <a:avLst/>
              </a:prstGeom>
              <a:ln w="19050">
                <a:solidFill>
                  <a:schemeClr val="accent5"/>
                </a:solidFill>
              </a:ln>
            </p:spPr>
            <p:style>
              <a:lnRef idx="2">
                <a:schemeClr val="dk1"/>
              </a:lnRef>
              <a:fillRef idx="1">
                <a:schemeClr val="lt1"/>
              </a:fillRef>
              <a:effectRef idx="0">
                <a:schemeClr val="dk1"/>
              </a:effectRef>
              <a:fontRef idx="minor">
                <a:schemeClr val="dk1"/>
              </a:fontRef>
            </p:style>
            <p:txBody>
              <a:bodyPr wrap="square" anchor="ctr">
                <a:no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GB" sz="1050" b="1" i="0" u="none" strike="noStrike" kern="1200" cap="none" spc="0" normalizeH="0" baseline="0" noProof="0" dirty="0">
                    <a:ln>
                      <a:noFill/>
                    </a:ln>
                    <a:solidFill>
                      <a:srgbClr val="425463"/>
                    </a:solidFill>
                    <a:effectLst/>
                    <a:uLnTx/>
                    <a:uFillTx/>
                    <a:latin typeface="+mj-lt"/>
                    <a:ea typeface="+mn-ea"/>
                    <a:cs typeface="Arial"/>
                  </a:rPr>
                  <a:t>CYP of Black or Mixed/Other ethnicity have a​ median initial wait time 2.2x longer than White CYP in London. </a:t>
                </a:r>
              </a:p>
            </p:txBody>
          </p:sp>
          <p:sp>
            <p:nvSpPr>
              <p:cNvPr id="27" name="TextBox 26">
                <a:extLst>
                  <a:ext uri="{FF2B5EF4-FFF2-40B4-BE49-F238E27FC236}">
                    <a16:creationId xmlns:a16="http://schemas.microsoft.com/office/drawing/2014/main" id="{D62A396D-1BC8-27E4-61AB-D3FA6F28C30D}"/>
                  </a:ext>
                </a:extLst>
              </p:cNvPr>
              <p:cNvSpPr txBox="1"/>
              <p:nvPr/>
            </p:nvSpPr>
            <p:spPr>
              <a:xfrm>
                <a:off x="3375245" y="2803153"/>
                <a:ext cx="6362797" cy="1224000"/>
              </a:xfrm>
              <a:prstGeom prst="rect">
                <a:avLst/>
              </a:prstGeom>
              <a:solidFill>
                <a:srgbClr val="E8EDEE"/>
              </a:solidFill>
              <a:ln w="19050">
                <a:solidFill>
                  <a:srgbClr val="E8EDEE"/>
                </a:solidFill>
              </a:ln>
            </p:spPr>
            <p:txBody>
              <a:bodyPr wrap="square" tIns="72000" bIns="72000" anchor="ctr">
                <a:noAutofit/>
              </a:bodyPr>
              <a:lstStyle/>
              <a:p>
                <a:pPr>
                  <a:spcAft>
                    <a:spcPts val="600"/>
                  </a:spcAft>
                  <a:defRPr/>
                </a:pPr>
                <a:r>
                  <a:rPr lang="en-GB" sz="900" dirty="0">
                    <a:solidFill>
                      <a:srgbClr val="425463"/>
                    </a:solidFill>
                    <a:latin typeface="+mj-lt"/>
                    <a:cs typeface="Arial" panose="020B0604020202020204" pitchFamily="34" charset="0"/>
                  </a:rPr>
                  <a:t>This pattern holds true pan-London, but not within individual ICBs. Black young people were disproportionately referred to providers within ICBs that recorded longer median initial waiting times.​ E.g., 35% of Black CYP referrals (compared to 16% of White CYP referrals) were to providers within SEL ICB*, which reported the longest average waiting times.</a:t>
                </a:r>
              </a:p>
              <a:p>
                <a:pPr>
                  <a:spcAft>
                    <a:spcPts val="600"/>
                  </a:spcAft>
                  <a:defRPr/>
                </a:pPr>
                <a:r>
                  <a:rPr lang="en-GB" sz="900" dirty="0">
                    <a:solidFill>
                      <a:srgbClr val="425463"/>
                    </a:solidFill>
                    <a:latin typeface="+mj-lt"/>
                    <a:cs typeface="Arial" panose="020B0604020202020204" pitchFamily="34" charset="0"/>
                  </a:rPr>
                  <a:t>Further analysis at the ICB level revealed that, Asian CYP on average have longer initial waiting times than other ethnicity groups referred to providers within the same ICB.</a:t>
                </a:r>
              </a:p>
              <a:p>
                <a:pPr>
                  <a:spcAft>
                    <a:spcPts val="600"/>
                  </a:spcAft>
                  <a:defRPr/>
                </a:pPr>
                <a:r>
                  <a:rPr lang="en-GB" sz="900" dirty="0">
                    <a:solidFill>
                      <a:srgbClr val="425463"/>
                    </a:solidFill>
                    <a:latin typeface="+mj-lt"/>
                    <a:cs typeface="Arial" panose="020B0604020202020204" pitchFamily="34" charset="0"/>
                  </a:rPr>
                  <a:t>Inequalities in waiting times for different ethnicities were at their greatest in early 2020 and decreased through 2022 and into 2023.</a:t>
                </a:r>
              </a:p>
            </p:txBody>
          </p:sp>
        </p:grpSp>
        <p:sp>
          <p:nvSpPr>
            <p:cNvPr id="44" name="Rectangle 43">
              <a:extLst>
                <a:ext uri="{FF2B5EF4-FFF2-40B4-BE49-F238E27FC236}">
                  <a16:creationId xmlns:a16="http://schemas.microsoft.com/office/drawing/2014/main" id="{461869B5-0884-05C3-1129-D48DBBF796D4}"/>
                </a:ext>
              </a:extLst>
            </p:cNvPr>
            <p:cNvSpPr/>
            <p:nvPr/>
          </p:nvSpPr>
          <p:spPr>
            <a:xfrm>
              <a:off x="1304925" y="1991897"/>
              <a:ext cx="567418" cy="1224000"/>
            </a:xfrm>
            <a:prstGeom prst="rect">
              <a:avLst/>
            </a:prstGeom>
            <a:solidFill>
              <a:schemeClr val="accent5"/>
            </a:solidFill>
            <a:ln w="19050">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Aft>
                  <a:spcPts val="600"/>
                </a:spcAft>
              </a:pPr>
              <a:r>
                <a:rPr lang="en-GB" sz="3200" b="1" dirty="0"/>
                <a:t>1</a:t>
              </a:r>
              <a:endParaRPr lang="en-GB" b="1" dirty="0"/>
            </a:p>
          </p:txBody>
        </p:sp>
      </p:grpSp>
      <p:grpSp>
        <p:nvGrpSpPr>
          <p:cNvPr id="50" name="Group 49">
            <a:extLst>
              <a:ext uri="{FF2B5EF4-FFF2-40B4-BE49-F238E27FC236}">
                <a16:creationId xmlns:a16="http://schemas.microsoft.com/office/drawing/2014/main" id="{E86F24FE-6170-9FA2-42D4-90B144107269}"/>
              </a:ext>
            </a:extLst>
          </p:cNvPr>
          <p:cNvGrpSpPr/>
          <p:nvPr/>
        </p:nvGrpSpPr>
        <p:grpSpPr>
          <a:xfrm>
            <a:off x="583576" y="3135653"/>
            <a:ext cx="10488530" cy="552334"/>
            <a:chOff x="1304925" y="3556633"/>
            <a:chExt cx="9993768" cy="759600"/>
          </a:xfrm>
        </p:grpSpPr>
        <p:grpSp>
          <p:nvGrpSpPr>
            <p:cNvPr id="19" name="Group 18">
              <a:extLst>
                <a:ext uri="{FF2B5EF4-FFF2-40B4-BE49-F238E27FC236}">
                  <a16:creationId xmlns:a16="http://schemas.microsoft.com/office/drawing/2014/main" id="{DC5A8453-64A6-80E6-11BD-99548D3C43A1}"/>
                </a:ext>
              </a:extLst>
            </p:cNvPr>
            <p:cNvGrpSpPr/>
            <p:nvPr/>
          </p:nvGrpSpPr>
          <p:grpSpPr>
            <a:xfrm>
              <a:off x="1872343" y="3556633"/>
              <a:ext cx="9426350" cy="759600"/>
              <a:chOff x="762700" y="2606107"/>
              <a:chExt cx="8965154" cy="759600"/>
            </a:xfrm>
          </p:grpSpPr>
          <p:sp>
            <p:nvSpPr>
              <p:cNvPr id="20" name="TextBox 19">
                <a:extLst>
                  <a:ext uri="{FF2B5EF4-FFF2-40B4-BE49-F238E27FC236}">
                    <a16:creationId xmlns:a16="http://schemas.microsoft.com/office/drawing/2014/main" id="{922355BF-34CC-6A9F-E9D9-E8C953CF0E34}"/>
                  </a:ext>
                </a:extLst>
              </p:cNvPr>
              <p:cNvSpPr txBox="1"/>
              <p:nvPr/>
            </p:nvSpPr>
            <p:spPr>
              <a:xfrm>
                <a:off x="762700" y="2606107"/>
                <a:ext cx="2526854" cy="759600"/>
              </a:xfrm>
              <a:prstGeom prst="rect">
                <a:avLst/>
              </a:prstGeom>
              <a:ln w="19050">
                <a:solidFill>
                  <a:schemeClr val="tx1"/>
                </a:solidFill>
              </a:ln>
            </p:spPr>
            <p:style>
              <a:lnRef idx="2">
                <a:schemeClr val="dk1"/>
              </a:lnRef>
              <a:fillRef idx="1">
                <a:schemeClr val="lt1"/>
              </a:fillRef>
              <a:effectRef idx="0">
                <a:schemeClr val="dk1"/>
              </a:effectRef>
              <a:fontRef idx="minor">
                <a:schemeClr val="dk1"/>
              </a:fontRef>
            </p:style>
            <p:txBody>
              <a:bodyPr wrap="square" anchor="ctr">
                <a:noAutofit/>
              </a:bodyPr>
              <a:lstStyle/>
              <a:p>
                <a:pPr>
                  <a:spcAft>
                    <a:spcPts val="600"/>
                  </a:spcAft>
                  <a:defRPr/>
                </a:pPr>
                <a:r>
                  <a:rPr kumimoji="0" lang="en-GB" sz="1050" b="1" i="0" u="none" strike="noStrike" kern="1200" cap="none" spc="0" normalizeH="0" baseline="0" noProof="0" dirty="0">
                    <a:ln>
                      <a:noFill/>
                    </a:ln>
                    <a:solidFill>
                      <a:srgbClr val="425463"/>
                    </a:solidFill>
                    <a:effectLst/>
                    <a:uLnTx/>
                    <a:uFillTx/>
                    <a:latin typeface="+mj-lt"/>
                    <a:ea typeface="+mn-ea"/>
                    <a:cs typeface="Arial"/>
                  </a:rPr>
                  <a:t>Males have a 2.25x longer median wait than females.</a:t>
                </a:r>
                <a:endParaRPr lang="en-GB" sz="1050" dirty="0">
                  <a:solidFill>
                    <a:srgbClr val="425463"/>
                  </a:solidFill>
                  <a:latin typeface="+mj-lt"/>
                  <a:cs typeface="Arial"/>
                </a:endParaRPr>
              </a:p>
            </p:txBody>
          </p:sp>
          <p:sp>
            <p:nvSpPr>
              <p:cNvPr id="21" name="TextBox 20">
                <a:extLst>
                  <a:ext uri="{FF2B5EF4-FFF2-40B4-BE49-F238E27FC236}">
                    <a16:creationId xmlns:a16="http://schemas.microsoft.com/office/drawing/2014/main" id="{FF279209-1313-F8EC-3F56-ACF66862AB6C}"/>
                  </a:ext>
                </a:extLst>
              </p:cNvPr>
              <p:cNvSpPr txBox="1"/>
              <p:nvPr/>
            </p:nvSpPr>
            <p:spPr>
              <a:xfrm>
                <a:off x="3375070" y="2606107"/>
                <a:ext cx="6352784" cy="759600"/>
              </a:xfrm>
              <a:prstGeom prst="rect">
                <a:avLst/>
              </a:prstGeom>
              <a:solidFill>
                <a:srgbClr val="E8EDEE"/>
              </a:solidFill>
              <a:ln w="19050">
                <a:solidFill>
                  <a:srgbClr val="E8EDEE"/>
                </a:solidFill>
              </a:ln>
            </p:spPr>
            <p:txBody>
              <a:bodyPr wrap="square" tIns="72000" bIns="72000" anchor="ctr">
                <a:noAutofit/>
              </a:bodyPr>
              <a:lstStyle/>
              <a:p>
                <a:pPr>
                  <a:spcAft>
                    <a:spcPts val="600"/>
                  </a:spcAft>
                  <a:defRPr/>
                </a:pPr>
                <a:r>
                  <a:rPr lang="en-GB" sz="900" dirty="0">
                    <a:solidFill>
                      <a:srgbClr val="425463"/>
                    </a:solidFill>
                    <a:latin typeface="+mj-lt"/>
                  </a:rPr>
                  <a:t>Analysis showed some gender differences in the types of services accessed e.g. males more frequently access neurodevelopmental services (which tend to have longer waiting times) and less frequently access crisis services (tending to have shorter waiting times). However, even after taking this into account there is still a large difference in waiting times between genders unexplained by our data. In addition the difference in male and female waiting times is not decreasing over time. </a:t>
                </a:r>
                <a:endParaRPr lang="en-GB" sz="900" b="0" i="0" u="none" strike="noStrike" kern="1200" cap="none" spc="0" normalizeH="0" baseline="0" noProof="0" dirty="0">
                  <a:ln>
                    <a:noFill/>
                  </a:ln>
                  <a:solidFill>
                    <a:srgbClr val="425463"/>
                  </a:solidFill>
                  <a:effectLst/>
                  <a:uLnTx/>
                  <a:uFillTx/>
                  <a:latin typeface="+mj-lt"/>
                  <a:cs typeface="Arial"/>
                </a:endParaRPr>
              </a:p>
            </p:txBody>
          </p:sp>
        </p:grpSp>
        <p:sp>
          <p:nvSpPr>
            <p:cNvPr id="45" name="Rectangle 44">
              <a:extLst>
                <a:ext uri="{FF2B5EF4-FFF2-40B4-BE49-F238E27FC236}">
                  <a16:creationId xmlns:a16="http://schemas.microsoft.com/office/drawing/2014/main" id="{F5092B7B-336E-5CA0-C1D9-2BEA9623BFF0}"/>
                </a:ext>
              </a:extLst>
            </p:cNvPr>
            <p:cNvSpPr/>
            <p:nvPr/>
          </p:nvSpPr>
          <p:spPr>
            <a:xfrm>
              <a:off x="1304925" y="3556633"/>
              <a:ext cx="567418" cy="759600"/>
            </a:xfrm>
            <a:prstGeom prst="rect">
              <a:avLst/>
            </a:prstGeom>
            <a:solidFill>
              <a:schemeClr val="tx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Aft>
                  <a:spcPts val="600"/>
                </a:spcAft>
              </a:pPr>
              <a:r>
                <a:rPr lang="en-GB" sz="3200" b="1"/>
                <a:t>2</a:t>
              </a:r>
              <a:endParaRPr lang="en-GB" b="1"/>
            </a:p>
          </p:txBody>
        </p:sp>
      </p:grpSp>
      <p:grpSp>
        <p:nvGrpSpPr>
          <p:cNvPr id="51" name="Group 50">
            <a:extLst>
              <a:ext uri="{FF2B5EF4-FFF2-40B4-BE49-F238E27FC236}">
                <a16:creationId xmlns:a16="http://schemas.microsoft.com/office/drawing/2014/main" id="{A1A54DBA-2741-F6B6-C77F-6B4860571369}"/>
              </a:ext>
            </a:extLst>
          </p:cNvPr>
          <p:cNvGrpSpPr/>
          <p:nvPr/>
        </p:nvGrpSpPr>
        <p:grpSpPr>
          <a:xfrm>
            <a:off x="583577" y="3817830"/>
            <a:ext cx="10488529" cy="762467"/>
            <a:chOff x="1304925" y="4356683"/>
            <a:chExt cx="9993760" cy="1052866"/>
          </a:xfrm>
        </p:grpSpPr>
        <p:grpSp>
          <p:nvGrpSpPr>
            <p:cNvPr id="17" name="Group 16">
              <a:extLst>
                <a:ext uri="{FF2B5EF4-FFF2-40B4-BE49-F238E27FC236}">
                  <a16:creationId xmlns:a16="http://schemas.microsoft.com/office/drawing/2014/main" id="{891E2E55-A345-9F32-81FD-6658FB964AF9}"/>
                </a:ext>
              </a:extLst>
            </p:cNvPr>
            <p:cNvGrpSpPr/>
            <p:nvPr/>
          </p:nvGrpSpPr>
          <p:grpSpPr>
            <a:xfrm>
              <a:off x="1872342" y="4356685"/>
              <a:ext cx="9426343" cy="1052864"/>
              <a:chOff x="770742" y="1362469"/>
              <a:chExt cx="8965153" cy="1052864"/>
            </a:xfrm>
          </p:grpSpPr>
          <p:sp>
            <p:nvSpPr>
              <p:cNvPr id="3" name="TextBox 2">
                <a:extLst>
                  <a:ext uri="{FF2B5EF4-FFF2-40B4-BE49-F238E27FC236}">
                    <a16:creationId xmlns:a16="http://schemas.microsoft.com/office/drawing/2014/main" id="{0BA9D9CA-3686-1B9C-DDAF-74C62DFE7883}"/>
                  </a:ext>
                </a:extLst>
              </p:cNvPr>
              <p:cNvSpPr txBox="1"/>
              <p:nvPr/>
            </p:nvSpPr>
            <p:spPr>
              <a:xfrm>
                <a:off x="770742" y="1362469"/>
                <a:ext cx="2526853" cy="1052864"/>
              </a:xfrm>
              <a:prstGeom prst="rect">
                <a:avLst/>
              </a:prstGeom>
              <a:ln w="19050">
                <a:solidFill>
                  <a:schemeClr val="accent5">
                    <a:lumMod val="60000"/>
                    <a:lumOff val="40000"/>
                  </a:schemeClr>
                </a:solidFill>
              </a:ln>
            </p:spPr>
            <p:style>
              <a:lnRef idx="2">
                <a:schemeClr val="dk1"/>
              </a:lnRef>
              <a:fillRef idx="1">
                <a:schemeClr val="lt1"/>
              </a:fillRef>
              <a:effectRef idx="0">
                <a:schemeClr val="dk1"/>
              </a:effectRef>
              <a:fontRef idx="minor">
                <a:schemeClr val="dk1"/>
              </a:fontRef>
            </p:style>
            <p:txBody>
              <a:bodyPr wrap="square" rIns="90000" anchor="ctr">
                <a:no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GB" sz="1050" b="1" i="0" u="none" strike="noStrike" kern="1200" cap="none" spc="0" normalizeH="0" baseline="0" noProof="0" dirty="0">
                    <a:ln>
                      <a:noFill/>
                    </a:ln>
                    <a:solidFill>
                      <a:srgbClr val="425463"/>
                    </a:solidFill>
                    <a:effectLst/>
                    <a:uLnTx/>
                    <a:uFillTx/>
                    <a:latin typeface="+mj-lt"/>
                    <a:ea typeface="+mn-ea"/>
                    <a:cs typeface="Arial"/>
                  </a:rPr>
                  <a:t>Black males have a median initial wait </a:t>
                </a:r>
                <a:r>
                  <a:rPr lang="en-GB" sz="1050" b="1" dirty="0">
                    <a:solidFill>
                      <a:srgbClr val="425463"/>
                    </a:solidFill>
                    <a:latin typeface="+mj-lt"/>
                    <a:cs typeface="Arial"/>
                  </a:rPr>
                  <a:t>of</a:t>
                </a:r>
                <a:r>
                  <a:rPr kumimoji="0" lang="en-GB" sz="1050" b="1" i="0" u="none" strike="noStrike" kern="1200" cap="none" spc="0" normalizeH="0" baseline="0" noProof="0" dirty="0">
                    <a:ln>
                      <a:noFill/>
                    </a:ln>
                    <a:solidFill>
                      <a:srgbClr val="425463"/>
                    </a:solidFill>
                    <a:effectLst/>
                    <a:uLnTx/>
                    <a:uFillTx/>
                    <a:latin typeface="+mj-lt"/>
                    <a:ea typeface="+mn-ea"/>
                    <a:cs typeface="Arial"/>
                  </a:rPr>
                  <a:t> 20 days, </a:t>
                </a:r>
                <a:r>
                  <a:rPr kumimoji="0" lang="en-GB" sz="1050" i="0" u="none" strike="noStrike" kern="1200" cap="none" spc="0" normalizeH="0" baseline="0" noProof="0" dirty="0">
                    <a:ln>
                      <a:noFill/>
                    </a:ln>
                    <a:solidFill>
                      <a:srgbClr val="425463"/>
                    </a:solidFill>
                    <a:effectLst/>
                    <a:uLnTx/>
                    <a:uFillTx/>
                    <a:latin typeface="+mj-lt"/>
                    <a:ea typeface="+mn-ea"/>
                    <a:cs typeface="Arial"/>
                  </a:rPr>
                  <a:t>compared to 6 days for the overall London 0-18's cohort.</a:t>
                </a:r>
              </a:p>
            </p:txBody>
          </p:sp>
          <p:sp>
            <p:nvSpPr>
              <p:cNvPr id="14" name="TextBox 13">
                <a:extLst>
                  <a:ext uri="{FF2B5EF4-FFF2-40B4-BE49-F238E27FC236}">
                    <a16:creationId xmlns:a16="http://schemas.microsoft.com/office/drawing/2014/main" id="{59EED6F4-C4BD-AA4A-E665-B62F3770BD6D}"/>
                  </a:ext>
                </a:extLst>
              </p:cNvPr>
              <p:cNvSpPr txBox="1"/>
              <p:nvPr/>
            </p:nvSpPr>
            <p:spPr>
              <a:xfrm>
                <a:off x="3383914" y="1362469"/>
                <a:ext cx="6351981" cy="1052864"/>
              </a:xfrm>
              <a:prstGeom prst="rect">
                <a:avLst/>
              </a:prstGeom>
              <a:solidFill>
                <a:srgbClr val="E8EDEE"/>
              </a:solidFill>
              <a:ln w="19050">
                <a:solidFill>
                  <a:srgbClr val="E8EDEE"/>
                </a:solidFill>
              </a:ln>
            </p:spPr>
            <p:txBody>
              <a:bodyPr wrap="square" tIns="72000" bIns="72000" anchor="ctr">
                <a:noAutofit/>
              </a:bodyPr>
              <a:lstStyle/>
              <a:p>
                <a:pPr>
                  <a:spcAft>
                    <a:spcPts val="600"/>
                  </a:spcAft>
                  <a:defRPr/>
                </a:pPr>
                <a:r>
                  <a:rPr lang="en-GB" sz="900" dirty="0">
                    <a:solidFill>
                      <a:srgbClr val="425463"/>
                    </a:solidFill>
                    <a:latin typeface="+mj-lt"/>
                    <a:cs typeface="Arial"/>
                  </a:rPr>
                  <a:t>This difference is decreasing over time. Between 2021 and 2023, the median initial waiting time for Black males has decreased from ~4-5x to ~2x the median for the full 0-18yrs cohort.</a:t>
                </a:r>
              </a:p>
              <a:p>
                <a:pPr>
                  <a:spcAft>
                    <a:spcPts val="600"/>
                  </a:spcAft>
                  <a:defRPr/>
                </a:pPr>
                <a:r>
                  <a:rPr lang="en-GB" sz="900" dirty="0">
                    <a:solidFill>
                      <a:srgbClr val="425563"/>
                    </a:solidFill>
                    <a:effectLst/>
                    <a:latin typeface="Arial" panose="020B0604020202020204" pitchFamily="34" charset="0"/>
                    <a:ea typeface="Times New Roman" panose="02020603050405020304" pitchFamily="18" charset="0"/>
                  </a:rPr>
                  <a:t>Of all service types, black males are most often referred to the General Psychiatry Service (16.9% of </a:t>
                </a:r>
                <a:r>
                  <a:rPr lang="en-GB" sz="900" b="1" dirty="0">
                    <a:solidFill>
                      <a:srgbClr val="425563"/>
                    </a:solidFill>
                    <a:effectLst/>
                    <a:latin typeface="Arial" panose="020B0604020202020204" pitchFamily="34" charset="0"/>
                    <a:ea typeface="Times New Roman" panose="02020603050405020304" pitchFamily="18" charset="0"/>
                  </a:rPr>
                  <a:t>all</a:t>
                </a:r>
                <a:r>
                  <a:rPr lang="en-GB" sz="900" dirty="0">
                    <a:solidFill>
                      <a:srgbClr val="425563"/>
                    </a:solidFill>
                    <a:effectLst/>
                    <a:latin typeface="Arial" panose="020B0604020202020204" pitchFamily="34" charset="0"/>
                    <a:ea typeface="Times New Roman" panose="02020603050405020304" pitchFamily="18" charset="0"/>
                  </a:rPr>
                  <a:t> </a:t>
                </a:r>
                <a:r>
                  <a:rPr lang="en-GB" sz="900" b="1" dirty="0">
                    <a:solidFill>
                      <a:srgbClr val="425563"/>
                    </a:solidFill>
                    <a:effectLst/>
                    <a:latin typeface="Arial" panose="020B0604020202020204" pitchFamily="34" charset="0"/>
                    <a:ea typeface="Times New Roman" panose="02020603050405020304" pitchFamily="18" charset="0"/>
                  </a:rPr>
                  <a:t>Black male</a:t>
                </a:r>
                <a:r>
                  <a:rPr lang="en-GB" sz="900" dirty="0">
                    <a:solidFill>
                      <a:srgbClr val="425563"/>
                    </a:solidFill>
                    <a:effectLst/>
                    <a:latin typeface="Arial" panose="020B0604020202020204" pitchFamily="34" charset="0"/>
                    <a:ea typeface="Times New Roman" panose="02020603050405020304" pitchFamily="18" charset="0"/>
                  </a:rPr>
                  <a:t> referrals). This is much more often than the wider CYP London population (7.2% of </a:t>
                </a:r>
                <a:r>
                  <a:rPr lang="en-GB" sz="900" b="1" dirty="0">
                    <a:solidFill>
                      <a:srgbClr val="425563"/>
                    </a:solidFill>
                    <a:effectLst/>
                    <a:latin typeface="Arial" panose="020B0604020202020204" pitchFamily="34" charset="0"/>
                    <a:ea typeface="Times New Roman" panose="02020603050405020304" pitchFamily="18" charset="0"/>
                  </a:rPr>
                  <a:t>all</a:t>
                </a:r>
                <a:r>
                  <a:rPr lang="en-GB" sz="900" dirty="0">
                    <a:solidFill>
                      <a:srgbClr val="425563"/>
                    </a:solidFill>
                    <a:effectLst/>
                    <a:latin typeface="Arial" panose="020B0604020202020204" pitchFamily="34" charset="0"/>
                    <a:ea typeface="Times New Roman" panose="02020603050405020304" pitchFamily="18" charset="0"/>
                  </a:rPr>
                  <a:t> referrals). This service has an above average median initial waiting time.</a:t>
                </a:r>
                <a:endParaRPr lang="en-GB" sz="900" dirty="0">
                  <a:solidFill>
                    <a:srgbClr val="425463"/>
                  </a:solidFill>
                  <a:latin typeface="+mj-lt"/>
                  <a:cs typeface="Arial"/>
                </a:endParaRPr>
              </a:p>
            </p:txBody>
          </p:sp>
        </p:grpSp>
        <p:sp>
          <p:nvSpPr>
            <p:cNvPr id="46" name="Rectangle 45">
              <a:extLst>
                <a:ext uri="{FF2B5EF4-FFF2-40B4-BE49-F238E27FC236}">
                  <a16:creationId xmlns:a16="http://schemas.microsoft.com/office/drawing/2014/main" id="{74BEAF79-9B53-5999-8E97-CFB2648C8247}"/>
                </a:ext>
              </a:extLst>
            </p:cNvPr>
            <p:cNvSpPr/>
            <p:nvPr/>
          </p:nvSpPr>
          <p:spPr>
            <a:xfrm>
              <a:off x="1304925" y="4356683"/>
              <a:ext cx="567418" cy="1052863"/>
            </a:xfrm>
            <a:prstGeom prst="rect">
              <a:avLst/>
            </a:prstGeom>
            <a:solidFill>
              <a:schemeClr val="accent5">
                <a:lumMod val="60000"/>
                <a:lumOff val="40000"/>
              </a:schemeClr>
            </a:solidFill>
            <a:ln w="19050">
              <a:solidFill>
                <a:schemeClr val="accent5">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Aft>
                  <a:spcPts val="600"/>
                </a:spcAft>
              </a:pPr>
              <a:r>
                <a:rPr lang="en-GB" sz="3200" b="1" dirty="0"/>
                <a:t>3</a:t>
              </a:r>
              <a:endParaRPr lang="en-GB" b="1" dirty="0"/>
            </a:p>
          </p:txBody>
        </p:sp>
      </p:grpSp>
      <p:grpSp>
        <p:nvGrpSpPr>
          <p:cNvPr id="52" name="Group 51">
            <a:extLst>
              <a:ext uri="{FF2B5EF4-FFF2-40B4-BE49-F238E27FC236}">
                <a16:creationId xmlns:a16="http://schemas.microsoft.com/office/drawing/2014/main" id="{67A4B54A-914E-621A-4C90-1C6C96131C7A}"/>
              </a:ext>
            </a:extLst>
          </p:cNvPr>
          <p:cNvGrpSpPr/>
          <p:nvPr/>
        </p:nvGrpSpPr>
        <p:grpSpPr>
          <a:xfrm>
            <a:off x="584461" y="4710140"/>
            <a:ext cx="10487645" cy="612002"/>
            <a:chOff x="1304925" y="5385249"/>
            <a:chExt cx="9992924" cy="914851"/>
          </a:xfrm>
        </p:grpSpPr>
        <p:grpSp>
          <p:nvGrpSpPr>
            <p:cNvPr id="18" name="Group 17">
              <a:extLst>
                <a:ext uri="{FF2B5EF4-FFF2-40B4-BE49-F238E27FC236}">
                  <a16:creationId xmlns:a16="http://schemas.microsoft.com/office/drawing/2014/main" id="{B74A6774-7A12-13E2-7DB0-33A567AA2C17}"/>
                </a:ext>
              </a:extLst>
            </p:cNvPr>
            <p:cNvGrpSpPr/>
            <p:nvPr/>
          </p:nvGrpSpPr>
          <p:grpSpPr>
            <a:xfrm>
              <a:off x="1872343" y="5385249"/>
              <a:ext cx="9425506" cy="914851"/>
              <a:chOff x="762700" y="2612615"/>
              <a:chExt cx="8964350" cy="914851"/>
            </a:xfrm>
          </p:grpSpPr>
          <p:sp>
            <p:nvSpPr>
              <p:cNvPr id="15" name="TextBox 14">
                <a:extLst>
                  <a:ext uri="{FF2B5EF4-FFF2-40B4-BE49-F238E27FC236}">
                    <a16:creationId xmlns:a16="http://schemas.microsoft.com/office/drawing/2014/main" id="{EB39AD46-2A4F-0091-1A85-EEC180057A06}"/>
                  </a:ext>
                </a:extLst>
              </p:cNvPr>
              <p:cNvSpPr txBox="1"/>
              <p:nvPr/>
            </p:nvSpPr>
            <p:spPr>
              <a:xfrm>
                <a:off x="762700" y="2612615"/>
                <a:ext cx="2526853" cy="914848"/>
              </a:xfrm>
              <a:prstGeom prst="rect">
                <a:avLst/>
              </a:prstGeom>
              <a:ln w="19050">
                <a:solidFill>
                  <a:schemeClr val="accent4"/>
                </a:solidFill>
              </a:ln>
            </p:spPr>
            <p:style>
              <a:lnRef idx="2">
                <a:schemeClr val="dk1"/>
              </a:lnRef>
              <a:fillRef idx="1">
                <a:schemeClr val="lt1"/>
              </a:fillRef>
              <a:effectRef idx="0">
                <a:schemeClr val="dk1"/>
              </a:effectRef>
              <a:fontRef idx="minor">
                <a:schemeClr val="dk1"/>
              </a:fontRef>
            </p:style>
            <p:txBody>
              <a:bodyPr wrap="square" anchor="ctr">
                <a:noAutofit/>
              </a:bodyPr>
              <a:lstStyle/>
              <a:p>
                <a:pPr>
                  <a:spcAft>
                    <a:spcPts val="600"/>
                  </a:spcAft>
                </a:pPr>
                <a:r>
                  <a:rPr kumimoji="0" lang="en-GB" sz="1050" b="1" i="0" u="none" strike="noStrike" kern="1200" cap="none" spc="0" normalizeH="0" baseline="0" noProof="0" dirty="0">
                    <a:ln>
                      <a:noFill/>
                    </a:ln>
                    <a:solidFill>
                      <a:srgbClr val="425463"/>
                    </a:solidFill>
                    <a:effectLst/>
                    <a:uLnTx/>
                    <a:uFillTx/>
                    <a:latin typeface="+mj-lt"/>
                    <a:ea typeface="+mn-ea"/>
                    <a:cs typeface="Arial"/>
                  </a:rPr>
                  <a:t>There is large variation in waiting times between ICBs and service types. </a:t>
                </a:r>
              </a:p>
            </p:txBody>
          </p:sp>
          <p:sp>
            <p:nvSpPr>
              <p:cNvPr id="16" name="TextBox 15">
                <a:extLst>
                  <a:ext uri="{FF2B5EF4-FFF2-40B4-BE49-F238E27FC236}">
                    <a16:creationId xmlns:a16="http://schemas.microsoft.com/office/drawing/2014/main" id="{90BBAEC7-A6C8-44A0-52D7-DC190A9B718A}"/>
                  </a:ext>
                </a:extLst>
              </p:cNvPr>
              <p:cNvSpPr txBox="1"/>
              <p:nvPr/>
            </p:nvSpPr>
            <p:spPr>
              <a:xfrm>
                <a:off x="3375070" y="2612618"/>
                <a:ext cx="6351980" cy="914848"/>
              </a:xfrm>
              <a:prstGeom prst="rect">
                <a:avLst/>
              </a:prstGeom>
              <a:solidFill>
                <a:srgbClr val="E8EDEE"/>
              </a:solidFill>
              <a:ln w="19050">
                <a:solidFill>
                  <a:srgbClr val="E8EDEE"/>
                </a:solidFill>
              </a:ln>
            </p:spPr>
            <p:txBody>
              <a:bodyPr wrap="square" lIns="91440" tIns="72000" rIns="91440" bIns="72000" anchor="ctr">
                <a:noAutofit/>
              </a:bodyPr>
              <a:lstStyle/>
              <a:p>
                <a:pPr>
                  <a:spcAft>
                    <a:spcPts val="600"/>
                  </a:spcAft>
                </a:pPr>
                <a:r>
                  <a:rPr lang="en-GB" sz="900" dirty="0">
                    <a:solidFill>
                      <a:srgbClr val="425463"/>
                    </a:solidFill>
                    <a:latin typeface="+mj-lt"/>
                    <a:ea typeface="+mn-lt"/>
                    <a:cs typeface="+mn-lt"/>
                  </a:rPr>
                  <a:t>The variation in median initial waiting times between providers is to a small extent influenced by differences in which service types (e.g. crisis, CAMHS, neurodevelopmental) are more frequently delivered by each provider.</a:t>
                </a:r>
              </a:p>
              <a:p>
                <a:pPr>
                  <a:spcAft>
                    <a:spcPts val="600"/>
                  </a:spcAft>
                </a:pPr>
                <a:r>
                  <a:rPr lang="en-GB" sz="900" dirty="0">
                    <a:solidFill>
                      <a:srgbClr val="425463"/>
                    </a:solidFill>
                    <a:latin typeface="+mj-lt"/>
                  </a:rPr>
                  <a:t>Some remaining variation may be explained by differing reporting conventions or data quality submitted by providers to the MHSDS.</a:t>
                </a:r>
              </a:p>
            </p:txBody>
          </p:sp>
        </p:grpSp>
        <p:sp>
          <p:nvSpPr>
            <p:cNvPr id="47" name="Rectangle 46">
              <a:extLst>
                <a:ext uri="{FF2B5EF4-FFF2-40B4-BE49-F238E27FC236}">
                  <a16:creationId xmlns:a16="http://schemas.microsoft.com/office/drawing/2014/main" id="{DD7487B3-CC7E-8903-BCB4-3CADA66872E4}"/>
                </a:ext>
              </a:extLst>
            </p:cNvPr>
            <p:cNvSpPr/>
            <p:nvPr/>
          </p:nvSpPr>
          <p:spPr>
            <a:xfrm>
              <a:off x="1304925" y="5385249"/>
              <a:ext cx="567418" cy="914848"/>
            </a:xfrm>
            <a:prstGeom prst="rect">
              <a:avLst/>
            </a:prstGeom>
            <a:solidFill>
              <a:schemeClr val="accent4"/>
            </a:solidFill>
            <a:ln w="1905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Aft>
                  <a:spcPts val="600"/>
                </a:spcAft>
              </a:pPr>
              <a:r>
                <a:rPr lang="en-GB" sz="3200" b="1"/>
                <a:t>4</a:t>
              </a:r>
              <a:endParaRPr lang="en-GB" b="1"/>
            </a:p>
          </p:txBody>
        </p:sp>
      </p:grpSp>
      <p:grpSp>
        <p:nvGrpSpPr>
          <p:cNvPr id="53" name="Group 52">
            <a:extLst>
              <a:ext uri="{FF2B5EF4-FFF2-40B4-BE49-F238E27FC236}">
                <a16:creationId xmlns:a16="http://schemas.microsoft.com/office/drawing/2014/main" id="{351C8625-776E-E07D-AFEA-CF08F43723C4}"/>
              </a:ext>
            </a:extLst>
          </p:cNvPr>
          <p:cNvGrpSpPr/>
          <p:nvPr/>
        </p:nvGrpSpPr>
        <p:grpSpPr>
          <a:xfrm>
            <a:off x="584461" y="5451982"/>
            <a:ext cx="10487645" cy="932946"/>
            <a:chOff x="1304925" y="6645844"/>
            <a:chExt cx="9992923" cy="973677"/>
          </a:xfrm>
        </p:grpSpPr>
        <p:grpSp>
          <p:nvGrpSpPr>
            <p:cNvPr id="22" name="Group 21">
              <a:extLst>
                <a:ext uri="{FF2B5EF4-FFF2-40B4-BE49-F238E27FC236}">
                  <a16:creationId xmlns:a16="http://schemas.microsoft.com/office/drawing/2014/main" id="{C00C5FFB-E47F-37BB-544D-4DC188400420}"/>
                </a:ext>
              </a:extLst>
            </p:cNvPr>
            <p:cNvGrpSpPr/>
            <p:nvPr/>
          </p:nvGrpSpPr>
          <p:grpSpPr>
            <a:xfrm>
              <a:off x="1872343" y="6645844"/>
              <a:ext cx="9425505" cy="973677"/>
              <a:chOff x="762700" y="2787766"/>
              <a:chExt cx="8964351" cy="973677"/>
            </a:xfrm>
          </p:grpSpPr>
          <p:sp>
            <p:nvSpPr>
              <p:cNvPr id="23" name="TextBox 22">
                <a:extLst>
                  <a:ext uri="{FF2B5EF4-FFF2-40B4-BE49-F238E27FC236}">
                    <a16:creationId xmlns:a16="http://schemas.microsoft.com/office/drawing/2014/main" id="{67427DCD-E83C-B302-9AB2-A980C095B8AD}"/>
                  </a:ext>
                </a:extLst>
              </p:cNvPr>
              <p:cNvSpPr txBox="1"/>
              <p:nvPr/>
            </p:nvSpPr>
            <p:spPr>
              <a:xfrm>
                <a:off x="762700" y="2787767"/>
                <a:ext cx="2526854" cy="914400"/>
              </a:xfrm>
              <a:prstGeom prst="rect">
                <a:avLst/>
              </a:prstGeom>
              <a:ln w="19050">
                <a:solidFill>
                  <a:schemeClr val="accent2"/>
                </a:solidFill>
              </a:ln>
            </p:spPr>
            <p:style>
              <a:lnRef idx="2">
                <a:schemeClr val="dk1"/>
              </a:lnRef>
              <a:fillRef idx="1">
                <a:schemeClr val="lt1"/>
              </a:fillRef>
              <a:effectRef idx="0">
                <a:schemeClr val="dk1"/>
              </a:effectRef>
              <a:fontRef idx="minor">
                <a:schemeClr val="dk1"/>
              </a:fontRef>
            </p:style>
            <p:txBody>
              <a:bodyPr wrap="square" anchor="ctr">
                <a:no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GB" sz="1050" b="1" dirty="0">
                    <a:solidFill>
                      <a:srgbClr val="425463"/>
                    </a:solidFill>
                    <a:latin typeface="+mj-lt"/>
                    <a:cs typeface="Arial" panose="020B0604020202020204" pitchFamily="34" charset="0"/>
                  </a:rPr>
                  <a:t>18.7</a:t>
                </a:r>
                <a:r>
                  <a:rPr kumimoji="0" lang="en-GB" sz="1050" b="1" i="0" u="none" strike="noStrike" kern="1200" cap="none" spc="0" normalizeH="0" baseline="0" noProof="0" dirty="0">
                    <a:ln>
                      <a:noFill/>
                    </a:ln>
                    <a:solidFill>
                      <a:srgbClr val="425463"/>
                    </a:solidFill>
                    <a:effectLst/>
                    <a:uLnTx/>
                    <a:uFillTx/>
                    <a:latin typeface="+mj-lt"/>
                    <a:ea typeface="+mn-ea"/>
                    <a:cs typeface="Arial" panose="020B0604020202020204" pitchFamily="34" charset="0"/>
                  </a:rPr>
                  <a:t>% of all London referrals have no ethnicity data recorded</a:t>
                </a:r>
                <a:r>
                  <a:rPr lang="en-GB" sz="1050" dirty="0">
                    <a:solidFill>
                      <a:srgbClr val="425463"/>
                    </a:solidFill>
                    <a:latin typeface="+mj-lt"/>
                    <a:cs typeface="Arial" panose="020B0604020202020204" pitchFamily="34" charset="0"/>
                  </a:rPr>
                  <a:t>. </a:t>
                </a:r>
                <a:r>
                  <a:rPr kumimoji="0" lang="en-GB" sz="1050" i="0" u="none" strike="noStrike" kern="1200" cap="none" spc="0" normalizeH="0" baseline="0" noProof="0" dirty="0">
                    <a:ln>
                      <a:noFill/>
                    </a:ln>
                    <a:solidFill>
                      <a:srgbClr val="425463"/>
                    </a:solidFill>
                    <a:effectLst/>
                    <a:uLnTx/>
                    <a:uFillTx/>
                    <a:latin typeface="+mj-lt"/>
                    <a:ea typeface="+mn-ea"/>
                    <a:cs typeface="Arial" panose="020B0604020202020204" pitchFamily="34" charset="0"/>
                  </a:rPr>
                  <a:t>This cohort</a:t>
                </a:r>
                <a:r>
                  <a:rPr lang="en-GB" sz="1050" dirty="0">
                    <a:solidFill>
                      <a:srgbClr val="425463"/>
                    </a:solidFill>
                    <a:latin typeface="+mj-lt"/>
                    <a:cs typeface="Arial" panose="020B0604020202020204" pitchFamily="34" charset="0"/>
                  </a:rPr>
                  <a:t> has the shortest median initial waiting times of any ethnicity group.</a:t>
                </a:r>
              </a:p>
            </p:txBody>
          </p:sp>
          <p:sp>
            <p:nvSpPr>
              <p:cNvPr id="24" name="TextBox 23">
                <a:extLst>
                  <a:ext uri="{FF2B5EF4-FFF2-40B4-BE49-F238E27FC236}">
                    <a16:creationId xmlns:a16="http://schemas.microsoft.com/office/drawing/2014/main" id="{B3B2D23C-5439-B9D0-5584-7FFE43E43B2D}"/>
                  </a:ext>
                </a:extLst>
              </p:cNvPr>
              <p:cNvSpPr txBox="1"/>
              <p:nvPr/>
            </p:nvSpPr>
            <p:spPr>
              <a:xfrm>
                <a:off x="3375867" y="2787766"/>
                <a:ext cx="6351184" cy="973677"/>
              </a:xfrm>
              <a:prstGeom prst="rect">
                <a:avLst/>
              </a:prstGeom>
              <a:solidFill>
                <a:srgbClr val="E8EDEE"/>
              </a:solidFill>
              <a:ln w="19050">
                <a:solidFill>
                  <a:srgbClr val="E8EDEE"/>
                </a:solidFill>
              </a:ln>
            </p:spPr>
            <p:txBody>
              <a:bodyPr wrap="square" tIns="72000" bIns="72000" anchor="ctr">
                <a:noAutofit/>
              </a:bodyPr>
              <a:lstStyle/>
              <a:p>
                <a:pPr algn="l" rtl="0" fontAlgn="base"/>
                <a:endParaRPr lang="en-GB" sz="900" b="0" i="0" u="none" strike="noStrike" dirty="0">
                  <a:solidFill>
                    <a:srgbClr val="425463"/>
                  </a:solidFill>
                  <a:effectLst/>
                  <a:latin typeface="Arial" panose="020B0604020202020204" pitchFamily="34" charset="0"/>
                </a:endParaRPr>
              </a:p>
              <a:p>
                <a:pPr algn="l" rtl="0" fontAlgn="base"/>
                <a:r>
                  <a:rPr lang="en-GB" sz="900" b="0" i="0" u="none" strike="noStrike" dirty="0">
                    <a:solidFill>
                      <a:srgbClr val="425463"/>
                    </a:solidFill>
                    <a:effectLst/>
                    <a:latin typeface="Arial" panose="020B0604020202020204" pitchFamily="34" charset="0"/>
                  </a:rPr>
                  <a:t>Significant variation in recording of ethnicity exists across service types. Of service types with &gt; 10,000 referrals, the highest rates of unreported ethnicity are for ‘Single Point of Access’ (SPA) (29.0%) and ‘24/7 Crisis Response Line’ (24.3%).</a:t>
                </a:r>
                <a:r>
                  <a:rPr lang="en-US" sz="900" b="0" i="0" dirty="0">
                    <a:solidFill>
                      <a:srgbClr val="005FB8"/>
                    </a:solidFill>
                    <a:effectLst/>
                    <a:latin typeface="Arial" panose="020B0604020202020204" pitchFamily="34" charset="0"/>
                  </a:rPr>
                  <a:t>​</a:t>
                </a:r>
                <a:endParaRPr lang="en-US" sz="900" b="0" i="0" dirty="0">
                  <a:solidFill>
                    <a:srgbClr val="005FB8"/>
                  </a:solidFill>
                  <a:effectLst/>
                  <a:latin typeface="Segoe UI" panose="020B0502040204020203" pitchFamily="34" charset="0"/>
                </a:endParaRPr>
              </a:p>
              <a:p>
                <a:pPr algn="l" rtl="0" fontAlgn="base"/>
                <a:r>
                  <a:rPr lang="en-GB" sz="900" b="0" i="0" u="none" strike="noStrike" dirty="0">
                    <a:solidFill>
                      <a:srgbClr val="425463"/>
                    </a:solidFill>
                    <a:effectLst/>
                    <a:latin typeface="Arial" panose="020B0604020202020204" pitchFamily="34" charset="0"/>
                  </a:rPr>
                  <a:t>We hypothesised that service types which have shorter waiting times (e.g., crisis) may record ethnicity less frequently, as a consequence of urgency. However, only a small part of relationship between short waiting times and lack of ethnicity recorded seems to be explained by this. For SPA services we also had some qualitative feedback that ethnicity is recorded further down the pathway rather than at the point of access. </a:t>
                </a:r>
                <a:endParaRPr lang="en-GB" sz="900" b="0" i="0" dirty="0">
                  <a:solidFill>
                    <a:srgbClr val="005FB8"/>
                  </a:solidFill>
                  <a:effectLst/>
                  <a:latin typeface="Segoe UI" panose="020B0502040204020203" pitchFamily="34" charset="0"/>
                </a:endParaRPr>
              </a:p>
              <a:p>
                <a:pPr>
                  <a:spcAft>
                    <a:spcPts val="600"/>
                  </a:spcAft>
                  <a:defRPr/>
                </a:pPr>
                <a:r>
                  <a:rPr lang="en-GB" sz="900" dirty="0">
                    <a:solidFill>
                      <a:srgbClr val="425463"/>
                    </a:solidFill>
                    <a:latin typeface="+mj-lt"/>
                    <a:cs typeface="Arial"/>
                  </a:rPr>
                  <a:t>. </a:t>
                </a:r>
                <a:endParaRPr lang="en-GB" sz="900" dirty="0">
                  <a:solidFill>
                    <a:srgbClr val="425463"/>
                  </a:solidFill>
                  <a:latin typeface="+mj-lt"/>
                </a:endParaRPr>
              </a:p>
            </p:txBody>
          </p:sp>
        </p:grpSp>
        <p:sp>
          <p:nvSpPr>
            <p:cNvPr id="48" name="Rectangle 47">
              <a:extLst>
                <a:ext uri="{FF2B5EF4-FFF2-40B4-BE49-F238E27FC236}">
                  <a16:creationId xmlns:a16="http://schemas.microsoft.com/office/drawing/2014/main" id="{842C40D1-4018-F830-1531-C5E7500334C4}"/>
                </a:ext>
              </a:extLst>
            </p:cNvPr>
            <p:cNvSpPr/>
            <p:nvPr/>
          </p:nvSpPr>
          <p:spPr>
            <a:xfrm>
              <a:off x="1304925" y="6645844"/>
              <a:ext cx="567418" cy="914400"/>
            </a:xfrm>
            <a:prstGeom prst="rect">
              <a:avLst/>
            </a:prstGeom>
            <a:solidFill>
              <a:schemeClr val="accent2"/>
            </a:solidFill>
            <a:ln w="190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Aft>
                  <a:spcPts val="600"/>
                </a:spcAft>
              </a:pPr>
              <a:r>
                <a:rPr lang="en-GB" sz="3200" b="1"/>
                <a:t>5</a:t>
              </a:r>
              <a:endParaRPr lang="en-GB" b="1"/>
            </a:p>
          </p:txBody>
        </p:sp>
      </p:grpSp>
      <p:sp>
        <p:nvSpPr>
          <p:cNvPr id="55" name="TextBox 54">
            <a:extLst>
              <a:ext uri="{FF2B5EF4-FFF2-40B4-BE49-F238E27FC236}">
                <a16:creationId xmlns:a16="http://schemas.microsoft.com/office/drawing/2014/main" id="{4F970630-F0A6-0952-65E0-9FA64D4F3BCA}"/>
              </a:ext>
            </a:extLst>
          </p:cNvPr>
          <p:cNvSpPr txBox="1"/>
          <p:nvPr/>
        </p:nvSpPr>
        <p:spPr>
          <a:xfrm>
            <a:off x="583576" y="6384931"/>
            <a:ext cx="10577360" cy="369332"/>
          </a:xfrm>
          <a:prstGeom prst="rect">
            <a:avLst/>
          </a:prstGeom>
          <a:noFill/>
        </p:spPr>
        <p:txBody>
          <a:bodyPr wrap="square" lIns="0" rIns="0" rtlCol="0">
            <a:spAutoFit/>
          </a:bodyPr>
          <a:lstStyle/>
          <a:p>
            <a:pPr>
              <a:defRPr/>
            </a:pPr>
            <a:r>
              <a:rPr kumimoji="0" lang="en-GB" sz="900" b="0" i="1" u="none" strike="noStrike" kern="0" cap="none" spc="-10" normalizeH="0" baseline="0" noProof="0" dirty="0">
                <a:ln>
                  <a:noFill/>
                </a:ln>
                <a:solidFill>
                  <a:srgbClr val="425463"/>
                </a:solidFill>
                <a:effectLst/>
                <a:uLnTx/>
                <a:uFillTx/>
                <a:latin typeface="Arial" panose="020B0604020202020204" pitchFamily="34" charset="0"/>
              </a:rPr>
              <a:t>Source – NHSE Data Extract covering 0-18’s, April 2019 – July 2023. Provided to TPHC in 10/23.. Unattended Care Contacts and Patients registered to out of London GP Practices were excluded.</a:t>
            </a:r>
          </a:p>
          <a:p>
            <a:pPr>
              <a:defRPr/>
            </a:pPr>
            <a:r>
              <a:rPr lang="en-GB" sz="900" i="1" kern="0" spc="-10" dirty="0">
                <a:solidFill>
                  <a:srgbClr val="425463"/>
                </a:solidFill>
                <a:latin typeface="Arial" panose="020B0604020202020204" pitchFamily="34" charset="0"/>
              </a:rPr>
              <a:t>*See </a:t>
            </a:r>
            <a:r>
              <a:rPr lang="en-GB" sz="900" i="1" kern="0" spc="-10" dirty="0">
                <a:solidFill>
                  <a:srgbClr val="425463"/>
                </a:solidFill>
                <a:latin typeface="Arial" panose="020B0604020202020204" pitchFamily="34" charset="0"/>
                <a:hlinkClick r:id="" action="ppaction://noaction"/>
              </a:rPr>
              <a:t>slide 8</a:t>
            </a:r>
            <a:r>
              <a:rPr lang="en-GB" sz="900" i="1" kern="0" spc="-10" dirty="0">
                <a:solidFill>
                  <a:srgbClr val="425463"/>
                </a:solidFill>
                <a:latin typeface="Arial" panose="020B0604020202020204" pitchFamily="34" charset="0"/>
              </a:rPr>
              <a:t> for caveats relating to the assignment of referrals to SEL and SWL ICBs.</a:t>
            </a:r>
            <a:endParaRPr kumimoji="0" lang="en-GB" sz="900" b="0" i="1" u="none" strike="noStrike" kern="0" cap="none" spc="-10" normalizeH="0" baseline="0" noProof="0" dirty="0">
              <a:ln>
                <a:noFill/>
              </a:ln>
              <a:solidFill>
                <a:srgbClr val="425463"/>
              </a:solidFill>
              <a:effectLst/>
              <a:uLnTx/>
              <a:uFillTx/>
              <a:latin typeface="Arial" panose="020B0604020202020204" pitchFamily="34" charset="0"/>
            </a:endParaRPr>
          </a:p>
        </p:txBody>
      </p:sp>
    </p:spTree>
    <p:extLst>
      <p:ext uri="{BB962C8B-B14F-4D97-AF65-F5344CB8AC3E}">
        <p14:creationId xmlns:p14="http://schemas.microsoft.com/office/powerpoint/2010/main" val="17358652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a:extLst>
              <a:ext uri="{FF2B5EF4-FFF2-40B4-BE49-F238E27FC236}">
                <a16:creationId xmlns:a16="http://schemas.microsoft.com/office/drawing/2014/main" id="{1C8CAE69-0B6B-465B-AEC0-43AF54C9DDD9}"/>
              </a:ext>
            </a:extLst>
          </p:cNvPr>
          <p:cNvSpPr txBox="1">
            <a:spLocks/>
          </p:cNvSpPr>
          <p:nvPr/>
        </p:nvSpPr>
        <p:spPr>
          <a:xfrm>
            <a:off x="762701" y="866024"/>
            <a:ext cx="4801043" cy="72882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800" b="1">
                <a:solidFill>
                  <a:schemeClr val="accent4"/>
                </a:solidFill>
                <a:latin typeface="Arial" panose="020B0604020202020204" pitchFamily="34" charset="0"/>
                <a:cs typeface="Arial" panose="020B0604020202020204" pitchFamily="34" charset="0"/>
              </a:rPr>
              <a:t>Insights from young people</a:t>
            </a:r>
            <a:br>
              <a:rPr lang="en-GB" sz="1800" b="1">
                <a:solidFill>
                  <a:schemeClr val="accent4"/>
                </a:solidFill>
                <a:latin typeface="Arial" panose="020B0604020202020204" pitchFamily="34" charset="0"/>
                <a:cs typeface="Arial" panose="020B0604020202020204" pitchFamily="34" charset="0"/>
              </a:rPr>
            </a:br>
            <a:r>
              <a:rPr lang="en-GB" sz="1800">
                <a:solidFill>
                  <a:schemeClr val="accent4"/>
                </a:solidFill>
                <a:latin typeface="Arial" panose="020B0604020202020204" pitchFamily="34" charset="0"/>
                <a:cs typeface="Arial" panose="020B0604020202020204" pitchFamily="34" charset="0"/>
              </a:rPr>
              <a:t>Inequalities and impact of long waits</a:t>
            </a:r>
            <a:endParaRPr lang="en-GB" sz="1800" b="1">
              <a:solidFill>
                <a:schemeClr val="accent4"/>
              </a:solidFill>
              <a:latin typeface="Arial" panose="020B0604020202020204" pitchFamily="34" charset="0"/>
              <a:cs typeface="Arial" panose="020B0604020202020204" pitchFamily="34" charset="0"/>
            </a:endParaRPr>
          </a:p>
        </p:txBody>
      </p:sp>
      <p:sp>
        <p:nvSpPr>
          <p:cNvPr id="3" name="Freeform 3">
            <a:extLst>
              <a:ext uri="{FF2B5EF4-FFF2-40B4-BE49-F238E27FC236}">
                <a16:creationId xmlns:a16="http://schemas.microsoft.com/office/drawing/2014/main" id="{5E636B74-860A-4F0C-BFF9-33308AC6B069}"/>
              </a:ext>
            </a:extLst>
          </p:cNvPr>
          <p:cNvSpPr/>
          <p:nvPr/>
        </p:nvSpPr>
        <p:spPr>
          <a:xfrm rot="16200000">
            <a:off x="9010650" y="5324475"/>
            <a:ext cx="1476375" cy="1590675"/>
          </a:xfrm>
          <a:custGeom>
            <a:avLst/>
            <a:gdLst>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0 w 1028481"/>
              <a:gd name="connsiteY12" fmla="*/ 809631 h 809632"/>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110052 w 1028481"/>
              <a:gd name="connsiteY12" fmla="*/ 809631 h 809632"/>
              <a:gd name="connsiteX13" fmla="*/ 0 w 1028481"/>
              <a:gd name="connsiteY13" fmla="*/ 0 h 809632"/>
              <a:gd name="connsiteX0" fmla="*/ 0 w 918429"/>
              <a:gd name="connsiteY0" fmla="*/ 12229 h 809632"/>
              <a:gd name="connsiteX1" fmla="*/ 513613 w 918429"/>
              <a:gd name="connsiteY1" fmla="*/ 0 h 809632"/>
              <a:gd name="connsiteX2" fmla="*/ 516195 w 918429"/>
              <a:gd name="connsiteY2" fmla="*/ 0 h 809632"/>
              <a:gd name="connsiteX3" fmla="*/ 516195 w 918429"/>
              <a:gd name="connsiteY3" fmla="*/ 260 h 809632"/>
              <a:gd name="connsiteX4" fmla="*/ 595198 w 918429"/>
              <a:gd name="connsiteY4" fmla="*/ 8224 h 809632"/>
              <a:gd name="connsiteX5" fmla="*/ 918429 w 918429"/>
              <a:gd name="connsiteY5" fmla="*/ 404816 h 809632"/>
              <a:gd name="connsiteX6" fmla="*/ 595198 w 918429"/>
              <a:gd name="connsiteY6" fmla="*/ 801408 h 809632"/>
              <a:gd name="connsiteX7" fmla="*/ 516195 w 918429"/>
              <a:gd name="connsiteY7" fmla="*/ 809372 h 809632"/>
              <a:gd name="connsiteX8" fmla="*/ 516195 w 918429"/>
              <a:gd name="connsiteY8" fmla="*/ 809631 h 809632"/>
              <a:gd name="connsiteX9" fmla="*/ 513623 w 918429"/>
              <a:gd name="connsiteY9" fmla="*/ 809631 h 809632"/>
              <a:gd name="connsiteX10" fmla="*/ 513613 w 918429"/>
              <a:gd name="connsiteY10" fmla="*/ 809632 h 809632"/>
              <a:gd name="connsiteX11" fmla="*/ 513603 w 918429"/>
              <a:gd name="connsiteY11" fmla="*/ 809631 h 809632"/>
              <a:gd name="connsiteX12" fmla="*/ 0 w 918429"/>
              <a:gd name="connsiteY12" fmla="*/ 809631 h 809632"/>
              <a:gd name="connsiteX13" fmla="*/ 0 w 918429"/>
              <a:gd name="connsiteY13" fmla="*/ 12229 h 809632"/>
              <a:gd name="connsiteX0" fmla="*/ 0 w 918429"/>
              <a:gd name="connsiteY0" fmla="*/ 0 h 810183"/>
              <a:gd name="connsiteX1" fmla="*/ 513613 w 918429"/>
              <a:gd name="connsiteY1" fmla="*/ 551 h 810183"/>
              <a:gd name="connsiteX2" fmla="*/ 516195 w 918429"/>
              <a:gd name="connsiteY2" fmla="*/ 551 h 810183"/>
              <a:gd name="connsiteX3" fmla="*/ 516195 w 918429"/>
              <a:gd name="connsiteY3" fmla="*/ 811 h 810183"/>
              <a:gd name="connsiteX4" fmla="*/ 595198 w 918429"/>
              <a:gd name="connsiteY4" fmla="*/ 8775 h 810183"/>
              <a:gd name="connsiteX5" fmla="*/ 918429 w 918429"/>
              <a:gd name="connsiteY5" fmla="*/ 405367 h 810183"/>
              <a:gd name="connsiteX6" fmla="*/ 595198 w 918429"/>
              <a:gd name="connsiteY6" fmla="*/ 801959 h 810183"/>
              <a:gd name="connsiteX7" fmla="*/ 516195 w 918429"/>
              <a:gd name="connsiteY7" fmla="*/ 809923 h 810183"/>
              <a:gd name="connsiteX8" fmla="*/ 516195 w 918429"/>
              <a:gd name="connsiteY8" fmla="*/ 810182 h 810183"/>
              <a:gd name="connsiteX9" fmla="*/ 513623 w 918429"/>
              <a:gd name="connsiteY9" fmla="*/ 810182 h 810183"/>
              <a:gd name="connsiteX10" fmla="*/ 513613 w 918429"/>
              <a:gd name="connsiteY10" fmla="*/ 810183 h 810183"/>
              <a:gd name="connsiteX11" fmla="*/ 513603 w 918429"/>
              <a:gd name="connsiteY11" fmla="*/ 810182 h 810183"/>
              <a:gd name="connsiteX12" fmla="*/ 0 w 918429"/>
              <a:gd name="connsiteY12" fmla="*/ 810182 h 810183"/>
              <a:gd name="connsiteX13" fmla="*/ 0 w 918429"/>
              <a:gd name="connsiteY13" fmla="*/ 0 h 810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18429" h="810183">
                <a:moveTo>
                  <a:pt x="0" y="0"/>
                </a:moveTo>
                <a:lnTo>
                  <a:pt x="513613" y="551"/>
                </a:lnTo>
                <a:lnTo>
                  <a:pt x="516195" y="551"/>
                </a:lnTo>
                <a:lnTo>
                  <a:pt x="516195" y="811"/>
                </a:lnTo>
                <a:lnTo>
                  <a:pt x="595198" y="8775"/>
                </a:lnTo>
                <a:cubicBezTo>
                  <a:pt x="779666" y="46523"/>
                  <a:pt x="918429" y="209740"/>
                  <a:pt x="918429" y="405367"/>
                </a:cubicBezTo>
                <a:cubicBezTo>
                  <a:pt x="918429" y="600994"/>
                  <a:pt x="779666" y="764211"/>
                  <a:pt x="595198" y="801959"/>
                </a:cubicBezTo>
                <a:lnTo>
                  <a:pt x="516195" y="809923"/>
                </a:lnTo>
                <a:lnTo>
                  <a:pt x="516195" y="810182"/>
                </a:lnTo>
                <a:lnTo>
                  <a:pt x="513623" y="810182"/>
                </a:lnTo>
                <a:cubicBezTo>
                  <a:pt x="513620" y="810182"/>
                  <a:pt x="513616" y="810183"/>
                  <a:pt x="513613" y="810183"/>
                </a:cubicBezTo>
                <a:cubicBezTo>
                  <a:pt x="513610" y="810183"/>
                  <a:pt x="513606" y="810182"/>
                  <a:pt x="513603" y="810182"/>
                </a:cubicBezTo>
                <a:lnTo>
                  <a:pt x="0" y="810182"/>
                </a:lnTo>
                <a:lnTo>
                  <a:pt x="0" y="0"/>
                </a:lnTo>
                <a:close/>
              </a:path>
            </a:pathLst>
          </a:cu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0" i="0">
              <a:latin typeface="Arial" panose="020B0604020202020204" pitchFamily="34" charset="0"/>
            </a:endParaRPr>
          </a:p>
        </p:txBody>
      </p:sp>
      <p:sp>
        <p:nvSpPr>
          <p:cNvPr id="4" name="Rectangle 3">
            <a:extLst>
              <a:ext uri="{FF2B5EF4-FFF2-40B4-BE49-F238E27FC236}">
                <a16:creationId xmlns:a16="http://schemas.microsoft.com/office/drawing/2014/main" id="{C285D23D-4FFC-48F4-9C51-58D2D5EDDA0B}"/>
              </a:ext>
            </a:extLst>
          </p:cNvPr>
          <p:cNvSpPr/>
          <p:nvPr/>
        </p:nvSpPr>
        <p:spPr>
          <a:xfrm rot="18900000">
            <a:off x="10659903" y="4585210"/>
            <a:ext cx="835343" cy="2316728"/>
          </a:xfrm>
          <a:prstGeom prst="rect">
            <a:avLst/>
          </a:prstGeom>
          <a:solidFill>
            <a:srgbClr val="6B4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5" name="Text Placeholder 1">
            <a:extLst>
              <a:ext uri="{FF2B5EF4-FFF2-40B4-BE49-F238E27FC236}">
                <a16:creationId xmlns:a16="http://schemas.microsoft.com/office/drawing/2014/main" id="{AE50BA18-C863-46D2-9585-6ED92E199DF6}"/>
              </a:ext>
            </a:extLst>
          </p:cNvPr>
          <p:cNvSpPr txBox="1">
            <a:spLocks/>
          </p:cNvSpPr>
          <p:nvPr/>
        </p:nvSpPr>
        <p:spPr>
          <a:xfrm>
            <a:off x="762701" y="1726606"/>
            <a:ext cx="4804213" cy="3779559"/>
          </a:xfrm>
          <a:prstGeom prst="rect">
            <a:avLst/>
          </a:prstGeom>
          <a:solidFill>
            <a:schemeClr val="bg2"/>
          </a:solidFill>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fontAlgn="auto">
              <a:lnSpc>
                <a:spcPct val="80000"/>
              </a:lnSpc>
              <a:spcBef>
                <a:spcPts val="600"/>
              </a:spcBef>
              <a:spcAft>
                <a:spcPts val="600"/>
              </a:spcAft>
              <a:buClrTx/>
              <a:buSzTx/>
              <a:buNone/>
              <a:tabLst>
                <a:tab pos="193040" algn="l"/>
              </a:tabLst>
              <a:defRPr/>
            </a:pPr>
            <a:r>
              <a:rPr lang="en-GB" sz="1200" b="1">
                <a:solidFill>
                  <a:schemeClr val="accent4"/>
                </a:solidFill>
                <a:latin typeface="Arial"/>
                <a:cs typeface="Arial"/>
              </a:rPr>
              <a:t>Young Minds Survey</a:t>
            </a:r>
          </a:p>
          <a:p>
            <a:pPr marL="0" indent="0">
              <a:lnSpc>
                <a:spcPct val="80000"/>
              </a:lnSpc>
              <a:spcBef>
                <a:spcPts val="600"/>
              </a:spcBef>
              <a:spcAft>
                <a:spcPts val="600"/>
              </a:spcAft>
              <a:buNone/>
              <a:tabLst>
                <a:tab pos="193040" algn="l"/>
              </a:tabLst>
              <a:defRPr/>
            </a:pPr>
            <a:r>
              <a:rPr lang="en-GB" sz="1200">
                <a:solidFill>
                  <a:srgbClr val="6F767C"/>
                </a:solidFill>
                <a:latin typeface="Arial"/>
                <a:cs typeface="Arial"/>
              </a:rPr>
              <a:t>In 2022 Young Minds ran the Big Young People’s survey where 13,887 young people under 25 shared their views. The survey was used to underpin Young Mind’s </a:t>
            </a:r>
            <a:r>
              <a:rPr lang="en-GB" sz="1200">
                <a:solidFill>
                  <a:schemeClr val="accent4"/>
                </a:solidFill>
                <a:latin typeface="Arial"/>
                <a:cs typeface="Arial"/>
                <a:hlinkClick r:id="rId2">
                  <a:extLst>
                    <a:ext uri="{A12FA001-AC4F-418D-AE19-62706E023703}">
                      <ahyp:hlinkClr xmlns:ahyp="http://schemas.microsoft.com/office/drawing/2018/hyperlinkcolor" val="tx"/>
                    </a:ext>
                  </a:extLst>
                </a:hlinkClick>
              </a:rPr>
              <a:t>End the Wait Campaign</a:t>
            </a:r>
            <a:r>
              <a:rPr lang="en-GB" sz="1200">
                <a:solidFill>
                  <a:schemeClr val="accent4"/>
                </a:solidFill>
                <a:latin typeface="Arial"/>
                <a:cs typeface="Arial"/>
              </a:rPr>
              <a:t> </a:t>
            </a:r>
            <a:r>
              <a:rPr lang="en-GB" sz="1200">
                <a:solidFill>
                  <a:srgbClr val="6F767C"/>
                </a:solidFill>
                <a:latin typeface="Arial"/>
                <a:cs typeface="Arial"/>
              </a:rPr>
              <a:t>which captures feedback from young people on their mental health including impact of long waits. </a:t>
            </a:r>
            <a:endParaRPr lang="en-GB" sz="1200">
              <a:solidFill>
                <a:srgbClr val="6F767C"/>
              </a:solidFill>
              <a:latin typeface="Arial" panose="020B0604020202020204" pitchFamily="34" charset="0"/>
              <a:cs typeface="Arial"/>
            </a:endParaRPr>
          </a:p>
          <a:p>
            <a:pPr marL="0" indent="0">
              <a:lnSpc>
                <a:spcPct val="80000"/>
              </a:lnSpc>
              <a:spcBef>
                <a:spcPts val="600"/>
              </a:spcBef>
              <a:spcAft>
                <a:spcPts val="600"/>
              </a:spcAft>
              <a:buNone/>
              <a:tabLst>
                <a:tab pos="193040" algn="l"/>
              </a:tabLst>
              <a:defRPr/>
            </a:pPr>
            <a:r>
              <a:rPr lang="en-GB" sz="1200">
                <a:solidFill>
                  <a:srgbClr val="6F767C"/>
                </a:solidFill>
                <a:latin typeface="Arial"/>
                <a:cs typeface="Arial"/>
              </a:rPr>
              <a:t>The feedback from the young people highlighted:</a:t>
            </a:r>
          </a:p>
          <a:p>
            <a:pPr>
              <a:lnSpc>
                <a:spcPct val="80000"/>
              </a:lnSpc>
              <a:spcBef>
                <a:spcPts val="600"/>
              </a:spcBef>
              <a:spcAft>
                <a:spcPts val="600"/>
              </a:spcAft>
              <a:tabLst>
                <a:tab pos="193040" algn="l"/>
              </a:tabLst>
              <a:defRPr/>
            </a:pPr>
            <a:r>
              <a:rPr lang="en-GB" sz="1200">
                <a:solidFill>
                  <a:srgbClr val="6F767C"/>
                </a:solidFill>
                <a:latin typeface="Arial"/>
                <a:cs typeface="Arial"/>
              </a:rPr>
              <a:t>Over a third didn't feel supported by their GP when they tried to access mental health support. </a:t>
            </a:r>
            <a:endParaRPr lang="en-GB" sz="1200">
              <a:solidFill>
                <a:srgbClr val="6F767C"/>
              </a:solidFill>
              <a:latin typeface="Arial" panose="020B0604020202020204" pitchFamily="34" charset="0"/>
              <a:cs typeface="Arial"/>
            </a:endParaRPr>
          </a:p>
          <a:p>
            <a:pPr>
              <a:lnSpc>
                <a:spcPct val="80000"/>
              </a:lnSpc>
              <a:spcBef>
                <a:spcPts val="600"/>
              </a:spcBef>
              <a:spcAft>
                <a:spcPts val="600"/>
              </a:spcAft>
              <a:tabLst>
                <a:tab pos="193040" algn="l"/>
              </a:tabLst>
              <a:defRPr/>
            </a:pPr>
            <a:r>
              <a:rPr lang="en-GB" sz="1200">
                <a:solidFill>
                  <a:srgbClr val="6F767C"/>
                </a:solidFill>
                <a:latin typeface="Arial"/>
                <a:cs typeface="Arial"/>
              </a:rPr>
              <a:t>Over 40% waited over a month for mental health support after seeking it. </a:t>
            </a:r>
            <a:endParaRPr lang="en-GB" sz="1200">
              <a:solidFill>
                <a:srgbClr val="6F767C"/>
              </a:solidFill>
              <a:latin typeface="Arial" panose="020B0604020202020204" pitchFamily="34" charset="0"/>
              <a:cs typeface="Arial"/>
            </a:endParaRPr>
          </a:p>
          <a:p>
            <a:pPr>
              <a:lnSpc>
                <a:spcPct val="80000"/>
              </a:lnSpc>
              <a:spcBef>
                <a:spcPts val="600"/>
              </a:spcBef>
              <a:spcAft>
                <a:spcPts val="600"/>
              </a:spcAft>
              <a:tabLst>
                <a:tab pos="193040" algn="l"/>
              </a:tabLst>
              <a:defRPr/>
            </a:pPr>
            <a:r>
              <a:rPr lang="en-GB" sz="1200">
                <a:solidFill>
                  <a:srgbClr val="6F767C"/>
                </a:solidFill>
                <a:latin typeface="Arial"/>
                <a:cs typeface="Arial"/>
              </a:rPr>
              <a:t>Almost 1 in 10 were turned away when they tried to get support.</a:t>
            </a:r>
          </a:p>
          <a:p>
            <a:pPr>
              <a:lnSpc>
                <a:spcPct val="80000"/>
              </a:lnSpc>
              <a:spcBef>
                <a:spcPts val="600"/>
              </a:spcBef>
              <a:spcAft>
                <a:spcPts val="600"/>
              </a:spcAft>
              <a:tabLst>
                <a:tab pos="193040" algn="l"/>
              </a:tabLst>
              <a:defRPr/>
            </a:pPr>
            <a:endParaRPr lang="en-GB" sz="1200">
              <a:solidFill>
                <a:srgbClr val="6F767C"/>
              </a:solidFill>
              <a:latin typeface="Arial" panose="020B0604020202020204" pitchFamily="34" charset="0"/>
            </a:endParaRPr>
          </a:p>
          <a:p>
            <a:pPr>
              <a:lnSpc>
                <a:spcPct val="80000"/>
              </a:lnSpc>
              <a:spcBef>
                <a:spcPts val="600"/>
              </a:spcBef>
              <a:spcAft>
                <a:spcPts val="600"/>
              </a:spcAft>
              <a:tabLst>
                <a:tab pos="193040" algn="l"/>
              </a:tabLst>
              <a:defRPr/>
            </a:pPr>
            <a:endParaRPr lang="en-GB" sz="1200">
              <a:solidFill>
                <a:srgbClr val="6F767C"/>
              </a:solidFill>
              <a:latin typeface="Arial" panose="020B0604020202020204" pitchFamily="34" charset="0"/>
            </a:endParaRPr>
          </a:p>
          <a:p>
            <a:pPr marL="0" indent="0">
              <a:lnSpc>
                <a:spcPct val="80000"/>
              </a:lnSpc>
              <a:spcBef>
                <a:spcPts val="600"/>
              </a:spcBef>
              <a:spcAft>
                <a:spcPts val="600"/>
              </a:spcAft>
              <a:buNone/>
              <a:tabLst>
                <a:tab pos="193040" algn="l"/>
              </a:tabLst>
              <a:defRPr/>
            </a:pPr>
            <a:endParaRPr lang="en-GB" sz="1200" b="1">
              <a:solidFill>
                <a:schemeClr val="accent4"/>
              </a:solidFill>
              <a:latin typeface="Arial"/>
              <a:cs typeface="Arial"/>
            </a:endParaRPr>
          </a:p>
          <a:p>
            <a:endParaRPr lang="en-GB" sz="1200">
              <a:solidFill>
                <a:srgbClr val="6F767C"/>
              </a:solidFill>
              <a:latin typeface="Arial" panose="020B0604020202020204" pitchFamily="34" charset="0"/>
              <a:cs typeface="Arial" panose="020B0604020202020204" pitchFamily="34" charset="0"/>
            </a:endParaRPr>
          </a:p>
          <a:p>
            <a:endParaRPr lang="en-US" sz="1200" b="1">
              <a:solidFill>
                <a:srgbClr val="6F767C"/>
              </a:solidFill>
            </a:endParaRPr>
          </a:p>
        </p:txBody>
      </p:sp>
      <p:sp>
        <p:nvSpPr>
          <p:cNvPr id="6" name="Text Placeholder 1">
            <a:extLst>
              <a:ext uri="{FF2B5EF4-FFF2-40B4-BE49-F238E27FC236}">
                <a16:creationId xmlns:a16="http://schemas.microsoft.com/office/drawing/2014/main" id="{8E09B3D8-4B72-490C-988F-09815F5E9A0E}"/>
              </a:ext>
            </a:extLst>
          </p:cNvPr>
          <p:cNvSpPr txBox="1">
            <a:spLocks/>
          </p:cNvSpPr>
          <p:nvPr/>
        </p:nvSpPr>
        <p:spPr>
          <a:xfrm>
            <a:off x="5800724" y="1769739"/>
            <a:ext cx="6134101" cy="2669096"/>
          </a:xfrm>
          <a:prstGeom prst="rect">
            <a:avLst/>
          </a:prstGeom>
          <a:solidFill>
            <a:schemeClr val="accent4">
              <a:lumMod val="20000"/>
              <a:lumOff val="80000"/>
            </a:schemeClr>
          </a:solidFill>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200" b="1">
                <a:solidFill>
                  <a:schemeClr val="accent4"/>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Other statistics from the Young Minds survey include:</a:t>
            </a:r>
            <a:endParaRPr lang="en-GB" sz="1200" b="1">
              <a:solidFill>
                <a:schemeClr val="accent4"/>
              </a:solidFill>
              <a:latin typeface="Arial" panose="020B0604020202020204" pitchFamily="34" charset="0"/>
              <a:cs typeface="Arial" panose="020B0604020202020204" pitchFamily="34" charset="0"/>
            </a:endParaRPr>
          </a:p>
          <a:p>
            <a:r>
              <a:rPr lang="en-GB" sz="1200">
                <a:solidFill>
                  <a:srgbClr val="425463"/>
                </a:solidFill>
                <a:latin typeface="Arial"/>
                <a:cs typeface="Arial"/>
              </a:rPr>
              <a:t>More than a quarter of young people have tried to end their lives while waiting for mental health support</a:t>
            </a:r>
          </a:p>
          <a:p>
            <a:r>
              <a:rPr lang="en-GB" sz="1200">
                <a:solidFill>
                  <a:srgbClr val="425463"/>
                </a:solidFill>
                <a:latin typeface="Arial"/>
                <a:cs typeface="Arial"/>
              </a:rPr>
              <a:t>Nearly half a million young people are being referred for mental health problems every month, with many not being able to get the support they need</a:t>
            </a:r>
          </a:p>
          <a:p>
            <a:r>
              <a:rPr lang="en-GB" sz="1200">
                <a:solidFill>
                  <a:srgbClr val="425463"/>
                </a:solidFill>
                <a:latin typeface="Arial"/>
                <a:cs typeface="Arial"/>
              </a:rPr>
              <a:t>Latest NHS figures show urgent referrals have reached the highest levels since before the pandemic began, with a 37 per cent increase on the previous month</a:t>
            </a:r>
          </a:p>
          <a:p>
            <a:r>
              <a:rPr lang="en-GB" sz="1200">
                <a:solidFill>
                  <a:srgbClr val="425463"/>
                </a:solidFill>
                <a:latin typeface="Arial"/>
                <a:cs typeface="Arial"/>
              </a:rPr>
              <a:t>Eight in ten young people don't think the Government takes young people's mental health seriously </a:t>
            </a:r>
            <a:endParaRPr lang="en-GB" sz="1200">
              <a:solidFill>
                <a:srgbClr val="425463"/>
              </a:solidFill>
              <a:latin typeface="Arial" panose="020B0604020202020204" pitchFamily="34" charset="0"/>
              <a:cs typeface="Arial" panose="020B0604020202020204" pitchFamily="34" charset="0"/>
            </a:endParaRPr>
          </a:p>
          <a:p>
            <a:endParaRPr lang="en-GB" sz="1200">
              <a:solidFill>
                <a:srgbClr val="425463"/>
              </a:solidFill>
              <a:latin typeface="Arial" panose="020B0604020202020204" pitchFamily="34" charset="0"/>
              <a:cs typeface="Arial" panose="020B0604020202020204" pitchFamily="34" charset="0"/>
            </a:endParaRPr>
          </a:p>
          <a:p>
            <a:pPr marL="0" indent="0">
              <a:buNone/>
            </a:pPr>
            <a:endParaRPr lang="en-GB" sz="1200">
              <a:solidFill>
                <a:srgbClr val="425463"/>
              </a:solidFill>
              <a:latin typeface="Arial" panose="020B0604020202020204" pitchFamily="34" charset="0"/>
              <a:cs typeface="Arial" panose="020B0604020202020204" pitchFamily="34" charset="0"/>
            </a:endParaRPr>
          </a:p>
          <a:p>
            <a:endParaRPr lang="en-US" sz="1200" b="1">
              <a:solidFill>
                <a:srgbClr val="425463"/>
              </a:solidFill>
            </a:endParaRPr>
          </a:p>
        </p:txBody>
      </p:sp>
    </p:spTree>
    <p:extLst>
      <p:ext uri="{BB962C8B-B14F-4D97-AF65-F5344CB8AC3E}">
        <p14:creationId xmlns:p14="http://schemas.microsoft.com/office/powerpoint/2010/main" val="4324849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CA822-C549-62F1-25C8-936737EB9405}"/>
              </a:ext>
            </a:extLst>
          </p:cNvPr>
          <p:cNvSpPr>
            <a:spLocks noGrp="1"/>
          </p:cNvSpPr>
          <p:nvPr>
            <p:ph type="title"/>
          </p:nvPr>
        </p:nvSpPr>
        <p:spPr/>
        <p:txBody>
          <a:bodyPr/>
          <a:lstStyle/>
          <a:p>
            <a:r>
              <a:rPr lang="en-GB"/>
              <a:t>Findings: </a:t>
            </a:r>
            <a:br>
              <a:rPr lang="en-GB"/>
            </a:br>
            <a:r>
              <a:rPr lang="en-GB"/>
              <a:t>Demand and capacity</a:t>
            </a:r>
          </a:p>
        </p:txBody>
      </p:sp>
    </p:spTree>
    <p:extLst>
      <p:ext uri="{BB962C8B-B14F-4D97-AF65-F5344CB8AC3E}">
        <p14:creationId xmlns:p14="http://schemas.microsoft.com/office/powerpoint/2010/main" val="20330071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4375D51-8C3E-0163-757E-BE42D43B855A}"/>
              </a:ext>
            </a:extLst>
          </p:cNvPr>
          <p:cNvSpPr>
            <a:spLocks noGrp="1"/>
          </p:cNvSpPr>
          <p:nvPr>
            <p:ph type="sldNum" sz="quarter" idx="15"/>
          </p:nvPr>
        </p:nvSpPr>
        <p:spPr/>
        <p:txBody>
          <a:bodyPr/>
          <a:lstStyle/>
          <a:p>
            <a:fld id="{CF839E00-920F-44B0-A87D-3D18AF2DE1AE}" type="slidenum">
              <a:rPr lang="en-GB" smtClean="0"/>
              <a:t>24</a:t>
            </a:fld>
            <a:endParaRPr lang="en-GB"/>
          </a:p>
        </p:txBody>
      </p:sp>
      <p:sp>
        <p:nvSpPr>
          <p:cNvPr id="5" name="Title 2">
            <a:extLst>
              <a:ext uri="{FF2B5EF4-FFF2-40B4-BE49-F238E27FC236}">
                <a16:creationId xmlns:a16="http://schemas.microsoft.com/office/drawing/2014/main" id="{CD751044-F0A8-F456-8DAD-84366936AF34}"/>
              </a:ext>
            </a:extLst>
          </p:cNvPr>
          <p:cNvSpPr>
            <a:spLocks noGrp="1"/>
          </p:cNvSpPr>
          <p:nvPr>
            <p:ph type="title"/>
          </p:nvPr>
        </p:nvSpPr>
        <p:spPr>
          <a:xfrm>
            <a:off x="763200" y="770400"/>
            <a:ext cx="4802400" cy="730800"/>
          </a:xfrm>
        </p:spPr>
        <p:txBody>
          <a:bodyPr/>
          <a:lstStyle/>
          <a:p>
            <a:r>
              <a:rPr lang="en-GB">
                <a:solidFill>
                  <a:schemeClr val="accent5"/>
                </a:solidFill>
              </a:rPr>
              <a:t>Demand and capacity - overview </a:t>
            </a:r>
          </a:p>
        </p:txBody>
      </p:sp>
      <p:sp>
        <p:nvSpPr>
          <p:cNvPr id="6" name="Text Placeholder 3">
            <a:extLst>
              <a:ext uri="{FF2B5EF4-FFF2-40B4-BE49-F238E27FC236}">
                <a16:creationId xmlns:a16="http://schemas.microsoft.com/office/drawing/2014/main" id="{50B07003-6252-A64A-21CD-31660EB37295}"/>
              </a:ext>
            </a:extLst>
          </p:cNvPr>
          <p:cNvSpPr>
            <a:spLocks noGrp="1"/>
          </p:cNvSpPr>
          <p:nvPr>
            <p:ph type="body" sz="quarter" idx="16"/>
          </p:nvPr>
        </p:nvSpPr>
        <p:spPr>
          <a:xfrm>
            <a:off x="763198" y="1955380"/>
            <a:ext cx="10536815" cy="4531594"/>
          </a:xfrm>
        </p:spPr>
        <p:txBody>
          <a:bodyPr lIns="91440" tIns="45720" rIns="91440" bIns="45720" anchor="t"/>
          <a:lstStyle/>
          <a:p>
            <a:r>
              <a:rPr lang="en-GB" sz="1200">
                <a:solidFill>
                  <a:srgbClr val="425563"/>
                </a:solidFill>
              </a:rPr>
              <a:t>Learning from the 4 Week Wait Pilots and from the evidence review indicates that where approaches to consider demand and capacity have been </a:t>
            </a:r>
            <a:r>
              <a:rPr lang="en-GB"/>
              <a:t>employed, this has had a beneficial impact on waiting times. This can include </a:t>
            </a:r>
            <a:r>
              <a:rPr lang="en-GB" sz="1200">
                <a:solidFill>
                  <a:srgbClr val="425563"/>
                </a:solidFill>
              </a:rPr>
              <a:t>demand and capacity modelling approaches where tools are utilised to</a:t>
            </a:r>
            <a:r>
              <a:rPr lang="en-GB"/>
              <a:t> help services understand any gaps between the current service capacity and the demand that they are seeing in their service.  </a:t>
            </a:r>
            <a:endParaRPr lang="en-GB" sz="1200">
              <a:solidFill>
                <a:srgbClr val="425563"/>
              </a:solidFill>
              <a:cs typeface="Arial" panose="020B0604020202020204"/>
            </a:endParaRPr>
          </a:p>
          <a:p>
            <a:r>
              <a:rPr lang="en-GB"/>
              <a:t>Alongside examining demand and capacity within services is undertaking </a:t>
            </a:r>
            <a:r>
              <a:rPr lang="en-GB" sz="1200">
                <a:solidFill>
                  <a:srgbClr val="425563"/>
                </a:solidFill>
              </a:rPr>
              <a:t>job planning</a:t>
            </a:r>
            <a:r>
              <a:rPr lang="en-GB"/>
              <a:t> </a:t>
            </a:r>
            <a:r>
              <a:rPr lang="en-GB" sz="1200">
                <a:solidFill>
                  <a:srgbClr val="425563"/>
                </a:solidFill>
              </a:rPr>
              <a:t>and skill mix assessment for staff teams. </a:t>
            </a:r>
            <a:r>
              <a:rPr lang="en-GB"/>
              <a:t> </a:t>
            </a:r>
          </a:p>
          <a:p>
            <a:r>
              <a:rPr lang="en-GB">
                <a:cs typeface="Arial" panose="020B0604020202020204"/>
              </a:rPr>
              <a:t>A number of 4 Week Wait pilot areas looked at job planning as part of their approaches, particularly to ascertain how much clinical time was available each week and to use this to help plan. However although common in certain health professions, there are also difficulties with how job planning can be perceived by staff and it is crucial to ensure clear rationale is given for job planning approaches, demonstrating the intended benefits for staff. </a:t>
            </a:r>
          </a:p>
          <a:p>
            <a:r>
              <a:rPr lang="en-GB">
                <a:cs typeface="Arial" panose="020B0604020202020204"/>
              </a:rPr>
              <a:t>Looking at the mix of skills within staff teams to support demand and capacity planning was also found to be beneficial, however a key challenge for many pilot areas was maintaining the correct skills mix in their teams alongside staff turnover. </a:t>
            </a:r>
          </a:p>
          <a:p>
            <a:r>
              <a:rPr lang="en-GB" sz="1200">
                <a:solidFill>
                  <a:srgbClr val="425563"/>
                </a:solidFill>
              </a:rPr>
              <a:t>The increase in referrals and acuity seen throughout the pandemic has meant that many CYP mental health teams are now managing a </a:t>
            </a:r>
            <a:r>
              <a:rPr lang="en-GB"/>
              <a:t>waiting list and need to explore</a:t>
            </a:r>
            <a:r>
              <a:rPr lang="en-GB" sz="1200">
                <a:solidFill>
                  <a:srgbClr val="425563"/>
                </a:solidFill>
              </a:rPr>
              <a:t> approaches to clear existing backlogs. There are a number of good practice examples and pilots emerging across England aiming to reduce waiting times through clearing backlogs for mental health services.</a:t>
            </a:r>
            <a:endParaRPr lang="en-GB">
              <a:cs typeface="Arial" panose="020B0604020202020204"/>
            </a:endParaRPr>
          </a:p>
          <a:p>
            <a:endParaRPr lang="en-GB">
              <a:cs typeface="Arial" panose="020B0604020202020204"/>
            </a:endParaRPr>
          </a:p>
          <a:p>
            <a:endParaRPr lang="en-GB">
              <a:cs typeface="Arial" panose="020B0604020202020204"/>
            </a:endParaRPr>
          </a:p>
          <a:p>
            <a:pPr>
              <a:lnSpc>
                <a:spcPct val="100000"/>
              </a:lnSpc>
              <a:spcBef>
                <a:spcPts val="0"/>
              </a:spcBef>
            </a:pPr>
            <a:endParaRPr lang="en-GB" b="1">
              <a:solidFill>
                <a:schemeClr val="accent5"/>
              </a:solidFill>
              <a:cs typeface="Arial" panose="020B0604020202020204"/>
            </a:endParaRPr>
          </a:p>
          <a:p>
            <a:pPr>
              <a:lnSpc>
                <a:spcPct val="100000"/>
              </a:lnSpc>
              <a:spcBef>
                <a:spcPts val="0"/>
              </a:spcBef>
            </a:pPr>
            <a:endParaRPr lang="en-GB">
              <a:solidFill>
                <a:schemeClr val="bg2">
                  <a:lumMod val="25000"/>
                </a:schemeClr>
              </a:solidFill>
              <a:cs typeface="Arial" panose="020B0604020202020204"/>
            </a:endParaRPr>
          </a:p>
          <a:p>
            <a:pPr marL="171450" indent="-171450">
              <a:lnSpc>
                <a:spcPct val="100000"/>
              </a:lnSpc>
              <a:spcBef>
                <a:spcPts val="0"/>
              </a:spcBef>
              <a:buFont typeface="Arial,Sans-Serif"/>
              <a:buChar char="•"/>
            </a:pPr>
            <a:endParaRPr lang="en-GB">
              <a:solidFill>
                <a:srgbClr val="2F4346"/>
              </a:solidFill>
              <a:cs typeface="Arial" panose="020B0604020202020204"/>
            </a:endParaRPr>
          </a:p>
          <a:p>
            <a:endParaRPr lang="en-GB">
              <a:cs typeface="Arial" panose="020B0604020202020204"/>
            </a:endParaRPr>
          </a:p>
        </p:txBody>
      </p:sp>
      <p:grpSp>
        <p:nvGrpSpPr>
          <p:cNvPr id="7" name="Group 6">
            <a:extLst>
              <a:ext uri="{FF2B5EF4-FFF2-40B4-BE49-F238E27FC236}">
                <a16:creationId xmlns:a16="http://schemas.microsoft.com/office/drawing/2014/main" id="{2F4B34FA-4921-6179-9E23-197C44775096}"/>
              </a:ext>
            </a:extLst>
          </p:cNvPr>
          <p:cNvGrpSpPr/>
          <p:nvPr/>
        </p:nvGrpSpPr>
        <p:grpSpPr>
          <a:xfrm>
            <a:off x="763199" y="1224580"/>
            <a:ext cx="10292399" cy="584441"/>
            <a:chOff x="696947" y="2390569"/>
            <a:chExt cx="10292399" cy="584441"/>
          </a:xfrm>
        </p:grpSpPr>
        <p:sp>
          <p:nvSpPr>
            <p:cNvPr id="8" name="Text Placeholder 4">
              <a:extLst>
                <a:ext uri="{FF2B5EF4-FFF2-40B4-BE49-F238E27FC236}">
                  <a16:creationId xmlns:a16="http://schemas.microsoft.com/office/drawing/2014/main" id="{07E83761-AA82-9AC5-E68D-3115C50EE691}"/>
                </a:ext>
              </a:extLst>
            </p:cNvPr>
            <p:cNvSpPr txBox="1">
              <a:spLocks/>
            </p:cNvSpPr>
            <p:nvPr/>
          </p:nvSpPr>
          <p:spPr>
            <a:xfrm>
              <a:off x="696947" y="2390569"/>
              <a:ext cx="10292399" cy="584441"/>
            </a:xfrm>
            <a:prstGeom prst="roundRect">
              <a:avLst/>
            </a:prstGeom>
            <a:solidFill>
              <a:schemeClr val="accent5"/>
            </a:solidFill>
          </p:spPr>
          <p:txBody>
            <a:bodyPr lIns="720000" anchor="ctr"/>
            <a:lstStyle>
              <a:lvl1pPr marL="0" indent="0" algn="l" defTabSz="914400" rtl="0" eaLnBrk="1" latinLnBrk="0" hangingPunct="1">
                <a:lnSpc>
                  <a:spcPct val="90000"/>
                </a:lnSpc>
                <a:spcBef>
                  <a:spcPts val="1000"/>
                </a:spcBef>
                <a:buFont typeface="Arial" panose="020B0604020202020204" pitchFamily="34" charset="0"/>
                <a:buNone/>
                <a:defRPr sz="1200" kern="1200">
                  <a:solidFill>
                    <a:srgbClr val="425563"/>
                  </a:solidFill>
                  <a:latin typeface="+mn-lt"/>
                  <a:ea typeface="+mn-ea"/>
                  <a:cs typeface="+mn-cs"/>
                </a:defRPr>
              </a:lvl1pPr>
              <a:lvl2pPr marL="180975" indent="-180975"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2pPr>
              <a:lvl3pPr marL="355600" indent="-174625"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3pPr>
              <a:lvl4pPr marL="538163" indent="-182563"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4pPr>
              <a:lvl5pPr marL="719138" indent="-180975"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b="1">
                  <a:solidFill>
                    <a:schemeClr val="bg1"/>
                  </a:solidFill>
                </a:rPr>
                <a:t>Structured approaches to planning for demand and capacity have a beneficial impact on waiting times</a:t>
              </a:r>
            </a:p>
          </p:txBody>
        </p:sp>
        <p:pic>
          <p:nvPicPr>
            <p:cNvPr id="9" name="Graphic 8" descr="Magnifying glass with solid fill">
              <a:extLst>
                <a:ext uri="{FF2B5EF4-FFF2-40B4-BE49-F238E27FC236}">
                  <a16:creationId xmlns:a16="http://schemas.microsoft.com/office/drawing/2014/main" id="{F9374F1F-4EFA-C125-E3F2-498FE3DE511F}"/>
                </a:ext>
              </a:extLst>
            </p:cNvPr>
            <p:cNvPicPr>
              <a:picLocks noChangeAspect="1"/>
            </p:cNvPicPr>
            <p:nvPr/>
          </p:nvPicPr>
          <p:blipFill>
            <a:blip r:embed="rId2">
              <a:alphaModFix/>
              <a:extLst>
                <a:ext uri="{96DAC541-7B7A-43D3-8B79-37D633B846F1}">
                  <asvg:svgBlip xmlns:asvg="http://schemas.microsoft.com/office/drawing/2016/SVG/main" r:embed="rId3"/>
                </a:ext>
              </a:extLst>
            </a:blip>
            <a:stretch>
              <a:fillRect/>
            </a:stretch>
          </p:blipFill>
          <p:spPr>
            <a:xfrm>
              <a:off x="800801" y="2411180"/>
              <a:ext cx="540000" cy="540000"/>
            </a:xfrm>
            <a:prstGeom prst="rect">
              <a:avLst/>
            </a:prstGeom>
          </p:spPr>
        </p:pic>
      </p:grpSp>
    </p:spTree>
    <p:extLst>
      <p:ext uri="{BB962C8B-B14F-4D97-AF65-F5344CB8AC3E}">
        <p14:creationId xmlns:p14="http://schemas.microsoft.com/office/powerpoint/2010/main" val="40590377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7F7FB19-E39E-C4E2-8C16-D0E915D8D981}"/>
              </a:ext>
            </a:extLst>
          </p:cNvPr>
          <p:cNvSpPr>
            <a:spLocks noGrp="1"/>
          </p:cNvSpPr>
          <p:nvPr>
            <p:ph type="sldNum" sz="quarter" idx="16"/>
          </p:nvPr>
        </p:nvSpPr>
        <p:spPr/>
        <p:txBody>
          <a:bodyPr/>
          <a:lstStyle/>
          <a:p>
            <a:fld id="{CF839E00-920F-44B0-A87D-3D18AF2DE1AE}" type="slidenum">
              <a:rPr lang="en-GB" smtClean="0"/>
              <a:t>25</a:t>
            </a:fld>
            <a:endParaRPr lang="en-GB"/>
          </a:p>
        </p:txBody>
      </p:sp>
      <p:sp>
        <p:nvSpPr>
          <p:cNvPr id="5" name="Title 4">
            <a:extLst>
              <a:ext uri="{FF2B5EF4-FFF2-40B4-BE49-F238E27FC236}">
                <a16:creationId xmlns:a16="http://schemas.microsoft.com/office/drawing/2014/main" id="{9A2D0203-6692-BEBD-7695-8551927E7BE2}"/>
              </a:ext>
            </a:extLst>
          </p:cNvPr>
          <p:cNvSpPr>
            <a:spLocks noGrp="1"/>
          </p:cNvSpPr>
          <p:nvPr>
            <p:ph type="title"/>
          </p:nvPr>
        </p:nvSpPr>
        <p:spPr>
          <a:xfrm>
            <a:off x="763200" y="770400"/>
            <a:ext cx="7031394" cy="730800"/>
          </a:xfrm>
        </p:spPr>
        <p:txBody>
          <a:bodyPr lIns="91440" tIns="45720" rIns="91440" bIns="45720" anchor="t"/>
          <a:lstStyle/>
          <a:p>
            <a:pPr>
              <a:spcBef>
                <a:spcPts val="0"/>
              </a:spcBef>
            </a:pPr>
            <a:r>
              <a:rPr lang="en-GB">
                <a:solidFill>
                  <a:schemeClr val="accent5"/>
                </a:solidFill>
                <a:effectLst/>
                <a:latin typeface="Arial"/>
                <a:cs typeface="Arial"/>
              </a:rPr>
              <a:t>Insights from 4 Week Wait Pilots </a:t>
            </a:r>
            <a:br>
              <a:rPr lang="en-GB">
                <a:effectLst/>
                <a:cs typeface="Arial" panose="020B0604020202020204" pitchFamily="34" charset="0"/>
              </a:rPr>
            </a:br>
            <a:r>
              <a:rPr lang="en-GB" b="0">
                <a:solidFill>
                  <a:schemeClr val="accent5"/>
                </a:solidFill>
                <a:latin typeface="Arial"/>
                <a:cs typeface="Arial"/>
              </a:rPr>
              <a:t>Demand and capacity modelling</a:t>
            </a:r>
            <a:br>
              <a:rPr lang="en-US"/>
            </a:br>
            <a:endParaRPr lang="en-GB"/>
          </a:p>
        </p:txBody>
      </p:sp>
      <p:sp>
        <p:nvSpPr>
          <p:cNvPr id="9" name="TextBox 8">
            <a:extLst>
              <a:ext uri="{FF2B5EF4-FFF2-40B4-BE49-F238E27FC236}">
                <a16:creationId xmlns:a16="http://schemas.microsoft.com/office/drawing/2014/main" id="{84F353AB-A7B6-83B1-40E2-4580E7C4D9B7}"/>
              </a:ext>
            </a:extLst>
          </p:cNvPr>
          <p:cNvSpPr txBox="1"/>
          <p:nvPr/>
        </p:nvSpPr>
        <p:spPr>
          <a:xfrm>
            <a:off x="763200" y="1302950"/>
            <a:ext cx="10021363" cy="3600986"/>
          </a:xfrm>
          <a:prstGeom prst="rect">
            <a:avLst/>
          </a:prstGeom>
          <a:noFill/>
        </p:spPr>
        <p:txBody>
          <a:bodyPr wrap="square" lIns="91440" tIns="45720" rIns="91440" bIns="45720" anchor="t">
            <a:spAutoFit/>
          </a:bodyPr>
          <a:lstStyle/>
          <a:p>
            <a:endParaRPr lang="en-GB" sz="1200" dirty="0">
              <a:solidFill>
                <a:srgbClr val="2F4346"/>
              </a:solidFill>
              <a:latin typeface="Arial" panose="020B0604020202020204" pitchFamily="34" charset="0"/>
              <a:cs typeface="Arial" panose="020B0604020202020204" pitchFamily="34" charset="0"/>
            </a:endParaRPr>
          </a:p>
          <a:p>
            <a:r>
              <a:rPr lang="en-GB" sz="1200" b="1" dirty="0">
                <a:solidFill>
                  <a:schemeClr val="accent5"/>
                </a:solidFill>
                <a:latin typeface="Arial" panose="020B0604020202020204" pitchFamily="34" charset="0"/>
                <a:cs typeface="Arial" panose="020B0604020202020204" pitchFamily="34" charset="0"/>
              </a:rPr>
              <a:t>Demand and capacity modelling</a:t>
            </a:r>
          </a:p>
          <a:p>
            <a:pPr marL="171450" indent="-171450">
              <a:buFont typeface="Arial" panose="020B0604020202020204" pitchFamily="34" charset="0"/>
              <a:buChar char="•"/>
            </a:pPr>
            <a:r>
              <a:rPr lang="en-GB" sz="1200" dirty="0">
                <a:solidFill>
                  <a:schemeClr val="bg2">
                    <a:lumMod val="25000"/>
                  </a:schemeClr>
                </a:solidFill>
                <a:latin typeface="Arial"/>
                <a:cs typeface="Arial"/>
              </a:rPr>
              <a:t>Many pilot areas including Staffordshire included demand and capacity modelling to have a clear understanding of whole time equivalent (WTE) capacity within their teams and the service demand that they need to meet. </a:t>
            </a:r>
          </a:p>
          <a:p>
            <a:pPr marL="171450" indent="-171450">
              <a:buFont typeface="Arial" panose="020B0604020202020204" pitchFamily="34" charset="0"/>
              <a:buChar char="•"/>
            </a:pPr>
            <a:r>
              <a:rPr lang="en-GB" sz="1200" dirty="0">
                <a:solidFill>
                  <a:schemeClr val="bg2">
                    <a:lumMod val="25000"/>
                  </a:schemeClr>
                </a:solidFill>
                <a:latin typeface="Arial"/>
                <a:cs typeface="Arial"/>
              </a:rPr>
              <a:t>The Staffordshire pilot focused on bringing in Band 6 trainee CBT Therapists who focused on supporting young people with single presenting problems e.g. anxiety, OCD, low mood. This meant that they didn't see any YP with trauma or YP with risks including safeguarding issues, self-harm, suicidal thoughts or comorbid ASD or ADHS.</a:t>
            </a:r>
          </a:p>
          <a:p>
            <a:pPr marL="171450" indent="-171450">
              <a:buFont typeface="Arial" panose="020B0604020202020204" pitchFamily="34" charset="0"/>
              <a:buChar char="•"/>
            </a:pPr>
            <a:r>
              <a:rPr lang="en-GB" sz="1200" dirty="0">
                <a:solidFill>
                  <a:schemeClr val="bg2">
                    <a:lumMod val="25000"/>
                  </a:schemeClr>
                </a:solidFill>
                <a:latin typeface="Arial"/>
                <a:cs typeface="Arial"/>
              </a:rPr>
              <a:t>A core part of this work involved alignment to the Thrive model and focused on Getting Help for CYP that would benefit from a goal focused time limited evidence based treatment (EBT) and Getting More Help for young people with complex needs who likely need longer term EBT. The changes made to the staff team during the pilot allowed the team to increase support and see more young people and families. They increased appointments by 37%. </a:t>
            </a:r>
          </a:p>
          <a:p>
            <a:pPr marL="171450" indent="-171450">
              <a:buFont typeface="Arial" panose="020B0604020202020204" pitchFamily="34" charset="0"/>
              <a:buChar char="•"/>
            </a:pPr>
            <a:r>
              <a:rPr lang="en-GB" sz="1200" dirty="0">
                <a:solidFill>
                  <a:schemeClr val="bg2">
                    <a:lumMod val="25000"/>
                  </a:schemeClr>
                </a:solidFill>
                <a:latin typeface="Arial"/>
                <a:cs typeface="Arial"/>
              </a:rPr>
              <a:t>A key challenge that the team has faced since the pilot has been around maintaining the right staff skills mix and banding levels to sustain the model that they developed. Many of their band 6 trainees have been able to secure band 7 roles within the wider system. </a:t>
            </a:r>
          </a:p>
          <a:p>
            <a:pPr marL="171450" indent="-171450">
              <a:buFont typeface="Arial" panose="020B0604020202020204" pitchFamily="34" charset="0"/>
              <a:buChar char="•"/>
            </a:pPr>
            <a:endParaRPr lang="en-GB" sz="1200" dirty="0">
              <a:solidFill>
                <a:schemeClr val="bg2">
                  <a:lumMod val="25000"/>
                </a:schemeClr>
              </a:solidFill>
              <a:highlight>
                <a:srgbClr val="FFFF00"/>
              </a:highlight>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sz="1200" dirty="0">
              <a:solidFill>
                <a:schemeClr val="bg2">
                  <a:lumMod val="25000"/>
                </a:schemeClr>
              </a:solidFill>
              <a:latin typeface="Arial" panose="020B0604020202020204" pitchFamily="34" charset="0"/>
              <a:cs typeface="Arial" panose="020B0604020202020204" pitchFamily="34" charset="0"/>
            </a:endParaRPr>
          </a:p>
          <a:p>
            <a:endParaRPr lang="en-GB" sz="1200" i="0" u="none" strike="noStrike" dirty="0">
              <a:solidFill>
                <a:schemeClr val="bg2">
                  <a:lumMod val="25000"/>
                </a:schemeClr>
              </a:solidFill>
              <a:effectLst/>
              <a:latin typeface="Arial" panose="020B0604020202020204" pitchFamily="34" charset="0"/>
              <a:cs typeface="Arial" panose="020B0604020202020204" pitchFamily="34" charset="0"/>
            </a:endParaRPr>
          </a:p>
          <a:p>
            <a:endParaRPr lang="en-GB" sz="1200" b="1" i="0" u="none" strike="noStrike" dirty="0">
              <a:solidFill>
                <a:schemeClr val="bg2">
                  <a:lumMod val="25000"/>
                </a:schemeClr>
              </a:solidFill>
              <a:effectLst/>
              <a:latin typeface="Arial" panose="020B0604020202020204" pitchFamily="34" charset="0"/>
              <a:cs typeface="Arial" panose="020B0604020202020204" pitchFamily="34" charset="0"/>
            </a:endParaRPr>
          </a:p>
          <a:p>
            <a:endParaRPr lang="en-GB" sz="1200" i="0" u="none" strike="noStrike" dirty="0">
              <a:solidFill>
                <a:schemeClr val="bg2">
                  <a:lumMod val="25000"/>
                </a:schemeClr>
              </a:solidFill>
              <a:effectLst/>
              <a:latin typeface="Arial" panose="020B0604020202020204" pitchFamily="34" charset="0"/>
              <a:cs typeface="Arial" panose="020B0604020202020204" pitchFamily="34" charset="0"/>
            </a:endParaRPr>
          </a:p>
          <a:p>
            <a:endParaRPr lang="en-GB" sz="1200" i="0" u="none" strike="noStrike" dirty="0">
              <a:solidFill>
                <a:schemeClr val="bg2">
                  <a:lumMod val="25000"/>
                </a:schemeClr>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27103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7F7FB19-E39E-C4E2-8C16-D0E915D8D981}"/>
              </a:ext>
            </a:extLst>
          </p:cNvPr>
          <p:cNvSpPr>
            <a:spLocks noGrp="1"/>
          </p:cNvSpPr>
          <p:nvPr>
            <p:ph type="sldNum" sz="quarter" idx="16"/>
          </p:nvPr>
        </p:nvSpPr>
        <p:spPr/>
        <p:txBody>
          <a:bodyPr/>
          <a:lstStyle/>
          <a:p>
            <a:fld id="{CF839E00-920F-44B0-A87D-3D18AF2DE1AE}" type="slidenum">
              <a:rPr lang="en-GB" smtClean="0"/>
              <a:t>26</a:t>
            </a:fld>
            <a:endParaRPr lang="en-GB"/>
          </a:p>
        </p:txBody>
      </p:sp>
      <p:sp>
        <p:nvSpPr>
          <p:cNvPr id="5" name="Title 4">
            <a:extLst>
              <a:ext uri="{FF2B5EF4-FFF2-40B4-BE49-F238E27FC236}">
                <a16:creationId xmlns:a16="http://schemas.microsoft.com/office/drawing/2014/main" id="{9A2D0203-6692-BEBD-7695-8551927E7BE2}"/>
              </a:ext>
            </a:extLst>
          </p:cNvPr>
          <p:cNvSpPr>
            <a:spLocks noGrp="1"/>
          </p:cNvSpPr>
          <p:nvPr>
            <p:ph type="title"/>
          </p:nvPr>
        </p:nvSpPr>
        <p:spPr>
          <a:xfrm>
            <a:off x="763200" y="770400"/>
            <a:ext cx="7031394" cy="730800"/>
          </a:xfrm>
        </p:spPr>
        <p:txBody>
          <a:bodyPr lIns="91440" tIns="45720" rIns="91440" bIns="45720" anchor="t"/>
          <a:lstStyle/>
          <a:p>
            <a:pPr>
              <a:spcBef>
                <a:spcPts val="0"/>
              </a:spcBef>
            </a:pPr>
            <a:r>
              <a:rPr lang="en-GB">
                <a:solidFill>
                  <a:schemeClr val="accent5"/>
                </a:solidFill>
                <a:effectLst/>
                <a:latin typeface="Arial"/>
                <a:cs typeface="Arial"/>
              </a:rPr>
              <a:t>Insights from 4 Week Wait Pilots </a:t>
            </a:r>
            <a:br>
              <a:rPr lang="en-GB">
                <a:effectLst/>
                <a:cs typeface="Arial" panose="020B0604020202020204" pitchFamily="34" charset="0"/>
              </a:rPr>
            </a:br>
            <a:r>
              <a:rPr lang="en-GB" b="0">
                <a:solidFill>
                  <a:schemeClr val="accent5"/>
                </a:solidFill>
                <a:latin typeface="Arial"/>
                <a:cs typeface="Arial"/>
              </a:rPr>
              <a:t>Job planning and skills mix</a:t>
            </a:r>
            <a:br>
              <a:rPr lang="en-US"/>
            </a:br>
            <a:endParaRPr lang="en-GB"/>
          </a:p>
        </p:txBody>
      </p:sp>
      <p:sp>
        <p:nvSpPr>
          <p:cNvPr id="9" name="TextBox 8">
            <a:extLst>
              <a:ext uri="{FF2B5EF4-FFF2-40B4-BE49-F238E27FC236}">
                <a16:creationId xmlns:a16="http://schemas.microsoft.com/office/drawing/2014/main" id="{84F353AB-A7B6-83B1-40E2-4580E7C4D9B7}"/>
              </a:ext>
            </a:extLst>
          </p:cNvPr>
          <p:cNvSpPr txBox="1"/>
          <p:nvPr/>
        </p:nvSpPr>
        <p:spPr>
          <a:xfrm>
            <a:off x="763200" y="1302950"/>
            <a:ext cx="10021363" cy="6001643"/>
          </a:xfrm>
          <a:prstGeom prst="rect">
            <a:avLst/>
          </a:prstGeom>
          <a:noFill/>
        </p:spPr>
        <p:txBody>
          <a:bodyPr wrap="square" lIns="91440" tIns="45720" rIns="91440" bIns="45720" anchor="t">
            <a:spAutoFit/>
          </a:bodyPr>
          <a:lstStyle/>
          <a:p>
            <a:endParaRPr lang="en-GB" sz="1200">
              <a:solidFill>
                <a:srgbClr val="2F4346"/>
              </a:solidFill>
              <a:latin typeface="Arial" panose="020B0604020202020204" pitchFamily="34" charset="0"/>
              <a:cs typeface="Arial" panose="020B0604020202020204" pitchFamily="34" charset="0"/>
            </a:endParaRPr>
          </a:p>
          <a:p>
            <a:r>
              <a:rPr lang="en-GB" sz="1200" b="1">
                <a:solidFill>
                  <a:schemeClr val="accent5"/>
                </a:solidFill>
                <a:latin typeface="Arial" panose="020B0604020202020204" pitchFamily="34" charset="0"/>
                <a:cs typeface="Arial" panose="020B0604020202020204" pitchFamily="34" charset="0"/>
              </a:rPr>
              <a:t>Job planning</a:t>
            </a:r>
          </a:p>
          <a:p>
            <a:pPr marL="171450" indent="-171450">
              <a:buFont typeface="Arial" panose="020B0604020202020204" pitchFamily="34" charset="0"/>
              <a:buChar char="•"/>
            </a:pPr>
            <a:r>
              <a:rPr lang="en-GB" sz="1200">
                <a:solidFill>
                  <a:schemeClr val="bg2">
                    <a:lumMod val="25000"/>
                  </a:schemeClr>
                </a:solidFill>
                <a:latin typeface="Arial"/>
                <a:cs typeface="Arial"/>
              </a:rPr>
              <a:t>Staffordshire, Camden, Bromley, Northumberland and Coventry and Warwickshire all undertook some elements of job planning. Job planning often builds on demand and capacity modelling and can play a crucial role in helping teams to work with staff to manage available clinical time. Learning from the 4 week wait pilots showed that many areas had invested time to understand how much available clinical time that their teams had. This helped areas to work with their teams to agree on and commit to delivering a certain amount of clinical time each week.  </a:t>
            </a:r>
            <a:endParaRPr lang="en-GB" sz="1200">
              <a:solidFill>
                <a:schemeClr val="bg2">
                  <a:lumMod val="25000"/>
                </a:schemeClr>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200">
                <a:solidFill>
                  <a:schemeClr val="bg2">
                    <a:lumMod val="25000"/>
                  </a:schemeClr>
                </a:solidFill>
                <a:latin typeface="Arial"/>
                <a:cs typeface="Arial"/>
              </a:rPr>
              <a:t>Job planning can also play an important role in supporting clinicians with discharge. In the Northumberland pilot </a:t>
            </a:r>
            <a:r>
              <a:rPr lang="en-GB" sz="1200">
                <a:solidFill>
                  <a:schemeClr val="bg2">
                    <a:lumMod val="25000"/>
                  </a:schemeClr>
                </a:solidFill>
                <a:ea typeface="+mn-lt"/>
                <a:cs typeface="+mn-lt"/>
              </a:rPr>
              <a:t>job planning and supervision for staff was put in place to help review caseloads and manage flow. Staff were asked to undertake 17 clinical hours per week. By managing </a:t>
            </a:r>
            <a:r>
              <a:rPr lang="en-GB" sz="1200">
                <a:solidFill>
                  <a:schemeClr val="bg2">
                    <a:lumMod val="25000"/>
                  </a:schemeClr>
                </a:solidFill>
                <a:latin typeface="Arial"/>
                <a:cs typeface="Arial"/>
              </a:rPr>
              <a:t>clinicians time and providing supervision the team were then able to help their teams with safe and effective discharge.  </a:t>
            </a:r>
          </a:p>
          <a:p>
            <a:pPr marL="171450" indent="-171450">
              <a:buFont typeface="Arial" panose="020B0604020202020204" pitchFamily="34" charset="0"/>
              <a:buChar char="•"/>
            </a:pPr>
            <a:r>
              <a:rPr lang="en-GB" sz="1200">
                <a:solidFill>
                  <a:schemeClr val="bg2">
                    <a:lumMod val="25000"/>
                  </a:schemeClr>
                </a:solidFill>
                <a:latin typeface="Arial"/>
                <a:cs typeface="Arial"/>
              </a:rPr>
              <a:t>In the Staffordshire pilot they set up supervision and job plans for their Band 6 CBT trainees to support available clinical time vs the time that they had ringfenced for training. This meant that the trainees had roughly 9 clinical hours each week for supporting young people. </a:t>
            </a:r>
          </a:p>
          <a:p>
            <a:pPr marL="171450" indent="-171450">
              <a:buFont typeface="Arial" panose="020B0604020202020204" pitchFamily="34" charset="0"/>
              <a:buChar char="•"/>
            </a:pPr>
            <a:r>
              <a:rPr lang="en-GB" sz="1200">
                <a:solidFill>
                  <a:schemeClr val="bg2">
                    <a:lumMod val="25000"/>
                  </a:schemeClr>
                </a:solidFill>
                <a:latin typeface="Arial"/>
                <a:cs typeface="Arial"/>
              </a:rPr>
              <a:t>More is needed to explore how sites can take up and effectively use job planning to help them manage and support staff to make good use of their available clinical time. For some areas implementing job planning has been difficult with staff teams often wary of the incentive or reasons why job planning is being proposed. </a:t>
            </a:r>
          </a:p>
          <a:p>
            <a:endParaRPr lang="en-GB" sz="1200">
              <a:solidFill>
                <a:schemeClr val="bg2">
                  <a:lumMod val="25000"/>
                </a:schemeClr>
              </a:solidFill>
              <a:highlight>
                <a:srgbClr val="FFFF00"/>
              </a:highlight>
              <a:latin typeface="Arial" panose="020B0604020202020204" pitchFamily="34" charset="0"/>
              <a:cs typeface="Arial" panose="020B0604020202020204" pitchFamily="34" charset="0"/>
            </a:endParaRPr>
          </a:p>
          <a:p>
            <a:r>
              <a:rPr lang="en-GB" sz="1200" b="1">
                <a:solidFill>
                  <a:schemeClr val="accent5"/>
                </a:solidFill>
                <a:latin typeface="Arial"/>
                <a:cs typeface="Arial"/>
              </a:rPr>
              <a:t>Skills Mix</a:t>
            </a:r>
          </a:p>
          <a:p>
            <a:pPr marL="171450" indent="-171450">
              <a:buFont typeface="Arial" panose="020B0604020202020204" pitchFamily="34" charset="0"/>
              <a:buChar char="•"/>
            </a:pPr>
            <a:r>
              <a:rPr lang="en-GB" sz="1200">
                <a:solidFill>
                  <a:schemeClr val="bg2">
                    <a:lumMod val="25000"/>
                  </a:schemeClr>
                </a:solidFill>
                <a:latin typeface="Arial"/>
                <a:cs typeface="Arial"/>
              </a:rPr>
              <a:t>Many 4 week wait pilot areas including Tower Hamlets,  Staffordshire, Northumberland, and Coventry and Warwickshire reviewed staff jobs and skill mix as part of their pilot activity. Reviewing staff skills mix can have many benefits in helping services to meet the needs of young people. </a:t>
            </a:r>
          </a:p>
          <a:p>
            <a:pPr marL="171450" indent="-171450">
              <a:buFont typeface="Arial" panose="020B0604020202020204" pitchFamily="34" charset="0"/>
              <a:buChar char="•"/>
            </a:pPr>
            <a:r>
              <a:rPr lang="en-GB" sz="1200">
                <a:solidFill>
                  <a:schemeClr val="bg2">
                    <a:lumMod val="25000"/>
                  </a:schemeClr>
                </a:solidFill>
                <a:latin typeface="Arial"/>
                <a:cs typeface="Arial"/>
              </a:rPr>
              <a:t>Reviewing a team's skills mix and expertise can help services to understand where they might have gaps and then work towards addressing those gaps via staff training and recruitment.</a:t>
            </a:r>
            <a:endParaRPr lang="en-GB">
              <a:solidFill>
                <a:schemeClr val="bg2">
                  <a:lumMod val="25000"/>
                </a:schemeClr>
              </a:solidFill>
              <a:latin typeface="Arial"/>
              <a:cs typeface="Arial"/>
            </a:endParaRPr>
          </a:p>
          <a:p>
            <a:pPr marL="171450" indent="-171450">
              <a:buFont typeface="Arial" panose="020B0604020202020204" pitchFamily="34" charset="0"/>
              <a:buChar char="•"/>
            </a:pPr>
            <a:r>
              <a:rPr lang="en-GB" sz="1200">
                <a:solidFill>
                  <a:schemeClr val="bg2">
                    <a:lumMod val="25000"/>
                  </a:schemeClr>
                </a:solidFill>
                <a:latin typeface="Arial"/>
                <a:cs typeface="Arial"/>
              </a:rPr>
              <a:t>In Northumberland, the team have a strong understanding of their staff team's expertise which has allowed them to make appointments for young people with clinicians who are best placed to meet their specific needs.    </a:t>
            </a:r>
            <a:endParaRPr lang="en-GB" sz="1200">
              <a:solidFill>
                <a:schemeClr val="bg2">
                  <a:lumMod val="25000"/>
                </a:schemeClr>
              </a:solidFill>
              <a:highlight>
                <a:srgbClr val="FFFF00"/>
              </a:highlight>
              <a:cs typeface="Arial"/>
            </a:endParaRPr>
          </a:p>
          <a:p>
            <a:pPr marL="171450" indent="-171450">
              <a:buFont typeface="Arial" panose="020B0604020202020204" pitchFamily="34" charset="0"/>
              <a:buChar char="•"/>
            </a:pPr>
            <a:r>
              <a:rPr lang="en-GB" sz="1200">
                <a:solidFill>
                  <a:schemeClr val="bg2">
                    <a:lumMod val="25000"/>
                  </a:schemeClr>
                </a:solidFill>
                <a:latin typeface="Arial"/>
                <a:cs typeface="Arial"/>
              </a:rPr>
              <a:t>A key challenge for many pilot areas was maintaining the correct skills mix in their teams. For example, if a more senior member of staff left the team, then less experienced staff were tasked with supporting young people with more complex needs putting pressures on them and impacting moral and staff wellbeing. </a:t>
            </a:r>
          </a:p>
          <a:p>
            <a:pPr marL="171450" indent="-171450">
              <a:buFont typeface="Arial" panose="020B0604020202020204" pitchFamily="34" charset="0"/>
              <a:buChar char="•"/>
            </a:pPr>
            <a:endParaRPr lang="en-GB" sz="1200">
              <a:solidFill>
                <a:schemeClr val="bg2">
                  <a:lumMod val="25000"/>
                </a:schemeClr>
              </a:solidFill>
              <a:highlight>
                <a:srgbClr val="FFFF00"/>
              </a:highlight>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sz="1200">
              <a:solidFill>
                <a:schemeClr val="bg2">
                  <a:lumMod val="25000"/>
                </a:schemeClr>
              </a:solidFill>
              <a:latin typeface="Arial" panose="020B0604020202020204" pitchFamily="34" charset="0"/>
              <a:cs typeface="Arial" panose="020B0604020202020204" pitchFamily="34" charset="0"/>
            </a:endParaRPr>
          </a:p>
          <a:p>
            <a:endParaRPr lang="en-GB" sz="1200" i="0" u="none" strike="noStrike">
              <a:solidFill>
                <a:schemeClr val="bg2">
                  <a:lumMod val="25000"/>
                </a:schemeClr>
              </a:solidFill>
              <a:effectLst/>
              <a:latin typeface="Arial" panose="020B0604020202020204" pitchFamily="34" charset="0"/>
              <a:cs typeface="Arial" panose="020B0604020202020204" pitchFamily="34" charset="0"/>
            </a:endParaRPr>
          </a:p>
          <a:p>
            <a:endParaRPr lang="en-GB" sz="1200" b="1" i="0" u="none" strike="noStrike">
              <a:solidFill>
                <a:schemeClr val="bg2">
                  <a:lumMod val="25000"/>
                </a:schemeClr>
              </a:solidFill>
              <a:effectLst/>
              <a:latin typeface="Arial" panose="020B0604020202020204" pitchFamily="34" charset="0"/>
              <a:cs typeface="Arial" panose="020B0604020202020204" pitchFamily="34" charset="0"/>
            </a:endParaRPr>
          </a:p>
          <a:p>
            <a:endParaRPr lang="en-GB" sz="1200" i="0" u="none" strike="noStrike">
              <a:solidFill>
                <a:schemeClr val="bg2">
                  <a:lumMod val="25000"/>
                </a:schemeClr>
              </a:solidFill>
              <a:effectLst/>
              <a:latin typeface="Arial" panose="020B0604020202020204" pitchFamily="34" charset="0"/>
              <a:cs typeface="Arial" panose="020B0604020202020204" pitchFamily="34" charset="0"/>
            </a:endParaRPr>
          </a:p>
          <a:p>
            <a:endParaRPr lang="en-GB" sz="1200" i="0" u="none" strike="noStrike">
              <a:solidFill>
                <a:schemeClr val="bg2">
                  <a:lumMod val="25000"/>
                </a:schemeClr>
              </a:solidFill>
              <a:effectLst/>
              <a:latin typeface="Arial" panose="020B0604020202020204" pitchFamily="34" charset="0"/>
              <a:cs typeface="Arial" panose="020B0604020202020204" pitchFamily="34" charset="0"/>
            </a:endParaRPr>
          </a:p>
          <a:p>
            <a:r>
              <a:rPr lang="en-GB" sz="1200" err="1">
                <a:solidFill>
                  <a:schemeClr val="bg2">
                    <a:lumMod val="25000"/>
                  </a:schemeClr>
                </a:solidFill>
                <a:latin typeface="Arial"/>
                <a:cs typeface="Arial"/>
              </a:rPr>
              <a:t>i</a:t>
            </a:r>
            <a:endParaRPr lang="en-GB" sz="1200" b="0" i="0" u="none" strike="noStrike" err="1">
              <a:solidFill>
                <a:schemeClr val="bg2">
                  <a:lumMod val="25000"/>
                </a:schemeClr>
              </a:solidFill>
              <a:effectLst/>
              <a:latin typeface="Arial"/>
              <a:cs typeface="Arial"/>
            </a:endParaRPr>
          </a:p>
        </p:txBody>
      </p:sp>
    </p:spTree>
    <p:extLst>
      <p:ext uri="{BB962C8B-B14F-4D97-AF65-F5344CB8AC3E}">
        <p14:creationId xmlns:p14="http://schemas.microsoft.com/office/powerpoint/2010/main" val="19945996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F7AF0B6-6DEE-0014-1A72-EDD3A6705760}"/>
              </a:ext>
            </a:extLst>
          </p:cNvPr>
          <p:cNvSpPr txBox="1">
            <a:spLocks/>
          </p:cNvSpPr>
          <p:nvPr/>
        </p:nvSpPr>
        <p:spPr>
          <a:xfrm>
            <a:off x="763200" y="770400"/>
            <a:ext cx="5550194" cy="730800"/>
          </a:xfrm>
          <a:prstGeom prst="rect">
            <a:avLst/>
          </a:prstGeom>
        </p:spPr>
        <p:txBody>
          <a:bodyPr/>
          <a:lstStyle>
            <a:lvl1pPr algn="l" defTabSz="914400" rtl="0" eaLnBrk="1" latinLnBrk="0" hangingPunct="1">
              <a:lnSpc>
                <a:spcPct val="90000"/>
              </a:lnSpc>
              <a:spcBef>
                <a:spcPct val="0"/>
              </a:spcBef>
              <a:buNone/>
              <a:defRPr lang="en-GB" sz="1800" b="1" kern="1200">
                <a:solidFill>
                  <a:srgbClr val="005EB8"/>
                </a:solidFill>
                <a:effectLst/>
                <a:latin typeface="Arial" panose="020B0604020202020204" pitchFamily="34" charset="0"/>
                <a:ea typeface="+mn-ea"/>
                <a:cs typeface="+mn-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GB" sz="1800">
                <a:solidFill>
                  <a:schemeClr val="accent5"/>
                </a:solidFill>
                <a:latin typeface="Arial" panose="020B0604020202020204" pitchFamily="34" charset="0"/>
                <a:ea typeface="+mn-ea"/>
                <a:cs typeface="+mn-cs"/>
              </a:rPr>
              <a:t>Insights from best practice</a:t>
            </a:r>
          </a:p>
          <a:p>
            <a:pPr marL="0" marR="0" lvl="0" indent="0" algn="l" defTabSz="914400" rtl="0" eaLnBrk="1" fontAlgn="auto" latinLnBrk="0" hangingPunct="1">
              <a:lnSpc>
                <a:spcPct val="90000"/>
              </a:lnSpc>
              <a:spcBef>
                <a:spcPct val="0"/>
              </a:spcBef>
              <a:spcAft>
                <a:spcPts val="0"/>
              </a:spcAft>
              <a:buClrTx/>
              <a:buSzTx/>
              <a:buFontTx/>
              <a:buNone/>
              <a:tabLst/>
              <a:defRPr/>
            </a:pPr>
            <a:r>
              <a:rPr lang="en-GB" sz="1800" b="0">
                <a:solidFill>
                  <a:schemeClr val="accent5"/>
                </a:solidFill>
                <a:latin typeface="Arial" panose="020B0604020202020204" pitchFamily="34" charset="0"/>
                <a:ea typeface="+mn-ea"/>
                <a:cs typeface="+mn-cs"/>
              </a:rPr>
              <a:t>Clearing back logs</a:t>
            </a:r>
            <a:endParaRPr kumimoji="0" lang="en-GB" sz="1800" b="0" i="0" u="none" strike="noStrike" kern="1200" cap="none" spc="0" normalizeH="0" baseline="0" noProof="0">
              <a:ln>
                <a:noFill/>
              </a:ln>
              <a:solidFill>
                <a:schemeClr val="accent5"/>
              </a:solidFill>
              <a:effectLst/>
              <a:uLnTx/>
              <a:uFillTx/>
              <a:latin typeface="Arial" panose="020B0604020202020204" pitchFamily="34" charset="0"/>
              <a:ea typeface="+mn-ea"/>
              <a:cs typeface="+mn-cs"/>
            </a:endParaRPr>
          </a:p>
        </p:txBody>
      </p:sp>
      <p:sp>
        <p:nvSpPr>
          <p:cNvPr id="4" name="Text Placeholder 3">
            <a:extLst>
              <a:ext uri="{FF2B5EF4-FFF2-40B4-BE49-F238E27FC236}">
                <a16:creationId xmlns:a16="http://schemas.microsoft.com/office/drawing/2014/main" id="{98F91BCC-9667-CD67-E6F1-B59F4C7339B9}"/>
              </a:ext>
            </a:extLst>
          </p:cNvPr>
          <p:cNvSpPr txBox="1">
            <a:spLocks/>
          </p:cNvSpPr>
          <p:nvPr/>
        </p:nvSpPr>
        <p:spPr>
          <a:xfrm>
            <a:off x="763199" y="1854000"/>
            <a:ext cx="10595495" cy="2360613"/>
          </a:xfrm>
          <a:prstGeom prst="rect">
            <a:avLst/>
          </a:prstGeom>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80000"/>
              </a:lnSpc>
              <a:spcBef>
                <a:spcPts val="600"/>
              </a:spcBef>
              <a:spcAft>
                <a:spcPts val="600"/>
              </a:spcAft>
              <a:buNone/>
              <a:tabLst>
                <a:tab pos="193040" algn="l"/>
              </a:tabLst>
              <a:defRPr/>
            </a:pPr>
            <a:r>
              <a:rPr lang="en-GB" sz="1400">
                <a:solidFill>
                  <a:srgbClr val="6F767C"/>
                </a:solidFill>
                <a:latin typeface="Arial"/>
                <a:cs typeface="Arial"/>
              </a:rPr>
              <a:t>The increase in referrals and acuity seen throughout the pandemic has meant that many CYP mental health teams are now managing a backlog or waiting list. There are some good practice examples and pilots emerging across England aiming to reduce waiting times through clearing backlogs for mental health services. Some examples include</a:t>
            </a:r>
            <a:endParaRPr lang="en-GB">
              <a:latin typeface="Arial"/>
              <a:cs typeface="Arial"/>
            </a:endParaRPr>
          </a:p>
          <a:p>
            <a:pPr>
              <a:lnSpc>
                <a:spcPct val="80000"/>
              </a:lnSpc>
              <a:spcBef>
                <a:spcPts val="600"/>
              </a:spcBef>
              <a:spcAft>
                <a:spcPts val="600"/>
              </a:spcAft>
              <a:tabLst>
                <a:tab pos="193040" algn="l"/>
              </a:tabLst>
              <a:defRPr/>
            </a:pPr>
            <a:r>
              <a:rPr lang="en-GB" sz="1400">
                <a:solidFill>
                  <a:schemeClr val="accent5"/>
                </a:solidFill>
                <a:latin typeface="Arial" panose="020B0604020202020204" pitchFamily="34" charset="0"/>
                <a:hlinkClick r:id="rId2">
                  <a:extLst>
                    <a:ext uri="{A12FA001-AC4F-418D-AE19-62706E023703}">
                      <ahyp:hlinkClr xmlns:ahyp="http://schemas.microsoft.com/office/drawing/2018/hyperlinkcolor" val="tx"/>
                    </a:ext>
                  </a:extLst>
                </a:hlinkClick>
              </a:rPr>
              <a:t>East London Foundation Trust</a:t>
            </a:r>
            <a:r>
              <a:rPr lang="en-GB" sz="1400">
                <a:solidFill>
                  <a:schemeClr val="accent5"/>
                </a:solidFill>
                <a:latin typeface="Arial" panose="020B0604020202020204" pitchFamily="34" charset="0"/>
              </a:rPr>
              <a:t> </a:t>
            </a:r>
            <a:r>
              <a:rPr lang="en-GB" sz="1400">
                <a:solidFill>
                  <a:srgbClr val="6F767C"/>
                </a:solidFill>
                <a:latin typeface="Arial" panose="020B0604020202020204" pitchFamily="34" charset="0"/>
              </a:rPr>
              <a:t>have applied a QI framework to help them reduce waiting times in their CYP Community Eating Disorder service. This framework supported effective decision making and leadership to review processes and procedures, consult with staff teams and take forward changes needed to reduce waiting times. </a:t>
            </a:r>
          </a:p>
          <a:p>
            <a:pPr>
              <a:lnSpc>
                <a:spcPct val="80000"/>
              </a:lnSpc>
              <a:spcBef>
                <a:spcPts val="600"/>
              </a:spcBef>
              <a:spcAft>
                <a:spcPts val="600"/>
              </a:spcAft>
              <a:tabLst>
                <a:tab pos="193040" algn="l"/>
              </a:tabLst>
              <a:defRPr/>
            </a:pPr>
            <a:r>
              <a:rPr lang="en-GB" sz="1400">
                <a:solidFill>
                  <a:schemeClr val="accent5"/>
                </a:solidFill>
                <a:latin typeface="Arial" panose="020B0604020202020204" pitchFamily="34" charset="0"/>
                <a:hlinkClick r:id="rId3">
                  <a:extLst>
                    <a:ext uri="{A12FA001-AC4F-418D-AE19-62706E023703}">
                      <ahyp:hlinkClr xmlns:ahyp="http://schemas.microsoft.com/office/drawing/2018/hyperlinkcolor" val="tx"/>
                    </a:ext>
                  </a:extLst>
                </a:hlinkClick>
              </a:rPr>
              <a:t>Sheffield Health and Social Care NSH Foundation Trust</a:t>
            </a:r>
            <a:r>
              <a:rPr lang="en-GB" sz="1400">
                <a:solidFill>
                  <a:schemeClr val="accent5"/>
                </a:solidFill>
                <a:latin typeface="Arial" panose="020B0604020202020204" pitchFamily="34" charset="0"/>
              </a:rPr>
              <a:t> </a:t>
            </a:r>
            <a:r>
              <a:rPr lang="en-GB" sz="1400">
                <a:solidFill>
                  <a:srgbClr val="6F767C"/>
                </a:solidFill>
                <a:latin typeface="Arial" panose="020B0604020202020204" pitchFamily="34" charset="0"/>
              </a:rPr>
              <a:t>have set up a QI Collaboration to support reducing waiting times for CYP Mental Health services. This work focuses on supporting patients to attend appointments and reducing the number of patients missing or not attending appointments. </a:t>
            </a:r>
          </a:p>
          <a:p>
            <a:pPr>
              <a:lnSpc>
                <a:spcPct val="80000"/>
              </a:lnSpc>
              <a:spcBef>
                <a:spcPts val="600"/>
              </a:spcBef>
              <a:spcAft>
                <a:spcPts val="600"/>
              </a:spcAft>
              <a:tabLst>
                <a:tab pos="193040" algn="l"/>
              </a:tabLst>
              <a:defRPr/>
            </a:pPr>
            <a:r>
              <a:rPr lang="en-GB" sz="1400">
                <a:solidFill>
                  <a:schemeClr val="accent5"/>
                </a:solidFill>
                <a:latin typeface="Arial" panose="020B0604020202020204" pitchFamily="34" charset="0"/>
                <a:hlinkClick r:id="rId4">
                  <a:extLst>
                    <a:ext uri="{A12FA001-AC4F-418D-AE19-62706E023703}">
                      <ahyp:hlinkClr xmlns:ahyp="http://schemas.microsoft.com/office/drawing/2018/hyperlinkcolor" val="tx"/>
                    </a:ext>
                  </a:extLst>
                </a:hlinkClick>
              </a:rPr>
              <a:t>West Yorkshire and Harrogate Health and Care Partnership</a:t>
            </a:r>
            <a:r>
              <a:rPr lang="en-GB" sz="1400">
                <a:solidFill>
                  <a:schemeClr val="accent5"/>
                </a:solidFill>
                <a:latin typeface="Arial" panose="020B0604020202020204" pitchFamily="34" charset="0"/>
              </a:rPr>
              <a:t> </a:t>
            </a:r>
            <a:r>
              <a:rPr lang="en-GB" sz="1400">
                <a:solidFill>
                  <a:srgbClr val="6F767C"/>
                </a:solidFill>
                <a:latin typeface="Arial" panose="020B0604020202020204" pitchFamily="34" charset="0"/>
              </a:rPr>
              <a:t>have been working with The Care Trust. They have set up specialist teams within CAMHS and have designed new treatment pathways to enable CYP to access services at an earlier stage which has reduced waiting times. </a:t>
            </a:r>
          </a:p>
          <a:p>
            <a:pPr>
              <a:lnSpc>
                <a:spcPct val="80000"/>
              </a:lnSpc>
              <a:spcBef>
                <a:spcPts val="600"/>
              </a:spcBef>
              <a:spcAft>
                <a:spcPts val="600"/>
              </a:spcAft>
              <a:tabLst>
                <a:tab pos="193040" algn="l"/>
              </a:tabLst>
              <a:defRPr/>
            </a:pPr>
            <a:r>
              <a:rPr lang="en-GB" sz="1400">
                <a:solidFill>
                  <a:schemeClr val="accent5"/>
                </a:solidFill>
                <a:latin typeface="Arial" panose="020B0604020202020204" pitchFamily="34" charset="0"/>
                <a:hlinkClick r:id="rId5">
                  <a:extLst>
                    <a:ext uri="{A12FA001-AC4F-418D-AE19-62706E023703}">
                      <ahyp:hlinkClr xmlns:ahyp="http://schemas.microsoft.com/office/drawing/2018/hyperlinkcolor" val="tx"/>
                    </a:ext>
                  </a:extLst>
                </a:hlinkClick>
              </a:rPr>
              <a:t>Cumbria, Northumberland, Tyne and Wear (CNTW) NHS Trust</a:t>
            </a:r>
            <a:r>
              <a:rPr lang="en-GB" sz="1400">
                <a:solidFill>
                  <a:schemeClr val="accent5"/>
                </a:solidFill>
                <a:latin typeface="Arial" panose="020B0604020202020204" pitchFamily="34" charset="0"/>
              </a:rPr>
              <a:t> </a:t>
            </a:r>
            <a:r>
              <a:rPr lang="en-GB" sz="1400">
                <a:solidFill>
                  <a:srgbClr val="6F767C"/>
                </a:solidFill>
                <a:latin typeface="Arial" panose="020B0604020202020204" pitchFamily="34" charset="0"/>
              </a:rPr>
              <a:t>have been working with the charity </a:t>
            </a:r>
            <a:r>
              <a:rPr lang="en-GB" sz="1400" err="1">
                <a:solidFill>
                  <a:srgbClr val="6F767C"/>
                </a:solidFill>
                <a:latin typeface="Arial" panose="020B0604020202020204" pitchFamily="34" charset="0"/>
              </a:rPr>
              <a:t>Everyturn</a:t>
            </a:r>
            <a:r>
              <a:rPr lang="en-GB" sz="1400">
                <a:solidFill>
                  <a:srgbClr val="6F767C"/>
                </a:solidFill>
                <a:latin typeface="Arial" panose="020B0604020202020204" pitchFamily="34" charset="0"/>
              </a:rPr>
              <a:t> Mental Health to develop The Waiting List Initiative, a programme offering non-clinical support to patients on mental health waiting lists.</a:t>
            </a:r>
          </a:p>
        </p:txBody>
      </p:sp>
    </p:spTree>
    <p:extLst>
      <p:ext uri="{BB962C8B-B14F-4D97-AF65-F5344CB8AC3E}">
        <p14:creationId xmlns:p14="http://schemas.microsoft.com/office/powerpoint/2010/main" val="34748268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CA822-C549-62F1-25C8-936737EB9405}"/>
              </a:ext>
            </a:extLst>
          </p:cNvPr>
          <p:cNvSpPr>
            <a:spLocks noGrp="1"/>
          </p:cNvSpPr>
          <p:nvPr>
            <p:ph type="title"/>
          </p:nvPr>
        </p:nvSpPr>
        <p:spPr/>
        <p:txBody>
          <a:bodyPr/>
          <a:lstStyle/>
          <a:p>
            <a:r>
              <a:rPr lang="en-GB"/>
              <a:t>Findings: </a:t>
            </a:r>
            <a:br>
              <a:rPr lang="en-GB"/>
            </a:br>
            <a:r>
              <a:rPr lang="en-GB"/>
              <a:t>Workforce</a:t>
            </a:r>
          </a:p>
        </p:txBody>
      </p:sp>
    </p:spTree>
    <p:extLst>
      <p:ext uri="{BB962C8B-B14F-4D97-AF65-F5344CB8AC3E}">
        <p14:creationId xmlns:p14="http://schemas.microsoft.com/office/powerpoint/2010/main" val="709111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D3A2DD1-0DA3-764D-1359-F554162A118A}"/>
              </a:ext>
            </a:extLst>
          </p:cNvPr>
          <p:cNvSpPr>
            <a:spLocks noGrp="1"/>
          </p:cNvSpPr>
          <p:nvPr>
            <p:ph type="sldNum" sz="quarter" idx="15"/>
          </p:nvPr>
        </p:nvSpPr>
        <p:spPr/>
        <p:txBody>
          <a:bodyPr/>
          <a:lstStyle/>
          <a:p>
            <a:fld id="{CF839E00-920F-44B0-A87D-3D18AF2DE1AE}" type="slidenum">
              <a:rPr lang="en-GB" smtClean="0"/>
              <a:t>29</a:t>
            </a:fld>
            <a:endParaRPr lang="en-GB"/>
          </a:p>
        </p:txBody>
      </p:sp>
      <p:sp>
        <p:nvSpPr>
          <p:cNvPr id="5" name="Title 2">
            <a:extLst>
              <a:ext uri="{FF2B5EF4-FFF2-40B4-BE49-F238E27FC236}">
                <a16:creationId xmlns:a16="http://schemas.microsoft.com/office/drawing/2014/main" id="{AFC4616A-0833-5D81-A2F1-ED7ACA1CC47C}"/>
              </a:ext>
            </a:extLst>
          </p:cNvPr>
          <p:cNvSpPr>
            <a:spLocks noGrp="1"/>
          </p:cNvSpPr>
          <p:nvPr>
            <p:ph type="title"/>
          </p:nvPr>
        </p:nvSpPr>
        <p:spPr>
          <a:xfrm>
            <a:off x="763200" y="770400"/>
            <a:ext cx="4802400" cy="730800"/>
          </a:xfrm>
          <a:ln>
            <a:solidFill>
              <a:schemeClr val="bg1"/>
            </a:solidFill>
          </a:ln>
        </p:spPr>
        <p:txBody>
          <a:bodyPr lIns="91440" tIns="45720" rIns="91440" bIns="45720" anchor="t"/>
          <a:lstStyle/>
          <a:p>
            <a:r>
              <a:rPr lang="en-GB" dirty="0">
                <a:solidFill>
                  <a:schemeClr val="tx1"/>
                </a:solidFill>
                <a:latin typeface="Arial"/>
                <a:cs typeface="Arial"/>
              </a:rPr>
              <a:t>Workforce - overview </a:t>
            </a:r>
            <a:endParaRPr lang="en-GB" dirty="0">
              <a:solidFill>
                <a:schemeClr val="tx1"/>
              </a:solidFill>
              <a:cs typeface="Arial"/>
            </a:endParaRPr>
          </a:p>
        </p:txBody>
      </p:sp>
      <p:sp>
        <p:nvSpPr>
          <p:cNvPr id="6" name="Text Placeholder 3">
            <a:extLst>
              <a:ext uri="{FF2B5EF4-FFF2-40B4-BE49-F238E27FC236}">
                <a16:creationId xmlns:a16="http://schemas.microsoft.com/office/drawing/2014/main" id="{C567B5DF-99DB-507B-E745-BFAF2A4CD771}"/>
              </a:ext>
            </a:extLst>
          </p:cNvPr>
          <p:cNvSpPr>
            <a:spLocks noGrp="1"/>
          </p:cNvSpPr>
          <p:nvPr>
            <p:ph type="body" sz="quarter" idx="16"/>
          </p:nvPr>
        </p:nvSpPr>
        <p:spPr>
          <a:xfrm>
            <a:off x="763198" y="1935906"/>
            <a:ext cx="10292399" cy="4545971"/>
          </a:xfrm>
          <a:noFill/>
          <a:ln>
            <a:noFill/>
          </a:ln>
        </p:spPr>
        <p:txBody>
          <a:bodyPr lIns="91440" tIns="45720" rIns="91440" bIns="45720" anchor="t"/>
          <a:lstStyle/>
          <a:p>
            <a:r>
              <a:rPr lang="en-GB" dirty="0">
                <a:cs typeface="Arial"/>
              </a:rPr>
              <a:t>A key finding from our stakeholder interviews with 4 Week Wait pilot areas, through our evidence review and when talking to teams about reducing backlogs was that staff teams are central to success. Given the pressures that services have been under over the last few years it is important to address the workforce challenges that CYP mental health services face. A recent King’s Fund </a:t>
            </a:r>
            <a:r>
              <a:rPr lang="en-GB" dirty="0">
                <a:cs typeface="Arial"/>
                <a:hlinkClick r:id="rId2"/>
              </a:rPr>
              <a:t>report</a:t>
            </a:r>
            <a:r>
              <a:rPr lang="en-GB" dirty="0">
                <a:cs typeface="Arial"/>
              </a:rPr>
              <a:t> has shown that while the NHS workforce has continued to grow, demand has continued to grow faster. Addressing workforce challenges involves a strategic approach taking many factors into consideration. </a:t>
            </a:r>
            <a:endParaRPr lang="en-US" dirty="0">
              <a:cs typeface="Arial"/>
            </a:endParaRPr>
          </a:p>
          <a:p>
            <a:pPr marL="171450" indent="-171450">
              <a:buFont typeface="Arial" panose="020B0604020202020204" pitchFamily="34" charset="0"/>
              <a:buChar char="•"/>
            </a:pPr>
            <a:r>
              <a:rPr lang="en-GB" b="1" dirty="0">
                <a:solidFill>
                  <a:schemeClr val="tx1"/>
                </a:solidFill>
                <a:cs typeface="Arial"/>
              </a:rPr>
              <a:t>Recruitment and retention </a:t>
            </a:r>
            <a:r>
              <a:rPr lang="en-GB" dirty="0">
                <a:cs typeface="Arial"/>
              </a:rPr>
              <a:t>– alongside increases in referral numbers and acuity many pilot areas reported that workforce capacity is an ongoing issue that they face. Recruiting and retaining staff with the right skills mix has always and continues to be difficult for many areas. </a:t>
            </a:r>
          </a:p>
          <a:p>
            <a:pPr marL="171450" indent="-171450">
              <a:buFont typeface="Arial" panose="020B0604020202020204" pitchFamily="34" charset="0"/>
              <a:buChar char="•"/>
            </a:pPr>
            <a:r>
              <a:rPr lang="en-GB" b="1" dirty="0">
                <a:solidFill>
                  <a:schemeClr val="tx1"/>
                </a:solidFill>
                <a:cs typeface="Arial"/>
              </a:rPr>
              <a:t>Culture – </a:t>
            </a:r>
            <a:r>
              <a:rPr lang="en-GB" dirty="0"/>
              <a:t>learning from 4 Week Wait pilots showed that it is important to get staff buy-in around any transformation plans. When staff feel supported and fully able to understand proposed changes, this has led to the greatest chance successful implementation and of sustaining change. </a:t>
            </a:r>
            <a:endParaRPr lang="en-GB" dirty="0">
              <a:cs typeface="Arial"/>
            </a:endParaRPr>
          </a:p>
          <a:p>
            <a:pPr marL="171450" indent="-171450">
              <a:buFont typeface="Arial" panose="020B0604020202020204" pitchFamily="34" charset="0"/>
              <a:buChar char="•"/>
            </a:pPr>
            <a:r>
              <a:rPr lang="en-GB" b="1" dirty="0">
                <a:solidFill>
                  <a:schemeClr val="tx1"/>
                </a:solidFill>
                <a:cs typeface="Arial"/>
              </a:rPr>
              <a:t>Staff Training – </a:t>
            </a:r>
            <a:r>
              <a:rPr lang="en-GB" dirty="0">
                <a:solidFill>
                  <a:schemeClr val="tx1"/>
                </a:solidFill>
              </a:rPr>
              <a:t> </a:t>
            </a:r>
            <a:r>
              <a:rPr lang="en-GB" dirty="0"/>
              <a:t>many pilot areas have prioritised staff training. This included training to address any skills or expertise gaps, providing support to take on any changes they were making to the pathway or models that they were bringing in. </a:t>
            </a:r>
            <a:endParaRPr lang="en-GB" dirty="0">
              <a:highlight>
                <a:srgbClr val="FFFF00"/>
              </a:highlight>
              <a:cs typeface="Arial"/>
            </a:endParaRPr>
          </a:p>
          <a:p>
            <a:pPr marL="171450" indent="-171450">
              <a:buFont typeface="Arial" panose="020B0604020202020204" pitchFamily="34" charset="0"/>
              <a:buChar char="•"/>
            </a:pPr>
            <a:r>
              <a:rPr lang="en-GB" b="1" dirty="0">
                <a:solidFill>
                  <a:schemeClr val="tx1"/>
                </a:solidFill>
                <a:cs typeface="Arial"/>
              </a:rPr>
              <a:t>Staff Supervision –</a:t>
            </a:r>
            <a:r>
              <a:rPr lang="en-GB" dirty="0">
                <a:solidFill>
                  <a:schemeClr val="tx1"/>
                </a:solidFill>
                <a:cs typeface="Arial"/>
              </a:rPr>
              <a:t> </a:t>
            </a:r>
            <a:r>
              <a:rPr lang="en-GB" dirty="0">
                <a:cs typeface="Arial"/>
              </a:rPr>
              <a:t>providing supervision for staff teams is an important part in supporting staff teams and many pilot areas ensured that they were providing support and supervision for their teams. </a:t>
            </a:r>
            <a:endParaRPr lang="en-GB" dirty="0">
              <a:latin typeface="Arial"/>
              <a:ea typeface="Calibri"/>
              <a:cs typeface="Arial"/>
            </a:endParaRPr>
          </a:p>
          <a:p>
            <a:pPr marL="171450" indent="-171450">
              <a:buFont typeface="Arial" panose="020B0604020202020204" pitchFamily="34" charset="0"/>
              <a:buChar char="•"/>
            </a:pPr>
            <a:r>
              <a:rPr lang="en-GB" b="1" dirty="0">
                <a:solidFill>
                  <a:schemeClr val="tx1"/>
                </a:solidFill>
                <a:cs typeface="Arial"/>
              </a:rPr>
              <a:t>Acuity and Referrals – </a:t>
            </a:r>
            <a:r>
              <a:rPr lang="en-GB" dirty="0">
                <a:cs typeface="Arial"/>
              </a:rPr>
              <a:t>all of the stakeholders that we spoke to in developing this evidence review mentioned the increases in referrals and acuity that services has seen throughout and following on from the Covid-19 pandemic. This has had an ongoing impact on the work they were undertaking around reducing waiting times and meeting the needs of young people in their communities. </a:t>
            </a:r>
          </a:p>
          <a:p>
            <a:pPr marL="171450" indent="-171450">
              <a:buChar char="•"/>
            </a:pPr>
            <a:r>
              <a:rPr lang="en-GB" b="1" dirty="0">
                <a:solidFill>
                  <a:schemeClr val="tx1"/>
                </a:solidFill>
                <a:cs typeface="Arial"/>
              </a:rPr>
              <a:t>Optimisation - </a:t>
            </a:r>
            <a:r>
              <a:rPr lang="en-GB" dirty="0">
                <a:cs typeface="Arial"/>
              </a:rPr>
              <a:t>it is important for areas to consider how they are capturing and reporting clinical time. This will help them to fully understand the capacity that their teams have to complete clinical contacts, clinical administration as well as wider multi-disciplinary team support. Teams should consider whether they are </a:t>
            </a:r>
            <a:r>
              <a:rPr lang="en-GB" sz="1100" dirty="0">
                <a:cs typeface="Arial"/>
              </a:rPr>
              <a:t>accurately</a:t>
            </a:r>
            <a:r>
              <a:rPr lang="en-GB" dirty="0">
                <a:cs typeface="Arial"/>
              </a:rPr>
              <a:t> capturing this time and whether their data and patience record systems, admin processes support this.  </a:t>
            </a:r>
          </a:p>
          <a:p>
            <a:endParaRPr lang="en-GB" dirty="0">
              <a:cs typeface="Arial"/>
            </a:endParaRPr>
          </a:p>
        </p:txBody>
      </p:sp>
      <p:grpSp>
        <p:nvGrpSpPr>
          <p:cNvPr id="7" name="Group 6">
            <a:extLst>
              <a:ext uri="{FF2B5EF4-FFF2-40B4-BE49-F238E27FC236}">
                <a16:creationId xmlns:a16="http://schemas.microsoft.com/office/drawing/2014/main" id="{DE79F3FB-9932-45B1-E482-D074EE59C964}"/>
              </a:ext>
            </a:extLst>
          </p:cNvPr>
          <p:cNvGrpSpPr/>
          <p:nvPr/>
        </p:nvGrpSpPr>
        <p:grpSpPr>
          <a:xfrm>
            <a:off x="763198" y="1217706"/>
            <a:ext cx="10292399" cy="584441"/>
            <a:chOff x="696947" y="2390569"/>
            <a:chExt cx="10292399" cy="584441"/>
          </a:xfrm>
        </p:grpSpPr>
        <p:sp>
          <p:nvSpPr>
            <p:cNvPr id="8" name="Text Placeholder 4">
              <a:extLst>
                <a:ext uri="{FF2B5EF4-FFF2-40B4-BE49-F238E27FC236}">
                  <a16:creationId xmlns:a16="http://schemas.microsoft.com/office/drawing/2014/main" id="{AEAED132-8B74-66DC-598E-F3582200E5C5}"/>
                </a:ext>
              </a:extLst>
            </p:cNvPr>
            <p:cNvSpPr txBox="1">
              <a:spLocks/>
            </p:cNvSpPr>
            <p:nvPr/>
          </p:nvSpPr>
          <p:spPr>
            <a:xfrm>
              <a:off x="696947" y="2390569"/>
              <a:ext cx="10292399" cy="584441"/>
            </a:xfrm>
            <a:prstGeom prst="roundRect">
              <a:avLst/>
            </a:prstGeom>
            <a:solidFill>
              <a:schemeClr val="tx1"/>
            </a:solidFill>
            <a:ln>
              <a:solidFill>
                <a:schemeClr val="accent2"/>
              </a:solidFill>
            </a:ln>
          </p:spPr>
          <p:txBody>
            <a:bodyPr lIns="720000" tIns="45720" rIns="91440" bIns="45720" anchor="ctr"/>
            <a:lstStyle>
              <a:lvl1pPr marL="0" indent="0" algn="l" defTabSz="914400" rtl="0" eaLnBrk="1" latinLnBrk="0" hangingPunct="1">
                <a:lnSpc>
                  <a:spcPct val="90000"/>
                </a:lnSpc>
                <a:spcBef>
                  <a:spcPts val="1000"/>
                </a:spcBef>
                <a:buFont typeface="Arial" panose="020B0604020202020204" pitchFamily="34" charset="0"/>
                <a:buNone/>
                <a:defRPr sz="1200" kern="1200">
                  <a:solidFill>
                    <a:srgbClr val="425563"/>
                  </a:solidFill>
                  <a:latin typeface="+mn-lt"/>
                  <a:ea typeface="+mn-ea"/>
                  <a:cs typeface="+mn-cs"/>
                </a:defRPr>
              </a:lvl1pPr>
              <a:lvl2pPr marL="180975" indent="-180975"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2pPr>
              <a:lvl3pPr marL="355600" indent="-174625"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3pPr>
              <a:lvl4pPr marL="538163" indent="-182563"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4pPr>
              <a:lvl5pPr marL="719138" indent="-180975"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b="1" dirty="0">
                  <a:solidFill>
                    <a:schemeClr val="bg1"/>
                  </a:solidFill>
                </a:rPr>
                <a:t>It is important to consider culture and buy-in to transformation plans in relation to waiting times, and to support staff through changes</a:t>
              </a:r>
            </a:p>
          </p:txBody>
        </p:sp>
        <p:pic>
          <p:nvPicPr>
            <p:cNvPr id="9" name="Graphic 8" descr="Magnifying glass with solid fill">
              <a:extLst>
                <a:ext uri="{FF2B5EF4-FFF2-40B4-BE49-F238E27FC236}">
                  <a16:creationId xmlns:a16="http://schemas.microsoft.com/office/drawing/2014/main" id="{0741D6C3-056B-B541-0971-10241E8A16E7}"/>
                </a:ext>
              </a:extLst>
            </p:cNvPr>
            <p:cNvPicPr>
              <a:picLocks noChangeAspect="1"/>
            </p:cNvPicPr>
            <p:nvPr/>
          </p:nvPicPr>
          <p:blipFill>
            <a:blip r:embed="rId3">
              <a:alphaModFix/>
              <a:extLst>
                <a:ext uri="{96DAC541-7B7A-43D3-8B79-37D633B846F1}">
                  <asvg:svgBlip xmlns:asvg="http://schemas.microsoft.com/office/drawing/2016/SVG/main" r:embed="rId4"/>
                </a:ext>
              </a:extLst>
            </a:blip>
            <a:stretch>
              <a:fillRect/>
            </a:stretch>
          </p:blipFill>
          <p:spPr>
            <a:xfrm>
              <a:off x="800801" y="2411180"/>
              <a:ext cx="540000" cy="540000"/>
            </a:xfrm>
            <a:prstGeom prst="rect">
              <a:avLst/>
            </a:prstGeom>
          </p:spPr>
        </p:pic>
      </p:grpSp>
    </p:spTree>
    <p:extLst>
      <p:ext uri="{BB962C8B-B14F-4D97-AF65-F5344CB8AC3E}">
        <p14:creationId xmlns:p14="http://schemas.microsoft.com/office/powerpoint/2010/main" val="91860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A05F528-69AF-1116-B40A-1F7551846BB1}"/>
              </a:ext>
            </a:extLst>
          </p:cNvPr>
          <p:cNvSpPr>
            <a:spLocks noGrp="1"/>
          </p:cNvSpPr>
          <p:nvPr>
            <p:ph type="sldNum" sz="quarter" idx="15"/>
          </p:nvPr>
        </p:nvSpPr>
        <p:spPr/>
        <p:txBody>
          <a:bodyPr/>
          <a:lstStyle/>
          <a:p>
            <a:fld id="{CF839E00-920F-44B0-A87D-3D18AF2DE1AE}" type="slidenum">
              <a:rPr lang="en-GB" smtClean="0"/>
              <a:t>3</a:t>
            </a:fld>
            <a:endParaRPr lang="en-GB"/>
          </a:p>
        </p:txBody>
      </p:sp>
      <p:sp>
        <p:nvSpPr>
          <p:cNvPr id="3" name="Title 2">
            <a:extLst>
              <a:ext uri="{FF2B5EF4-FFF2-40B4-BE49-F238E27FC236}">
                <a16:creationId xmlns:a16="http://schemas.microsoft.com/office/drawing/2014/main" id="{FB324D1D-AFD7-7260-A5A0-CD205A3F0440}"/>
              </a:ext>
            </a:extLst>
          </p:cNvPr>
          <p:cNvSpPr>
            <a:spLocks noGrp="1"/>
          </p:cNvSpPr>
          <p:nvPr>
            <p:ph type="title"/>
          </p:nvPr>
        </p:nvSpPr>
        <p:spPr/>
        <p:txBody>
          <a:bodyPr/>
          <a:lstStyle/>
          <a:p>
            <a:r>
              <a:rPr lang="en-GB"/>
              <a:t>Executive summary</a:t>
            </a:r>
          </a:p>
        </p:txBody>
      </p:sp>
      <p:sp>
        <p:nvSpPr>
          <p:cNvPr id="4" name="Text Placeholder 3">
            <a:extLst>
              <a:ext uri="{FF2B5EF4-FFF2-40B4-BE49-F238E27FC236}">
                <a16:creationId xmlns:a16="http://schemas.microsoft.com/office/drawing/2014/main" id="{3DF5B957-17A0-F871-4A71-6872492EBFEA}"/>
              </a:ext>
            </a:extLst>
          </p:cNvPr>
          <p:cNvSpPr>
            <a:spLocks noGrp="1"/>
          </p:cNvSpPr>
          <p:nvPr>
            <p:ph type="body" sz="quarter" idx="16"/>
          </p:nvPr>
        </p:nvSpPr>
        <p:spPr>
          <a:xfrm>
            <a:off x="763200" y="1135690"/>
            <a:ext cx="10292400" cy="1501759"/>
          </a:xfrm>
        </p:spPr>
        <p:txBody>
          <a:bodyPr/>
          <a:lstStyle/>
          <a:p>
            <a:r>
              <a:rPr lang="en-GB">
                <a:solidFill>
                  <a:srgbClr val="425463"/>
                </a:solidFill>
                <a:cs typeface="Arial"/>
              </a:rPr>
              <a:t>In London, CYP are waiting extended periods of time for mental health services. We have seen significant health inequalities impacting waiting times, and we know long waiting times have an impact on outcomes and experiences of young people. </a:t>
            </a:r>
            <a:r>
              <a:rPr lang="en-GB">
                <a:cs typeface="Arial"/>
              </a:rPr>
              <a:t>Waits can occur both at the beginning of a treatment pathway, between referral to services and a first contact, but crucially we know there are also ‘hidden waits’ experienced by CYP waiting between a first and second or subsequent contacts with a service. </a:t>
            </a:r>
          </a:p>
          <a:p>
            <a:r>
              <a:rPr lang="en-GB">
                <a:cs typeface="Arial"/>
              </a:rPr>
              <a:t>This document is intended to provide a summary of our work to date to baseline and more fully understand how waiting times are affecting young people across London and beyond, and what can be done to improve waiting times. TPHC undertook an evidence review, stakeholder interviews and a data diagnostic which helped us to capture key findings for improving waiting times and develop a set of recommendations for service providers. </a:t>
            </a:r>
            <a:endParaRPr lang="en-GB"/>
          </a:p>
          <a:p>
            <a:endParaRPr lang="en-GB">
              <a:solidFill>
                <a:srgbClr val="425463"/>
              </a:solidFill>
              <a:cs typeface="Arial"/>
            </a:endParaRPr>
          </a:p>
        </p:txBody>
      </p:sp>
      <p:sp>
        <p:nvSpPr>
          <p:cNvPr id="5" name="Text Placeholder 1">
            <a:extLst>
              <a:ext uri="{FF2B5EF4-FFF2-40B4-BE49-F238E27FC236}">
                <a16:creationId xmlns:a16="http://schemas.microsoft.com/office/drawing/2014/main" id="{75E312D3-45A5-CAC8-DD98-8BA772B0FAC6}"/>
              </a:ext>
            </a:extLst>
          </p:cNvPr>
          <p:cNvSpPr txBox="1">
            <a:spLocks/>
          </p:cNvSpPr>
          <p:nvPr/>
        </p:nvSpPr>
        <p:spPr>
          <a:xfrm>
            <a:off x="762700" y="2781646"/>
            <a:ext cx="4804979" cy="1060683"/>
          </a:xfrm>
          <a:prstGeom prst="rect">
            <a:avLst/>
          </a:prstGeom>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200" b="1" dirty="0"/>
              <a:t>Key findings</a:t>
            </a:r>
          </a:p>
          <a:p>
            <a:pPr>
              <a:spcBef>
                <a:spcPts val="600"/>
              </a:spcBef>
            </a:pPr>
            <a:r>
              <a:rPr lang="en-GB" sz="1200" b="1" dirty="0">
                <a:solidFill>
                  <a:srgbClr val="425563"/>
                </a:solidFill>
                <a:latin typeface="Arial"/>
                <a:cs typeface="Arial"/>
              </a:rPr>
              <a:t>Pathways</a:t>
            </a:r>
            <a:r>
              <a:rPr lang="en-GB" sz="1200" dirty="0">
                <a:solidFill>
                  <a:srgbClr val="425563"/>
                </a:solidFill>
                <a:latin typeface="Arial"/>
                <a:cs typeface="Arial"/>
              </a:rPr>
              <a:t> - where waiting times have been successfully improved, sites have considered whole pathway approaches and key models/approaches. </a:t>
            </a:r>
          </a:p>
          <a:p>
            <a:pPr>
              <a:spcBef>
                <a:spcPts val="600"/>
              </a:spcBef>
            </a:pPr>
            <a:r>
              <a:rPr lang="en-GB" sz="1200" b="1" dirty="0">
                <a:solidFill>
                  <a:srgbClr val="425463"/>
                </a:solidFill>
                <a:latin typeface="Arial"/>
                <a:ea typeface="Arial"/>
                <a:cs typeface="Arial"/>
              </a:rPr>
              <a:t>Inequalities</a:t>
            </a:r>
            <a:r>
              <a:rPr lang="en-US" sz="1200" dirty="0">
                <a:solidFill>
                  <a:srgbClr val="005FB8"/>
                </a:solidFill>
                <a:latin typeface="Arial"/>
                <a:ea typeface="Arial"/>
                <a:cs typeface="Arial"/>
              </a:rPr>
              <a:t>​ - </a:t>
            </a:r>
            <a:r>
              <a:rPr lang="en-GB" sz="1200" dirty="0">
                <a:solidFill>
                  <a:srgbClr val="425563"/>
                </a:solidFill>
                <a:latin typeface="Arial"/>
                <a:cs typeface="Arial"/>
              </a:rPr>
              <a:t>a number of inequalities exist for waiting times, including links to access, experience and outcomes.</a:t>
            </a:r>
            <a:endParaRPr lang="en-US" sz="1000" dirty="0"/>
          </a:p>
          <a:p>
            <a:pPr>
              <a:spcBef>
                <a:spcPts val="600"/>
              </a:spcBef>
            </a:pPr>
            <a:r>
              <a:rPr lang="en-GB" sz="1200" b="1" baseline="0" dirty="0">
                <a:solidFill>
                  <a:srgbClr val="425563"/>
                </a:solidFill>
                <a:latin typeface="Arial"/>
                <a:ea typeface="Arial"/>
                <a:cs typeface="Arial"/>
              </a:rPr>
              <a:t>Demand and capacity </a:t>
            </a:r>
            <a:r>
              <a:rPr lang="en-GB" sz="1200" baseline="0" dirty="0">
                <a:solidFill>
                  <a:srgbClr val="425563"/>
                </a:solidFill>
                <a:latin typeface="Arial"/>
                <a:ea typeface="Arial"/>
                <a:cs typeface="Arial"/>
              </a:rPr>
              <a:t>- </a:t>
            </a:r>
            <a:r>
              <a:rPr lang="en-GB" sz="1200" dirty="0">
                <a:solidFill>
                  <a:srgbClr val="425563"/>
                </a:solidFill>
                <a:latin typeface="Arial"/>
                <a:cs typeface="Arial"/>
              </a:rPr>
              <a:t>structured approaches to planning for demand and capacity have a beneficial impact on waiting times.</a:t>
            </a:r>
            <a:endParaRPr lang="en-GB" sz="1000" dirty="0"/>
          </a:p>
          <a:p>
            <a:pPr>
              <a:spcBef>
                <a:spcPts val="600"/>
              </a:spcBef>
            </a:pPr>
            <a:r>
              <a:rPr lang="en-GB" sz="1200" b="1" dirty="0">
                <a:solidFill>
                  <a:srgbClr val="425563"/>
                </a:solidFill>
                <a:latin typeface="Arial"/>
                <a:cs typeface="Arial"/>
              </a:rPr>
              <a:t>Workforce - </a:t>
            </a:r>
            <a:r>
              <a:rPr lang="en-GB" sz="1200" dirty="0">
                <a:solidFill>
                  <a:srgbClr val="425563"/>
                </a:solidFill>
                <a:latin typeface="Arial"/>
                <a:cs typeface="Arial"/>
              </a:rPr>
              <a:t>it is important to consider culture and buy-in to transformation plans in relation to waiting times, and to support staff through changes.</a:t>
            </a:r>
          </a:p>
          <a:p>
            <a:endParaRPr lang="en-US" sz="1000" b="1" dirty="0"/>
          </a:p>
          <a:p>
            <a:pPr lvl="0" rtl="0"/>
            <a:endParaRPr lang="en-US" sz="1200" dirty="0">
              <a:solidFill>
                <a:srgbClr val="005FB8"/>
              </a:solidFill>
              <a:latin typeface="Arial"/>
              <a:ea typeface="Arial"/>
              <a:cs typeface="Arial"/>
            </a:endParaRPr>
          </a:p>
          <a:p>
            <a:pPr lvl="0" rtl="0"/>
            <a:endParaRPr lang="en-US" sz="1200" dirty="0">
              <a:solidFill>
                <a:srgbClr val="005FB8"/>
              </a:solidFill>
              <a:latin typeface="Arial"/>
              <a:ea typeface="Arial"/>
              <a:cs typeface="Arial"/>
            </a:endParaRPr>
          </a:p>
          <a:p>
            <a:pPr lvl="0" rtl="0"/>
            <a:endParaRPr lang="en-US" sz="1200" dirty="0">
              <a:solidFill>
                <a:srgbClr val="005FB8"/>
              </a:solidFill>
              <a:latin typeface="Arial"/>
              <a:ea typeface="Arial"/>
              <a:cs typeface="Arial"/>
            </a:endParaRPr>
          </a:p>
          <a:p>
            <a:endParaRPr lang="en-GB" sz="1200" b="1" dirty="0"/>
          </a:p>
        </p:txBody>
      </p:sp>
      <p:sp>
        <p:nvSpPr>
          <p:cNvPr id="6" name="Text Placeholder 2">
            <a:extLst>
              <a:ext uri="{FF2B5EF4-FFF2-40B4-BE49-F238E27FC236}">
                <a16:creationId xmlns:a16="http://schemas.microsoft.com/office/drawing/2014/main" id="{946F86B1-58E4-B1B8-9F84-F41EB997A7BD}"/>
              </a:ext>
            </a:extLst>
          </p:cNvPr>
          <p:cNvSpPr txBox="1">
            <a:spLocks/>
          </p:cNvSpPr>
          <p:nvPr/>
        </p:nvSpPr>
        <p:spPr>
          <a:xfrm>
            <a:off x="5683130" y="2781678"/>
            <a:ext cx="5372470" cy="1060683"/>
          </a:xfrm>
          <a:prstGeom prst="rect">
            <a:avLst/>
          </a:prstGeom>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200" b="1"/>
              <a:t>Recommendations</a:t>
            </a:r>
          </a:p>
          <a:p>
            <a:pPr>
              <a:spcBef>
                <a:spcPts val="600"/>
              </a:spcBef>
            </a:pPr>
            <a:r>
              <a:rPr lang="en-GB" sz="1200">
                <a:solidFill>
                  <a:srgbClr val="425563"/>
                </a:solidFill>
                <a:latin typeface="Arial"/>
                <a:cs typeface="Arial"/>
              </a:rPr>
              <a:t>Consider whole pathway approaches and transformation activities at each stage of the treatment pathway, including access, flow and discharge.</a:t>
            </a:r>
          </a:p>
          <a:p>
            <a:pPr>
              <a:spcBef>
                <a:spcPts val="600"/>
              </a:spcBef>
            </a:pPr>
            <a:r>
              <a:rPr lang="en-GB" sz="1200">
                <a:solidFill>
                  <a:srgbClr val="425563"/>
                </a:solidFill>
                <a:latin typeface="Arial"/>
                <a:cs typeface="Arial"/>
              </a:rPr>
              <a:t>Consider implementing waiting well approaches to sit alongside treatment pathways to provide additional support to CYP who are waiting.</a:t>
            </a:r>
          </a:p>
          <a:p>
            <a:pPr>
              <a:spcBef>
                <a:spcPts val="600"/>
              </a:spcBef>
            </a:pPr>
            <a:r>
              <a:rPr lang="en-GB" sz="1200">
                <a:solidFill>
                  <a:srgbClr val="425563"/>
                </a:solidFill>
                <a:latin typeface="Arial"/>
                <a:cs typeface="Arial"/>
              </a:rPr>
              <a:t>Consider inequalities approach and interrogate local data/insights to understand which services have the longest waits, which CYP are waiting the longest and if any specific groups of young people are disproportionately negatively impacted by long waits. </a:t>
            </a:r>
          </a:p>
          <a:p>
            <a:pPr>
              <a:spcBef>
                <a:spcPts val="600"/>
              </a:spcBef>
            </a:pPr>
            <a:r>
              <a:rPr lang="en-GB" sz="1200">
                <a:solidFill>
                  <a:srgbClr val="425563"/>
                </a:solidFill>
                <a:latin typeface="Arial"/>
                <a:cs typeface="Arial"/>
              </a:rPr>
              <a:t>Consider implementing evidence based models for delivering CYP mental health care to support improvement with waiting times e.g. </a:t>
            </a:r>
            <a:r>
              <a:rPr lang="en-GB" sz="1200" err="1">
                <a:solidFill>
                  <a:srgbClr val="425563"/>
                </a:solidFill>
                <a:latin typeface="Arial"/>
                <a:cs typeface="Arial"/>
              </a:rPr>
              <a:t>iTHRIVE</a:t>
            </a:r>
            <a:r>
              <a:rPr lang="en-GB" sz="1200">
                <a:solidFill>
                  <a:srgbClr val="425563"/>
                </a:solidFill>
                <a:latin typeface="Arial"/>
                <a:cs typeface="Arial"/>
              </a:rPr>
              <a:t>.</a:t>
            </a:r>
          </a:p>
          <a:p>
            <a:pPr>
              <a:spcBef>
                <a:spcPts val="600"/>
              </a:spcBef>
            </a:pPr>
            <a:r>
              <a:rPr lang="en-GB" sz="1200">
                <a:solidFill>
                  <a:srgbClr val="425563"/>
                </a:solidFill>
                <a:latin typeface="Arial"/>
                <a:cs typeface="Arial"/>
              </a:rPr>
              <a:t>Consider local workforce challenges, approaches to address these and support team teams to engage with these activities </a:t>
            </a:r>
          </a:p>
          <a:p>
            <a:pPr>
              <a:spcBef>
                <a:spcPts val="600"/>
              </a:spcBef>
            </a:pPr>
            <a:r>
              <a:rPr lang="en-GB" sz="1200">
                <a:solidFill>
                  <a:srgbClr val="425563"/>
                </a:solidFill>
                <a:latin typeface="Arial"/>
                <a:cs typeface="Arial"/>
              </a:rPr>
              <a:t>Engage with young people and parents/carers to gain insights and understanding into what is important to them when tackling waits.</a:t>
            </a:r>
          </a:p>
          <a:p>
            <a:pPr>
              <a:spcBef>
                <a:spcPts val="600"/>
              </a:spcBef>
            </a:pPr>
            <a:r>
              <a:rPr lang="en-GB" sz="1200">
                <a:solidFill>
                  <a:srgbClr val="425563"/>
                </a:solidFill>
                <a:latin typeface="Arial"/>
                <a:cs typeface="Arial"/>
              </a:rPr>
              <a:t>Ensure any work to address waiting times is aligns with and works towards meeting NHSE’s draft </a:t>
            </a:r>
            <a:r>
              <a:rPr lang="en-GB" sz="1200">
                <a:solidFill>
                  <a:srgbClr val="425563"/>
                </a:solidFill>
                <a:latin typeface="Arial"/>
                <a:cs typeface="Arial"/>
                <a:hlinkClick r:id="rId2"/>
              </a:rPr>
              <a:t>guidance</a:t>
            </a:r>
            <a:r>
              <a:rPr lang="en-GB" sz="1200">
                <a:solidFill>
                  <a:srgbClr val="425563"/>
                </a:solidFill>
                <a:latin typeface="Arial"/>
                <a:cs typeface="Arial"/>
              </a:rPr>
              <a:t> for measuring waiting times. </a:t>
            </a:r>
          </a:p>
          <a:p>
            <a:pPr marL="0" indent="0">
              <a:buNone/>
            </a:pPr>
            <a:endParaRPr lang="en-GB" sz="1200" b="1"/>
          </a:p>
        </p:txBody>
      </p:sp>
    </p:spTree>
    <p:extLst>
      <p:ext uri="{BB962C8B-B14F-4D97-AF65-F5344CB8AC3E}">
        <p14:creationId xmlns:p14="http://schemas.microsoft.com/office/powerpoint/2010/main" val="6800192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D3A2DD1-0DA3-764D-1359-F554162A118A}"/>
              </a:ext>
            </a:extLst>
          </p:cNvPr>
          <p:cNvSpPr>
            <a:spLocks noGrp="1"/>
          </p:cNvSpPr>
          <p:nvPr>
            <p:ph type="sldNum" sz="quarter" idx="15"/>
          </p:nvPr>
        </p:nvSpPr>
        <p:spPr/>
        <p:txBody>
          <a:bodyPr/>
          <a:lstStyle/>
          <a:p>
            <a:fld id="{CF839E00-920F-44B0-A87D-3D18AF2DE1AE}" type="slidenum">
              <a:rPr lang="en-GB" smtClean="0"/>
              <a:t>30</a:t>
            </a:fld>
            <a:endParaRPr lang="en-GB"/>
          </a:p>
        </p:txBody>
      </p:sp>
      <p:sp>
        <p:nvSpPr>
          <p:cNvPr id="5" name="Title 2">
            <a:extLst>
              <a:ext uri="{FF2B5EF4-FFF2-40B4-BE49-F238E27FC236}">
                <a16:creationId xmlns:a16="http://schemas.microsoft.com/office/drawing/2014/main" id="{AFC4616A-0833-5D81-A2F1-ED7ACA1CC47C}"/>
              </a:ext>
            </a:extLst>
          </p:cNvPr>
          <p:cNvSpPr>
            <a:spLocks noGrp="1"/>
          </p:cNvSpPr>
          <p:nvPr>
            <p:ph type="title"/>
          </p:nvPr>
        </p:nvSpPr>
        <p:spPr>
          <a:xfrm>
            <a:off x="763200" y="770400"/>
            <a:ext cx="6560878" cy="730800"/>
          </a:xfrm>
        </p:spPr>
        <p:txBody>
          <a:bodyPr lIns="91440" tIns="45720" rIns="91440" bIns="45720" anchor="t"/>
          <a:lstStyle/>
          <a:p>
            <a:r>
              <a:rPr lang="en-GB" dirty="0">
                <a:solidFill>
                  <a:schemeClr val="tx1"/>
                </a:solidFill>
                <a:latin typeface="Arial"/>
                <a:cs typeface="Arial"/>
              </a:rPr>
              <a:t>Insights from 4 Week Wait Pilots</a:t>
            </a:r>
            <a:br>
              <a:rPr lang="en-GB" dirty="0">
                <a:solidFill>
                  <a:schemeClr val="tx1"/>
                </a:solidFill>
                <a:latin typeface="Arial"/>
                <a:cs typeface="Arial"/>
              </a:rPr>
            </a:br>
            <a:r>
              <a:rPr lang="en-GB" b="0" dirty="0">
                <a:solidFill>
                  <a:schemeClr val="tx1"/>
                </a:solidFill>
                <a:latin typeface="Arial"/>
                <a:cs typeface="Arial"/>
              </a:rPr>
              <a:t>Workforce</a:t>
            </a:r>
            <a:endParaRPr lang="en-GB" b="0" dirty="0">
              <a:solidFill>
                <a:schemeClr val="tx1"/>
              </a:solidFill>
              <a:cs typeface="Arial"/>
            </a:endParaRPr>
          </a:p>
        </p:txBody>
      </p:sp>
      <p:sp>
        <p:nvSpPr>
          <p:cNvPr id="6" name="Text Placeholder 3">
            <a:extLst>
              <a:ext uri="{FF2B5EF4-FFF2-40B4-BE49-F238E27FC236}">
                <a16:creationId xmlns:a16="http://schemas.microsoft.com/office/drawing/2014/main" id="{C567B5DF-99DB-507B-E745-BFAF2A4CD771}"/>
              </a:ext>
            </a:extLst>
          </p:cNvPr>
          <p:cNvSpPr>
            <a:spLocks noGrp="1"/>
          </p:cNvSpPr>
          <p:nvPr>
            <p:ph type="body" sz="quarter" idx="16"/>
          </p:nvPr>
        </p:nvSpPr>
        <p:spPr>
          <a:xfrm>
            <a:off x="764612" y="1501200"/>
            <a:ext cx="10982513" cy="4545971"/>
          </a:xfrm>
        </p:spPr>
        <p:txBody>
          <a:bodyPr lIns="91440" tIns="45720" rIns="91440" bIns="45720" anchor="t"/>
          <a:lstStyle/>
          <a:p>
            <a:endParaRPr lang="en-GB" dirty="0">
              <a:cs typeface="Arial"/>
            </a:endParaRPr>
          </a:p>
          <a:p>
            <a:pPr marL="171450" indent="-171450">
              <a:buFont typeface="Arial" panose="020B0604020202020204" pitchFamily="34" charset="0"/>
              <a:buChar char="•"/>
            </a:pPr>
            <a:r>
              <a:rPr lang="en-GB" b="1" dirty="0">
                <a:solidFill>
                  <a:schemeClr val="tx1"/>
                </a:solidFill>
                <a:cs typeface="Arial"/>
              </a:rPr>
              <a:t>Recruitment and retention </a:t>
            </a:r>
            <a:r>
              <a:rPr lang="en-GB" dirty="0">
                <a:cs typeface="Arial"/>
              </a:rPr>
              <a:t>– alongside increases in referral numbers and acuity many pilot areas reported that workforce capacity is an ongoing issue that they face. Recruiting and retaining staff with the right skills mix has always and continues to be difficult for many areas. In the Staffordshire 4WW pilot the team was able to recruit Band 6 CBT trainees. The trainee posts were set up to provide support to young people with a single presenting issue and lower risk. The model worked very well during the pilot and helped the team to significantly reduce their waiting lists. In terms of sustainability the team have had some issues in retaining staff in the Band 6 posts because of availability of Band 7 posts in the wider mental health system. To help retain staff the team have been looking into creative ways to address this including preceptorships to help retain and incentivise their band 6 trainees. </a:t>
            </a:r>
            <a:endParaRPr lang="en-US" dirty="0">
              <a:cs typeface="Arial"/>
            </a:endParaRPr>
          </a:p>
          <a:p>
            <a:pPr marL="171450" indent="-171450">
              <a:buFont typeface="Arial" panose="020B0604020202020204" pitchFamily="34" charset="0"/>
              <a:buChar char="•"/>
            </a:pPr>
            <a:r>
              <a:rPr lang="en-GB" b="1" dirty="0">
                <a:solidFill>
                  <a:schemeClr val="tx1"/>
                </a:solidFill>
              </a:rPr>
              <a:t>Culture</a:t>
            </a:r>
            <a:r>
              <a:rPr lang="en-GB" dirty="0"/>
              <a:t> - learning from 4 Week Wait pilots showed that it is important to get staff buy-in around any transformation plans. When staff feel supported and fully able to understand proposed changes, this has meant that staff teams feel more supported and engaged in the change process. The leads delivering the Northumberland pilot were aware that they ask a lot of their team and that they needed to engage their staff team with the changes that they wanted to implement. The risk in not doing this was that the team might struggle with change fatigue and  They knew that supporting their team to have input into and fully understand and take on changes would be crucial for success. Alongside this they knew that  They were able to address change fatigue and gain buy-in from the staff team which has helped them to sustain many elements of their pilot and embed the changes that they wanted to make.  </a:t>
            </a:r>
            <a:endParaRPr lang="en-GB" dirty="0">
              <a:highlight>
                <a:srgbClr val="FFFF00"/>
              </a:highlight>
              <a:cs typeface="Arial"/>
            </a:endParaRPr>
          </a:p>
          <a:p>
            <a:pPr marL="171450" indent="-171450">
              <a:buFont typeface="Arial" panose="020B0604020202020204" pitchFamily="34" charset="0"/>
              <a:buChar char="•"/>
            </a:pPr>
            <a:r>
              <a:rPr lang="en-GB" b="1" dirty="0">
                <a:solidFill>
                  <a:schemeClr val="tx1"/>
                </a:solidFill>
              </a:rPr>
              <a:t>Staff Training </a:t>
            </a:r>
            <a:r>
              <a:rPr lang="en-GB" dirty="0"/>
              <a:t>– many pilot areas have prioritised staff training. This included training to address any skills or expertise gaps, providing support to take on any changes they were making to the pathway or models that they were bringing in. Several pilot areas including Tower Hamlet, Camden and Greater Manchester supported and provided training to staff to provide time limited evidence-based interventions when appropriate. This involved not only providing training but also supporting staff through a change in how they delivered their work. In Northumberland, the team have a clear understanding of the staff team's expertise so that they can best match young people with clinicians who are best placed to meet their needs. They can also keep track of the </a:t>
            </a:r>
            <a:r>
              <a:rPr lang="en-GB" dirty="0" err="1"/>
              <a:t>skillls</a:t>
            </a:r>
            <a:r>
              <a:rPr lang="en-GB" dirty="0"/>
              <a:t> mix and expertise in their teams and then build training and development for staff to meet those gaps.  </a:t>
            </a:r>
          </a:p>
          <a:p>
            <a:pPr marL="171450" indent="-171450">
              <a:buFont typeface="Arial" panose="020B0604020202020204" pitchFamily="34" charset="0"/>
              <a:buChar char="•"/>
            </a:pPr>
            <a:r>
              <a:rPr lang="en-GB" b="1" dirty="0">
                <a:solidFill>
                  <a:schemeClr val="tx1"/>
                </a:solidFill>
                <a:cs typeface="Arial"/>
              </a:rPr>
              <a:t>Staff Supervision </a:t>
            </a:r>
            <a:r>
              <a:rPr lang="en-GB" dirty="0">
                <a:cs typeface="Arial"/>
              </a:rPr>
              <a:t>– providing supervision for staff teams is an important part in supporting staff teams and many pilot areas ensured that they were providing support and supervision for their teams. In Staffordshire the team made sure to provide supervision to their staff teams. This included providing supervision during the 4WW pilot to the Band 6 CBT trainee posts. The provide supervision and support for the trainees, more senior staff were given </a:t>
            </a:r>
            <a:r>
              <a:rPr lang="en-GB" dirty="0">
                <a:latin typeface="Arial"/>
                <a:ea typeface="Calibri"/>
                <a:cs typeface="Arial"/>
              </a:rPr>
              <a:t>extra time in a supervision capacity as well as additional time to undertake supervision study. </a:t>
            </a:r>
            <a:endParaRPr lang="en-GB" sz="1100" dirty="0">
              <a:latin typeface="Calibri"/>
              <a:ea typeface="Calibri"/>
              <a:cs typeface="Calibri"/>
            </a:endParaRPr>
          </a:p>
          <a:p>
            <a:pPr marL="171450" indent="-171450">
              <a:buFont typeface="Arial" panose="020B0604020202020204" pitchFamily="34" charset="0"/>
              <a:buChar char="•"/>
            </a:pPr>
            <a:endParaRPr lang="en-GB" dirty="0">
              <a:cs typeface="Arial"/>
            </a:endParaRPr>
          </a:p>
          <a:p>
            <a:pPr marL="171450" indent="-171450">
              <a:buFont typeface="Arial" panose="020B0604020202020204" pitchFamily="34" charset="0"/>
              <a:buChar char="•"/>
            </a:pPr>
            <a:endParaRPr lang="en-GB" dirty="0">
              <a:ea typeface="Calibri"/>
              <a:cs typeface="Arial"/>
            </a:endParaRPr>
          </a:p>
          <a:p>
            <a:endParaRPr lang="en-GB" dirty="0">
              <a:highlight>
                <a:srgbClr val="FFFF00"/>
              </a:highlight>
              <a:cs typeface="Arial"/>
            </a:endParaRPr>
          </a:p>
          <a:p>
            <a:endParaRPr lang="en-GB" dirty="0">
              <a:cs typeface="Arial" panose="020B0604020202020204"/>
            </a:endParaRPr>
          </a:p>
        </p:txBody>
      </p:sp>
    </p:spTree>
    <p:extLst>
      <p:ext uri="{BB962C8B-B14F-4D97-AF65-F5344CB8AC3E}">
        <p14:creationId xmlns:p14="http://schemas.microsoft.com/office/powerpoint/2010/main" val="21282295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D3A2DD1-0DA3-764D-1359-F554162A118A}"/>
              </a:ext>
            </a:extLst>
          </p:cNvPr>
          <p:cNvSpPr>
            <a:spLocks noGrp="1"/>
          </p:cNvSpPr>
          <p:nvPr>
            <p:ph type="sldNum" sz="quarter" idx="15"/>
          </p:nvPr>
        </p:nvSpPr>
        <p:spPr/>
        <p:txBody>
          <a:bodyPr/>
          <a:lstStyle/>
          <a:p>
            <a:fld id="{CF839E00-920F-44B0-A87D-3D18AF2DE1AE}" type="slidenum">
              <a:rPr lang="en-GB" smtClean="0"/>
              <a:t>31</a:t>
            </a:fld>
            <a:endParaRPr lang="en-GB"/>
          </a:p>
        </p:txBody>
      </p:sp>
      <p:sp>
        <p:nvSpPr>
          <p:cNvPr id="5" name="Title 2">
            <a:extLst>
              <a:ext uri="{FF2B5EF4-FFF2-40B4-BE49-F238E27FC236}">
                <a16:creationId xmlns:a16="http://schemas.microsoft.com/office/drawing/2014/main" id="{AFC4616A-0833-5D81-A2F1-ED7ACA1CC47C}"/>
              </a:ext>
            </a:extLst>
          </p:cNvPr>
          <p:cNvSpPr>
            <a:spLocks noGrp="1"/>
          </p:cNvSpPr>
          <p:nvPr>
            <p:ph type="title"/>
          </p:nvPr>
        </p:nvSpPr>
        <p:spPr>
          <a:xfrm>
            <a:off x="763199" y="770400"/>
            <a:ext cx="6152505" cy="730800"/>
          </a:xfrm>
        </p:spPr>
        <p:txBody>
          <a:bodyPr lIns="91440" tIns="45720" rIns="91440" bIns="45720" anchor="t"/>
          <a:lstStyle/>
          <a:p>
            <a:r>
              <a:rPr lang="en-GB" dirty="0">
                <a:solidFill>
                  <a:schemeClr val="tx1"/>
                </a:solidFill>
                <a:latin typeface="Arial"/>
                <a:cs typeface="Arial"/>
              </a:rPr>
              <a:t>Insights from evidence review and best practice</a:t>
            </a:r>
            <a:br>
              <a:rPr lang="en-GB" dirty="0">
                <a:solidFill>
                  <a:schemeClr val="tx1"/>
                </a:solidFill>
                <a:latin typeface="Arial"/>
                <a:cs typeface="Arial"/>
              </a:rPr>
            </a:br>
            <a:r>
              <a:rPr lang="en-GB" b="0" dirty="0">
                <a:solidFill>
                  <a:schemeClr val="tx1"/>
                </a:solidFill>
                <a:latin typeface="Arial"/>
                <a:cs typeface="Arial"/>
              </a:rPr>
              <a:t>Workforce</a:t>
            </a:r>
            <a:endParaRPr lang="en-GB" dirty="0">
              <a:solidFill>
                <a:schemeClr val="tx1"/>
              </a:solidFill>
              <a:cs typeface="Arial"/>
            </a:endParaRPr>
          </a:p>
        </p:txBody>
      </p:sp>
      <p:sp>
        <p:nvSpPr>
          <p:cNvPr id="6" name="Text Placeholder 3">
            <a:extLst>
              <a:ext uri="{FF2B5EF4-FFF2-40B4-BE49-F238E27FC236}">
                <a16:creationId xmlns:a16="http://schemas.microsoft.com/office/drawing/2014/main" id="{C567B5DF-99DB-507B-E745-BFAF2A4CD771}"/>
              </a:ext>
            </a:extLst>
          </p:cNvPr>
          <p:cNvSpPr>
            <a:spLocks noGrp="1"/>
          </p:cNvSpPr>
          <p:nvPr>
            <p:ph type="body" sz="quarter" idx="16"/>
          </p:nvPr>
        </p:nvSpPr>
        <p:spPr>
          <a:xfrm>
            <a:off x="764612" y="1501200"/>
            <a:ext cx="10982513" cy="4545971"/>
          </a:xfrm>
        </p:spPr>
        <p:txBody>
          <a:bodyPr lIns="91440" tIns="45720" rIns="91440" bIns="45720" anchor="t"/>
          <a:lstStyle/>
          <a:p>
            <a:endParaRPr lang="en-GB" dirty="0">
              <a:cs typeface="Arial"/>
            </a:endParaRPr>
          </a:p>
          <a:p>
            <a:pPr marL="171450" indent="-171450">
              <a:buFont typeface="Arial" panose="020B0604020202020204" pitchFamily="34" charset="0"/>
              <a:buChar char="•"/>
            </a:pPr>
            <a:r>
              <a:rPr lang="en-GB" b="1" dirty="0">
                <a:solidFill>
                  <a:schemeClr val="tx1"/>
                </a:solidFill>
                <a:cs typeface="Arial"/>
              </a:rPr>
              <a:t>Acuity and Referrals </a:t>
            </a:r>
            <a:r>
              <a:rPr lang="en-GB" dirty="0">
                <a:cs typeface="Arial"/>
              </a:rPr>
              <a:t>– The impact that the covid-19 pandemic had on young people's mental health is well documented. A report produced at the time by </a:t>
            </a:r>
            <a:r>
              <a:rPr lang="en-GB" dirty="0">
                <a:cs typeface="Arial"/>
                <a:hlinkClick r:id="rId2"/>
              </a:rPr>
              <a:t>Partnership for Young London</a:t>
            </a:r>
            <a:r>
              <a:rPr lang="en-GB" dirty="0">
                <a:cs typeface="Arial"/>
              </a:rPr>
              <a:t> reported that 79.3% of young people reported that covid and lockdown had a negative impact on their mental health. Services saw an increase in both referrals and acuity during the pandemic which impacted on waiting times for support. On tops of this the ongoing cost of living crisis has meant that many services are still operating with long waiting lists. All of the stakeholders that we spoke to as part of developing this report told us that reducing waiting times for services was an ongoing priority for them and an ongoing challenge. </a:t>
            </a:r>
          </a:p>
          <a:p>
            <a:pPr marL="171450" indent="-171450">
              <a:buChar char="•"/>
            </a:pPr>
            <a:r>
              <a:rPr lang="en-GB" b="1" dirty="0">
                <a:solidFill>
                  <a:schemeClr val="tx1"/>
                </a:solidFill>
                <a:cs typeface="Arial"/>
              </a:rPr>
              <a:t>Optimisation</a:t>
            </a:r>
            <a:r>
              <a:rPr lang="en-GB" b="1" dirty="0">
                <a:solidFill>
                  <a:schemeClr val="accent2"/>
                </a:solidFill>
                <a:cs typeface="Arial"/>
              </a:rPr>
              <a:t> </a:t>
            </a:r>
            <a:r>
              <a:rPr lang="en-GB" b="1" dirty="0">
                <a:solidFill>
                  <a:srgbClr val="000000"/>
                </a:solidFill>
                <a:cs typeface="Arial"/>
              </a:rPr>
              <a:t>- </a:t>
            </a:r>
            <a:r>
              <a:rPr lang="en-GB" dirty="0">
                <a:cs typeface="Arial"/>
              </a:rPr>
              <a:t>TPHC's CYP mental health team convened a Task and Finish group to develop a consistent approach for recording and reporting activity of London community CAMHS services in Autumn 2022. Past reports by the NHS Benchmarking Network suggested that there was considerable variation across London community CAMHS teams in terms of clinical contacts per whole time equivalent (WTE), and that London was below the national average. This generated much discussion on workforce capacity and utilisation. There was significant variation in how data was reported by trusts to inform this analysis, raising questions about implications that can be drawn or any similar comparative analysis on this metric. Given that contacts per WTE is seen as a key measure for workforce capacity and utilisation, an aligned approach on measurement was needed. The group comprised of clinicians and service leads across the trusts providing community CAMHS services. The group worked together to develop  a </a:t>
            </a:r>
            <a:r>
              <a:rPr lang="en-GB" dirty="0">
                <a:cs typeface="Arial"/>
                <a:hlinkClick r:id="rId3"/>
              </a:rPr>
              <a:t>guidance document</a:t>
            </a:r>
            <a:r>
              <a:rPr lang="en-GB" dirty="0">
                <a:cs typeface="Arial"/>
              </a:rPr>
              <a:t> to supporting recording and reporting CAMHS activity. Whilst the report was well received, we know that many areas are still facing some challenges in making the changes to their reporting and recording database systems to fully embed the agreed guidance. </a:t>
            </a:r>
          </a:p>
          <a:p>
            <a:endParaRPr lang="en-GB" dirty="0">
              <a:highlight>
                <a:srgbClr val="FFFF00"/>
              </a:highlight>
              <a:cs typeface="Arial"/>
            </a:endParaRPr>
          </a:p>
          <a:p>
            <a:endParaRPr lang="en-GB" dirty="0">
              <a:cs typeface="Arial" panose="020B0604020202020204"/>
            </a:endParaRPr>
          </a:p>
        </p:txBody>
      </p:sp>
    </p:spTree>
    <p:extLst>
      <p:ext uri="{BB962C8B-B14F-4D97-AF65-F5344CB8AC3E}">
        <p14:creationId xmlns:p14="http://schemas.microsoft.com/office/powerpoint/2010/main" val="26582740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1CA31-F280-7880-FAED-956CED0418D1}"/>
              </a:ext>
            </a:extLst>
          </p:cNvPr>
          <p:cNvSpPr>
            <a:spLocks noGrp="1"/>
          </p:cNvSpPr>
          <p:nvPr>
            <p:ph type="title"/>
          </p:nvPr>
        </p:nvSpPr>
        <p:spPr/>
        <p:txBody>
          <a:bodyPr lIns="91440" tIns="45720" rIns="91440" bIns="45720" anchor="ctr"/>
          <a:lstStyle/>
          <a:p>
            <a:r>
              <a:rPr lang="en-GB">
                <a:latin typeface="Arial"/>
                <a:cs typeface="Arial"/>
              </a:rPr>
              <a:t>Recommendations </a:t>
            </a:r>
            <a:endParaRPr lang="en-GB"/>
          </a:p>
        </p:txBody>
      </p:sp>
    </p:spTree>
    <p:extLst>
      <p:ext uri="{BB962C8B-B14F-4D97-AF65-F5344CB8AC3E}">
        <p14:creationId xmlns:p14="http://schemas.microsoft.com/office/powerpoint/2010/main" val="12283014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F7AF0B6-6DEE-0014-1A72-EDD3A6705760}"/>
              </a:ext>
            </a:extLst>
          </p:cNvPr>
          <p:cNvSpPr txBox="1">
            <a:spLocks/>
          </p:cNvSpPr>
          <p:nvPr/>
        </p:nvSpPr>
        <p:spPr>
          <a:xfrm>
            <a:off x="763200" y="770400"/>
            <a:ext cx="5550194" cy="730800"/>
          </a:xfrm>
          <a:prstGeom prst="rect">
            <a:avLst/>
          </a:prstGeom>
        </p:spPr>
        <p:txBody>
          <a:bodyPr/>
          <a:lstStyle>
            <a:lvl1pPr algn="l" defTabSz="914400" rtl="0" eaLnBrk="1" latinLnBrk="0" hangingPunct="1">
              <a:lnSpc>
                <a:spcPct val="90000"/>
              </a:lnSpc>
              <a:spcBef>
                <a:spcPct val="0"/>
              </a:spcBef>
              <a:buNone/>
              <a:defRPr lang="en-GB" sz="1800" b="1" kern="1200">
                <a:solidFill>
                  <a:srgbClr val="005EB8"/>
                </a:solidFill>
                <a:effectLst/>
                <a:latin typeface="Arial" panose="020B0604020202020204" pitchFamily="34" charset="0"/>
                <a:ea typeface="+mn-ea"/>
                <a:cs typeface="+mn-cs"/>
              </a:defRPr>
            </a:lvl1pPr>
          </a:lstStyle>
          <a:p>
            <a:pPr marR="0" lvl="0" defTabSz="914400" fontAlgn="auto">
              <a:lnSpc>
                <a:spcPct val="110000"/>
              </a:lnSpc>
              <a:spcBef>
                <a:spcPts val="1000"/>
              </a:spcBef>
              <a:spcAft>
                <a:spcPts val="0"/>
              </a:spcAft>
              <a:buClrTx/>
              <a:buSzTx/>
              <a:tabLst/>
              <a:defRPr/>
            </a:pPr>
            <a:r>
              <a:rPr lang="en-GB" sz="1800">
                <a:solidFill>
                  <a:schemeClr val="tx1"/>
                </a:solidFill>
                <a:latin typeface="Arial" panose="020B0604020202020204" pitchFamily="34" charset="0"/>
                <a:ea typeface="+mn-ea"/>
                <a:cs typeface="+mn-cs"/>
              </a:rPr>
              <a:t>Recommendations </a:t>
            </a:r>
          </a:p>
        </p:txBody>
      </p:sp>
      <p:sp>
        <p:nvSpPr>
          <p:cNvPr id="4" name="Text Placeholder 3">
            <a:extLst>
              <a:ext uri="{FF2B5EF4-FFF2-40B4-BE49-F238E27FC236}">
                <a16:creationId xmlns:a16="http://schemas.microsoft.com/office/drawing/2014/main" id="{98F91BCC-9667-CD67-E6F1-B59F4C7339B9}"/>
              </a:ext>
            </a:extLst>
          </p:cNvPr>
          <p:cNvSpPr txBox="1">
            <a:spLocks/>
          </p:cNvSpPr>
          <p:nvPr/>
        </p:nvSpPr>
        <p:spPr>
          <a:xfrm>
            <a:off x="763199" y="1472438"/>
            <a:ext cx="10681759" cy="4007383"/>
          </a:xfrm>
          <a:prstGeom prst="rect">
            <a:avLst/>
          </a:prstGeom>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80000"/>
              </a:lnSpc>
              <a:spcBef>
                <a:spcPts val="600"/>
              </a:spcBef>
              <a:spcAft>
                <a:spcPts val="600"/>
              </a:spcAft>
              <a:buNone/>
              <a:tabLst>
                <a:tab pos="193040" algn="l"/>
              </a:tabLst>
              <a:defRPr/>
            </a:pPr>
            <a:r>
              <a:rPr lang="en-GB" sz="1200">
                <a:solidFill>
                  <a:schemeClr val="bg2">
                    <a:lumMod val="10000"/>
                  </a:schemeClr>
                </a:solidFill>
                <a:latin typeface="Arial"/>
                <a:cs typeface="Arial"/>
              </a:rPr>
              <a:t>This work presents a number of considerations for providers and systems on how to tackle the issues related to long waiting times for CYP. We suggest the following recommendations for ICBs and providers to advance this agenda:</a:t>
            </a:r>
            <a:endParaRPr lang="en-GB" sz="1200" b="1">
              <a:solidFill>
                <a:schemeClr val="bg2">
                  <a:lumMod val="10000"/>
                </a:schemeClr>
              </a:solidFill>
              <a:latin typeface="Arial"/>
              <a:cs typeface="Arial"/>
            </a:endParaRPr>
          </a:p>
          <a:p>
            <a:pPr marR="0" lvl="0" fontAlgn="auto">
              <a:lnSpc>
                <a:spcPct val="80000"/>
              </a:lnSpc>
              <a:spcBef>
                <a:spcPts val="600"/>
              </a:spcBef>
              <a:spcAft>
                <a:spcPts val="600"/>
              </a:spcAft>
              <a:buClrTx/>
              <a:buSzTx/>
              <a:buAutoNum type="arabicPeriod"/>
              <a:tabLst>
                <a:tab pos="193040" algn="l"/>
              </a:tabLst>
              <a:defRPr/>
            </a:pPr>
            <a:r>
              <a:rPr lang="en-GB" sz="1200">
                <a:solidFill>
                  <a:schemeClr val="bg2">
                    <a:lumMod val="10000"/>
                  </a:schemeClr>
                </a:solidFill>
                <a:latin typeface="Arial" panose="020B0604020202020204" pitchFamily="34" charset="0"/>
              </a:rPr>
              <a:t>Consider whole pathway approaches and transformation activities at each stage of the treatment pathway, including access, flow and discharge.</a:t>
            </a:r>
          </a:p>
          <a:p>
            <a:pPr>
              <a:lnSpc>
                <a:spcPct val="80000"/>
              </a:lnSpc>
              <a:spcBef>
                <a:spcPts val="600"/>
              </a:spcBef>
              <a:spcAft>
                <a:spcPts val="600"/>
              </a:spcAft>
              <a:buFont typeface="Arial" panose="020B0604020202020204" pitchFamily="34" charset="0"/>
              <a:buAutoNum type="arabicPeriod"/>
              <a:tabLst>
                <a:tab pos="193040" algn="l"/>
              </a:tabLst>
              <a:defRPr/>
            </a:pPr>
            <a:r>
              <a:rPr lang="en-GB" sz="1200">
                <a:solidFill>
                  <a:schemeClr val="bg2">
                    <a:lumMod val="10000"/>
                  </a:schemeClr>
                </a:solidFill>
                <a:latin typeface="Arial" panose="020B0604020202020204" pitchFamily="34" charset="0"/>
              </a:rPr>
              <a:t>Consider implementing waiting well approaches to sit alongside treatment pathways to provide additional support to CYP who are waiting.</a:t>
            </a:r>
            <a:endParaRPr lang="en-GB" sz="1200">
              <a:solidFill>
                <a:schemeClr val="bg2">
                  <a:lumMod val="10000"/>
                </a:schemeClr>
              </a:solidFill>
              <a:latin typeface="Arial" panose="020B0604020202020204" pitchFamily="34" charset="0"/>
              <a:cs typeface="Arial"/>
            </a:endParaRPr>
          </a:p>
          <a:p>
            <a:pPr>
              <a:lnSpc>
                <a:spcPct val="80000"/>
              </a:lnSpc>
              <a:spcBef>
                <a:spcPts val="600"/>
              </a:spcBef>
              <a:spcAft>
                <a:spcPts val="600"/>
              </a:spcAft>
              <a:buAutoNum type="arabicPeriod"/>
              <a:tabLst>
                <a:tab pos="193040" algn="l"/>
              </a:tabLst>
              <a:defRPr/>
            </a:pPr>
            <a:r>
              <a:rPr lang="en-GB" sz="1200">
                <a:solidFill>
                  <a:schemeClr val="bg2">
                    <a:lumMod val="10000"/>
                  </a:schemeClr>
                </a:solidFill>
                <a:latin typeface="Arial"/>
                <a:cs typeface="Arial"/>
              </a:rPr>
              <a:t>Consider inequalities approach and interrogate local data/insights to understand which services have the longest waits, which CYP are waiting the longest and if any specific groups of young people are disproportionately negatively impacted by long waits. </a:t>
            </a:r>
          </a:p>
          <a:p>
            <a:pPr marR="0" lvl="0" fontAlgn="auto">
              <a:lnSpc>
                <a:spcPct val="80000"/>
              </a:lnSpc>
              <a:spcBef>
                <a:spcPts val="600"/>
              </a:spcBef>
              <a:spcAft>
                <a:spcPts val="600"/>
              </a:spcAft>
              <a:buClrTx/>
              <a:buSzTx/>
              <a:buAutoNum type="arabicPeriod"/>
              <a:tabLst>
                <a:tab pos="193040" algn="l"/>
              </a:tabLst>
              <a:defRPr/>
            </a:pPr>
            <a:r>
              <a:rPr lang="en-GB" sz="1200">
                <a:solidFill>
                  <a:schemeClr val="bg2">
                    <a:lumMod val="10000"/>
                  </a:schemeClr>
                </a:solidFill>
                <a:latin typeface="Arial"/>
                <a:cs typeface="Arial"/>
              </a:rPr>
              <a:t>Consider implementing evidence based models for delivering CYP mental health care to support improvement with waiting times e.g. </a:t>
            </a:r>
            <a:r>
              <a:rPr lang="en-GB" sz="1200" err="1">
                <a:solidFill>
                  <a:schemeClr val="bg2">
                    <a:lumMod val="10000"/>
                  </a:schemeClr>
                </a:solidFill>
                <a:latin typeface="Arial"/>
                <a:cs typeface="Arial"/>
              </a:rPr>
              <a:t>iTHRIVE</a:t>
            </a:r>
            <a:r>
              <a:rPr lang="en-GB" sz="1200">
                <a:solidFill>
                  <a:schemeClr val="bg2">
                    <a:lumMod val="10000"/>
                  </a:schemeClr>
                </a:solidFill>
                <a:latin typeface="Arial"/>
                <a:cs typeface="Arial"/>
              </a:rPr>
              <a:t>.</a:t>
            </a:r>
          </a:p>
          <a:p>
            <a:pPr>
              <a:lnSpc>
                <a:spcPct val="80000"/>
              </a:lnSpc>
              <a:spcBef>
                <a:spcPts val="600"/>
              </a:spcBef>
              <a:spcAft>
                <a:spcPts val="600"/>
              </a:spcAft>
              <a:buFont typeface="Arial" panose="020B0604020202020204" pitchFamily="34" charset="0"/>
              <a:buAutoNum type="arabicPeriod"/>
              <a:tabLst>
                <a:tab pos="193040" algn="l"/>
              </a:tabLst>
              <a:defRPr/>
            </a:pPr>
            <a:r>
              <a:rPr lang="en-GB" sz="1200">
                <a:solidFill>
                  <a:schemeClr val="bg2">
                    <a:lumMod val="10000"/>
                  </a:schemeClr>
                </a:solidFill>
                <a:latin typeface="Arial"/>
                <a:cs typeface="Arial"/>
              </a:rPr>
              <a:t>Consider local workforce challenges, approaches to address these and support to teams to engage with these activities.</a:t>
            </a:r>
          </a:p>
          <a:p>
            <a:pPr>
              <a:lnSpc>
                <a:spcPct val="80000"/>
              </a:lnSpc>
              <a:spcBef>
                <a:spcPts val="600"/>
              </a:spcBef>
              <a:spcAft>
                <a:spcPts val="600"/>
              </a:spcAft>
              <a:buFont typeface="Arial" panose="020B0604020202020204" pitchFamily="34" charset="0"/>
              <a:buAutoNum type="arabicPeriod"/>
              <a:tabLst>
                <a:tab pos="193040" algn="l"/>
              </a:tabLst>
              <a:defRPr/>
            </a:pPr>
            <a:r>
              <a:rPr lang="en-GB" sz="1200">
                <a:solidFill>
                  <a:schemeClr val="bg2">
                    <a:lumMod val="10000"/>
                  </a:schemeClr>
                </a:solidFill>
                <a:latin typeface="Arial"/>
                <a:cs typeface="Arial"/>
              </a:rPr>
              <a:t>Engage with young people and parents/carers to gain insights and understanding into what is important to them when tackling waits.</a:t>
            </a:r>
          </a:p>
          <a:p>
            <a:pPr>
              <a:lnSpc>
                <a:spcPct val="80000"/>
              </a:lnSpc>
              <a:spcBef>
                <a:spcPts val="600"/>
              </a:spcBef>
              <a:spcAft>
                <a:spcPts val="600"/>
              </a:spcAft>
              <a:buAutoNum type="arabicPeriod"/>
              <a:tabLst>
                <a:tab pos="193040" algn="l"/>
              </a:tabLst>
              <a:defRPr/>
            </a:pPr>
            <a:r>
              <a:rPr lang="en-GB" sz="1200">
                <a:solidFill>
                  <a:schemeClr val="bg2">
                    <a:lumMod val="10000"/>
                  </a:schemeClr>
                </a:solidFill>
                <a:latin typeface="Arial"/>
                <a:cs typeface="Arial"/>
              </a:rPr>
              <a:t>Ensure any work to address waiting times is aligns with and works towards meeting NHSE’s draft ‘</a:t>
            </a:r>
            <a:r>
              <a:rPr lang="en-GB" sz="1200">
                <a:solidFill>
                  <a:schemeClr val="bg2">
                    <a:lumMod val="10000"/>
                  </a:schemeClr>
                </a:solidFill>
                <a:latin typeface="Arial"/>
                <a:cs typeface="Arial"/>
                <a:hlinkClick r:id="rId2"/>
              </a:rPr>
              <a:t>Guidance for Measuring Waiting Times for Children and Young People's Mental Health Services</a:t>
            </a:r>
            <a:r>
              <a:rPr lang="en-GB" sz="1200">
                <a:solidFill>
                  <a:schemeClr val="bg2">
                    <a:lumMod val="10000"/>
                  </a:schemeClr>
                </a:solidFill>
                <a:latin typeface="Arial"/>
                <a:cs typeface="Arial"/>
              </a:rPr>
              <a:t>’</a:t>
            </a:r>
          </a:p>
        </p:txBody>
      </p:sp>
    </p:spTree>
    <p:extLst>
      <p:ext uri="{BB962C8B-B14F-4D97-AF65-F5344CB8AC3E}">
        <p14:creationId xmlns:p14="http://schemas.microsoft.com/office/powerpoint/2010/main" val="17740679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862F494-AAF4-1907-3B53-C9C8F0D40C66}"/>
              </a:ext>
            </a:extLst>
          </p:cNvPr>
          <p:cNvSpPr>
            <a:spLocks noGrp="1"/>
          </p:cNvSpPr>
          <p:nvPr>
            <p:ph type="body" sz="quarter" idx="11"/>
          </p:nvPr>
        </p:nvSpPr>
        <p:spPr/>
        <p:txBody>
          <a:bodyPr/>
          <a:lstStyle/>
          <a:p>
            <a:r>
              <a:rPr lang="en-GB"/>
              <a:t>Jenny Taylor, Programme Manager – </a:t>
            </a:r>
            <a:r>
              <a:rPr lang="en-GB">
                <a:hlinkClick r:id="rId2"/>
              </a:rPr>
              <a:t>jennifer.taylor85@nhs.net</a:t>
            </a:r>
            <a:r>
              <a:rPr lang="en-GB"/>
              <a:t> </a:t>
            </a:r>
          </a:p>
          <a:p>
            <a:endParaRPr lang="en-GB"/>
          </a:p>
          <a:p>
            <a:r>
              <a:rPr lang="en-GB"/>
              <a:t>Colette Roach, Senior Programme Manager – </a:t>
            </a:r>
            <a:r>
              <a:rPr lang="en-GB">
                <a:hlinkClick r:id="rId3"/>
              </a:rPr>
              <a:t>colette.roach3@nhs.net</a:t>
            </a:r>
            <a:r>
              <a:rPr lang="en-GB"/>
              <a:t> </a:t>
            </a:r>
          </a:p>
          <a:p>
            <a:endParaRPr lang="en-GB"/>
          </a:p>
          <a:p>
            <a:r>
              <a:rPr lang="en-GB"/>
              <a:t>TPHC CYP Mental Health Transformation Team </a:t>
            </a:r>
            <a:r>
              <a:rPr lang="en-GB">
                <a:hlinkClick r:id="rId4"/>
              </a:rPr>
              <a:t>–</a:t>
            </a:r>
            <a:r>
              <a:rPr lang="en-GB"/>
              <a:t> </a:t>
            </a:r>
          </a:p>
          <a:p>
            <a:r>
              <a:rPr lang="en-GB">
                <a:hlinkClick r:id="rId4"/>
              </a:rPr>
              <a:t>rf-tr.cyp-programme@nhs.net</a:t>
            </a:r>
            <a:r>
              <a:rPr lang="en-GB"/>
              <a:t> </a:t>
            </a:r>
          </a:p>
        </p:txBody>
      </p:sp>
      <p:sp>
        <p:nvSpPr>
          <p:cNvPr id="3" name="Text Placeholder 2">
            <a:extLst>
              <a:ext uri="{FF2B5EF4-FFF2-40B4-BE49-F238E27FC236}">
                <a16:creationId xmlns:a16="http://schemas.microsoft.com/office/drawing/2014/main" id="{5AAB781B-23A0-38AA-CD15-61DC5741C30E}"/>
              </a:ext>
            </a:extLst>
          </p:cNvPr>
          <p:cNvSpPr>
            <a:spLocks noGrp="1"/>
          </p:cNvSpPr>
          <p:nvPr>
            <p:ph type="body" sz="quarter" idx="10"/>
          </p:nvPr>
        </p:nvSpPr>
        <p:spPr/>
        <p:txBody>
          <a:bodyPr/>
          <a:lstStyle/>
          <a:p>
            <a:r>
              <a:rPr lang="en-GB"/>
              <a:t>For more information please contact:</a:t>
            </a:r>
          </a:p>
        </p:txBody>
      </p:sp>
    </p:spTree>
    <p:extLst>
      <p:ext uri="{BB962C8B-B14F-4D97-AF65-F5344CB8AC3E}">
        <p14:creationId xmlns:p14="http://schemas.microsoft.com/office/powerpoint/2010/main" val="837976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45875-C7FB-A41E-5C64-E10975D893A6}"/>
              </a:ext>
            </a:extLst>
          </p:cNvPr>
          <p:cNvSpPr>
            <a:spLocks noGrp="1"/>
          </p:cNvSpPr>
          <p:nvPr>
            <p:ph type="title"/>
          </p:nvPr>
        </p:nvSpPr>
        <p:spPr/>
        <p:txBody>
          <a:bodyPr/>
          <a:lstStyle/>
          <a:p>
            <a:r>
              <a:rPr lang="en-GB"/>
              <a:t>Introduction</a:t>
            </a:r>
          </a:p>
        </p:txBody>
      </p:sp>
    </p:spTree>
    <p:extLst>
      <p:ext uri="{BB962C8B-B14F-4D97-AF65-F5344CB8AC3E}">
        <p14:creationId xmlns:p14="http://schemas.microsoft.com/office/powerpoint/2010/main" val="1728571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A02CCE2-CFBE-A938-DB50-D5CEA908A4EA}"/>
              </a:ext>
            </a:extLst>
          </p:cNvPr>
          <p:cNvSpPr>
            <a:spLocks noGrp="1"/>
          </p:cNvSpPr>
          <p:nvPr>
            <p:ph type="sldNum" sz="quarter" idx="15"/>
          </p:nvPr>
        </p:nvSpPr>
        <p:spPr/>
        <p:txBody>
          <a:bodyPr/>
          <a:lstStyle/>
          <a:p>
            <a:fld id="{CF839E00-920F-44B0-A87D-3D18AF2DE1AE}" type="slidenum">
              <a:rPr lang="en-GB" smtClean="0"/>
              <a:t>5</a:t>
            </a:fld>
            <a:endParaRPr lang="en-GB"/>
          </a:p>
        </p:txBody>
      </p:sp>
      <p:sp>
        <p:nvSpPr>
          <p:cNvPr id="3" name="Title 2">
            <a:extLst>
              <a:ext uri="{FF2B5EF4-FFF2-40B4-BE49-F238E27FC236}">
                <a16:creationId xmlns:a16="http://schemas.microsoft.com/office/drawing/2014/main" id="{89BC9091-3228-7EBD-8DC8-CE9972169A3B}"/>
              </a:ext>
            </a:extLst>
          </p:cNvPr>
          <p:cNvSpPr>
            <a:spLocks noGrp="1"/>
          </p:cNvSpPr>
          <p:nvPr>
            <p:ph type="title"/>
          </p:nvPr>
        </p:nvSpPr>
        <p:spPr/>
        <p:txBody>
          <a:bodyPr/>
          <a:lstStyle/>
          <a:p>
            <a:r>
              <a:rPr lang="en-GB"/>
              <a:t>Introduction</a:t>
            </a:r>
          </a:p>
        </p:txBody>
      </p:sp>
      <p:sp>
        <p:nvSpPr>
          <p:cNvPr id="4" name="Text Placeholder 3">
            <a:extLst>
              <a:ext uri="{FF2B5EF4-FFF2-40B4-BE49-F238E27FC236}">
                <a16:creationId xmlns:a16="http://schemas.microsoft.com/office/drawing/2014/main" id="{0999FFCC-17F1-4C15-6CEE-F7B4A12F62FD}"/>
              </a:ext>
            </a:extLst>
          </p:cNvPr>
          <p:cNvSpPr>
            <a:spLocks noGrp="1"/>
          </p:cNvSpPr>
          <p:nvPr>
            <p:ph type="body" sz="quarter" idx="18"/>
          </p:nvPr>
        </p:nvSpPr>
        <p:spPr>
          <a:xfrm>
            <a:off x="763200" y="1396800"/>
            <a:ext cx="4802400" cy="4327725"/>
          </a:xfrm>
        </p:spPr>
        <p:txBody>
          <a:bodyPr lIns="91440" tIns="45720" rIns="91440" bIns="45720" anchor="t"/>
          <a:lstStyle/>
          <a:p>
            <a:r>
              <a:rPr lang="en-GB"/>
              <a:t>Transformation Partners in Health and Care (TPHC) are committed to supporting children, young people (CYP) and families to be able to access mental health support when they need it. </a:t>
            </a:r>
          </a:p>
          <a:p>
            <a:r>
              <a:rPr lang="en-GB"/>
              <a:t>Over the course of the pandemic, we saw a rise in referral numbers and acuity. The ongoing cost of living crisis has continued to put pressure on communities and services. The latest </a:t>
            </a:r>
            <a:r>
              <a:rPr lang="en-GB">
                <a:hlinkClick r:id="rId2"/>
              </a:rPr>
              <a:t>prevalence data</a:t>
            </a:r>
            <a:r>
              <a:rPr lang="en-GB"/>
              <a:t> for England has shown that one in five children and young people aged eight to 25 had a probable mental disorder in 2023. All of this has led to an increased level of need for CYP mental health services.</a:t>
            </a:r>
            <a:endParaRPr lang="en-GB">
              <a:cs typeface="Arial"/>
            </a:endParaRPr>
          </a:p>
          <a:p>
            <a:r>
              <a:rPr lang="en-GB"/>
              <a:t>Whilst we have come a long way in increasing access to community mental health services, we know that many children and young people are still having to wait too long. Young Minds' </a:t>
            </a:r>
            <a:r>
              <a:rPr lang="en-GB">
                <a:hlinkClick r:id="rId3"/>
              </a:rPr>
              <a:t>End the Wait Campaign </a:t>
            </a:r>
            <a:r>
              <a:rPr lang="en-GB"/>
              <a:t>captured feedback from young people on their mental health including the impact of long waits. Over 40% reported waiting over a month for mental health support after seeking it and almost 1 in 10 were turned away when they tried to get support. </a:t>
            </a:r>
          </a:p>
          <a:p>
            <a:r>
              <a:rPr lang="en-GB"/>
              <a:t>Waits can occur both at the beginning of a treatment pathway, between referral to services and a first contact, but crucially we know there are also ‘hidden waits’ experienced by CYP waiting between a first and second or subsequent contacts with a service. </a:t>
            </a:r>
          </a:p>
          <a:p>
            <a:r>
              <a:rPr lang="en-GB"/>
              <a:t>In addition, we know that many young people and families face inequalities in access, experience and outcomes.  </a:t>
            </a:r>
          </a:p>
          <a:p>
            <a:r>
              <a:rPr lang="en-GB"/>
              <a:t>The NHS England National Mental Health team have also recently shared </a:t>
            </a:r>
            <a:r>
              <a:rPr lang="en-GB">
                <a:hlinkClick r:id="rId4"/>
              </a:rPr>
              <a:t>draft guidance </a:t>
            </a:r>
            <a:r>
              <a:rPr lang="en-GB"/>
              <a:t>on measuring waiting times for CYP mental health, and all areas will now need to work on implementing this. </a:t>
            </a:r>
          </a:p>
          <a:p>
            <a:r>
              <a:rPr lang="en-GB"/>
              <a:t>  </a:t>
            </a:r>
          </a:p>
          <a:p>
            <a:endParaRPr lang="en-GB"/>
          </a:p>
        </p:txBody>
      </p:sp>
      <p:sp>
        <p:nvSpPr>
          <p:cNvPr id="5" name="Text Placeholder 4">
            <a:extLst>
              <a:ext uri="{FF2B5EF4-FFF2-40B4-BE49-F238E27FC236}">
                <a16:creationId xmlns:a16="http://schemas.microsoft.com/office/drawing/2014/main" id="{BD6EF1D9-67F8-549E-CE5B-693B0601BCC3}"/>
              </a:ext>
            </a:extLst>
          </p:cNvPr>
          <p:cNvSpPr>
            <a:spLocks noGrp="1"/>
          </p:cNvSpPr>
          <p:nvPr>
            <p:ph type="body" sz="quarter" idx="19"/>
          </p:nvPr>
        </p:nvSpPr>
        <p:spPr>
          <a:xfrm>
            <a:off x="6499852" y="1396800"/>
            <a:ext cx="4802400" cy="2360613"/>
          </a:xfrm>
        </p:spPr>
        <p:txBody>
          <a:bodyPr/>
          <a:lstStyle/>
          <a:p>
            <a:r>
              <a:rPr lang="en-GB"/>
              <a:t>To address these issues the London Mental Health Board agreed Children and Young People’s (CYP) mental health waiting times as a pan-London priority area. Since April 2023 TPHC have been developing a programme of work to respond to this. The programme aims to: </a:t>
            </a:r>
          </a:p>
          <a:p>
            <a:pPr marL="171450" indent="-171450">
              <a:buFont typeface="Arial" panose="020B0604020202020204" pitchFamily="34" charset="0"/>
              <a:buChar char="•"/>
            </a:pPr>
            <a:r>
              <a:rPr lang="en-GB"/>
              <a:t>understand the current waiting times in London and the factors driving long waits </a:t>
            </a:r>
          </a:p>
          <a:p>
            <a:pPr marL="171450" indent="-171450">
              <a:buFont typeface="Arial" panose="020B0604020202020204" pitchFamily="34" charset="0"/>
              <a:buChar char="•"/>
            </a:pPr>
            <a:r>
              <a:rPr lang="en-GB"/>
              <a:t>explore inequalities in access for those on waiting lists </a:t>
            </a:r>
          </a:p>
          <a:p>
            <a:pPr marL="171450" indent="-171450">
              <a:buFont typeface="Arial" panose="020B0604020202020204" pitchFamily="34" charset="0"/>
              <a:buChar char="•"/>
            </a:pPr>
            <a:r>
              <a:rPr lang="en-GB"/>
              <a:t>hear from young people about their experiences and work with them on solutions </a:t>
            </a:r>
          </a:p>
          <a:p>
            <a:pPr marL="171450" indent="-171450">
              <a:buFont typeface="Arial" panose="020B0604020202020204" pitchFamily="34" charset="0"/>
              <a:buChar char="•"/>
            </a:pPr>
            <a:r>
              <a:rPr lang="en-GB"/>
              <a:t>capture and share examples of best practice through this report, case studies and a webinar series</a:t>
            </a:r>
          </a:p>
          <a:p>
            <a:pPr marL="171450" indent="-171450">
              <a:buFont typeface="Arial" panose="020B0604020202020204" pitchFamily="34" charset="0"/>
              <a:buChar char="•"/>
            </a:pPr>
            <a:r>
              <a:rPr lang="en-GB"/>
              <a:t>develop a online resource hub to showcase these examples and once for London solutions </a:t>
            </a:r>
          </a:p>
          <a:p>
            <a:r>
              <a:rPr lang="en-GB"/>
              <a:t>This document is intended to provide a summary of our work to date to baseline and more fully understand how waiting times are affecting young people across London and beyond, and what can be done to improve waiting times. It brings together a review of some of the evidence around the impacts and extent of waiting times, learning from examples of good practice, and from analyses of existing data. </a:t>
            </a:r>
          </a:p>
          <a:p>
            <a:endParaRPr lang="en-GB"/>
          </a:p>
        </p:txBody>
      </p:sp>
    </p:spTree>
    <p:extLst>
      <p:ext uri="{BB962C8B-B14F-4D97-AF65-F5344CB8AC3E}">
        <p14:creationId xmlns:p14="http://schemas.microsoft.com/office/powerpoint/2010/main" val="352138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28688-57B7-A159-EE44-8FF4932E1D5B}"/>
              </a:ext>
            </a:extLst>
          </p:cNvPr>
          <p:cNvSpPr>
            <a:spLocks noGrp="1"/>
          </p:cNvSpPr>
          <p:nvPr>
            <p:ph type="title"/>
          </p:nvPr>
        </p:nvSpPr>
        <p:spPr/>
        <p:txBody>
          <a:bodyPr lIns="91440" tIns="45720" rIns="91440" bIns="45720" anchor="ctr"/>
          <a:lstStyle/>
          <a:p>
            <a:r>
              <a:rPr lang="en-GB">
                <a:latin typeface="Arial"/>
                <a:cs typeface="Arial"/>
              </a:rPr>
              <a:t>Approach and methodology</a:t>
            </a:r>
          </a:p>
        </p:txBody>
      </p:sp>
    </p:spTree>
    <p:extLst>
      <p:ext uri="{BB962C8B-B14F-4D97-AF65-F5344CB8AC3E}">
        <p14:creationId xmlns:p14="http://schemas.microsoft.com/office/powerpoint/2010/main" val="781175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E3198BDA-16AB-2456-9A3C-81315074CDA9}"/>
              </a:ext>
            </a:extLst>
          </p:cNvPr>
          <p:cNvSpPr txBox="1"/>
          <p:nvPr/>
        </p:nvSpPr>
        <p:spPr>
          <a:xfrm>
            <a:off x="767164" y="2941092"/>
            <a:ext cx="2520000" cy="3600986"/>
          </a:xfrm>
          <a:prstGeom prst="rect">
            <a:avLst/>
          </a:prstGeom>
          <a:noFill/>
        </p:spPr>
        <p:txBody>
          <a:bodyPr wrap="square" lIns="91440" tIns="45720" rIns="91440" bIns="45720" rtlCol="0" anchor="t">
            <a:spAutoFit/>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a:solidFill>
                  <a:srgbClr val="425563"/>
                </a:solidFill>
                <a:latin typeface="Arial" panose="020B0604020202020204"/>
              </a:rPr>
              <a:t>Explored</a:t>
            </a:r>
            <a:r>
              <a:rPr kumimoji="0" lang="en-GB" sz="1200" i="0" u="none" strike="noStrike" kern="1200" cap="none" spc="0" normalizeH="0" baseline="0" noProof="0">
                <a:ln>
                  <a:noFill/>
                </a:ln>
                <a:solidFill>
                  <a:srgbClr val="425563"/>
                </a:solidFill>
                <a:effectLst/>
                <a:uLnTx/>
                <a:uFillTx/>
                <a:latin typeface="Arial" panose="020B0604020202020204"/>
                <a:ea typeface="+mn-ea"/>
                <a:cs typeface="+mn-cs"/>
              </a:rPr>
              <a:t> published evidence on the impact of long waits for CYP waiting for mental health services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a:solidFill>
                  <a:srgbClr val="425563"/>
                </a:solidFill>
                <a:latin typeface="Arial" panose="020B0604020202020204"/>
              </a:rPr>
              <a:t>Captured</a:t>
            </a:r>
            <a:r>
              <a:rPr kumimoji="0" lang="en-GB" sz="1200" i="0" u="none" strike="noStrike" kern="1200" cap="none" spc="0" normalizeH="0" baseline="0" noProof="0">
                <a:ln>
                  <a:noFill/>
                </a:ln>
                <a:solidFill>
                  <a:srgbClr val="425563"/>
                </a:solidFill>
                <a:effectLst/>
                <a:uLnTx/>
                <a:uFillTx/>
                <a:latin typeface="Arial" panose="020B0604020202020204"/>
                <a:ea typeface="+mn-ea"/>
                <a:cs typeface="+mn-cs"/>
              </a:rPr>
              <a:t> examples of where services have cleared waiting lists or back logs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a:solidFill>
                  <a:srgbClr val="425563"/>
                </a:solidFill>
                <a:latin typeface="Arial" panose="020B0604020202020204"/>
              </a:rPr>
              <a:t>Captured</a:t>
            </a:r>
            <a:r>
              <a:rPr kumimoji="0" lang="en-GB" sz="1200" i="0" u="none" strike="noStrike" kern="1200" cap="none" spc="0" normalizeH="0" baseline="0" noProof="0">
                <a:ln>
                  <a:noFill/>
                </a:ln>
                <a:solidFill>
                  <a:srgbClr val="425563"/>
                </a:solidFill>
                <a:effectLst/>
                <a:uLnTx/>
                <a:uFillTx/>
                <a:latin typeface="Arial" panose="020B0604020202020204"/>
                <a:ea typeface="+mn-ea"/>
                <a:cs typeface="+mn-cs"/>
              </a:rPr>
              <a:t> examples of good practice or programmes aiming to reduce waiting times, including 4 Week Wait Pilots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a:solidFill>
                  <a:srgbClr val="425563"/>
                </a:solidFill>
                <a:latin typeface="Arial" panose="020B0604020202020204"/>
              </a:rPr>
              <a:t>Explored</a:t>
            </a:r>
            <a:r>
              <a:rPr kumimoji="0" lang="en-GB" sz="1200" i="0" u="none" strike="noStrike" kern="1200" cap="none" spc="0" normalizeH="0" baseline="0" noProof="0">
                <a:ln>
                  <a:noFill/>
                </a:ln>
                <a:solidFill>
                  <a:srgbClr val="425563"/>
                </a:solidFill>
                <a:effectLst/>
                <a:uLnTx/>
                <a:uFillTx/>
                <a:latin typeface="Arial" panose="020B0604020202020204"/>
                <a:ea typeface="+mn-ea"/>
                <a:cs typeface="+mn-cs"/>
              </a:rPr>
              <a:t> models and evidence around support for young people while they wait for mental health services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a:solidFill>
                  <a:srgbClr val="425563"/>
                </a:solidFill>
                <a:latin typeface="Arial" panose="020B0604020202020204"/>
              </a:rPr>
              <a:t>Reviewed</a:t>
            </a:r>
            <a:r>
              <a:rPr kumimoji="0" lang="en-GB" sz="1200" i="0" u="none" strike="noStrike" kern="1200" cap="none" spc="0" normalizeH="0" baseline="0" noProof="0">
                <a:ln>
                  <a:noFill/>
                </a:ln>
                <a:solidFill>
                  <a:srgbClr val="425563"/>
                </a:solidFill>
                <a:effectLst/>
                <a:uLnTx/>
                <a:uFillTx/>
                <a:latin typeface="Arial" panose="020B0604020202020204"/>
                <a:ea typeface="+mn-ea"/>
                <a:cs typeface="+mn-cs"/>
              </a:rPr>
              <a:t> evidence and insights from young people on waiting times for CYP mental health services  </a:t>
            </a:r>
          </a:p>
        </p:txBody>
      </p:sp>
      <p:sp>
        <p:nvSpPr>
          <p:cNvPr id="10" name="TextBox 9">
            <a:extLst>
              <a:ext uri="{FF2B5EF4-FFF2-40B4-BE49-F238E27FC236}">
                <a16:creationId xmlns:a16="http://schemas.microsoft.com/office/drawing/2014/main" id="{88D39611-C04E-06B2-F326-3778E835EF2D}"/>
              </a:ext>
            </a:extLst>
          </p:cNvPr>
          <p:cNvSpPr txBox="1"/>
          <p:nvPr/>
        </p:nvSpPr>
        <p:spPr>
          <a:xfrm>
            <a:off x="6212792" y="2941092"/>
            <a:ext cx="2520000" cy="3046988"/>
          </a:xfrm>
          <a:prstGeom prst="rect">
            <a:avLst/>
          </a:prstGeom>
          <a:noFill/>
        </p:spPr>
        <p:txBody>
          <a:bodyPr wrap="square" lIns="91440" tIns="45720" rIns="91440" bIns="45720" rtlCol="0" anchor="t">
            <a:spAutoFit/>
          </a:bodyPr>
          <a:lstStyle/>
          <a:p>
            <a:pPr marL="171450" indent="-171450">
              <a:buFont typeface="Arial" panose="020B0604020202020204" pitchFamily="34" charset="0"/>
              <a:buChar char="•"/>
            </a:pPr>
            <a:r>
              <a:rPr lang="en-GB" sz="1200">
                <a:solidFill>
                  <a:srgbClr val="425563"/>
                </a:solidFill>
                <a:latin typeface="Arial" panose="020B0604020202020204"/>
              </a:rPr>
              <a:t>Undertook</a:t>
            </a:r>
            <a:r>
              <a:rPr kumimoji="0" lang="en-GB" sz="1200" i="0" u="none" strike="noStrike" kern="1200" cap="none" spc="0" normalizeH="0" baseline="0" noProof="0">
                <a:ln>
                  <a:noFill/>
                </a:ln>
                <a:solidFill>
                  <a:srgbClr val="425563"/>
                </a:solidFill>
                <a:effectLst/>
                <a:uLnTx/>
                <a:uFillTx/>
                <a:latin typeface="Arial" panose="020B0604020202020204"/>
                <a:ea typeface="+mn-ea"/>
                <a:cs typeface="+mn-cs"/>
              </a:rPr>
              <a:t> waiting times data analysis per ICB to understand driving factors and target areas for improvement and transformation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a:solidFill>
                  <a:srgbClr val="425563"/>
                </a:solidFill>
                <a:latin typeface="Arial" panose="020B0604020202020204"/>
              </a:rPr>
              <a:t>Examined</a:t>
            </a:r>
            <a:r>
              <a:rPr kumimoji="0" lang="en-GB" sz="1200" i="0" u="none" strike="noStrike" kern="1200" cap="none" spc="0" normalizeH="0" baseline="0" noProof="0">
                <a:ln>
                  <a:noFill/>
                </a:ln>
                <a:solidFill>
                  <a:srgbClr val="425563"/>
                </a:solidFill>
                <a:effectLst/>
                <a:uLnTx/>
                <a:uFillTx/>
                <a:latin typeface="Arial" panose="020B0604020202020204"/>
                <a:ea typeface="+mn-ea"/>
                <a:cs typeface="+mn-cs"/>
              </a:rPr>
              <a:t> length of waiting times, both </a:t>
            </a:r>
            <a:r>
              <a:rPr lang="en-GB" sz="1200">
                <a:solidFill>
                  <a:srgbClr val="425563"/>
                </a:solidFill>
                <a:latin typeface="Arial" panose="020B0604020202020204"/>
              </a:rPr>
              <a:t>for initial waits and hidden waits,</a:t>
            </a:r>
            <a:r>
              <a:rPr kumimoji="0" lang="en-GB" sz="1200" i="0" u="none" strike="noStrike" kern="1200" cap="none" spc="0" normalizeH="0" baseline="0" noProof="0">
                <a:ln>
                  <a:noFill/>
                </a:ln>
                <a:solidFill>
                  <a:srgbClr val="425563"/>
                </a:solidFill>
                <a:effectLst/>
                <a:uLnTx/>
                <a:uFillTx/>
                <a:latin typeface="Arial" panose="020B0604020202020204"/>
                <a:ea typeface="+mn-ea"/>
                <a:cs typeface="+mn-cs"/>
              </a:rPr>
              <a:t> across London ICBs and providers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a:solidFill>
                  <a:srgbClr val="425563"/>
                </a:solidFill>
                <a:latin typeface="Arial" panose="020B0604020202020204"/>
              </a:rPr>
              <a:t>Undertook</a:t>
            </a:r>
            <a:r>
              <a:rPr kumimoji="0" lang="en-GB" sz="1200" i="0" u="none" strike="noStrike" kern="1200" cap="none" spc="0" normalizeH="0" baseline="0" noProof="0">
                <a:ln>
                  <a:noFill/>
                </a:ln>
                <a:solidFill>
                  <a:srgbClr val="425563"/>
                </a:solidFill>
                <a:effectLst/>
                <a:uLnTx/>
                <a:uFillTx/>
                <a:latin typeface="Arial" panose="020B0604020202020204"/>
                <a:ea typeface="+mn-ea"/>
                <a:cs typeface="+mn-cs"/>
              </a:rPr>
              <a:t> equalities analysis by reviewing waiting times by demographic groups including ethnicity and gender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a:solidFill>
                  <a:srgbClr val="425563"/>
                </a:solidFill>
                <a:latin typeface="Arial" panose="020B0604020202020204"/>
              </a:rPr>
              <a:t>Gathered q</a:t>
            </a:r>
            <a:r>
              <a:rPr kumimoji="0" lang="en-GB" sz="1200" i="0" u="none" strike="noStrike" kern="1200" cap="none" spc="0" normalizeH="0" baseline="0" noProof="0">
                <a:ln>
                  <a:noFill/>
                </a:ln>
                <a:solidFill>
                  <a:srgbClr val="425563"/>
                </a:solidFill>
                <a:effectLst/>
                <a:uLnTx/>
                <a:uFillTx/>
                <a:latin typeface="Arial" panose="020B0604020202020204"/>
                <a:ea typeface="+mn-ea"/>
                <a:cs typeface="+mn-cs"/>
              </a:rPr>
              <a:t>ualitative and quantitative intelligence through stakeholder engagement</a:t>
            </a:r>
          </a:p>
        </p:txBody>
      </p:sp>
      <p:sp>
        <p:nvSpPr>
          <p:cNvPr id="14" name="TextBox 13">
            <a:extLst>
              <a:ext uri="{FF2B5EF4-FFF2-40B4-BE49-F238E27FC236}">
                <a16:creationId xmlns:a16="http://schemas.microsoft.com/office/drawing/2014/main" id="{FC5A47FF-6414-7CDD-6661-5369374DD15E}"/>
              </a:ext>
            </a:extLst>
          </p:cNvPr>
          <p:cNvSpPr txBox="1"/>
          <p:nvPr/>
        </p:nvSpPr>
        <p:spPr>
          <a:xfrm>
            <a:off x="3489978" y="2941092"/>
            <a:ext cx="2520000" cy="2862322"/>
          </a:xfrm>
          <a:prstGeom prst="rect">
            <a:avLst/>
          </a:prstGeom>
          <a:noFill/>
        </p:spPr>
        <p:txBody>
          <a:bodyPr wrap="square" lIns="91440" tIns="45720" rIns="91440" bIns="45720" rtlCol="0" anchor="t">
            <a:spAutoFit/>
          </a:bodyPr>
          <a:lstStyle/>
          <a:p>
            <a:pPr marL="171450" indent="-171450">
              <a:buFont typeface="Arial" panose="020B0604020202020204" pitchFamily="34" charset="0"/>
              <a:buChar char="•"/>
            </a:pPr>
            <a:r>
              <a:rPr kumimoji="0" lang="en-GB" sz="1200" i="0" u="none" strike="noStrike" kern="1200" cap="none" spc="0" normalizeH="0" baseline="0" noProof="0">
                <a:ln>
                  <a:noFill/>
                </a:ln>
                <a:solidFill>
                  <a:srgbClr val="425563"/>
                </a:solidFill>
                <a:effectLst/>
                <a:uLnTx/>
                <a:uFillTx/>
                <a:latin typeface="Arial" panose="020B0604020202020204"/>
                <a:ea typeface="+mn-ea"/>
                <a:cs typeface="+mn-cs"/>
              </a:rPr>
              <a:t>Set up a </a:t>
            </a:r>
            <a:r>
              <a:rPr lang="en-GB" sz="1200">
                <a:solidFill>
                  <a:srgbClr val="425563"/>
                </a:solidFill>
                <a:latin typeface="Arial" panose="020B0604020202020204"/>
              </a:rPr>
              <a:t>London Youth</a:t>
            </a:r>
            <a:r>
              <a:rPr kumimoji="0" lang="en-GB" sz="1200" i="0" u="none" strike="noStrike" kern="1200" cap="none" spc="0" normalizeH="0" baseline="0" noProof="0">
                <a:ln>
                  <a:noFill/>
                </a:ln>
                <a:solidFill>
                  <a:srgbClr val="425563"/>
                </a:solidFill>
                <a:effectLst/>
                <a:uLnTx/>
                <a:uFillTx/>
                <a:latin typeface="Arial" panose="020B0604020202020204"/>
                <a:ea typeface="+mn-ea"/>
                <a:cs typeface="+mn-cs"/>
              </a:rPr>
              <a:t> Board of 20 young people aged 16-25 to provide insights, experience and input into development of </a:t>
            </a:r>
            <a:r>
              <a:rPr lang="en-GB" sz="1200">
                <a:solidFill>
                  <a:srgbClr val="425563"/>
                </a:solidFill>
                <a:latin typeface="Arial" panose="020B0604020202020204"/>
              </a:rPr>
              <a:t>the </a:t>
            </a:r>
            <a:r>
              <a:rPr kumimoji="0" lang="en-GB" sz="1200" i="0" u="none" strike="noStrike" kern="1200" cap="none" spc="0" normalizeH="0" baseline="0" noProof="0">
                <a:ln>
                  <a:noFill/>
                </a:ln>
                <a:solidFill>
                  <a:srgbClr val="425563"/>
                </a:solidFill>
                <a:effectLst/>
                <a:uLnTx/>
                <a:uFillTx/>
                <a:latin typeface="Arial" panose="020B0604020202020204"/>
                <a:ea typeface="+mn-ea"/>
                <a:cs typeface="+mn-cs"/>
              </a:rPr>
              <a:t>programme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a:solidFill>
                  <a:srgbClr val="425563"/>
                </a:solidFill>
                <a:latin typeface="Arial" panose="020B0604020202020204"/>
              </a:rPr>
              <a:t>Engaged</a:t>
            </a:r>
            <a:r>
              <a:rPr kumimoji="0" lang="en-GB" sz="1200" i="0" u="none" strike="noStrike" kern="1200" cap="none" spc="0" normalizeH="0" baseline="0" noProof="0">
                <a:ln>
                  <a:noFill/>
                </a:ln>
                <a:solidFill>
                  <a:srgbClr val="425563"/>
                </a:solidFill>
                <a:effectLst/>
                <a:uLnTx/>
                <a:uFillTx/>
                <a:latin typeface="Arial" panose="020B0604020202020204"/>
                <a:ea typeface="+mn-ea"/>
                <a:cs typeface="+mn-cs"/>
              </a:rPr>
              <a:t> with leads from the 4 Week Wait Pilot areas in London and across England to learn from their experiences of delivery</a:t>
            </a:r>
          </a:p>
          <a:p>
            <a:pPr marL="171450" indent="-171450">
              <a:buFont typeface="Arial" panose="020B0604020202020204" pitchFamily="34" charset="0"/>
              <a:buChar char="•"/>
              <a:defRPr/>
            </a:pPr>
            <a:r>
              <a:rPr lang="en-GB" sz="1200">
                <a:solidFill>
                  <a:srgbClr val="425563"/>
                </a:solidFill>
                <a:latin typeface="Arial" panose="020B0604020202020204"/>
              </a:rPr>
              <a:t>Engaged with </a:t>
            </a:r>
            <a:r>
              <a:rPr kumimoji="0" lang="en-GB" sz="1200" i="0" u="none" strike="noStrike" kern="1200" cap="none" spc="0" normalizeH="0" baseline="0" noProof="0">
                <a:ln>
                  <a:noFill/>
                </a:ln>
                <a:solidFill>
                  <a:srgbClr val="425563"/>
                </a:solidFill>
                <a:effectLst/>
                <a:uLnTx/>
                <a:uFillTx/>
                <a:latin typeface="Arial" panose="020B0604020202020204"/>
                <a:ea typeface="+mn-ea"/>
                <a:cs typeface="+mn-cs"/>
              </a:rPr>
              <a:t>stakeholders to review learning around clearing back logs and </a:t>
            </a:r>
            <a:r>
              <a:rPr lang="en-GB" sz="1200">
                <a:solidFill>
                  <a:srgbClr val="425563"/>
                </a:solidFill>
                <a:latin typeface="Arial" panose="020B0604020202020204"/>
              </a:rPr>
              <a:t>from those</a:t>
            </a:r>
            <a:r>
              <a:rPr kumimoji="0" lang="en-GB" sz="1200" i="0" u="none" strike="noStrike" kern="1200" cap="none" spc="0" normalizeH="0" baseline="0" noProof="0">
                <a:ln>
                  <a:noFill/>
                </a:ln>
                <a:solidFill>
                  <a:srgbClr val="425563"/>
                </a:solidFill>
                <a:effectLst/>
                <a:uLnTx/>
                <a:uFillTx/>
                <a:latin typeface="Arial" panose="020B0604020202020204"/>
                <a:ea typeface="+mn-ea"/>
                <a:cs typeface="+mn-cs"/>
              </a:rPr>
              <a:t> implementing support for CYP on waiting lists</a:t>
            </a:r>
          </a:p>
        </p:txBody>
      </p:sp>
      <p:sp>
        <p:nvSpPr>
          <p:cNvPr id="2" name="Slide Number Placeholder 1">
            <a:extLst>
              <a:ext uri="{FF2B5EF4-FFF2-40B4-BE49-F238E27FC236}">
                <a16:creationId xmlns:a16="http://schemas.microsoft.com/office/drawing/2014/main" id="{A48CD7F6-5980-940B-30CF-9FA683D7022A}"/>
              </a:ext>
            </a:extLst>
          </p:cNvPr>
          <p:cNvSpPr>
            <a:spLocks noGrp="1"/>
          </p:cNvSpPr>
          <p:nvPr>
            <p:ph type="sldNum" sz="quarter" idx="1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07651E0-1F05-4E09-9C4C-14F8B2A6F461}" type="slidenum">
              <a:rPr kumimoji="0" lang="en-GB" sz="1200" b="0" i="0" u="none" strike="noStrike" kern="1200" cap="none" spc="0" normalizeH="0" baseline="0" noProof="0" smtClean="0">
                <a:ln>
                  <a:noFill/>
                </a:ln>
                <a:solidFill>
                  <a:srgbClr val="005FB8">
                    <a:tint val="75000"/>
                  </a:srgbClr>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srgbClr val="005FB8">
                  <a:tint val="75000"/>
                </a:srgbClr>
              </a:solidFill>
              <a:effectLst/>
              <a:uLnTx/>
              <a:uFillTx/>
              <a:latin typeface="Arial" panose="020B0604020202020204" pitchFamily="34" charset="0"/>
              <a:ea typeface="+mn-ea"/>
              <a:cs typeface="+mn-cs"/>
            </a:endParaRPr>
          </a:p>
        </p:txBody>
      </p:sp>
      <p:sp>
        <p:nvSpPr>
          <p:cNvPr id="3" name="Title 2">
            <a:extLst>
              <a:ext uri="{FF2B5EF4-FFF2-40B4-BE49-F238E27FC236}">
                <a16:creationId xmlns:a16="http://schemas.microsoft.com/office/drawing/2014/main" id="{EE74B6E7-B617-8A53-EC9A-3DE5417B4FCA}"/>
              </a:ext>
            </a:extLst>
          </p:cNvPr>
          <p:cNvSpPr>
            <a:spLocks noGrp="1"/>
          </p:cNvSpPr>
          <p:nvPr>
            <p:ph type="title"/>
          </p:nvPr>
        </p:nvSpPr>
        <p:spPr/>
        <p:txBody>
          <a:bodyPr/>
          <a:lstStyle/>
          <a:p>
            <a:r>
              <a:rPr lang="en-GB">
                <a:latin typeface="Arial" panose="020B0604020202020204" pitchFamily="34" charset="0"/>
                <a:cs typeface="Arial" panose="020B0604020202020204" pitchFamily="34" charset="0"/>
              </a:rPr>
              <a:t>Approach</a:t>
            </a:r>
            <a:br>
              <a:rPr lang="en-GB">
                <a:latin typeface="Arial" panose="020B0604020202020204" pitchFamily="34" charset="0"/>
                <a:cs typeface="Arial" panose="020B0604020202020204" pitchFamily="34" charset="0"/>
              </a:rPr>
            </a:br>
            <a:endParaRPr lang="en-GB">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113C039A-730C-3F47-E5D0-98B431729001}"/>
              </a:ext>
            </a:extLst>
          </p:cNvPr>
          <p:cNvSpPr>
            <a:spLocks noGrp="1"/>
          </p:cNvSpPr>
          <p:nvPr>
            <p:ph type="body" sz="quarter" idx="4294967295"/>
          </p:nvPr>
        </p:nvSpPr>
        <p:spPr>
          <a:xfrm>
            <a:off x="755551" y="1511986"/>
            <a:ext cx="10670816" cy="319530"/>
          </a:xfrm>
          <a:prstGeom prst="rect">
            <a:avLst/>
          </a:prstGeom>
        </p:spPr>
        <p:txBody>
          <a:bodyPr lIns="91440" tIns="45720" rIns="91440" bIns="45720" anchor="t"/>
          <a:lstStyle/>
          <a:p>
            <a:pPr marL="0" indent="0">
              <a:buNone/>
            </a:pPr>
            <a:r>
              <a:rPr lang="en-GB" sz="1400" b="0" i="0">
                <a:solidFill>
                  <a:srgbClr val="425463"/>
                </a:solidFill>
                <a:effectLst/>
              </a:rPr>
              <a:t>In order to meet the </a:t>
            </a:r>
            <a:r>
              <a:rPr lang="en-GB" sz="1400">
                <a:solidFill>
                  <a:srgbClr val="425463"/>
                </a:solidFill>
              </a:rPr>
              <a:t>programme aims </a:t>
            </a:r>
            <a:r>
              <a:rPr lang="en-GB" sz="1400" b="0" i="0">
                <a:solidFill>
                  <a:srgbClr val="425463"/>
                </a:solidFill>
                <a:effectLst/>
              </a:rPr>
              <a:t>outlined, we took the following approach</a:t>
            </a:r>
            <a:r>
              <a:rPr lang="en-GB" sz="1400">
                <a:solidFill>
                  <a:srgbClr val="425463"/>
                </a:solidFill>
              </a:rPr>
              <a:t>: </a:t>
            </a:r>
            <a:endParaRPr lang="en-GB" sz="1400" b="0" i="0">
              <a:solidFill>
                <a:srgbClr val="425463"/>
              </a:solidFill>
              <a:effectLst/>
            </a:endParaRPr>
          </a:p>
        </p:txBody>
      </p:sp>
      <p:grpSp>
        <p:nvGrpSpPr>
          <p:cNvPr id="11" name="Group 10">
            <a:extLst>
              <a:ext uri="{FF2B5EF4-FFF2-40B4-BE49-F238E27FC236}">
                <a16:creationId xmlns:a16="http://schemas.microsoft.com/office/drawing/2014/main" id="{931A29EA-95A7-15D6-FA1F-93720E658C42}"/>
              </a:ext>
            </a:extLst>
          </p:cNvPr>
          <p:cNvGrpSpPr/>
          <p:nvPr/>
        </p:nvGrpSpPr>
        <p:grpSpPr>
          <a:xfrm>
            <a:off x="765634" y="2068335"/>
            <a:ext cx="10660732" cy="720000"/>
            <a:chOff x="765634" y="2354085"/>
            <a:chExt cx="10660732" cy="720000"/>
          </a:xfrm>
        </p:grpSpPr>
        <p:sp>
          <p:nvSpPr>
            <p:cNvPr id="24" name="Rectangle 23">
              <a:extLst>
                <a:ext uri="{FF2B5EF4-FFF2-40B4-BE49-F238E27FC236}">
                  <a16:creationId xmlns:a16="http://schemas.microsoft.com/office/drawing/2014/main" id="{4912D957-064E-AF63-4CDC-F5F44B0C90F7}"/>
                </a:ext>
              </a:extLst>
            </p:cNvPr>
            <p:cNvSpPr/>
            <p:nvPr/>
          </p:nvSpPr>
          <p:spPr>
            <a:xfrm>
              <a:off x="7785634" y="2354085"/>
              <a:ext cx="2340000" cy="720000"/>
            </a:xfrm>
            <a:prstGeom prst="rect">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21" name="Rectangle 20">
              <a:extLst>
                <a:ext uri="{FF2B5EF4-FFF2-40B4-BE49-F238E27FC236}">
                  <a16:creationId xmlns:a16="http://schemas.microsoft.com/office/drawing/2014/main" id="{83D27002-8AAD-68B9-6D59-5984D0C9DF2B}"/>
                </a:ext>
              </a:extLst>
            </p:cNvPr>
            <p:cNvSpPr/>
            <p:nvPr/>
          </p:nvSpPr>
          <p:spPr>
            <a:xfrm>
              <a:off x="765634" y="2354085"/>
              <a:ext cx="2340000" cy="720000"/>
            </a:xfrm>
            <a:prstGeom prst="rect">
              <a:avLst/>
            </a:prstGeom>
            <a:solidFill>
              <a:srgbClr val="2980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22" name="Rectangle 21">
              <a:extLst>
                <a:ext uri="{FF2B5EF4-FFF2-40B4-BE49-F238E27FC236}">
                  <a16:creationId xmlns:a16="http://schemas.microsoft.com/office/drawing/2014/main" id="{AC453D31-8140-362A-76C6-EE2FA8A52E13}"/>
                </a:ext>
              </a:extLst>
            </p:cNvPr>
            <p:cNvSpPr/>
            <p:nvPr/>
          </p:nvSpPr>
          <p:spPr>
            <a:xfrm>
              <a:off x="3105634" y="2354085"/>
              <a:ext cx="2340000" cy="720000"/>
            </a:xfrm>
            <a:prstGeom prst="rect">
              <a:avLst/>
            </a:pr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23" name="Rectangle 22">
              <a:extLst>
                <a:ext uri="{FF2B5EF4-FFF2-40B4-BE49-F238E27FC236}">
                  <a16:creationId xmlns:a16="http://schemas.microsoft.com/office/drawing/2014/main" id="{2EDADC6A-60D6-A403-3829-A749EB2BBE9B}"/>
                </a:ext>
              </a:extLst>
            </p:cNvPr>
            <p:cNvSpPr/>
            <p:nvPr/>
          </p:nvSpPr>
          <p:spPr>
            <a:xfrm>
              <a:off x="5539904" y="2354085"/>
              <a:ext cx="2340000" cy="720000"/>
            </a:xfrm>
            <a:prstGeom prst="rect">
              <a:avLst/>
            </a:prstGeom>
            <a:solidFill>
              <a:srgbClr val="BADF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25" name="Freeform 41">
              <a:extLst>
                <a:ext uri="{FF2B5EF4-FFF2-40B4-BE49-F238E27FC236}">
                  <a16:creationId xmlns:a16="http://schemas.microsoft.com/office/drawing/2014/main" id="{D9DA3060-8C79-87EF-2FD3-834A6CECE577}"/>
                </a:ext>
              </a:extLst>
            </p:cNvPr>
            <p:cNvSpPr/>
            <p:nvPr/>
          </p:nvSpPr>
          <p:spPr>
            <a:xfrm>
              <a:off x="2696003" y="2354085"/>
              <a:ext cx="900000" cy="720000"/>
            </a:xfrm>
            <a:custGeom>
              <a:avLst/>
              <a:gdLst>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0 w 1028481"/>
                <a:gd name="connsiteY12" fmla="*/ 809631 h 809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28481" h="809632">
                  <a:moveTo>
                    <a:pt x="0" y="0"/>
                  </a:moveTo>
                  <a:lnTo>
                    <a:pt x="623665" y="0"/>
                  </a:lnTo>
                  <a:lnTo>
                    <a:pt x="626247" y="0"/>
                  </a:lnTo>
                  <a:lnTo>
                    <a:pt x="626247" y="260"/>
                  </a:lnTo>
                  <a:lnTo>
                    <a:pt x="705250" y="8224"/>
                  </a:lnTo>
                  <a:cubicBezTo>
                    <a:pt x="889718" y="45972"/>
                    <a:pt x="1028481" y="209189"/>
                    <a:pt x="1028481" y="404816"/>
                  </a:cubicBezTo>
                  <a:cubicBezTo>
                    <a:pt x="1028481" y="600443"/>
                    <a:pt x="889718" y="763660"/>
                    <a:pt x="705250" y="801408"/>
                  </a:cubicBezTo>
                  <a:lnTo>
                    <a:pt x="626247" y="809372"/>
                  </a:lnTo>
                  <a:lnTo>
                    <a:pt x="626247" y="809631"/>
                  </a:lnTo>
                  <a:lnTo>
                    <a:pt x="623675" y="809631"/>
                  </a:lnTo>
                  <a:lnTo>
                    <a:pt x="623665" y="809632"/>
                  </a:lnTo>
                  <a:lnTo>
                    <a:pt x="623655" y="809631"/>
                  </a:lnTo>
                  <a:lnTo>
                    <a:pt x="0" y="809631"/>
                  </a:lnTo>
                  <a:close/>
                </a:path>
              </a:pathLst>
            </a:custGeom>
            <a:solidFill>
              <a:srgbClr val="29808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26" name="TextBox 25">
              <a:extLst>
                <a:ext uri="{FF2B5EF4-FFF2-40B4-BE49-F238E27FC236}">
                  <a16:creationId xmlns:a16="http://schemas.microsoft.com/office/drawing/2014/main" id="{C923BB8B-D620-B150-9C19-744B1FC107DE}"/>
                </a:ext>
              </a:extLst>
            </p:cNvPr>
            <p:cNvSpPr txBox="1"/>
            <p:nvPr/>
          </p:nvSpPr>
          <p:spPr>
            <a:xfrm>
              <a:off x="803154" y="2451536"/>
              <a:ext cx="2520000" cy="525098"/>
            </a:xfrm>
            <a:prstGeom prst="rect">
              <a:avLst/>
            </a:prstGeom>
            <a:noFill/>
          </p:spPr>
          <p:txBody>
            <a:bodyPr wrap="square" lIns="180000" tIns="180000" rIns="180000" bIns="180000"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srgbClr val="FFFFFF"/>
                  </a:solidFill>
                  <a:effectLst/>
                  <a:uLnTx/>
                  <a:uFillTx/>
                  <a:latin typeface="Arial" panose="020B0604020202020204"/>
                  <a:ea typeface="+mn-ea"/>
                  <a:cs typeface="Arial" panose="020B0604020202020204" pitchFamily="34" charset="0"/>
                </a:rPr>
                <a:t>Desk-based research</a:t>
              </a:r>
              <a:endParaRPr kumimoji="0" lang="en-GB" sz="1050" b="0" i="0" u="none" strike="noStrike" kern="1200" cap="none" spc="0" normalizeH="0" baseline="0" noProof="0">
                <a:ln>
                  <a:noFill/>
                </a:ln>
                <a:solidFill>
                  <a:srgbClr val="FFFFFF"/>
                </a:solidFill>
                <a:effectLst/>
                <a:uLnTx/>
                <a:uFillTx/>
                <a:latin typeface="Arial" panose="020B0604020202020204"/>
                <a:ea typeface="+mn-ea"/>
                <a:cs typeface="Arial" panose="020B0604020202020204" pitchFamily="34" charset="0"/>
              </a:endParaRPr>
            </a:p>
          </p:txBody>
        </p:sp>
        <p:sp>
          <p:nvSpPr>
            <p:cNvPr id="27" name="Freeform 43">
              <a:extLst>
                <a:ext uri="{FF2B5EF4-FFF2-40B4-BE49-F238E27FC236}">
                  <a16:creationId xmlns:a16="http://schemas.microsoft.com/office/drawing/2014/main" id="{CD2CC02B-B454-B70E-C2FA-5FA42FF668C4}"/>
                </a:ext>
              </a:extLst>
            </p:cNvPr>
            <p:cNvSpPr/>
            <p:nvPr/>
          </p:nvSpPr>
          <p:spPr>
            <a:xfrm>
              <a:off x="5306139" y="2354085"/>
              <a:ext cx="900000" cy="720000"/>
            </a:xfrm>
            <a:custGeom>
              <a:avLst/>
              <a:gdLst>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0 w 1028481"/>
                <a:gd name="connsiteY12" fmla="*/ 809631 h 809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28481" h="809632">
                  <a:moveTo>
                    <a:pt x="0" y="0"/>
                  </a:moveTo>
                  <a:lnTo>
                    <a:pt x="623665" y="0"/>
                  </a:lnTo>
                  <a:lnTo>
                    <a:pt x="626247" y="0"/>
                  </a:lnTo>
                  <a:lnTo>
                    <a:pt x="626247" y="260"/>
                  </a:lnTo>
                  <a:lnTo>
                    <a:pt x="705250" y="8224"/>
                  </a:lnTo>
                  <a:cubicBezTo>
                    <a:pt x="889718" y="45972"/>
                    <a:pt x="1028481" y="209189"/>
                    <a:pt x="1028481" y="404816"/>
                  </a:cubicBezTo>
                  <a:cubicBezTo>
                    <a:pt x="1028481" y="600443"/>
                    <a:pt x="889718" y="763660"/>
                    <a:pt x="705250" y="801408"/>
                  </a:cubicBezTo>
                  <a:lnTo>
                    <a:pt x="626247" y="809372"/>
                  </a:lnTo>
                  <a:lnTo>
                    <a:pt x="626247" y="809631"/>
                  </a:lnTo>
                  <a:lnTo>
                    <a:pt x="623675" y="809631"/>
                  </a:lnTo>
                  <a:lnTo>
                    <a:pt x="623665" y="809632"/>
                  </a:lnTo>
                  <a:lnTo>
                    <a:pt x="623655" y="809631"/>
                  </a:lnTo>
                  <a:lnTo>
                    <a:pt x="0" y="809631"/>
                  </a:lnTo>
                  <a:close/>
                </a:path>
              </a:pathLst>
            </a:cu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28" name="Freeform 44">
              <a:extLst>
                <a:ext uri="{FF2B5EF4-FFF2-40B4-BE49-F238E27FC236}">
                  <a16:creationId xmlns:a16="http://schemas.microsoft.com/office/drawing/2014/main" id="{6919824F-339B-0F08-5703-CF4D83D285A1}"/>
                </a:ext>
              </a:extLst>
            </p:cNvPr>
            <p:cNvSpPr/>
            <p:nvPr/>
          </p:nvSpPr>
          <p:spPr>
            <a:xfrm>
              <a:off x="7879904" y="2354085"/>
              <a:ext cx="900000" cy="720000"/>
            </a:xfrm>
            <a:custGeom>
              <a:avLst/>
              <a:gdLst>
                <a:gd name="connsiteX0" fmla="*/ 0 w 1028481"/>
                <a:gd name="connsiteY0" fmla="*/ 0 h 809632"/>
                <a:gd name="connsiteX1" fmla="*/ 623665 w 1028481"/>
                <a:gd name="connsiteY1" fmla="*/ 0 h 809632"/>
                <a:gd name="connsiteX2" fmla="*/ 626247 w 1028481"/>
                <a:gd name="connsiteY2" fmla="*/ 0 h 809632"/>
                <a:gd name="connsiteX3" fmla="*/ 626247 w 1028481"/>
                <a:gd name="connsiteY3" fmla="*/ 260 h 809632"/>
                <a:gd name="connsiteX4" fmla="*/ 705250 w 1028481"/>
                <a:gd name="connsiteY4" fmla="*/ 8224 h 809632"/>
                <a:gd name="connsiteX5" fmla="*/ 1028481 w 1028481"/>
                <a:gd name="connsiteY5" fmla="*/ 404816 h 809632"/>
                <a:gd name="connsiteX6" fmla="*/ 705250 w 1028481"/>
                <a:gd name="connsiteY6" fmla="*/ 801408 h 809632"/>
                <a:gd name="connsiteX7" fmla="*/ 626247 w 1028481"/>
                <a:gd name="connsiteY7" fmla="*/ 809372 h 809632"/>
                <a:gd name="connsiteX8" fmla="*/ 626247 w 1028481"/>
                <a:gd name="connsiteY8" fmla="*/ 809631 h 809632"/>
                <a:gd name="connsiteX9" fmla="*/ 623675 w 1028481"/>
                <a:gd name="connsiteY9" fmla="*/ 809631 h 809632"/>
                <a:gd name="connsiteX10" fmla="*/ 623665 w 1028481"/>
                <a:gd name="connsiteY10" fmla="*/ 809632 h 809632"/>
                <a:gd name="connsiteX11" fmla="*/ 623655 w 1028481"/>
                <a:gd name="connsiteY11" fmla="*/ 809631 h 809632"/>
                <a:gd name="connsiteX12" fmla="*/ 0 w 1028481"/>
                <a:gd name="connsiteY12" fmla="*/ 809631 h 809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28481" h="809632">
                  <a:moveTo>
                    <a:pt x="0" y="0"/>
                  </a:moveTo>
                  <a:lnTo>
                    <a:pt x="623665" y="0"/>
                  </a:lnTo>
                  <a:lnTo>
                    <a:pt x="626247" y="0"/>
                  </a:lnTo>
                  <a:lnTo>
                    <a:pt x="626247" y="260"/>
                  </a:lnTo>
                  <a:lnTo>
                    <a:pt x="705250" y="8224"/>
                  </a:lnTo>
                  <a:cubicBezTo>
                    <a:pt x="889718" y="45972"/>
                    <a:pt x="1028481" y="209189"/>
                    <a:pt x="1028481" y="404816"/>
                  </a:cubicBezTo>
                  <a:cubicBezTo>
                    <a:pt x="1028481" y="600443"/>
                    <a:pt x="889718" y="763660"/>
                    <a:pt x="705250" y="801408"/>
                  </a:cubicBezTo>
                  <a:lnTo>
                    <a:pt x="626247" y="809372"/>
                  </a:lnTo>
                  <a:lnTo>
                    <a:pt x="626247" y="809631"/>
                  </a:lnTo>
                  <a:lnTo>
                    <a:pt x="623675" y="809631"/>
                  </a:lnTo>
                  <a:lnTo>
                    <a:pt x="623665" y="809632"/>
                  </a:lnTo>
                  <a:lnTo>
                    <a:pt x="623655" y="809631"/>
                  </a:lnTo>
                  <a:lnTo>
                    <a:pt x="0" y="809631"/>
                  </a:lnTo>
                  <a:close/>
                </a:path>
              </a:pathLst>
            </a:custGeom>
            <a:solidFill>
              <a:srgbClr val="BADFD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29" name="TextBox 28">
              <a:extLst>
                <a:ext uri="{FF2B5EF4-FFF2-40B4-BE49-F238E27FC236}">
                  <a16:creationId xmlns:a16="http://schemas.microsoft.com/office/drawing/2014/main" id="{BDBA32D6-DD0F-A7F6-7500-95F64A42B06C}"/>
                </a:ext>
              </a:extLst>
            </p:cNvPr>
            <p:cNvSpPr txBox="1"/>
            <p:nvPr/>
          </p:nvSpPr>
          <p:spPr>
            <a:xfrm>
              <a:off x="3701230" y="2451536"/>
              <a:ext cx="2166983" cy="525098"/>
            </a:xfrm>
            <a:prstGeom prst="rect">
              <a:avLst/>
            </a:prstGeom>
            <a:noFill/>
          </p:spPr>
          <p:txBody>
            <a:bodyPr wrap="square" lIns="180000" tIns="180000" rIns="180000" bIns="180000"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srgbClr val="FFFFFF"/>
                  </a:solidFill>
                  <a:effectLst/>
                  <a:uLnTx/>
                  <a:uFillTx/>
                  <a:latin typeface="Arial" panose="020B0604020202020204"/>
                  <a:ea typeface="+mn-ea"/>
                  <a:cs typeface="Arial" panose="020B0604020202020204" pitchFamily="34" charset="0"/>
                </a:rPr>
                <a:t>Stakeholder engagement</a:t>
              </a:r>
              <a:endParaRPr kumimoji="0" lang="en-GB" sz="1050" b="0" i="0" u="none" strike="noStrike" kern="1200" cap="none" spc="0" normalizeH="0" baseline="0" noProof="0">
                <a:ln>
                  <a:noFill/>
                </a:ln>
                <a:solidFill>
                  <a:srgbClr val="FFFFFF"/>
                </a:solidFill>
                <a:effectLst/>
                <a:uLnTx/>
                <a:uFillTx/>
                <a:latin typeface="Arial" panose="020B0604020202020204"/>
                <a:ea typeface="+mn-ea"/>
                <a:cs typeface="Arial" panose="020B0604020202020204" pitchFamily="34" charset="0"/>
              </a:endParaRPr>
            </a:p>
          </p:txBody>
        </p:sp>
        <p:sp>
          <p:nvSpPr>
            <p:cNvPr id="30" name="TextBox 29">
              <a:extLst>
                <a:ext uri="{FF2B5EF4-FFF2-40B4-BE49-F238E27FC236}">
                  <a16:creationId xmlns:a16="http://schemas.microsoft.com/office/drawing/2014/main" id="{E774F33F-D5A7-CF64-9A8F-D4C347D99401}"/>
                </a:ext>
              </a:extLst>
            </p:cNvPr>
            <p:cNvSpPr txBox="1"/>
            <p:nvPr/>
          </p:nvSpPr>
          <p:spPr>
            <a:xfrm>
              <a:off x="6321247" y="2451536"/>
              <a:ext cx="1996387" cy="525098"/>
            </a:xfrm>
            <a:prstGeom prst="rect">
              <a:avLst/>
            </a:prstGeom>
            <a:noFill/>
          </p:spPr>
          <p:txBody>
            <a:bodyPr wrap="non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srgbClr val="425463"/>
                  </a:solidFill>
                  <a:effectLst/>
                  <a:uLnTx/>
                  <a:uFillTx/>
                  <a:latin typeface="Arial" panose="020B0604020202020204"/>
                  <a:ea typeface="+mn-ea"/>
                  <a:cs typeface="Arial" panose="020B0604020202020204" pitchFamily="34" charset="0"/>
                </a:rPr>
                <a:t>Data diagnostic</a:t>
              </a:r>
            </a:p>
          </p:txBody>
        </p:sp>
        <p:sp>
          <p:nvSpPr>
            <p:cNvPr id="31" name="TextBox 30">
              <a:extLst>
                <a:ext uri="{FF2B5EF4-FFF2-40B4-BE49-F238E27FC236}">
                  <a16:creationId xmlns:a16="http://schemas.microsoft.com/office/drawing/2014/main" id="{30FACFE8-737A-7BAA-5823-9C108D75D11A}"/>
                </a:ext>
              </a:extLst>
            </p:cNvPr>
            <p:cNvSpPr txBox="1">
              <a:spLocks/>
            </p:cNvSpPr>
            <p:nvPr/>
          </p:nvSpPr>
          <p:spPr>
            <a:xfrm>
              <a:off x="8874174" y="2354085"/>
              <a:ext cx="2552192" cy="720000"/>
            </a:xfrm>
            <a:prstGeom prst="rect">
              <a:avLst/>
            </a:prstGeom>
            <a:solidFill>
              <a:srgbClr val="E8EDEE"/>
            </a:solidFill>
          </p:spPr>
          <p:txBody>
            <a:bodyPr wrap="square" lIns="180000" tIns="180000" rIns="180000" bIns="18000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srgbClr val="425463"/>
                  </a:solidFill>
                  <a:effectLst/>
                  <a:uLnTx/>
                  <a:uFillTx/>
                  <a:latin typeface="Arial" panose="020B0604020202020204"/>
                  <a:ea typeface="+mn-ea"/>
                  <a:cs typeface="Arial" panose="020B0604020202020204" pitchFamily="34" charset="0"/>
                </a:rPr>
                <a:t>Report and recommendations</a:t>
              </a:r>
            </a:p>
          </p:txBody>
        </p:sp>
      </p:grpSp>
      <p:sp>
        <p:nvSpPr>
          <p:cNvPr id="18" name="TextBox 17">
            <a:extLst>
              <a:ext uri="{FF2B5EF4-FFF2-40B4-BE49-F238E27FC236}">
                <a16:creationId xmlns:a16="http://schemas.microsoft.com/office/drawing/2014/main" id="{E61CAC87-8943-3758-E152-1EE071B2C362}"/>
              </a:ext>
            </a:extLst>
          </p:cNvPr>
          <p:cNvSpPr txBox="1"/>
          <p:nvPr/>
        </p:nvSpPr>
        <p:spPr>
          <a:xfrm>
            <a:off x="8935606" y="2941092"/>
            <a:ext cx="2520000" cy="3231654"/>
          </a:xfrm>
          <a:prstGeom prst="rect">
            <a:avLst/>
          </a:prstGeom>
          <a:noFill/>
        </p:spPr>
        <p:txBody>
          <a:bodyPr wrap="square" lIns="91440" tIns="45720" rIns="91440" bIns="45720" rtlCol="0" anchor="t">
            <a:spAutoFit/>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a:solidFill>
                  <a:srgbClr val="425563"/>
                </a:solidFill>
                <a:latin typeface="Arial" panose="020B0604020202020204"/>
              </a:rPr>
              <a:t>Used</a:t>
            </a:r>
            <a:r>
              <a:rPr kumimoji="0" lang="en-GB" sz="1200" i="0" u="none" strike="noStrike" kern="1200" cap="none" spc="0" normalizeH="0" baseline="0" noProof="0">
                <a:ln>
                  <a:noFill/>
                </a:ln>
                <a:solidFill>
                  <a:srgbClr val="425563"/>
                </a:solidFill>
                <a:effectLst/>
                <a:uLnTx/>
                <a:uFillTx/>
                <a:latin typeface="Arial" panose="020B0604020202020204"/>
                <a:ea typeface="+mn-ea"/>
                <a:cs typeface="+mn-cs"/>
              </a:rPr>
              <a:t> learning from desk-based research, stakeholder engagement and data analysis to develop understanding and insights around wating times across London </a:t>
            </a:r>
          </a:p>
          <a:p>
            <a:pPr marL="171450" indent="-171450">
              <a:buFont typeface="Arial" panose="020B0604020202020204" pitchFamily="34" charset="0"/>
              <a:buChar char="•"/>
              <a:defRPr/>
            </a:pPr>
            <a:r>
              <a:rPr lang="en-GB" sz="1200">
                <a:solidFill>
                  <a:srgbClr val="425563"/>
                </a:solidFill>
                <a:latin typeface="Arial" panose="020B0604020202020204"/>
              </a:rPr>
              <a:t>Explored</a:t>
            </a:r>
            <a:r>
              <a:rPr kumimoji="0" lang="en-GB" sz="1200" i="0" u="none" strike="noStrike" kern="1200" cap="none" spc="0" normalizeH="0" baseline="0" noProof="0">
                <a:ln>
                  <a:noFill/>
                </a:ln>
                <a:solidFill>
                  <a:srgbClr val="425563"/>
                </a:solidFill>
                <a:effectLst/>
                <a:uLnTx/>
                <a:uFillTx/>
                <a:latin typeface="Arial" panose="020B0604020202020204"/>
                <a:ea typeface="+mn-ea"/>
                <a:cs typeface="+mn-cs"/>
              </a:rPr>
              <a:t> the identified inequalities highlighted from data diagnostic</a:t>
            </a:r>
            <a:r>
              <a:rPr lang="en-GB" sz="1200">
                <a:solidFill>
                  <a:srgbClr val="425563"/>
                </a:solidFill>
                <a:latin typeface="Arial" panose="020B0604020202020204"/>
              </a:rPr>
              <a:t>,</a:t>
            </a:r>
            <a:r>
              <a:rPr kumimoji="0" lang="en-GB" sz="1200" i="0" u="none" strike="noStrike" kern="1200" cap="none" spc="0" normalizeH="0" baseline="0" noProof="0">
                <a:ln>
                  <a:noFill/>
                </a:ln>
                <a:solidFill>
                  <a:srgbClr val="425563"/>
                </a:solidFill>
                <a:effectLst/>
                <a:uLnTx/>
                <a:uFillTx/>
                <a:latin typeface="Arial" panose="020B0604020202020204"/>
                <a:ea typeface="+mn-ea"/>
                <a:cs typeface="+mn-cs"/>
              </a:rPr>
              <a:t> evidence review</a:t>
            </a:r>
            <a:r>
              <a:rPr lang="en-GB" sz="1200">
                <a:solidFill>
                  <a:srgbClr val="425563"/>
                </a:solidFill>
                <a:latin typeface="Arial" panose="020B0604020202020204"/>
              </a:rPr>
              <a:t> and Youth Board</a:t>
            </a:r>
            <a:endParaRPr lang="en-GB" sz="1200" i="0" u="none" strike="noStrike" kern="1200" cap="none" spc="0" normalizeH="0" baseline="0" noProof="0">
              <a:ln>
                <a:noFill/>
              </a:ln>
              <a:solidFill>
                <a:srgbClr val="425563"/>
              </a:solidFill>
              <a:effectLst/>
              <a:uLnTx/>
              <a:uFillTx/>
              <a:latin typeface="Arial" panose="020B0604020202020204"/>
              <a:cs typeface="Aria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a:solidFill>
                  <a:srgbClr val="425563"/>
                </a:solidFill>
                <a:latin typeface="Arial" panose="020B0604020202020204"/>
              </a:rPr>
              <a:t>Developed</a:t>
            </a:r>
            <a:r>
              <a:rPr kumimoji="0" lang="en-GB" sz="1200" i="0" u="none" strike="noStrike" kern="1200" cap="none" spc="0" normalizeH="0" baseline="0" noProof="0">
                <a:ln>
                  <a:noFill/>
                </a:ln>
                <a:solidFill>
                  <a:srgbClr val="425563"/>
                </a:solidFill>
                <a:effectLst/>
                <a:uLnTx/>
                <a:uFillTx/>
                <a:latin typeface="Arial" panose="020B0604020202020204"/>
                <a:ea typeface="+mn-ea"/>
                <a:cs typeface="+mn-cs"/>
              </a:rPr>
              <a:t> recommendations for advancing the understanding of CYPMH waiting times and targeting improvement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a:solidFill>
                  <a:srgbClr val="425563"/>
                </a:solidFill>
                <a:latin typeface="Arial" panose="020B0604020202020204"/>
              </a:rPr>
              <a:t>Captured</a:t>
            </a:r>
            <a:r>
              <a:rPr kumimoji="0" lang="en-GB" sz="1200" i="0" u="none" strike="noStrike" kern="1200" cap="none" spc="0" normalizeH="0" baseline="0" noProof="0">
                <a:ln>
                  <a:noFill/>
                </a:ln>
                <a:solidFill>
                  <a:srgbClr val="425563"/>
                </a:solidFill>
                <a:effectLst/>
                <a:uLnTx/>
                <a:uFillTx/>
                <a:latin typeface="Arial" panose="020B0604020202020204"/>
                <a:ea typeface="+mn-ea"/>
                <a:cs typeface="+mn-cs"/>
              </a:rPr>
              <a:t> and share best practice examples </a:t>
            </a:r>
          </a:p>
        </p:txBody>
      </p:sp>
    </p:spTree>
    <p:extLst>
      <p:ext uri="{BB962C8B-B14F-4D97-AF65-F5344CB8AC3E}">
        <p14:creationId xmlns:p14="http://schemas.microsoft.com/office/powerpoint/2010/main" val="3175293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F2550B2-515E-C446-C6C5-BAEA5202B879}"/>
              </a:ext>
            </a:extLst>
          </p:cNvPr>
          <p:cNvSpPr>
            <a:spLocks noGrp="1"/>
          </p:cNvSpPr>
          <p:nvPr>
            <p:ph type="sldNum" sz="quarter" idx="15"/>
          </p:nvPr>
        </p:nvSpPr>
        <p:spPr/>
        <p:txBody>
          <a:bodyPr/>
          <a:lstStyle/>
          <a:p>
            <a:fld id="{CF839E00-920F-44B0-A87D-3D18AF2DE1AE}" type="slidenum">
              <a:rPr lang="en-GB" smtClean="0"/>
              <a:t>8</a:t>
            </a:fld>
            <a:endParaRPr lang="en-GB"/>
          </a:p>
        </p:txBody>
      </p:sp>
      <p:sp>
        <p:nvSpPr>
          <p:cNvPr id="3" name="Title 2">
            <a:extLst>
              <a:ext uri="{FF2B5EF4-FFF2-40B4-BE49-F238E27FC236}">
                <a16:creationId xmlns:a16="http://schemas.microsoft.com/office/drawing/2014/main" id="{91245172-F6AC-53F5-C31C-AC2EDF670475}"/>
              </a:ext>
            </a:extLst>
          </p:cNvPr>
          <p:cNvSpPr>
            <a:spLocks noGrp="1"/>
          </p:cNvSpPr>
          <p:nvPr>
            <p:ph type="title"/>
          </p:nvPr>
        </p:nvSpPr>
        <p:spPr/>
        <p:txBody>
          <a:bodyPr/>
          <a:lstStyle/>
          <a:p>
            <a:r>
              <a:rPr lang="en-GB"/>
              <a:t>Methodology</a:t>
            </a:r>
          </a:p>
        </p:txBody>
      </p:sp>
      <p:sp>
        <p:nvSpPr>
          <p:cNvPr id="6" name="Text Placeholder 3">
            <a:extLst>
              <a:ext uri="{FF2B5EF4-FFF2-40B4-BE49-F238E27FC236}">
                <a16:creationId xmlns:a16="http://schemas.microsoft.com/office/drawing/2014/main" id="{2FECEC17-440E-B4A3-68C1-7CEA0003B54B}"/>
              </a:ext>
            </a:extLst>
          </p:cNvPr>
          <p:cNvSpPr txBox="1">
            <a:spLocks/>
          </p:cNvSpPr>
          <p:nvPr/>
        </p:nvSpPr>
        <p:spPr>
          <a:xfrm>
            <a:off x="763200" y="1942776"/>
            <a:ext cx="3399148" cy="2360613"/>
          </a:xfrm>
          <a:prstGeom prst="rect">
            <a:avLst/>
          </a:prstGeom>
          <a:ln>
            <a:noFill/>
          </a:ln>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sz="1200">
                <a:solidFill>
                  <a:srgbClr val="425563"/>
                </a:solidFill>
                <a:latin typeface="Arial" panose="020B0604020202020204"/>
              </a:rPr>
              <a:t>In order to more fully understand the </a:t>
            </a:r>
            <a:r>
              <a:rPr kumimoji="0" lang="en-GB" sz="1200" b="0" i="0" u="none" strike="noStrike" kern="1200" cap="none" spc="0" normalizeH="0" baseline="0" noProof="0">
                <a:ln>
                  <a:noFill/>
                </a:ln>
                <a:solidFill>
                  <a:srgbClr val="425563"/>
                </a:solidFill>
                <a:effectLst/>
                <a:uLnTx/>
                <a:uFillTx/>
                <a:latin typeface="Arial" panose="020B0604020202020204"/>
                <a:ea typeface="+mn-ea"/>
                <a:cs typeface="+mn-cs"/>
              </a:rPr>
              <a:t>impact of long waits and strategies to improve waiting times, we undertook a review of the available evidence.</a:t>
            </a:r>
          </a:p>
          <a:p>
            <a:pPr marL="0" indent="0">
              <a:buNone/>
              <a:defRPr/>
            </a:pPr>
            <a:r>
              <a:rPr kumimoji="0" lang="en-GB" sz="1200" b="0" i="0" u="none" strike="noStrike" kern="1200" cap="none" spc="0" normalizeH="0" baseline="0" noProof="0">
                <a:ln>
                  <a:noFill/>
                </a:ln>
                <a:solidFill>
                  <a:srgbClr val="425563"/>
                </a:solidFill>
                <a:effectLst/>
                <a:uLnTx/>
                <a:uFillTx/>
                <a:latin typeface="Arial" panose="020B0604020202020204"/>
                <a:ea typeface="+mn-ea"/>
                <a:cs typeface="+mn-cs"/>
              </a:rPr>
              <a:t>This included both a non-systematic review of the published literature around CYP mental health waiting times, and a review </a:t>
            </a:r>
            <a:r>
              <a:rPr lang="en-GB" sz="1200">
                <a:solidFill>
                  <a:srgbClr val="425563"/>
                </a:solidFill>
                <a:latin typeface="Arial" panose="020B0604020202020204"/>
              </a:rPr>
              <a:t>of </a:t>
            </a:r>
            <a:r>
              <a:rPr kumimoji="0" lang="en-GB" sz="1200" b="0" i="0" u="none" strike="noStrike" kern="1200" cap="none" spc="0" normalizeH="0" baseline="0" noProof="0">
                <a:ln>
                  <a:noFill/>
                </a:ln>
                <a:solidFill>
                  <a:srgbClr val="425563"/>
                </a:solidFill>
                <a:effectLst/>
                <a:uLnTx/>
                <a:uFillTx/>
                <a:latin typeface="Arial" panose="020B0604020202020204"/>
                <a:ea typeface="+mn-ea"/>
                <a:cs typeface="+mn-cs"/>
              </a:rPr>
              <a:t>examples from sites that have cleared or reduced their waiting lists.</a:t>
            </a:r>
            <a:r>
              <a:rPr lang="en-GB" sz="1200">
                <a:solidFill>
                  <a:srgbClr val="425563"/>
                </a:solidFill>
                <a:latin typeface="Arial" panose="020B0604020202020204"/>
              </a:rPr>
              <a:t> The team </a:t>
            </a:r>
            <a:r>
              <a:rPr lang="en-GB" sz="1200">
                <a:solidFill>
                  <a:srgbClr val="425563"/>
                </a:solidFill>
                <a:latin typeface="Arial" panose="020B0604020202020204"/>
                <a:cs typeface="Arial" panose="020B0604020202020204"/>
              </a:rPr>
              <a:t>also reviewed published literature around waiting times interventions and support for young people whilst they wait for services. </a:t>
            </a:r>
          </a:p>
        </p:txBody>
      </p:sp>
      <p:sp>
        <p:nvSpPr>
          <p:cNvPr id="7" name="Text Placeholder 4">
            <a:extLst>
              <a:ext uri="{FF2B5EF4-FFF2-40B4-BE49-F238E27FC236}">
                <a16:creationId xmlns:a16="http://schemas.microsoft.com/office/drawing/2014/main" id="{43B86F5A-5917-9981-AB67-413B10616D6D}"/>
              </a:ext>
            </a:extLst>
          </p:cNvPr>
          <p:cNvSpPr txBox="1">
            <a:spLocks/>
          </p:cNvSpPr>
          <p:nvPr/>
        </p:nvSpPr>
        <p:spPr>
          <a:xfrm>
            <a:off x="8099711" y="1939911"/>
            <a:ext cx="3399148" cy="2360613"/>
          </a:xfrm>
          <a:prstGeom prst="rect">
            <a:avLst/>
          </a:prstGeom>
          <a:ln>
            <a:noFill/>
          </a:ln>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200" b="0" i="0" u="none" strike="noStrike" kern="1200" cap="none" spc="0" normalizeH="0" baseline="0" noProof="0">
                <a:ln>
                  <a:noFill/>
                </a:ln>
                <a:solidFill>
                  <a:srgbClr val="425563"/>
                </a:solidFill>
                <a:effectLst/>
                <a:uLnTx/>
                <a:uFillTx/>
                <a:latin typeface="Arial" panose="020B0604020202020204"/>
                <a:ea typeface="+mn-ea"/>
                <a:cs typeface="+mn-cs"/>
              </a:rPr>
              <a:t>We undertook an exercise to learn from the 4 Week Wait Pilot Sites (4WW) in London and across England. This work involved: </a:t>
            </a:r>
          </a:p>
          <a:p>
            <a:pPr marL="171450" indent="-171450">
              <a:lnSpc>
                <a:spcPct val="100000"/>
              </a:lnSpc>
              <a:spcBef>
                <a:spcPts val="0"/>
              </a:spcBef>
              <a:defRPr/>
            </a:pPr>
            <a:r>
              <a:rPr lang="en-GB" sz="1200">
                <a:solidFill>
                  <a:srgbClr val="425563"/>
                </a:solidFill>
                <a:latin typeface="Arial" panose="020B0604020202020204"/>
              </a:rPr>
              <a:t>Reaching out to contacts to across London and England to set up stakeholder meetings with sites that undertook 4WW pilots</a:t>
            </a:r>
          </a:p>
          <a:p>
            <a:pPr marL="171450" indent="-171450">
              <a:lnSpc>
                <a:spcPct val="100000"/>
              </a:lnSpc>
              <a:spcBef>
                <a:spcPts val="0"/>
              </a:spcBef>
              <a:defRPr/>
            </a:pPr>
            <a:r>
              <a:rPr lang="en-GB" sz="1200">
                <a:solidFill>
                  <a:srgbClr val="425563"/>
                </a:solidFill>
                <a:latin typeface="Arial" panose="020B0604020202020204"/>
              </a:rPr>
              <a:t>Developing a set of Key Lines of Enquiry (KLOEs) to help inform discussions with pilots</a:t>
            </a:r>
            <a:endParaRPr lang="en-GB" sz="1200">
              <a:solidFill>
                <a:srgbClr val="425563"/>
              </a:solidFill>
              <a:latin typeface="Arial" panose="020B0604020202020204"/>
              <a:cs typeface="Arial"/>
            </a:endParaRPr>
          </a:p>
          <a:p>
            <a:pPr marL="171450" indent="-171450">
              <a:lnSpc>
                <a:spcPct val="100000"/>
              </a:lnSpc>
              <a:spcBef>
                <a:spcPts val="0"/>
              </a:spcBef>
              <a:defRPr/>
            </a:pPr>
            <a:r>
              <a:rPr lang="en-GB" sz="1200">
                <a:solidFill>
                  <a:srgbClr val="425563"/>
                </a:solidFill>
                <a:latin typeface="Arial" panose="020B0604020202020204"/>
              </a:rPr>
              <a:t>Undertaking stakeholder meetings with 4WW sites and wrote up notes / findings </a:t>
            </a:r>
          </a:p>
          <a:p>
            <a:pPr marL="171450" indent="-171450">
              <a:lnSpc>
                <a:spcPct val="100000"/>
              </a:lnSpc>
              <a:spcBef>
                <a:spcPts val="0"/>
              </a:spcBef>
              <a:defRPr/>
            </a:pPr>
            <a:r>
              <a:rPr lang="en-GB" sz="1200">
                <a:solidFill>
                  <a:srgbClr val="425563"/>
                </a:solidFill>
                <a:latin typeface="Arial" panose="020B0604020202020204"/>
              </a:rPr>
              <a:t>Pulling information together to highlight commonalities around what worked well, key challenges and what elements from the pilots that were sustainable.</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200" b="0" i="0" u="none" strike="noStrike" kern="1200" cap="none" spc="0" normalizeH="0" baseline="0" noProof="0">
                <a:ln>
                  <a:noFill/>
                </a:ln>
                <a:solidFill>
                  <a:srgbClr val="425563"/>
                </a:solidFill>
                <a:effectLst/>
                <a:uLnTx/>
                <a:uFillTx/>
                <a:latin typeface="Arial" panose="020B0604020202020204"/>
                <a:ea typeface="+mn-ea"/>
                <a:cs typeface="+mn-cs"/>
              </a:rPr>
              <a:t>The team engaged with all four pilot sites in London which are Bromley, Tower Hamlets, Camden and Haringey. We also spoke to or had feedback from pilot sites in Staffordshire, Northumberland, Greater Manchester, Coventry and Warwickshire, Liverpool and Sefton.</a:t>
            </a:r>
          </a:p>
        </p:txBody>
      </p:sp>
      <p:sp>
        <p:nvSpPr>
          <p:cNvPr id="8" name="Text Placeholder 4">
            <a:extLst>
              <a:ext uri="{FF2B5EF4-FFF2-40B4-BE49-F238E27FC236}">
                <a16:creationId xmlns:a16="http://schemas.microsoft.com/office/drawing/2014/main" id="{D1E52D0C-37DE-E6E0-E02E-C72E76A1CA83}"/>
              </a:ext>
            </a:extLst>
          </p:cNvPr>
          <p:cNvSpPr txBox="1">
            <a:spLocks/>
          </p:cNvSpPr>
          <p:nvPr/>
        </p:nvSpPr>
        <p:spPr>
          <a:xfrm>
            <a:off x="4474339" y="1939525"/>
            <a:ext cx="3614808" cy="4287179"/>
          </a:xfrm>
          <a:prstGeom prst="rect">
            <a:avLst/>
          </a:prstGeom>
          <a:ln>
            <a:noFill/>
          </a:ln>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200" b="0" i="0" u="none" strike="noStrike" kern="1200" cap="none" spc="0" normalizeH="0" baseline="0" noProof="0">
                <a:ln>
                  <a:noFill/>
                </a:ln>
                <a:solidFill>
                  <a:srgbClr val="425563"/>
                </a:solidFill>
                <a:effectLst/>
                <a:uLnTx/>
                <a:uFillTx/>
                <a:latin typeface="Arial" panose="020B0604020202020204"/>
                <a:ea typeface="+mn-ea"/>
                <a:cs typeface="+mn-cs"/>
              </a:rPr>
              <a:t>TPHC are working with </a:t>
            </a:r>
            <a:r>
              <a:rPr kumimoji="0" lang="en-GB" sz="1200" b="0" i="0" u="none" strike="noStrike" kern="1200" cap="none" spc="0" normalizeH="0" baseline="0" noProof="0">
                <a:ln>
                  <a:noFill/>
                </a:ln>
                <a:solidFill>
                  <a:srgbClr val="425563"/>
                </a:solidFill>
                <a:effectLst/>
                <a:uLnTx/>
                <a:uFillTx/>
                <a:latin typeface="Arial" panose="020B0604020202020204"/>
                <a:ea typeface="+mn-ea"/>
                <a:cs typeface="+mn-cs"/>
                <a:hlinkClick r:id="rId3"/>
              </a:rPr>
              <a:t>Partnership for Young London</a:t>
            </a:r>
            <a:r>
              <a:rPr kumimoji="0" lang="en-GB" sz="1200" b="0" i="0" u="none" strike="noStrike" kern="1200" cap="none" spc="0" normalizeH="0" baseline="0" noProof="0">
                <a:ln>
                  <a:noFill/>
                </a:ln>
                <a:solidFill>
                  <a:srgbClr val="425563"/>
                </a:solidFill>
                <a:effectLst/>
                <a:uLnTx/>
                <a:uFillTx/>
                <a:latin typeface="Arial" panose="020B0604020202020204"/>
                <a:ea typeface="+mn-ea"/>
                <a:cs typeface="+mn-cs"/>
              </a:rPr>
              <a:t> and have set up a Youth Advisory Board made up of over 20 young people aged 16-25.</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200" b="0" i="0" u="none" strike="noStrike" kern="1200" cap="none" spc="0" normalizeH="0" baseline="0" noProof="0">
                <a:ln>
                  <a:noFill/>
                </a:ln>
                <a:solidFill>
                  <a:srgbClr val="425563"/>
                </a:solidFill>
                <a:effectLst/>
                <a:uLnTx/>
                <a:uFillTx/>
                <a:latin typeface="Arial" panose="020B0604020202020204"/>
                <a:ea typeface="+mn-ea"/>
                <a:cs typeface="+mn-cs"/>
              </a:rPr>
              <a:t>The group will help inform our programme and provide lived experience insights.</a:t>
            </a:r>
          </a:p>
          <a:p>
            <a:pPr marL="0" indent="0">
              <a:buNone/>
              <a:defRPr/>
            </a:pPr>
            <a:r>
              <a:rPr kumimoji="0" lang="en-GB" sz="1200" b="0" i="0" u="none" strike="noStrike" kern="1200" cap="none" spc="0" normalizeH="0" baseline="0" noProof="0">
                <a:ln>
                  <a:noFill/>
                </a:ln>
                <a:solidFill>
                  <a:srgbClr val="425563"/>
                </a:solidFill>
                <a:effectLst/>
                <a:uLnTx/>
                <a:uFillTx/>
                <a:latin typeface="Arial" panose="020B0604020202020204"/>
                <a:ea typeface="+mn-ea"/>
                <a:cs typeface="+mn-cs"/>
              </a:rPr>
              <a:t>The group meets both online and face to </a:t>
            </a:r>
            <a:r>
              <a:rPr lang="en-GB" sz="1200">
                <a:solidFill>
                  <a:srgbClr val="425563"/>
                </a:solidFill>
                <a:latin typeface="Arial" panose="020B0604020202020204"/>
              </a:rPr>
              <a:t>face to support</a:t>
            </a:r>
            <a:r>
              <a:rPr kumimoji="0" lang="en-GB" sz="1200" b="0" i="0" u="none" strike="noStrike" kern="1200" cap="none" spc="0" normalizeH="0" baseline="0" noProof="0">
                <a:ln>
                  <a:noFill/>
                </a:ln>
                <a:solidFill>
                  <a:srgbClr val="425563"/>
                </a:solidFill>
                <a:effectLst/>
                <a:uLnTx/>
                <a:uFillTx/>
                <a:latin typeface="Arial" panose="020B0604020202020204"/>
                <a:ea typeface="+mn-ea"/>
                <a:cs typeface="+mn-cs"/>
              </a:rPr>
              <a:t> our work focusing on waiting times. </a:t>
            </a:r>
            <a:r>
              <a:rPr lang="en-GB" sz="1200">
                <a:solidFill>
                  <a:srgbClr val="425563"/>
                </a:solidFill>
                <a:latin typeface="Arial" panose="020B0604020202020204"/>
              </a:rPr>
              <a:t>The young people </a:t>
            </a:r>
            <a:r>
              <a:rPr kumimoji="0" lang="en-GB" sz="1200" b="0" i="0" u="none" strike="noStrike" kern="1200" cap="none" spc="0" normalizeH="0" baseline="0" noProof="0">
                <a:ln>
                  <a:noFill/>
                </a:ln>
                <a:solidFill>
                  <a:srgbClr val="425563"/>
                </a:solidFill>
                <a:effectLst/>
                <a:uLnTx/>
                <a:uFillTx/>
                <a:latin typeface="Arial" panose="020B0604020202020204"/>
                <a:ea typeface="+mn-ea"/>
                <a:cs typeface="+mn-cs"/>
              </a:rPr>
              <a:t>have been providing feedback, ideas, insights via the meetings and through use of </a:t>
            </a:r>
            <a:r>
              <a:rPr kumimoji="0" lang="en-GB" sz="1200" b="0" i="0" u="none" strike="noStrike" kern="1200" cap="none" spc="0" normalizeH="0" baseline="0" noProof="0" err="1">
                <a:ln>
                  <a:noFill/>
                </a:ln>
                <a:solidFill>
                  <a:srgbClr val="425563"/>
                </a:solidFill>
                <a:effectLst/>
                <a:uLnTx/>
                <a:uFillTx/>
                <a:latin typeface="Arial" panose="020B0604020202020204"/>
                <a:ea typeface="+mn-ea"/>
                <a:cs typeface="+mn-cs"/>
              </a:rPr>
              <a:t>Jamboards</a:t>
            </a:r>
            <a:r>
              <a:rPr kumimoji="0" lang="en-GB" sz="1200" b="0" i="0" u="none" strike="noStrike" kern="1200" cap="none" spc="0" normalizeH="0" baseline="0" noProof="0">
                <a:ln>
                  <a:noFill/>
                </a:ln>
                <a:solidFill>
                  <a:srgbClr val="425563"/>
                </a:solidFill>
                <a:effectLst/>
                <a:uLnTx/>
                <a:uFillTx/>
                <a:latin typeface="Arial" panose="020B0604020202020204"/>
                <a:ea typeface="+mn-ea"/>
                <a:cs typeface="+mn-cs"/>
              </a:rPr>
              <a:t> (interactive whiteboards)</a:t>
            </a:r>
          </a:p>
          <a:p>
            <a:pPr marL="0" indent="0">
              <a:buNone/>
              <a:defRPr/>
            </a:pPr>
            <a:r>
              <a:rPr lang="en-GB" sz="1200">
                <a:solidFill>
                  <a:srgbClr val="425563"/>
                </a:solidFill>
                <a:latin typeface="Arial" panose="020B0604020202020204"/>
                <a:cs typeface="Arial" panose="020B0604020202020204"/>
              </a:rPr>
              <a:t>Building on topics that the group identified the young people engaged in an exercise to learn from health care professionals. The group developed a series of questions and undertook interviews with 3 key stakeholders in CYP mental health. These included a Chief Executive of a mental health trust, a CAMHS service lead and an ICB CYP mental health lead.  </a:t>
            </a:r>
          </a:p>
        </p:txBody>
      </p:sp>
      <p:sp>
        <p:nvSpPr>
          <p:cNvPr id="15" name="Text Placeholder 4">
            <a:extLst>
              <a:ext uri="{FF2B5EF4-FFF2-40B4-BE49-F238E27FC236}">
                <a16:creationId xmlns:a16="http://schemas.microsoft.com/office/drawing/2014/main" id="{0CADCF8A-A907-E6E6-C31A-4467D401E84E}"/>
              </a:ext>
            </a:extLst>
          </p:cNvPr>
          <p:cNvSpPr txBox="1">
            <a:spLocks/>
          </p:cNvSpPr>
          <p:nvPr/>
        </p:nvSpPr>
        <p:spPr>
          <a:xfrm>
            <a:off x="4431207" y="1518325"/>
            <a:ext cx="3399645" cy="346244"/>
          </a:xfrm>
          <a:prstGeom prst="roundRect">
            <a:avLst/>
          </a:prstGeom>
          <a:solidFill>
            <a:srgbClr val="425563"/>
          </a:solidFill>
        </p:spPr>
        <p:txBody>
          <a:bodyPr lIns="720000" anchor="ctr"/>
          <a:lstStyle>
            <a:lvl1pPr marL="0" indent="0" algn="l" defTabSz="914400" rtl="0" eaLnBrk="1" latinLnBrk="0" hangingPunct="1">
              <a:lnSpc>
                <a:spcPct val="90000"/>
              </a:lnSpc>
              <a:spcBef>
                <a:spcPts val="1000"/>
              </a:spcBef>
              <a:buFont typeface="Arial" panose="020B0604020202020204" pitchFamily="34" charset="0"/>
              <a:buNone/>
              <a:defRPr sz="1200" kern="1200">
                <a:solidFill>
                  <a:srgbClr val="425563"/>
                </a:solidFill>
                <a:latin typeface="+mn-lt"/>
                <a:ea typeface="+mn-ea"/>
                <a:cs typeface="+mn-cs"/>
              </a:defRPr>
            </a:lvl1pPr>
            <a:lvl2pPr marL="180975" indent="-180975"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2pPr>
            <a:lvl3pPr marL="355600" indent="-174625"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3pPr>
            <a:lvl4pPr marL="538163" indent="-182563"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4pPr>
            <a:lvl5pPr marL="719138" indent="-180975"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a:solidFill>
                  <a:schemeClr val="bg1"/>
                </a:solidFill>
                <a:latin typeface="Arial" panose="020B0604020202020204" pitchFamily="34" charset="0"/>
                <a:cs typeface="Arial" panose="020B0604020202020204" pitchFamily="34" charset="0"/>
              </a:rPr>
              <a:t>Engagement with young people</a:t>
            </a:r>
          </a:p>
        </p:txBody>
      </p:sp>
      <p:sp>
        <p:nvSpPr>
          <p:cNvPr id="18" name="Text Placeholder 4">
            <a:extLst>
              <a:ext uri="{FF2B5EF4-FFF2-40B4-BE49-F238E27FC236}">
                <a16:creationId xmlns:a16="http://schemas.microsoft.com/office/drawing/2014/main" id="{7431FADE-E828-9022-499E-3FABE44DBB47}"/>
              </a:ext>
            </a:extLst>
          </p:cNvPr>
          <p:cNvSpPr txBox="1">
            <a:spLocks/>
          </p:cNvSpPr>
          <p:nvPr/>
        </p:nvSpPr>
        <p:spPr>
          <a:xfrm>
            <a:off x="8099214" y="1518325"/>
            <a:ext cx="3399645" cy="346244"/>
          </a:xfrm>
          <a:prstGeom prst="roundRect">
            <a:avLst/>
          </a:prstGeom>
          <a:solidFill>
            <a:srgbClr val="425563"/>
          </a:solidFill>
        </p:spPr>
        <p:txBody>
          <a:bodyPr lIns="720000" anchor="ctr"/>
          <a:lstStyle>
            <a:lvl1pPr marL="0" indent="0" algn="l" defTabSz="914400" rtl="0" eaLnBrk="1" latinLnBrk="0" hangingPunct="1">
              <a:lnSpc>
                <a:spcPct val="90000"/>
              </a:lnSpc>
              <a:spcBef>
                <a:spcPts val="1000"/>
              </a:spcBef>
              <a:buFont typeface="Arial" panose="020B0604020202020204" pitchFamily="34" charset="0"/>
              <a:buNone/>
              <a:defRPr sz="1200" kern="1200">
                <a:solidFill>
                  <a:srgbClr val="425563"/>
                </a:solidFill>
                <a:latin typeface="+mn-lt"/>
                <a:ea typeface="+mn-ea"/>
                <a:cs typeface="+mn-cs"/>
              </a:defRPr>
            </a:lvl1pPr>
            <a:lvl2pPr marL="180975" indent="-180975"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2pPr>
            <a:lvl3pPr marL="355600" indent="-174625"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3pPr>
            <a:lvl4pPr marL="538163" indent="-182563"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4pPr>
            <a:lvl5pPr marL="719138" indent="-180975"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a:solidFill>
                  <a:schemeClr val="bg1"/>
                </a:solidFill>
                <a:latin typeface="Arial" panose="020B0604020202020204" pitchFamily="34" charset="0"/>
                <a:cs typeface="Arial" panose="020B0604020202020204" pitchFamily="34" charset="0"/>
              </a:rPr>
              <a:t>Learning from 4 Week Wait Pilots</a:t>
            </a:r>
          </a:p>
        </p:txBody>
      </p:sp>
      <p:sp>
        <p:nvSpPr>
          <p:cNvPr id="21" name="Text Placeholder 4">
            <a:extLst>
              <a:ext uri="{FF2B5EF4-FFF2-40B4-BE49-F238E27FC236}">
                <a16:creationId xmlns:a16="http://schemas.microsoft.com/office/drawing/2014/main" id="{722B4516-BE8C-F8FE-42F9-4816BFE1EF07}"/>
              </a:ext>
            </a:extLst>
          </p:cNvPr>
          <p:cNvSpPr txBox="1">
            <a:spLocks/>
          </p:cNvSpPr>
          <p:nvPr/>
        </p:nvSpPr>
        <p:spPr>
          <a:xfrm>
            <a:off x="762701" y="1518325"/>
            <a:ext cx="3399645" cy="346244"/>
          </a:xfrm>
          <a:prstGeom prst="roundRect">
            <a:avLst/>
          </a:prstGeom>
          <a:solidFill>
            <a:srgbClr val="425563"/>
          </a:solidFill>
        </p:spPr>
        <p:txBody>
          <a:bodyPr lIns="720000" anchor="ctr"/>
          <a:lstStyle>
            <a:lvl1pPr marL="0" indent="0" algn="l" defTabSz="914400" rtl="0" eaLnBrk="1" latinLnBrk="0" hangingPunct="1">
              <a:lnSpc>
                <a:spcPct val="90000"/>
              </a:lnSpc>
              <a:spcBef>
                <a:spcPts val="1000"/>
              </a:spcBef>
              <a:buFont typeface="Arial" panose="020B0604020202020204" pitchFamily="34" charset="0"/>
              <a:buNone/>
              <a:defRPr sz="1200" kern="1200">
                <a:solidFill>
                  <a:srgbClr val="425563"/>
                </a:solidFill>
                <a:latin typeface="+mn-lt"/>
                <a:ea typeface="+mn-ea"/>
                <a:cs typeface="+mn-cs"/>
              </a:defRPr>
            </a:lvl1pPr>
            <a:lvl2pPr marL="180975" indent="-180975"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2pPr>
            <a:lvl3pPr marL="355600" indent="-174625"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3pPr>
            <a:lvl4pPr marL="538163" indent="-182563"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4pPr>
            <a:lvl5pPr marL="719138" indent="-180975"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a:solidFill>
                  <a:schemeClr val="bg1"/>
                </a:solidFill>
                <a:latin typeface="Arial" panose="020B0604020202020204" pitchFamily="34" charset="0"/>
                <a:cs typeface="Arial" panose="020B0604020202020204" pitchFamily="34" charset="0"/>
              </a:rPr>
              <a:t>Evidence review</a:t>
            </a:r>
          </a:p>
        </p:txBody>
      </p:sp>
      <p:sp>
        <p:nvSpPr>
          <p:cNvPr id="24" name="Text Placeholder 4">
            <a:extLst>
              <a:ext uri="{FF2B5EF4-FFF2-40B4-BE49-F238E27FC236}">
                <a16:creationId xmlns:a16="http://schemas.microsoft.com/office/drawing/2014/main" id="{CFD1C4BD-A36F-EAF0-4B72-79274CDFB841}"/>
              </a:ext>
            </a:extLst>
          </p:cNvPr>
          <p:cNvSpPr txBox="1">
            <a:spLocks/>
          </p:cNvSpPr>
          <p:nvPr/>
        </p:nvSpPr>
        <p:spPr>
          <a:xfrm>
            <a:off x="762701" y="4349486"/>
            <a:ext cx="3399645" cy="346244"/>
          </a:xfrm>
          <a:prstGeom prst="roundRect">
            <a:avLst/>
          </a:prstGeom>
          <a:solidFill>
            <a:srgbClr val="425563"/>
          </a:solidFill>
        </p:spPr>
        <p:txBody>
          <a:bodyPr lIns="720000" anchor="ctr"/>
          <a:lstStyle>
            <a:lvl1pPr marL="0" indent="0" algn="l" defTabSz="914400" rtl="0" eaLnBrk="1" latinLnBrk="0" hangingPunct="1">
              <a:lnSpc>
                <a:spcPct val="90000"/>
              </a:lnSpc>
              <a:spcBef>
                <a:spcPts val="1000"/>
              </a:spcBef>
              <a:buFont typeface="Arial" panose="020B0604020202020204" pitchFamily="34" charset="0"/>
              <a:buNone/>
              <a:defRPr sz="1200" kern="1200">
                <a:solidFill>
                  <a:srgbClr val="425563"/>
                </a:solidFill>
                <a:latin typeface="+mn-lt"/>
                <a:ea typeface="+mn-ea"/>
                <a:cs typeface="+mn-cs"/>
              </a:defRPr>
            </a:lvl1pPr>
            <a:lvl2pPr marL="180975" indent="-180975"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2pPr>
            <a:lvl3pPr marL="355600" indent="-174625"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3pPr>
            <a:lvl4pPr marL="538163" indent="-182563"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4pPr>
            <a:lvl5pPr marL="719138" indent="-180975" algn="l" defTabSz="914400" rtl="0" eaLnBrk="1" latinLnBrk="0" hangingPunct="1">
              <a:lnSpc>
                <a:spcPct val="90000"/>
              </a:lnSpc>
              <a:spcBef>
                <a:spcPts val="500"/>
              </a:spcBef>
              <a:buFont typeface="Arial" panose="020B0604020202020204" pitchFamily="34" charset="0"/>
              <a:buChar char="•"/>
              <a:defRPr sz="1200" kern="1200">
                <a:solidFill>
                  <a:srgbClr val="42556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a:solidFill>
                  <a:schemeClr val="bg1"/>
                </a:solidFill>
                <a:latin typeface="Arial" panose="020B0604020202020204" pitchFamily="34" charset="0"/>
                <a:cs typeface="Arial" panose="020B0604020202020204" pitchFamily="34" charset="0"/>
              </a:rPr>
              <a:t>Data diagnostic</a:t>
            </a:r>
          </a:p>
        </p:txBody>
      </p:sp>
      <p:sp>
        <p:nvSpPr>
          <p:cNvPr id="26" name="Text Placeholder 3">
            <a:extLst>
              <a:ext uri="{FF2B5EF4-FFF2-40B4-BE49-F238E27FC236}">
                <a16:creationId xmlns:a16="http://schemas.microsoft.com/office/drawing/2014/main" id="{D9804FB8-B7DC-1568-32CF-8005EF9EC1D3}"/>
              </a:ext>
            </a:extLst>
          </p:cNvPr>
          <p:cNvSpPr txBox="1">
            <a:spLocks/>
          </p:cNvSpPr>
          <p:nvPr/>
        </p:nvSpPr>
        <p:spPr>
          <a:xfrm>
            <a:off x="762701" y="4823541"/>
            <a:ext cx="3399148" cy="1244932"/>
          </a:xfrm>
          <a:prstGeom prst="rect">
            <a:avLst/>
          </a:prstGeom>
          <a:ln>
            <a:noFill/>
          </a:ln>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defRPr/>
            </a:pPr>
            <a:r>
              <a:rPr kumimoji="0" lang="en-GB" sz="1200" b="0" i="0" u="none" strike="noStrike" kern="1200" cap="none" spc="0" normalizeH="0" baseline="0" noProof="0">
                <a:ln>
                  <a:noFill/>
                </a:ln>
                <a:solidFill>
                  <a:srgbClr val="425563"/>
                </a:solidFill>
                <a:effectLst/>
                <a:uLnTx/>
                <a:uFillTx/>
                <a:latin typeface="Arial" panose="020B0604020202020204"/>
                <a:ea typeface="+mn-ea"/>
                <a:cs typeface="+mn-cs"/>
              </a:rPr>
              <a:t>TPHC undertook a data diagnostic exercise in early autumn 2023</a:t>
            </a:r>
            <a:r>
              <a:rPr lang="en-GB" sz="1200">
                <a:solidFill>
                  <a:srgbClr val="425563"/>
                </a:solidFill>
                <a:latin typeface="Arial" panose="020B0604020202020204"/>
              </a:rPr>
              <a:t> and Spring 2024</a:t>
            </a:r>
            <a:r>
              <a:rPr kumimoji="0" lang="en-GB" sz="1200" b="0" i="0" u="none" strike="noStrike" kern="1200" cap="none" spc="0" normalizeH="0" baseline="0" noProof="0">
                <a:ln>
                  <a:noFill/>
                </a:ln>
                <a:solidFill>
                  <a:srgbClr val="425563"/>
                </a:solidFill>
                <a:effectLst/>
                <a:uLnTx/>
                <a:uFillTx/>
                <a:latin typeface="Arial" panose="020B0604020202020204"/>
                <a:ea typeface="+mn-ea"/>
                <a:cs typeface="+mn-cs"/>
              </a:rPr>
              <a:t>. The core aim of this exercise was to review data and insights to help develop an understanding of the as-is position in relation to the current CYP mental health waiting times baseline and to define and understand the problem further. Full methodology for this work is outlined in the Phase 1 and 2 reports which can be found </a:t>
            </a:r>
            <a:r>
              <a:rPr kumimoji="0" lang="en-GB" sz="1200" b="0" i="0" u="none" strike="noStrike" kern="1200" cap="none" spc="0" normalizeH="0" baseline="0" noProof="0">
                <a:ln>
                  <a:noFill/>
                </a:ln>
                <a:solidFill>
                  <a:srgbClr val="425563"/>
                </a:solidFill>
                <a:effectLst/>
                <a:uLnTx/>
                <a:uFillTx/>
                <a:latin typeface="Arial" panose="020B0604020202020204"/>
                <a:ea typeface="+mn-ea"/>
                <a:cs typeface="+mn-cs"/>
                <a:hlinkClick r:id="rId4"/>
              </a:rPr>
              <a:t>here</a:t>
            </a:r>
            <a:r>
              <a:rPr kumimoji="0" lang="en-GB" sz="1200" b="0" i="0" u="none" strike="noStrike" kern="1200" cap="none" spc="0" normalizeH="0" baseline="0" noProof="0">
                <a:ln>
                  <a:noFill/>
                </a:ln>
                <a:solidFill>
                  <a:srgbClr val="425563"/>
                </a:solidFill>
                <a:effectLst/>
                <a:uLnTx/>
                <a:uFillTx/>
                <a:latin typeface="Arial" panose="020B0604020202020204"/>
                <a:ea typeface="+mn-ea"/>
                <a:cs typeface="+mn-cs"/>
              </a:rPr>
              <a:t>.</a:t>
            </a:r>
          </a:p>
        </p:txBody>
      </p:sp>
      <p:pic>
        <p:nvPicPr>
          <p:cNvPr id="27" name="Graphic 26">
            <a:extLst>
              <a:ext uri="{FF2B5EF4-FFF2-40B4-BE49-F238E27FC236}">
                <a16:creationId xmlns:a16="http://schemas.microsoft.com/office/drawing/2014/main" id="{C11220BB-87EB-F2B5-3CA6-D1406B3920C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43378" y="4354304"/>
            <a:ext cx="266331" cy="302315"/>
          </a:xfrm>
          <a:prstGeom prst="rect">
            <a:avLst/>
          </a:prstGeom>
        </p:spPr>
      </p:pic>
      <p:pic>
        <p:nvPicPr>
          <p:cNvPr id="31" name="Graphic 30" descr="Lightbulb and gear with solid fill">
            <a:extLst>
              <a:ext uri="{FF2B5EF4-FFF2-40B4-BE49-F238E27FC236}">
                <a16:creationId xmlns:a16="http://schemas.microsoft.com/office/drawing/2014/main" id="{C54FA394-B573-BE7D-A837-3747375EE5A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132193" y="1536081"/>
            <a:ext cx="280341" cy="280341"/>
          </a:xfrm>
          <a:prstGeom prst="rect">
            <a:avLst/>
          </a:prstGeom>
        </p:spPr>
      </p:pic>
      <p:pic>
        <p:nvPicPr>
          <p:cNvPr id="34" name="Graphic 33" descr="Meeting">
            <a:extLst>
              <a:ext uri="{FF2B5EF4-FFF2-40B4-BE49-F238E27FC236}">
                <a16:creationId xmlns:a16="http://schemas.microsoft.com/office/drawing/2014/main" id="{860D8645-057E-4D59-7442-9EAAEF7CE380}"/>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481286" y="1505479"/>
            <a:ext cx="333343" cy="333343"/>
          </a:xfrm>
          <a:prstGeom prst="rect">
            <a:avLst/>
          </a:prstGeom>
        </p:spPr>
      </p:pic>
      <p:pic>
        <p:nvPicPr>
          <p:cNvPr id="35" name="Graphic 34" descr="Books with solid fill">
            <a:extLst>
              <a:ext uri="{FF2B5EF4-FFF2-40B4-BE49-F238E27FC236}">
                <a16:creationId xmlns:a16="http://schemas.microsoft.com/office/drawing/2014/main" id="{D12EBFDC-94D2-DE2D-EEF0-BD38223FD0FC}"/>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839503" y="1546216"/>
            <a:ext cx="270206" cy="270206"/>
          </a:xfrm>
          <a:prstGeom prst="rect">
            <a:avLst/>
          </a:prstGeom>
        </p:spPr>
      </p:pic>
      <p:sp>
        <p:nvSpPr>
          <p:cNvPr id="36" name="TextBox 35">
            <a:extLst>
              <a:ext uri="{FF2B5EF4-FFF2-40B4-BE49-F238E27FC236}">
                <a16:creationId xmlns:a16="http://schemas.microsoft.com/office/drawing/2014/main" id="{5380A7CE-3D92-5518-B305-4ADE10504D98}"/>
              </a:ext>
            </a:extLst>
          </p:cNvPr>
          <p:cNvSpPr txBox="1"/>
          <p:nvPr/>
        </p:nvSpPr>
        <p:spPr>
          <a:xfrm>
            <a:off x="762201" y="1114856"/>
            <a:ext cx="10666599" cy="276999"/>
          </a:xfrm>
          <a:prstGeom prst="rect">
            <a:avLst/>
          </a:prstGeom>
          <a:noFill/>
        </p:spPr>
        <p:txBody>
          <a:bodyPr wrap="square" rtlCol="0">
            <a:spAutoFit/>
          </a:bodyPr>
          <a:lstStyle/>
          <a:p>
            <a:r>
              <a:rPr lang="en-GB" sz="1200">
                <a:solidFill>
                  <a:srgbClr val="425463"/>
                </a:solidFill>
              </a:rPr>
              <a:t>This slide provides further detail on the methods used to undertake the activities outlined on the previous slide. </a:t>
            </a:r>
          </a:p>
        </p:txBody>
      </p:sp>
    </p:spTree>
    <p:extLst>
      <p:ext uri="{BB962C8B-B14F-4D97-AF65-F5344CB8AC3E}">
        <p14:creationId xmlns:p14="http://schemas.microsoft.com/office/powerpoint/2010/main" val="1813483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28688-57B7-A159-EE44-8FF4932E1D5B}"/>
              </a:ext>
            </a:extLst>
          </p:cNvPr>
          <p:cNvSpPr>
            <a:spLocks noGrp="1"/>
          </p:cNvSpPr>
          <p:nvPr>
            <p:ph type="title"/>
          </p:nvPr>
        </p:nvSpPr>
        <p:spPr/>
        <p:txBody>
          <a:bodyPr lIns="91440" tIns="45720" rIns="91440" bIns="45720" anchor="ctr"/>
          <a:lstStyle/>
          <a:p>
            <a:r>
              <a:rPr lang="en-GB"/>
              <a:t>Summary of key findings </a:t>
            </a:r>
          </a:p>
        </p:txBody>
      </p:sp>
    </p:spTree>
    <p:extLst>
      <p:ext uri="{BB962C8B-B14F-4D97-AF65-F5344CB8AC3E}">
        <p14:creationId xmlns:p14="http://schemas.microsoft.com/office/powerpoint/2010/main" val="4170557193"/>
      </p:ext>
    </p:extLst>
  </p:cSld>
  <p:clrMapOvr>
    <a:masterClrMapping/>
  </p:clrMapOvr>
</p:sld>
</file>

<file path=ppt/theme/theme1.xml><?xml version="1.0" encoding="utf-8"?>
<a:theme xmlns:a="http://schemas.openxmlformats.org/drawingml/2006/main" name="Title Pages">
  <a:themeElements>
    <a:clrScheme name="Transformation Partners">
      <a:dk1>
        <a:srgbClr val="005FB8"/>
      </a:dk1>
      <a:lt1>
        <a:srgbClr val="FFFFFF"/>
      </a:lt1>
      <a:dk2>
        <a:srgbClr val="005FBE"/>
      </a:dk2>
      <a:lt2>
        <a:srgbClr val="E6EDEE"/>
      </a:lt2>
      <a:accent1>
        <a:srgbClr val="008283"/>
      </a:accent1>
      <a:accent2>
        <a:srgbClr val="00A799"/>
      </a:accent2>
      <a:accent3>
        <a:srgbClr val="B0E0DC"/>
      </a:accent3>
      <a:accent4>
        <a:srgbClr val="723D8B"/>
      </a:accent4>
      <a:accent5>
        <a:srgbClr val="E82885"/>
      </a:accent5>
      <a:accent6>
        <a:srgbClr val="E8CCDB"/>
      </a:accent6>
      <a:hlink>
        <a:srgbClr val="00A799"/>
      </a:hlink>
      <a:folHlink>
        <a:srgbClr val="00A79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PHC NHS logo_Powerpoint v1.4 (May 2023).potx" id="{96059487-E731-4F88-B6C8-493350820231}" vid="{299C43C0-F074-4FA7-BFBD-C9891A92BBCB}"/>
    </a:ext>
  </a:extLst>
</a:theme>
</file>

<file path=ppt/theme/theme2.xml><?xml version="1.0" encoding="utf-8"?>
<a:theme xmlns:a="http://schemas.openxmlformats.org/drawingml/2006/main" name="With Shapes">
  <a:themeElements>
    <a:clrScheme name="TPHC">
      <a:dk1>
        <a:srgbClr val="005FB8"/>
      </a:dk1>
      <a:lt1>
        <a:srgbClr val="FFFFFF"/>
      </a:lt1>
      <a:dk2>
        <a:srgbClr val="005FBE"/>
      </a:dk2>
      <a:lt2>
        <a:srgbClr val="E6EDEE"/>
      </a:lt2>
      <a:accent1>
        <a:srgbClr val="008283"/>
      </a:accent1>
      <a:accent2>
        <a:srgbClr val="00A799"/>
      </a:accent2>
      <a:accent3>
        <a:srgbClr val="B0E0DC"/>
      </a:accent3>
      <a:accent4>
        <a:srgbClr val="723D8B"/>
      </a:accent4>
      <a:accent5>
        <a:srgbClr val="E82885"/>
      </a:accent5>
      <a:accent6>
        <a:srgbClr val="E8CCDB"/>
      </a:accent6>
      <a:hlink>
        <a:srgbClr val="00A799"/>
      </a:hlink>
      <a:folHlink>
        <a:srgbClr val="00A79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PHC NHS logo_Powerpoint v1.4 (May 2023).potx" id="{96059487-E731-4F88-B6C8-493350820231}" vid="{81CC6E4B-F807-4DB5-A2E6-D2E71EAA5477}"/>
    </a:ext>
  </a:extLst>
</a:theme>
</file>

<file path=ppt/theme/theme3.xml><?xml version="1.0" encoding="utf-8"?>
<a:theme xmlns:a="http://schemas.openxmlformats.org/drawingml/2006/main" name="1_Title Pages">
  <a:themeElements>
    <a:clrScheme name="Transformation Partners">
      <a:dk1>
        <a:srgbClr val="005FB8"/>
      </a:dk1>
      <a:lt1>
        <a:srgbClr val="FFFFFF"/>
      </a:lt1>
      <a:dk2>
        <a:srgbClr val="005FBE"/>
      </a:dk2>
      <a:lt2>
        <a:srgbClr val="E6EDEE"/>
      </a:lt2>
      <a:accent1>
        <a:srgbClr val="008283"/>
      </a:accent1>
      <a:accent2>
        <a:srgbClr val="00A799"/>
      </a:accent2>
      <a:accent3>
        <a:srgbClr val="B0E0DC"/>
      </a:accent3>
      <a:accent4>
        <a:srgbClr val="723D8B"/>
      </a:accent4>
      <a:accent5>
        <a:srgbClr val="E82885"/>
      </a:accent5>
      <a:accent6>
        <a:srgbClr val="E8CCDB"/>
      </a:accent6>
      <a:hlink>
        <a:srgbClr val="00A799"/>
      </a:hlink>
      <a:folHlink>
        <a:srgbClr val="00A7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PHC logo_Powerpoint .potx" id="{DCA60DB8-06CE-432B-BBAB-BBADB773E20E}" vid="{A9E50CDC-C8CF-4FAA-A654-0F39E1CEECA8}"/>
    </a:ext>
  </a:extLst>
</a:theme>
</file>

<file path=ppt/theme/theme4.xml><?xml version="1.0" encoding="utf-8"?>
<a:theme xmlns:a="http://schemas.openxmlformats.org/drawingml/2006/main" name="1_With Shapes">
  <a:themeElements>
    <a:clrScheme name="Transformation Partners">
      <a:dk1>
        <a:srgbClr val="005FB8"/>
      </a:dk1>
      <a:lt1>
        <a:srgbClr val="FFFFFF"/>
      </a:lt1>
      <a:dk2>
        <a:srgbClr val="005FBE"/>
      </a:dk2>
      <a:lt2>
        <a:srgbClr val="E6EDEE"/>
      </a:lt2>
      <a:accent1>
        <a:srgbClr val="008283"/>
      </a:accent1>
      <a:accent2>
        <a:srgbClr val="00A799"/>
      </a:accent2>
      <a:accent3>
        <a:srgbClr val="B0E0DC"/>
      </a:accent3>
      <a:accent4>
        <a:srgbClr val="723D8B"/>
      </a:accent4>
      <a:accent5>
        <a:srgbClr val="E82885"/>
      </a:accent5>
      <a:accent6>
        <a:srgbClr val="E8CCDB"/>
      </a:accent6>
      <a:hlink>
        <a:srgbClr val="00A799"/>
      </a:hlink>
      <a:folHlink>
        <a:srgbClr val="00A79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PHC logo_Powerpoint .potx" id="{DCA60DB8-06CE-432B-BBAB-BBADB773E20E}" vid="{07E3CB8F-BC17-4529-8269-9D788DFD1BC9}"/>
    </a:ext>
  </a:extLst>
</a:theme>
</file>

<file path=ppt/theme/theme5.xml><?xml version="1.0" encoding="utf-8"?>
<a:theme xmlns:a="http://schemas.openxmlformats.org/drawingml/2006/main" name="2_With Shapes">
  <a:themeElements>
    <a:clrScheme name="TPHC">
      <a:dk1>
        <a:srgbClr val="005FB8"/>
      </a:dk1>
      <a:lt1>
        <a:srgbClr val="FFFFFF"/>
      </a:lt1>
      <a:dk2>
        <a:srgbClr val="005FBE"/>
      </a:dk2>
      <a:lt2>
        <a:srgbClr val="E6EDEE"/>
      </a:lt2>
      <a:accent1>
        <a:srgbClr val="008283"/>
      </a:accent1>
      <a:accent2>
        <a:srgbClr val="00A799"/>
      </a:accent2>
      <a:accent3>
        <a:srgbClr val="B0E0DC"/>
      </a:accent3>
      <a:accent4>
        <a:srgbClr val="723D8B"/>
      </a:accent4>
      <a:accent5>
        <a:srgbClr val="E82885"/>
      </a:accent5>
      <a:accent6>
        <a:srgbClr val="E8CCDB"/>
      </a:accent6>
      <a:hlink>
        <a:srgbClr val="00A799"/>
      </a:hlink>
      <a:folHlink>
        <a:srgbClr val="00A79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PHC NHS logo_Powerpoint v1.4 (May 2023).potx" id="{96059487-E731-4F88-B6C8-493350820231}" vid="{81CC6E4B-F807-4DB5-A2E6-D2E71EAA5477}"/>
    </a:ext>
  </a:extLst>
</a:theme>
</file>

<file path=ppt/theme/theme6.xml><?xml version="1.0" encoding="utf-8"?>
<a:theme xmlns:a="http://schemas.openxmlformats.org/drawingml/2006/main" name="Without Shapes">
  <a:themeElements>
    <a:clrScheme name="TPHC">
      <a:dk1>
        <a:srgbClr val="005FB8"/>
      </a:dk1>
      <a:lt1>
        <a:srgbClr val="FFFFFF"/>
      </a:lt1>
      <a:dk2>
        <a:srgbClr val="005FBE"/>
      </a:dk2>
      <a:lt2>
        <a:srgbClr val="E6EDEE"/>
      </a:lt2>
      <a:accent1>
        <a:srgbClr val="008283"/>
      </a:accent1>
      <a:accent2>
        <a:srgbClr val="00A799"/>
      </a:accent2>
      <a:accent3>
        <a:srgbClr val="B0E0DC"/>
      </a:accent3>
      <a:accent4>
        <a:srgbClr val="723D8B"/>
      </a:accent4>
      <a:accent5>
        <a:srgbClr val="E82885"/>
      </a:accent5>
      <a:accent6>
        <a:srgbClr val="E8CCDB"/>
      </a:accent6>
      <a:hlink>
        <a:srgbClr val="00A799"/>
      </a:hlink>
      <a:folHlink>
        <a:srgbClr val="00A79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PHC NHS logo_Powerpoint v1.4 (May 2023).potx" id="{96059487-E731-4F88-B6C8-493350820231}" vid="{7CBD066C-39A1-4086-9CD3-3ABAE31ED46D}"/>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F661BDE6652184B9F52BF3DF004190D" ma:contentTypeVersion="17" ma:contentTypeDescription="Create a new document." ma:contentTypeScope="" ma:versionID="fcc21cdacb07ad7929600672be7350a0">
  <xsd:schema xmlns:xsd="http://www.w3.org/2001/XMLSchema" xmlns:xs="http://www.w3.org/2001/XMLSchema" xmlns:p="http://schemas.microsoft.com/office/2006/metadata/properties" xmlns:ns1="http://schemas.microsoft.com/sharepoint/v3" xmlns:ns3="f2c53c74-5510-467b-a281-675900ef3269" xmlns:ns4="147b5188-1990-434f-b53a-f7acb400b7c0" targetNamespace="http://schemas.microsoft.com/office/2006/metadata/properties" ma:root="true" ma:fieldsID="89d5f130a16984896e7e0bc85d542fb9" ns1:_="" ns3:_="" ns4:_="">
    <xsd:import namespace="http://schemas.microsoft.com/sharepoint/v3"/>
    <xsd:import namespace="f2c53c74-5510-467b-a281-675900ef3269"/>
    <xsd:import namespace="147b5188-1990-434f-b53a-f7acb400b7c0"/>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_activity" minOccurs="0"/>
                <xsd:element ref="ns4:SharedWithUsers" minOccurs="0"/>
                <xsd:element ref="ns4:SharedWithDetails" minOccurs="0"/>
                <xsd:element ref="ns4:SharingHintHash" minOccurs="0"/>
                <xsd:element ref="ns3:MediaServiceObjectDetectorVersions" minOccurs="0"/>
                <xsd:element ref="ns3:MediaServiceDateTaken" minOccurs="0"/>
                <xsd:element ref="ns3:MediaLengthInSeconds" minOccurs="0"/>
                <xsd:element ref="ns3:MediaServiceSystemTags" minOccurs="0"/>
                <xsd:element ref="ns1:_ip_UnifiedCompliancePolicyProperties" minOccurs="0"/>
                <xsd:element ref="ns1:_ip_UnifiedCompliancePolicyUIAction"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c53c74-5510-467b-a281-675900ef326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_activity" ma:index="14" nillable="true" ma:displayName="_activity" ma:hidden="true" ma:internalName="_activity">
      <xsd:simpleType>
        <xsd:restriction base="dms:Note"/>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ystemTags" ma:index="21"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47b5188-1990-434f-b53a-f7acb400b7c0"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_activity xmlns="f2c53c74-5510-467b-a281-675900ef3269" xsi:nil="true"/>
  </documentManagement>
</p:properties>
</file>

<file path=customXml/itemProps1.xml><?xml version="1.0" encoding="utf-8"?>
<ds:datastoreItem xmlns:ds="http://schemas.openxmlformats.org/officeDocument/2006/customXml" ds:itemID="{8279A024-8695-41AF-B790-1F4F6E0463EF}">
  <ds:schemaRefs>
    <ds:schemaRef ds:uri="http://schemas.microsoft.com/sharepoint/v3/contenttype/forms"/>
  </ds:schemaRefs>
</ds:datastoreItem>
</file>

<file path=customXml/itemProps2.xml><?xml version="1.0" encoding="utf-8"?>
<ds:datastoreItem xmlns:ds="http://schemas.openxmlformats.org/officeDocument/2006/customXml" ds:itemID="{50CEA5D8-8848-4D88-9FFE-E8C8AA102B33}">
  <ds:schemaRefs>
    <ds:schemaRef ds:uri="147b5188-1990-434f-b53a-f7acb400b7c0"/>
    <ds:schemaRef ds:uri="f2c53c74-5510-467b-a281-675900ef326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2353A6C-06C3-49F4-A479-F8C4060E2C44}">
  <ds:schemaRefs>
    <ds:schemaRef ds:uri="f2c53c74-5510-467b-a281-675900ef3269"/>
    <ds:schemaRef ds:uri="http://schemas.microsoft.com/sharepoint/v3"/>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147b5188-1990-434f-b53a-f7acb400b7c0"/>
    <ds:schemaRef ds:uri="http://www.w3.org/XML/1998/namespace"/>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otalTime>17</TotalTime>
  <Words>8176</Words>
  <Application>Microsoft Office PowerPoint</Application>
  <PresentationFormat>Widescreen</PresentationFormat>
  <Paragraphs>373</Paragraphs>
  <Slides>34</Slides>
  <Notes>3</Notes>
  <HiddenSlides>0</HiddenSlides>
  <MMClips>0</MMClips>
  <ScaleCrop>false</ScaleCrop>
  <HeadingPairs>
    <vt:vector size="6" baseType="variant">
      <vt:variant>
        <vt:lpstr>Fonts Used</vt:lpstr>
      </vt:variant>
      <vt:variant>
        <vt:i4>4</vt:i4>
      </vt:variant>
      <vt:variant>
        <vt:lpstr>Theme</vt:lpstr>
      </vt:variant>
      <vt:variant>
        <vt:i4>6</vt:i4>
      </vt:variant>
      <vt:variant>
        <vt:lpstr>Slide Titles</vt:lpstr>
      </vt:variant>
      <vt:variant>
        <vt:i4>34</vt:i4>
      </vt:variant>
    </vt:vector>
  </HeadingPairs>
  <TitlesOfParts>
    <vt:vector size="44" baseType="lpstr">
      <vt:lpstr>Arial</vt:lpstr>
      <vt:lpstr>Arial,Sans-Serif</vt:lpstr>
      <vt:lpstr>Calibri</vt:lpstr>
      <vt:lpstr>Segoe UI</vt:lpstr>
      <vt:lpstr>Title Pages</vt:lpstr>
      <vt:lpstr>With Shapes</vt:lpstr>
      <vt:lpstr>1_Title Pages</vt:lpstr>
      <vt:lpstr>1_With Shapes</vt:lpstr>
      <vt:lpstr>2_With Shapes</vt:lpstr>
      <vt:lpstr>Without Shapes</vt:lpstr>
      <vt:lpstr>Children and Young People’s Mental Health – Waiting Times  Evidence review, learning and insights</vt:lpstr>
      <vt:lpstr>Contents</vt:lpstr>
      <vt:lpstr>Executive summary</vt:lpstr>
      <vt:lpstr>Introduction</vt:lpstr>
      <vt:lpstr>Introduction</vt:lpstr>
      <vt:lpstr>Approach and methodology</vt:lpstr>
      <vt:lpstr>Approach </vt:lpstr>
      <vt:lpstr>Methodology</vt:lpstr>
      <vt:lpstr>Summary of key findings </vt:lpstr>
      <vt:lpstr>PowerPoint Presentation</vt:lpstr>
      <vt:lpstr>Findings: Pathways</vt:lpstr>
      <vt:lpstr>PowerPoint Presentation</vt:lpstr>
      <vt:lpstr>Insights from 4 Week Wait Pilots  Pathways </vt:lpstr>
      <vt:lpstr>Insights from 4 Week Wait Pilots  Pathways </vt:lpstr>
      <vt:lpstr>Insights from 4 Week Wait Pilots Models and approaches</vt:lpstr>
      <vt:lpstr>Insights from evidence review and best practice Waiting well</vt:lpstr>
      <vt:lpstr>PowerPoint Presentation</vt:lpstr>
      <vt:lpstr>Findings: Inequalities</vt:lpstr>
      <vt:lpstr>Inequalities - overview</vt:lpstr>
      <vt:lpstr>PowerPoint Presentation</vt:lpstr>
      <vt:lpstr>PowerPoint Presentation</vt:lpstr>
      <vt:lpstr>PowerPoint Presentation</vt:lpstr>
      <vt:lpstr>Findings:  Demand and capacity</vt:lpstr>
      <vt:lpstr>Demand and capacity - overview </vt:lpstr>
      <vt:lpstr>Insights from 4 Week Wait Pilots  Demand and capacity modelling </vt:lpstr>
      <vt:lpstr>Insights from 4 Week Wait Pilots  Job planning and skills mix </vt:lpstr>
      <vt:lpstr>PowerPoint Presentation</vt:lpstr>
      <vt:lpstr>Findings:  Workforce</vt:lpstr>
      <vt:lpstr>Workforce - overview </vt:lpstr>
      <vt:lpstr>Insights from 4 Week Wait Pilots Workforce</vt:lpstr>
      <vt:lpstr>Insights from evidence review and best practice Workforce</vt:lpstr>
      <vt:lpstr>Recommendations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ROACH, Colette (ROYAL FREE LONDON NHS FOUNDATION TRUST)</dc:creator>
  <cp:lastModifiedBy>TAYLOR, Jennifer (ROYAL FREE LONDON NHS FOUNDATION TRUST)</cp:lastModifiedBy>
  <cp:revision>406</cp:revision>
  <dcterms:created xsi:type="dcterms:W3CDTF">2024-03-04T09:58:31Z</dcterms:created>
  <dcterms:modified xsi:type="dcterms:W3CDTF">2024-07-19T08:45:39Z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0x010100DF661BDE6652184B9F52BF3DF004190D</vt:lpwstr>
  </property>
</Properties>
</file>