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002E3B-B599-A206-4E00-FF231AE620EA}" name="JUTLE, Harpreet (ROYAL FREE LONDON NHS FOUNDATION TRUST)" initials="HJ" userId="S::harpreet.jutle@nhs.net::b8226f97-f3dd-49b2-adcb-2f7fbc47388e" providerId="AD"/>
  <p188:author id="{56C1F39C-E931-8226-2661-A059B87B6128}" name="JADAV, Elisha (ROYAL FREE LONDON NHS FOUNDATION TRUST)" initials="EJ" userId="S::elisha.jadav@nhs.net::90e89cea-66eb-4f86-ba4f-283983f9226e" providerId="AD"/>
  <p188:author id="{A79A60DC-EC42-9E8E-8AB0-875EEE1C0A3D}" name="Christine Kirkpatrick" initials="CK" userId="S::christine.kirkpatrick1@england.nhs.uk::944824c7-e002-4f05-b4a1-3dfa869d02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5388-C5B0-E852-5517-73301C4B44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D85739-6C49-FA1E-73E1-2AEC251F6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D181DFF-5754-CD5C-4F08-BAAB876D13B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AF250B76-ABD3-F4C3-351F-0A8E78D5A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FF01B-DE24-64AA-3490-D1E7ADC8C99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740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E1B9-DA59-A55F-BC1F-089801FD12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A1C258E-4A72-3BC5-EE50-4011800E57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844A0E-41AA-9076-32CF-6DB4023C90B7}"/>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BD76EB47-848C-4713-6A32-EC5FC018D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88B10-0797-0C26-C0EF-CB2256B291F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26905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6BB3F-5863-6490-8635-DDD898D13F2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AF67308-C5BC-B311-B6CF-94F2FD33BF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19129C-A763-0674-E13F-CB87FA42F6DD}"/>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0A809583-D7C7-AFCB-05AA-E9691265C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B72-CC00-EFF9-6436-06D13E7403DA}"/>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527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6C17-5058-4326-8F62-9CAFBA1F02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1432C3-F35E-7CC5-CDE5-728582463C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B288F4-B57C-A08E-C671-95A2358FEFF9}"/>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8CD0CA3E-D7FF-8336-EA73-AACEB1E05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AA2CC-FE1F-D687-C6A8-0B4285400C47}"/>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96626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62B9-5983-2707-3A7D-E919088F06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901929-A8A7-5BB1-5DB4-A50F95ECB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4C312E-CA94-E56B-800B-C5EC9CA7206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D7EEEF87-53D8-933A-46B8-D55A16258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3DBAC-5123-5585-EF9B-F3220EF18C45}"/>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603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D011-F146-F72E-F491-5055B5B3D8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9733B7-683C-9C2E-B779-BF32EBC437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D81F00A-D6B6-CC26-992C-8ACA409E31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E4A683-D4E9-4594-2D7E-99E239C9867C}"/>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3F2A1C98-3AE0-7CAA-A497-3BFAC3DCD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D2A32-6E38-DB87-FCBF-E78F3681331E}"/>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02690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3AC4-4D4D-BBED-B839-DAAC2826414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9DE791B-700B-224C-431E-2E159721E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BCB1F1-D53D-641D-CEDA-15CA6D2215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ECA0BBA-F622-CE9B-06D9-4A07B2D1F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89FB39-12C1-6719-3300-2458E363D2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0E5380E-D7C5-F467-0E1A-627F93B7020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8" name="Footer Placeholder 7">
            <a:extLst>
              <a:ext uri="{FF2B5EF4-FFF2-40B4-BE49-F238E27FC236}">
                <a16:creationId xmlns:a16="http://schemas.microsoft.com/office/drawing/2014/main" id="{88D01711-EBA5-096F-D671-1AEE40FD87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F3B04-884D-D8EB-9274-B6E429AE75B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21115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1AFF-B1A4-DE2E-B5C7-6540B89A811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4ABF55-577F-FBBF-1E1F-CCCB3E1A0FC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4" name="Footer Placeholder 3">
            <a:extLst>
              <a:ext uri="{FF2B5EF4-FFF2-40B4-BE49-F238E27FC236}">
                <a16:creationId xmlns:a16="http://schemas.microsoft.com/office/drawing/2014/main" id="{6979F263-514B-F67C-47F9-2B31EBD0DE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AAE6-EC61-8505-A9BF-5298FDD32233}"/>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205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D3927-A4E5-F540-A6F4-28AA77BE342A}"/>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3" name="Footer Placeholder 2">
            <a:extLst>
              <a:ext uri="{FF2B5EF4-FFF2-40B4-BE49-F238E27FC236}">
                <a16:creationId xmlns:a16="http://schemas.microsoft.com/office/drawing/2014/main" id="{C4158DA4-5BD6-9891-2B44-13C4D87541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9D05A-45E3-499F-2F29-BBB7FE87CA0C}"/>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81502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87BA-7A97-5380-802C-D17FD240C6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B27346-FD09-C81C-47BE-36E36F178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F2787B-E73B-A5FF-97F8-C5488277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8CB099-2F1F-A772-A786-431E95ED5734}"/>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407952AF-DFE4-79F2-3C11-230C27912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5F9F6-067C-34E2-33B1-0BFF2078611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827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68AD-F318-54BE-654A-4CBC34095C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80B219A-FF09-CA59-D1FE-2B64531A8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DB91B1-388A-D359-A705-2085A3C6E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B9B93D-9B39-C538-90CA-ECF155751DD5}"/>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EB9F4F99-210C-D98F-98AF-9492A7F31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A3D748-5C80-3CAD-3884-C27A3D2AFC44}"/>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23653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14D38-A348-C061-0DB4-414B70D51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2F37136-9153-E7F0-23B7-70646441B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396720-D12A-C1D3-DA15-046F61048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254EB1E9-C486-E901-FAC5-9C6501DF6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4AFFA1-4AD0-E26A-6B30-6B6033033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80AA-2CE6-4920-A61E-366F31A9724E}" type="slidenum">
              <a:rPr lang="en-GB" smtClean="0"/>
              <a:t>‹#›</a:t>
            </a:fld>
            <a:endParaRPr lang="en-GB"/>
          </a:p>
        </p:txBody>
      </p:sp>
    </p:spTree>
    <p:extLst>
      <p:ext uri="{BB962C8B-B14F-4D97-AF65-F5344CB8AC3E}">
        <p14:creationId xmlns:p14="http://schemas.microsoft.com/office/powerpoint/2010/main" val="322630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ransformationpartners.nhs.uk/wp-content/uploads/2024/06/AAA-2024_general-campaign-comms-toolkit-final-1.pdf" TargetMode="External"/><Relationship Id="rId13" Type="http://schemas.openxmlformats.org/officeDocument/2006/relationships/hyperlink" Target="https://www.nhs.uk/better-health/quit-smoking/vaping-to-quit-smoking/young-people-and-vaping/" TargetMode="External"/><Relationship Id="rId3" Type="http://schemas.openxmlformats.org/officeDocument/2006/relationships/hyperlink" Target="https://www.transformationpartners.nhs.uk/resource/london-asthma-toolkit/clinical-care/personal-asthma-action-plans-paap/" TargetMode="External"/><Relationship Id="rId7" Type="http://schemas.openxmlformats.org/officeDocument/2006/relationships/image" Target="../media/image1.png"/><Relationship Id="rId12" Type="http://schemas.openxmlformats.org/officeDocument/2006/relationships/hyperlink" Target="https://www.transformationpartners.nhs.uk/resource/london-asthma-toolkit/air-quality-asthma-trigger/smoking-and-vaping/" TargetMode="External"/><Relationship Id="rId2" Type="http://schemas.openxmlformats.org/officeDocument/2006/relationships/hyperlink" Target="https://www.transformationpartners.nhs.uk/askaboutasthma-2024/" TargetMode="External"/><Relationship Id="rId1" Type="http://schemas.openxmlformats.org/officeDocument/2006/relationships/slideLayout" Target="../slideLayouts/slideLayout1.xml"/><Relationship Id="rId6" Type="http://schemas.openxmlformats.org/officeDocument/2006/relationships/hyperlink" Target="https://www.transformationpartners.nhs.uk/resource/london-asthma-toolkit/air-quality-asthma-trigger/" TargetMode="External"/><Relationship Id="rId11" Type="http://schemas.openxmlformats.org/officeDocument/2006/relationships/hyperlink" Target="https://stopsmokinglondon.com/" TargetMode="External"/><Relationship Id="rId5" Type="http://schemas.openxmlformats.org/officeDocument/2006/relationships/hyperlink" Target="https://www.transformationpartners.nhs.uk/resource/london-asthma-toolkit/pharmacy/inhaler-technique/" TargetMode="External"/><Relationship Id="rId10" Type="http://schemas.openxmlformats.org/officeDocument/2006/relationships/hyperlink" Target="https://www.transformationpartnersinhealthandcare.nhs.uk/wp-content/uploads/2023/06/Signs-and-symtpoms-of-asthma-poster.pdf" TargetMode="External"/><Relationship Id="rId4" Type="http://schemas.openxmlformats.org/officeDocument/2006/relationships/hyperlink" Target="https://www.transformationpartners.nhs.uk/resource/london-asthma-toolkit/clinical-care/asthma-reviews/" TargetMode="External"/><Relationship Id="rId9" Type="http://schemas.openxmlformats.org/officeDocument/2006/relationships/hyperlink" Target="https://www.transformationpartners.nhs.uk/wp-content/uploads/2024/06/AAA-2024-general-poster-.pdf" TargetMode="External"/><Relationship Id="rId14" Type="http://schemas.openxmlformats.org/officeDocument/2006/relationships/hyperlink" Target="mailto:england.cyptransformationldn@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C74D20-D0A5-4315-B459-E1CA67B3A58E}"/>
              </a:ext>
            </a:extLst>
          </p:cNvPr>
          <p:cNvSpPr>
            <a:spLocks noGrp="1"/>
          </p:cNvSpPr>
          <p:nvPr>
            <p:ph type="subTitle" idx="1"/>
          </p:nvPr>
        </p:nvSpPr>
        <p:spPr>
          <a:xfrm>
            <a:off x="2312792" y="131340"/>
            <a:ext cx="8208063" cy="393265"/>
          </a:xfrm>
          <a:ln>
            <a:solidFill>
              <a:srgbClr val="00A499"/>
            </a:solidFill>
          </a:ln>
        </p:spPr>
        <p:txBody>
          <a:bodyPr>
            <a:noAutofit/>
          </a:bodyPr>
          <a:lstStyle/>
          <a:p>
            <a:r>
              <a:rPr lang="en-GB" sz="2200" b="1" dirty="0">
                <a:solidFill>
                  <a:srgbClr val="00A499"/>
                </a:solidFill>
                <a:latin typeface="Arial" panose="020B0604020202020204" pitchFamily="34" charset="0"/>
                <a:cs typeface="Arial" panose="020B0604020202020204" pitchFamily="34" charset="0"/>
              </a:rPr>
              <a:t>#AskAboutAsthma 2024: fact sheet for youth organisations</a:t>
            </a:r>
          </a:p>
        </p:txBody>
      </p:sp>
      <p:sp>
        <p:nvSpPr>
          <p:cNvPr id="4" name="TextBox 3">
            <a:extLst>
              <a:ext uri="{FF2B5EF4-FFF2-40B4-BE49-F238E27FC236}">
                <a16:creationId xmlns:a16="http://schemas.microsoft.com/office/drawing/2014/main" id="{DD227644-4620-941D-F279-BD0AC1326F1E}"/>
              </a:ext>
            </a:extLst>
          </p:cNvPr>
          <p:cNvSpPr txBox="1"/>
          <p:nvPr/>
        </p:nvSpPr>
        <p:spPr>
          <a:xfrm>
            <a:off x="79513" y="628570"/>
            <a:ext cx="2564295" cy="3986156"/>
          </a:xfrm>
          <a:prstGeom prst="rect">
            <a:avLst/>
          </a:prstGeom>
          <a:solidFill>
            <a:srgbClr val="00A499"/>
          </a:solidFill>
          <a:ln w="38100">
            <a:solidFill>
              <a:schemeClr val="accent6">
                <a:lumMod val="60000"/>
                <a:lumOff val="40000"/>
              </a:schemeClr>
            </a:solidFill>
          </a:ln>
        </p:spPr>
        <p:txBody>
          <a:bodyPr wrap="square" rtlCol="0">
            <a:spAutoFit/>
          </a:bodyPr>
          <a:lstStyle/>
          <a:p>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Asthma is the most common long-term medical condition affecting children and young people. </a:t>
            </a: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in 11 are affected by the condition, which is around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in every London classroom.</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Many have badly managed asthma, with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over 20,000 admitted to hospital every year </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England. Over 4% of these have such a severe episode that they are admitted to intensive care.</a:t>
            </a: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Children die in London every year because of asthma.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90% of asthma deaths are preventable</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these children should have gone on to lead full and productive lives. </a:t>
            </a:r>
          </a:p>
        </p:txBody>
      </p:sp>
      <p:sp>
        <p:nvSpPr>
          <p:cNvPr id="6" name="TextBox 5">
            <a:extLst>
              <a:ext uri="{FF2B5EF4-FFF2-40B4-BE49-F238E27FC236}">
                <a16:creationId xmlns:a16="http://schemas.microsoft.com/office/drawing/2014/main" id="{DBA5A8BF-F917-BDB0-2CB0-3D936AE8ABE6}"/>
              </a:ext>
            </a:extLst>
          </p:cNvPr>
          <p:cNvSpPr txBox="1"/>
          <p:nvPr/>
        </p:nvSpPr>
        <p:spPr>
          <a:xfrm>
            <a:off x="2767622" y="628570"/>
            <a:ext cx="9424378" cy="1384995"/>
          </a:xfrm>
          <a:prstGeom prst="rect">
            <a:avLst/>
          </a:prstGeom>
          <a:solidFill>
            <a:schemeClr val="bg2"/>
          </a:solidFill>
          <a:ln w="38100">
            <a:solidFill>
              <a:srgbClr val="00A499"/>
            </a:solidFill>
          </a:ln>
        </p:spPr>
        <p:txBody>
          <a:bodyPr wrap="square" rtlCol="0">
            <a:spAutoFit/>
          </a:bodyPr>
          <a:lstStyle/>
          <a:p>
            <a:r>
              <a:rPr lang="en-GB" sz="1200" b="1" dirty="0">
                <a:solidFill>
                  <a:srgbClr val="00A499"/>
                </a:solidFill>
                <a:latin typeface="Arial" panose="020B0604020202020204" pitchFamily="34" charset="0"/>
                <a:cs typeface="Arial" panose="020B0604020202020204" pitchFamily="34" charset="0"/>
              </a:rPr>
              <a:t>London’s annual </a:t>
            </a:r>
            <a:r>
              <a:rPr lang="en-GB" sz="1200" dirty="0">
                <a:latin typeface="Arial" panose="020B0604020202020204" pitchFamily="34" charset="0"/>
                <a:cs typeface="Arial" panose="020B0604020202020204" pitchFamily="34" charset="0"/>
                <a:hlinkClick r:id="rId2"/>
              </a:rPr>
              <a:t>#AskAboutAsthma campaign </a:t>
            </a:r>
            <a:r>
              <a:rPr lang="en-GB" sz="1200" dirty="0">
                <a:latin typeface="Arial" panose="020B0604020202020204" pitchFamily="34" charset="0"/>
                <a:cs typeface="Arial" panose="020B0604020202020204" pitchFamily="34" charset="0"/>
              </a:rPr>
              <a:t>raises awareness of 4 simple asks that can make a big difference to how children and young people experience their asthma – </a:t>
            </a:r>
            <a:r>
              <a:rPr lang="en-GB" sz="1200" b="1" u="sng" dirty="0">
                <a:latin typeface="Arial" panose="020B0604020202020204" pitchFamily="34" charset="0"/>
                <a:cs typeface="Arial" panose="020B0604020202020204" pitchFamily="34" charset="0"/>
                <a:hlinkClick r:id="rId3"/>
              </a:rPr>
              <a:t>having an asthma plan</a:t>
            </a:r>
            <a:r>
              <a:rPr lang="en-GB" sz="1200" b="1" u="sng" dirty="0">
                <a:latin typeface="Arial" panose="020B0604020202020204" pitchFamily="34" charset="0"/>
                <a:cs typeface="Arial" panose="020B0604020202020204" pitchFamily="34" charset="0"/>
              </a:rPr>
              <a:t>, </a:t>
            </a:r>
            <a:r>
              <a:rPr lang="en-GB" sz="1200" b="1" u="sng" dirty="0">
                <a:latin typeface="Arial" panose="020B0604020202020204" pitchFamily="34" charset="0"/>
                <a:cs typeface="Arial" panose="020B0604020202020204" pitchFamily="34" charset="0"/>
                <a:hlinkClick r:id="rId4"/>
              </a:rPr>
              <a:t>attending a regular asthma review</a:t>
            </a:r>
            <a:r>
              <a:rPr lang="en-GB" sz="1200" b="1" u="sng" dirty="0">
                <a:latin typeface="Arial" panose="020B0604020202020204" pitchFamily="34" charset="0"/>
                <a:cs typeface="Arial" panose="020B0604020202020204" pitchFamily="34" charset="0"/>
              </a:rPr>
              <a:t>, </a:t>
            </a:r>
            <a:r>
              <a:rPr lang="en-GB" sz="1200" b="1" u="sng" dirty="0">
                <a:latin typeface="Arial" panose="020B0604020202020204" pitchFamily="34" charset="0"/>
                <a:cs typeface="Arial" panose="020B0604020202020204" pitchFamily="34" charset="0"/>
                <a:hlinkClick r:id="rId5"/>
              </a:rPr>
              <a:t>using inhalers properly </a:t>
            </a:r>
            <a:r>
              <a:rPr lang="en-GB" sz="1200" b="1" u="sng" dirty="0">
                <a:latin typeface="Arial" panose="020B0604020202020204" pitchFamily="34" charset="0"/>
                <a:cs typeface="Arial" panose="020B0604020202020204" pitchFamily="34" charset="0"/>
              </a:rPr>
              <a:t>and </a:t>
            </a:r>
            <a:r>
              <a:rPr lang="en-GB" sz="1200" b="1" u="sng" dirty="0">
                <a:latin typeface="Arial" panose="020B0604020202020204" pitchFamily="34" charset="0"/>
                <a:cs typeface="Arial" panose="020B0604020202020204" pitchFamily="34" charset="0"/>
                <a:hlinkClick r:id="rId6"/>
              </a:rPr>
              <a:t>knowing how air pollution affects them</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campaign has been running for 8 years, led by NHS England – London’s babies, children and young people’s transformation team. This year’s campaign takes place from </a:t>
            </a:r>
            <a:r>
              <a:rPr lang="en-GB" sz="1200" b="1" dirty="0">
                <a:latin typeface="Arial" panose="020B0604020202020204" pitchFamily="34" charset="0"/>
                <a:cs typeface="Arial" panose="020B0604020202020204" pitchFamily="34" charset="0"/>
              </a:rPr>
              <a:t>9-15 September 2024.</a:t>
            </a:r>
          </a:p>
          <a:p>
            <a:r>
              <a:rPr lang="en-GB" sz="1200" dirty="0">
                <a:latin typeface="Arial" panose="020B0604020202020204" pitchFamily="34" charset="0"/>
                <a:cs typeface="Arial" panose="020B0604020202020204" pitchFamily="34" charset="0"/>
              </a:rPr>
              <a:t>This year’s theme is </a:t>
            </a:r>
            <a:r>
              <a:rPr lang="en-GB" sz="1200" b="1" dirty="0">
                <a:latin typeface="Arial" panose="020B0604020202020204" pitchFamily="34" charset="0"/>
                <a:cs typeface="Arial" panose="020B0604020202020204" pitchFamily="34" charset="0"/>
              </a:rPr>
              <a:t>Helping children and young people with asthma to live their best lives.</a:t>
            </a:r>
            <a:r>
              <a:rPr lang="en-GB" sz="1200" b="1" dirty="0">
                <a:solidFill>
                  <a:srgbClr val="FF0000"/>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hlinkClick r:id="rId2"/>
              </a:rPr>
              <a:t>See the campaign webpage to find out more</a:t>
            </a:r>
            <a:r>
              <a:rPr lang="en-GB" sz="1200" dirty="0">
                <a:latin typeface="Arial" panose="020B0604020202020204" pitchFamily="34" charset="0"/>
                <a:cs typeface="Arial" panose="020B0604020202020204" pitchFamily="34" charset="0"/>
                <a:hlinkClick r:id="rId2"/>
              </a:rPr>
              <a:t>.</a:t>
            </a:r>
            <a:endParaRPr lang="en-GB"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A43D62-6396-625A-7453-56BE93604EFD}"/>
              </a:ext>
            </a:extLst>
          </p:cNvPr>
          <p:cNvSpPr txBox="1"/>
          <p:nvPr/>
        </p:nvSpPr>
        <p:spPr>
          <a:xfrm>
            <a:off x="79513" y="4690991"/>
            <a:ext cx="1983538" cy="2000548"/>
          </a:xfrm>
          <a:prstGeom prst="rect">
            <a:avLst/>
          </a:prstGeom>
          <a:solidFill>
            <a:srgbClr val="00A499"/>
          </a:solidFill>
          <a:ln w="38100">
            <a:solidFill>
              <a:schemeClr val="accent6">
                <a:lumMod val="60000"/>
                <a:lumOff val="40000"/>
              </a:schemeClr>
            </a:solidFill>
          </a:ln>
        </p:spPr>
        <p:txBody>
          <a:bodyPr wrap="square" rtlCol="0">
            <a:spAutoFit/>
          </a:bodyPr>
          <a:lstStyle/>
          <a:p>
            <a:r>
              <a:rPr lang="en-GB" sz="1600" b="1" dirty="0">
                <a:latin typeface="Arial" panose="020B0604020202020204" pitchFamily="34" charset="0"/>
                <a:cs typeface="Arial" panose="020B0604020202020204" pitchFamily="34" charset="0"/>
              </a:rPr>
              <a:t>Did you know…?</a:t>
            </a:r>
          </a:p>
          <a:p>
            <a:r>
              <a:rPr lang="en-GB" sz="1200" dirty="0">
                <a:solidFill>
                  <a:schemeClr val="bg1"/>
                </a:solidFill>
                <a:latin typeface="Arial" panose="020B0604020202020204" pitchFamily="34" charset="0"/>
                <a:cs typeface="Arial" panose="020B0604020202020204" pitchFamily="34" charset="0"/>
              </a:rPr>
              <a:t>Asthma is the most common chronic medical reason for students missing school. Absenteeism due to illness represents a </a:t>
            </a:r>
          </a:p>
          <a:p>
            <a:r>
              <a:rPr lang="en-GB" sz="1200" dirty="0">
                <a:solidFill>
                  <a:schemeClr val="bg1"/>
                </a:solidFill>
                <a:latin typeface="Arial" panose="020B0604020202020204" pitchFamily="34" charset="0"/>
                <a:cs typeface="Arial" panose="020B0604020202020204" pitchFamily="34" charset="0"/>
              </a:rPr>
              <a:t>barrier to </a:t>
            </a:r>
          </a:p>
          <a:p>
            <a:r>
              <a:rPr lang="en-GB" sz="1200" dirty="0">
                <a:solidFill>
                  <a:schemeClr val="bg1"/>
                </a:solidFill>
                <a:latin typeface="Arial" panose="020B0604020202020204" pitchFamily="34" charset="0"/>
                <a:cs typeface="Arial" panose="020B0604020202020204" pitchFamily="34" charset="0"/>
              </a:rPr>
              <a:t>achievement and standards.</a:t>
            </a:r>
          </a:p>
        </p:txBody>
      </p:sp>
      <p:sp>
        <p:nvSpPr>
          <p:cNvPr id="2" name="TextBox 1">
            <a:extLst>
              <a:ext uri="{FF2B5EF4-FFF2-40B4-BE49-F238E27FC236}">
                <a16:creationId xmlns:a16="http://schemas.microsoft.com/office/drawing/2014/main" id="{B02FB9C9-C2A1-F2F9-06E3-872047C9845E}"/>
              </a:ext>
            </a:extLst>
          </p:cNvPr>
          <p:cNvSpPr txBox="1"/>
          <p:nvPr/>
        </p:nvSpPr>
        <p:spPr>
          <a:xfrm>
            <a:off x="2767622" y="5241967"/>
            <a:ext cx="5948995" cy="1415772"/>
          </a:xfrm>
          <a:prstGeom prst="rect">
            <a:avLst/>
          </a:prstGeom>
          <a:solidFill>
            <a:schemeClr val="bg2"/>
          </a:solidFill>
          <a:ln w="38100">
            <a:solidFill>
              <a:srgbClr val="00A499"/>
            </a:solidFill>
          </a:ln>
        </p:spPr>
        <p:txBody>
          <a:bodyPr wrap="square" rtlCol="0">
            <a:spAutoFit/>
          </a:bodyPr>
          <a:lstStyle/>
          <a:p>
            <a:r>
              <a:rPr lang="en-GB" sz="1400" b="1" dirty="0">
                <a:solidFill>
                  <a:srgbClr val="00A499"/>
                </a:solidFill>
                <a:latin typeface="Arial" panose="020B0604020202020204" pitchFamily="34" charset="0"/>
                <a:cs typeface="Arial" panose="020B0604020202020204" pitchFamily="34" charset="0"/>
              </a:rPr>
              <a:t>Key messages</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Asthma </a:t>
            </a:r>
            <a:r>
              <a:rPr lang="en-GB" sz="1200" b="1" dirty="0">
                <a:effectLst/>
                <a:latin typeface="Arial" panose="020B0604020202020204" pitchFamily="34" charset="0"/>
                <a:ea typeface="Calibri" panose="020F0502020204030204" pitchFamily="34" charset="0"/>
                <a:cs typeface="Arial" panose="020B0604020202020204" pitchFamily="34" charset="0"/>
              </a:rPr>
              <a:t>should not limit children and young people’s lives</a:t>
            </a:r>
            <a:r>
              <a:rPr lang="en-GB" sz="1200" dirty="0">
                <a:effectLst/>
                <a:latin typeface="Arial" panose="020B0604020202020204" pitchFamily="34" charset="0"/>
                <a:ea typeface="Calibri" panose="020F0502020204030204" pitchFamily="34" charset="0"/>
                <a:cs typeface="Arial" panose="020B0604020202020204" pitchFamily="34" charset="0"/>
              </a:rPr>
              <a:t> in</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any way.</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Good asthma control means having </a:t>
            </a:r>
            <a:r>
              <a:rPr lang="en-GB" sz="1200" b="1" dirty="0">
                <a:effectLst/>
                <a:latin typeface="Arial" panose="020B0604020202020204" pitchFamily="34" charset="0"/>
                <a:ea typeface="Calibri" panose="020F0502020204030204" pitchFamily="34" charset="0"/>
                <a:cs typeface="Arial" panose="020B0604020202020204" pitchFamily="34" charset="0"/>
              </a:rPr>
              <a:t>NO symptoms.</a:t>
            </a:r>
            <a:endParaRPr lang="en-GB" sz="1200" b="1"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Arial" panose="020B0604020202020204" pitchFamily="34" charset="0"/>
              </a:rPr>
              <a:t>Following the 4 asks </a:t>
            </a:r>
            <a:r>
              <a:rPr lang="en-GB" sz="1200" dirty="0">
                <a:effectLst/>
                <a:latin typeface="Arial" panose="020B0604020202020204" pitchFamily="34" charset="0"/>
                <a:ea typeface="Calibri" panose="020F0502020204030204" pitchFamily="34" charset="0"/>
                <a:cs typeface="Arial" panose="020B0604020202020204" pitchFamily="34" charset="0"/>
              </a:rPr>
              <a:t>means children and young people can live their best lives.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Find out if your group members with asthma have the 4 asks in place and encourage their parents/carers to speak to their child’s GP, asthma nurse or pharmacist if they need support.</a:t>
            </a:r>
          </a:p>
        </p:txBody>
      </p:sp>
      <p:pic>
        <p:nvPicPr>
          <p:cNvPr id="7" name="Picture 6">
            <a:extLst>
              <a:ext uri="{FF2B5EF4-FFF2-40B4-BE49-F238E27FC236}">
                <a16:creationId xmlns:a16="http://schemas.microsoft.com/office/drawing/2014/main" id="{F410E41F-F589-8391-92F8-8EDB4EB841F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6975" y="5460449"/>
            <a:ext cx="2096327" cy="1397551"/>
          </a:xfrm>
          <a:prstGeom prst="rect">
            <a:avLst/>
          </a:prstGeom>
          <a:noFill/>
          <a:ln>
            <a:noFill/>
          </a:ln>
        </p:spPr>
      </p:pic>
      <p:sp>
        <p:nvSpPr>
          <p:cNvPr id="8" name="TextBox 7">
            <a:extLst>
              <a:ext uri="{FF2B5EF4-FFF2-40B4-BE49-F238E27FC236}">
                <a16:creationId xmlns:a16="http://schemas.microsoft.com/office/drawing/2014/main" id="{D5584C29-A92C-32B7-3662-808868EFD6D1}"/>
              </a:ext>
            </a:extLst>
          </p:cNvPr>
          <p:cNvSpPr txBox="1"/>
          <p:nvPr/>
        </p:nvSpPr>
        <p:spPr>
          <a:xfrm>
            <a:off x="2767622" y="2084366"/>
            <a:ext cx="9369287" cy="3077766"/>
          </a:xfrm>
          <a:prstGeom prst="rect">
            <a:avLst/>
          </a:prstGeom>
          <a:solidFill>
            <a:schemeClr val="bg2"/>
          </a:solidFill>
          <a:ln w="38100">
            <a:solidFill>
              <a:srgbClr val="00A499"/>
            </a:solidFill>
          </a:ln>
        </p:spPr>
        <p:txBody>
          <a:bodyPr wrap="square" rtlCol="0">
            <a:spAutoFit/>
          </a:bodyPr>
          <a:lstStyle/>
          <a:p>
            <a:r>
              <a:rPr lang="en-GB" sz="1400" b="1" dirty="0">
                <a:solidFill>
                  <a:srgbClr val="00A499"/>
                </a:solidFill>
                <a:latin typeface="Arial" panose="020B0604020202020204" pitchFamily="34" charset="0"/>
                <a:cs typeface="Arial" panose="020B0604020202020204" pitchFamily="34" charset="0"/>
              </a:rPr>
              <a:t>How youth organisations can support the #AskAboutAsthma campaign:</a:t>
            </a:r>
          </a:p>
          <a:p>
            <a:pPr marL="285750" indent="-285750">
              <a:buFont typeface="Arial" panose="020B0604020202020204" pitchFamily="34" charset="0"/>
              <a:buChar char="•"/>
            </a:pPr>
            <a:r>
              <a:rPr lang="en-GB" sz="1200" dirty="0">
                <a:latin typeface="Arial" panose="020B0604020202020204" pitchFamily="34" charset="0"/>
                <a:ea typeface="Times New Roman" panose="02020603050405020304" pitchFamily="18" charset="0"/>
                <a:cs typeface="Arial" panose="020B0604020202020204" pitchFamily="34" charset="0"/>
              </a:rPr>
              <a:t>Use the </a:t>
            </a:r>
            <a:r>
              <a:rPr lang="en-GB" sz="1200" dirty="0">
                <a:latin typeface="Arial" panose="020B0604020202020204" pitchFamily="34" charset="0"/>
                <a:ea typeface="Times New Roman" panose="02020603050405020304" pitchFamily="18" charset="0"/>
                <a:cs typeface="Arial" panose="020B0604020202020204" pitchFamily="34" charset="0"/>
                <a:hlinkClick r:id="rId8"/>
              </a:rPr>
              <a:t>2024 campaign toolkit </a:t>
            </a:r>
            <a:r>
              <a:rPr lang="en-GB" sz="1200" dirty="0">
                <a:latin typeface="Arial" panose="020B0604020202020204" pitchFamily="34" charset="0"/>
                <a:ea typeface="Times New Roman" panose="02020603050405020304" pitchFamily="18" charset="0"/>
                <a:cs typeface="Arial" panose="020B0604020202020204" pitchFamily="34" charset="0"/>
              </a:rPr>
              <a:t>to raise awareness that asthma can be managed with the 4 asks with your group members and their parents/carers </a:t>
            </a: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Print and display the </a:t>
            </a:r>
            <a:r>
              <a:rPr lang="en-GB" sz="1200" b="1" dirty="0">
                <a:effectLst/>
                <a:latin typeface="Arial" panose="020B0604020202020204" pitchFamily="34" charset="0"/>
                <a:ea typeface="Calibri" panose="020F0502020204030204" pitchFamily="34" charset="0"/>
                <a:cs typeface="Arial" panose="020B0604020202020204" pitchFamily="34" charset="0"/>
                <a:hlinkClick r:id="rId9"/>
              </a:rPr>
              <a:t>#AskAboutAsthma campaign poster </a:t>
            </a:r>
            <a:r>
              <a:rPr lang="en-GB" sz="1200" dirty="0">
                <a:effectLst/>
                <a:latin typeface="Arial" panose="020B0604020202020204" pitchFamily="34" charset="0"/>
                <a:ea typeface="Calibri" panose="020F0502020204030204" pitchFamily="34" charset="0"/>
                <a:cs typeface="Arial" panose="020B0604020202020204" pitchFamily="34" charset="0"/>
              </a:rPr>
              <a:t>on your notice boards to encourage children, young people and their parents/carers to speak to their GP, nurse or pharmacist if they need help managing their asthma.</a:t>
            </a: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Enhance your own </a:t>
            </a:r>
            <a:r>
              <a:rPr lang="en-GB" sz="1200" b="1" dirty="0">
                <a:effectLst/>
                <a:latin typeface="Arial" panose="020B0604020202020204" pitchFamily="34" charset="0"/>
                <a:ea typeface="Calibri" panose="020F0502020204030204" pitchFamily="34" charset="0"/>
                <a:cs typeface="Arial" panose="020B0604020202020204" pitchFamily="34" charset="0"/>
              </a:rPr>
              <a:t>knowledge and understanding of children and young people’s asthma </a:t>
            </a:r>
            <a:r>
              <a:rPr lang="en-GB" sz="1200" dirty="0">
                <a:effectLst/>
                <a:latin typeface="Arial" panose="020B0604020202020204" pitchFamily="34" charset="0"/>
                <a:ea typeface="Calibri" panose="020F0502020204030204" pitchFamily="34" charset="0"/>
                <a:cs typeface="Arial" panose="020B0604020202020204" pitchFamily="34" charset="0"/>
              </a:rPr>
              <a:t>by reading our blogs, listening to our podcasts and sharing what you learn on social media. During the campaign week, new content will be released daily, so check out the </a:t>
            </a:r>
            <a:r>
              <a:rPr lang="en-GB" sz="1200" u="sng" dirty="0">
                <a:effectLst/>
                <a:latin typeface="Arial" panose="020B0604020202020204" pitchFamily="34" charset="0"/>
                <a:ea typeface="Calibri" panose="020F0502020204030204" pitchFamily="34" charset="0"/>
                <a:cs typeface="Arial" panose="020B0604020202020204" pitchFamily="34" charset="0"/>
                <a:hlinkClick r:id="rId2"/>
              </a:rPr>
              <a:t>2024 campaign webpage</a:t>
            </a: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 </a:t>
            </a:r>
            <a:r>
              <a:rPr lang="en-GB" sz="1200" dirty="0">
                <a:effectLst/>
                <a:latin typeface="Arial" panose="020B0604020202020204" pitchFamily="34" charset="0"/>
                <a:ea typeface="Calibri" panose="020F0502020204030204" pitchFamily="34" charset="0"/>
                <a:cs typeface="Arial" panose="020B0604020202020204" pitchFamily="34" charset="0"/>
              </a:rPr>
              <a:t>for more details and join in.</a:t>
            </a:r>
          </a:p>
          <a:p>
            <a:pPr marL="285750" indent="-285750">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Arial" panose="020B0604020202020204" pitchFamily="34" charset="0"/>
              </a:rPr>
              <a:t>Promote an inclusive environment</a:t>
            </a:r>
            <a:r>
              <a:rPr lang="en-GB" sz="1200" dirty="0">
                <a:effectLst/>
                <a:latin typeface="Arial" panose="020B0604020202020204" pitchFamily="34" charset="0"/>
                <a:ea typeface="Calibri" panose="020F0502020204030204" pitchFamily="34" charset="0"/>
                <a:cs typeface="Arial" panose="020B0604020202020204" pitchFamily="34" charset="0"/>
              </a:rPr>
              <a:t> in all of your groups and clubs by sharing information about asthma more generally so your kids understand what it is and how it might impact people who have the condition. See our</a:t>
            </a:r>
            <a:r>
              <a:rPr lang="en-GB" sz="1200" u="sng" dirty="0">
                <a:effectLst/>
                <a:latin typeface="Arial" panose="020B0604020202020204" pitchFamily="34" charset="0"/>
                <a:ea typeface="Calibri" panose="020F0502020204030204" pitchFamily="34" charset="0"/>
                <a:cs typeface="Arial" panose="020B0604020202020204" pitchFamily="34" charset="0"/>
              </a:rPr>
              <a:t> </a:t>
            </a:r>
            <a:r>
              <a:rPr lang="en-GB" sz="1200" b="1" u="sng" dirty="0">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spotting signs/symptoms of asthma poster</a:t>
            </a:r>
            <a:r>
              <a:rPr lang="en-GB" sz="1200" b="1" u="sng"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to help you share information about asthma and common triggers. </a:t>
            </a:r>
            <a:endParaRPr lang="en-GB" sz="12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Encourage young people and their families to think about the </a:t>
            </a:r>
            <a:r>
              <a:rPr lang="en-GB" sz="1200" b="1"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impact of indoor and outdoor air</a:t>
            </a:r>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hlinkClick r:id="rId6"/>
              </a:rPr>
              <a:t> </a:t>
            </a:r>
            <a:r>
              <a:rPr lang="en-GB" sz="1200" b="1" dirty="0">
                <a:latin typeface="Arial" panose="020B0604020202020204" pitchFamily="34" charset="0"/>
                <a:ea typeface="Calibri" panose="020F0502020204030204" pitchFamily="34" charset="0"/>
                <a:cs typeface="Arial" panose="020B0604020202020204" pitchFamily="34" charset="0"/>
                <a:hlinkClick r:id="rId6"/>
              </a:rPr>
              <a:t>pollution</a:t>
            </a:r>
            <a:r>
              <a:rPr lang="en-GB" sz="1200" dirty="0">
                <a:solidFill>
                  <a:srgbClr val="FF0000"/>
                </a:solidFill>
                <a:latin typeface="Arial" panose="020B0604020202020204" pitchFamily="34" charset="0"/>
                <a:ea typeface="Calibri" panose="020F0502020204030204" pitchFamily="34" charset="0"/>
                <a:cs typeface="Arial" panose="020B0604020202020204" pitchFamily="34" charset="0"/>
                <a:hlinkClick r:id="rId6"/>
              </a:rPr>
              <a:t> </a:t>
            </a:r>
            <a:r>
              <a:rPr lang="en-GB" sz="1200" dirty="0">
                <a:effectLst/>
                <a:latin typeface="Arial" panose="020B0604020202020204" pitchFamily="34" charset="0"/>
                <a:ea typeface="Calibri" panose="020F0502020204030204" pitchFamily="34" charset="0"/>
                <a:cs typeface="Arial" panose="020B0604020202020204" pitchFamily="34" charset="0"/>
              </a:rPr>
              <a:t>at home and on the way to/from school and afterschool clubs – air pollution, smoking and vaping can trigger asthma so it’s important to minimise exposure where practical and possible. Support and more information is available on smoking cessation from </a:t>
            </a:r>
            <a:r>
              <a:rPr lang="en-GB" sz="1200" u="sng" dirty="0">
                <a:effectLst/>
                <a:latin typeface="Arial" panose="020B0604020202020204" pitchFamily="34" charset="0"/>
                <a:ea typeface="Calibri" panose="020F050202020403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Stop Smoking London</a:t>
            </a:r>
            <a:r>
              <a:rPr lang="en-GB" sz="1200" dirty="0">
                <a:effectLst/>
                <a:latin typeface="Arial" panose="020B0604020202020204" pitchFamily="34" charset="0"/>
                <a:ea typeface="Calibri" panose="020F0502020204030204" pitchFamily="34" charset="0"/>
                <a:cs typeface="Arial" panose="020B0604020202020204" pitchFamily="34" charset="0"/>
              </a:rPr>
              <a:t>.</a:t>
            </a:r>
            <a:endParaRPr lang="en-GB" sz="12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While </a:t>
            </a:r>
            <a:r>
              <a:rPr lang="en-GB" sz="1200" b="1" dirty="0">
                <a:effectLst/>
                <a:latin typeface="Arial" panose="020B0604020202020204" pitchFamily="34" charset="0"/>
                <a:ea typeface="Calibri" panose="020F0502020204030204" pitchFamily="34" charset="0"/>
                <a:cs typeface="Arial" panose="020B0604020202020204" pitchFamily="34" charset="0"/>
                <a:hlinkClick r:id="rId12"/>
              </a:rPr>
              <a:t>vaping</a:t>
            </a:r>
            <a:r>
              <a:rPr lang="en-GB" sz="1200" dirty="0">
                <a:effectLst/>
                <a:latin typeface="Arial" panose="020B0604020202020204" pitchFamily="34" charset="0"/>
                <a:ea typeface="Calibri" panose="020F0502020204030204" pitchFamily="34" charset="0"/>
                <a:cs typeface="Arial" panose="020B0604020202020204" pitchFamily="34" charset="0"/>
              </a:rPr>
              <a:t> can help smokers quit, it is not harmless and is not for young people under 18. It is especially important to protect young lungs and brains</a:t>
            </a:r>
            <a:r>
              <a:rPr lang="en-GB" sz="1200" dirty="0">
                <a:effectLst/>
                <a:latin typeface="Arial" panose="020B0604020202020204" pitchFamily="34" charset="0"/>
                <a:ea typeface="Calibri" panose="020F0502020204030204" pitchFamily="34" charset="0"/>
                <a:cs typeface="Arial" panose="020B0604020202020204" pitchFamily="34" charset="0"/>
                <a:hlinkClick r:id="rId13"/>
              </a:rPr>
              <a:t>.</a:t>
            </a:r>
            <a:r>
              <a:rPr lang="en-GB" sz="1200" u="sng" dirty="0">
                <a:effectLst/>
                <a:latin typeface="Arial" panose="020B0604020202020204" pitchFamily="34" charset="0"/>
                <a:ea typeface="Calibri" panose="020F0502020204030204" pitchFamily="34" charset="0"/>
                <a:cs typeface="Arial" panose="020B0604020202020204" pitchFamily="34" charset="0"/>
                <a:hlinkClick r:id="rId13"/>
              </a:rPr>
              <a:t> </a:t>
            </a:r>
            <a:r>
              <a:rPr lang="en-GB" sz="1200" b="1" u="sng" dirty="0">
                <a:effectLst/>
                <a:latin typeface="Arial" panose="020B0604020202020204" pitchFamily="34" charset="0"/>
                <a:ea typeface="Calibri" panose="020F0502020204030204" pitchFamily="34" charset="0"/>
                <a:cs typeface="Arial" panose="020B0604020202020204" pitchFamily="34" charset="0"/>
                <a:hlinkClick r:id="rId13"/>
              </a:rPr>
              <a:t>Youth groups can help by talking to young people about vaping.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EDDB28-38A2-D9BE-210D-D312F6989B75}"/>
              </a:ext>
            </a:extLst>
          </p:cNvPr>
          <p:cNvSpPr txBox="1"/>
          <p:nvPr/>
        </p:nvSpPr>
        <p:spPr>
          <a:xfrm>
            <a:off x="8798622" y="5241967"/>
            <a:ext cx="3338359" cy="1446550"/>
          </a:xfrm>
          <a:prstGeom prst="rect">
            <a:avLst/>
          </a:prstGeom>
          <a:solidFill>
            <a:schemeClr val="accent6">
              <a:lumMod val="40000"/>
              <a:lumOff val="60000"/>
            </a:schemeClr>
          </a:solidFill>
          <a:ln w="38100">
            <a:solidFill>
              <a:srgbClr val="00A499"/>
            </a:solidFill>
          </a:ln>
        </p:spPr>
        <p:txBody>
          <a:bodyPr wrap="square" rtlCol="0">
            <a:spAutoFit/>
          </a:bodyPr>
          <a:lstStyle/>
          <a:p>
            <a:r>
              <a:rPr lang="en-GB" sz="1100" b="1" dirty="0">
                <a:latin typeface="Arial" panose="020B0604020202020204" pitchFamily="34" charset="0"/>
                <a:cs typeface="Arial" panose="020B0604020202020204" pitchFamily="34" charset="0"/>
              </a:rPr>
              <a:t>Contact us</a:t>
            </a:r>
          </a:p>
          <a:p>
            <a:r>
              <a:rPr lang="en-GB" sz="1100" dirty="0">
                <a:latin typeface="Arial" panose="020B0604020202020204" pitchFamily="34" charset="0"/>
                <a:cs typeface="Arial" panose="020B0604020202020204" pitchFamily="34" charset="0"/>
              </a:rPr>
              <a:t>For more information contact the #AskAboutAsthma team on: </a:t>
            </a:r>
            <a:r>
              <a:rPr lang="en-GB" sz="1100" b="0" i="0" u="none" strike="noStrike" dirty="0">
                <a:solidFill>
                  <a:srgbClr val="7C2855"/>
                </a:solidFill>
                <a:effectLst/>
                <a:latin typeface="Open Sans" panose="020B0606030504020204" pitchFamily="34" charset="0"/>
                <a:hlinkClick r:id="rId14"/>
              </a:rPr>
              <a:t>england.cyptransformationldn@nhs.net</a:t>
            </a:r>
            <a:endParaRPr lang="en-GB" sz="1100" b="0" i="0" u="none" strike="noStrike" dirty="0">
              <a:solidFill>
                <a:srgbClr val="7C2855"/>
              </a:solidFill>
              <a:effectLst/>
              <a:latin typeface="Open Sans" panose="020B0606030504020204" pitchFamily="34" charset="0"/>
            </a:endParaRPr>
          </a:p>
          <a:p>
            <a:r>
              <a:rPr lang="en-GB" sz="1100" b="1" dirty="0">
                <a:latin typeface="Arial" panose="020B0604020202020204" pitchFamily="34" charset="0"/>
                <a:cs typeface="Arial" panose="020B0604020202020204" pitchFamily="34" charset="0"/>
              </a:rPr>
              <a:t>Follow us on social media to stay up to date on the campaign: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X: </a:t>
            </a:r>
            <a:r>
              <a:rPr lang="en-GB" sz="1100" dirty="0" err="1">
                <a:latin typeface="Arial" panose="020B0604020202020204" pitchFamily="34" charset="0"/>
                <a:cs typeface="Arial" panose="020B0604020202020204" pitchFamily="34" charset="0"/>
              </a:rPr>
              <a:t>bcyp_nhsldn</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Instagram: </a:t>
            </a:r>
            <a:r>
              <a:rPr lang="en-GB" sz="1100" dirty="0" err="1">
                <a:latin typeface="Arial" panose="020B0604020202020204" pitchFamily="34" charset="0"/>
                <a:cs typeface="Arial" panose="020B0604020202020204" pitchFamily="34" charset="0"/>
              </a:rPr>
              <a:t>bcyp_nhsldn</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89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41AFA7E9D94479A1726E84480F27F" ma:contentTypeVersion="58" ma:contentTypeDescription="Create a new document." ma:contentTypeScope="" ma:versionID="5aee0de0a2c4e23b4c2429f23167c32f">
  <xsd:schema xmlns:xsd="http://www.w3.org/2001/XMLSchema" xmlns:xs="http://www.w3.org/2001/XMLSchema" xmlns:p="http://schemas.microsoft.com/office/2006/metadata/properties" xmlns:ns1="http://schemas.microsoft.com/sharepoint/v3" xmlns:ns2="470130c8-a881-4bee-98b4-16d048cf70d7" xmlns:ns3="c91515f3-5142-4256-b30b-21ecc30bd2e2" xmlns:ns4="cccaf3ac-2de9-44d4-aa31-54302fceb5f7" targetNamespace="http://schemas.microsoft.com/office/2006/metadata/properties" ma:root="true" ma:fieldsID="462c5f05d2a35d95cc3c436eb4bd7280" ns1:_="" ns2:_="" ns3:_="" ns4:_="">
    <xsd:import namespace="http://schemas.microsoft.com/sharepoint/v3"/>
    <xsd:import namespace="470130c8-a881-4bee-98b4-16d048cf70d7"/>
    <xsd:import namespace="c91515f3-5142-4256-b30b-21ecc30bd2e2"/>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130c8-a881-4bee-98b4-16d048cf70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515f3-5142-4256-b30b-21ecc30bd2e2" elementFormDefault="qualified">
    <xsd:import namespace="http://schemas.microsoft.com/office/2006/documentManagement/types"/>
    <xsd:import namespace="http://schemas.microsoft.com/office/infopath/2007/PartnerControls"/>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1062472-9167-4f5f-b071-b32a94defc01}"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91515f3-5142-4256-b30b-21ecc30bd2e2">
      <Terms xmlns="http://schemas.microsoft.com/office/infopath/2007/PartnerControls"/>
    </lcf76f155ced4ddcb4097134ff3c332f>
    <_ip_UnifiedCompliancePolicyProperties xmlns="http://schemas.microsoft.com/sharepoint/v3" xsi:nil="true"/>
    <TaxCatchAll xmlns="cccaf3ac-2de9-44d4-aa31-54302fceb5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F04AF-FD42-455C-9185-CFD5EF4E7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0130c8-a881-4bee-98b4-16d048cf70d7"/>
    <ds:schemaRef ds:uri="c91515f3-5142-4256-b30b-21ecc30bd2e2"/>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8F2193-12E3-446D-A81F-B70A6F0E1DE9}">
  <ds:schemaRefs>
    <ds:schemaRef ds:uri="http://schemas.microsoft.com/office/2006/metadata/properties"/>
    <ds:schemaRef ds:uri="http://schemas.microsoft.com/office/infopath/2007/PartnerControls"/>
    <ds:schemaRef ds:uri="http://schemas.microsoft.com/sharepoint/v3"/>
    <ds:schemaRef ds:uri="c91515f3-5142-4256-b30b-21ecc30bd2e2"/>
    <ds:schemaRef ds:uri="cccaf3ac-2de9-44d4-aa31-54302fceb5f7"/>
  </ds:schemaRefs>
</ds:datastoreItem>
</file>

<file path=customXml/itemProps3.xml><?xml version="1.0" encoding="utf-8"?>
<ds:datastoreItem xmlns:ds="http://schemas.openxmlformats.org/officeDocument/2006/customXml" ds:itemID="{1599E417-E0CB-40E3-947C-9522431B7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2008</TotalTime>
  <Words>658</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Open Sans</vt:lpstr>
      <vt:lpstr>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Kirkpatrick</dc:creator>
  <cp:lastModifiedBy>Shah, Neena</cp:lastModifiedBy>
  <cp:revision>27</cp:revision>
  <dcterms:created xsi:type="dcterms:W3CDTF">2023-06-29T13:31:55Z</dcterms:created>
  <dcterms:modified xsi:type="dcterms:W3CDTF">2024-06-21T13:19:48Z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0x010100CE241AFA7E9D94479A1726E84480F27F</vt:lpwstr>
  </property>
  <property fmtid="{D5CDD505-2E9C-101B-9397-08002B2CF9AE}" pid="3" name="MediaServiceImageTags">
    <vt:lpwstr/>
  </property>
</Properties>
</file>