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471" r:id="rId2"/>
    <p:sldId id="1016" r:id="rId3"/>
    <p:sldId id="258" r:id="rId4"/>
    <p:sldId id="1014" r:id="rId5"/>
    <p:sldId id="1013" r:id="rId6"/>
    <p:sldId id="955" r:id="rId7"/>
    <p:sldId id="956" r:id="rId8"/>
    <p:sldId id="957" r:id="rId9"/>
    <p:sldId id="952" r:id="rId10"/>
    <p:sldId id="948" r:id="rId11"/>
    <p:sldId id="945" r:id="rId12"/>
    <p:sldId id="949" r:id="rId13"/>
    <p:sldId id="954" r:id="rId14"/>
    <p:sldId id="1018" r:id="rId15"/>
    <p:sldId id="958" r:id="rId16"/>
    <p:sldId id="1019" r:id="rId17"/>
    <p:sldId id="959" r:id="rId18"/>
    <p:sldId id="960" r:id="rId19"/>
    <p:sldId id="963" r:id="rId20"/>
    <p:sldId id="962" r:id="rId21"/>
    <p:sldId id="961" r:id="rId22"/>
    <p:sldId id="101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6DF166-328F-69B0-E436-667F37053486}" name="CHIREWA, Chipo (ROYAL FREE LONDON NHS FOUNDATION TRUST)" initials="CC(FLNFT" userId="S::chipo.chirewa1@nhs.net::970a3c4d-eb50-4475-8dbf-41de7fb8054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79B25D-53A2-4037-BA01-9D44197EE6A4}" type="datetimeFigureOut">
              <a:rPr lang="en-GB" smtClean="0"/>
              <a:t>07/05/2024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06F5F-3E40-4CA6-A801-5C33A0DDED08}" type="slidenum">
              <a:rPr lang="en-GB" smtClean="0"/>
              <a:t>‹#›</a:t>
            </a:fld>
            <a:endParaRPr lang="en-GB"/>
          </a:p>
        </p:txBody>
      </p:sp>
    </p:spTree>
    <p:extLst>
      <p:ext uri="{BB962C8B-B14F-4D97-AF65-F5344CB8AC3E}">
        <p14:creationId xmlns:p14="http://schemas.microsoft.com/office/powerpoint/2010/main" val="2626007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4EC4-7E9E-6480-C11D-6A7D11BD45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71BBFF-8245-4F34-6D25-EF0024BC871F}"/>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0749A7-E950-8849-68A8-1B3BA31507B4}"/>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940EFE06-7513-53C7-D21C-E208C6118F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2994F5-826D-3230-B0C0-F020BF0AC460}"/>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115308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F6AA6-01C8-8599-5284-A91BDFC07F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CE6F47-1324-5C5D-E1E0-EA56E151B1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15E28C-D23A-9B26-2C2D-6B3A95A8B37D}"/>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B347FCFF-8D75-2371-FA06-15C7291769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95022A-7472-44F4-2833-35BBC14058DD}"/>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126775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D47A2E-B527-2840-52C8-160C359B4123}"/>
              </a:ext>
            </a:extLst>
          </p:cNvPr>
          <p:cNvSpPr>
            <a:spLocks noGrp="1"/>
          </p:cNvSpPr>
          <p:nvPr>
            <p:ph type="title" orient="vert"/>
          </p:nvPr>
        </p:nvSpPr>
        <p:spPr>
          <a:xfrm>
            <a:off x="8724899"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A84B2E-B44E-1E6E-6C4E-B533F2E95F89}"/>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F41DFF-57AD-D36D-C2CF-37CBFC355C0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FD8E1AB0-31ED-33B8-3DA5-09694B97FD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121961-A242-3ED2-5E27-A602E5E248F4}"/>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3072246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Whit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ECB9D5-38D4-4436-B3F9-591B991B866B}"/>
              </a:ext>
            </a:extLst>
          </p:cNvPr>
          <p:cNvPicPr>
            <a:picLocks noChangeAspect="1"/>
          </p:cNvPicPr>
          <p:nvPr userDrawn="1"/>
        </p:nvPicPr>
        <p:blipFill>
          <a:blip r:embed="rId2"/>
          <a:stretch>
            <a:fillRect/>
          </a:stretch>
        </p:blipFill>
        <p:spPr>
          <a:xfrm>
            <a:off x="1" y="-26632"/>
            <a:ext cx="2197508" cy="1233996"/>
          </a:xfrm>
          <a:prstGeom prst="rect">
            <a:avLst/>
          </a:prstGeom>
        </p:spPr>
      </p:pic>
      <p:pic>
        <p:nvPicPr>
          <p:cNvPr id="4" name="Picture 3" descr="A blue and white logo&#10;&#10;Description automatically generated with low confidence">
            <a:extLst>
              <a:ext uri="{FF2B5EF4-FFF2-40B4-BE49-F238E27FC236}">
                <a16:creationId xmlns:a16="http://schemas.microsoft.com/office/drawing/2014/main" id="{374FE758-9CB8-4F0F-8454-89D4D4003B6D}"/>
              </a:ext>
            </a:extLst>
          </p:cNvPr>
          <p:cNvPicPr>
            <a:picLocks noChangeAspect="1"/>
          </p:cNvPicPr>
          <p:nvPr userDrawn="1"/>
        </p:nvPicPr>
        <p:blipFill>
          <a:blip r:embed="rId3"/>
          <a:stretch>
            <a:fillRect/>
          </a:stretch>
        </p:blipFill>
        <p:spPr>
          <a:xfrm>
            <a:off x="11053379" y="248253"/>
            <a:ext cx="781273" cy="315561"/>
          </a:xfrm>
          <a:prstGeom prst="rect">
            <a:avLst/>
          </a:prstGeom>
        </p:spPr>
      </p:pic>
    </p:spTree>
    <p:extLst>
      <p:ext uri="{BB962C8B-B14F-4D97-AF65-F5344CB8AC3E}">
        <p14:creationId xmlns:p14="http://schemas.microsoft.com/office/powerpoint/2010/main" val="3106040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V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7EAF7B-C7E8-C619-9C52-0FAA3E25C85A}"/>
              </a:ext>
            </a:extLst>
          </p:cNvPr>
          <p:cNvSpPr/>
          <p:nvPr userDrawn="1"/>
        </p:nvSpPr>
        <p:spPr>
          <a:xfrm>
            <a:off x="0" y="0"/>
            <a:ext cx="12192000" cy="6858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9" name="Freeform 8">
            <a:extLst>
              <a:ext uri="{FF2B5EF4-FFF2-40B4-BE49-F238E27FC236}">
                <a16:creationId xmlns:a16="http://schemas.microsoft.com/office/drawing/2014/main" id="{1945C7A5-D4DF-6BC0-3A78-C70C47087C91}"/>
              </a:ext>
            </a:extLst>
          </p:cNvPr>
          <p:cNvSpPr/>
          <p:nvPr userDrawn="1"/>
        </p:nvSpPr>
        <p:spPr>
          <a:xfrm rot="2700000">
            <a:off x="7316981" y="3454836"/>
            <a:ext cx="2140332" cy="1888077"/>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Arial" panose="020B0604020202020204" pitchFamily="34" charset="0"/>
            </a:endParaRPr>
          </a:p>
        </p:txBody>
      </p:sp>
      <p:sp>
        <p:nvSpPr>
          <p:cNvPr id="10" name="Rectangle 9">
            <a:extLst>
              <a:ext uri="{FF2B5EF4-FFF2-40B4-BE49-F238E27FC236}">
                <a16:creationId xmlns:a16="http://schemas.microsoft.com/office/drawing/2014/main" id="{FC0D057F-463B-257C-1D6A-7D9A3AD2C192}"/>
              </a:ext>
            </a:extLst>
          </p:cNvPr>
          <p:cNvSpPr/>
          <p:nvPr userDrawn="1"/>
        </p:nvSpPr>
        <p:spPr>
          <a:xfrm rot="1800000">
            <a:off x="9662157" y="2267305"/>
            <a:ext cx="1500395" cy="4519822"/>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1" name="Rectangle 10">
            <a:extLst>
              <a:ext uri="{FF2B5EF4-FFF2-40B4-BE49-F238E27FC236}">
                <a16:creationId xmlns:a16="http://schemas.microsoft.com/office/drawing/2014/main" id="{5A09453F-62BF-8370-896A-172266F5E472}"/>
              </a:ext>
            </a:extLst>
          </p:cNvPr>
          <p:cNvSpPr/>
          <p:nvPr userDrawn="1"/>
        </p:nvSpPr>
        <p:spPr>
          <a:xfrm>
            <a:off x="7210913" y="5439119"/>
            <a:ext cx="1421794" cy="142179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rgbClr val="6B4087"/>
              </a:solidFill>
              <a:latin typeface="Arial" panose="020B0604020202020204" pitchFamily="34" charset="0"/>
            </a:endParaRPr>
          </a:p>
        </p:txBody>
      </p:sp>
      <p:sp>
        <p:nvSpPr>
          <p:cNvPr id="12" name="Text Placeholder 9">
            <a:extLst>
              <a:ext uri="{FF2B5EF4-FFF2-40B4-BE49-F238E27FC236}">
                <a16:creationId xmlns:a16="http://schemas.microsoft.com/office/drawing/2014/main" id="{5E21612E-D4F2-528E-9D31-204B4015A0AD}"/>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dirty="0"/>
              <a:t>Click to edit presentation title</a:t>
            </a:r>
          </a:p>
        </p:txBody>
      </p:sp>
      <p:sp>
        <p:nvSpPr>
          <p:cNvPr id="13" name="Text Placeholder 9">
            <a:extLst>
              <a:ext uri="{FF2B5EF4-FFF2-40B4-BE49-F238E27FC236}">
                <a16:creationId xmlns:a16="http://schemas.microsoft.com/office/drawing/2014/main" id="{A6C156F1-B00A-9C1D-E733-EEB9B21D5474}"/>
              </a:ext>
            </a:extLst>
          </p:cNvPr>
          <p:cNvSpPr>
            <a:spLocks noGrp="1"/>
          </p:cNvSpPr>
          <p:nvPr>
            <p:ph type="body" sz="quarter" idx="11" hasCustomPrompt="1"/>
          </p:nvPr>
        </p:nvSpPr>
        <p:spPr>
          <a:xfrm>
            <a:off x="722661" y="5654703"/>
            <a:ext cx="3847745" cy="791513"/>
          </a:xfrm>
          <a:prstGeom prst="rect">
            <a:avLst/>
          </a:prstGeom>
        </p:spPr>
        <p:txBody>
          <a:bodyPr/>
          <a:lstStyle>
            <a:lvl1pPr marL="0" indent="0" algn="l" defTabSz="914400" rtl="0" eaLnBrk="1" latinLnBrk="0" hangingPunct="1">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dirty="0"/>
              <a:t>Click to edit presentation subtitle</a:t>
            </a:r>
            <a:br>
              <a:rPr lang="en-GB" dirty="0"/>
            </a:br>
            <a:r>
              <a:rPr lang="en-GB" dirty="0"/>
              <a:t>and Date</a:t>
            </a:r>
          </a:p>
        </p:txBody>
      </p:sp>
      <p:pic>
        <p:nvPicPr>
          <p:cNvPr id="3" name="Picture 2">
            <a:extLst>
              <a:ext uri="{FF2B5EF4-FFF2-40B4-BE49-F238E27FC236}">
                <a16:creationId xmlns:a16="http://schemas.microsoft.com/office/drawing/2014/main" id="{EF24985D-EEB8-4651-9A21-5CF89424CCFD}"/>
              </a:ext>
            </a:extLst>
          </p:cNvPr>
          <p:cNvPicPr>
            <a:picLocks noChangeAspect="1"/>
          </p:cNvPicPr>
          <p:nvPr userDrawn="1"/>
        </p:nvPicPr>
        <p:blipFill>
          <a:blip r:embed="rId2"/>
          <a:stretch>
            <a:fillRect/>
          </a:stretch>
        </p:blipFill>
        <p:spPr>
          <a:xfrm>
            <a:off x="145724" y="-43392"/>
            <a:ext cx="2856462" cy="1601297"/>
          </a:xfrm>
          <a:prstGeom prst="rect">
            <a:avLst/>
          </a:prstGeom>
        </p:spPr>
      </p:pic>
      <p:pic>
        <p:nvPicPr>
          <p:cNvPr id="5" name="Picture 4">
            <a:extLst>
              <a:ext uri="{FF2B5EF4-FFF2-40B4-BE49-F238E27FC236}">
                <a16:creationId xmlns:a16="http://schemas.microsoft.com/office/drawing/2014/main" id="{A4AA0097-D5B9-463C-91CE-A27D3A4D628C}"/>
              </a:ext>
            </a:extLst>
          </p:cNvPr>
          <p:cNvPicPr>
            <a:picLocks noChangeAspect="1"/>
          </p:cNvPicPr>
          <p:nvPr userDrawn="1"/>
        </p:nvPicPr>
        <p:blipFill>
          <a:blip r:embed="rId3"/>
          <a:stretch>
            <a:fillRect/>
          </a:stretch>
        </p:blipFill>
        <p:spPr>
          <a:xfrm>
            <a:off x="10871959" y="396390"/>
            <a:ext cx="899109" cy="360867"/>
          </a:xfrm>
          <a:prstGeom prst="rect">
            <a:avLst/>
          </a:prstGeom>
        </p:spPr>
      </p:pic>
    </p:spTree>
    <p:extLst>
      <p:ext uri="{BB962C8B-B14F-4D97-AF65-F5344CB8AC3E}">
        <p14:creationId xmlns:p14="http://schemas.microsoft.com/office/powerpoint/2010/main" val="270326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9387-05AE-3545-5682-2E0E606FB8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BE8968-DCAA-0F32-E0FC-FA1F5664D6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73F360-CFB8-CD2E-0961-2AB1FF097E15}"/>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E655E17D-3ABB-5A29-6465-4CDF14E7AC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E0F8BA-9549-15D4-64E5-807CF4F223FA}"/>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301289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7C0D4-52CD-1454-8CA1-7630EFE5301C}"/>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4AE7B3-552C-A111-56E8-09BDADED0E2D}"/>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D36DA2-FF70-4199-AEB9-765169EDAAB5}"/>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D739ADA0-0CAD-463B-E017-B01861A30C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91E943-CF58-A34D-4F68-AF332C1CC29B}"/>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425025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E4CDE-DC7E-BA86-80AA-1E7FBD8A95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10B4C9-8470-A290-BB81-1333DCFC058C}"/>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C4E97E-AF1B-8507-CE7D-1E024CA38C20}"/>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1B3620-213E-4DEB-6C78-DB5E11BA822E}"/>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4C07F632-54D4-F007-8140-FDD5866194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8DFB00-6D95-4982-A155-FE011D73567B}"/>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3370185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63620-4AEB-2E59-B0B4-E53FCFE0C479}"/>
              </a:ext>
            </a:extLst>
          </p:cNvPr>
          <p:cNvSpPr>
            <a:spLocks noGrp="1"/>
          </p:cNvSpPr>
          <p:nvPr>
            <p:ph type="title"/>
          </p:nvPr>
        </p:nvSpPr>
        <p:spPr>
          <a:xfrm>
            <a:off x="839789"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C7E73F-C3DB-EBBE-34D4-4C41F1256606}"/>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1D5708-ED7C-E719-C6DE-F9B0A59DB6C1}"/>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527AE2-4B03-2176-6AF8-FC47341FF122}"/>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758184-101A-A0CF-B658-67AA2A177302}"/>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724CD43-C596-0A06-331F-8C6ABF33E885}"/>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706118AB-28A8-8DC3-6663-3E33E681F66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CAE066-45AC-F9DE-57E2-EB5E3E2E37E3}"/>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279974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E8C6E-51E7-265E-24F6-467C4796EC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07FE9D-FEC3-5FDE-2AAE-24E271FE02EF}"/>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F84E787-8207-4185-4B37-FD84DC5F9E2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96C44E9-8A74-A466-A6CC-E106EE6348B4}"/>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411101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613F15-6246-C1FE-3894-8AB1E3A30143}"/>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09037304-5803-8B83-3A14-15F97281887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EF810A-F4FD-A50E-8B87-9A0E21C68FA5}"/>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12902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A3C6-BC5A-B0F3-7491-3E819ABD7F87}"/>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0CD81C-197A-ABA4-8D57-CE4D608FE479}"/>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2B4C95-BC1A-8148-0D47-98B4794F256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DCA73629-D763-485D-973E-05F90BB0F16A}"/>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654A4733-C7C6-1C7A-01B5-B1646CB9A7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0687CE-E821-74E6-87A9-1CC3404298DA}"/>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1927157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831B3-67EF-FD25-BE4F-FB23A72A843D}"/>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2DC15D5-768B-C319-5C4C-260964D786CE}"/>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GB"/>
          </a:p>
        </p:txBody>
      </p:sp>
      <p:sp>
        <p:nvSpPr>
          <p:cNvPr id="4" name="Text Placeholder 3">
            <a:extLst>
              <a:ext uri="{FF2B5EF4-FFF2-40B4-BE49-F238E27FC236}">
                <a16:creationId xmlns:a16="http://schemas.microsoft.com/office/drawing/2014/main" id="{F265EF15-6DDC-E0F3-6E4A-22C43A3E8B6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8FBAFA08-8FC5-93B8-C7EB-79CBCBA8E30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4831C00D-C34B-83B8-94A7-7039888566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F7C4D2-9F7A-7B16-A834-F40B7BADA86F}"/>
              </a:ext>
            </a:extLst>
          </p:cNvPr>
          <p:cNvSpPr>
            <a:spLocks noGrp="1"/>
          </p:cNvSpPr>
          <p:nvPr>
            <p:ph type="sldNum" sz="quarter" idx="12"/>
          </p:nvPr>
        </p:nvSpPr>
        <p:spPr/>
        <p:txBody>
          <a:bodyPr/>
          <a:lstStyle/>
          <a:p>
            <a:fld id="{9981485C-F7A6-48C3-9204-763D9A0F3BE2}" type="slidenum">
              <a:rPr lang="en-GB" smtClean="0"/>
              <a:t>‹#›</a:t>
            </a:fld>
            <a:endParaRPr lang="en-GB"/>
          </a:p>
        </p:txBody>
      </p:sp>
    </p:spTree>
    <p:extLst>
      <p:ext uri="{BB962C8B-B14F-4D97-AF65-F5344CB8AC3E}">
        <p14:creationId xmlns:p14="http://schemas.microsoft.com/office/powerpoint/2010/main" val="389707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44D4FA-35C9-8068-C24C-B71776CAFC17}"/>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7D1B04-9C68-4F38-50E2-7A3C68CD6A97}"/>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4E6B64-2B30-0E2C-5762-DB51E82B9DC6}"/>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15F0E1A5-344D-34D5-8917-394E6CD96863}"/>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C5CA7F-37A3-B87F-4FC1-3C3BB0D48757}"/>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1485C-F7A6-48C3-9204-763D9A0F3BE2}" type="slidenum">
              <a:rPr lang="en-GB" smtClean="0"/>
              <a:t>‹#›</a:t>
            </a:fld>
            <a:endParaRPr lang="en-GB"/>
          </a:p>
        </p:txBody>
      </p:sp>
    </p:spTree>
    <p:extLst>
      <p:ext uri="{BB962C8B-B14F-4D97-AF65-F5344CB8AC3E}">
        <p14:creationId xmlns:p14="http://schemas.microsoft.com/office/powerpoint/2010/main" val="146309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mailto:chipo.chirewa@nhs.net" TargetMode="External"/><Relationship Id="rId2" Type="http://schemas.openxmlformats.org/officeDocument/2006/relationships/hyperlink" Target="https://www.ncpes.co.uk/supporting-documents"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9F5583-6957-600A-36C5-FCE3D0867FAB}"/>
              </a:ext>
            </a:extLst>
          </p:cNvPr>
          <p:cNvSpPr>
            <a:spLocks noGrp="1"/>
          </p:cNvSpPr>
          <p:nvPr>
            <p:ph type="body" sz="quarter" idx="10"/>
          </p:nvPr>
        </p:nvSpPr>
        <p:spPr/>
        <p:txBody>
          <a:bodyPr>
            <a:normAutofit fontScale="70000" lnSpcReduction="20000"/>
          </a:bodyPr>
          <a:lstStyle/>
          <a:p>
            <a:r>
              <a:rPr lang="en-GB" dirty="0"/>
              <a:t>Statistical Significance Narrative for London for the 2021 National Cancer Patient Experience Survey</a:t>
            </a:r>
          </a:p>
          <a:p>
            <a:endParaRPr lang="en-GB" dirty="0"/>
          </a:p>
          <a:p>
            <a:r>
              <a:rPr lang="en-GB" dirty="0"/>
              <a:t>Transforming Cancer Services Team for London</a:t>
            </a:r>
          </a:p>
        </p:txBody>
      </p:sp>
      <p:sp>
        <p:nvSpPr>
          <p:cNvPr id="3" name="Text Placeholder 2">
            <a:extLst>
              <a:ext uri="{FF2B5EF4-FFF2-40B4-BE49-F238E27FC236}">
                <a16:creationId xmlns:a16="http://schemas.microsoft.com/office/drawing/2014/main" id="{9196BFA8-830A-E2D4-75B9-8D5064B5AEC1}"/>
              </a:ext>
            </a:extLst>
          </p:cNvPr>
          <p:cNvSpPr>
            <a:spLocks noGrp="1"/>
          </p:cNvSpPr>
          <p:nvPr>
            <p:ph type="body" sz="quarter" idx="11"/>
          </p:nvPr>
        </p:nvSpPr>
        <p:spPr/>
        <p:txBody>
          <a:bodyPr>
            <a:normAutofit/>
          </a:bodyPr>
          <a:lstStyle/>
          <a:p>
            <a:r>
              <a:rPr lang="en-GB" sz="3200" dirty="0"/>
              <a:t>April 2024</a:t>
            </a:r>
          </a:p>
        </p:txBody>
      </p:sp>
    </p:spTree>
    <p:extLst>
      <p:ext uri="{BB962C8B-B14F-4D97-AF65-F5344CB8AC3E}">
        <p14:creationId xmlns:p14="http://schemas.microsoft.com/office/powerpoint/2010/main" val="2226819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DA3B-BB6C-0FD4-6650-E6C9E6173693}"/>
              </a:ext>
            </a:extLst>
          </p:cNvPr>
          <p:cNvSpPr txBox="1">
            <a:spLocks/>
          </p:cNvSpPr>
          <p:nvPr/>
        </p:nvSpPr>
        <p:spPr>
          <a:xfrm>
            <a:off x="2311290" y="719268"/>
            <a:ext cx="7956852"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latin typeface="Poppins" panose="00000500000000000000" pitchFamily="2" charset="0"/>
                <a:cs typeface="Poppins" panose="00000500000000000000" pitchFamily="2" charset="0"/>
              </a:rPr>
              <a:t>Deciding on best treatment (Q20-23)</a:t>
            </a:r>
            <a:endParaRPr lang="en-GB" sz="2800" b="1"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EDFC0795-0739-4D00-C6DA-73A50B3CBC8E}"/>
              </a:ext>
            </a:extLst>
          </p:cNvPr>
          <p:cNvSpPr txBox="1"/>
          <p:nvPr/>
        </p:nvSpPr>
        <p:spPr>
          <a:xfrm>
            <a:off x="461433" y="1059077"/>
            <a:ext cx="11269133" cy="5509200"/>
          </a:xfrm>
          <a:prstGeom prst="rect">
            <a:avLst/>
          </a:prstGeom>
          <a:noFill/>
        </p:spPr>
        <p:txBody>
          <a:bodyPr wrap="square">
            <a:spAutoFit/>
          </a:bodyPr>
          <a:lstStyle/>
          <a:p>
            <a:pPr lvl="0"/>
            <a:endParaRPr lang="en-GB" sz="1600" dirty="0">
              <a:effectLst/>
              <a:latin typeface="Poppins" panose="00000500000000000000" pitchFamily="2" charset="0"/>
              <a:ea typeface="Times New Roman" panose="02020603050405020304" pitchFamily="18" charset="0"/>
              <a:cs typeface="Poppins" panose="00000500000000000000" pitchFamily="2" charset="0"/>
            </a:endParaRPr>
          </a:p>
          <a:p>
            <a:pPr lvl="0"/>
            <a:endParaRPr lang="en-GB" sz="1600" dirty="0">
              <a:effectLst/>
              <a:latin typeface="Poppins" panose="00000500000000000000" pitchFamily="2" charset="0"/>
              <a:ea typeface="Times New Roman" panose="02020603050405020304" pitchFamily="18" charset="0"/>
              <a:cs typeface="Poppins" panose="00000500000000000000" pitchFamily="2" charset="0"/>
            </a:endParaRPr>
          </a:p>
          <a:p>
            <a:pPr lvl="0"/>
            <a:r>
              <a:rPr lang="en-GB" sz="1600" dirty="0">
                <a:effectLst/>
                <a:latin typeface="Poppins" panose="00000500000000000000" pitchFamily="2" charset="0"/>
                <a:ea typeface="Times New Roman" panose="02020603050405020304" pitchFamily="18" charset="0"/>
                <a:cs typeface="Poppins" panose="00000500000000000000" pitchFamily="2" charset="0"/>
              </a:rPr>
              <a:t>Q20	There is a significant difference in how treatment options were explained and understood between</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white and ethnic minorities both nationally and regionally, where ethnic minorities scored </a:t>
            </a:r>
            <a:r>
              <a:rPr lang="en-GB" sz="1600" b="1" dirty="0">
                <a:effectLst/>
                <a:latin typeface="Poppins" panose="00000500000000000000" pitchFamily="2" charset="0"/>
                <a:ea typeface="Times New Roman" panose="02020603050405020304" pitchFamily="18" charset="0"/>
                <a:cs typeface="Poppins" panose="00000500000000000000" pitchFamily="2" charset="0"/>
              </a:rPr>
              <a:t>worse</a:t>
            </a:r>
            <a:r>
              <a:rPr lang="en-GB" sz="1600" dirty="0">
                <a:effectLst/>
                <a:latin typeface="Poppins" panose="00000500000000000000" pitchFamily="2" charset="0"/>
                <a:ea typeface="Times New Roman" panose="02020603050405020304" pitchFamily="18" charset="0"/>
                <a:cs typeface="Poppins" panose="00000500000000000000" pitchFamily="2" charset="0"/>
              </a:rPr>
              <a:t>.</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There is a significant difference in how treatment options were explained and understood between</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the most deprived (</a:t>
            </a:r>
            <a:r>
              <a:rPr lang="en-GB" sz="1600" b="1" dirty="0">
                <a:effectLst/>
                <a:latin typeface="Poppins" panose="00000500000000000000" pitchFamily="2" charset="0"/>
                <a:ea typeface="Times New Roman" panose="02020603050405020304" pitchFamily="18" charset="0"/>
                <a:cs typeface="Poppins" panose="00000500000000000000" pitchFamily="2" charset="0"/>
              </a:rPr>
              <a:t>lower</a:t>
            </a:r>
            <a:r>
              <a:rPr lang="en-GB" sz="1600" dirty="0">
                <a:effectLst/>
                <a:latin typeface="Poppins" panose="00000500000000000000" pitchFamily="2" charset="0"/>
                <a:ea typeface="Times New Roman" panose="02020603050405020304" pitchFamily="18" charset="0"/>
                <a:cs typeface="Poppins" panose="00000500000000000000" pitchFamily="2" charset="0"/>
              </a:rPr>
              <a:t> score) and the least deprived both in London and in England. </a:t>
            </a:r>
            <a:endParaRPr lang="en-GB" sz="1600" dirty="0">
              <a:effectLst/>
              <a:latin typeface="Poppins" panose="00000500000000000000" pitchFamily="2" charset="0"/>
              <a:ea typeface="Calibri" panose="020F0502020204030204" pitchFamily="34" charset="0"/>
              <a:cs typeface="Poppins" panose="00000500000000000000" pitchFamily="2" charset="0"/>
            </a:endParaRPr>
          </a:p>
          <a:p>
            <a:pPr lvl="0"/>
            <a:endParaRPr lang="en-GB" sz="1600" dirty="0">
              <a:effectLst/>
              <a:latin typeface="Poppins" panose="00000500000000000000" pitchFamily="2" charset="0"/>
              <a:ea typeface="Calibri" panose="020F0502020204030204" pitchFamily="34" charset="0"/>
              <a:cs typeface="Poppins" panose="00000500000000000000" pitchFamily="2" charset="0"/>
            </a:endParaRPr>
          </a:p>
          <a:p>
            <a:r>
              <a:rPr lang="en-GB" sz="1600" dirty="0">
                <a:effectLst/>
                <a:latin typeface="Poppins" panose="00000500000000000000" pitchFamily="2" charset="0"/>
                <a:ea typeface="Calibri" panose="020F0502020204030204" pitchFamily="34" charset="0"/>
                <a:cs typeface="Poppins" panose="00000500000000000000" pitchFamily="2" charset="0"/>
              </a:rPr>
              <a:t>Q21	</a:t>
            </a:r>
            <a:r>
              <a:rPr lang="en-GB" sz="1600" dirty="0">
                <a:effectLst/>
                <a:latin typeface="Poppins" panose="00000500000000000000" pitchFamily="2" charset="0"/>
                <a:ea typeface="Times New Roman" panose="02020603050405020304" pitchFamily="18" charset="0"/>
                <a:cs typeface="Poppins" panose="00000500000000000000" pitchFamily="2" charset="0"/>
              </a:rPr>
              <a:t>There is a significant difference in how much patients </a:t>
            </a:r>
            <a:r>
              <a:rPr lang="en-GB" sz="1600" dirty="0">
                <a:latin typeface="Poppins" panose="00000500000000000000" pitchFamily="2" charset="0"/>
                <a:ea typeface="Times New Roman" panose="02020603050405020304" pitchFamily="18" charset="0"/>
                <a:cs typeface="Poppins" panose="00000500000000000000" pitchFamily="2" charset="0"/>
              </a:rPr>
              <a:t>were involved in treatment decisions </a:t>
            </a:r>
            <a:r>
              <a:rPr lang="en-GB" sz="1600" dirty="0">
                <a:effectLst/>
                <a:latin typeface="Poppins" panose="00000500000000000000" pitchFamily="2" charset="0"/>
                <a:ea typeface="Times New Roman" panose="02020603050405020304" pitchFamily="18" charset="0"/>
                <a:cs typeface="Poppins" panose="00000500000000000000" pitchFamily="2" charset="0"/>
              </a:rPr>
              <a:t>between</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white and ethnic minorities both nationally and regionally, where ethnic minorities scored </a:t>
            </a:r>
            <a:r>
              <a:rPr lang="en-GB" sz="1600" b="1" dirty="0">
                <a:effectLst/>
                <a:latin typeface="Poppins" panose="00000500000000000000" pitchFamily="2" charset="0"/>
                <a:ea typeface="Times New Roman" panose="02020603050405020304" pitchFamily="18" charset="0"/>
                <a:cs typeface="Poppins" panose="00000500000000000000" pitchFamily="2" charset="0"/>
              </a:rPr>
              <a:t>lower</a:t>
            </a:r>
            <a:r>
              <a:rPr lang="en-GB" sz="1600" dirty="0">
                <a:effectLst/>
                <a:latin typeface="Poppins" panose="00000500000000000000" pitchFamily="2" charset="0"/>
                <a:ea typeface="Times New Roman" panose="02020603050405020304" pitchFamily="18" charset="0"/>
                <a:cs typeface="Poppins" panose="00000500000000000000" pitchFamily="2" charset="0"/>
              </a:rPr>
              <a:t>.</a:t>
            </a:r>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The</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most deprived in London scored significantly </a:t>
            </a:r>
            <a:r>
              <a:rPr lang="en-GB" sz="1600" b="1" dirty="0">
                <a:effectLst/>
                <a:latin typeface="Poppins" panose="00000500000000000000" pitchFamily="2" charset="0"/>
                <a:ea typeface="Times New Roman" panose="02020603050405020304" pitchFamily="18" charset="0"/>
                <a:cs typeface="Poppins" panose="00000500000000000000" pitchFamily="2" charset="0"/>
              </a:rPr>
              <a:t>lower</a:t>
            </a:r>
            <a:r>
              <a:rPr lang="en-GB" sz="1600" dirty="0">
                <a:effectLst/>
                <a:latin typeface="Poppins" panose="00000500000000000000" pitchFamily="2" charset="0"/>
                <a:ea typeface="Times New Roman" panose="02020603050405020304" pitchFamily="18" charset="0"/>
                <a:cs typeface="Poppins" panose="00000500000000000000" pitchFamily="2" charset="0"/>
              </a:rPr>
              <a:t> when compared to the most deprived in</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England. </a:t>
            </a:r>
            <a:r>
              <a:rPr lang="en-GB" sz="1600" dirty="0">
                <a:latin typeface="Poppins" panose="00000500000000000000" pitchFamily="2" charset="0"/>
                <a:ea typeface="Calibri" panose="020F0502020204030204" pitchFamily="34" charset="0"/>
                <a:cs typeface="Poppins" panose="00000500000000000000" pitchFamily="2" charset="0"/>
              </a:rPr>
              <a:t>55-84 years scored significantly </a:t>
            </a:r>
            <a:r>
              <a:rPr lang="en-GB" sz="1600" b="1" dirty="0">
                <a:latin typeface="Poppins" panose="00000500000000000000" pitchFamily="2" charset="0"/>
                <a:ea typeface="Calibri" panose="020F0502020204030204" pitchFamily="34" charset="0"/>
                <a:cs typeface="Poppins" panose="00000500000000000000" pitchFamily="2" charset="0"/>
              </a:rPr>
              <a:t>lower</a:t>
            </a:r>
            <a:r>
              <a:rPr lang="en-GB" sz="1600" dirty="0">
                <a:latin typeface="Poppins" panose="00000500000000000000" pitchFamily="2" charset="0"/>
                <a:ea typeface="Calibri" panose="020F0502020204030204" pitchFamily="34" charset="0"/>
                <a:cs typeface="Poppins" panose="00000500000000000000" pitchFamily="2" charset="0"/>
              </a:rPr>
              <a:t> in London than England.</a:t>
            </a:r>
          </a:p>
          <a:p>
            <a:endParaRPr lang="en-GB" sz="1600" dirty="0">
              <a:effectLst/>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Q22	There was </a:t>
            </a:r>
            <a:r>
              <a:rPr lang="en-GB" sz="1600" b="1" dirty="0">
                <a:latin typeface="Poppins" panose="00000500000000000000" pitchFamily="2" charset="0"/>
                <a:ea typeface="Calibri" panose="020F0502020204030204" pitchFamily="34" charset="0"/>
                <a:cs typeface="Poppins" panose="00000500000000000000" pitchFamily="2" charset="0"/>
              </a:rPr>
              <a:t>no statistical difference </a:t>
            </a:r>
            <a:r>
              <a:rPr lang="en-GB" sz="1600" dirty="0">
                <a:latin typeface="Poppins" panose="00000500000000000000" pitchFamily="2" charset="0"/>
                <a:ea typeface="Calibri" panose="020F0502020204030204" pitchFamily="34" charset="0"/>
                <a:cs typeface="Poppins" panose="00000500000000000000" pitchFamily="2" charset="0"/>
              </a:rPr>
              <a:t>between London and England on family and carer involvement in</a:t>
            </a:r>
          </a:p>
          <a:p>
            <a:r>
              <a:rPr lang="en-GB" sz="1600" dirty="0">
                <a:latin typeface="Poppins" panose="00000500000000000000" pitchFamily="2" charset="0"/>
                <a:ea typeface="Calibri" panose="020F0502020204030204" pitchFamily="34" charset="0"/>
                <a:cs typeface="Poppins" panose="00000500000000000000" pitchFamily="2" charset="0"/>
              </a:rPr>
              <a:t>                 decisions about treatment options </a:t>
            </a:r>
          </a:p>
          <a:p>
            <a:endParaRPr lang="en-GB" sz="1600" dirty="0">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Q23	</a:t>
            </a:r>
            <a:r>
              <a:rPr lang="en-GB" sz="1600" dirty="0">
                <a:effectLst/>
                <a:latin typeface="Poppins" panose="00000500000000000000" pitchFamily="2" charset="0"/>
                <a:ea typeface="Times New Roman" panose="02020603050405020304" pitchFamily="18" charset="0"/>
                <a:cs typeface="Poppins" panose="00000500000000000000" pitchFamily="2" charset="0"/>
              </a:rPr>
              <a:t>There is a significant difference in getting further advice or second opinions between white and</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ethnic minorities both nationally and regionally, where ethnic minorities scored </a:t>
            </a:r>
            <a:r>
              <a:rPr lang="en-GB" sz="1600" b="1" dirty="0">
                <a:effectLst/>
                <a:latin typeface="Poppins" panose="00000500000000000000" pitchFamily="2" charset="0"/>
                <a:ea typeface="Times New Roman" panose="02020603050405020304" pitchFamily="18" charset="0"/>
                <a:cs typeface="Poppins" panose="00000500000000000000" pitchFamily="2" charset="0"/>
              </a:rPr>
              <a:t>higher</a:t>
            </a:r>
            <a:r>
              <a:rPr lang="en-GB" sz="1600" dirty="0">
                <a:effectLst/>
                <a:latin typeface="Poppins" panose="00000500000000000000" pitchFamily="2" charset="0"/>
                <a:ea typeface="Times New Roman" panose="02020603050405020304" pitchFamily="18" charset="0"/>
                <a:cs typeface="Poppins" panose="00000500000000000000" pitchFamily="2" charset="0"/>
              </a:rPr>
              <a:t>.</a:t>
            </a:r>
            <a:endParaRPr lang="en-GB" sz="1600" dirty="0">
              <a:effectLst/>
              <a:latin typeface="Poppins" panose="00000500000000000000" pitchFamily="2" charset="0"/>
              <a:ea typeface="Calibri" panose="020F0502020204030204" pitchFamily="34" charset="0"/>
              <a:cs typeface="Poppins" panose="00000500000000000000" pitchFamily="2" charset="0"/>
            </a:endParaRPr>
          </a:p>
          <a:p>
            <a:endParaRPr lang="en-GB" sz="1600" dirty="0">
              <a:effectLst/>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In terms of decisions on treatment most deprived patients scored statistically lower in London than in England, ethnic minorities patients scored higher on one question and lower on two questions in London.  Also patients aged 55-84 scored lower in London than in England two of the four questions.</a:t>
            </a:r>
            <a:endParaRPr lang="en-GB" sz="1600" dirty="0">
              <a:effectLst/>
              <a:latin typeface="Poppins" panose="00000500000000000000" pitchFamily="2" charset="0"/>
              <a:ea typeface="Calibri" panose="020F0502020204030204" pitchFamily="34" charset="0"/>
              <a:cs typeface="Poppins" panose="00000500000000000000" pitchFamily="2" charset="0"/>
            </a:endParaRPr>
          </a:p>
          <a:p>
            <a:pPr lvl="0"/>
            <a:endParaRPr lang="en-GB" sz="1600" dirty="0">
              <a:effectLst/>
              <a:latin typeface="Poppins" panose="00000500000000000000" pitchFamily="2" charset="0"/>
              <a:ea typeface="Calibri" panose="020F0502020204030204" pitchFamily="34" charset="0"/>
              <a:cs typeface="Poppins" panose="00000500000000000000" pitchFamily="2" charset="0"/>
            </a:endParaRPr>
          </a:p>
        </p:txBody>
      </p:sp>
    </p:spTree>
    <p:extLst>
      <p:ext uri="{BB962C8B-B14F-4D97-AF65-F5344CB8AC3E}">
        <p14:creationId xmlns:p14="http://schemas.microsoft.com/office/powerpoint/2010/main" val="2797925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3D0C2-2352-F305-1AEC-DD93DFCF8525}"/>
              </a:ext>
            </a:extLst>
          </p:cNvPr>
          <p:cNvSpPr txBox="1">
            <a:spLocks/>
          </p:cNvSpPr>
          <p:nvPr/>
        </p:nvSpPr>
        <p:spPr>
          <a:xfrm>
            <a:off x="2846841" y="934267"/>
            <a:ext cx="7315200"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a:latin typeface="Poppins" panose="00000500000000000000" pitchFamily="2" charset="0"/>
                <a:cs typeface="Poppins" panose="00000500000000000000" pitchFamily="2" charset="0"/>
              </a:rPr>
              <a:t>Care Planning (Q24-26) </a:t>
            </a:r>
            <a:endParaRPr lang="en-GB" sz="4000" b="1" dirty="0">
              <a:latin typeface="Poppins" panose="00000500000000000000" pitchFamily="2" charset="0"/>
              <a:cs typeface="Poppins" panose="00000500000000000000" pitchFamily="2" charset="0"/>
            </a:endParaRPr>
          </a:p>
        </p:txBody>
      </p:sp>
      <p:sp>
        <p:nvSpPr>
          <p:cNvPr id="3" name="TextBox 2">
            <a:extLst>
              <a:ext uri="{FF2B5EF4-FFF2-40B4-BE49-F238E27FC236}">
                <a16:creationId xmlns:a16="http://schemas.microsoft.com/office/drawing/2014/main" id="{F1060E17-F6D0-C4F3-A92F-7C5358C4690E}"/>
              </a:ext>
            </a:extLst>
          </p:cNvPr>
          <p:cNvSpPr txBox="1"/>
          <p:nvPr/>
        </p:nvSpPr>
        <p:spPr>
          <a:xfrm>
            <a:off x="566430" y="1822870"/>
            <a:ext cx="10586301" cy="4555093"/>
          </a:xfrm>
          <a:prstGeom prst="rect">
            <a:avLst/>
          </a:prstGeom>
          <a:noFill/>
        </p:spPr>
        <p:txBody>
          <a:bodyPr wrap="square" rtlCol="0">
            <a:spAutoFit/>
          </a:bodyPr>
          <a:lstStyle/>
          <a:p>
            <a:pPr marL="457200" indent="-457200">
              <a:spcAft>
                <a:spcPts val="600"/>
              </a:spcAft>
              <a:buFont typeface="Arial" panose="020B0604020202020204" pitchFamily="34" charset="0"/>
              <a:buChar char="•"/>
            </a:pPr>
            <a:endParaRPr lang="en-GB" sz="1600" dirty="0">
              <a:latin typeface="Poppins" panose="00000500000000000000" pitchFamily="2" charset="0"/>
              <a:cs typeface="Poppins" panose="00000500000000000000" pitchFamily="2" charset="0"/>
            </a:endParaRPr>
          </a:p>
          <a:p>
            <a:pPr>
              <a:spcAft>
                <a:spcPts val="600"/>
              </a:spcAft>
            </a:pPr>
            <a:r>
              <a:rPr lang="en-GB" sz="1600" dirty="0">
                <a:latin typeface="Poppins" panose="00000500000000000000" pitchFamily="2" charset="0"/>
                <a:cs typeface="Poppins" panose="00000500000000000000" pitchFamily="2" charset="0"/>
              </a:rPr>
              <a:t>Q24 	In London, compared to the rest of England, being able to have a discussion about their</a:t>
            </a:r>
          </a:p>
          <a:p>
            <a:pPr>
              <a:spcAft>
                <a:spcPts val="600"/>
              </a:spcAft>
            </a:pPr>
            <a:r>
              <a:rPr lang="en-GB" sz="1600" dirty="0">
                <a:latin typeface="Poppins" panose="00000500000000000000" pitchFamily="2" charset="0"/>
                <a:cs typeface="Poppins" panose="00000500000000000000" pitchFamily="2" charset="0"/>
              </a:rPr>
              <a:t>	needs was worse for those from the most deprived areas, and for those who identified as</a:t>
            </a:r>
          </a:p>
          <a:p>
            <a:pPr>
              <a:spcAft>
                <a:spcPts val="600"/>
              </a:spcAft>
            </a:pPr>
            <a:r>
              <a:rPr lang="en-GB" sz="1600" dirty="0">
                <a:latin typeface="Poppins" panose="00000500000000000000" pitchFamily="2" charset="0"/>
                <a:cs typeface="Poppins" panose="00000500000000000000" pitchFamily="2" charset="0"/>
              </a:rPr>
              <a:t>	LGBTQ+ compared to heterosexual.</a:t>
            </a:r>
          </a:p>
          <a:p>
            <a:pPr marL="457200" indent="-457200">
              <a:spcAft>
                <a:spcPts val="600"/>
              </a:spcAft>
              <a:buFont typeface="Arial" panose="020B0604020202020204" pitchFamily="34" charset="0"/>
              <a:buChar char="•"/>
            </a:pPr>
            <a:endParaRPr lang="en-GB" sz="1600" dirty="0">
              <a:latin typeface="Poppins" panose="00000500000000000000" pitchFamily="2" charset="0"/>
              <a:cs typeface="Poppins" panose="00000500000000000000" pitchFamily="2" charset="0"/>
            </a:endParaRPr>
          </a:p>
          <a:p>
            <a:pPr>
              <a:spcAft>
                <a:spcPts val="600"/>
              </a:spcAft>
            </a:pPr>
            <a:r>
              <a:rPr lang="en-GB" sz="1600" dirty="0">
                <a:latin typeface="Poppins" panose="00000500000000000000" pitchFamily="2" charset="0"/>
                <a:cs typeface="Poppins" panose="00000500000000000000" pitchFamily="2" charset="0"/>
              </a:rPr>
              <a:t>Q25	The experience of being helped to create a care plan was worse for younger people </a:t>
            </a:r>
          </a:p>
          <a:p>
            <a:pPr>
              <a:spcAft>
                <a:spcPts val="600"/>
              </a:spcAft>
            </a:pPr>
            <a:r>
              <a:rPr lang="en-GB" sz="1600" dirty="0">
                <a:latin typeface="Poppins" panose="00000500000000000000" pitchFamily="2" charset="0"/>
                <a:cs typeface="Poppins" panose="00000500000000000000" pitchFamily="2" charset="0"/>
              </a:rPr>
              <a:t>	(aged 16-24), and for those who were much older (aged 85+)</a:t>
            </a:r>
          </a:p>
          <a:p>
            <a:pPr>
              <a:spcAft>
                <a:spcPts val="600"/>
              </a:spcAft>
            </a:pPr>
            <a:endParaRPr lang="en-GB" sz="1600" dirty="0">
              <a:latin typeface="Poppins" panose="00000500000000000000" pitchFamily="2" charset="0"/>
              <a:cs typeface="Poppins" panose="00000500000000000000" pitchFamily="2" charset="0"/>
            </a:endParaRPr>
          </a:p>
          <a:p>
            <a:pPr>
              <a:spcAft>
                <a:spcPts val="600"/>
              </a:spcAft>
            </a:pPr>
            <a:r>
              <a:rPr lang="en-GB" sz="1600" dirty="0">
                <a:latin typeface="Poppins" panose="00000500000000000000" pitchFamily="2" charset="0"/>
                <a:cs typeface="Poppins" panose="00000500000000000000" pitchFamily="2" charset="0"/>
              </a:rPr>
              <a:t>Q26	The experience of having the care plan reviewed was also worse for those over 65 and for</a:t>
            </a:r>
          </a:p>
          <a:p>
            <a:pPr>
              <a:spcAft>
                <a:spcPts val="600"/>
              </a:spcAft>
            </a:pPr>
            <a:r>
              <a:rPr lang="en-GB" sz="1600" dirty="0">
                <a:latin typeface="Poppins" panose="00000500000000000000" pitchFamily="2" charset="0"/>
                <a:cs typeface="Poppins" panose="00000500000000000000" pitchFamily="2" charset="0"/>
              </a:rPr>
              <a:t>	those who identified as LGBTQ+.</a:t>
            </a:r>
          </a:p>
          <a:p>
            <a:pPr marL="285750" indent="-285750">
              <a:buFont typeface="Arial" panose="020B0604020202020204" pitchFamily="34" charset="0"/>
              <a:buChar char="•"/>
            </a:pPr>
            <a:endParaRPr lang="en-GB" sz="1600" dirty="0">
              <a:highlight>
                <a:srgbClr val="FFFF00"/>
              </a:highlight>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There is a significant difference between London and England across all 3 questions related to personalised care and support planning. Those in London have a poorer experience than those in the rest of England across all of these questions.</a:t>
            </a:r>
          </a:p>
          <a:p>
            <a:endParaRPr lang="en-GB" sz="1600" dirty="0">
              <a:highlight>
                <a:srgbClr val="FFFF00"/>
              </a:highligh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01857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DA3B-BB6C-0FD4-6650-E6C9E6173693}"/>
              </a:ext>
            </a:extLst>
          </p:cNvPr>
          <p:cNvSpPr txBox="1">
            <a:spLocks/>
          </p:cNvSpPr>
          <p:nvPr/>
        </p:nvSpPr>
        <p:spPr>
          <a:xfrm>
            <a:off x="2334185" y="962025"/>
            <a:ext cx="7956852"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dirty="0">
                <a:latin typeface="Poppins" panose="00000500000000000000" pitchFamily="2" charset="0"/>
                <a:cs typeface="Poppins" panose="00000500000000000000" pitchFamily="2" charset="0"/>
              </a:rPr>
              <a:t>Support from Hospital Staff(Q27-29)</a:t>
            </a:r>
            <a:endParaRPr lang="en-GB" sz="3200" b="1"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EDFC0795-0739-4D00-C6DA-73A50B3CBC8E}"/>
              </a:ext>
            </a:extLst>
          </p:cNvPr>
          <p:cNvSpPr txBox="1"/>
          <p:nvPr/>
        </p:nvSpPr>
        <p:spPr>
          <a:xfrm>
            <a:off x="461433" y="1636888"/>
            <a:ext cx="11269133" cy="5262979"/>
          </a:xfrm>
          <a:prstGeom prst="rect">
            <a:avLst/>
          </a:prstGeom>
          <a:noFill/>
        </p:spPr>
        <p:txBody>
          <a:bodyPr wrap="square">
            <a:spAutoFit/>
          </a:bodyPr>
          <a:lstStyle/>
          <a:p>
            <a:pPr lvl="0"/>
            <a:r>
              <a:rPr lang="en-GB" sz="1600" dirty="0">
                <a:effectLst/>
                <a:latin typeface="Poppins" panose="00000500000000000000" pitchFamily="2" charset="0"/>
                <a:ea typeface="Times New Roman" panose="02020603050405020304" pitchFamily="18" charset="0"/>
                <a:cs typeface="Poppins" panose="00000500000000000000" pitchFamily="2" charset="0"/>
              </a:rPr>
              <a:t>Q27	The London ethnic minorities population had a statistically </a:t>
            </a:r>
            <a:r>
              <a:rPr lang="en-GB" sz="1600" b="1" dirty="0">
                <a:effectLst/>
                <a:latin typeface="Poppins" panose="00000500000000000000" pitchFamily="2" charset="0"/>
                <a:ea typeface="Times New Roman" panose="02020603050405020304" pitchFamily="18" charset="0"/>
                <a:cs typeface="Poppins" panose="00000500000000000000" pitchFamily="2" charset="0"/>
              </a:rPr>
              <a:t>worse</a:t>
            </a:r>
            <a:r>
              <a:rPr lang="en-GB" sz="1600" dirty="0">
                <a:effectLst/>
                <a:latin typeface="Poppins" panose="00000500000000000000" pitchFamily="2" charset="0"/>
                <a:ea typeface="Times New Roman" panose="02020603050405020304" pitchFamily="18" charset="0"/>
                <a:cs typeface="Poppins" panose="00000500000000000000" pitchFamily="2" charset="0"/>
              </a:rPr>
              <a:t> experience of receiving</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information about support available compared to the England ethnic minorities</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population.  Deprivation did not make a significant difference to patients receiving information</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about support available in London.  Patients over 65 in London have a </a:t>
            </a:r>
            <a:r>
              <a:rPr lang="en-GB" sz="1600" b="1" dirty="0">
                <a:effectLst/>
                <a:latin typeface="Poppins" panose="00000500000000000000" pitchFamily="2" charset="0"/>
                <a:ea typeface="Times New Roman" panose="02020603050405020304" pitchFamily="18" charset="0"/>
                <a:cs typeface="Poppins" panose="00000500000000000000" pitchFamily="2" charset="0"/>
              </a:rPr>
              <a:t>worse </a:t>
            </a:r>
            <a:r>
              <a:rPr lang="en-GB" sz="1600" dirty="0">
                <a:effectLst/>
                <a:latin typeface="Poppins" panose="00000500000000000000" pitchFamily="2" charset="0"/>
                <a:ea typeface="Times New Roman" panose="02020603050405020304" pitchFamily="18" charset="0"/>
                <a:cs typeface="Poppins" panose="00000500000000000000" pitchFamily="2" charset="0"/>
              </a:rPr>
              <a:t>experience of receiving</a:t>
            </a:r>
          </a:p>
          <a:p>
            <a:pPr lvl="0"/>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information about support compared to those living in England</a:t>
            </a:r>
          </a:p>
          <a:p>
            <a:pPr lvl="0"/>
            <a:endParaRPr lang="en-GB" sz="1600" dirty="0">
              <a:effectLst/>
              <a:latin typeface="Poppins" panose="00000500000000000000" pitchFamily="2" charset="0"/>
              <a:ea typeface="Calibri" panose="020F0502020204030204" pitchFamily="34" charset="0"/>
              <a:cs typeface="Poppins" panose="00000500000000000000" pitchFamily="2" charset="0"/>
            </a:endParaRPr>
          </a:p>
          <a:p>
            <a:r>
              <a:rPr lang="en-GB" sz="1600" dirty="0">
                <a:effectLst/>
                <a:latin typeface="Poppins" panose="00000500000000000000" pitchFamily="2" charset="0"/>
                <a:ea typeface="Calibri" panose="020F0502020204030204" pitchFamily="34" charset="0"/>
                <a:cs typeface="Poppins" panose="00000500000000000000" pitchFamily="2" charset="0"/>
              </a:rPr>
              <a:t>Q28	</a:t>
            </a:r>
            <a:r>
              <a:rPr lang="en-GB" sz="1600" dirty="0">
                <a:effectLst/>
                <a:latin typeface="Poppins" panose="00000500000000000000" pitchFamily="2" charset="0"/>
                <a:ea typeface="Times New Roman" panose="02020603050405020304" pitchFamily="18" charset="0"/>
                <a:cs typeface="Poppins" panose="00000500000000000000" pitchFamily="2" charset="0"/>
              </a:rPr>
              <a:t> The London ethnic minorities population had a statistically </a:t>
            </a:r>
            <a:r>
              <a:rPr lang="en-GB" sz="1600" b="1" dirty="0">
                <a:effectLst/>
                <a:latin typeface="Poppins" panose="00000500000000000000" pitchFamily="2" charset="0"/>
                <a:ea typeface="Times New Roman" panose="02020603050405020304" pitchFamily="18" charset="0"/>
                <a:cs typeface="Poppins" panose="00000500000000000000" pitchFamily="2" charset="0"/>
              </a:rPr>
              <a:t>worse</a:t>
            </a:r>
            <a:r>
              <a:rPr lang="en-GB" sz="1600" dirty="0">
                <a:effectLst/>
                <a:latin typeface="Poppins" panose="00000500000000000000" pitchFamily="2" charset="0"/>
                <a:ea typeface="Times New Roman" panose="02020603050405020304" pitchFamily="18" charset="0"/>
                <a:cs typeface="Poppins" panose="00000500000000000000" pitchFamily="2" charset="0"/>
              </a:rPr>
              <a:t> experience of getting right level of</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support fo</a:t>
            </a:r>
            <a:r>
              <a:rPr lang="en-GB" sz="1600" dirty="0">
                <a:latin typeface="Poppins" panose="00000500000000000000" pitchFamily="2" charset="0"/>
                <a:ea typeface="Times New Roman" panose="02020603050405020304" pitchFamily="18" charset="0"/>
                <a:cs typeface="Poppins" panose="00000500000000000000" pitchFamily="2" charset="0"/>
              </a:rPr>
              <a:t>r </a:t>
            </a:r>
            <a:r>
              <a:rPr lang="en-GB" sz="1600" dirty="0">
                <a:effectLst/>
                <a:latin typeface="Poppins" panose="00000500000000000000" pitchFamily="2" charset="0"/>
                <a:ea typeface="Times New Roman" panose="02020603050405020304" pitchFamily="18" charset="0"/>
                <a:cs typeface="Poppins" panose="00000500000000000000" pitchFamily="2" charset="0"/>
              </a:rPr>
              <a:t>their overall health and wellbeing than the England ethnic minorities population and</a:t>
            </a:r>
          </a:p>
          <a:p>
            <a:r>
              <a:rPr lang="en-GB" sz="1600" dirty="0">
                <a:latin typeface="Poppins" panose="00000500000000000000" pitchFamily="2" charset="0"/>
                <a:ea typeface="Times New Roman" panose="02020603050405020304" pitchFamily="18" charset="0"/>
                <a:cs typeface="Poppins" panose="00000500000000000000" pitchFamily="2" charset="0"/>
              </a:rPr>
              <a:t>                  </a:t>
            </a:r>
            <a:r>
              <a:rPr lang="en-GB" sz="1600" dirty="0">
                <a:effectLst/>
                <a:latin typeface="Poppins" panose="00000500000000000000" pitchFamily="2" charset="0"/>
                <a:ea typeface="Times New Roman" panose="02020603050405020304" pitchFamily="18" charset="0"/>
                <a:cs typeface="Poppins" panose="00000500000000000000" pitchFamily="2" charset="0"/>
              </a:rPr>
              <a:t>also </a:t>
            </a:r>
            <a:r>
              <a:rPr lang="en-GB" sz="1600" b="1" dirty="0">
                <a:effectLst/>
                <a:latin typeface="Poppins" panose="00000500000000000000" pitchFamily="2" charset="0"/>
                <a:ea typeface="Times New Roman" panose="02020603050405020304" pitchFamily="18" charset="0"/>
                <a:cs typeface="Poppins" panose="00000500000000000000" pitchFamily="2" charset="0"/>
              </a:rPr>
              <a:t>worse</a:t>
            </a:r>
            <a:r>
              <a:rPr lang="en-GB" sz="1600" dirty="0">
                <a:effectLst/>
                <a:latin typeface="Poppins" panose="00000500000000000000" pitchFamily="2" charset="0"/>
                <a:ea typeface="Times New Roman" panose="02020603050405020304" pitchFamily="18" charset="0"/>
                <a:cs typeface="Poppins" panose="00000500000000000000" pitchFamily="2" charset="0"/>
              </a:rPr>
              <a:t> </a:t>
            </a:r>
            <a:r>
              <a:rPr lang="en-GB" sz="1600" dirty="0">
                <a:latin typeface="Poppins" panose="00000500000000000000" pitchFamily="2" charset="0"/>
                <a:ea typeface="Times New Roman" panose="02020603050405020304" pitchFamily="18" charset="0"/>
                <a:cs typeface="Poppins" panose="00000500000000000000" pitchFamily="2" charset="0"/>
              </a:rPr>
              <a:t>deprived, and also </a:t>
            </a:r>
            <a:r>
              <a:rPr lang="en-GB" sz="1600" b="1" dirty="0">
                <a:latin typeface="Poppins" panose="00000500000000000000" pitchFamily="2" charset="0"/>
                <a:ea typeface="Times New Roman" panose="02020603050405020304" pitchFamily="18" charset="0"/>
                <a:cs typeface="Poppins" panose="00000500000000000000" pitchFamily="2" charset="0"/>
              </a:rPr>
              <a:t>lower</a:t>
            </a:r>
            <a:r>
              <a:rPr lang="en-GB" sz="1600" dirty="0">
                <a:latin typeface="Poppins" panose="00000500000000000000" pitchFamily="2" charset="0"/>
                <a:ea typeface="Times New Roman" panose="02020603050405020304" pitchFamily="18" charset="0"/>
                <a:cs typeface="Poppins" panose="00000500000000000000" pitchFamily="2" charset="0"/>
              </a:rPr>
              <a:t> scores than London least deprived.  A number of age groups in</a:t>
            </a:r>
          </a:p>
          <a:p>
            <a:r>
              <a:rPr lang="en-GB" sz="1600" dirty="0">
                <a:latin typeface="Poppins" panose="00000500000000000000" pitchFamily="2" charset="0"/>
                <a:ea typeface="Times New Roman" panose="02020603050405020304" pitchFamily="18" charset="0"/>
                <a:cs typeface="Poppins" panose="00000500000000000000" pitchFamily="2" charset="0"/>
              </a:rPr>
              <a:t>                  London also reported </a:t>
            </a:r>
            <a:r>
              <a:rPr lang="en-GB" sz="1600" b="1" dirty="0">
                <a:latin typeface="Poppins" panose="00000500000000000000" pitchFamily="2" charset="0"/>
                <a:ea typeface="Times New Roman" panose="02020603050405020304" pitchFamily="18" charset="0"/>
                <a:cs typeface="Poppins" panose="00000500000000000000" pitchFamily="2" charset="0"/>
              </a:rPr>
              <a:t>lower</a:t>
            </a:r>
            <a:r>
              <a:rPr lang="en-GB" sz="1600" dirty="0">
                <a:latin typeface="Poppins" panose="00000500000000000000" pitchFamily="2" charset="0"/>
                <a:ea typeface="Times New Roman" panose="02020603050405020304" pitchFamily="18" charset="0"/>
                <a:cs typeface="Poppins" panose="00000500000000000000" pitchFamily="2" charset="0"/>
              </a:rPr>
              <a:t> scores than in England (16-54 and also 65-74)</a:t>
            </a:r>
            <a:endParaRPr lang="en-GB" sz="1600" dirty="0">
              <a:effectLst/>
              <a:latin typeface="Poppins" panose="00000500000000000000" pitchFamily="2" charset="0"/>
              <a:ea typeface="Times New Roman" panose="02020603050405020304" pitchFamily="18" charset="0"/>
              <a:cs typeface="Poppins" panose="00000500000000000000" pitchFamily="2" charset="0"/>
            </a:endParaRPr>
          </a:p>
          <a:p>
            <a:endParaRPr lang="en-GB" sz="1600" dirty="0">
              <a:effectLst/>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Q29	The London ethnic minorities population reported statistically </a:t>
            </a:r>
            <a:r>
              <a:rPr lang="en-GB" sz="1600" b="1" dirty="0">
                <a:latin typeface="Poppins" panose="00000500000000000000" pitchFamily="2" charset="0"/>
                <a:ea typeface="Calibri" panose="020F0502020204030204" pitchFamily="34" charset="0"/>
                <a:cs typeface="Poppins" panose="00000500000000000000" pitchFamily="2" charset="0"/>
              </a:rPr>
              <a:t>worse</a:t>
            </a:r>
            <a:r>
              <a:rPr lang="en-GB" sz="1600" dirty="0">
                <a:latin typeface="Poppins" panose="00000500000000000000" pitchFamily="2" charset="0"/>
                <a:ea typeface="Calibri" panose="020F0502020204030204" pitchFamily="34" charset="0"/>
                <a:cs typeface="Poppins" panose="00000500000000000000" pitchFamily="2" charset="0"/>
              </a:rPr>
              <a:t> experience on information on</a:t>
            </a:r>
          </a:p>
          <a:p>
            <a:r>
              <a:rPr lang="en-GB" sz="1600" dirty="0">
                <a:latin typeface="Poppins" panose="00000500000000000000" pitchFamily="2" charset="0"/>
                <a:ea typeface="Calibri" panose="020F0502020204030204" pitchFamily="34" charset="0"/>
                <a:cs typeface="Poppins" panose="00000500000000000000" pitchFamily="2" charset="0"/>
              </a:rPr>
              <a:t>                 how to get financial help or benefits than the London white population.  A number of age groups</a:t>
            </a:r>
          </a:p>
          <a:p>
            <a:r>
              <a:rPr lang="en-GB" sz="1600" dirty="0">
                <a:latin typeface="Poppins" panose="00000500000000000000" pitchFamily="2" charset="0"/>
                <a:ea typeface="Calibri" panose="020F0502020204030204" pitchFamily="34" charset="0"/>
                <a:cs typeface="Poppins" panose="00000500000000000000" pitchFamily="2" charset="0"/>
              </a:rPr>
              <a:t>                 also reported statistically </a:t>
            </a:r>
            <a:r>
              <a:rPr lang="en-GB" sz="1600" b="1" dirty="0">
                <a:latin typeface="Poppins" panose="00000500000000000000" pitchFamily="2" charset="0"/>
                <a:ea typeface="Calibri" panose="020F0502020204030204" pitchFamily="34" charset="0"/>
                <a:cs typeface="Poppins" panose="00000500000000000000" pitchFamily="2" charset="0"/>
              </a:rPr>
              <a:t>worse </a:t>
            </a:r>
            <a:r>
              <a:rPr lang="en-GB" sz="1600" dirty="0">
                <a:latin typeface="Poppins" panose="00000500000000000000" pitchFamily="2" charset="0"/>
                <a:ea typeface="Calibri" panose="020F0502020204030204" pitchFamily="34" charset="0"/>
                <a:cs typeface="Poppins" panose="00000500000000000000" pitchFamily="2" charset="0"/>
              </a:rPr>
              <a:t>experience than England (16-24, 45-54, 65-84). Deprivation did not</a:t>
            </a:r>
          </a:p>
          <a:p>
            <a:r>
              <a:rPr lang="en-GB" sz="1600" dirty="0">
                <a:latin typeface="Poppins" panose="00000500000000000000" pitchFamily="2" charset="0"/>
                <a:ea typeface="Calibri" panose="020F0502020204030204" pitchFamily="34" charset="0"/>
                <a:cs typeface="Poppins" panose="00000500000000000000" pitchFamily="2" charset="0"/>
              </a:rPr>
              <a:t>                 make a statistical difference.</a:t>
            </a:r>
          </a:p>
          <a:p>
            <a:endParaRPr lang="en-GB" sz="1600" dirty="0">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Overall the ethnic minorities population generally reported worse experience in support from hospital staff than white patients in London.  The most deprived patients saw statistically lower scores in one of the three questions.  Certain age groups had statistically lower scores although this varied between questions. </a:t>
            </a:r>
          </a:p>
          <a:p>
            <a:endParaRPr lang="en-GB" sz="1600" dirty="0">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ea typeface="Calibri" panose="020F0502020204030204" pitchFamily="34" charset="0"/>
                <a:cs typeface="Poppins" panose="00000500000000000000" pitchFamily="2" charset="0"/>
              </a:rPr>
              <a:t> </a:t>
            </a:r>
            <a:r>
              <a:rPr lang="en-GB" sz="1600" dirty="0">
                <a:effectLst/>
                <a:latin typeface="Poppins" panose="00000500000000000000" pitchFamily="2" charset="0"/>
                <a:ea typeface="Calibri" panose="020F0502020204030204" pitchFamily="34" charset="0"/>
                <a:cs typeface="Poppins" panose="00000500000000000000" pitchFamily="2" charset="0"/>
              </a:rPr>
              <a:t> </a:t>
            </a:r>
          </a:p>
        </p:txBody>
      </p:sp>
    </p:spTree>
    <p:extLst>
      <p:ext uri="{BB962C8B-B14F-4D97-AF65-F5344CB8AC3E}">
        <p14:creationId xmlns:p14="http://schemas.microsoft.com/office/powerpoint/2010/main" val="217026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E48CA0-8627-CA7F-012C-D403E28EF2F3}"/>
              </a:ext>
            </a:extLst>
          </p:cNvPr>
          <p:cNvSpPr txBox="1"/>
          <p:nvPr/>
        </p:nvSpPr>
        <p:spPr>
          <a:xfrm>
            <a:off x="310393" y="530304"/>
            <a:ext cx="11468757" cy="6955750"/>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Hospital care (Q31-35)</a:t>
            </a:r>
            <a:endParaRPr lang="en-GB" sz="1600" dirty="0">
              <a:latin typeface="Poppins" panose="00000500000000000000" pitchFamily="2" charset="0"/>
              <a:cs typeface="Poppins" panose="00000500000000000000" pitchFamily="2" charset="0"/>
            </a:endParaRPr>
          </a:p>
          <a:p>
            <a:pPr algn="ctr"/>
            <a:endParaRPr lang="en-GB" sz="1100" dirty="0">
              <a:latin typeface="Poppins" panose="00000500000000000000" pitchFamily="2" charset="0"/>
              <a:cs typeface="Poppins" panose="00000500000000000000" pitchFamily="2" charset="0"/>
            </a:endParaRPr>
          </a:p>
          <a:p>
            <a:pPr algn="ctr"/>
            <a:endParaRPr lang="en-GB" sz="1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Q31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 </a:t>
            </a:r>
            <a:r>
              <a:rPr lang="en-GB" sz="1600" dirty="0">
                <a:latin typeface="Poppins" panose="00000500000000000000" pitchFamily="2" charset="0"/>
                <a:cs typeface="Poppins" panose="00000500000000000000" pitchFamily="2" charset="0"/>
              </a:rPr>
              <a:t>the ‘confidence and trust they had in all of the team looking after them 	during their stay in hospital.’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 age group 75-84.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Poppins" panose="00000500000000000000" pitchFamily="2" charset="0"/>
              </a:rPr>
              <a:t>Q32      	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 them feeling that ‘a family, or someone close, was definitely able to talk to a 	member of the team looking after the patient in hospital.’</a:t>
            </a:r>
          </a:p>
          <a:p>
            <a:r>
              <a:rPr lang="en-GB" sz="1600" kern="100" dirty="0">
                <a:latin typeface="Poppins" panose="00000500000000000000" pitchFamily="2" charset="0"/>
                <a:ea typeface="Calibri" panose="020F0502020204030204" pitchFamily="34" charset="0"/>
                <a:cs typeface="Poppins" panose="00000500000000000000" pitchFamily="2" charset="0"/>
              </a:rPr>
              <a:t>      </a:t>
            </a:r>
          </a:p>
          <a:p>
            <a:r>
              <a:rPr lang="en-GB" sz="1600" kern="100" dirty="0">
                <a:effectLst/>
                <a:latin typeface="Poppins" panose="00000500000000000000" pitchFamily="2" charset="0"/>
                <a:ea typeface="Calibri" panose="020F0502020204030204" pitchFamily="34" charset="0"/>
                <a:cs typeface="Poppins" panose="00000500000000000000" pitchFamily="2" charset="0"/>
              </a:rPr>
              <a:t>Q33     	There was no statistical difference between London’s and England’s population in regards to 	‘</a:t>
            </a:r>
            <a:r>
              <a:rPr lang="en-GB" sz="1600" kern="100" dirty="0">
                <a:latin typeface="Poppins" panose="00000500000000000000" pitchFamily="2" charset="0"/>
                <a:ea typeface="Calibri" panose="020F0502020204030204" pitchFamily="34" charset="0"/>
                <a:cs typeface="Poppins" panose="00000500000000000000" pitchFamily="2" charset="0"/>
              </a:rPr>
              <a:t>p</a:t>
            </a:r>
            <a:r>
              <a:rPr lang="en-GB" sz="1600" kern="100" dirty="0">
                <a:effectLst/>
                <a:latin typeface="Poppins" panose="00000500000000000000" pitchFamily="2" charset="0"/>
                <a:ea typeface="Calibri" panose="020F0502020204030204" pitchFamily="34" charset="0"/>
                <a:cs typeface="Poppins" panose="00000500000000000000" pitchFamily="2" charset="0"/>
              </a:rPr>
              <a:t>atients being always involved in decisions about their care and treatment whilst in hospital.’</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b="0" i="0" u="none" strike="noStrike" dirty="0">
                <a:solidFill>
                  <a:srgbClr val="000000"/>
                </a:solidFill>
                <a:effectLst/>
                <a:latin typeface="Poppins" panose="00000500000000000000" pitchFamily="2" charset="0"/>
              </a:rPr>
              <a:t>Q34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  </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a:t>
            </a:r>
            <a:r>
              <a:rPr lang="en-GB" sz="1600" b="0" i="0" u="none" strike="noStrike" dirty="0">
                <a:solidFill>
                  <a:srgbClr val="000000"/>
                </a:solidFill>
                <a:effectLst/>
                <a:latin typeface="Poppins" panose="00000500000000000000" pitchFamily="2" charset="0"/>
              </a:rPr>
              <a:t>them feeling that </a:t>
            </a:r>
            <a:r>
              <a:rPr lang="en-GB" sz="1600" dirty="0">
                <a:solidFill>
                  <a:srgbClr val="000000"/>
                </a:solidFill>
                <a:latin typeface="Poppins" panose="00000500000000000000" pitchFamily="2" charset="0"/>
              </a:rPr>
              <a:t>‘</a:t>
            </a:r>
            <a:r>
              <a:rPr lang="en-GB" sz="1600" b="0" i="0" u="none" strike="noStrike" dirty="0">
                <a:solidFill>
                  <a:srgbClr val="000000"/>
                </a:solidFill>
                <a:effectLst/>
                <a:latin typeface="Poppins" panose="00000500000000000000" pitchFamily="2" charset="0"/>
              </a:rPr>
              <a:t>they were always able to get help from ward staff when</a:t>
            </a:r>
          </a:p>
          <a:p>
            <a:r>
              <a:rPr lang="en-GB" sz="1600" dirty="0">
                <a:solidFill>
                  <a:srgbClr val="000000"/>
                </a:solidFill>
                <a:latin typeface="Poppins" panose="00000500000000000000" pitchFamily="2" charset="0"/>
              </a:rPr>
              <a:t>                 </a:t>
            </a:r>
            <a:r>
              <a:rPr lang="en-GB" sz="1600" b="0" i="0" u="none" strike="noStrike" dirty="0">
                <a:solidFill>
                  <a:srgbClr val="000000"/>
                </a:solidFill>
                <a:effectLst/>
                <a:latin typeface="Poppins" panose="00000500000000000000" pitchFamily="2" charset="0"/>
              </a:rPr>
              <a:t>needed.’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 age group 65-74.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Poppins" panose="00000500000000000000" pitchFamily="2" charset="0"/>
              </a:rPr>
              <a:t>Q35     	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always being able to </a:t>
            </a:r>
            <a:r>
              <a:rPr lang="en-GB" sz="1600" kern="100" dirty="0">
                <a:latin typeface="Poppins" panose="00000500000000000000" pitchFamily="2" charset="0"/>
                <a:ea typeface="Calibri" panose="020F0502020204030204" pitchFamily="34" charset="0"/>
                <a:cs typeface="Poppins" panose="00000500000000000000" pitchFamily="2" charset="0"/>
              </a:rPr>
              <a:t>‘</a:t>
            </a:r>
            <a:r>
              <a:rPr lang="en-GB" sz="1600" kern="100" dirty="0">
                <a:effectLst/>
                <a:latin typeface="Poppins" panose="00000500000000000000" pitchFamily="2" charset="0"/>
                <a:ea typeface="Calibri" panose="020F0502020204030204" pitchFamily="34" charset="0"/>
                <a:cs typeface="Poppins" panose="00000500000000000000" pitchFamily="2" charset="0"/>
              </a:rPr>
              <a:t>discuss worries and fears with hospital staff.’ This 	experience was seen in the most deprived population and in the age group 65-74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and for those who are most deprived and for the ages shown above report worse scores for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the ‘hospital care’ part of their pathway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than the same groups across England.</a:t>
            </a:r>
            <a:endParaRPr lang="en-GB" sz="1600" strike="sngStrike" dirty="0">
              <a:latin typeface="Poppins" panose="00000500000000000000" pitchFamily="2" charset="0"/>
              <a:cs typeface="Poppins" panose="00000500000000000000" pitchFamily="2" charset="0"/>
            </a:endParaRPr>
          </a:p>
          <a:p>
            <a:endParaRPr lang="en-GB" sz="1600" kern="100" dirty="0">
              <a:effectLst/>
              <a:latin typeface="Poppins" panose="00000500000000000000" pitchFamily="2" charset="0"/>
              <a:ea typeface="Calibri" panose="020F0502020204030204" pitchFamily="34" charset="0"/>
              <a:cs typeface="Poppins" panose="00000500000000000000" pitchFamily="2" charset="0"/>
            </a:endParaRPr>
          </a:p>
          <a:p>
            <a:endParaRPr lang="en-GB" sz="1200" kern="100" dirty="0">
              <a:latin typeface="Poppins" panose="00000500000000000000" pitchFamily="2" charset="0"/>
              <a:ea typeface="Calibri" panose="020F0502020204030204" pitchFamily="34" charset="0"/>
              <a:cs typeface="Poppins" panose="00000500000000000000" pitchFamily="2" charset="0"/>
            </a:endParaRPr>
          </a:p>
        </p:txBody>
      </p:sp>
    </p:spTree>
    <p:extLst>
      <p:ext uri="{BB962C8B-B14F-4D97-AF65-F5344CB8AC3E}">
        <p14:creationId xmlns:p14="http://schemas.microsoft.com/office/powerpoint/2010/main" val="786188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E48CA0-8627-CA7F-012C-D403E28EF2F3}"/>
              </a:ext>
            </a:extLst>
          </p:cNvPr>
          <p:cNvSpPr txBox="1"/>
          <p:nvPr/>
        </p:nvSpPr>
        <p:spPr>
          <a:xfrm>
            <a:off x="299207" y="563969"/>
            <a:ext cx="11593585" cy="6647974"/>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Hospital care (Q36-39)</a:t>
            </a:r>
            <a:endParaRPr lang="en-GB" sz="1600" dirty="0">
              <a:latin typeface="Poppins" panose="00000500000000000000" pitchFamily="2" charset="0"/>
              <a:cs typeface="Poppins" panose="00000500000000000000" pitchFamily="2" charset="0"/>
            </a:endParaRPr>
          </a:p>
          <a:p>
            <a:endParaRPr lang="en-GB" sz="1000" dirty="0">
              <a:latin typeface="Poppins" panose="00000500000000000000" pitchFamily="2" charset="0"/>
              <a:cs typeface="Poppins" panose="00000500000000000000" pitchFamily="2" charset="0"/>
            </a:endParaRPr>
          </a:p>
          <a:p>
            <a:pPr algn="ctr"/>
            <a:endParaRPr lang="en-GB" sz="1000" dirty="0">
              <a:latin typeface="Poppins" panose="00000500000000000000" pitchFamily="2" charset="0"/>
              <a:cs typeface="Poppins" panose="00000500000000000000" pitchFamily="2" charset="0"/>
            </a:endParaRPr>
          </a:p>
          <a:p>
            <a:r>
              <a:rPr lang="en-GB" sz="1000" dirty="0">
                <a:latin typeface="Poppins" panose="00000500000000000000" pitchFamily="2" charset="0"/>
                <a:cs typeface="Poppins" panose="00000500000000000000" pitchFamily="2" charset="0"/>
              </a:rPr>
              <a:t> </a:t>
            </a:r>
            <a:endParaRPr lang="en-GB" sz="1000" kern="100" dirty="0">
              <a:latin typeface="Poppins" panose="00000500000000000000" pitchFamily="2" charset="0"/>
              <a:ea typeface="Calibri" panose="020F0502020204030204" pitchFamily="34"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Poppins" panose="00000500000000000000" pitchFamily="2" charset="0"/>
              </a:rPr>
              <a:t>Q36       	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‘hospital staff always did everything they could to help the patient control</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pain.’ This experience was seen in the age group 85+.</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Poppins" panose="00000500000000000000" pitchFamily="2" charset="0"/>
              </a:rPr>
              <a:t>Q37      	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‘patient was always treated with respect and dignity while in hospital.’ This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experience was seen in the ethnic minorities 	population and in the age groups  55-64, 65-74 </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and 75-84.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Poppins" panose="00000500000000000000" pitchFamily="2" charset="0"/>
              </a:rPr>
              <a:t>Q38     	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 </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‘patient received easily understandable information about what they should</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or should not do after leaving</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hospital.’ This experience was seen in the age groups 35-44 and 75-84.</a:t>
            </a:r>
          </a:p>
          <a:p>
            <a:endParaRPr lang="en-GB" sz="1600" kern="100" dirty="0">
              <a:effectLst/>
              <a:latin typeface="Poppins" panose="00000500000000000000" pitchFamily="2" charset="0"/>
              <a:ea typeface="Calibri" panose="020F0502020204030204" pitchFamily="34" charset="0"/>
              <a:cs typeface="Poppins" panose="00000500000000000000" pitchFamily="2" charset="0"/>
            </a:endParaRPr>
          </a:p>
          <a:p>
            <a:r>
              <a:rPr lang="en-GB" sz="1600" kern="100" dirty="0">
                <a:latin typeface="Poppins" panose="00000500000000000000" pitchFamily="2" charset="0"/>
                <a:ea typeface="Calibri" panose="020F0502020204030204" pitchFamily="34" charset="0"/>
                <a:cs typeface="Poppins" panose="00000500000000000000" pitchFamily="2" charset="0"/>
              </a:rPr>
              <a:t>Q39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
            </a:r>
            <a:r>
              <a:rPr lang="en-GB" sz="1600" kern="100" dirty="0">
                <a:latin typeface="Poppins" panose="00000500000000000000" pitchFamily="2" charset="0"/>
                <a:ea typeface="Calibri" panose="020F0502020204030204" pitchFamily="34" charset="0"/>
                <a:cs typeface="Poppins" panose="00000500000000000000" pitchFamily="2" charset="0"/>
              </a:rPr>
              <a:t>atient was always able to discuss worries and fears with hospital staff while</a:t>
            </a:r>
          </a:p>
          <a:p>
            <a:r>
              <a:rPr lang="en-GB" sz="1600" kern="100" dirty="0">
                <a:latin typeface="Poppins" panose="00000500000000000000" pitchFamily="2" charset="0"/>
                <a:ea typeface="Calibri" panose="020F0502020204030204" pitchFamily="34" charset="0"/>
                <a:cs typeface="Poppins" panose="00000500000000000000" pitchFamily="2" charset="0"/>
              </a:rPr>
              <a:t>                 being treated as an outpatient or day case.’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 most deprived population</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and in the age groups 45-54, 55-64, 65-74, 75-84.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and for those who are most deprived and for the ages shown above report worse scores for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the ‘hospital care’ part of their pathway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than the same groups across England.</a:t>
            </a:r>
            <a:endParaRPr lang="en-GB" sz="1600" strike="sngStrike" dirty="0">
              <a:latin typeface="Poppins" panose="00000500000000000000" pitchFamily="2" charset="0"/>
              <a:cs typeface="Poppins" panose="00000500000000000000" pitchFamily="2" charset="0"/>
            </a:endParaRPr>
          </a:p>
          <a:p>
            <a:endParaRPr lang="en-GB" sz="1600" kern="100" dirty="0">
              <a:effectLst/>
              <a:latin typeface="Poppins" panose="00000500000000000000" pitchFamily="2" charset="0"/>
              <a:ea typeface="Calibri" panose="020F0502020204030204" pitchFamily="34" charset="0"/>
              <a:cs typeface="Poppins" panose="00000500000000000000" pitchFamily="2" charset="0"/>
            </a:endParaRPr>
          </a:p>
        </p:txBody>
      </p:sp>
    </p:spTree>
    <p:extLst>
      <p:ext uri="{BB962C8B-B14F-4D97-AF65-F5344CB8AC3E}">
        <p14:creationId xmlns:p14="http://schemas.microsoft.com/office/powerpoint/2010/main" val="3928081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45EB04-CEE8-4F88-53FA-C90AFAAEF1B5}"/>
              </a:ext>
            </a:extLst>
          </p:cNvPr>
          <p:cNvSpPr txBox="1"/>
          <p:nvPr/>
        </p:nvSpPr>
        <p:spPr>
          <a:xfrm>
            <a:off x="123825" y="440260"/>
            <a:ext cx="12068175" cy="6663363"/>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Your treatment(Q41)</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Q41_1      </a:t>
            </a:r>
            <a:r>
              <a:rPr lang="en-GB" sz="15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than England’s population in</a:t>
            </a:r>
          </a:p>
          <a:p>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regards to ‘they felt </a:t>
            </a:r>
            <a:r>
              <a:rPr lang="en-GB" sz="1500" kern="100" dirty="0">
                <a:latin typeface="Poppins" panose="00000500000000000000" pitchFamily="2" charset="0"/>
                <a:cs typeface="Poppins" panose="00000500000000000000" pitchFamily="2" charset="0"/>
              </a:rPr>
              <a:t>that b</a:t>
            </a:r>
            <a:r>
              <a:rPr lang="en-GB" sz="1500" dirty="0">
                <a:latin typeface="Poppins" panose="00000500000000000000" pitchFamily="2" charset="0"/>
                <a:cs typeface="Poppins" panose="00000500000000000000" pitchFamily="2" charset="0"/>
              </a:rPr>
              <a:t>eforehand they completely had enough understandable information about</a:t>
            </a:r>
          </a:p>
          <a:p>
            <a:r>
              <a:rPr lang="en-GB" sz="1500" dirty="0">
                <a:latin typeface="Poppins" panose="00000500000000000000" pitchFamily="2" charset="0"/>
                <a:cs typeface="Poppins" panose="00000500000000000000" pitchFamily="2" charset="0"/>
              </a:rPr>
              <a:t>                 surgery.’ </a:t>
            </a:r>
            <a:r>
              <a:rPr lang="en-GB" sz="1500" kern="100" dirty="0">
                <a:effectLst/>
                <a:latin typeface="Poppins" panose="00000500000000000000" pitchFamily="2" charset="0"/>
                <a:ea typeface="Calibri" panose="020F0502020204030204" pitchFamily="34" charset="0"/>
                <a:cs typeface="Poppins" panose="00000500000000000000" pitchFamily="2" charset="0"/>
              </a:rPr>
              <a:t>This experience was seen in the age groups 25-34 and 65-74.</a:t>
            </a:r>
            <a:endParaRPr lang="en-GB" sz="1500" dirty="0">
              <a:latin typeface="Poppins" panose="00000500000000000000" pitchFamily="2" charset="0"/>
              <a:cs typeface="Poppins" panose="00000500000000000000" pitchFamily="2" charset="0"/>
            </a:endParaRPr>
          </a:p>
          <a:p>
            <a:endParaRPr lang="en-GB" sz="15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Q41_2     </a:t>
            </a:r>
            <a:r>
              <a:rPr lang="en-GB" sz="15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than England’s population in     </a:t>
            </a:r>
          </a:p>
          <a:p>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regards to them feeling </a:t>
            </a:r>
            <a:r>
              <a:rPr lang="en-GB" sz="1500" kern="100" dirty="0">
                <a:latin typeface="Poppins" panose="00000500000000000000" pitchFamily="2" charset="0"/>
                <a:cs typeface="Poppins" panose="00000500000000000000" pitchFamily="2" charset="0"/>
              </a:rPr>
              <a:t>that ‘b</a:t>
            </a:r>
            <a:r>
              <a:rPr lang="en-GB" sz="1500" dirty="0">
                <a:latin typeface="Poppins" panose="00000500000000000000" pitchFamily="2" charset="0"/>
                <a:cs typeface="Poppins" panose="00000500000000000000" pitchFamily="2" charset="0"/>
              </a:rPr>
              <a:t>eforehand they completely had enough understandable information about</a:t>
            </a:r>
          </a:p>
          <a:p>
            <a:r>
              <a:rPr lang="en-GB" sz="1500" dirty="0">
                <a:latin typeface="Poppins" panose="00000500000000000000" pitchFamily="2" charset="0"/>
                <a:cs typeface="Poppins" panose="00000500000000000000" pitchFamily="2" charset="0"/>
              </a:rPr>
              <a:t>                 chemotherapy.’ </a:t>
            </a:r>
            <a:r>
              <a:rPr lang="en-GB" sz="15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age group 65-74.</a:t>
            </a:r>
            <a:endParaRPr lang="en-GB" sz="1500" dirty="0">
              <a:latin typeface="Poppins" panose="00000500000000000000" pitchFamily="2" charset="0"/>
              <a:cs typeface="Poppins" panose="00000500000000000000" pitchFamily="2" charset="0"/>
            </a:endParaRPr>
          </a:p>
          <a:p>
            <a:endParaRPr lang="en-GB" sz="15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Q41_3     </a:t>
            </a:r>
            <a:r>
              <a:rPr lang="en-GB" sz="15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than England’s population in</a:t>
            </a:r>
          </a:p>
          <a:p>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regards to them feeling </a:t>
            </a:r>
            <a:r>
              <a:rPr lang="en-GB" sz="1500" kern="100" dirty="0">
                <a:latin typeface="Poppins" panose="00000500000000000000" pitchFamily="2" charset="0"/>
                <a:cs typeface="Poppins" panose="00000500000000000000" pitchFamily="2" charset="0"/>
              </a:rPr>
              <a:t>that ‘b</a:t>
            </a:r>
            <a:r>
              <a:rPr lang="en-GB" sz="1500" dirty="0">
                <a:latin typeface="Poppins" panose="00000500000000000000" pitchFamily="2" charset="0"/>
                <a:cs typeface="Poppins" panose="00000500000000000000" pitchFamily="2" charset="0"/>
              </a:rPr>
              <a:t>eforehand they completely had enough understandable information about</a:t>
            </a:r>
          </a:p>
          <a:p>
            <a:r>
              <a:rPr lang="en-GB" sz="1500" dirty="0">
                <a:latin typeface="Poppins" panose="00000500000000000000" pitchFamily="2" charset="0"/>
                <a:cs typeface="Poppins" panose="00000500000000000000" pitchFamily="2" charset="0"/>
              </a:rPr>
              <a:t>                 radiotherapy.’</a:t>
            </a:r>
          </a:p>
          <a:p>
            <a:endParaRPr lang="en-GB" sz="15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Q41_4     </a:t>
            </a:r>
            <a:r>
              <a:rPr lang="en-GB" sz="15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population in regards to b</a:t>
            </a:r>
            <a:r>
              <a:rPr lang="en-GB" sz="1500" dirty="0">
                <a:latin typeface="Poppins" panose="00000500000000000000" pitchFamily="2" charset="0"/>
                <a:cs typeface="Poppins" panose="00000500000000000000" pitchFamily="2" charset="0"/>
              </a:rPr>
              <a:t>eforehand</a:t>
            </a:r>
          </a:p>
          <a:p>
            <a:r>
              <a:rPr lang="en-GB" sz="1500" dirty="0">
                <a:latin typeface="Poppins" panose="00000500000000000000" pitchFamily="2" charset="0"/>
                <a:cs typeface="Poppins" panose="00000500000000000000" pitchFamily="2" charset="0"/>
              </a:rPr>
              <a:t>                 they ‘completely had enough understandable information about hormone therapy.’</a:t>
            </a:r>
          </a:p>
          <a:p>
            <a:endParaRPr lang="en-GB" sz="15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Q41_5     </a:t>
            </a:r>
            <a:r>
              <a:rPr lang="en-GB" sz="15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than England’s population in</a:t>
            </a:r>
          </a:p>
          <a:p>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effectLst/>
                <a:latin typeface="Poppins" panose="00000500000000000000" pitchFamily="2" charset="0"/>
                <a:ea typeface="Calibri" panose="020F0502020204030204" pitchFamily="34" charset="0"/>
                <a:cs typeface="Poppins" panose="00000500000000000000" pitchFamily="2" charset="0"/>
              </a:rPr>
              <a:t>regards to them ‘feeling that b</a:t>
            </a:r>
            <a:r>
              <a:rPr lang="en-GB" sz="1500" dirty="0">
                <a:latin typeface="Poppins" panose="00000500000000000000" pitchFamily="2" charset="0"/>
                <a:cs typeface="Poppins" panose="00000500000000000000" pitchFamily="2" charset="0"/>
              </a:rPr>
              <a:t>eforehand they completely had enough understandable information about</a:t>
            </a:r>
          </a:p>
          <a:p>
            <a:r>
              <a:rPr lang="en-GB" sz="1500" dirty="0">
                <a:latin typeface="Poppins" panose="00000500000000000000" pitchFamily="2" charset="0"/>
                <a:cs typeface="Poppins" panose="00000500000000000000" pitchFamily="2" charset="0"/>
              </a:rPr>
              <a:t>                 immunotherapy.’ </a:t>
            </a:r>
            <a:r>
              <a:rPr lang="en-GB" sz="1500" kern="100" dirty="0">
                <a:effectLst/>
                <a:latin typeface="Poppins" panose="00000500000000000000" pitchFamily="2" charset="0"/>
                <a:ea typeface="Calibri" panose="020F0502020204030204" pitchFamily="34" charset="0"/>
                <a:cs typeface="Poppins" panose="00000500000000000000" pitchFamily="2" charset="0"/>
              </a:rPr>
              <a:t>This experience was seen in London’s</a:t>
            </a:r>
            <a:r>
              <a:rPr lang="en-GB" sz="1500" kern="100" dirty="0">
                <a:latin typeface="Poppins" panose="00000500000000000000" pitchFamily="2" charset="0"/>
                <a:ea typeface="Calibri" panose="020F0502020204030204" pitchFamily="34" charset="0"/>
                <a:cs typeface="Poppins" panose="00000500000000000000" pitchFamily="2" charset="0"/>
              </a:rPr>
              <a:t> </a:t>
            </a:r>
            <a:r>
              <a:rPr lang="en-GB" sz="1500" kern="100" dirty="0">
                <a:latin typeface="Poppins" panose="00000500000000000000" pitchFamily="2" charset="0"/>
                <a:cs typeface="Poppins" panose="00000500000000000000" pitchFamily="2" charset="0"/>
              </a:rPr>
              <a:t>most deprived population and in the </a:t>
            </a:r>
          </a:p>
          <a:p>
            <a:r>
              <a:rPr lang="en-GB" sz="1500" kern="100" dirty="0">
                <a:latin typeface="Poppins" panose="00000500000000000000" pitchFamily="2" charset="0"/>
                <a:cs typeface="Poppins" panose="00000500000000000000" pitchFamily="2" charset="0"/>
              </a:rPr>
              <a:t>                 age group 65-74.</a:t>
            </a:r>
          </a:p>
          <a:p>
            <a:endParaRPr lang="en-GB" sz="1500" kern="100" dirty="0">
              <a:latin typeface="Poppins" panose="00000500000000000000" pitchFamily="2" charset="0"/>
              <a:cs typeface="Poppins" panose="00000500000000000000" pitchFamily="2" charset="0"/>
            </a:endParaRPr>
          </a:p>
          <a:p>
            <a:r>
              <a:rPr lang="en-GB" sz="1500" dirty="0">
                <a:latin typeface="Poppins" panose="00000500000000000000" pitchFamily="2" charset="0"/>
                <a:cs typeface="Poppins" panose="00000500000000000000" pitchFamily="2" charset="0"/>
              </a:rPr>
              <a:t>Whilst further evidence is required this analysis implies that patients overall in London and for those who are most deprived and for the ages shown above report worse scores for the ‘your treatment’ part of their pathway than the same groups across England.</a:t>
            </a:r>
            <a:endParaRPr lang="en-GB" sz="1500" strike="sngStrike"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98975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45EB04-CEE8-4F88-53FA-C90AFAAEF1B5}"/>
              </a:ext>
            </a:extLst>
          </p:cNvPr>
          <p:cNvSpPr txBox="1"/>
          <p:nvPr/>
        </p:nvSpPr>
        <p:spPr>
          <a:xfrm>
            <a:off x="123825" y="196979"/>
            <a:ext cx="12068175" cy="6786473"/>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Your treatment(Q42-43)</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100" dirty="0">
                <a:latin typeface="Poppins" panose="00000500000000000000" pitchFamily="2" charset="0"/>
                <a:cs typeface="Poppins" panose="00000500000000000000" pitchFamily="2" charset="0"/>
              </a:rPr>
              <a:t> </a:t>
            </a:r>
            <a:endParaRPr lang="en-GB" sz="16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Q42_1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 them</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‘feeling </a:t>
            </a:r>
            <a:r>
              <a:rPr lang="en-GB" sz="1400" kern="100" dirty="0">
                <a:latin typeface="Poppins" panose="00000500000000000000" pitchFamily="2" charset="0"/>
                <a:cs typeface="Poppins" panose="00000500000000000000" pitchFamily="2" charset="0"/>
              </a:rPr>
              <a:t>that they</a:t>
            </a:r>
            <a:r>
              <a:rPr lang="en-GB" sz="1400" dirty="0">
                <a:latin typeface="Poppins" panose="00000500000000000000" pitchFamily="2" charset="0"/>
                <a:cs typeface="Poppins" panose="00000500000000000000" pitchFamily="2" charset="0"/>
              </a:rPr>
              <a:t> completely had enough understandable information about progress with surgery.’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seen in the age group 65-74.</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Q42_2     </a:t>
            </a:r>
            <a:r>
              <a:rPr lang="en-GB" sz="14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overall population in regards to </a:t>
            </a:r>
            <a:r>
              <a:rPr lang="en-GB" sz="1400" dirty="0">
                <a:latin typeface="Poppins" panose="00000500000000000000" pitchFamily="2" charset="0"/>
                <a:cs typeface="Poppins" panose="00000500000000000000" pitchFamily="2" charset="0"/>
              </a:rPr>
              <a:t>them feeling they had </a:t>
            </a:r>
          </a:p>
          <a:p>
            <a:r>
              <a:rPr lang="en-GB" sz="1400" dirty="0">
                <a:latin typeface="Poppins" panose="00000500000000000000" pitchFamily="2" charset="0"/>
                <a:cs typeface="Poppins" panose="00000500000000000000" pitchFamily="2" charset="0"/>
              </a:rPr>
              <a:t>                 ‘completely had enough understandable information about progress with chemotherapy.’ </a:t>
            </a:r>
            <a:r>
              <a:rPr lang="en-GB" sz="1400" kern="100" dirty="0">
                <a:latin typeface="Poppins" panose="00000500000000000000" pitchFamily="2" charset="0"/>
                <a:cs typeface="Poppins" panose="00000500000000000000" pitchFamily="2" charset="0"/>
              </a:rPr>
              <a:t>London’s</a:t>
            </a:r>
            <a:r>
              <a:rPr lang="en-GB" sz="1400" kern="100" dirty="0">
                <a:effectLst/>
                <a:latin typeface="Poppins" panose="00000500000000000000" pitchFamily="2" charset="0"/>
                <a:ea typeface="Calibri" panose="020F0502020204030204" pitchFamily="34" charset="0"/>
                <a:cs typeface="Poppins" panose="00000500000000000000" pitchFamily="2" charset="0"/>
              </a:rPr>
              <a:t> age group 65-74</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population </a:t>
            </a:r>
            <a:r>
              <a:rPr lang="en-GB" sz="1400" kern="100" dirty="0">
                <a:latin typeface="Poppins" panose="00000500000000000000" pitchFamily="2" charset="0"/>
                <a:ea typeface="Calibri" panose="020F0502020204030204" pitchFamily="34" charset="0"/>
                <a:cs typeface="Poppins" panose="00000500000000000000" pitchFamily="2" charset="0"/>
              </a:rPr>
              <a:t>had a </a:t>
            </a:r>
            <a:r>
              <a:rPr lang="en-GB" sz="1400" kern="100" dirty="0">
                <a:effectLst/>
                <a:latin typeface="Poppins" panose="00000500000000000000" pitchFamily="2" charset="0"/>
                <a:ea typeface="Calibri" panose="020F0502020204030204" pitchFamily="34" charset="0"/>
                <a:cs typeface="Poppins" panose="00000500000000000000" pitchFamily="2" charset="0"/>
              </a:rPr>
              <a:t>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of the same age group.</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Q42_3    </a:t>
            </a:r>
            <a:r>
              <a:rPr lang="en-GB" sz="14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overall population in regards to them feeling they</a:t>
            </a:r>
          </a:p>
          <a:p>
            <a:r>
              <a:rPr lang="en-GB" sz="1400" kern="100" dirty="0">
                <a:latin typeface="Poppins" panose="00000500000000000000" pitchFamily="2" charset="0"/>
                <a:cs typeface="Poppins" panose="00000500000000000000" pitchFamily="2" charset="0"/>
              </a:rPr>
              <a:t>                 </a:t>
            </a:r>
            <a:r>
              <a:rPr lang="en-GB" sz="1400" dirty="0">
                <a:latin typeface="Poppins" panose="00000500000000000000" pitchFamily="2" charset="0"/>
                <a:cs typeface="Poppins" panose="00000500000000000000" pitchFamily="2" charset="0"/>
              </a:rPr>
              <a:t>‘completely had enough understandable information about progress with radiotherapy.’</a:t>
            </a: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Q42_4    </a:t>
            </a:r>
            <a:r>
              <a:rPr lang="en-GB" sz="14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overall population in regards to them feeling they </a:t>
            </a:r>
          </a:p>
          <a:p>
            <a:r>
              <a:rPr lang="en-GB" sz="1400" kern="100" dirty="0">
                <a:latin typeface="Poppins" panose="00000500000000000000" pitchFamily="2" charset="0"/>
                <a:cs typeface="Poppins" panose="00000500000000000000" pitchFamily="2" charset="0"/>
              </a:rPr>
              <a:t>                 </a:t>
            </a:r>
            <a:r>
              <a:rPr lang="en-GB" sz="1400" dirty="0">
                <a:latin typeface="Poppins" panose="00000500000000000000" pitchFamily="2" charset="0"/>
                <a:cs typeface="Poppins" panose="00000500000000000000" pitchFamily="2" charset="0"/>
              </a:rPr>
              <a:t>‘completely had enough understandable information about progress with hormone therapy.’</a:t>
            </a: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Q42_5    </a:t>
            </a:r>
            <a:r>
              <a:rPr lang="en-GB" sz="14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overall population in regards to </a:t>
            </a:r>
            <a:r>
              <a:rPr lang="en-GB" sz="1400" dirty="0">
                <a:latin typeface="Poppins" panose="00000500000000000000" pitchFamily="2" charset="0"/>
                <a:cs typeface="Poppins" panose="00000500000000000000" pitchFamily="2" charset="0"/>
              </a:rPr>
              <a:t>the feeling they</a:t>
            </a:r>
          </a:p>
          <a:p>
            <a:r>
              <a:rPr lang="en-GB" sz="1400" dirty="0">
                <a:latin typeface="Poppins" panose="00000500000000000000" pitchFamily="2" charset="0"/>
                <a:cs typeface="Poppins" panose="00000500000000000000" pitchFamily="2" charset="0"/>
              </a:rPr>
              <a:t>                 ‘completely had enough understandable information about progress with immunotherapy.’</a:t>
            </a: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Q43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 them</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feeling</a:t>
            </a:r>
            <a:r>
              <a:rPr lang="en-GB" sz="1400" dirty="0">
                <a:latin typeface="Poppins" panose="00000500000000000000" pitchFamily="2" charset="0"/>
                <a:cs typeface="Poppins" panose="00000500000000000000" pitchFamily="2" charset="0"/>
              </a:rPr>
              <a:t> ‘the length of waiting time at clinic and day unit for cancer treatment was about right.’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 seen in</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the ethnic minorities and most deprived populations. The age groups 35-44, 45-54, 55-64, 65-74, 75-84 and 85+. </a:t>
            </a:r>
          </a:p>
          <a:p>
            <a:endParaRPr lang="en-GB" sz="1400" kern="100" dirty="0">
              <a:latin typeface="Poppins" panose="00000500000000000000" pitchFamily="2" charset="0"/>
              <a:ea typeface="Calibri" panose="020F0502020204030204" pitchFamily="34" charset="0"/>
              <a:cs typeface="Poppins" panose="00000500000000000000" pitchFamily="2" charset="0"/>
            </a:endParaRPr>
          </a:p>
          <a:p>
            <a:r>
              <a:rPr lang="en-GB" sz="1400" dirty="0">
                <a:latin typeface="Poppins" panose="00000500000000000000" pitchFamily="2" charset="0"/>
                <a:cs typeface="Poppins" panose="00000500000000000000" pitchFamily="2" charset="0"/>
              </a:rPr>
              <a:t>Whilst further evidence is required this analysis implies that patients overall in London, ethnic minorities, for those who are most deprived and for the ages shown above report worse scores for the ‘your treatment’ part of their pathway than the same groups across England.</a:t>
            </a:r>
            <a:endParaRPr lang="en-GB" sz="1400" strike="sngStrike" dirty="0">
              <a:latin typeface="Poppins" panose="00000500000000000000" pitchFamily="2" charset="0"/>
              <a:cs typeface="Poppins" panose="00000500000000000000" pitchFamily="2" charset="0"/>
            </a:endParaRPr>
          </a:p>
          <a:p>
            <a:endParaRPr lang="en-GB" sz="1500" kern="100" dirty="0">
              <a:effectLst/>
              <a:latin typeface="Poppins" panose="00000500000000000000" pitchFamily="2" charset="0"/>
              <a:ea typeface="Calibri" panose="020F0502020204030204" pitchFamily="34" charset="0"/>
              <a:cs typeface="Poppins" panose="00000500000000000000" pitchFamily="2" charset="0"/>
            </a:endParaRPr>
          </a:p>
          <a:p>
            <a:r>
              <a:rPr lang="en-GB" sz="1500" kern="100" dirty="0">
                <a:effectLst/>
                <a:latin typeface="Poppins" panose="00000500000000000000" pitchFamily="2" charset="0"/>
                <a:ea typeface="Calibri" panose="020F0502020204030204" pitchFamily="34" charset="0"/>
                <a:cs typeface="Poppins" panose="00000500000000000000" pitchFamily="2" charset="0"/>
              </a:rPr>
              <a:t>                   </a:t>
            </a:r>
            <a:endParaRPr lang="en-GB" sz="15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13892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106BCF-66EA-5B9B-276C-EECF3660726D}"/>
              </a:ext>
            </a:extLst>
          </p:cNvPr>
          <p:cNvSpPr txBox="1"/>
          <p:nvPr/>
        </p:nvSpPr>
        <p:spPr>
          <a:xfrm>
            <a:off x="139338" y="794949"/>
            <a:ext cx="12052662" cy="6124754"/>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Immediate and long term side effects(Q44-48)</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Q44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‘p</a:t>
            </a:r>
            <a:r>
              <a:rPr lang="en-GB" sz="1400" dirty="0">
                <a:latin typeface="Poppins" panose="00000500000000000000" pitchFamily="2" charset="0"/>
                <a:cs typeface="Poppins" panose="00000500000000000000" pitchFamily="2" charset="0"/>
              </a:rPr>
              <a:t>ossible side effects from treatment were definitely explained in a way the patient could understand.’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seen in the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age groups 65-74 and 85+.</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Q45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population in regards to</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‘p</a:t>
            </a:r>
            <a:r>
              <a:rPr lang="en-GB" sz="1400" dirty="0">
                <a:latin typeface="Poppins" panose="00000500000000000000" pitchFamily="2" charset="0"/>
                <a:cs typeface="Poppins" panose="00000500000000000000" pitchFamily="2" charset="0"/>
              </a:rPr>
              <a:t>atient was always offered practical advice on dealing with any immediate side effects from treatment.’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was seen in the</a:t>
            </a:r>
            <a:r>
              <a:rPr lang="en-GB" sz="1400" kern="100" dirty="0">
                <a:latin typeface="Poppins" panose="00000500000000000000" pitchFamily="2" charset="0"/>
                <a:ea typeface="Calibri" panose="020F0502020204030204" pitchFamily="34" charset="0"/>
                <a:cs typeface="Poppins" panose="00000500000000000000" pitchFamily="2" charset="0"/>
              </a:rPr>
              <a:t> ethnic minorities and most deprived populations and the age group 65-74.</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Q46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 ‘</a:t>
            </a:r>
            <a:r>
              <a:rPr lang="en-GB" sz="1400" dirty="0">
                <a:latin typeface="Poppins" panose="00000500000000000000" pitchFamily="2" charset="0"/>
                <a:cs typeface="Poppins" panose="00000500000000000000" pitchFamily="2" charset="0"/>
              </a:rPr>
              <a:t>side effects from</a:t>
            </a:r>
          </a:p>
          <a:p>
            <a:r>
              <a:rPr lang="en-GB" sz="1400" dirty="0">
                <a:latin typeface="Poppins" panose="00000500000000000000" pitchFamily="2" charset="0"/>
                <a:cs typeface="Poppins" panose="00000500000000000000" pitchFamily="2" charset="0"/>
              </a:rPr>
              <a:t>                 treatment.’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age groups 35-44, 65-74 and 75-84.</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Q47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regards to</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‘p</a:t>
            </a:r>
            <a:r>
              <a:rPr lang="en-GB" sz="1400" dirty="0">
                <a:latin typeface="Poppins" panose="00000500000000000000" pitchFamily="2" charset="0"/>
                <a:cs typeface="Poppins" panose="00000500000000000000" pitchFamily="2" charset="0"/>
              </a:rPr>
              <a:t>atient felt possible long-term side effects were definitely explained in a way they could understand in advance of their</a:t>
            </a:r>
          </a:p>
          <a:p>
            <a:r>
              <a:rPr lang="en-GB" sz="1400" dirty="0">
                <a:latin typeface="Poppins" panose="00000500000000000000" pitchFamily="2" charset="0"/>
                <a:cs typeface="Poppins" panose="00000500000000000000" pitchFamily="2" charset="0"/>
              </a:rPr>
              <a:t>                 treatment.’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age groups 65-74 and 85+.</a:t>
            </a:r>
            <a:endParaRPr lang="en-GB" sz="1400" dirty="0">
              <a:latin typeface="Poppins" panose="00000500000000000000" pitchFamily="2" charset="0"/>
              <a:cs typeface="Poppins" panose="00000500000000000000" pitchFamily="2" charset="0"/>
            </a:endParaRPr>
          </a:p>
          <a:p>
            <a:endParaRPr lang="en-GB" sz="14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Q48         </a:t>
            </a:r>
            <a:r>
              <a:rPr lang="en-GB" sz="14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than England’s population in regards to</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a:t>
            </a:r>
            <a:r>
              <a:rPr lang="en-GB" sz="1400" dirty="0">
                <a:latin typeface="Poppins" panose="00000500000000000000" pitchFamily="2" charset="0"/>
                <a:cs typeface="Poppins" panose="00000500000000000000" pitchFamily="2" charset="0"/>
              </a:rPr>
              <a:t>patient was definitely able to discuss options for managing the impact of any long-term side effects.’ </a:t>
            </a:r>
            <a:r>
              <a:rPr lang="en-GB" sz="1400" kern="100" dirty="0">
                <a:effectLst/>
                <a:latin typeface="Poppins" panose="00000500000000000000" pitchFamily="2" charset="0"/>
                <a:ea typeface="Calibri" panose="020F0502020204030204" pitchFamily="34" charset="0"/>
                <a:cs typeface="Poppins" panose="00000500000000000000" pitchFamily="2" charset="0"/>
              </a:rPr>
              <a:t>This experience was</a:t>
            </a:r>
          </a:p>
          <a:p>
            <a:r>
              <a:rPr lang="en-GB" sz="1400" kern="100" dirty="0">
                <a:latin typeface="Poppins" panose="00000500000000000000" pitchFamily="2" charset="0"/>
                <a:ea typeface="Calibri" panose="020F0502020204030204" pitchFamily="34" charset="0"/>
                <a:cs typeface="Poppins" panose="00000500000000000000" pitchFamily="2" charset="0"/>
              </a:rPr>
              <a:t>                </a:t>
            </a:r>
            <a:r>
              <a:rPr lang="en-GB" sz="1400" kern="100" dirty="0">
                <a:effectLst/>
                <a:latin typeface="Poppins" panose="00000500000000000000" pitchFamily="2" charset="0"/>
                <a:ea typeface="Calibri" panose="020F0502020204030204" pitchFamily="34" charset="0"/>
                <a:cs typeface="Poppins" panose="00000500000000000000" pitchFamily="2" charset="0"/>
              </a:rPr>
              <a:t>seen in the</a:t>
            </a:r>
            <a:r>
              <a:rPr lang="en-GB" sz="1400" kern="100" dirty="0">
                <a:latin typeface="Poppins" panose="00000500000000000000" pitchFamily="2" charset="0"/>
                <a:ea typeface="Calibri" panose="020F0502020204030204" pitchFamily="34" charset="0"/>
                <a:cs typeface="Poppins" panose="00000500000000000000" pitchFamily="2" charset="0"/>
              </a:rPr>
              <a:t> ethnic minorities populations and the age groups 16-24, 65-74 and 85+.</a:t>
            </a:r>
          </a:p>
          <a:p>
            <a:endParaRPr lang="en-GB" sz="1400" kern="100" dirty="0">
              <a:latin typeface="Poppins" panose="00000500000000000000" pitchFamily="2" charset="0"/>
              <a:cs typeface="Poppins" panose="00000500000000000000" pitchFamily="2" charset="0"/>
            </a:endParaRPr>
          </a:p>
          <a:p>
            <a:endParaRPr lang="en-GB" sz="1400" kern="100" dirty="0">
              <a:latin typeface="Poppins" panose="00000500000000000000" pitchFamily="2" charset="0"/>
              <a:cs typeface="Poppins" panose="00000500000000000000" pitchFamily="2" charset="0"/>
            </a:endParaRPr>
          </a:p>
          <a:p>
            <a:r>
              <a:rPr lang="en-GB" sz="1400" dirty="0">
                <a:latin typeface="Poppins" panose="00000500000000000000" pitchFamily="2" charset="0"/>
                <a:cs typeface="Poppins" panose="00000500000000000000" pitchFamily="2" charset="0"/>
              </a:rPr>
              <a:t>Whilst further evidence is required this analysis implies that patients overall in London, ethnic minorities, for those who are most deprived and for the ages shown above report worse scores for the ‘immediate and long term side effects’ part of their pathway than the same groups across England.</a:t>
            </a:r>
            <a:endParaRPr lang="en-GB" sz="1400" strike="sngStrike" dirty="0">
              <a:latin typeface="Poppins" panose="00000500000000000000" pitchFamily="2" charset="0"/>
              <a:cs typeface="Poppins" panose="00000500000000000000" pitchFamily="2" charset="0"/>
            </a:endParaRPr>
          </a:p>
          <a:p>
            <a:endParaRPr lang="en-GB" sz="15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76840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0875B4-B4BB-82F4-BD2A-0823B3A4E3CE}"/>
              </a:ext>
            </a:extLst>
          </p:cNvPr>
          <p:cNvSpPr txBox="1"/>
          <p:nvPr/>
        </p:nvSpPr>
        <p:spPr>
          <a:xfrm>
            <a:off x="820882" y="1168985"/>
            <a:ext cx="11095463" cy="4632037"/>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Support while at home(Q49-50)</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Q49           </a:t>
            </a:r>
            <a:r>
              <a:rPr lang="en-GB" sz="1600" kern="100" dirty="0">
                <a:effectLst/>
                <a:latin typeface="Poppins" panose="00000500000000000000" pitchFamily="2" charset="0"/>
                <a:ea typeface="Calibri" panose="020F0502020204030204" pitchFamily="34" charset="0"/>
                <a:cs typeface="Poppins" panose="00000500000000000000" pitchFamily="2" charset="0"/>
              </a:rPr>
              <a:t>There was no statistical difference between London’s and England’s population in regards to ‘the </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c</a:t>
            </a:r>
            <a:r>
              <a:rPr lang="en-GB" sz="1600" dirty="0">
                <a:latin typeface="Poppins" panose="00000500000000000000" pitchFamily="2" charset="0"/>
                <a:cs typeface="Poppins" panose="00000500000000000000" pitchFamily="2" charset="0"/>
              </a:rPr>
              <a:t>are team gave family, or someone close, all the information needed to help care for the patient</a:t>
            </a:r>
          </a:p>
          <a:p>
            <a:r>
              <a:rPr lang="en-GB" sz="1600" dirty="0">
                <a:latin typeface="Poppins" panose="00000500000000000000" pitchFamily="2" charset="0"/>
                <a:cs typeface="Poppins" panose="00000500000000000000" pitchFamily="2" charset="0"/>
              </a:rPr>
              <a:t>                   at home.’ </a:t>
            </a:r>
            <a:r>
              <a:rPr lang="en-GB" sz="1600" kern="100" dirty="0">
                <a:effectLst/>
                <a:latin typeface="Poppins" panose="00000500000000000000" pitchFamily="2" charset="0"/>
                <a:ea typeface="Calibri" panose="020F0502020204030204" pitchFamily="34" charset="0"/>
                <a:cs typeface="Poppins" panose="00000500000000000000" pitchFamily="2" charset="0"/>
              </a:rPr>
              <a:t>There was a statistical difference between London’s and England’s ethnic minorities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a:t>
            </a: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Q50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‘d</a:t>
            </a:r>
            <a:r>
              <a:rPr lang="en-GB" sz="1600" dirty="0">
                <a:latin typeface="Poppins" panose="00000500000000000000" pitchFamily="2" charset="0"/>
                <a:cs typeface="Poppins" panose="00000500000000000000" pitchFamily="2" charset="0"/>
              </a:rPr>
              <a:t>uring treatment, the patient definitely got enough care and support at</a:t>
            </a:r>
          </a:p>
          <a:p>
            <a:r>
              <a:rPr lang="en-GB" sz="1600" dirty="0">
                <a:latin typeface="Poppins" panose="00000500000000000000" pitchFamily="2" charset="0"/>
                <a:cs typeface="Poppins" panose="00000500000000000000" pitchFamily="2" charset="0"/>
              </a:rPr>
              <a:t>                   home from community or voluntary services.’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600" kern="100" dirty="0">
                <a:latin typeface="Poppins" panose="00000500000000000000" pitchFamily="2" charset="0"/>
                <a:ea typeface="Calibri" panose="020F0502020204030204" pitchFamily="34" charset="0"/>
                <a:cs typeface="Poppins" panose="00000500000000000000" pitchFamily="2" charset="0"/>
              </a:rPr>
              <a:t> ethnic minorities</a:t>
            </a:r>
          </a:p>
          <a:p>
            <a:r>
              <a:rPr lang="en-GB" sz="1600" kern="100" dirty="0">
                <a:latin typeface="Poppins" panose="00000500000000000000" pitchFamily="2" charset="0"/>
                <a:ea typeface="Calibri" panose="020F0502020204030204" pitchFamily="34" charset="0"/>
                <a:cs typeface="Poppins" panose="00000500000000000000" pitchFamily="2" charset="0"/>
              </a:rPr>
              <a:t>                   and most deprived populations and the age groups 45-54, 55-64, 65-74 and 75-84.</a:t>
            </a:r>
          </a:p>
          <a:p>
            <a:endParaRPr lang="en-GB" sz="1600" kern="100" dirty="0">
              <a:latin typeface="Poppins" panose="00000500000000000000" pitchFamily="2" charset="0"/>
              <a:ea typeface="Calibri" panose="020F0502020204030204" pitchFamily="34"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ethnic minorities, for those who are most deprived and for the ages shown above report worse scores for the ‘immediate and long term side effects’ part of their pathway than the same groups across England.</a:t>
            </a:r>
            <a:endParaRPr lang="en-GB" sz="1600" strike="sngStrike"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97002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65B056-6494-2A6C-C4E2-53C7124E97AF}"/>
              </a:ext>
            </a:extLst>
          </p:cNvPr>
          <p:cNvSpPr txBox="1"/>
          <p:nvPr/>
        </p:nvSpPr>
        <p:spPr>
          <a:xfrm>
            <a:off x="548268" y="1416635"/>
            <a:ext cx="11095463" cy="4555093"/>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Care from your GP Practice(Q51-52)</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Q51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
            </a:r>
            <a:r>
              <a:rPr lang="en-GB" sz="1600" dirty="0">
                <a:latin typeface="Poppins" panose="00000500000000000000" pitchFamily="2" charset="0"/>
                <a:cs typeface="Poppins" panose="00000500000000000000" pitchFamily="2" charset="0"/>
              </a:rPr>
              <a:t>atient definitely received the right amount of support from their GP</a:t>
            </a:r>
          </a:p>
          <a:p>
            <a:r>
              <a:rPr lang="en-GB" sz="1600" dirty="0">
                <a:latin typeface="Poppins" panose="00000500000000000000" pitchFamily="2" charset="0"/>
                <a:cs typeface="Poppins" panose="00000500000000000000" pitchFamily="2" charset="0"/>
              </a:rPr>
              <a:t>                   practice during treatment’.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a:t>
            </a:r>
            <a:r>
              <a:rPr lang="en-GB" sz="1600" kern="100" dirty="0">
                <a:latin typeface="Poppins" panose="00000500000000000000" pitchFamily="2" charset="0"/>
                <a:ea typeface="Calibri" panose="020F0502020204030204" pitchFamily="34" charset="0"/>
                <a:cs typeface="Poppins" panose="00000500000000000000" pitchFamily="2" charset="0"/>
              </a:rPr>
              <a:t>the age groups 16-24, 25-34 and 45-54.</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Q52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
            </a:r>
            <a:r>
              <a:rPr lang="en-GB" sz="1600" dirty="0">
                <a:latin typeface="Poppins" panose="00000500000000000000" pitchFamily="2" charset="0"/>
                <a:cs typeface="Poppins" panose="00000500000000000000" pitchFamily="2" charset="0"/>
              </a:rPr>
              <a:t>atient has had a review of cancer care by GP practice.’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was seen in the</a:t>
            </a:r>
            <a:r>
              <a:rPr lang="en-GB" sz="1600" kern="100" dirty="0">
                <a:latin typeface="Poppins" panose="00000500000000000000" pitchFamily="2" charset="0"/>
                <a:ea typeface="Calibri" panose="020F0502020204030204" pitchFamily="34" charset="0"/>
                <a:cs typeface="Poppins" panose="00000500000000000000" pitchFamily="2" charset="0"/>
              </a:rPr>
              <a:t> most deprived population and the age group 55-64.</a:t>
            </a:r>
          </a:p>
          <a:p>
            <a:endParaRPr lang="en-GB" sz="1600" kern="100"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for those who are most deprived and for the ages shown above report worse scores for the ‘immediate and long term side effects’ part of their pathway than the same groups across England.</a:t>
            </a:r>
            <a:endParaRPr lang="en-GB" sz="1600" strike="sngStrike"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94274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DAFFC-ADD9-B2F1-D414-155DB3A3A675}"/>
              </a:ext>
            </a:extLst>
          </p:cNvPr>
          <p:cNvSpPr txBox="1">
            <a:spLocks/>
          </p:cNvSpPr>
          <p:nvPr/>
        </p:nvSpPr>
        <p:spPr>
          <a:xfrm>
            <a:off x="2994887" y="333375"/>
            <a:ext cx="7315200"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t>Introduction</a:t>
            </a:r>
            <a:endParaRPr lang="en-GB" sz="4000" b="1" dirty="0">
              <a:latin typeface="Arial" panose="020B0604020202020204" pitchFamily="34" charset="0"/>
              <a:cs typeface="Arial" panose="020B0604020202020204" pitchFamily="34" charset="0"/>
            </a:endParaRPr>
          </a:p>
          <a:p>
            <a:endParaRPr lang="en-GB" sz="40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40A124D-D274-376C-FC60-8E2BA3053479}"/>
              </a:ext>
            </a:extLst>
          </p:cNvPr>
          <p:cNvSpPr txBox="1"/>
          <p:nvPr/>
        </p:nvSpPr>
        <p:spPr>
          <a:xfrm>
            <a:off x="690780" y="1446312"/>
            <a:ext cx="10810440" cy="5078313"/>
          </a:xfrm>
          <a:prstGeom prst="rect">
            <a:avLst/>
          </a:prstGeom>
          <a:noFill/>
        </p:spPr>
        <p:txBody>
          <a:bodyPr wrap="square" rtlCol="0">
            <a:spAutoFit/>
          </a:bodyPr>
          <a:lstStyle/>
          <a:p>
            <a:r>
              <a:rPr lang="en-GB" dirty="0"/>
              <a:t>The Cancer Patient Experience Survey 2021 is the eleventh iteration of the survey first undertaken in 2010. It has been designed to monitor national progress on cancer care; to provide information to drive local quality improvements; to assist commissioners and providers of cancer care; and to inform the work of the various charities and stakeholder groups supporting cancer patients.</a:t>
            </a:r>
          </a:p>
          <a:p>
            <a:endParaRPr lang="en-GB" dirty="0"/>
          </a:p>
          <a:p>
            <a:r>
              <a:rPr lang="en-GB" dirty="0"/>
              <a:t>In this slide deck we have used statistical significance information to summarise the difference between London scores and England scores on the NCPES survey.</a:t>
            </a:r>
          </a:p>
          <a:p>
            <a:endParaRPr lang="en-GB" dirty="0"/>
          </a:p>
          <a:p>
            <a:endParaRPr lang="en-GB" dirty="0"/>
          </a:p>
          <a:p>
            <a:r>
              <a:rPr lang="en-GB" dirty="0"/>
              <a:t>The 2021 survey involved 134 NHS trusts. Out of 107,412 people, 59,352 people responded to the survey, yielding a response rate of 55%.</a:t>
            </a:r>
          </a:p>
          <a:p>
            <a:endParaRPr lang="en-GB" dirty="0"/>
          </a:p>
          <a:p>
            <a:r>
              <a:rPr lang="en-GB" dirty="0"/>
              <a:t>To view the 2021 questionnaire, survey guidance, survey materials and the scoring document, please visit the website. All Excel data tables and PDF reports from the survey are also published on the website:</a:t>
            </a:r>
          </a:p>
          <a:p>
            <a:r>
              <a:rPr lang="en-GB" dirty="0">
                <a:hlinkClick r:id="rId2"/>
              </a:rPr>
              <a:t>https://www.ncpes.co.uk/supporting-documents</a:t>
            </a:r>
            <a:r>
              <a:rPr lang="en-GB" dirty="0"/>
              <a:t> </a:t>
            </a:r>
          </a:p>
          <a:p>
            <a:endParaRPr lang="en-GB" dirty="0"/>
          </a:p>
          <a:p>
            <a:r>
              <a:rPr lang="en-GB" dirty="0"/>
              <a:t>Please contact </a:t>
            </a:r>
            <a:r>
              <a:rPr lang="en-GB" dirty="0">
                <a:hlinkClick r:id="rId3"/>
              </a:rPr>
              <a:t>chipo.chirewa@nhs.net</a:t>
            </a:r>
            <a:r>
              <a:rPr lang="en-GB" dirty="0"/>
              <a:t> for further information.</a:t>
            </a:r>
          </a:p>
          <a:p>
            <a:endParaRPr lang="en-GB" dirty="0"/>
          </a:p>
        </p:txBody>
      </p:sp>
    </p:spTree>
    <p:extLst>
      <p:ext uri="{BB962C8B-B14F-4D97-AF65-F5344CB8AC3E}">
        <p14:creationId xmlns:p14="http://schemas.microsoft.com/office/powerpoint/2010/main" val="1099803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43B9F6-A0DC-4887-6C2D-6DA98F80B662}"/>
              </a:ext>
            </a:extLst>
          </p:cNvPr>
          <p:cNvSpPr txBox="1"/>
          <p:nvPr/>
        </p:nvSpPr>
        <p:spPr>
          <a:xfrm>
            <a:off x="744682" y="710299"/>
            <a:ext cx="11095463" cy="6201698"/>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Living with and beyond cancer(Q53-55)</a:t>
            </a:r>
            <a:endParaRPr lang="en-GB" sz="16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endParaRPr lang="en-GB" sz="11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Q53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‘a</a:t>
            </a:r>
            <a:r>
              <a:rPr lang="en-GB" sz="1600" dirty="0">
                <a:latin typeface="Poppins" panose="00000500000000000000" pitchFamily="2" charset="0"/>
                <a:cs typeface="Poppins" panose="00000500000000000000" pitchFamily="2" charset="0"/>
              </a:rPr>
              <a:t>fter treatment, the patient definitely could get enough emotional</a:t>
            </a:r>
          </a:p>
          <a:p>
            <a:r>
              <a:rPr lang="en-GB" sz="1600" dirty="0">
                <a:latin typeface="Poppins" panose="00000500000000000000" pitchFamily="2" charset="0"/>
                <a:cs typeface="Poppins" panose="00000500000000000000" pitchFamily="2" charset="0"/>
              </a:rPr>
              <a:t>                  support at home from community or voluntary services’.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600" kern="100" dirty="0">
                <a:latin typeface="Poppins" panose="00000500000000000000" pitchFamily="2" charset="0"/>
                <a:ea typeface="Calibri" panose="020F0502020204030204" pitchFamily="34" charset="0"/>
                <a:cs typeface="Poppins" panose="00000500000000000000" pitchFamily="2" charset="0"/>
              </a:rPr>
              <a:t> most</a:t>
            </a:r>
          </a:p>
          <a:p>
            <a:r>
              <a:rPr lang="en-GB" sz="1600" kern="100" dirty="0">
                <a:latin typeface="Poppins" panose="00000500000000000000" pitchFamily="2" charset="0"/>
                <a:ea typeface="Calibri" panose="020F0502020204030204" pitchFamily="34" charset="0"/>
                <a:cs typeface="Poppins" panose="00000500000000000000" pitchFamily="2" charset="0"/>
              </a:rPr>
              <a:t>                 deprived population and the age groups 65-74 and 75-84.</a:t>
            </a:r>
          </a:p>
          <a:p>
            <a:endParaRPr lang="en-GB" sz="16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Q54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‘t</a:t>
            </a:r>
            <a:r>
              <a:rPr lang="en-GB" sz="1600" dirty="0">
                <a:latin typeface="Poppins" panose="00000500000000000000" pitchFamily="2" charset="0"/>
                <a:cs typeface="Poppins" panose="00000500000000000000" pitchFamily="2" charset="0"/>
              </a:rPr>
              <a:t>he right amount of information and support was offered to the patient</a:t>
            </a:r>
          </a:p>
          <a:p>
            <a:r>
              <a:rPr lang="en-GB" sz="1600" dirty="0">
                <a:latin typeface="Poppins" panose="00000500000000000000" pitchFamily="2" charset="0"/>
                <a:cs typeface="Poppins" panose="00000500000000000000" pitchFamily="2" charset="0"/>
              </a:rPr>
              <a:t>                 between final treatment and the follow up appointment’.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600" dirty="0">
                <a:latin typeface="Poppins" panose="00000500000000000000" pitchFamily="2" charset="0"/>
                <a:cs typeface="Poppins" panose="00000500000000000000" pitchFamily="2" charset="0"/>
              </a:rPr>
              <a:t> age</a:t>
            </a:r>
          </a:p>
          <a:p>
            <a:r>
              <a:rPr lang="en-GB" sz="1600" dirty="0">
                <a:latin typeface="Poppins" panose="00000500000000000000" pitchFamily="2" charset="0"/>
                <a:cs typeface="Poppins" panose="00000500000000000000" pitchFamily="2" charset="0"/>
              </a:rPr>
              <a:t>                 groups 65-74 and 85+. The LGBTQ+ population</a:t>
            </a:r>
            <a:r>
              <a:rPr lang="en-GB" sz="1600" kern="100" dirty="0">
                <a:effectLst/>
                <a:latin typeface="Poppins" panose="00000500000000000000" pitchFamily="2" charset="0"/>
                <a:ea typeface="Calibri" panose="020F0502020204030204" pitchFamily="34" charset="0"/>
                <a:cs typeface="Poppins" panose="00000500000000000000" pitchFamily="2" charset="0"/>
              </a:rPr>
              <a:t> had a statistically significantly better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p>
          <a:p>
            <a:r>
              <a:rPr lang="en-GB" sz="1600" kern="100" dirty="0">
                <a:effectLst/>
                <a:latin typeface="Poppins" panose="00000500000000000000" pitchFamily="2" charset="0"/>
                <a:ea typeface="Calibri" panose="020F0502020204030204" pitchFamily="34" charset="0"/>
                <a:cs typeface="Poppins" panose="00000500000000000000" pitchFamily="2" charset="0"/>
              </a:rPr>
              <a:t>                 than England’s population.</a:t>
            </a:r>
            <a:endParaRPr lang="en-GB" sz="1600"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Q55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
            </a:r>
            <a:r>
              <a:rPr lang="en-GB" sz="1600" dirty="0">
                <a:latin typeface="Poppins" panose="00000500000000000000" pitchFamily="2" charset="0"/>
                <a:cs typeface="Poppins" panose="00000500000000000000" pitchFamily="2" charset="0"/>
              </a:rPr>
              <a:t>atient was given enough information about the possibility and signs of</a:t>
            </a:r>
          </a:p>
          <a:p>
            <a:r>
              <a:rPr lang="en-GB" sz="1600" dirty="0">
                <a:latin typeface="Poppins" panose="00000500000000000000" pitchFamily="2" charset="0"/>
                <a:cs typeface="Poppins" panose="00000500000000000000" pitchFamily="2" charset="0"/>
              </a:rPr>
              <a:t>                cancer coming back or spreading’.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 the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dirty="0">
                <a:latin typeface="Poppins" panose="00000500000000000000" pitchFamily="2" charset="0"/>
                <a:cs typeface="Poppins" panose="00000500000000000000" pitchFamily="2" charset="0"/>
              </a:rPr>
              <a:t>age groups 65-74 and 85+. </a:t>
            </a:r>
          </a:p>
          <a:p>
            <a:endParaRPr lang="en-GB" sz="1600" kern="100"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LGBTQ+ population, for those who are most deprived and for the ages shown above report worse scores for the ‘immediate and long term side effects’ part of their pathway than the same groups across England.</a:t>
            </a:r>
            <a:endParaRPr lang="en-GB" sz="1600" strike="sngStrike"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a:p>
            <a:endParaRPr lang="en-GB" sz="11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6655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B26B8C-3129-8728-541A-45AD9C6A55C7}"/>
              </a:ext>
            </a:extLst>
          </p:cNvPr>
          <p:cNvSpPr txBox="1"/>
          <p:nvPr/>
        </p:nvSpPr>
        <p:spPr>
          <a:xfrm>
            <a:off x="622443" y="579358"/>
            <a:ext cx="11095463" cy="6278642"/>
          </a:xfrm>
          <a:prstGeom prst="rect">
            <a:avLst/>
          </a:prstGeom>
          <a:noFill/>
        </p:spPr>
        <p:txBody>
          <a:bodyPr wrap="square">
            <a:spAutoFit/>
          </a:bodyPr>
          <a:lstStyle/>
          <a:p>
            <a:pPr algn="ctr"/>
            <a:r>
              <a:rPr lang="en-GB" sz="2800" dirty="0">
                <a:latin typeface="Poppins" panose="00000500000000000000" pitchFamily="2" charset="0"/>
                <a:cs typeface="Poppins" panose="00000500000000000000" pitchFamily="2" charset="0"/>
              </a:rPr>
              <a:t>Your overall NHS care (Q56-59)</a:t>
            </a:r>
            <a:endParaRPr lang="en-GB" sz="1600" dirty="0">
              <a:latin typeface="Poppins" panose="00000500000000000000" pitchFamily="2" charset="0"/>
              <a:cs typeface="Poppins" panose="00000500000000000000" pitchFamily="2" charset="0"/>
            </a:endParaRPr>
          </a:p>
          <a:p>
            <a:endParaRPr lang="en-GB" sz="1100" kern="100" dirty="0">
              <a:latin typeface="Poppins" panose="00000500000000000000" pitchFamily="2" charset="0"/>
              <a:cs typeface="Poppins" panose="00000500000000000000" pitchFamily="2" charset="0"/>
            </a:endParaRPr>
          </a:p>
          <a:p>
            <a:endParaRPr lang="en-GB" sz="1100" kern="100" dirty="0">
              <a:latin typeface="Poppins" panose="00000500000000000000" pitchFamily="2" charset="0"/>
              <a:cs typeface="Poppins" panose="00000500000000000000" pitchFamily="2" charset="0"/>
            </a:endParaRPr>
          </a:p>
          <a:p>
            <a:r>
              <a:rPr lang="en-GB" sz="1600" kern="100" dirty="0">
                <a:latin typeface="Poppins" panose="00000500000000000000" pitchFamily="2" charset="0"/>
                <a:cs typeface="Poppins" panose="00000500000000000000" pitchFamily="2" charset="0"/>
              </a:rPr>
              <a:t>Q56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‘t</a:t>
            </a:r>
            <a:r>
              <a:rPr lang="en-GB" sz="1600" kern="100" dirty="0">
                <a:latin typeface="Poppins" panose="00000500000000000000" pitchFamily="2" charset="0"/>
                <a:cs typeface="Poppins" panose="00000500000000000000" pitchFamily="2" charset="0"/>
              </a:rPr>
              <a:t>he whole care team worked well together.’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 in</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dirty="0">
                <a:latin typeface="Poppins" panose="00000500000000000000" pitchFamily="2" charset="0"/>
                <a:cs typeface="Poppins" panose="00000500000000000000" pitchFamily="2" charset="0"/>
              </a:rPr>
              <a:t>age group 75-84. </a:t>
            </a:r>
            <a:endParaRPr lang="en-GB" sz="1600" kern="100" dirty="0">
              <a:latin typeface="Poppins" panose="00000500000000000000" pitchFamily="2" charset="0"/>
              <a:cs typeface="Poppins" panose="00000500000000000000" pitchFamily="2" charset="0"/>
            </a:endParaRPr>
          </a:p>
          <a:p>
            <a:endParaRPr lang="en-GB" sz="1600" kern="100" dirty="0">
              <a:latin typeface="Poppins" panose="00000500000000000000" pitchFamily="2" charset="0"/>
              <a:cs typeface="Poppins" panose="00000500000000000000" pitchFamily="2" charset="0"/>
            </a:endParaRPr>
          </a:p>
          <a:p>
            <a:r>
              <a:rPr lang="en-GB" sz="1600" kern="100" dirty="0">
                <a:latin typeface="Poppins" panose="00000500000000000000" pitchFamily="2" charset="0"/>
                <a:cs typeface="Poppins" panose="00000500000000000000" pitchFamily="2" charset="0"/>
              </a:rPr>
              <a:t>Q57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‘a</a:t>
            </a:r>
            <a:r>
              <a:rPr lang="en-GB" sz="1600" kern="100" dirty="0">
                <a:latin typeface="Poppins" panose="00000500000000000000" pitchFamily="2" charset="0"/>
                <a:cs typeface="Poppins" panose="00000500000000000000" pitchFamily="2" charset="0"/>
              </a:rPr>
              <a:t>dministration of care was very good or good.’ </a:t>
            </a:r>
            <a:r>
              <a:rPr lang="en-GB" sz="1600" kern="100" dirty="0">
                <a:effectLst/>
                <a:latin typeface="Poppins" panose="00000500000000000000" pitchFamily="2" charset="0"/>
                <a:ea typeface="Calibri" panose="020F0502020204030204" pitchFamily="34" charset="0"/>
                <a:cs typeface="Poppins" panose="00000500000000000000" pitchFamily="2" charset="0"/>
              </a:rPr>
              <a:t>This experience was seen</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in the most deprived population and the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dirty="0">
                <a:latin typeface="Poppins" panose="00000500000000000000" pitchFamily="2" charset="0"/>
                <a:cs typeface="Poppins" panose="00000500000000000000" pitchFamily="2" charset="0"/>
              </a:rPr>
              <a:t>age groups 45-54 and 65-74.</a:t>
            </a:r>
            <a:endParaRPr lang="en-GB" sz="1600" kern="1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Q58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better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‘c</a:t>
            </a:r>
            <a:r>
              <a:rPr lang="en-GB" sz="1600" dirty="0">
                <a:latin typeface="Poppins" panose="00000500000000000000" pitchFamily="2" charset="0"/>
                <a:cs typeface="Poppins" panose="00000500000000000000" pitchFamily="2" charset="0"/>
              </a:rPr>
              <a:t>ancer research opportunities were discussed with patient.’ This</a:t>
            </a:r>
          </a:p>
          <a:p>
            <a:r>
              <a:rPr lang="en-GB" sz="1600" dirty="0">
                <a:latin typeface="Poppins" panose="00000500000000000000" pitchFamily="2" charset="0"/>
                <a:cs typeface="Poppins" panose="00000500000000000000" pitchFamily="2" charset="0"/>
              </a:rPr>
              <a:t>                  experience was seen in the ethnic minorities, most deprived and LGBTQ+ populations and age</a:t>
            </a:r>
          </a:p>
          <a:p>
            <a:r>
              <a:rPr lang="en-GB" sz="1600" dirty="0">
                <a:latin typeface="Poppins" panose="00000500000000000000" pitchFamily="2" charset="0"/>
                <a:cs typeface="Poppins" panose="00000500000000000000" pitchFamily="2" charset="0"/>
              </a:rPr>
              <a:t>                 groups 45-54, 55-64, 65-74 and 75-84.</a:t>
            </a: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Q59          </a:t>
            </a:r>
            <a:r>
              <a:rPr lang="en-GB" sz="1600" kern="100" dirty="0">
                <a:effectLst/>
                <a:latin typeface="Poppins" panose="00000500000000000000" pitchFamily="2" charset="0"/>
                <a:ea typeface="Calibri" panose="020F0502020204030204" pitchFamily="34" charset="0"/>
                <a:cs typeface="Poppins" panose="00000500000000000000" pitchFamily="2" charset="0"/>
              </a:rPr>
              <a:t>Overall London’s population had a statistically significantly worse experience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than England’s</a:t>
            </a:r>
          </a:p>
          <a:p>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kern="100" dirty="0">
                <a:effectLst/>
                <a:latin typeface="Poppins" panose="00000500000000000000" pitchFamily="2" charset="0"/>
                <a:ea typeface="Calibri" panose="020F0502020204030204" pitchFamily="34" charset="0"/>
                <a:cs typeface="Poppins" panose="00000500000000000000" pitchFamily="2" charset="0"/>
              </a:rPr>
              <a:t>population in regards to ‘p</a:t>
            </a:r>
            <a:r>
              <a:rPr lang="en-GB" sz="1600" dirty="0">
                <a:latin typeface="Poppins" panose="00000500000000000000" pitchFamily="2" charset="0"/>
                <a:cs typeface="Poppins" panose="00000500000000000000" pitchFamily="2" charset="0"/>
              </a:rPr>
              <a:t>atient's average rating of care scored from very poor to very good.’ </a:t>
            </a:r>
          </a:p>
          <a:p>
            <a:r>
              <a:rPr lang="en-GB" sz="1600" kern="100" dirty="0">
                <a:effectLst/>
                <a:latin typeface="Poppins" panose="00000500000000000000" pitchFamily="2" charset="0"/>
                <a:ea typeface="Calibri" panose="020F0502020204030204" pitchFamily="34" charset="0"/>
                <a:cs typeface="Poppins" panose="00000500000000000000" pitchFamily="2" charset="0"/>
              </a:rPr>
              <a:t>                  This experience was seen in the most deprived population and the</a:t>
            </a:r>
            <a:r>
              <a:rPr lang="en-GB" sz="1600" kern="100" dirty="0">
                <a:latin typeface="Poppins" panose="00000500000000000000" pitchFamily="2" charset="0"/>
                <a:ea typeface="Calibri" panose="020F0502020204030204" pitchFamily="34" charset="0"/>
                <a:cs typeface="Poppins" panose="00000500000000000000" pitchFamily="2" charset="0"/>
              </a:rPr>
              <a:t> </a:t>
            </a:r>
            <a:r>
              <a:rPr lang="en-GB" sz="1600" dirty="0">
                <a:latin typeface="Poppins" panose="00000500000000000000" pitchFamily="2" charset="0"/>
                <a:cs typeface="Poppins" panose="00000500000000000000" pitchFamily="2" charset="0"/>
              </a:rPr>
              <a:t>age groups 45-54, 55-64 and</a:t>
            </a:r>
          </a:p>
          <a:p>
            <a:r>
              <a:rPr lang="en-GB" sz="1600" dirty="0">
                <a:latin typeface="Poppins" panose="00000500000000000000" pitchFamily="2" charset="0"/>
                <a:cs typeface="Poppins" panose="00000500000000000000" pitchFamily="2" charset="0"/>
              </a:rPr>
              <a:t>                  65-74. </a:t>
            </a:r>
            <a:endParaRPr lang="en-GB" sz="1600" kern="100"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ethnic minorities , LGBTQ+ population, for those who are most deprived and for the ages shown above report worse scores for the ‘immediate and long term side effects’ part of their pathway than the same groups across England.</a:t>
            </a:r>
            <a:endParaRPr lang="en-GB" sz="1600" strike="sngStrike"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372548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DAFFC-ADD9-B2F1-D414-155DB3A3A675}"/>
              </a:ext>
            </a:extLst>
          </p:cNvPr>
          <p:cNvSpPr txBox="1">
            <a:spLocks/>
          </p:cNvSpPr>
          <p:nvPr/>
        </p:nvSpPr>
        <p:spPr>
          <a:xfrm>
            <a:off x="2994887" y="333375"/>
            <a:ext cx="7315200"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t>ANNEX - Statistical Information</a:t>
            </a:r>
            <a:endParaRPr lang="en-GB" sz="4000" b="1" dirty="0">
              <a:latin typeface="Arial" panose="020B0604020202020204" pitchFamily="34" charset="0"/>
              <a:cs typeface="Arial" panose="020B0604020202020204" pitchFamily="34" charset="0"/>
            </a:endParaRPr>
          </a:p>
          <a:p>
            <a:endParaRPr lang="en-GB" sz="40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40A124D-D274-376C-FC60-8E2BA3053479}"/>
              </a:ext>
            </a:extLst>
          </p:cNvPr>
          <p:cNvSpPr txBox="1"/>
          <p:nvPr/>
        </p:nvSpPr>
        <p:spPr>
          <a:xfrm>
            <a:off x="238560" y="1028343"/>
            <a:ext cx="10309412" cy="5816977"/>
          </a:xfrm>
          <a:prstGeom prst="rect">
            <a:avLst/>
          </a:prstGeom>
          <a:noFill/>
        </p:spPr>
        <p:txBody>
          <a:bodyPr wrap="square" rtlCol="0">
            <a:spAutoFit/>
          </a:bodyPr>
          <a:lstStyle/>
          <a:p>
            <a:r>
              <a:rPr lang="en-GB" sz="1600" dirty="0"/>
              <a:t>Sub-group comparisons on scores for each scored question:</a:t>
            </a:r>
          </a:p>
          <a:p>
            <a:endParaRPr lang="en-GB" sz="1600" b="1" dirty="0"/>
          </a:p>
          <a:p>
            <a:r>
              <a:rPr lang="en-GB" sz="1600" b="1" dirty="0"/>
              <a:t>Sexual orientation: </a:t>
            </a:r>
            <a:r>
              <a:rPr lang="en-GB" sz="1600" dirty="0"/>
              <a:t>significance tests indicate any differences between heterosexual and LGBTQ+ groups for both London and England, and also for LGBTQ+ respondents between London and England</a:t>
            </a:r>
          </a:p>
          <a:p>
            <a:r>
              <a:rPr lang="en-GB" sz="1600" b="1" dirty="0"/>
              <a:t>Ethnicity: </a:t>
            </a:r>
            <a:r>
              <a:rPr lang="en-GB" sz="1600" dirty="0"/>
              <a:t>significance tests indicate any differences between ethnic minorities and white groups for both London and England, and also for ethnic minority respondents between London and England</a:t>
            </a:r>
          </a:p>
          <a:p>
            <a:r>
              <a:rPr lang="en-GB" sz="1600" b="1" dirty="0"/>
              <a:t>IMD quintile: </a:t>
            </a:r>
            <a:r>
              <a:rPr lang="en-GB" sz="1600" dirty="0"/>
              <a:t>significance tests indicate any difference between the least deprived (quintile 5) and the most deprived (quintile 1) for both London and England, and also for the most deprived quintile between London and England</a:t>
            </a:r>
          </a:p>
          <a:p>
            <a:r>
              <a:rPr lang="en-GB" sz="1600" b="1" dirty="0"/>
              <a:t>Age: </a:t>
            </a:r>
            <a:r>
              <a:rPr lang="en-GB" sz="1600" dirty="0"/>
              <a:t>significance tests indicate any differences between London and England for each of the eight age groups</a:t>
            </a:r>
          </a:p>
          <a:p>
            <a:endParaRPr lang="en-GB" sz="1600" dirty="0"/>
          </a:p>
          <a:p>
            <a:r>
              <a:rPr lang="en-GB" sz="1600" dirty="0"/>
              <a:t>A z-test of proportions (95% confidence level) was used to test whether there is a significant difference between the scores of two groups for all scored questions aside from Q59</a:t>
            </a:r>
          </a:p>
          <a:p>
            <a:r>
              <a:rPr lang="en-GB" sz="1600" dirty="0"/>
              <a:t>A two-sample t-test (95% confidence level) was used to compare the mean score from Q59 (overall experience question)</a:t>
            </a:r>
          </a:p>
          <a:p>
            <a:endParaRPr lang="en-GB" sz="1600" dirty="0"/>
          </a:p>
          <a:p>
            <a:r>
              <a:rPr lang="en-GB" sz="1600" b="1" dirty="0"/>
              <a:t>Question comparability</a:t>
            </a:r>
          </a:p>
          <a:p>
            <a:r>
              <a:rPr lang="en-GB" sz="1600" dirty="0"/>
              <a:t>The questionnaire was redeveloped for the 2021 Cancer Patient Experience Survey. Due to the significant changes made to the questionnaire no trend data or year on year comparisons are presented in results.</a:t>
            </a:r>
          </a:p>
          <a:p>
            <a:r>
              <a:rPr lang="en-GB" sz="1600" b="1" dirty="0"/>
              <a:t>Question-level suppression</a:t>
            </a:r>
          </a:p>
          <a:p>
            <a:r>
              <a:rPr lang="en-GB" sz="1600" dirty="0"/>
              <a:t>If any group within a particular sub-group breakdown (such as the tumour group breakdown) has &lt;11 respondents, then the figure for this particular group is suppressed and replaced with an asterisk (*). If there is only one group within the sub-group breakdown that has &lt;11 respondents, and therefore suppressed, the group with the next lowest number of respondents is also supressed and replaced with an asterisk (*) (regardless if it is greater than or less than 11).    </a:t>
            </a:r>
          </a:p>
          <a:p>
            <a:endParaRPr lang="en-GB" dirty="0"/>
          </a:p>
        </p:txBody>
      </p:sp>
    </p:spTree>
    <p:extLst>
      <p:ext uri="{BB962C8B-B14F-4D97-AF65-F5344CB8AC3E}">
        <p14:creationId xmlns:p14="http://schemas.microsoft.com/office/powerpoint/2010/main" val="173360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0CC2F004-ECC3-9468-C564-1B4FA1EFA7E2}"/>
              </a:ext>
            </a:extLst>
          </p:cNvPr>
          <p:cNvGraphicFramePr>
            <a:graphicFrameLocks noGrp="1"/>
          </p:cNvGraphicFramePr>
          <p:nvPr>
            <p:extLst>
              <p:ext uri="{D42A27DB-BD31-4B8C-83A1-F6EECF244321}">
                <p14:modId xmlns:p14="http://schemas.microsoft.com/office/powerpoint/2010/main" val="1750975266"/>
              </p:ext>
            </p:extLst>
          </p:nvPr>
        </p:nvGraphicFramePr>
        <p:xfrm>
          <a:off x="434978" y="567268"/>
          <a:ext cx="10868025" cy="5920734"/>
        </p:xfrm>
        <a:graphic>
          <a:graphicData uri="http://schemas.openxmlformats.org/drawingml/2006/table">
            <a:tbl>
              <a:tblPr/>
              <a:tblGrid>
                <a:gridCol w="2406078">
                  <a:extLst>
                    <a:ext uri="{9D8B030D-6E8A-4147-A177-3AD203B41FA5}">
                      <a16:colId xmlns:a16="http://schemas.microsoft.com/office/drawing/2014/main" val="4230237474"/>
                    </a:ext>
                  </a:extLst>
                </a:gridCol>
                <a:gridCol w="8461947">
                  <a:extLst>
                    <a:ext uri="{9D8B030D-6E8A-4147-A177-3AD203B41FA5}">
                      <a16:colId xmlns:a16="http://schemas.microsoft.com/office/drawing/2014/main" val="3877168589"/>
                    </a:ext>
                  </a:extLst>
                </a:gridCol>
              </a:tblGrid>
              <a:tr h="200025">
                <a:tc>
                  <a:txBody>
                    <a:bodyPr/>
                    <a:lstStyle/>
                    <a:p>
                      <a:pPr algn="l" fontAlgn="b"/>
                      <a:r>
                        <a:rPr lang="en-GB" sz="1200" b="1" i="0" u="none" strike="noStrike" dirty="0">
                          <a:solidFill>
                            <a:srgbClr val="FFFFFF"/>
                          </a:solidFill>
                          <a:effectLst/>
                          <a:latin typeface="+mn-lt"/>
                        </a:rPr>
                        <a:t>Section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l" fontAlgn="b"/>
                      <a:r>
                        <a:rPr lang="en-GB" sz="1200" b="1" i="0" u="none" strike="noStrike" dirty="0">
                          <a:solidFill>
                            <a:srgbClr val="FFFFFF"/>
                          </a:solidFill>
                          <a:effectLst/>
                          <a:latin typeface="+mn-lt"/>
                        </a:rPr>
                        <a:t>Question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3800879"/>
                  </a:ext>
                </a:extLst>
              </a:tr>
              <a:tr h="106121">
                <a:tc>
                  <a:txBody>
                    <a:bodyPr/>
                    <a:lstStyle/>
                    <a:p>
                      <a:pPr algn="l" fontAlgn="b"/>
                      <a:r>
                        <a:rPr lang="en-GB" sz="1200" b="0" i="0" u="none" strike="noStrike" dirty="0">
                          <a:solidFill>
                            <a:srgbClr val="000000"/>
                          </a:solidFill>
                          <a:effectLst/>
                          <a:latin typeface="+mn-lt"/>
                        </a:rPr>
                        <a:t>Support from your GP Practice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Q02 Patient only spoke to primary care professional once or twice before cancer diagnosis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528332"/>
                  </a:ext>
                </a:extLst>
              </a:tr>
              <a:tr h="106121">
                <a:tc>
                  <a:txBody>
                    <a:bodyPr/>
                    <a:lstStyle/>
                    <a:p>
                      <a:pPr algn="l" fontAlgn="b"/>
                      <a:r>
                        <a:rPr lang="en-GB" sz="1200" b="0" i="0" u="none" strike="noStrike" dirty="0">
                          <a:solidFill>
                            <a:srgbClr val="000000"/>
                          </a:solidFill>
                          <a:effectLst/>
                          <a:latin typeface="+mn-lt"/>
                        </a:rPr>
                        <a:t>Support from your GP Practice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Q03 Referral for diagnosis was explained in a way the patient could completely understand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0357049"/>
                  </a:ext>
                </a:extLst>
              </a:tr>
              <a:tr h="106121">
                <a:tc>
                  <a:txBody>
                    <a:bodyPr/>
                    <a:lstStyle/>
                    <a:p>
                      <a:pPr algn="l" fontAlgn="b"/>
                      <a:r>
                        <a:rPr lang="en-GB" sz="1200" b="0" i="0" u="none" strike="noStrike">
                          <a:solidFill>
                            <a:srgbClr val="000000"/>
                          </a:solidFill>
                          <a:effectLst/>
                          <a:latin typeface="+mn-lt"/>
                        </a:rPr>
                        <a:t>Diagnostic tests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Q05 Patient received all the information needed about the diagnostic test in advance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897186"/>
                  </a:ext>
                </a:extLst>
              </a:tr>
              <a:tr h="106121">
                <a:tc>
                  <a:txBody>
                    <a:bodyPr/>
                    <a:lstStyle/>
                    <a:p>
                      <a:pPr algn="l" fontAlgn="b"/>
                      <a:r>
                        <a:rPr lang="en-GB" sz="1200" b="0" i="0" u="none" strike="noStrike" dirty="0">
                          <a:solidFill>
                            <a:srgbClr val="000000"/>
                          </a:solidFill>
                          <a:effectLst/>
                          <a:latin typeface="+mn-lt"/>
                        </a:rPr>
                        <a:t>Diagnostic tests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Q06 Diagnostic test staff appeared to completely  have all the information they needed about the patient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59218"/>
                  </a:ext>
                </a:extLst>
              </a:tr>
              <a:tr h="106121">
                <a:tc>
                  <a:txBody>
                    <a:bodyPr/>
                    <a:lstStyle/>
                    <a:p>
                      <a:pPr algn="l" fontAlgn="b"/>
                      <a:r>
                        <a:rPr lang="en-GB" sz="1200" b="0" i="0" u="none" strike="noStrike">
                          <a:solidFill>
                            <a:srgbClr val="000000"/>
                          </a:solidFill>
                          <a:effectLst/>
                          <a:latin typeface="+mn-lt"/>
                        </a:rPr>
                        <a:t>Diagnostic tests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Q07 Patient felt the length of time waiting for diagnostic test results was about right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52773"/>
                  </a:ext>
                </a:extLst>
              </a:tr>
              <a:tr h="106121">
                <a:tc>
                  <a:txBody>
                    <a:bodyPr/>
                    <a:lstStyle/>
                    <a:p>
                      <a:pPr algn="l" fontAlgn="b"/>
                      <a:r>
                        <a:rPr lang="en-GB" sz="1200" b="0" i="0" u="none" strike="noStrike">
                          <a:solidFill>
                            <a:srgbClr val="000000"/>
                          </a:solidFill>
                          <a:effectLst/>
                          <a:latin typeface="+mn-lt"/>
                        </a:rPr>
                        <a:t>Diagnostic tests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Q08 Diagnostic test results were explained in a way the patient could completely understand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8315111"/>
                  </a:ext>
                </a:extLst>
              </a:tr>
              <a:tr h="106121">
                <a:tc>
                  <a:txBody>
                    <a:bodyPr/>
                    <a:lstStyle/>
                    <a:p>
                      <a:pPr algn="l" fontAlgn="b"/>
                      <a:r>
                        <a:rPr lang="en-GB" sz="1200" b="0" i="0" u="none" strike="noStrike" dirty="0">
                          <a:solidFill>
                            <a:srgbClr val="000000"/>
                          </a:solidFill>
                          <a:effectLst/>
                          <a:latin typeface="+mn-lt"/>
                        </a:rPr>
                        <a:t>Diagnostic tests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Q09 Enough privacy was always given to the patient when receiving diagnostic test results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610903"/>
                  </a:ext>
                </a:extLst>
              </a:tr>
              <a:tr h="106121">
                <a:tc>
                  <a:txBody>
                    <a:bodyPr/>
                    <a:lstStyle/>
                    <a:p>
                      <a:pPr algn="l" fontAlgn="b"/>
                      <a:r>
                        <a:rPr lang="en-GB" sz="1200" b="0" i="0" u="none" strike="noStrike">
                          <a:solidFill>
                            <a:srgbClr val="000000"/>
                          </a:solidFill>
                          <a:effectLst/>
                          <a:latin typeface="+mn-lt"/>
                        </a:rPr>
                        <a:t>Finding out that you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Q12 Patient was told they could have a family member, carer or friend with them when told diagnosis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0023726"/>
                  </a:ext>
                </a:extLst>
              </a:tr>
              <a:tr h="106121">
                <a:tc>
                  <a:txBody>
                    <a:bodyPr/>
                    <a:lstStyle/>
                    <a:p>
                      <a:pPr algn="l" fontAlgn="b"/>
                      <a:r>
                        <a:rPr lang="en-GB" sz="1200" b="0" i="0" u="none" strike="noStrike">
                          <a:solidFill>
                            <a:srgbClr val="000000"/>
                          </a:solidFill>
                          <a:effectLst/>
                          <a:latin typeface="+mn-lt"/>
                        </a:rPr>
                        <a:t>Finding out that you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Q13 Patient was definitely told sensitively that they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050240"/>
                  </a:ext>
                </a:extLst>
              </a:tr>
              <a:tr h="106121">
                <a:tc>
                  <a:txBody>
                    <a:bodyPr/>
                    <a:lstStyle/>
                    <a:p>
                      <a:pPr algn="l" fontAlgn="b"/>
                      <a:r>
                        <a:rPr lang="en-GB" sz="1200" b="0" i="0" u="none" strike="noStrike" dirty="0">
                          <a:solidFill>
                            <a:srgbClr val="000000"/>
                          </a:solidFill>
                          <a:effectLst/>
                          <a:latin typeface="+mn-lt"/>
                        </a:rPr>
                        <a:t>Finding out that you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Q14 Cancer diagnosis explained in a way the patient could completely understand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393496"/>
                  </a:ext>
                </a:extLst>
              </a:tr>
              <a:tr h="106121">
                <a:tc>
                  <a:txBody>
                    <a:bodyPr/>
                    <a:lstStyle/>
                    <a:p>
                      <a:pPr algn="l" fontAlgn="b"/>
                      <a:r>
                        <a:rPr lang="en-GB" sz="1200" b="0" i="0" u="none" strike="noStrike">
                          <a:solidFill>
                            <a:srgbClr val="000000"/>
                          </a:solidFill>
                          <a:effectLst/>
                          <a:latin typeface="+mn-lt"/>
                        </a:rPr>
                        <a:t>Finding out that you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Q15 Patient was definitely told about their diagnosis in an appropriate place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735862"/>
                  </a:ext>
                </a:extLst>
              </a:tr>
              <a:tr h="106121">
                <a:tc>
                  <a:txBody>
                    <a:bodyPr/>
                    <a:lstStyle/>
                    <a:p>
                      <a:pPr algn="l" fontAlgn="b"/>
                      <a:r>
                        <a:rPr lang="en-GB" sz="1200" b="0" i="0" u="none" strike="noStrike">
                          <a:solidFill>
                            <a:srgbClr val="000000"/>
                          </a:solidFill>
                          <a:effectLst/>
                          <a:latin typeface="+mn-lt"/>
                        </a:rPr>
                        <a:t>Finding out that you had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Q16 Patient was told they could go back later for more information about their diagnosis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2941781"/>
                  </a:ext>
                </a:extLst>
              </a:tr>
              <a:tr h="106121">
                <a:tc>
                  <a:txBody>
                    <a:bodyPr/>
                    <a:lstStyle/>
                    <a:p>
                      <a:pPr algn="l" fontAlgn="b"/>
                      <a:r>
                        <a:rPr lang="en-GB" sz="1200" b="0" i="0" u="none" strike="noStrike" dirty="0">
                          <a:solidFill>
                            <a:srgbClr val="000000"/>
                          </a:solidFill>
                          <a:effectLst/>
                          <a:latin typeface="+mn-lt"/>
                        </a:rPr>
                        <a:t>Support from a main contact person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Q17 Patient had a main point of contact within the care team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611903"/>
                  </a:ext>
                </a:extLst>
              </a:tr>
              <a:tr h="106121">
                <a:tc>
                  <a:txBody>
                    <a:bodyPr/>
                    <a:lstStyle/>
                    <a:p>
                      <a:pPr algn="l" fontAlgn="b"/>
                      <a:r>
                        <a:rPr lang="en-GB" sz="1200" b="0" i="0" u="none" strike="noStrike">
                          <a:solidFill>
                            <a:srgbClr val="000000"/>
                          </a:solidFill>
                          <a:effectLst/>
                          <a:latin typeface="+mn-lt"/>
                        </a:rPr>
                        <a:t>Support from a main contact person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Q18 Patient found it very or quite easy to contact their main contact person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198032"/>
                  </a:ext>
                </a:extLst>
              </a:tr>
              <a:tr h="106121">
                <a:tc>
                  <a:txBody>
                    <a:bodyPr/>
                    <a:lstStyle/>
                    <a:p>
                      <a:pPr algn="l" fontAlgn="b"/>
                      <a:r>
                        <a:rPr lang="en-GB" sz="1200" b="0" i="0" u="none" strike="noStrike">
                          <a:solidFill>
                            <a:srgbClr val="000000"/>
                          </a:solidFill>
                          <a:effectLst/>
                          <a:latin typeface="+mn-lt"/>
                        </a:rPr>
                        <a:t>Support from a main contact person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Q19 Patient found advice from main contact person was very or quite helpful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0493954"/>
                  </a:ext>
                </a:extLst>
              </a:tr>
              <a:tr h="106121">
                <a:tc>
                  <a:txBody>
                    <a:bodyPr/>
                    <a:lstStyle/>
                    <a:p>
                      <a:pPr algn="l" fontAlgn="b"/>
                      <a:r>
                        <a:rPr lang="en-GB" sz="1200" b="0" i="0" u="none" strike="noStrike" dirty="0">
                          <a:solidFill>
                            <a:srgbClr val="000000"/>
                          </a:solidFill>
                          <a:effectLst/>
                          <a:latin typeface="+mn-lt"/>
                        </a:rPr>
                        <a:t>Deciding on the best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Q20 Treatment options were explained in a way the patient could completely understand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7396"/>
                  </a:ext>
                </a:extLst>
              </a:tr>
              <a:tr h="106121">
                <a:tc>
                  <a:txBody>
                    <a:bodyPr/>
                    <a:lstStyle/>
                    <a:p>
                      <a:pPr algn="l" fontAlgn="b"/>
                      <a:r>
                        <a:rPr lang="en-GB" sz="1200" b="0" i="0" u="none" strike="noStrike">
                          <a:solidFill>
                            <a:srgbClr val="000000"/>
                          </a:solidFill>
                          <a:effectLst/>
                          <a:latin typeface="+mn-lt"/>
                        </a:rPr>
                        <a:t>Deciding on the best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Q21 Patient was definitely involved as much as they wanted to be in decisions about their treatment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903433"/>
                  </a:ext>
                </a:extLst>
              </a:tr>
              <a:tr h="106121">
                <a:tc>
                  <a:txBody>
                    <a:bodyPr/>
                    <a:lstStyle/>
                    <a:p>
                      <a:pPr algn="l" fontAlgn="b"/>
                      <a:r>
                        <a:rPr lang="en-GB" sz="1200" b="0" i="0" u="none" strike="noStrike">
                          <a:solidFill>
                            <a:srgbClr val="000000"/>
                          </a:solidFill>
                          <a:effectLst/>
                          <a:latin typeface="+mn-lt"/>
                        </a:rPr>
                        <a:t>Deciding on the best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Q22 Family and/or carers were definitely involved as much as the patient wanted them to be in decisions about treatment options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673560"/>
                  </a:ext>
                </a:extLst>
              </a:tr>
              <a:tr h="106121">
                <a:tc>
                  <a:txBody>
                    <a:bodyPr/>
                    <a:lstStyle/>
                    <a:p>
                      <a:pPr algn="l" fontAlgn="b"/>
                      <a:r>
                        <a:rPr lang="en-GB" sz="1200" b="0" i="0" u="none" strike="noStrike">
                          <a:solidFill>
                            <a:srgbClr val="000000"/>
                          </a:solidFill>
                          <a:effectLst/>
                          <a:latin typeface="+mn-lt"/>
                        </a:rPr>
                        <a:t>Deciding on the best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Q23 Patient could get further advice or a second opinion before making decisions about their treatment options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458987"/>
                  </a:ext>
                </a:extLst>
              </a:tr>
              <a:tr h="106121">
                <a:tc>
                  <a:txBody>
                    <a:bodyPr/>
                    <a:lstStyle/>
                    <a:p>
                      <a:pPr algn="l" fontAlgn="b"/>
                      <a:r>
                        <a:rPr lang="en-GB" sz="1200" b="0" i="0" u="none" strike="noStrike">
                          <a:solidFill>
                            <a:srgbClr val="000000"/>
                          </a:solidFill>
                          <a:effectLst/>
                          <a:latin typeface="+mn-lt"/>
                        </a:rPr>
                        <a:t>Care planning</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Q24 Patient was definitely able to have a discussion about their needs or concerns prior to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3347931"/>
                  </a:ext>
                </a:extLst>
              </a:tr>
              <a:tr h="106121">
                <a:tc>
                  <a:txBody>
                    <a:bodyPr/>
                    <a:lstStyle/>
                    <a:p>
                      <a:pPr algn="l" fontAlgn="b"/>
                      <a:r>
                        <a:rPr lang="en-GB" sz="1200" b="0" i="0" u="none" strike="noStrike">
                          <a:solidFill>
                            <a:srgbClr val="000000"/>
                          </a:solidFill>
                          <a:effectLst/>
                          <a:latin typeface="+mn-lt"/>
                        </a:rPr>
                        <a:t>Care planning</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Q25 A member of their care team helped the patient create a care plan to address any needs or concerns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0891503"/>
                  </a:ext>
                </a:extLst>
              </a:tr>
              <a:tr h="106121">
                <a:tc>
                  <a:txBody>
                    <a:bodyPr/>
                    <a:lstStyle/>
                    <a:p>
                      <a:pPr algn="l" fontAlgn="b"/>
                      <a:r>
                        <a:rPr lang="en-GB" sz="1200" b="0" i="0" u="none" strike="noStrike">
                          <a:solidFill>
                            <a:srgbClr val="000000"/>
                          </a:solidFill>
                          <a:effectLst/>
                          <a:latin typeface="+mn-lt"/>
                        </a:rPr>
                        <a:t>Care planning</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Q26 Care team reviewed the patient's care plan with them to ensure it was up to date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097481"/>
                  </a:ext>
                </a:extLst>
              </a:tr>
              <a:tr h="106121">
                <a:tc>
                  <a:txBody>
                    <a:bodyPr/>
                    <a:lstStyle/>
                    <a:p>
                      <a:pPr algn="l" fontAlgn="b"/>
                      <a:r>
                        <a:rPr lang="en-GB" sz="1200" b="0" i="0" u="none" strike="noStrike">
                          <a:solidFill>
                            <a:srgbClr val="000000"/>
                          </a:solidFill>
                          <a:effectLst/>
                          <a:latin typeface="+mn-lt"/>
                        </a:rPr>
                        <a:t>Support from hospital staff</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Q27 Staff provided the patient with relevant information on available support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70789"/>
                  </a:ext>
                </a:extLst>
              </a:tr>
              <a:tr h="106121">
                <a:tc>
                  <a:txBody>
                    <a:bodyPr/>
                    <a:lstStyle/>
                    <a:p>
                      <a:pPr algn="l" fontAlgn="b"/>
                      <a:r>
                        <a:rPr lang="en-GB" sz="1200" b="0" i="0" u="none" strike="noStrike">
                          <a:solidFill>
                            <a:srgbClr val="000000"/>
                          </a:solidFill>
                          <a:effectLst/>
                          <a:latin typeface="+mn-lt"/>
                        </a:rPr>
                        <a:t>Support from hospital staff</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Q28 Patient definitely got the right level of support for their overall health and well being from hospital staff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929369"/>
                  </a:ext>
                </a:extLst>
              </a:tr>
              <a:tr h="106121">
                <a:tc>
                  <a:txBody>
                    <a:bodyPr/>
                    <a:lstStyle/>
                    <a:p>
                      <a:pPr algn="l" fontAlgn="b"/>
                      <a:r>
                        <a:rPr lang="en-GB" sz="1200" b="0" i="0" u="none" strike="noStrike">
                          <a:solidFill>
                            <a:srgbClr val="000000"/>
                          </a:solidFill>
                          <a:effectLst/>
                          <a:latin typeface="+mn-lt"/>
                        </a:rPr>
                        <a:t>Support from hospital staff</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Q29 Patient was offered information about how to get financial help or benefits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501571"/>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Q31 Patient had confidence and trust in all of the team looking after them during their stay in hospital</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5077278"/>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Q32 Patient's family, or someone close, was definitely able to talk to a member of the team looking after the patient in hospital</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573265"/>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Q33 Patient was always involved in decisions about their care and treatment whilst in hospital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494178"/>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Q34 Patient was always able to get help from ward staff when needed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840946"/>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Q35 Patient was always able to discuss worries and fears with hospital staff</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0440909"/>
                  </a:ext>
                </a:extLst>
              </a:tr>
              <a:tr h="106121">
                <a:tc>
                  <a:txBody>
                    <a:bodyPr/>
                    <a:lstStyle/>
                    <a:p>
                      <a:pPr algn="l" fontAlgn="b"/>
                      <a:r>
                        <a:rPr lang="en-GB" sz="1200" b="0" i="0" u="none" strike="noStrike">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Q36 Hospital staff always did everything they could to help the patient control pain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3693757"/>
                  </a:ext>
                </a:extLst>
              </a:tr>
            </a:tbl>
          </a:graphicData>
        </a:graphic>
      </p:graphicFrame>
      <p:sp>
        <p:nvSpPr>
          <p:cNvPr id="2" name="Title 1">
            <a:extLst>
              <a:ext uri="{FF2B5EF4-FFF2-40B4-BE49-F238E27FC236}">
                <a16:creationId xmlns:a16="http://schemas.microsoft.com/office/drawing/2014/main" id="{52858C74-DAFE-E840-48AF-2D41A8CD5328}"/>
              </a:ext>
            </a:extLst>
          </p:cNvPr>
          <p:cNvSpPr txBox="1">
            <a:spLocks/>
          </p:cNvSpPr>
          <p:nvPr/>
        </p:nvSpPr>
        <p:spPr>
          <a:xfrm>
            <a:off x="434978" y="48266"/>
            <a:ext cx="7315200" cy="41740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t>Questions (2-36)</a:t>
            </a:r>
            <a:endParaRPr lang="en-GB" sz="28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19078F42-4C8B-38B5-3302-FB9B1838C87E}"/>
              </a:ext>
            </a:extLst>
          </p:cNvPr>
          <p:cNvSpPr>
            <a:spLocks noGrp="1"/>
          </p:cNvSpPr>
          <p:nvPr>
            <p:ph type="sldNum" sz="quarter" idx="12"/>
          </p:nvPr>
        </p:nvSpPr>
        <p:spPr/>
        <p:txBody>
          <a:bodyPr/>
          <a:lstStyle/>
          <a:p>
            <a:fld id="{9981485C-F7A6-48C3-9204-763D9A0F3BE2}" type="slidenum">
              <a:rPr lang="en-GB" smtClean="0"/>
              <a:t>3</a:t>
            </a:fld>
            <a:endParaRPr lang="en-GB"/>
          </a:p>
        </p:txBody>
      </p:sp>
      <p:sp>
        <p:nvSpPr>
          <p:cNvPr id="4" name="Footer Placeholder 3">
            <a:extLst>
              <a:ext uri="{FF2B5EF4-FFF2-40B4-BE49-F238E27FC236}">
                <a16:creationId xmlns:a16="http://schemas.microsoft.com/office/drawing/2014/main" id="{DB525E2B-6A1B-CC12-75DD-7BFDC25A2E3F}"/>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3367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0CC2F004-ECC3-9468-C564-1B4FA1EFA7E2}"/>
              </a:ext>
            </a:extLst>
          </p:cNvPr>
          <p:cNvGraphicFramePr>
            <a:graphicFrameLocks noGrp="1"/>
          </p:cNvGraphicFramePr>
          <p:nvPr>
            <p:extLst>
              <p:ext uri="{D42A27DB-BD31-4B8C-83A1-F6EECF244321}">
                <p14:modId xmlns:p14="http://schemas.microsoft.com/office/powerpoint/2010/main" val="177709062"/>
              </p:ext>
            </p:extLst>
          </p:nvPr>
        </p:nvGraphicFramePr>
        <p:xfrm>
          <a:off x="434975" y="567268"/>
          <a:ext cx="10868025" cy="5736195"/>
        </p:xfrm>
        <a:graphic>
          <a:graphicData uri="http://schemas.openxmlformats.org/drawingml/2006/table">
            <a:tbl>
              <a:tblPr/>
              <a:tblGrid>
                <a:gridCol w="2406078">
                  <a:extLst>
                    <a:ext uri="{9D8B030D-6E8A-4147-A177-3AD203B41FA5}">
                      <a16:colId xmlns:a16="http://schemas.microsoft.com/office/drawing/2014/main" val="4230237474"/>
                    </a:ext>
                  </a:extLst>
                </a:gridCol>
                <a:gridCol w="8461947">
                  <a:extLst>
                    <a:ext uri="{9D8B030D-6E8A-4147-A177-3AD203B41FA5}">
                      <a16:colId xmlns:a16="http://schemas.microsoft.com/office/drawing/2014/main" val="3877168589"/>
                    </a:ext>
                  </a:extLst>
                </a:gridCol>
              </a:tblGrid>
              <a:tr h="200025">
                <a:tc>
                  <a:txBody>
                    <a:bodyPr/>
                    <a:lstStyle/>
                    <a:p>
                      <a:pPr algn="l" fontAlgn="b"/>
                      <a:r>
                        <a:rPr lang="en-GB" sz="1200" b="1" i="0" u="none" strike="noStrike" dirty="0">
                          <a:solidFill>
                            <a:srgbClr val="FFFFFF"/>
                          </a:solidFill>
                          <a:effectLst/>
                          <a:latin typeface="+mn-lt"/>
                        </a:rPr>
                        <a:t>Section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l" fontAlgn="b"/>
                      <a:r>
                        <a:rPr lang="en-GB" sz="1200" b="1" i="0" u="none" strike="noStrike" dirty="0">
                          <a:solidFill>
                            <a:srgbClr val="FFFFFF"/>
                          </a:solidFill>
                          <a:effectLst/>
                          <a:latin typeface="+mn-lt"/>
                        </a:rPr>
                        <a:t>Question</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3800879"/>
                  </a:ext>
                </a:extLst>
              </a:tr>
              <a:tr h="106121">
                <a:tc>
                  <a:txBody>
                    <a:bodyPr/>
                    <a:lstStyle/>
                    <a:p>
                      <a:pPr algn="l" fontAlgn="b"/>
                      <a:r>
                        <a:rPr lang="en-GB" sz="1200" b="0" i="0" u="none" strike="noStrike" dirty="0">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Q37 Patient was always treated with respect and dignity while in hospital</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413589"/>
                  </a:ext>
                </a:extLst>
              </a:tr>
              <a:tr h="106121">
                <a:tc>
                  <a:txBody>
                    <a:bodyPr/>
                    <a:lstStyle/>
                    <a:p>
                      <a:pPr algn="l" fontAlgn="b"/>
                      <a:r>
                        <a:rPr lang="en-GB" sz="1200" b="0" i="0" u="none" strike="noStrike" dirty="0">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Q38 Patient received easily understandable information about what they should or should not do after leaving hospital</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7506833"/>
                  </a:ext>
                </a:extLst>
              </a:tr>
              <a:tr h="106121">
                <a:tc>
                  <a:txBody>
                    <a:bodyPr/>
                    <a:lstStyle/>
                    <a:p>
                      <a:pPr algn="l" fontAlgn="b"/>
                      <a:r>
                        <a:rPr lang="en-GB" sz="1200" b="0" i="0" u="none" strike="noStrike" dirty="0">
                          <a:solidFill>
                            <a:srgbClr val="000000"/>
                          </a:solidFill>
                          <a:effectLst/>
                          <a:latin typeface="+mn-lt"/>
                        </a:rPr>
                        <a:t>Hospital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Q39 Patient was always able to discuss worries and fears with hospital staff while being treated as an outpatient or day case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2124351"/>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Q41_1 Beforehand patient completely had enough understandable information about surgery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444033"/>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Q41_2 Beforehand patient completely had enough understandable information about chemotherapy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725454"/>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Q41_3 Beforehand patient completely had enough understandable information about radiotherapy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748892"/>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Q41_4 Beforehand patient completely had enough understandable information about hormone 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3167954"/>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Q41_5 Beforehand patient completely had enough understandable information about immunotherapy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6002163"/>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Q42_1 Patient completely had enough understandable information about progress with surgery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32259"/>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Q42_2 Patient completely had enough understandable information about progress with chemotherapy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409883"/>
                  </a:ext>
                </a:extLst>
              </a:tr>
              <a:tr h="106121">
                <a:tc>
                  <a:txBody>
                    <a:bodyPr/>
                    <a:lstStyle/>
                    <a:p>
                      <a:pPr algn="l" fontAlgn="b"/>
                      <a:r>
                        <a:rPr lang="en-GB" sz="1200" b="0" i="0" u="none" strike="noStrike" dirty="0">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Q42_3 Patient completely had enough understandable information about progress with radiotherapy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890068"/>
                  </a:ext>
                </a:extLst>
              </a:tr>
              <a:tr h="106121">
                <a:tc>
                  <a:txBody>
                    <a:bodyPr/>
                    <a:lstStyle/>
                    <a:p>
                      <a:pPr algn="l" fontAlgn="b"/>
                      <a:r>
                        <a:rPr lang="en-GB" sz="1200" b="0" i="0" u="none" strike="noStrike">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Q42_4 Patient completely had enough understandable information about progress with hormone 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7754290"/>
                  </a:ext>
                </a:extLst>
              </a:tr>
              <a:tr h="106121">
                <a:tc>
                  <a:txBody>
                    <a:bodyPr/>
                    <a:lstStyle/>
                    <a:p>
                      <a:pPr algn="l" fontAlgn="b"/>
                      <a:r>
                        <a:rPr lang="en-GB" sz="1200" b="0" i="0" u="none" strike="noStrike">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Q42_5 Patient completely had enough understandable information about progress with immunotherapy</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54526"/>
                  </a:ext>
                </a:extLst>
              </a:tr>
              <a:tr h="106121">
                <a:tc>
                  <a:txBody>
                    <a:bodyPr/>
                    <a:lstStyle/>
                    <a:p>
                      <a:pPr algn="l" fontAlgn="b"/>
                      <a:r>
                        <a:rPr lang="en-GB" sz="1200" b="0" i="0" u="none" strike="noStrike">
                          <a:solidFill>
                            <a:srgbClr val="000000"/>
                          </a:solidFill>
                          <a:effectLst/>
                          <a:latin typeface="+mn-lt"/>
                        </a:rPr>
                        <a:t>Your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Q43 Patient felt the length of waiting time at clinic and day unit for cancer treatment was about right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3654700"/>
                  </a:ext>
                </a:extLst>
              </a:tr>
              <a:tr h="106121">
                <a:tc>
                  <a:txBody>
                    <a:bodyPr/>
                    <a:lstStyle/>
                    <a:p>
                      <a:pPr algn="l" fontAlgn="b"/>
                      <a:r>
                        <a:rPr lang="en-GB" sz="1200" b="0" i="0" u="none" strike="noStrike" dirty="0">
                          <a:solidFill>
                            <a:srgbClr val="000000"/>
                          </a:solidFill>
                          <a:effectLst/>
                          <a:latin typeface="+mn-lt"/>
                        </a:rPr>
                        <a:t>Immediate and long 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Q44 Possible side effects from treatment were definitely explained in a way the patient could understand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09731"/>
                  </a:ext>
                </a:extLst>
              </a:tr>
              <a:tr h="106121">
                <a:tc>
                  <a:txBody>
                    <a:bodyPr/>
                    <a:lstStyle/>
                    <a:p>
                      <a:pPr algn="l" fontAlgn="b"/>
                      <a:r>
                        <a:rPr lang="en-GB" sz="1200" b="0" i="0" u="none" strike="noStrike">
                          <a:solidFill>
                            <a:srgbClr val="000000"/>
                          </a:solidFill>
                          <a:effectLst/>
                          <a:latin typeface="+mn-lt"/>
                        </a:rPr>
                        <a:t>Immediate and long 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Q45 Patient was always offered practical advice on dealing with any immediate side effects from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0581917"/>
                  </a:ext>
                </a:extLst>
              </a:tr>
              <a:tr h="106121">
                <a:tc>
                  <a:txBody>
                    <a:bodyPr/>
                    <a:lstStyle/>
                    <a:p>
                      <a:pPr algn="l" fontAlgn="b"/>
                      <a:r>
                        <a:rPr lang="en-GB" sz="1200" b="0" i="0" u="none" strike="noStrike">
                          <a:solidFill>
                            <a:srgbClr val="000000"/>
                          </a:solidFill>
                          <a:effectLst/>
                          <a:latin typeface="+mn-lt"/>
                        </a:rPr>
                        <a:t>Immediate and long 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Q46 Patient was given information that they could access about support in dealing with immediate side effects from treatment</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9968980"/>
                  </a:ext>
                </a:extLst>
              </a:tr>
              <a:tr h="106121">
                <a:tc>
                  <a:txBody>
                    <a:bodyPr/>
                    <a:lstStyle/>
                    <a:p>
                      <a:pPr algn="l" fontAlgn="b"/>
                      <a:r>
                        <a:rPr lang="en-GB" sz="1200" b="0" i="0" u="none" strike="noStrike">
                          <a:solidFill>
                            <a:srgbClr val="000000"/>
                          </a:solidFill>
                          <a:effectLst/>
                          <a:latin typeface="+mn-lt"/>
                        </a:rPr>
                        <a:t>Immediate and long 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Q47 Patient felt possible long-term side effects were definitely explained in a way they could understand in advance of their treatment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373316"/>
                  </a:ext>
                </a:extLst>
              </a:tr>
              <a:tr h="106121">
                <a:tc>
                  <a:txBody>
                    <a:bodyPr/>
                    <a:lstStyle/>
                    <a:p>
                      <a:pPr algn="l" fontAlgn="b"/>
                      <a:r>
                        <a:rPr lang="en-GB" sz="1200" b="0" i="0" u="none" strike="noStrike">
                          <a:solidFill>
                            <a:srgbClr val="000000"/>
                          </a:solidFill>
                          <a:effectLst/>
                          <a:latin typeface="+mn-lt"/>
                        </a:rPr>
                        <a:t>Immediate and long 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Q48 Patient was definitely able to discuss options for managing the impact of any long-term side effects</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3358290"/>
                  </a:ext>
                </a:extLst>
              </a:tr>
              <a:tr h="106121">
                <a:tc>
                  <a:txBody>
                    <a:bodyPr/>
                    <a:lstStyle/>
                    <a:p>
                      <a:pPr algn="l" fontAlgn="b"/>
                      <a:r>
                        <a:rPr lang="en-GB" sz="1200" b="0" i="0" u="none" strike="noStrike">
                          <a:solidFill>
                            <a:srgbClr val="000000"/>
                          </a:solidFill>
                          <a:effectLst/>
                          <a:latin typeface="+mn-lt"/>
                        </a:rPr>
                        <a:t>Support while at home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a:solidFill>
                            <a:srgbClr val="000000"/>
                          </a:solidFill>
                          <a:effectLst/>
                          <a:latin typeface="+mn-lt"/>
                        </a:rPr>
                        <a:t>Q49 Care team gave family, or someone close, all the information needed to help care for the patient at home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237013"/>
                  </a:ext>
                </a:extLst>
              </a:tr>
              <a:tr h="106121">
                <a:tc>
                  <a:txBody>
                    <a:bodyPr/>
                    <a:lstStyle/>
                    <a:p>
                      <a:pPr algn="l" fontAlgn="b"/>
                      <a:r>
                        <a:rPr lang="en-GB" sz="1200" b="0" i="0" u="none" strike="noStrike">
                          <a:solidFill>
                            <a:srgbClr val="000000"/>
                          </a:solidFill>
                          <a:effectLst/>
                          <a:latin typeface="+mn-lt"/>
                        </a:rPr>
                        <a:t>Support while at home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Q50 During treatment, the patient definitely got enough care and support at home from community or voluntary services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541216"/>
                  </a:ext>
                </a:extLst>
              </a:tr>
              <a:tr h="106121">
                <a:tc>
                  <a:txBody>
                    <a:bodyPr/>
                    <a:lstStyle/>
                    <a:p>
                      <a:pPr algn="l" fontAlgn="b"/>
                      <a:r>
                        <a:rPr lang="en-GB" sz="1200" b="0" i="0" u="none" strike="noStrike">
                          <a:solidFill>
                            <a:srgbClr val="000000"/>
                          </a:solidFill>
                          <a:effectLst/>
                          <a:latin typeface="+mn-lt"/>
                        </a:rPr>
                        <a:t>Care from your GP Practice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Q51 Patient definitely received the right amount of support from their GP practice during treatment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222215"/>
                  </a:ext>
                </a:extLst>
              </a:tr>
              <a:tr h="106121">
                <a:tc>
                  <a:txBody>
                    <a:bodyPr/>
                    <a:lstStyle/>
                    <a:p>
                      <a:pPr algn="l" fontAlgn="b"/>
                      <a:r>
                        <a:rPr lang="en-GB" sz="1200" b="0" i="0" u="none" strike="noStrike">
                          <a:solidFill>
                            <a:srgbClr val="000000"/>
                          </a:solidFill>
                          <a:effectLst/>
                          <a:latin typeface="+mn-lt"/>
                        </a:rPr>
                        <a:t>Care from your GP Practice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Q52 Patient has had a review of cancer care by GP practice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5517174"/>
                  </a:ext>
                </a:extLst>
              </a:tr>
              <a:tr h="106121">
                <a:tc>
                  <a:txBody>
                    <a:bodyPr/>
                    <a:lstStyle/>
                    <a:p>
                      <a:pPr algn="l" fontAlgn="b"/>
                      <a:r>
                        <a:rPr lang="en-GB" sz="1200" b="0" i="0" u="none" strike="noStrike">
                          <a:solidFill>
                            <a:srgbClr val="000000"/>
                          </a:solidFill>
                          <a:effectLst/>
                          <a:latin typeface="+mn-lt"/>
                        </a:rPr>
                        <a:t>Living with and beyond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Q53 After treatment, the patient definitely could get enough emotional support at home from community or voluntary services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8159141"/>
                  </a:ext>
                </a:extLst>
              </a:tr>
              <a:tr h="106121">
                <a:tc>
                  <a:txBody>
                    <a:bodyPr/>
                    <a:lstStyle/>
                    <a:p>
                      <a:pPr algn="l" fontAlgn="b"/>
                      <a:r>
                        <a:rPr lang="en-GB" sz="1200" b="0" i="0" u="none" strike="noStrike">
                          <a:solidFill>
                            <a:srgbClr val="000000"/>
                          </a:solidFill>
                          <a:effectLst/>
                          <a:latin typeface="+mn-lt"/>
                        </a:rPr>
                        <a:t>Living with and beyond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Q54 The right amount of information and support was offered to the patient between final treatment and the follow up appointment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2813477"/>
                  </a:ext>
                </a:extLst>
              </a:tr>
              <a:tr h="106121">
                <a:tc>
                  <a:txBody>
                    <a:bodyPr/>
                    <a:lstStyle/>
                    <a:p>
                      <a:pPr algn="l" fontAlgn="b"/>
                      <a:r>
                        <a:rPr lang="en-GB" sz="1200" b="0" i="0" u="none" strike="noStrike">
                          <a:solidFill>
                            <a:srgbClr val="000000"/>
                          </a:solidFill>
                          <a:effectLst/>
                          <a:latin typeface="+mn-lt"/>
                        </a:rPr>
                        <a:t>Living with and beyond cancer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Q55 Patient was given enough information about the possibility and signs of cancer coming back or spreading</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367902"/>
                  </a:ext>
                </a:extLst>
              </a:tr>
              <a:tr h="106121">
                <a:tc>
                  <a:txBody>
                    <a:bodyPr/>
                    <a:lstStyle/>
                    <a:p>
                      <a:pPr algn="l" fontAlgn="b"/>
                      <a:r>
                        <a:rPr lang="en-GB" sz="1200" b="0" i="0" u="none" strike="noStrike">
                          <a:solidFill>
                            <a:srgbClr val="000000"/>
                          </a:solidFill>
                          <a:effectLst/>
                          <a:latin typeface="+mn-lt"/>
                        </a:rPr>
                        <a:t>Your overall NHS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Q56 The whole care team worked well together</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163265"/>
                  </a:ext>
                </a:extLst>
              </a:tr>
              <a:tr h="106121">
                <a:tc>
                  <a:txBody>
                    <a:bodyPr/>
                    <a:lstStyle/>
                    <a:p>
                      <a:pPr algn="l" fontAlgn="b"/>
                      <a:r>
                        <a:rPr lang="en-GB" sz="1200" b="0" i="0" u="none" strike="noStrike">
                          <a:solidFill>
                            <a:srgbClr val="000000"/>
                          </a:solidFill>
                          <a:effectLst/>
                          <a:latin typeface="+mn-lt"/>
                        </a:rPr>
                        <a:t>Your overall NHS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Q57 Administration of care was very good or good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0932342"/>
                  </a:ext>
                </a:extLst>
              </a:tr>
              <a:tr h="106121">
                <a:tc>
                  <a:txBody>
                    <a:bodyPr/>
                    <a:lstStyle/>
                    <a:p>
                      <a:pPr algn="l" fontAlgn="b"/>
                      <a:r>
                        <a:rPr lang="en-GB" sz="1200" b="0" i="0" u="none" strike="noStrike">
                          <a:solidFill>
                            <a:srgbClr val="000000"/>
                          </a:solidFill>
                          <a:effectLst/>
                          <a:latin typeface="+mn-lt"/>
                        </a:rPr>
                        <a:t>Your overall NHS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Q58 Cancer research opportunities were discussed with patient </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9811635"/>
                  </a:ext>
                </a:extLst>
              </a:tr>
              <a:tr h="106121">
                <a:tc>
                  <a:txBody>
                    <a:bodyPr/>
                    <a:lstStyle/>
                    <a:p>
                      <a:pPr algn="l" fontAlgn="b"/>
                      <a:r>
                        <a:rPr lang="en-GB" sz="1200" b="0" i="0" u="none" strike="noStrike">
                          <a:solidFill>
                            <a:srgbClr val="000000"/>
                          </a:solidFill>
                          <a:effectLst/>
                          <a:latin typeface="+mn-lt"/>
                        </a:rPr>
                        <a:t>Your overall NHS care</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mn-lt"/>
                        </a:rPr>
                        <a:t>Q59 Patient's average rating of care scored from very poor to very good</a:t>
                      </a:r>
                    </a:p>
                  </a:txBody>
                  <a:tcPr marL="1659" marR="1659" marT="16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3651908"/>
                  </a:ext>
                </a:extLst>
              </a:tr>
            </a:tbl>
          </a:graphicData>
        </a:graphic>
      </p:graphicFrame>
      <p:sp>
        <p:nvSpPr>
          <p:cNvPr id="2" name="Title 1">
            <a:extLst>
              <a:ext uri="{FF2B5EF4-FFF2-40B4-BE49-F238E27FC236}">
                <a16:creationId xmlns:a16="http://schemas.microsoft.com/office/drawing/2014/main" id="{833D75BC-93AB-1BC9-8D4A-FBACAEEE0077}"/>
              </a:ext>
            </a:extLst>
          </p:cNvPr>
          <p:cNvSpPr txBox="1">
            <a:spLocks/>
          </p:cNvSpPr>
          <p:nvPr/>
        </p:nvSpPr>
        <p:spPr>
          <a:xfrm>
            <a:off x="434978" y="48266"/>
            <a:ext cx="7315200" cy="41740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t>Questions (37-59)</a:t>
            </a:r>
            <a:endParaRPr lang="en-GB" sz="28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C4283E2F-A1FD-4AE2-2DB3-ADA1B1BB4725}"/>
              </a:ext>
            </a:extLst>
          </p:cNvPr>
          <p:cNvSpPr>
            <a:spLocks noGrp="1"/>
          </p:cNvSpPr>
          <p:nvPr>
            <p:ph type="sldNum" sz="quarter" idx="12"/>
          </p:nvPr>
        </p:nvSpPr>
        <p:spPr/>
        <p:txBody>
          <a:bodyPr/>
          <a:lstStyle/>
          <a:p>
            <a:fld id="{9981485C-F7A6-48C3-9204-763D9A0F3BE2}" type="slidenum">
              <a:rPr lang="en-GB" smtClean="0"/>
              <a:t>4</a:t>
            </a:fld>
            <a:endParaRPr lang="en-GB"/>
          </a:p>
        </p:txBody>
      </p:sp>
      <p:sp>
        <p:nvSpPr>
          <p:cNvPr id="4" name="Footer Placeholder 3">
            <a:extLst>
              <a:ext uri="{FF2B5EF4-FFF2-40B4-BE49-F238E27FC236}">
                <a16:creationId xmlns:a16="http://schemas.microsoft.com/office/drawing/2014/main" id="{D9FC1C9F-8F84-8CD2-EBA5-3967207B722A}"/>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86428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DAFFC-ADD9-B2F1-D414-155DB3A3A675}"/>
              </a:ext>
            </a:extLst>
          </p:cNvPr>
          <p:cNvSpPr txBox="1">
            <a:spLocks/>
          </p:cNvSpPr>
          <p:nvPr/>
        </p:nvSpPr>
        <p:spPr>
          <a:xfrm>
            <a:off x="2994887" y="333375"/>
            <a:ext cx="7315200" cy="503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t>Overall Statistical Differences </a:t>
            </a:r>
            <a:endParaRPr lang="en-GB" sz="40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40A124D-D274-376C-FC60-8E2BA3053479}"/>
              </a:ext>
            </a:extLst>
          </p:cNvPr>
          <p:cNvSpPr txBox="1"/>
          <p:nvPr/>
        </p:nvSpPr>
        <p:spPr>
          <a:xfrm>
            <a:off x="389467" y="1353737"/>
            <a:ext cx="10861239" cy="5016758"/>
          </a:xfrm>
          <a:prstGeom prst="rect">
            <a:avLst/>
          </a:prstGeom>
          <a:noFill/>
        </p:spPr>
        <p:txBody>
          <a:bodyPr wrap="square" rtlCol="0">
            <a:spAutoFit/>
          </a:bodyPr>
          <a:lstStyle/>
          <a:p>
            <a:r>
              <a:rPr lang="en-GB" sz="1600" dirty="0"/>
              <a:t>We found that in most questions (79%) London’s score was significantly lower than the England position</a:t>
            </a:r>
          </a:p>
          <a:p>
            <a:r>
              <a:rPr lang="en-GB" sz="1600" dirty="0"/>
              <a:t>In only 5% of the questions was London’s score significantly higher than the England position</a:t>
            </a:r>
          </a:p>
          <a:p>
            <a:endParaRPr lang="en-GB" sz="1600" dirty="0"/>
          </a:p>
          <a:p>
            <a:r>
              <a:rPr lang="en-GB" sz="1600" b="1" dirty="0"/>
              <a:t>Characteristics</a:t>
            </a:r>
          </a:p>
          <a:p>
            <a:r>
              <a:rPr lang="en-GB" sz="1600" dirty="0"/>
              <a:t>In half the NCPES questions there was a significant difference between London ethnic minorities and London white populations.  In most of these questions, but not all, that experience was worse for the London ethnic minorities population.</a:t>
            </a:r>
          </a:p>
          <a:p>
            <a:endParaRPr lang="en-GB" sz="1600" dirty="0"/>
          </a:p>
          <a:p>
            <a:r>
              <a:rPr lang="en-GB" sz="1600" dirty="0"/>
              <a:t>In three quarters of the questions there was no significant difference between London most deprived and London least deprived.  Where there was a difference most questions showed a poorer experience for the most deprived population.</a:t>
            </a:r>
          </a:p>
          <a:p>
            <a:endParaRPr lang="en-GB" sz="1600" dirty="0"/>
          </a:p>
          <a:p>
            <a:r>
              <a:rPr lang="en-GB" sz="1600" dirty="0"/>
              <a:t>In one third of questions (21 questions) London most deprived scored significantly worse than England.  In only 3 questions did London’s most deprived score better than England most deprived.</a:t>
            </a:r>
          </a:p>
          <a:p>
            <a:endParaRPr lang="en-GB" sz="1600" dirty="0"/>
          </a:p>
          <a:p>
            <a:r>
              <a:rPr lang="en-GB" sz="1600" dirty="0"/>
              <a:t>In 95% of questions there was no significant difference between London LQBTQ+ population and the heterosexual population in London.  Nationally there was significantly worse experience for LQBTQ+ patients than heterosexual patients in half of the questions in the survey.</a:t>
            </a:r>
          </a:p>
          <a:p>
            <a:endParaRPr lang="en-GB" sz="1600" dirty="0"/>
          </a:p>
          <a:p>
            <a:r>
              <a:rPr lang="en-GB" sz="1600" dirty="0"/>
              <a:t>In every age group there are some questions were the London scores are significantly lower than the England scores and very few  questions where London scored better.  This is particularly the case in the 65-74 group where 62% of questions scored worse in London and one question (2%) scored better in London than in England.</a:t>
            </a:r>
          </a:p>
        </p:txBody>
      </p:sp>
    </p:spTree>
    <p:extLst>
      <p:ext uri="{BB962C8B-B14F-4D97-AF65-F5344CB8AC3E}">
        <p14:creationId xmlns:p14="http://schemas.microsoft.com/office/powerpoint/2010/main" val="53650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25DE18-3FBC-389B-07C4-37AB9431B37B}"/>
              </a:ext>
            </a:extLst>
          </p:cNvPr>
          <p:cNvSpPr txBox="1"/>
          <p:nvPr/>
        </p:nvSpPr>
        <p:spPr>
          <a:xfrm>
            <a:off x="431292" y="825050"/>
            <a:ext cx="11329416" cy="5017014"/>
          </a:xfrm>
          <a:prstGeom prst="rect">
            <a:avLst/>
          </a:prstGeom>
          <a:noFill/>
        </p:spPr>
        <p:txBody>
          <a:bodyPr wrap="square" rtlCol="0">
            <a:spAutoFit/>
          </a:bodyPr>
          <a:lstStyle/>
          <a:p>
            <a:pPr algn="ctr"/>
            <a:r>
              <a:rPr lang="en-GB" sz="2800" b="1" dirty="0">
                <a:latin typeface="Poppins" panose="00000500000000000000" pitchFamily="2" charset="0"/>
                <a:cs typeface="Poppins" panose="00000500000000000000" pitchFamily="2" charset="0"/>
              </a:rPr>
              <a:t>Support from your GP Practice</a:t>
            </a:r>
            <a:r>
              <a:rPr lang="en-GB" sz="2800" dirty="0">
                <a:latin typeface="Poppins" panose="00000500000000000000" pitchFamily="2" charset="0"/>
                <a:cs typeface="Poppins" panose="00000500000000000000" pitchFamily="2" charset="0"/>
              </a:rPr>
              <a:t> (Q2-3)</a:t>
            </a:r>
            <a:endParaRPr lang="en-GB" sz="2800" b="1" dirty="0">
              <a:latin typeface="Poppins" panose="00000500000000000000" pitchFamily="2" charset="0"/>
              <a:cs typeface="Poppins" panose="00000500000000000000" pitchFamily="2" charset="0"/>
            </a:endParaRPr>
          </a:p>
          <a:p>
            <a:endParaRPr lang="en-GB" sz="1801" dirty="0">
              <a:latin typeface="Poppins" panose="00000500000000000000" pitchFamily="2" charset="0"/>
              <a:cs typeface="Poppins" panose="00000500000000000000" pitchFamily="2" charset="0"/>
            </a:endParaRPr>
          </a:p>
          <a:p>
            <a:endParaRPr lang="en-GB" sz="1600" dirty="0">
              <a:latin typeface="Poppins" panose="00000500000000000000" pitchFamily="2"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Q2 	Overall London’s population had a statistically significantly worse experience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than England’s when</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speaking to a primary care professional once or twice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before cancer diagnosis.’ This experience was</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seen</a:t>
            </a:r>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in the ethnic minorit</a:t>
            </a:r>
            <a:r>
              <a:rPr lang="en-GB" sz="1600" kern="100" dirty="0">
                <a:latin typeface="Poppins" panose="00000500000000000000" pitchFamily="2" charset="0"/>
                <a:ea typeface="Calibri" panose="020F0502020204030204" pitchFamily="34" charset="0"/>
                <a:cs typeface="Times New Roman" panose="02020603050405020304" pitchFamily="18" charset="0"/>
              </a:rPr>
              <a:t>ies p</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opulation, the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most deprived population and age groups 45- 54, </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55-64, 65-74, 75-84.</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Q3  	Overall London’s population had a statistically significantly worse experience than England’s in</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regards to </a:t>
            </a:r>
            <a:r>
              <a:rPr lang="en-GB" sz="1600" kern="100" dirty="0">
                <a:latin typeface="Poppins" panose="00000500000000000000" pitchFamily="2" charset="0"/>
                <a:ea typeface="Calibri" panose="020F0502020204030204" pitchFamily="34" charset="0"/>
                <a:cs typeface="Times New Roman" panose="02020603050405020304" pitchFamily="18" charset="0"/>
              </a:rPr>
              <a:t>‘</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how a referral for diagnosis was explained in a</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way the patient could completely</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understand.’ This experience was seen in the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ethnic minorit</a:t>
            </a:r>
            <a:r>
              <a:rPr lang="en-GB" sz="1600" kern="100" dirty="0">
                <a:latin typeface="Poppins" panose="00000500000000000000" pitchFamily="2" charset="0"/>
                <a:ea typeface="Calibri" panose="020F0502020204030204" pitchFamily="34" charset="0"/>
                <a:cs typeface="Times New Roman" panose="02020603050405020304" pitchFamily="18" charset="0"/>
              </a:rPr>
              <a:t>ies</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 population, the most deprived</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population and age groups 45- 54, 55-64, 65-74, 75-84 and 85+.</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 </a:t>
            </a:r>
          </a:p>
          <a:p>
            <a:endParaRPr lang="en-GB" sz="1600" kern="100" dirty="0">
              <a:latin typeface="Poppins" panose="00000500000000000000" pitchFamily="2" charset="0"/>
              <a:ea typeface="Calibri" panose="020F0502020204030204" pitchFamily="34" charset="0"/>
              <a:cs typeface="Times New Roman" panose="02020603050405020304" pitchFamily="18" charset="0"/>
            </a:endParaRPr>
          </a:p>
          <a:p>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Whilst further evidence is required this analysis implies that patients in London for the aforementioned groups feel less supported by their GP Practice than the same groups across England.</a:t>
            </a:r>
          </a:p>
          <a:p>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401024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42E580-9AC5-E529-99BD-82100A6E3865}"/>
              </a:ext>
            </a:extLst>
          </p:cNvPr>
          <p:cNvSpPr txBox="1"/>
          <p:nvPr/>
        </p:nvSpPr>
        <p:spPr>
          <a:xfrm>
            <a:off x="163629" y="486562"/>
            <a:ext cx="12028371" cy="6514860"/>
          </a:xfrm>
          <a:prstGeom prst="rect">
            <a:avLst/>
          </a:prstGeom>
          <a:noFill/>
        </p:spPr>
        <p:txBody>
          <a:bodyPr wrap="square" rtlCol="0">
            <a:spAutoFit/>
          </a:bodyPr>
          <a:lstStyle/>
          <a:p>
            <a:pPr algn="ctr"/>
            <a:r>
              <a:rPr lang="en-GB" sz="2400" b="1" dirty="0">
                <a:latin typeface="Poppins" panose="00000500000000000000" pitchFamily="2" charset="0"/>
                <a:cs typeface="Poppins" panose="00000500000000000000" pitchFamily="2" charset="0"/>
              </a:rPr>
              <a:t>Diagnostic tests (Q5-9)</a:t>
            </a:r>
          </a:p>
          <a:p>
            <a:pPr algn="ctr"/>
            <a:endParaRPr lang="en-GB" sz="1200" dirty="0">
              <a:latin typeface="Poppins" panose="00000500000000000000" pitchFamily="2" charset="0"/>
              <a:cs typeface="Poppins" panose="00000500000000000000" pitchFamily="2" charset="0"/>
            </a:endParaRPr>
          </a:p>
          <a:p>
            <a:pPr algn="ctr"/>
            <a:endParaRPr lang="en-GB" sz="1200" dirty="0">
              <a:latin typeface="Poppins" panose="00000500000000000000" pitchFamily="2" charset="0"/>
              <a:cs typeface="Poppins" panose="00000500000000000000" pitchFamily="2"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Q5 	Overall London’s population had a statistically significantly worse experience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‘receiving all the information needed about</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their diagnostic test in advance.’ This experience was seen in 45-54 group. </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T</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he LGBTQ+</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population in London had a statistically significantly better experience than the England LGBTQ+</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population.</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45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Q6  	Overall London’s population had a statistically significantly worse experience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the area of ‘diagnostic test staff appearing to</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completely have all the information they needed about the</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patient.’ This experience was seen in the ethnic minorities, most deprived populations and age groups </a:t>
            </a:r>
            <a:endParaRPr lang="en-GB" sz="1450" kern="100" dirty="0">
              <a:latin typeface="Poppins" panose="00000500000000000000" pitchFamily="2"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	25-34, 45-54, 55-64, 65-74, 75-84 and 85+.</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45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Q7 	Overall London’s population had a statistically significantly worse experience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regards to they ‘felt the length of time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waiting for diagnostic test results was about right.’ This experience</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was seen in the most deprived population and age groups 16-24</a:t>
            </a: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and 45-54.</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Q8 	Overall London’s population had a statistically significantly worse experience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regards to how they ‘felt diagnostic test results were explained in a way they could completely understand.’</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This experience was seen in the most deprived population and age groups 35-44, 45-54, 55-64 and 65-74.</a:t>
            </a:r>
            <a:endParaRPr lang="en-GB" sz="145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50" kern="100" dirty="0">
                <a:effectLst/>
                <a:latin typeface="Poppins" panose="00000500000000000000" pitchFamily="2" charset="0"/>
                <a:ea typeface="Calibri" panose="020F0502020204030204" pitchFamily="34" charset="0"/>
                <a:cs typeface="Times New Roman" panose="02020603050405020304" pitchFamily="18" charset="0"/>
              </a:rPr>
              <a:t>Q9  	Overall London’s population had a statistically significantly worse experience</a:t>
            </a:r>
            <a:r>
              <a:rPr lang="en-GB" sz="1450" kern="100" dirty="0">
                <a:latin typeface="Calibri" panose="020F0502020204030204" pitchFamily="34"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regards to how they felt ‘about enough privacy always been given to them when receiving diagnostic test</a:t>
            </a:r>
          </a:p>
          <a:p>
            <a:pPr>
              <a:lnSpc>
                <a:spcPct val="107000"/>
              </a:lnSpc>
            </a:pPr>
            <a:r>
              <a:rPr lang="en-GB" sz="1450" kern="100" dirty="0">
                <a:latin typeface="Poppins" panose="00000500000000000000" pitchFamily="2" charset="0"/>
                <a:ea typeface="Calibri" panose="020F0502020204030204" pitchFamily="34" charset="0"/>
                <a:cs typeface="Times New Roman" panose="02020603050405020304" pitchFamily="18" charset="0"/>
              </a:rPr>
              <a:t>	</a:t>
            </a:r>
            <a:r>
              <a:rPr lang="en-GB" sz="1450" kern="100" dirty="0">
                <a:effectLst/>
                <a:latin typeface="Poppins" panose="00000500000000000000" pitchFamily="2" charset="0"/>
                <a:ea typeface="Calibri" panose="020F0502020204030204" pitchFamily="34" charset="0"/>
                <a:cs typeface="Times New Roman" panose="02020603050405020304" pitchFamily="18" charset="0"/>
              </a:rPr>
              <a:t>results.’ This experience was seen in the most deprived population and age groups 45-54 and 65-74.</a:t>
            </a:r>
            <a:endParaRPr lang="en-GB" sz="145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450" dirty="0">
              <a:latin typeface="Poppins" panose="00000500000000000000" pitchFamily="2" charset="0"/>
              <a:cs typeface="Poppins" panose="00000500000000000000" pitchFamily="2" charset="0"/>
            </a:endParaRPr>
          </a:p>
          <a:p>
            <a:r>
              <a:rPr lang="en-GB" sz="1450" dirty="0">
                <a:latin typeface="Poppins" panose="00000500000000000000" pitchFamily="2" charset="0"/>
                <a:cs typeface="Poppins" panose="00000500000000000000" pitchFamily="2" charset="0"/>
              </a:rPr>
              <a:t>Whilst further evidence is required this analysis implies that patients in London for who are most deprived, ethnic minorities or ages shown above report worse scores for </a:t>
            </a:r>
            <a:r>
              <a:rPr lang="en-GB" sz="1450" strike="sngStrike" dirty="0">
                <a:latin typeface="Poppins" panose="00000500000000000000" pitchFamily="2" charset="0"/>
                <a:cs typeface="Poppins" panose="00000500000000000000" pitchFamily="2" charset="0"/>
              </a:rPr>
              <a:t> </a:t>
            </a:r>
            <a:r>
              <a:rPr lang="en-GB" sz="1450" dirty="0">
                <a:latin typeface="Poppins" panose="00000500000000000000" pitchFamily="2" charset="0"/>
                <a:cs typeface="Poppins" panose="00000500000000000000" pitchFamily="2" charset="0"/>
              </a:rPr>
              <a:t>the diagnostic test part of their pathway </a:t>
            </a:r>
            <a:r>
              <a:rPr lang="en-GB" sz="1450" strike="sngStrike" dirty="0">
                <a:latin typeface="Poppins" panose="00000500000000000000" pitchFamily="2" charset="0"/>
                <a:cs typeface="Poppins" panose="00000500000000000000" pitchFamily="2" charset="0"/>
              </a:rPr>
              <a:t> </a:t>
            </a:r>
            <a:r>
              <a:rPr lang="en-GB" sz="1450" dirty="0">
                <a:latin typeface="Poppins" panose="00000500000000000000" pitchFamily="2" charset="0"/>
                <a:cs typeface="Poppins" panose="00000500000000000000" pitchFamily="2" charset="0"/>
              </a:rPr>
              <a:t>than the same groups across England</a:t>
            </a:r>
            <a:r>
              <a:rPr lang="en-GB" sz="1450" strike="sngStrike" dirty="0">
                <a:latin typeface="Poppins" panose="00000500000000000000" pitchFamily="2" charset="0"/>
                <a:cs typeface="Poppins" panose="00000500000000000000" pitchFamily="2" charset="0"/>
              </a:rPr>
              <a:t>.</a:t>
            </a:r>
          </a:p>
        </p:txBody>
      </p:sp>
    </p:spTree>
    <p:extLst>
      <p:ext uri="{BB962C8B-B14F-4D97-AF65-F5344CB8AC3E}">
        <p14:creationId xmlns:p14="http://schemas.microsoft.com/office/powerpoint/2010/main" val="203039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36A46C5-C66A-4FE0-5338-2DB995C627FB}"/>
              </a:ext>
            </a:extLst>
          </p:cNvPr>
          <p:cNvSpPr txBox="1">
            <a:spLocks/>
          </p:cNvSpPr>
          <p:nvPr/>
        </p:nvSpPr>
        <p:spPr>
          <a:xfrm>
            <a:off x="366124" y="769063"/>
            <a:ext cx="11610754" cy="5823213"/>
          </a:xfrm>
          <a:prstGeom prst="rect">
            <a:avLst/>
          </a:prstGeom>
        </p:spPr>
        <p:txBody>
          <a:bodyPr>
            <a:normAutofit fontScale="25000" lnSpcReduction="20000"/>
          </a:bodyPr>
          <a:lst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0" indent="0" algn="ctr">
              <a:buNone/>
            </a:pPr>
            <a:r>
              <a:rPr lang="en-GB" sz="9600" b="1" dirty="0">
                <a:latin typeface="Poppins" panose="00000500000000000000" pitchFamily="2" charset="0"/>
                <a:cs typeface="Poppins" panose="00000500000000000000" pitchFamily="2" charset="0"/>
              </a:rPr>
              <a:t>Finding out you had cancer (Q12-16)</a:t>
            </a:r>
          </a:p>
          <a:p>
            <a:pPr marL="0" indent="0" algn="ctr">
              <a:buNone/>
            </a:pPr>
            <a:endParaRPr lang="en-GB" sz="8000" b="1" dirty="0">
              <a:latin typeface="Poppins" panose="00000500000000000000" pitchFamily="2" charset="0"/>
              <a:cs typeface="Poppins" panose="00000500000000000000" pitchFamily="2" charset="0"/>
            </a:endParaRP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Q12  	Overall London’s population had a statistically significantly worse experience than England’s population</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in regards to whether they were ‘told they could have a family member, carer or friend with them when</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told their diagnosis.’ This experience was seen in the age group 75-84.</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Q13  	Overall London’s population had a statistically significantly worse experience than England’s population</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in regards to whether they ‘thought they were definitely told sensitively that they had cancer.’ This</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experience as seen in the age group 65-74.</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Q14 	Overall London’s population had a statistically significantly worse experience than England’s population</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in regards to whether they ‘felt their cancer diagnosis was explained in a way the patient could</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completely understand.’ This experience was seen in the age group 65-74 and in the most deprived</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population.</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Q15 	There was </a:t>
            </a:r>
            <a:r>
              <a:rPr lang="en-GB" sz="5800" b="1" kern="100" dirty="0">
                <a:latin typeface="Poppins" panose="00000500000000000000" pitchFamily="2" charset="0"/>
                <a:ea typeface="Calibri" panose="020F0502020204030204" pitchFamily="34" charset="0"/>
                <a:cs typeface="Poppins" panose="00000500000000000000" pitchFamily="2" charset="0"/>
              </a:rPr>
              <a:t>no statistical difference </a:t>
            </a:r>
            <a:r>
              <a:rPr lang="en-GB" sz="5800" kern="100" dirty="0">
                <a:latin typeface="Poppins" panose="00000500000000000000" pitchFamily="2" charset="0"/>
                <a:ea typeface="Calibri" panose="020F0502020204030204" pitchFamily="34" charset="0"/>
                <a:cs typeface="Poppins" panose="00000500000000000000" pitchFamily="2" charset="0"/>
              </a:rPr>
              <a:t>between London and England on whether a ‘patient was definitely</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told about their diagnosis in an appropriate place.’</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Q16 	Overall London’s population had a statistically significantly worse experience than England’s population</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in regards to whether they ‘felt they were told they could go back later for more information about their</a:t>
            </a:r>
          </a:p>
          <a:p>
            <a:pPr marL="0" indent="0">
              <a:lnSpc>
                <a:spcPct val="120000"/>
              </a:lnSpc>
              <a:spcBef>
                <a:spcPts val="0"/>
              </a:spcBef>
              <a:buNone/>
            </a:pPr>
            <a:r>
              <a:rPr lang="en-GB" sz="5800" kern="100" dirty="0">
                <a:latin typeface="Poppins" panose="00000500000000000000" pitchFamily="2" charset="0"/>
                <a:ea typeface="Calibri" panose="020F0502020204030204" pitchFamily="34" charset="0"/>
                <a:cs typeface="Poppins" panose="00000500000000000000" pitchFamily="2" charset="0"/>
              </a:rPr>
              <a:t>       	diagnosis.’ This experience was seen in the age groups 45-54, 55-64, 65-74 and 85+.</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spcBef>
                <a:spcPts val="0"/>
              </a:spcBef>
              <a:buNone/>
            </a:pPr>
            <a:r>
              <a:rPr lang="en-GB" sz="6000" dirty="0">
                <a:latin typeface="Poppins" panose="00000500000000000000" pitchFamily="2" charset="0"/>
                <a:cs typeface="Poppins" panose="00000500000000000000" pitchFamily="2" charset="0"/>
              </a:rPr>
              <a:t>Whilst further evidence is required this analysis implies that patients overall in London and for those who are most deprived and for the ages shown above report worse scores for </a:t>
            </a:r>
            <a:r>
              <a:rPr lang="en-GB" sz="6000" strike="sngStrike" dirty="0">
                <a:latin typeface="Poppins" panose="00000500000000000000" pitchFamily="2" charset="0"/>
                <a:cs typeface="Poppins" panose="00000500000000000000" pitchFamily="2" charset="0"/>
              </a:rPr>
              <a:t> </a:t>
            </a:r>
            <a:r>
              <a:rPr lang="en-GB" sz="6000" dirty="0">
                <a:latin typeface="Poppins" panose="00000500000000000000" pitchFamily="2" charset="0"/>
                <a:cs typeface="Poppins" panose="00000500000000000000" pitchFamily="2" charset="0"/>
              </a:rPr>
              <a:t>the ‘finding out you had cancer’ part of their pathway </a:t>
            </a:r>
            <a:r>
              <a:rPr lang="en-GB" sz="6000" strike="sngStrike" dirty="0">
                <a:latin typeface="Poppins" panose="00000500000000000000" pitchFamily="2" charset="0"/>
                <a:cs typeface="Poppins" panose="00000500000000000000" pitchFamily="2" charset="0"/>
              </a:rPr>
              <a:t> </a:t>
            </a:r>
            <a:r>
              <a:rPr lang="en-GB" sz="6000" dirty="0">
                <a:latin typeface="Poppins" panose="00000500000000000000" pitchFamily="2" charset="0"/>
                <a:cs typeface="Poppins" panose="00000500000000000000" pitchFamily="2" charset="0"/>
              </a:rPr>
              <a:t>than the same groups across England</a:t>
            </a:r>
            <a:r>
              <a:rPr lang="en-GB" sz="6000" strike="sngStrike" dirty="0">
                <a:latin typeface="Poppins" panose="00000500000000000000" pitchFamily="2" charset="0"/>
                <a:cs typeface="Poppins" panose="00000500000000000000" pitchFamily="2" charset="0"/>
              </a:rPr>
              <a:t>.</a:t>
            </a:r>
          </a:p>
          <a:p>
            <a:pPr marL="0" indent="0">
              <a:lnSpc>
                <a:spcPct val="120000"/>
              </a:lnSpc>
              <a:spcBef>
                <a:spcPts val="0"/>
              </a:spcBef>
              <a:buNone/>
            </a:pPr>
            <a:endParaRPr lang="en-GB" sz="5800" kern="100" dirty="0">
              <a:latin typeface="Poppins" panose="00000500000000000000" pitchFamily="2" charset="0"/>
              <a:ea typeface="Calibri" panose="020F0502020204030204" pitchFamily="34" charset="0"/>
              <a:cs typeface="Poppins" panose="00000500000000000000" pitchFamily="2" charset="0"/>
            </a:endParaRPr>
          </a:p>
          <a:p>
            <a:pPr marL="0" indent="0">
              <a:lnSpc>
                <a:spcPct val="120000"/>
              </a:lnSpc>
              <a:buNone/>
            </a:pPr>
            <a:endParaRPr lang="en-GB" sz="7200" dirty="0">
              <a:latin typeface="Poppins" panose="00000500000000000000" pitchFamily="2" charset="0"/>
              <a:cs typeface="Poppins" panose="00000500000000000000" pitchFamily="2" charset="0"/>
            </a:endParaRPr>
          </a:p>
          <a:p>
            <a:endParaRPr lang="en-GB" dirty="0">
              <a:latin typeface="Poppins" panose="00000500000000000000" pitchFamily="2" charset="0"/>
              <a:cs typeface="Poppins" panose="00000500000000000000" pitchFamily="2" charset="0"/>
            </a:endParaRPr>
          </a:p>
          <a:p>
            <a:pPr marL="0" indent="0">
              <a:buFont typeface="Arial" panose="020B0604020202020204" pitchFamily="34" charset="0"/>
              <a:buNone/>
            </a:pPr>
            <a:endParaRPr lang="en-GB" dirty="0">
              <a:latin typeface="Poppins" panose="00000500000000000000" pitchFamily="2" charset="0"/>
              <a:cs typeface="Poppins" panose="00000500000000000000" pitchFamily="2" charset="0"/>
            </a:endParaRPr>
          </a:p>
          <a:p>
            <a:pPr marL="0" indent="0">
              <a:buFont typeface="Arial" panose="020B0604020202020204" pitchFamily="34" charset="0"/>
              <a:buNone/>
            </a:pPr>
            <a:endParaRPr lang="en-GB"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83484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B3B995-C551-0E16-EFEA-51F2D09D56BE}"/>
              </a:ext>
            </a:extLst>
          </p:cNvPr>
          <p:cNvSpPr txBox="1"/>
          <p:nvPr/>
        </p:nvSpPr>
        <p:spPr>
          <a:xfrm>
            <a:off x="248873" y="656378"/>
            <a:ext cx="11694253" cy="6734023"/>
          </a:xfrm>
          <a:prstGeom prst="rect">
            <a:avLst/>
          </a:prstGeom>
          <a:noFill/>
        </p:spPr>
        <p:txBody>
          <a:bodyPr wrap="square">
            <a:spAutoFit/>
          </a:bodyPr>
          <a:lstStyle/>
          <a:p>
            <a:pPr algn="ctr"/>
            <a:r>
              <a:rPr lang="en-GB" sz="2800" b="1" dirty="0">
                <a:latin typeface="Poppins" panose="00000500000000000000" pitchFamily="2" charset="0"/>
                <a:cs typeface="Poppins" panose="00000500000000000000" pitchFamily="2" charset="0"/>
              </a:rPr>
              <a:t>Support from a main contact person (Q17-19)</a:t>
            </a:r>
          </a:p>
          <a:p>
            <a:endParaRPr lang="en-GB" sz="1801" dirty="0">
              <a:latin typeface="Poppins" panose="00000500000000000000" pitchFamily="2" charset="0"/>
              <a:cs typeface="Poppins" panose="00000500000000000000" pitchFamily="2" charset="0"/>
            </a:endParaRPr>
          </a:p>
          <a:p>
            <a:r>
              <a:rPr lang="en-GB" sz="1600" dirty="0">
                <a:latin typeface="Poppins" panose="00000500000000000000" pitchFamily="2" charset="0"/>
                <a:cs typeface="Poppins" panose="00000500000000000000" pitchFamily="2" charset="0"/>
              </a:rPr>
              <a:t>Analysis shows that for the following groups: overall, age, deprivation and sexual orientation there is a statistical significance in score between London and England.</a:t>
            </a:r>
          </a:p>
          <a:p>
            <a:endParaRPr lang="en-GB" sz="1600" dirty="0">
              <a:latin typeface="Poppins" panose="00000500000000000000" pitchFamily="2" charset="0"/>
              <a:cs typeface="Poppins" panose="00000500000000000000" pitchFamily="2"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Q17 	Overall London’s population had a statistically significantly worse experience than England’s population 	in regards to how they felt about whether ‘they had a main point of contact within the care team.’ </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This experience was seen in the ethnic minorities and most deprived population as well as age groups</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25-34 and 45-54.</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Q18 	Overall London’s population had a statistically significantly worse experience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 regards to how easy they ‘found it to contact their main contact person.’ This experience was seen in 	the ethnic minorities and most deprived population as well as age groups 45-54, 55-64, 65-74, 75-84 	and 85+.</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kern="100" dirty="0">
                <a:effectLst/>
                <a:latin typeface="Poppins" panose="00000500000000000000" pitchFamily="2" charset="0"/>
                <a:ea typeface="Calibri" panose="020F0502020204030204" pitchFamily="34" charset="0"/>
                <a:cs typeface="Times New Roman" panose="02020603050405020304" pitchFamily="18" charset="0"/>
              </a:rPr>
              <a:t> </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kern="100" dirty="0">
                <a:effectLst/>
                <a:latin typeface="Poppins" panose="00000500000000000000" pitchFamily="2" charset="0"/>
                <a:ea typeface="Calibri" panose="020F0502020204030204" pitchFamily="34" charset="0"/>
                <a:cs typeface="Times New Roman" panose="02020603050405020304" pitchFamily="18" charset="0"/>
              </a:rPr>
              <a:t>Q19 	Overall London’s population had a statistically significantly worse experience</a:t>
            </a:r>
            <a:r>
              <a:rPr lang="en-GB" sz="1600" kern="100" dirty="0">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than England’s population 	in regards to if they ‘found advice from their main contact person was very or quite helpful.’ This</a:t>
            </a:r>
          </a:p>
          <a:p>
            <a:r>
              <a:rPr lang="en-GB" sz="1600" kern="100" dirty="0">
                <a:latin typeface="Poppins" panose="00000500000000000000" pitchFamily="2" charset="0"/>
                <a:ea typeface="Calibri" panose="020F0502020204030204" pitchFamily="34" charset="0"/>
                <a:cs typeface="Times New Roman" panose="02020603050405020304" pitchFamily="18" charset="0"/>
              </a:rPr>
              <a:t>	</a:t>
            </a:r>
            <a:r>
              <a:rPr lang="en-GB" sz="1600" kern="100" dirty="0">
                <a:effectLst/>
                <a:latin typeface="Poppins" panose="00000500000000000000" pitchFamily="2" charset="0"/>
                <a:ea typeface="Calibri" panose="020F0502020204030204" pitchFamily="34" charset="0"/>
                <a:cs typeface="Times New Roman" panose="02020603050405020304" pitchFamily="18" charset="0"/>
              </a:rPr>
              <a:t>experience was seen in age groups 65-74 and 75-84.</a:t>
            </a:r>
          </a:p>
          <a:p>
            <a:endParaRPr lang="en-GB" sz="1600" kern="100" dirty="0">
              <a:latin typeface="Poppins" panose="00000500000000000000" pitchFamily="2" charset="0"/>
              <a:ea typeface="Calibri" panose="020F0502020204030204" pitchFamily="34" charset="0"/>
              <a:cs typeface="Times New Roman" panose="02020603050405020304" pitchFamily="18" charset="0"/>
            </a:endParaRPr>
          </a:p>
          <a:p>
            <a:r>
              <a:rPr lang="en-GB" sz="1600" dirty="0">
                <a:latin typeface="Poppins" panose="00000500000000000000" pitchFamily="2" charset="0"/>
                <a:cs typeface="Poppins" panose="00000500000000000000" pitchFamily="2" charset="0"/>
              </a:rPr>
              <a:t>Whilst further evidence is required this analysis implies that patients overall in London and for those who are most deprived and for the ages shown above report worse scores for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the ‘finding out you had cancer’ part of their pathway </a:t>
            </a:r>
            <a:r>
              <a:rPr lang="en-GB" sz="1600" strike="sngStrike" dirty="0">
                <a:latin typeface="Poppins" panose="00000500000000000000" pitchFamily="2" charset="0"/>
                <a:cs typeface="Poppins" panose="00000500000000000000" pitchFamily="2" charset="0"/>
              </a:rPr>
              <a:t> </a:t>
            </a:r>
            <a:r>
              <a:rPr lang="en-GB" sz="1600" dirty="0">
                <a:latin typeface="Poppins" panose="00000500000000000000" pitchFamily="2" charset="0"/>
                <a:cs typeface="Poppins" panose="00000500000000000000" pitchFamily="2" charset="0"/>
              </a:rPr>
              <a:t>than the same groups across England.</a:t>
            </a:r>
            <a:endParaRPr lang="en-GB" sz="1600" strike="sngStrike" dirty="0">
              <a:latin typeface="Poppins" panose="00000500000000000000" pitchFamily="2" charset="0"/>
              <a:cs typeface="Poppins" panose="00000500000000000000" pitchFamily="2" charset="0"/>
            </a:endParaRPr>
          </a:p>
          <a:p>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600" dirty="0">
              <a:latin typeface="Poppins" panose="00000500000000000000" pitchFamily="2" charset="0"/>
              <a:cs typeface="Poppins" panose="00000500000000000000" pitchFamily="2" charset="0"/>
            </a:endParaRPr>
          </a:p>
          <a:p>
            <a:endParaRPr lang="en-GB" sz="180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846508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22136</TotalTime>
  <Words>5789</Words>
  <Application>Microsoft Office PowerPoint</Application>
  <PresentationFormat>Widescreen</PresentationFormat>
  <Paragraphs>496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CHIREWA, Chipo (ROYAL FREE LONDON NHS FOUNDATION TRUST)</dc:creator>
  <cp:lastModifiedBy>CHIREWA, Chipo (ROYAL FREE LONDON NHS FOUNDATION TRUST)</cp:lastModifiedBy>
  <cp:revision>40</cp:revision>
  <dcterms:created xsi:type="dcterms:W3CDTF">2024-02-22T11:42:16Z</dcterms:created>
  <dcterms:modified xsi:type="dcterms:W3CDTF">2024-05-07T14:06:34Z</dcterms:modified>
</cp:coreProperties>
</file>