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34"/>
  </p:notesMasterIdLst>
  <p:handoutMasterIdLst>
    <p:handoutMasterId r:id="rId35"/>
  </p:handoutMasterIdLst>
  <p:sldIdLst>
    <p:sldId id="2147377822" r:id="rId5"/>
    <p:sldId id="2147377865" r:id="rId6"/>
    <p:sldId id="2147377961" r:id="rId7"/>
    <p:sldId id="2147377960" r:id="rId8"/>
    <p:sldId id="2147377860" r:id="rId9"/>
    <p:sldId id="2147377962" r:id="rId10"/>
    <p:sldId id="2147377811" r:id="rId11"/>
    <p:sldId id="2147377885" r:id="rId12"/>
    <p:sldId id="2147377963" r:id="rId13"/>
    <p:sldId id="2147377891" r:id="rId14"/>
    <p:sldId id="2147377888" r:id="rId15"/>
    <p:sldId id="2147377889" r:id="rId16"/>
    <p:sldId id="2147377892" r:id="rId17"/>
    <p:sldId id="2147377893" r:id="rId18"/>
    <p:sldId id="2147377959" r:id="rId19"/>
    <p:sldId id="2147377971" r:id="rId20"/>
    <p:sldId id="2147377894" r:id="rId21"/>
    <p:sldId id="2147377895" r:id="rId22"/>
    <p:sldId id="2147377896" r:id="rId23"/>
    <p:sldId id="2147377897" r:id="rId24"/>
    <p:sldId id="2147377964" r:id="rId25"/>
    <p:sldId id="2147377965" r:id="rId26"/>
    <p:sldId id="2147377970" r:id="rId27"/>
    <p:sldId id="2147377941" r:id="rId28"/>
    <p:sldId id="2147377942" r:id="rId29"/>
    <p:sldId id="2147377943" r:id="rId30"/>
    <p:sldId id="2147377944" r:id="rId31"/>
    <p:sldId id="2147377947" r:id="rId32"/>
    <p:sldId id="214737795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59E0FB-0767-4ED5-B852-CF46EB4C8590}">
          <p14:sldIdLst>
            <p14:sldId id="2147377822"/>
            <p14:sldId id="2147377865"/>
            <p14:sldId id="2147377961"/>
            <p14:sldId id="2147377960"/>
            <p14:sldId id="2147377860"/>
            <p14:sldId id="2147377962"/>
            <p14:sldId id="2147377811"/>
            <p14:sldId id="2147377885"/>
            <p14:sldId id="2147377963"/>
            <p14:sldId id="2147377891"/>
            <p14:sldId id="2147377888"/>
            <p14:sldId id="2147377889"/>
            <p14:sldId id="2147377892"/>
            <p14:sldId id="2147377893"/>
            <p14:sldId id="2147377959"/>
            <p14:sldId id="2147377971"/>
            <p14:sldId id="2147377894"/>
            <p14:sldId id="2147377895"/>
            <p14:sldId id="2147377896"/>
            <p14:sldId id="2147377897"/>
            <p14:sldId id="2147377964"/>
            <p14:sldId id="2147377965"/>
            <p14:sldId id="2147377970"/>
            <p14:sldId id="2147377941"/>
            <p14:sldId id="2147377942"/>
            <p14:sldId id="2147377943"/>
            <p14:sldId id="2147377944"/>
            <p14:sldId id="2147377947"/>
            <p14:sldId id="21473779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3AAF2F-8317-AFA2-4326-4C1943046084}" name="Catherine Croucher" initials="CC" userId="S::catherine.croucher@england.nhs.uk::316891b7-d1fb-402a-bc3a-9e2ac3291330" providerId="AD"/>
  <p188:author id="{B9F91E45-9A18-36A0-4AB6-CA1A8AF421F1}" name="Chetna Patel" initials="CP" userId="S::c.patel@england.nhs.uk::4f9682a2-d6b5-4e68-be89-ac56a5499dad" providerId="AD"/>
  <p188:author id="{A08E7947-E741-017C-89D3-4243852D61C1}" name="BURNS, Emma (ROYAL FREE LONDON NHS FOUNDATION TRUST)" initials="BE(FLNFT" userId="S::emma.burns@nhs.net::d63aeb0c-6dda-4b46-9dde-8b0ccf5a9bd8" providerId="AD"/>
  <p188:author id="{A8D4605A-C397-E16E-18B1-53CDCE33BEDB}" name="Beth Stair" initials="BS" userId="S::Bethany.Stair@paconsulting.com::81582886-4c8a-441f-b3a0-e3eea2a94fa2" providerId="AD"/>
  <p188:author id="{1BB6A179-CE71-4B67-A67E-8F9882398F12}" name="Olivia Martin" initials="OM" userId="S::Olivia.Martin@paconsulting.com::4e4ba5b8-c8c4-468a-95d2-240ce850a7d8" providerId="AD"/>
  <p188:author id="{2B727B86-1EB7-91A9-9E61-C8036D3AD839}" name="Elspeth Block" initials="EB" userId="S::Elspeth.Block@england.nhs.uk::16d39235-8b9e-4aa8-a2ca-f28148e6cb74" providerId="AD"/>
  <p188:author id="{1040AFC2-A569-EA2F-6959-368CDBF84F64}" name="Felicity Bevan" initials="FB" userId="S::felicity.bevan1@england.nhs.uk::b37aeece-9066-4032-a5d2-a6f25d1607cd" providerId="AD"/>
  <p188:author id="{0B647EC7-4240-150F-998C-842647605955}" name="WEEKES, Rebecca (ROYAL FREE LONDON NHS FOUNDATION TRUST)" initials="WR(FLNFT" userId="S::rebecca.weekes1@nhs.net::6bc63d7c-4fd5-4634-968e-380821306bf4" providerId="AD"/>
  <p188:author id="{C9A37BCA-D7B4-39B7-1AD6-9B14EB5277B7}" name="Zoe-Marie Radley" initials="ZR" userId="S::zoe-marie.radley@england.nhs.uk::996d26e7-8bf0-4837-b186-3ced3fed0126" providerId="AD"/>
  <p188:author id="{C6604CD0-9616-CCEE-8626-D10B0E02896E}" name="Fiona Gaylor" initials="FG" userId="bafea8355edad3fa" providerId="Windows Live"/>
  <p188:author id="{00B16EE3-CDBE-E023-1FE3-299EEBACD1DE}" name="Sabahat Hassan" initials="SH" userId="S::sabahat.hassan@england.nhs.uk::fdc85d30-4773-486c-a439-327313089632" providerId="AD"/>
  <p188:author id="{118F4FEA-327C-1709-2A93-D34882F0E090}" name="Ailsa Willens" initials="AW" userId="S::ailsa.willens@england.nhs.uk::91424a8e-a71a-4c96-a7ac-fff7f2870339" providerId="AD"/>
  <p188:author id="{C9F6A3F2-38B8-2D4F-7A20-CBA4921BCDA2}" name="BAACK, Molly (NHS NEL CSU)" initials="BC" userId="S::mollybaack_nhs.net#ext#@nhsengland.onmicrosoft.com::00b024ff-ed6d-458d-9066-e41130f67d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EAE7E8"/>
    <a:srgbClr val="E6E6E6"/>
    <a:srgbClr val="C6E9F0"/>
    <a:srgbClr val="DEDBD8"/>
    <a:srgbClr val="F3F2F1"/>
    <a:srgbClr val="C6C6C6"/>
    <a:srgbClr val="E0E0E0"/>
    <a:srgbClr val="F6F8F8"/>
    <a:srgbClr val="B3B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595" autoAdjust="0"/>
  </p:normalViewPr>
  <p:slideViewPr>
    <p:cSldViewPr snapToGrid="0">
      <p:cViewPr varScale="1">
        <p:scale>
          <a:sx n="112" d="100"/>
          <a:sy n="112" d="100"/>
        </p:scale>
        <p:origin x="7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11/04/2024</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11/04/2024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181766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3217554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3789092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385435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3118806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327298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3972761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3840850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3451967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73353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2457004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3647573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743309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25</a:t>
            </a:fld>
            <a:endParaRPr lang="en-GB"/>
          </a:p>
        </p:txBody>
      </p:sp>
    </p:spTree>
    <p:extLst>
      <p:ext uri="{BB962C8B-B14F-4D97-AF65-F5344CB8AC3E}">
        <p14:creationId xmlns:p14="http://schemas.microsoft.com/office/powerpoint/2010/main" val="4054335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26</a:t>
            </a:fld>
            <a:endParaRPr lang="en-GB"/>
          </a:p>
        </p:txBody>
      </p:sp>
    </p:spTree>
    <p:extLst>
      <p:ext uri="{BB962C8B-B14F-4D97-AF65-F5344CB8AC3E}">
        <p14:creationId xmlns:p14="http://schemas.microsoft.com/office/powerpoint/2010/main" val="2364342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27</a:t>
            </a:fld>
            <a:endParaRPr lang="en-GB"/>
          </a:p>
        </p:txBody>
      </p:sp>
    </p:spTree>
    <p:extLst>
      <p:ext uri="{BB962C8B-B14F-4D97-AF65-F5344CB8AC3E}">
        <p14:creationId xmlns:p14="http://schemas.microsoft.com/office/powerpoint/2010/main" val="2727447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65500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29</a:t>
            </a:fld>
            <a:endParaRPr lang="en-GB"/>
          </a:p>
        </p:txBody>
      </p:sp>
    </p:spTree>
    <p:extLst>
      <p:ext uri="{BB962C8B-B14F-4D97-AF65-F5344CB8AC3E}">
        <p14:creationId xmlns:p14="http://schemas.microsoft.com/office/powerpoint/2010/main" val="4106597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121851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262960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400996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98B954-2888-4EEA-BC75-22288D66EB13}" type="slidenum">
              <a:rPr lang="en-GB" smtClean="0"/>
              <a:t>7</a:t>
            </a:fld>
            <a:endParaRPr lang="en-GB"/>
          </a:p>
        </p:txBody>
      </p:sp>
    </p:spTree>
    <p:extLst>
      <p:ext uri="{BB962C8B-B14F-4D97-AF65-F5344CB8AC3E}">
        <p14:creationId xmlns:p14="http://schemas.microsoft.com/office/powerpoint/2010/main" val="3263397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4186429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2405664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4243507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6" name="Rectangle 5">
            <a:extLst>
              <a:ext uri="{FF2B5EF4-FFF2-40B4-BE49-F238E27FC236}">
                <a16:creationId xmlns:a16="http://schemas.microsoft.com/office/drawing/2014/main" id="{761BBE74-0C66-C310-70B0-4A1384221BC2}"/>
              </a:ext>
            </a:extLst>
          </p:cNvPr>
          <p:cNvSpPr/>
          <p:nvPr userDrawn="1"/>
        </p:nvSpPr>
        <p:spPr>
          <a:xfrm>
            <a:off x="3389002" y="70471"/>
            <a:ext cx="5413996" cy="2562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rgbClr val="FF0000"/>
                </a:solidFill>
              </a:rPr>
              <a:t>DRAFT AND CONFIDENTIAL</a:t>
            </a:r>
            <a:endParaRPr lang="en-GB" sz="1000" b="1">
              <a:solidFill>
                <a:srgbClr val="FF0000"/>
              </a:solidFill>
              <a:cs typeface="Arial"/>
            </a:endParaRP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11/04/2024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818" r:id="rId7"/>
    <p:sldLayoutId id="2147483813" r:id="rId8"/>
    <p:sldLayoutId id="2147483814" r:id="rId9"/>
    <p:sldLayoutId id="2147483815" r:id="rId10"/>
    <p:sldLayoutId id="2147483719" r:id="rId11"/>
    <p:sldLayoutId id="2147483938" r:id="rId12"/>
    <p:sldLayoutId id="2147483939" r:id="rId13"/>
    <p:sldLayoutId id="2147483933" r:id="rId14"/>
    <p:sldLayoutId id="2147483824" r:id="rId15"/>
    <p:sldLayoutId id="2147483926" r:id="rId16"/>
    <p:sldLayoutId id="2147483927" r:id="rId17"/>
    <p:sldLayoutId id="2147483929" r:id="rId18"/>
    <p:sldLayoutId id="2147483928" r:id="rId19"/>
    <p:sldLayoutId id="2147483930" r:id="rId20"/>
    <p:sldLayoutId id="2147483924" r:id="rId21"/>
    <p:sldLayoutId id="214748394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45.sv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7.sv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7.sv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1.sv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62.sv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64.sv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67.sv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hyperlink" Target="https://www.transformationpartners.nhs.uk/wp-content/uploads/2024/01/Consultation-feedback-report-Full-report.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transformationpartners.nhs.uk/wp-content/uploads/2024/03/The-decision-making-business-case.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70.sv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mailto:england.childrenscancercentre@nhs.net"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www.transformationpartners.nhs.uk/childrenscancercentre/key-information/"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72.sv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2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27.png"/><Relationship Id="rId7"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59.svg"/><Relationship Id="rId4" Type="http://schemas.openxmlformats.org/officeDocument/2006/relationships/image" Target="../media/image28.svg"/><Relationship Id="rId9"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transformationpartners.nhs.uk/wp-content/uploads/2024/03/The-decision-making-business-case.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5.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 Id="rId22"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1.sv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77493" y="2094458"/>
            <a:ext cx="5337864" cy="3371622"/>
          </a:xfrm>
        </p:spPr>
        <p:txBody>
          <a:bodyPr/>
          <a:lstStyle/>
          <a:p>
            <a:r>
              <a:rPr lang="en-GB" sz="3400" dirty="0"/>
              <a:t>The future location of very specialist cancer treatment services for children in south London and much of south east England </a:t>
            </a:r>
            <a:br>
              <a:rPr lang="en-GB" sz="3600" b="0" dirty="0"/>
            </a:br>
            <a:br>
              <a:rPr lang="en-GB" sz="3600" b="0" dirty="0"/>
            </a:br>
            <a:br>
              <a:rPr lang="en-GB" sz="3600" b="0" dirty="0"/>
            </a:br>
            <a:r>
              <a:rPr lang="en-GB" sz="2400" b="0" dirty="0"/>
              <a:t>You said, we did – how we have responded to feedback from the consultation</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77493" y="5833033"/>
            <a:ext cx="7973051" cy="1024967"/>
          </a:xfrm>
        </p:spPr>
        <p:txBody>
          <a:bodyPr vert="horz" lIns="0" tIns="0" rIns="0" bIns="0" rtlCol="0" anchor="t">
            <a:normAutofit/>
          </a:bodyPr>
          <a:lstStyle/>
          <a:p>
            <a:r>
              <a:rPr lang="en-GB" sz="1800" b="1"/>
              <a:t>April 2024</a:t>
            </a:r>
          </a:p>
        </p:txBody>
      </p:sp>
    </p:spTree>
    <p:extLst>
      <p:ext uri="{BB962C8B-B14F-4D97-AF65-F5344CB8AC3E}">
        <p14:creationId xmlns:p14="http://schemas.microsoft.com/office/powerpoint/2010/main" val="298941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9D45EFB1-8EC7-EA06-04BA-2436EA913039}"/>
              </a:ext>
            </a:extLst>
          </p:cNvPr>
          <p:cNvSpPr/>
          <p:nvPr/>
        </p:nvSpPr>
        <p:spPr>
          <a:xfrm>
            <a:off x="3950983" y="2672240"/>
            <a:ext cx="4106412" cy="1659496"/>
          </a:xfrm>
          <a:custGeom>
            <a:avLst/>
            <a:gdLst>
              <a:gd name="connsiteX0" fmla="*/ 2319453 w 3712881"/>
              <a:gd name="connsiteY0" fmla="*/ 0 h 2516336"/>
              <a:gd name="connsiteX1" fmla="*/ 3704261 w 3712881"/>
              <a:gd name="connsiteY1" fmla="*/ 0 h 2516336"/>
              <a:gd name="connsiteX2" fmla="*/ 3704261 w 3712881"/>
              <a:gd name="connsiteY2" fmla="*/ 1132062 h 2516336"/>
              <a:gd name="connsiteX3" fmla="*/ 3712881 w 3712881"/>
              <a:gd name="connsiteY3" fmla="*/ 1132062 h 2516336"/>
              <a:gd name="connsiteX4" fmla="*/ 3712881 w 3712881"/>
              <a:gd name="connsiteY4" fmla="*/ 2516336 h 2516336"/>
              <a:gd name="connsiteX5" fmla="*/ 2425 w 3712881"/>
              <a:gd name="connsiteY5" fmla="*/ 2516336 h 2516336"/>
              <a:gd name="connsiteX6" fmla="*/ 2425 w 3712881"/>
              <a:gd name="connsiteY6" fmla="*/ 1132062 h 2516336"/>
              <a:gd name="connsiteX7" fmla="*/ 3108 w 3712881"/>
              <a:gd name="connsiteY7" fmla="*/ 1132062 h 2516336"/>
              <a:gd name="connsiteX8" fmla="*/ 0 w 3712881"/>
              <a:gd name="connsiteY8" fmla="*/ 2131 h 2516336"/>
              <a:gd name="connsiteX9" fmla="*/ 162737 w 3712881"/>
              <a:gd name="connsiteY9" fmla="*/ 2131 h 2516336"/>
              <a:gd name="connsiteX10" fmla="*/ 441605 w 3712881"/>
              <a:gd name="connsiteY10" fmla="*/ 251042 h 2516336"/>
              <a:gd name="connsiteX11" fmla="*/ 728772 w 3712881"/>
              <a:gd name="connsiteY11" fmla="*/ 2131 h 2516336"/>
              <a:gd name="connsiteX12" fmla="*/ 1862253 w 3712881"/>
              <a:gd name="connsiteY12" fmla="*/ 2131 h 2516336"/>
              <a:gd name="connsiteX13" fmla="*/ 1862253 w 3712881"/>
              <a:gd name="connsiteY13" fmla="*/ 1 h 2516336"/>
              <a:gd name="connsiteX14" fmla="*/ 2319453 w 3712881"/>
              <a:gd name="connsiteY14" fmla="*/ 1 h 251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2881" h="2516336">
                <a:moveTo>
                  <a:pt x="2319453" y="0"/>
                </a:moveTo>
                <a:lnTo>
                  <a:pt x="3704261" y="0"/>
                </a:lnTo>
                <a:lnTo>
                  <a:pt x="3704261" y="1132062"/>
                </a:lnTo>
                <a:lnTo>
                  <a:pt x="3712881" y="1132062"/>
                </a:lnTo>
                <a:lnTo>
                  <a:pt x="3712881" y="2516336"/>
                </a:lnTo>
                <a:lnTo>
                  <a:pt x="2425" y="2516336"/>
                </a:lnTo>
                <a:lnTo>
                  <a:pt x="2425" y="1132062"/>
                </a:lnTo>
                <a:lnTo>
                  <a:pt x="3108" y="1132062"/>
                </a:lnTo>
                <a:lnTo>
                  <a:pt x="0" y="2131"/>
                </a:lnTo>
                <a:lnTo>
                  <a:pt x="162737" y="2131"/>
                </a:lnTo>
                <a:lnTo>
                  <a:pt x="441605" y="251042"/>
                </a:lnTo>
                <a:lnTo>
                  <a:pt x="728772" y="2131"/>
                </a:lnTo>
                <a:lnTo>
                  <a:pt x="1862253" y="2131"/>
                </a:lnTo>
                <a:lnTo>
                  <a:pt x="1862253" y="1"/>
                </a:lnTo>
                <a:lnTo>
                  <a:pt x="2319453" y="1"/>
                </a:lnTo>
                <a:close/>
              </a:path>
            </a:pathLst>
          </a:custGeom>
          <a:solidFill>
            <a:schemeClr val="bg1"/>
          </a:solidFill>
          <a:ln w="19050">
            <a:solidFill>
              <a:srgbClr val="C6C6C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7" name="Free-form: Shape 36">
            <a:extLst>
              <a:ext uri="{FF2B5EF4-FFF2-40B4-BE49-F238E27FC236}">
                <a16:creationId xmlns:a16="http://schemas.microsoft.com/office/drawing/2014/main" id="{7F60D9B1-15C8-0DE9-7B89-854A9AF46E02}"/>
              </a:ext>
            </a:extLst>
          </p:cNvPr>
          <p:cNvSpPr/>
          <p:nvPr/>
        </p:nvSpPr>
        <p:spPr>
          <a:xfrm>
            <a:off x="3915789" y="1739031"/>
            <a:ext cx="4112670" cy="979506"/>
          </a:xfrm>
          <a:custGeom>
            <a:avLst/>
            <a:gdLst>
              <a:gd name="connsiteX0" fmla="*/ 0 w 2159999"/>
              <a:gd name="connsiteY0" fmla="*/ 0 h 1548790"/>
              <a:gd name="connsiteX1" fmla="*/ 2159999 w 2159999"/>
              <a:gd name="connsiteY1" fmla="*/ 0 h 1548790"/>
              <a:gd name="connsiteX2" fmla="*/ 2159999 w 2159999"/>
              <a:gd name="connsiteY2" fmla="*/ 1314994 h 1548790"/>
              <a:gd name="connsiteX3" fmla="*/ 574549 w 2159999"/>
              <a:gd name="connsiteY3" fmla="*/ 1314994 h 1548790"/>
              <a:gd name="connsiteX4" fmla="*/ 339317 w 2159999"/>
              <a:gd name="connsiteY4" fmla="*/ 1548790 h 1548790"/>
              <a:gd name="connsiteX5" fmla="*/ 106948 w 2159999"/>
              <a:gd name="connsiteY5" fmla="*/ 1314994 h 1548790"/>
              <a:gd name="connsiteX6" fmla="*/ 0 w 2159999"/>
              <a:gd name="connsiteY6" fmla="*/ 1314994 h 1548790"/>
              <a:gd name="connsiteX0" fmla="*/ 0 w 2159999"/>
              <a:gd name="connsiteY0" fmla="*/ 510074 h 1548790"/>
              <a:gd name="connsiteX1" fmla="*/ 2159999 w 2159999"/>
              <a:gd name="connsiteY1" fmla="*/ 0 h 1548790"/>
              <a:gd name="connsiteX2" fmla="*/ 2159999 w 2159999"/>
              <a:gd name="connsiteY2" fmla="*/ 1314994 h 1548790"/>
              <a:gd name="connsiteX3" fmla="*/ 574549 w 2159999"/>
              <a:gd name="connsiteY3" fmla="*/ 1314994 h 1548790"/>
              <a:gd name="connsiteX4" fmla="*/ 339317 w 2159999"/>
              <a:gd name="connsiteY4" fmla="*/ 1548790 h 1548790"/>
              <a:gd name="connsiteX5" fmla="*/ 106948 w 2159999"/>
              <a:gd name="connsiteY5" fmla="*/ 1314994 h 1548790"/>
              <a:gd name="connsiteX6" fmla="*/ 0 w 2159999"/>
              <a:gd name="connsiteY6" fmla="*/ 1314994 h 1548790"/>
              <a:gd name="connsiteX7" fmla="*/ 0 w 2159999"/>
              <a:gd name="connsiteY7" fmla="*/ 510074 h 1548790"/>
              <a:gd name="connsiteX0" fmla="*/ 0 w 2165041"/>
              <a:gd name="connsiteY0" fmla="*/ 24883 h 1063599"/>
              <a:gd name="connsiteX1" fmla="*/ 2165041 w 2165041"/>
              <a:gd name="connsiteY1" fmla="*/ 0 h 1063599"/>
              <a:gd name="connsiteX2" fmla="*/ 2159999 w 2165041"/>
              <a:gd name="connsiteY2" fmla="*/ 829803 h 1063599"/>
              <a:gd name="connsiteX3" fmla="*/ 574549 w 2165041"/>
              <a:gd name="connsiteY3" fmla="*/ 829803 h 1063599"/>
              <a:gd name="connsiteX4" fmla="*/ 339317 w 2165041"/>
              <a:gd name="connsiteY4" fmla="*/ 1063599 h 1063599"/>
              <a:gd name="connsiteX5" fmla="*/ 106948 w 2165041"/>
              <a:gd name="connsiteY5" fmla="*/ 829803 h 1063599"/>
              <a:gd name="connsiteX6" fmla="*/ 0 w 2165041"/>
              <a:gd name="connsiteY6" fmla="*/ 829803 h 1063599"/>
              <a:gd name="connsiteX7" fmla="*/ 0 w 2165041"/>
              <a:gd name="connsiteY7" fmla="*/ 24883 h 1063599"/>
              <a:gd name="connsiteX0" fmla="*/ 0 w 2160484"/>
              <a:gd name="connsiteY0" fmla="*/ 6221 h 1044937"/>
              <a:gd name="connsiteX1" fmla="*/ 2159999 w 2160484"/>
              <a:gd name="connsiteY1" fmla="*/ 0 h 1044937"/>
              <a:gd name="connsiteX2" fmla="*/ 2159999 w 2160484"/>
              <a:gd name="connsiteY2" fmla="*/ 811141 h 1044937"/>
              <a:gd name="connsiteX3" fmla="*/ 574549 w 2160484"/>
              <a:gd name="connsiteY3" fmla="*/ 811141 h 1044937"/>
              <a:gd name="connsiteX4" fmla="*/ 339317 w 2160484"/>
              <a:gd name="connsiteY4" fmla="*/ 1044937 h 1044937"/>
              <a:gd name="connsiteX5" fmla="*/ 106948 w 2160484"/>
              <a:gd name="connsiteY5" fmla="*/ 811141 h 1044937"/>
              <a:gd name="connsiteX6" fmla="*/ 0 w 2160484"/>
              <a:gd name="connsiteY6" fmla="*/ 811141 h 1044937"/>
              <a:gd name="connsiteX7" fmla="*/ 0 w 2160484"/>
              <a:gd name="connsiteY7" fmla="*/ 6221 h 1044937"/>
              <a:gd name="connsiteX0" fmla="*/ 0 w 2165041"/>
              <a:gd name="connsiteY0" fmla="*/ 6221 h 1044937"/>
              <a:gd name="connsiteX1" fmla="*/ 2165041 w 2165041"/>
              <a:gd name="connsiteY1" fmla="*/ 0 h 1044937"/>
              <a:gd name="connsiteX2" fmla="*/ 2159999 w 2165041"/>
              <a:gd name="connsiteY2" fmla="*/ 811141 h 1044937"/>
              <a:gd name="connsiteX3" fmla="*/ 574549 w 2165041"/>
              <a:gd name="connsiteY3" fmla="*/ 811141 h 1044937"/>
              <a:gd name="connsiteX4" fmla="*/ 339317 w 2165041"/>
              <a:gd name="connsiteY4" fmla="*/ 1044937 h 1044937"/>
              <a:gd name="connsiteX5" fmla="*/ 106948 w 2165041"/>
              <a:gd name="connsiteY5" fmla="*/ 811141 h 1044937"/>
              <a:gd name="connsiteX6" fmla="*/ 0 w 2165041"/>
              <a:gd name="connsiteY6" fmla="*/ 811141 h 1044937"/>
              <a:gd name="connsiteX7" fmla="*/ 0 w 2165041"/>
              <a:gd name="connsiteY7" fmla="*/ 6221 h 1044937"/>
              <a:gd name="connsiteX0" fmla="*/ 0 w 2165041"/>
              <a:gd name="connsiteY0" fmla="*/ 0 h 1393280"/>
              <a:gd name="connsiteX1" fmla="*/ 2165041 w 2165041"/>
              <a:gd name="connsiteY1" fmla="*/ 348343 h 1393280"/>
              <a:gd name="connsiteX2" fmla="*/ 2159999 w 2165041"/>
              <a:gd name="connsiteY2" fmla="*/ 1159484 h 1393280"/>
              <a:gd name="connsiteX3" fmla="*/ 574549 w 2165041"/>
              <a:gd name="connsiteY3" fmla="*/ 1159484 h 1393280"/>
              <a:gd name="connsiteX4" fmla="*/ 339317 w 2165041"/>
              <a:gd name="connsiteY4" fmla="*/ 1393280 h 1393280"/>
              <a:gd name="connsiteX5" fmla="*/ 106948 w 2165041"/>
              <a:gd name="connsiteY5" fmla="*/ 1159484 h 1393280"/>
              <a:gd name="connsiteX6" fmla="*/ 0 w 2165041"/>
              <a:gd name="connsiteY6" fmla="*/ 1159484 h 1393280"/>
              <a:gd name="connsiteX7" fmla="*/ 0 w 2165041"/>
              <a:gd name="connsiteY7" fmla="*/ 0 h 1393280"/>
              <a:gd name="connsiteX0" fmla="*/ 0 w 2160506"/>
              <a:gd name="connsiteY0" fmla="*/ 6220 h 1399500"/>
              <a:gd name="connsiteX1" fmla="*/ 2160184 w 2160506"/>
              <a:gd name="connsiteY1" fmla="*/ 0 h 1399500"/>
              <a:gd name="connsiteX2" fmla="*/ 2159999 w 2160506"/>
              <a:gd name="connsiteY2" fmla="*/ 1165704 h 1399500"/>
              <a:gd name="connsiteX3" fmla="*/ 574549 w 2160506"/>
              <a:gd name="connsiteY3" fmla="*/ 1165704 h 1399500"/>
              <a:gd name="connsiteX4" fmla="*/ 339317 w 2160506"/>
              <a:gd name="connsiteY4" fmla="*/ 1399500 h 1399500"/>
              <a:gd name="connsiteX5" fmla="*/ 106948 w 2160506"/>
              <a:gd name="connsiteY5" fmla="*/ 1165704 h 1399500"/>
              <a:gd name="connsiteX6" fmla="*/ 0 w 2160506"/>
              <a:gd name="connsiteY6" fmla="*/ 1165704 h 1399500"/>
              <a:gd name="connsiteX7" fmla="*/ 0 w 2160506"/>
              <a:gd name="connsiteY7" fmla="*/ 6220 h 1399500"/>
              <a:gd name="connsiteX0" fmla="*/ 0 w 2883637"/>
              <a:gd name="connsiteY0" fmla="*/ 6220 h 1399500"/>
              <a:gd name="connsiteX1" fmla="*/ 2160184 w 2883637"/>
              <a:gd name="connsiteY1" fmla="*/ 0 h 1399500"/>
              <a:gd name="connsiteX2" fmla="*/ 2883635 w 2883637"/>
              <a:gd name="connsiteY2" fmla="*/ 1159483 h 1399500"/>
              <a:gd name="connsiteX3" fmla="*/ 574549 w 2883637"/>
              <a:gd name="connsiteY3" fmla="*/ 1165704 h 1399500"/>
              <a:gd name="connsiteX4" fmla="*/ 339317 w 2883637"/>
              <a:gd name="connsiteY4" fmla="*/ 1399500 h 1399500"/>
              <a:gd name="connsiteX5" fmla="*/ 106948 w 2883637"/>
              <a:gd name="connsiteY5" fmla="*/ 1165704 h 1399500"/>
              <a:gd name="connsiteX6" fmla="*/ 0 w 2883637"/>
              <a:gd name="connsiteY6" fmla="*/ 1165704 h 1399500"/>
              <a:gd name="connsiteX7" fmla="*/ 0 w 2883637"/>
              <a:gd name="connsiteY7" fmla="*/ 6220 h 1399500"/>
              <a:gd name="connsiteX0" fmla="*/ 0 w 2883786"/>
              <a:gd name="connsiteY0" fmla="*/ 0 h 1393280"/>
              <a:gd name="connsiteX1" fmla="*/ 2874106 w 2883786"/>
              <a:gd name="connsiteY1" fmla="*/ 0 h 1393280"/>
              <a:gd name="connsiteX2" fmla="*/ 2883635 w 2883786"/>
              <a:gd name="connsiteY2" fmla="*/ 1153263 h 1393280"/>
              <a:gd name="connsiteX3" fmla="*/ 574549 w 2883786"/>
              <a:gd name="connsiteY3" fmla="*/ 1159484 h 1393280"/>
              <a:gd name="connsiteX4" fmla="*/ 339317 w 2883786"/>
              <a:gd name="connsiteY4" fmla="*/ 1393280 h 1393280"/>
              <a:gd name="connsiteX5" fmla="*/ 106948 w 2883786"/>
              <a:gd name="connsiteY5" fmla="*/ 1159484 h 1393280"/>
              <a:gd name="connsiteX6" fmla="*/ 0 w 2883786"/>
              <a:gd name="connsiteY6" fmla="*/ 1159484 h 1393280"/>
              <a:gd name="connsiteX7" fmla="*/ 0 w 2883786"/>
              <a:gd name="connsiteY7" fmla="*/ 0 h 1393280"/>
              <a:gd name="connsiteX0" fmla="*/ 0 w 2884142"/>
              <a:gd name="connsiteY0" fmla="*/ 0 h 1393280"/>
              <a:gd name="connsiteX1" fmla="*/ 2883820 w 2884142"/>
              <a:gd name="connsiteY1" fmla="*/ 6220 h 1393280"/>
              <a:gd name="connsiteX2" fmla="*/ 2883635 w 2884142"/>
              <a:gd name="connsiteY2" fmla="*/ 1153263 h 1393280"/>
              <a:gd name="connsiteX3" fmla="*/ 574549 w 2884142"/>
              <a:gd name="connsiteY3" fmla="*/ 1159484 h 1393280"/>
              <a:gd name="connsiteX4" fmla="*/ 339317 w 2884142"/>
              <a:gd name="connsiteY4" fmla="*/ 1393280 h 1393280"/>
              <a:gd name="connsiteX5" fmla="*/ 106948 w 2884142"/>
              <a:gd name="connsiteY5" fmla="*/ 1159484 h 1393280"/>
              <a:gd name="connsiteX6" fmla="*/ 0 w 2884142"/>
              <a:gd name="connsiteY6" fmla="*/ 1159484 h 1393280"/>
              <a:gd name="connsiteX7" fmla="*/ 0 w 2884142"/>
              <a:gd name="connsiteY7" fmla="*/ 0 h 1393280"/>
              <a:gd name="connsiteX0" fmla="*/ 0 w 2884142"/>
              <a:gd name="connsiteY0" fmla="*/ 0 h 1393280"/>
              <a:gd name="connsiteX1" fmla="*/ 2883820 w 2884142"/>
              <a:gd name="connsiteY1" fmla="*/ 12440 h 1393280"/>
              <a:gd name="connsiteX2" fmla="*/ 2883635 w 2884142"/>
              <a:gd name="connsiteY2" fmla="*/ 1153263 h 1393280"/>
              <a:gd name="connsiteX3" fmla="*/ 574549 w 2884142"/>
              <a:gd name="connsiteY3" fmla="*/ 1159484 h 1393280"/>
              <a:gd name="connsiteX4" fmla="*/ 339317 w 2884142"/>
              <a:gd name="connsiteY4" fmla="*/ 1393280 h 1393280"/>
              <a:gd name="connsiteX5" fmla="*/ 106948 w 2884142"/>
              <a:gd name="connsiteY5" fmla="*/ 1159484 h 1393280"/>
              <a:gd name="connsiteX6" fmla="*/ 0 w 2884142"/>
              <a:gd name="connsiteY6" fmla="*/ 1159484 h 1393280"/>
              <a:gd name="connsiteX7" fmla="*/ 0 w 2884142"/>
              <a:gd name="connsiteY7" fmla="*/ 0 h 1393280"/>
              <a:gd name="connsiteX0" fmla="*/ 0 w 2893534"/>
              <a:gd name="connsiteY0" fmla="*/ 1 h 1393281"/>
              <a:gd name="connsiteX1" fmla="*/ 2893534 w 2893534"/>
              <a:gd name="connsiteY1" fmla="*/ 0 h 1393281"/>
              <a:gd name="connsiteX2" fmla="*/ 2883635 w 2893534"/>
              <a:gd name="connsiteY2" fmla="*/ 1153264 h 1393281"/>
              <a:gd name="connsiteX3" fmla="*/ 574549 w 2893534"/>
              <a:gd name="connsiteY3" fmla="*/ 1159485 h 1393281"/>
              <a:gd name="connsiteX4" fmla="*/ 339317 w 2893534"/>
              <a:gd name="connsiteY4" fmla="*/ 1393281 h 1393281"/>
              <a:gd name="connsiteX5" fmla="*/ 106948 w 2893534"/>
              <a:gd name="connsiteY5" fmla="*/ 1159485 h 1393281"/>
              <a:gd name="connsiteX6" fmla="*/ 0 w 2893534"/>
              <a:gd name="connsiteY6" fmla="*/ 1159485 h 1393281"/>
              <a:gd name="connsiteX7" fmla="*/ 0 w 2893534"/>
              <a:gd name="connsiteY7" fmla="*/ 1 h 13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3534" h="1393281">
                <a:moveTo>
                  <a:pt x="0" y="1"/>
                </a:moveTo>
                <a:lnTo>
                  <a:pt x="2893534" y="0"/>
                </a:lnTo>
                <a:cubicBezTo>
                  <a:pt x="2891853" y="276601"/>
                  <a:pt x="2885316" y="876663"/>
                  <a:pt x="2883635" y="1153264"/>
                </a:cubicBezTo>
                <a:lnTo>
                  <a:pt x="574549" y="1159485"/>
                </a:lnTo>
                <a:lnTo>
                  <a:pt x="339317" y="1393281"/>
                </a:lnTo>
                <a:lnTo>
                  <a:pt x="106948" y="1159485"/>
                </a:lnTo>
                <a:lnTo>
                  <a:pt x="0" y="1159485"/>
                </a:lnTo>
                <a:lnTo>
                  <a:pt x="0" y="1"/>
                </a:lnTo>
                <a:close/>
              </a:path>
            </a:pathLst>
          </a:custGeom>
          <a:solidFill>
            <a:srgbClr val="EA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5CD20AED-5429-BD3B-AE3D-1A8AD77F92A5}"/>
              </a:ext>
            </a:extLst>
          </p:cNvPr>
          <p:cNvSpPr/>
          <p:nvPr/>
        </p:nvSpPr>
        <p:spPr>
          <a:xfrm>
            <a:off x="379048" y="1727580"/>
            <a:ext cx="3412690" cy="884632"/>
          </a:xfrm>
          <a:custGeom>
            <a:avLst/>
            <a:gdLst>
              <a:gd name="connsiteX0" fmla="*/ 0 w 2159999"/>
              <a:gd name="connsiteY0" fmla="*/ 0 h 1548790"/>
              <a:gd name="connsiteX1" fmla="*/ 2159999 w 2159999"/>
              <a:gd name="connsiteY1" fmla="*/ 0 h 1548790"/>
              <a:gd name="connsiteX2" fmla="*/ 2159999 w 2159999"/>
              <a:gd name="connsiteY2" fmla="*/ 1314994 h 1548790"/>
              <a:gd name="connsiteX3" fmla="*/ 574549 w 2159999"/>
              <a:gd name="connsiteY3" fmla="*/ 1314994 h 1548790"/>
              <a:gd name="connsiteX4" fmla="*/ 339317 w 2159999"/>
              <a:gd name="connsiteY4" fmla="*/ 1548790 h 1548790"/>
              <a:gd name="connsiteX5" fmla="*/ 106948 w 2159999"/>
              <a:gd name="connsiteY5" fmla="*/ 1314994 h 1548790"/>
              <a:gd name="connsiteX6" fmla="*/ 0 w 2159999"/>
              <a:gd name="connsiteY6" fmla="*/ 1314994 h 1548790"/>
              <a:gd name="connsiteX0" fmla="*/ 0 w 2159999"/>
              <a:gd name="connsiteY0" fmla="*/ 510074 h 1548790"/>
              <a:gd name="connsiteX1" fmla="*/ 2159999 w 2159999"/>
              <a:gd name="connsiteY1" fmla="*/ 0 h 1548790"/>
              <a:gd name="connsiteX2" fmla="*/ 2159999 w 2159999"/>
              <a:gd name="connsiteY2" fmla="*/ 1314994 h 1548790"/>
              <a:gd name="connsiteX3" fmla="*/ 574549 w 2159999"/>
              <a:gd name="connsiteY3" fmla="*/ 1314994 h 1548790"/>
              <a:gd name="connsiteX4" fmla="*/ 339317 w 2159999"/>
              <a:gd name="connsiteY4" fmla="*/ 1548790 h 1548790"/>
              <a:gd name="connsiteX5" fmla="*/ 106948 w 2159999"/>
              <a:gd name="connsiteY5" fmla="*/ 1314994 h 1548790"/>
              <a:gd name="connsiteX6" fmla="*/ 0 w 2159999"/>
              <a:gd name="connsiteY6" fmla="*/ 1314994 h 1548790"/>
              <a:gd name="connsiteX7" fmla="*/ 0 w 2159999"/>
              <a:gd name="connsiteY7" fmla="*/ 510074 h 1548790"/>
              <a:gd name="connsiteX0" fmla="*/ 0 w 2165041"/>
              <a:gd name="connsiteY0" fmla="*/ 24883 h 1063599"/>
              <a:gd name="connsiteX1" fmla="*/ 2165041 w 2165041"/>
              <a:gd name="connsiteY1" fmla="*/ 0 h 1063599"/>
              <a:gd name="connsiteX2" fmla="*/ 2159999 w 2165041"/>
              <a:gd name="connsiteY2" fmla="*/ 829803 h 1063599"/>
              <a:gd name="connsiteX3" fmla="*/ 574549 w 2165041"/>
              <a:gd name="connsiteY3" fmla="*/ 829803 h 1063599"/>
              <a:gd name="connsiteX4" fmla="*/ 339317 w 2165041"/>
              <a:gd name="connsiteY4" fmla="*/ 1063599 h 1063599"/>
              <a:gd name="connsiteX5" fmla="*/ 106948 w 2165041"/>
              <a:gd name="connsiteY5" fmla="*/ 829803 h 1063599"/>
              <a:gd name="connsiteX6" fmla="*/ 0 w 2165041"/>
              <a:gd name="connsiteY6" fmla="*/ 829803 h 1063599"/>
              <a:gd name="connsiteX7" fmla="*/ 0 w 2165041"/>
              <a:gd name="connsiteY7" fmla="*/ 24883 h 1063599"/>
              <a:gd name="connsiteX0" fmla="*/ 0 w 2160484"/>
              <a:gd name="connsiteY0" fmla="*/ 6221 h 1044937"/>
              <a:gd name="connsiteX1" fmla="*/ 2159999 w 2160484"/>
              <a:gd name="connsiteY1" fmla="*/ 0 h 1044937"/>
              <a:gd name="connsiteX2" fmla="*/ 2159999 w 2160484"/>
              <a:gd name="connsiteY2" fmla="*/ 811141 h 1044937"/>
              <a:gd name="connsiteX3" fmla="*/ 574549 w 2160484"/>
              <a:gd name="connsiteY3" fmla="*/ 811141 h 1044937"/>
              <a:gd name="connsiteX4" fmla="*/ 339317 w 2160484"/>
              <a:gd name="connsiteY4" fmla="*/ 1044937 h 1044937"/>
              <a:gd name="connsiteX5" fmla="*/ 106948 w 2160484"/>
              <a:gd name="connsiteY5" fmla="*/ 811141 h 1044937"/>
              <a:gd name="connsiteX6" fmla="*/ 0 w 2160484"/>
              <a:gd name="connsiteY6" fmla="*/ 811141 h 1044937"/>
              <a:gd name="connsiteX7" fmla="*/ 0 w 2160484"/>
              <a:gd name="connsiteY7" fmla="*/ 6221 h 1044937"/>
              <a:gd name="connsiteX0" fmla="*/ 0 w 2165041"/>
              <a:gd name="connsiteY0" fmla="*/ 6221 h 1044937"/>
              <a:gd name="connsiteX1" fmla="*/ 2165041 w 2165041"/>
              <a:gd name="connsiteY1" fmla="*/ 0 h 1044937"/>
              <a:gd name="connsiteX2" fmla="*/ 2159999 w 2165041"/>
              <a:gd name="connsiteY2" fmla="*/ 811141 h 1044937"/>
              <a:gd name="connsiteX3" fmla="*/ 574549 w 2165041"/>
              <a:gd name="connsiteY3" fmla="*/ 811141 h 1044937"/>
              <a:gd name="connsiteX4" fmla="*/ 339317 w 2165041"/>
              <a:gd name="connsiteY4" fmla="*/ 1044937 h 1044937"/>
              <a:gd name="connsiteX5" fmla="*/ 106948 w 2165041"/>
              <a:gd name="connsiteY5" fmla="*/ 811141 h 1044937"/>
              <a:gd name="connsiteX6" fmla="*/ 0 w 2165041"/>
              <a:gd name="connsiteY6" fmla="*/ 811141 h 1044937"/>
              <a:gd name="connsiteX7" fmla="*/ 0 w 2165041"/>
              <a:gd name="connsiteY7" fmla="*/ 6221 h 104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5041" h="1044937">
                <a:moveTo>
                  <a:pt x="0" y="6221"/>
                </a:moveTo>
                <a:lnTo>
                  <a:pt x="2165041" y="0"/>
                </a:lnTo>
                <a:cubicBezTo>
                  <a:pt x="2163360" y="276601"/>
                  <a:pt x="2161680" y="534540"/>
                  <a:pt x="2159999" y="811141"/>
                </a:cubicBezTo>
                <a:lnTo>
                  <a:pt x="574549" y="811141"/>
                </a:lnTo>
                <a:lnTo>
                  <a:pt x="339317" y="1044937"/>
                </a:lnTo>
                <a:lnTo>
                  <a:pt x="106948" y="811141"/>
                </a:lnTo>
                <a:lnTo>
                  <a:pt x="0" y="811141"/>
                </a:lnTo>
                <a:lnTo>
                  <a:pt x="0" y="6221"/>
                </a:lnTo>
                <a:close/>
              </a:path>
            </a:pathLst>
          </a:custGeom>
          <a:solidFill>
            <a:srgbClr val="EA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D4E2F69B-4305-5A1A-AC4D-57B240BACA99}"/>
              </a:ext>
            </a:extLst>
          </p:cNvPr>
          <p:cNvSpPr/>
          <p:nvPr/>
        </p:nvSpPr>
        <p:spPr>
          <a:xfrm>
            <a:off x="378760" y="2539612"/>
            <a:ext cx="3369512" cy="1873328"/>
          </a:xfrm>
          <a:custGeom>
            <a:avLst/>
            <a:gdLst>
              <a:gd name="connsiteX0" fmla="*/ 1791344 w 2670197"/>
              <a:gd name="connsiteY0" fmla="*/ 0 h 2956430"/>
              <a:gd name="connsiteX1" fmla="*/ 2670197 w 2670197"/>
              <a:gd name="connsiteY1" fmla="*/ 0 h 2956430"/>
              <a:gd name="connsiteX2" fmla="*/ 2664828 w 2670197"/>
              <a:gd name="connsiteY2" fmla="*/ 2042030 h 2956430"/>
              <a:gd name="connsiteX3" fmla="*/ 2668712 w 2670197"/>
              <a:gd name="connsiteY3" fmla="*/ 2042030 h 2956430"/>
              <a:gd name="connsiteX4" fmla="*/ 2668712 w 2670197"/>
              <a:gd name="connsiteY4" fmla="*/ 2956430 h 2956430"/>
              <a:gd name="connsiteX5" fmla="*/ 0 w 2670197"/>
              <a:gd name="connsiteY5" fmla="*/ 2956430 h 2956430"/>
              <a:gd name="connsiteX6" fmla="*/ 0 w 2670197"/>
              <a:gd name="connsiteY6" fmla="*/ 2042030 h 2956430"/>
              <a:gd name="connsiteX7" fmla="*/ 6877 w 2670197"/>
              <a:gd name="connsiteY7" fmla="*/ 2042030 h 2956430"/>
              <a:gd name="connsiteX8" fmla="*/ 1485 w 2670197"/>
              <a:gd name="connsiteY8" fmla="*/ 2130 h 2956430"/>
              <a:gd name="connsiteX9" fmla="*/ 157896 w 2670197"/>
              <a:gd name="connsiteY9" fmla="*/ 2130 h 2956430"/>
              <a:gd name="connsiteX10" fmla="*/ 425923 w 2670197"/>
              <a:gd name="connsiteY10" fmla="*/ 251041 h 2956430"/>
              <a:gd name="connsiteX11" fmla="*/ 701926 w 2670197"/>
              <a:gd name="connsiteY11" fmla="*/ 2130 h 2956430"/>
              <a:gd name="connsiteX12" fmla="*/ 1791344 w 2670197"/>
              <a:gd name="connsiteY12" fmla="*/ 2130 h 295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0197" h="2956430">
                <a:moveTo>
                  <a:pt x="1791344" y="0"/>
                </a:moveTo>
                <a:lnTo>
                  <a:pt x="2670197" y="0"/>
                </a:lnTo>
                <a:lnTo>
                  <a:pt x="2664828" y="2042030"/>
                </a:lnTo>
                <a:lnTo>
                  <a:pt x="2668712" y="2042030"/>
                </a:lnTo>
                <a:lnTo>
                  <a:pt x="2668712" y="2956430"/>
                </a:lnTo>
                <a:lnTo>
                  <a:pt x="0" y="2956430"/>
                </a:lnTo>
                <a:lnTo>
                  <a:pt x="0" y="2042030"/>
                </a:lnTo>
                <a:lnTo>
                  <a:pt x="6877" y="2042030"/>
                </a:lnTo>
                <a:lnTo>
                  <a:pt x="1485" y="2130"/>
                </a:lnTo>
                <a:lnTo>
                  <a:pt x="157896" y="2130"/>
                </a:lnTo>
                <a:lnTo>
                  <a:pt x="425923" y="251041"/>
                </a:lnTo>
                <a:lnTo>
                  <a:pt x="701926" y="2130"/>
                </a:lnTo>
                <a:lnTo>
                  <a:pt x="1791344" y="2130"/>
                </a:lnTo>
                <a:close/>
              </a:path>
            </a:pathLst>
          </a:custGeom>
          <a:solidFill>
            <a:schemeClr val="bg1"/>
          </a:solidFill>
          <a:ln w="19050">
            <a:solidFill>
              <a:srgbClr val="C6C6C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2" name="Picture 21">
            <a:extLst>
              <a:ext uri="{FF2B5EF4-FFF2-40B4-BE49-F238E27FC236}">
                <a16:creationId xmlns:a16="http://schemas.microsoft.com/office/drawing/2014/main" id="{686ABEFF-C03D-AAA6-60EE-1B1BA0D16008}"/>
              </a:ext>
            </a:extLst>
          </p:cNvPr>
          <p:cNvPicPr>
            <a:picLocks noChangeAspect="1"/>
          </p:cNvPicPr>
          <p:nvPr/>
        </p:nvPicPr>
        <p:blipFill rotWithShape="1">
          <a:blip r:embed="rId3"/>
          <a:srcRect l="10757"/>
          <a:stretch/>
        </p:blipFill>
        <p:spPr>
          <a:xfrm>
            <a:off x="8168929" y="1773065"/>
            <a:ext cx="3781289" cy="1013256"/>
          </a:xfrm>
          <a:prstGeom prst="rect">
            <a:avLst/>
          </a:prstGeom>
        </p:spPr>
      </p:pic>
      <p:sp>
        <p:nvSpPr>
          <p:cNvPr id="6" name="Rectangle: Rounded Corners 5">
            <a:extLst>
              <a:ext uri="{FF2B5EF4-FFF2-40B4-BE49-F238E27FC236}">
                <a16:creationId xmlns:a16="http://schemas.microsoft.com/office/drawing/2014/main" id="{0EC9EF80-5209-2F71-A6E5-57BF5A692831}"/>
              </a:ext>
            </a:extLst>
          </p:cNvPr>
          <p:cNvSpPr/>
          <p:nvPr/>
        </p:nvSpPr>
        <p:spPr>
          <a:xfrm>
            <a:off x="384602" y="1189328"/>
            <a:ext cx="3445718" cy="468000"/>
          </a:xfrm>
          <a:prstGeom prst="roundRect">
            <a:avLst>
              <a:gd name="adj" fmla="val 6945"/>
            </a:avLst>
          </a:prstGeom>
          <a:solidFill>
            <a:schemeClr val="accent5">
              <a:lumMod val="50000"/>
            </a:schemeClr>
          </a:solidFill>
          <a:ln>
            <a:solidFill>
              <a:srgbClr val="31404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dirty="0">
                <a:solidFill>
                  <a:schemeClr val="bg1"/>
                </a:solidFill>
                <a:latin typeface="Arial"/>
                <a:ea typeface="Arial" panose="020B0604020202020204" pitchFamily="34" charset="0"/>
                <a:cs typeface="Times New Roman"/>
              </a:rPr>
              <a:t>Patient transfers</a:t>
            </a:r>
          </a:p>
        </p:txBody>
      </p:sp>
      <p:sp>
        <p:nvSpPr>
          <p:cNvPr id="7" name="Rectangle: Rounded Corners 6">
            <a:extLst>
              <a:ext uri="{FF2B5EF4-FFF2-40B4-BE49-F238E27FC236}">
                <a16:creationId xmlns:a16="http://schemas.microsoft.com/office/drawing/2014/main" id="{1A3337AB-8254-7704-C56F-87EAC3483D47}"/>
              </a:ext>
            </a:extLst>
          </p:cNvPr>
          <p:cNvSpPr/>
          <p:nvPr/>
        </p:nvSpPr>
        <p:spPr>
          <a:xfrm>
            <a:off x="3922048" y="1200820"/>
            <a:ext cx="8066752" cy="468000"/>
          </a:xfrm>
          <a:prstGeom prst="roundRect">
            <a:avLst>
              <a:gd name="adj" fmla="val 6945"/>
            </a:avLst>
          </a:prstGeom>
          <a:solidFill>
            <a:schemeClr val="accent5">
              <a:lumMod val="50000"/>
            </a:schemeClr>
          </a:solidFill>
          <a:ln>
            <a:solidFill>
              <a:srgbClr val="31404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a:solidFill>
                  <a:schemeClr val="bg1"/>
                </a:solidFill>
                <a:latin typeface="Arial"/>
                <a:ea typeface="Arial" panose="020B0604020202020204" pitchFamily="34" charset="0"/>
                <a:cs typeface="Times New Roman"/>
              </a:rPr>
              <a:t>Moving on from children’s services to teenage and young adult (TYA) services</a:t>
            </a:r>
          </a:p>
        </p:txBody>
      </p:sp>
      <p:sp>
        <p:nvSpPr>
          <p:cNvPr id="4" name="TextBox 3">
            <a:extLst>
              <a:ext uri="{FF2B5EF4-FFF2-40B4-BE49-F238E27FC236}">
                <a16:creationId xmlns:a16="http://schemas.microsoft.com/office/drawing/2014/main" id="{C823F3F2-8FDE-CD9C-C2A0-E6F6038A5CC1}"/>
              </a:ext>
            </a:extLst>
          </p:cNvPr>
          <p:cNvSpPr txBox="1"/>
          <p:nvPr/>
        </p:nvSpPr>
        <p:spPr>
          <a:xfrm>
            <a:off x="3911653" y="1719029"/>
            <a:ext cx="4256988" cy="938719"/>
          </a:xfrm>
          <a:prstGeom prst="rect">
            <a:avLst/>
          </a:prstGeom>
          <a:noFill/>
        </p:spPr>
        <p:txBody>
          <a:bodyPr wrap="square" lIns="91440" tIns="45720" rIns="91440" bIns="45720" anchor="t">
            <a:spAutoFit/>
          </a:bodyPr>
          <a:lstStyle/>
          <a:p>
            <a:pPr>
              <a:spcAft>
                <a:spcPts val="1400"/>
              </a:spcAft>
            </a:pPr>
            <a:r>
              <a:rPr lang="en-GB" sz="1100" b="1" dirty="0">
                <a:solidFill>
                  <a:srgbClr val="000000"/>
                </a:solidFill>
                <a:effectLst/>
                <a:latin typeface="+mj-lt"/>
                <a:ea typeface="Times New Roman" panose="02020603050405020304" pitchFamily="18" charset="0"/>
                <a:cs typeface="Times New Roman"/>
              </a:rPr>
              <a:t>Moving the Principal Treatment Centre may have a negative impact on patient experience because, around the time of their 16</a:t>
            </a:r>
            <a:r>
              <a:rPr lang="en-GB" sz="1100" b="1" baseline="30000" dirty="0">
                <a:solidFill>
                  <a:srgbClr val="000000"/>
                </a:solidFill>
                <a:effectLst/>
                <a:latin typeface="+mj-lt"/>
                <a:ea typeface="Times New Roman" panose="02020603050405020304" pitchFamily="18" charset="0"/>
                <a:cs typeface="Times New Roman"/>
              </a:rPr>
              <a:t>th</a:t>
            </a:r>
            <a:r>
              <a:rPr lang="en-GB" sz="1100" b="1" dirty="0">
                <a:solidFill>
                  <a:srgbClr val="000000"/>
                </a:solidFill>
                <a:effectLst/>
                <a:latin typeface="+mj-lt"/>
                <a:ea typeface="Times New Roman" panose="02020603050405020304" pitchFamily="18" charset="0"/>
                <a:cs typeface="Times New Roman"/>
              </a:rPr>
              <a:t> birthday, </a:t>
            </a:r>
            <a:r>
              <a:rPr lang="en-GB" sz="1100" b="1" dirty="0">
                <a:effectLst/>
                <a:latin typeface="+mj-lt"/>
                <a:ea typeface="Times New Roman" panose="02020603050405020304" pitchFamily="18" charset="0"/>
                <a:cs typeface="Times New Roman"/>
              </a:rPr>
              <a:t>patients’ care will transfer</a:t>
            </a:r>
            <a:r>
              <a:rPr lang="en-GB" sz="1100" b="1" i="1" dirty="0">
                <a:solidFill>
                  <a:schemeClr val="accent4">
                    <a:lumMod val="50000"/>
                  </a:schemeClr>
                </a:solidFill>
                <a:effectLst/>
                <a:latin typeface="+mj-lt"/>
                <a:ea typeface="Times New Roman" panose="02020603050405020304" pitchFamily="18" charset="0"/>
                <a:cs typeface="Times New Roman"/>
              </a:rPr>
              <a:t> </a:t>
            </a:r>
            <a:r>
              <a:rPr lang="en-GB" sz="1100" b="1" dirty="0">
                <a:solidFill>
                  <a:srgbClr val="000000"/>
                </a:solidFill>
                <a:effectLst/>
                <a:latin typeface="+mj-lt"/>
                <a:ea typeface="Times New Roman" panose="02020603050405020304" pitchFamily="18" charset="0"/>
                <a:cs typeface="Times New Roman"/>
              </a:rPr>
              <a:t>to The Royal Marsden, which will remain the Principal Treatment Centre for teenage and young adult services.</a:t>
            </a:r>
            <a:r>
              <a:rPr lang="en-GB" sz="1100" b="1" dirty="0">
                <a:solidFill>
                  <a:srgbClr val="000000"/>
                </a:solidFill>
                <a:latin typeface="+mj-lt"/>
                <a:ea typeface="Times New Roman" panose="02020603050405020304" pitchFamily="18" charset="0"/>
                <a:cs typeface="Times New Roman"/>
              </a:rPr>
              <a:t> </a:t>
            </a:r>
            <a:endParaRPr lang="en-GB" sz="1100" b="1" dirty="0">
              <a:solidFill>
                <a:srgbClr val="000000"/>
              </a:solidFill>
              <a:effectLst/>
              <a:latin typeface="+mj-lt"/>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B2D155C-EAC6-80CC-2AFA-8513DB40DBDA}"/>
              </a:ext>
            </a:extLst>
          </p:cNvPr>
          <p:cNvSpPr txBox="1"/>
          <p:nvPr/>
        </p:nvSpPr>
        <p:spPr>
          <a:xfrm>
            <a:off x="4004847" y="2782218"/>
            <a:ext cx="4067517" cy="1615827"/>
          </a:xfrm>
          <a:prstGeom prst="rect">
            <a:avLst/>
          </a:prstGeom>
          <a:noFill/>
        </p:spPr>
        <p:txBody>
          <a:bodyPr wrap="square">
            <a:spAutoFit/>
          </a:bodyPr>
          <a:lstStyle/>
          <a:p>
            <a:pPr marL="171450" indent="-171450">
              <a:buFont typeface="Arial" panose="020B0604020202020204" pitchFamily="34" charset="0"/>
              <a:buChar char="•"/>
            </a:pPr>
            <a:r>
              <a:rPr lang="en-GB" sz="1100" dirty="0">
                <a:solidFill>
                  <a:srgbClr val="000000"/>
                </a:solidFill>
                <a:ea typeface="Times New Roman" panose="02020603050405020304" pitchFamily="18" charset="0"/>
                <a:cs typeface="Arial" panose="020B0604020202020204" pitchFamily="34" charset="0"/>
              </a:rPr>
              <a:t>Consultation feedback has increased our awareness of potential impacts on patient experience for children with cancer who move </a:t>
            </a:r>
            <a:r>
              <a:rPr lang="en-GB" sz="1100" b="1" dirty="0">
                <a:solidFill>
                  <a:srgbClr val="000000"/>
                </a:solidFill>
                <a:ea typeface="Times New Roman" panose="02020603050405020304" pitchFamily="18" charset="0"/>
                <a:cs typeface="Arial" panose="020B0604020202020204" pitchFamily="34" charset="0"/>
              </a:rPr>
              <a:t>t</a:t>
            </a:r>
            <a:r>
              <a:rPr lang="en-GB" sz="1100" b="1" dirty="0">
                <a:solidFill>
                  <a:srgbClr val="000000"/>
                </a:solidFill>
                <a:effectLst/>
                <a:ea typeface="Times New Roman" panose="02020603050405020304" pitchFamily="18" charset="0"/>
                <a:cs typeface="Arial" panose="020B0604020202020204" pitchFamily="34" charset="0"/>
              </a:rPr>
              <a:t>o teenage and young adult services </a:t>
            </a:r>
            <a:r>
              <a:rPr lang="en-GB" sz="1100" dirty="0">
                <a:solidFill>
                  <a:srgbClr val="000000"/>
                </a:solidFill>
                <a:effectLst/>
                <a:ea typeface="Times New Roman" panose="02020603050405020304" pitchFamily="18" charset="0"/>
                <a:cs typeface="Arial" panose="020B0604020202020204" pitchFamily="34" charset="0"/>
              </a:rPr>
              <a:t>at a different provider. This already happens in other parts of the country.</a:t>
            </a:r>
          </a:p>
          <a:p>
            <a:pPr marL="171450" indent="-171450">
              <a:spcAft>
                <a:spcPts val="600"/>
              </a:spcAft>
              <a:buFont typeface="Arial" panose="020B0604020202020204" pitchFamily="34" charset="0"/>
              <a:buChar char="•"/>
            </a:pPr>
            <a:r>
              <a:rPr lang="en-GB" sz="1100" dirty="0">
                <a:solidFill>
                  <a:srgbClr val="000000"/>
                </a:solidFill>
                <a:effectLst/>
                <a:ea typeface="Times New Roman" panose="02020603050405020304" pitchFamily="18" charset="0"/>
                <a:cs typeface="Arial" panose="020B0604020202020204" pitchFamily="34" charset="0"/>
              </a:rPr>
              <a:t>We </a:t>
            </a:r>
            <a:r>
              <a:rPr lang="en-GB" sz="1100" dirty="0">
                <a:solidFill>
                  <a:srgbClr val="000000"/>
                </a:solidFill>
                <a:ea typeface="Times New Roman" panose="02020603050405020304" pitchFamily="18" charset="0"/>
                <a:cs typeface="Arial" panose="020B0604020202020204" pitchFamily="34" charset="0"/>
              </a:rPr>
              <a:t>looked into </a:t>
            </a:r>
            <a:r>
              <a:rPr lang="en-GB" sz="1100" dirty="0">
                <a:solidFill>
                  <a:srgbClr val="000000"/>
                </a:solidFill>
                <a:effectLst/>
                <a:ea typeface="Times New Roman" panose="02020603050405020304" pitchFamily="18" charset="0"/>
                <a:cs typeface="Arial" panose="020B0604020202020204" pitchFamily="34" charset="0"/>
              </a:rPr>
              <a:t>how many 15-year-old patients are being treated by the current Principal Treatment Centre to understand how many patients may transition to teenage and young adult services a year, to help with planning.</a:t>
            </a:r>
            <a:endParaRPr lang="en-GB" sz="1100" dirty="0">
              <a:solidFill>
                <a:srgbClr val="000000"/>
              </a:solidFill>
              <a:effectLst/>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A078B10-FE48-272B-3D5A-2AD689FE1F55}"/>
              </a:ext>
            </a:extLst>
          </p:cNvPr>
          <p:cNvSpPr txBox="1"/>
          <p:nvPr/>
        </p:nvSpPr>
        <p:spPr>
          <a:xfrm>
            <a:off x="378760" y="2765082"/>
            <a:ext cx="3369512" cy="1615827"/>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100" kern="0" dirty="0">
                <a:solidFill>
                  <a:srgbClr val="000000"/>
                </a:solidFill>
                <a:latin typeface="Arial"/>
                <a:ea typeface="Times New Roman" panose="02020603050405020304" pitchFamily="18" charset="0"/>
                <a:cs typeface="Arial"/>
              </a:rPr>
              <a:t>Both options will result in more services on the same site than now. While there will continue to be some transfers in the future, no children will be avoidably transferred for intensive care.</a:t>
            </a:r>
            <a:endParaRPr lang="en-GB" sz="1100" kern="0" dirty="0">
              <a:solidFill>
                <a:srgbClr val="000000"/>
              </a:solidFill>
              <a:effectLst/>
              <a:latin typeface="Arial"/>
              <a:ea typeface="Times New Roman" panose="02020603050405020304" pitchFamily="18" charset="0"/>
              <a:cs typeface="Arial"/>
            </a:endParaRPr>
          </a:p>
          <a:p>
            <a:pPr marL="171450" indent="-171450">
              <a:buFont typeface="Arial" panose="020B0604020202020204" pitchFamily="34" charset="0"/>
              <a:buChar char="•"/>
            </a:pPr>
            <a:r>
              <a:rPr lang="en-GB" sz="1100" dirty="0">
                <a:solidFill>
                  <a:srgbClr val="000000"/>
                </a:solidFill>
                <a:effectLst/>
                <a:latin typeface="+mj-lt"/>
                <a:ea typeface="Times New Roman" panose="02020603050405020304" pitchFamily="18" charset="0"/>
                <a:cs typeface="Times New Roman"/>
              </a:rPr>
              <a:t>We gathered more information on radiotherapy transfers and clinicians have shared further detail on pathways for </a:t>
            </a:r>
            <a:r>
              <a:rPr lang="en-GB" sz="1100" b="1" dirty="0">
                <a:solidFill>
                  <a:srgbClr val="000000"/>
                </a:solidFill>
                <a:effectLst/>
                <a:latin typeface="+mj-lt"/>
                <a:ea typeface="Times New Roman" panose="02020603050405020304" pitchFamily="18" charset="0"/>
                <a:cs typeface="Times New Roman"/>
              </a:rPr>
              <a:t>bone marrow transplant</a:t>
            </a:r>
            <a:r>
              <a:rPr lang="en-GB" sz="1100" dirty="0">
                <a:solidFill>
                  <a:srgbClr val="000000"/>
                </a:solidFill>
                <a:effectLst/>
                <a:latin typeface="+mj-lt"/>
                <a:ea typeface="Times New Roman" panose="02020603050405020304" pitchFamily="18" charset="0"/>
                <a:cs typeface="Times New Roman"/>
              </a:rPr>
              <a:t> patients who need treatment at </a:t>
            </a:r>
            <a:r>
              <a:rPr lang="en-GB" sz="1100" dirty="0">
                <a:solidFill>
                  <a:srgbClr val="000000"/>
                </a:solidFill>
                <a:latin typeface="+mj-lt"/>
                <a:ea typeface="Times New Roman" panose="02020603050405020304" pitchFamily="18" charset="0"/>
                <a:cs typeface="Times New Roman"/>
              </a:rPr>
              <a:t>University College Hospital, including on transport.</a:t>
            </a:r>
            <a:endParaRPr lang="en-GB" sz="1100" dirty="0">
              <a:latin typeface="+mj-lt"/>
            </a:endParaRPr>
          </a:p>
        </p:txBody>
      </p:sp>
      <p:sp>
        <p:nvSpPr>
          <p:cNvPr id="24" name="Free-form: Shape 23">
            <a:extLst>
              <a:ext uri="{FF2B5EF4-FFF2-40B4-BE49-F238E27FC236}">
                <a16:creationId xmlns:a16="http://schemas.microsoft.com/office/drawing/2014/main" id="{6643EA42-1551-1B86-7E99-78ED25DE5560}"/>
              </a:ext>
            </a:extLst>
          </p:cNvPr>
          <p:cNvSpPr/>
          <p:nvPr/>
        </p:nvSpPr>
        <p:spPr>
          <a:xfrm>
            <a:off x="8197865" y="2736043"/>
            <a:ext cx="3781289" cy="1595693"/>
          </a:xfrm>
          <a:custGeom>
            <a:avLst/>
            <a:gdLst>
              <a:gd name="connsiteX0" fmla="*/ 0 w 2159999"/>
              <a:gd name="connsiteY0" fmla="*/ 0 h 2267498"/>
              <a:gd name="connsiteX1" fmla="*/ 90835 w 2159999"/>
              <a:gd name="connsiteY1" fmla="*/ 0 h 2267498"/>
              <a:gd name="connsiteX2" fmla="*/ 332304 w 2159999"/>
              <a:gd name="connsiteY2" fmla="*/ 242952 h 2267498"/>
              <a:gd name="connsiteX3" fmla="*/ 576748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0" fmla="*/ 0 w 2159999"/>
              <a:gd name="connsiteY0" fmla="*/ 0 h 2581006"/>
              <a:gd name="connsiteX1" fmla="*/ 90835 w 2159999"/>
              <a:gd name="connsiteY1" fmla="*/ 0 h 2581006"/>
              <a:gd name="connsiteX2" fmla="*/ 332304 w 2159999"/>
              <a:gd name="connsiteY2" fmla="*/ 242952 h 2581006"/>
              <a:gd name="connsiteX3" fmla="*/ 576748 w 2159999"/>
              <a:gd name="connsiteY3" fmla="*/ 0 h 2581006"/>
              <a:gd name="connsiteX4" fmla="*/ 2159999 w 2159999"/>
              <a:gd name="connsiteY4" fmla="*/ 0 h 2581006"/>
              <a:gd name="connsiteX5" fmla="*/ 2159999 w 2159999"/>
              <a:gd name="connsiteY5" fmla="*/ 2267498 h 2581006"/>
              <a:gd name="connsiteX6" fmla="*/ 8709 w 2159999"/>
              <a:gd name="connsiteY6" fmla="*/ 2581006 h 2581006"/>
              <a:gd name="connsiteX7" fmla="*/ 0 w 2159999"/>
              <a:gd name="connsiteY7" fmla="*/ 0 h 2581006"/>
              <a:gd name="connsiteX0" fmla="*/ 0 w 2159999"/>
              <a:gd name="connsiteY0" fmla="*/ 0 h 2581006"/>
              <a:gd name="connsiteX1" fmla="*/ 90835 w 2159999"/>
              <a:gd name="connsiteY1" fmla="*/ 0 h 2581006"/>
              <a:gd name="connsiteX2" fmla="*/ 332304 w 2159999"/>
              <a:gd name="connsiteY2" fmla="*/ 242952 h 2581006"/>
              <a:gd name="connsiteX3" fmla="*/ 576748 w 2159999"/>
              <a:gd name="connsiteY3" fmla="*/ 0 h 2581006"/>
              <a:gd name="connsiteX4" fmla="*/ 2159999 w 2159999"/>
              <a:gd name="connsiteY4" fmla="*/ 0 h 2581006"/>
              <a:gd name="connsiteX5" fmla="*/ 2159999 w 2159999"/>
              <a:gd name="connsiteY5" fmla="*/ 2563589 h 2581006"/>
              <a:gd name="connsiteX6" fmla="*/ 8709 w 2159999"/>
              <a:gd name="connsiteY6" fmla="*/ 2581006 h 2581006"/>
              <a:gd name="connsiteX7" fmla="*/ 0 w 2159999"/>
              <a:gd name="connsiteY7" fmla="*/ 0 h 2581006"/>
              <a:gd name="connsiteX0" fmla="*/ 0 w 2159999"/>
              <a:gd name="connsiteY0" fmla="*/ 0 h 2773897"/>
              <a:gd name="connsiteX1" fmla="*/ 90835 w 2159999"/>
              <a:gd name="connsiteY1" fmla="*/ 0 h 2773897"/>
              <a:gd name="connsiteX2" fmla="*/ 332304 w 2159999"/>
              <a:gd name="connsiteY2" fmla="*/ 242952 h 2773897"/>
              <a:gd name="connsiteX3" fmla="*/ 576748 w 2159999"/>
              <a:gd name="connsiteY3" fmla="*/ 0 h 2773897"/>
              <a:gd name="connsiteX4" fmla="*/ 2159999 w 2159999"/>
              <a:gd name="connsiteY4" fmla="*/ 0 h 2773897"/>
              <a:gd name="connsiteX5" fmla="*/ 2159999 w 2159999"/>
              <a:gd name="connsiteY5" fmla="*/ 2563589 h 2773897"/>
              <a:gd name="connsiteX6" fmla="*/ 1 w 2159999"/>
              <a:gd name="connsiteY6" fmla="*/ 2773897 h 2773897"/>
              <a:gd name="connsiteX7" fmla="*/ 0 w 2159999"/>
              <a:gd name="connsiteY7" fmla="*/ 0 h 2773897"/>
              <a:gd name="connsiteX0" fmla="*/ 0 w 2168708"/>
              <a:gd name="connsiteY0" fmla="*/ 0 h 2773897"/>
              <a:gd name="connsiteX1" fmla="*/ 90835 w 2168708"/>
              <a:gd name="connsiteY1" fmla="*/ 0 h 2773897"/>
              <a:gd name="connsiteX2" fmla="*/ 332304 w 2168708"/>
              <a:gd name="connsiteY2" fmla="*/ 242952 h 2773897"/>
              <a:gd name="connsiteX3" fmla="*/ 576748 w 2168708"/>
              <a:gd name="connsiteY3" fmla="*/ 0 h 2773897"/>
              <a:gd name="connsiteX4" fmla="*/ 2159999 w 2168708"/>
              <a:gd name="connsiteY4" fmla="*/ 0 h 2773897"/>
              <a:gd name="connsiteX5" fmla="*/ 2168708 w 2168708"/>
              <a:gd name="connsiteY5" fmla="*/ 2756479 h 2773897"/>
              <a:gd name="connsiteX6" fmla="*/ 1 w 2168708"/>
              <a:gd name="connsiteY6" fmla="*/ 2773897 h 2773897"/>
              <a:gd name="connsiteX7" fmla="*/ 0 w 2168708"/>
              <a:gd name="connsiteY7" fmla="*/ 0 h 2773897"/>
              <a:gd name="connsiteX0" fmla="*/ 0 w 2168708"/>
              <a:gd name="connsiteY0" fmla="*/ 0 h 2773897"/>
              <a:gd name="connsiteX1" fmla="*/ 90835 w 2168708"/>
              <a:gd name="connsiteY1" fmla="*/ 0 h 2773897"/>
              <a:gd name="connsiteX2" fmla="*/ 332304 w 2168708"/>
              <a:gd name="connsiteY2" fmla="*/ 242952 h 2773897"/>
              <a:gd name="connsiteX3" fmla="*/ 834955 w 2168708"/>
              <a:gd name="connsiteY3" fmla="*/ 0 h 2773897"/>
              <a:gd name="connsiteX4" fmla="*/ 2159999 w 2168708"/>
              <a:gd name="connsiteY4" fmla="*/ 0 h 2773897"/>
              <a:gd name="connsiteX5" fmla="*/ 2168708 w 2168708"/>
              <a:gd name="connsiteY5" fmla="*/ 2756479 h 2773897"/>
              <a:gd name="connsiteX6" fmla="*/ 1 w 2168708"/>
              <a:gd name="connsiteY6" fmla="*/ 2773897 h 2773897"/>
              <a:gd name="connsiteX7" fmla="*/ 0 w 2168708"/>
              <a:gd name="connsiteY7" fmla="*/ 0 h 2773897"/>
              <a:gd name="connsiteX0" fmla="*/ 0 w 2168708"/>
              <a:gd name="connsiteY0" fmla="*/ 0 h 2773897"/>
              <a:gd name="connsiteX1" fmla="*/ 90835 w 2168708"/>
              <a:gd name="connsiteY1" fmla="*/ 0 h 2773897"/>
              <a:gd name="connsiteX2" fmla="*/ 470014 w 2168708"/>
              <a:gd name="connsiteY2" fmla="*/ 334115 h 2773897"/>
              <a:gd name="connsiteX3" fmla="*/ 834955 w 2168708"/>
              <a:gd name="connsiteY3" fmla="*/ 0 h 2773897"/>
              <a:gd name="connsiteX4" fmla="*/ 2159999 w 2168708"/>
              <a:gd name="connsiteY4" fmla="*/ 0 h 2773897"/>
              <a:gd name="connsiteX5" fmla="*/ 2168708 w 2168708"/>
              <a:gd name="connsiteY5" fmla="*/ 2756479 h 2773897"/>
              <a:gd name="connsiteX6" fmla="*/ 1 w 2168708"/>
              <a:gd name="connsiteY6" fmla="*/ 2773897 h 2773897"/>
              <a:gd name="connsiteX7" fmla="*/ 0 w 2168708"/>
              <a:gd name="connsiteY7" fmla="*/ 0 h 2773897"/>
              <a:gd name="connsiteX0" fmla="*/ 0 w 2168708"/>
              <a:gd name="connsiteY0" fmla="*/ 0 h 2773897"/>
              <a:gd name="connsiteX1" fmla="*/ 90835 w 2168708"/>
              <a:gd name="connsiteY1" fmla="*/ 0 h 2773897"/>
              <a:gd name="connsiteX2" fmla="*/ 417637 w 2168708"/>
              <a:gd name="connsiteY2" fmla="*/ 441060 h 2773897"/>
              <a:gd name="connsiteX3" fmla="*/ 834955 w 2168708"/>
              <a:gd name="connsiteY3" fmla="*/ 0 h 2773897"/>
              <a:gd name="connsiteX4" fmla="*/ 2159999 w 2168708"/>
              <a:gd name="connsiteY4" fmla="*/ 0 h 2773897"/>
              <a:gd name="connsiteX5" fmla="*/ 2168708 w 2168708"/>
              <a:gd name="connsiteY5" fmla="*/ 2756479 h 2773897"/>
              <a:gd name="connsiteX6" fmla="*/ 1 w 2168708"/>
              <a:gd name="connsiteY6" fmla="*/ 2773897 h 2773897"/>
              <a:gd name="connsiteX7" fmla="*/ 0 w 2168708"/>
              <a:gd name="connsiteY7" fmla="*/ 0 h 277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8708" h="2773897">
                <a:moveTo>
                  <a:pt x="0" y="0"/>
                </a:moveTo>
                <a:lnTo>
                  <a:pt x="90835" y="0"/>
                </a:lnTo>
                <a:lnTo>
                  <a:pt x="417637" y="441060"/>
                </a:lnTo>
                <a:lnTo>
                  <a:pt x="834955" y="0"/>
                </a:lnTo>
                <a:lnTo>
                  <a:pt x="2159999" y="0"/>
                </a:lnTo>
                <a:lnTo>
                  <a:pt x="2168708" y="2756479"/>
                </a:lnTo>
                <a:lnTo>
                  <a:pt x="1" y="2773897"/>
                </a:lnTo>
                <a:cubicBezTo>
                  <a:pt x="1" y="2018064"/>
                  <a:pt x="0" y="755833"/>
                  <a:pt x="0" y="0"/>
                </a:cubicBezTo>
                <a:close/>
              </a:path>
            </a:pathLst>
          </a:custGeom>
          <a:solidFill>
            <a:schemeClr val="bg1"/>
          </a:solidFill>
          <a:ln w="190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71450" indent="-171450">
              <a:lnSpc>
                <a:spcPct val="112000"/>
              </a:lnSpc>
              <a:spcAft>
                <a:spcPts val="600"/>
              </a:spcAft>
              <a:buFont typeface="Arial" panose="020B0604020202020204" pitchFamily="34" charset="0"/>
              <a:buChar char="•"/>
            </a:pPr>
            <a:r>
              <a:rPr lang="en-GB" sz="1100" dirty="0">
                <a:solidFill>
                  <a:srgbClr val="000000"/>
                </a:solidFill>
                <a:ea typeface="Times New Roman" panose="02020603050405020304" pitchFamily="18" charset="0"/>
                <a:cs typeface="Arial" panose="020B0604020202020204" pitchFamily="34" charset="0"/>
              </a:rPr>
              <a:t>C</a:t>
            </a:r>
            <a:r>
              <a:rPr lang="en-GB" sz="1100" dirty="0">
                <a:solidFill>
                  <a:srgbClr val="000000"/>
                </a:solidFill>
                <a:effectLst/>
                <a:ea typeface="Times New Roman" panose="02020603050405020304" pitchFamily="18" charset="0"/>
                <a:cs typeface="Arial" panose="020B0604020202020204" pitchFamily="34" charset="0"/>
              </a:rPr>
              <a:t>onsultation feedback has </a:t>
            </a:r>
            <a:r>
              <a:rPr lang="en-GB" sz="1100" b="1" dirty="0">
                <a:solidFill>
                  <a:srgbClr val="000000"/>
                </a:solidFill>
                <a:effectLst/>
                <a:ea typeface="Times New Roman" panose="02020603050405020304" pitchFamily="18" charset="0"/>
                <a:cs typeface="Arial" panose="020B0604020202020204" pitchFamily="34" charset="0"/>
              </a:rPr>
              <a:t>increased our awareness </a:t>
            </a:r>
            <a:r>
              <a:rPr lang="en-GB" sz="1100" dirty="0">
                <a:solidFill>
                  <a:srgbClr val="231F20"/>
                </a:solidFill>
                <a:latin typeface="Arial"/>
                <a:ea typeface="Times New Roman" panose="02020603050405020304" pitchFamily="18" charset="0"/>
                <a:cs typeface="Times New Roman"/>
              </a:rPr>
              <a:t>of how important it is for the future provider to work collaboratively with The Royal Marsden, with support from NHS England and other partners, to ensure its teenage and young adult services are not negatively affected by the PTC reconfiguration. </a:t>
            </a:r>
            <a:endParaRPr lang="en-GB" sz="1100" dirty="0">
              <a:solidFill>
                <a:srgbClr val="000000"/>
              </a:solidFill>
              <a:effectLst/>
              <a:ea typeface="Times New Roman" panose="02020603050405020304" pitchFamily="18" charset="0"/>
              <a:cs typeface="Arial" panose="020B0604020202020204" pitchFamily="34" charset="0"/>
            </a:endParaRPr>
          </a:p>
        </p:txBody>
      </p:sp>
      <p:sp>
        <p:nvSpPr>
          <p:cNvPr id="28" name="TextBox 27">
            <a:extLst>
              <a:ext uri="{FF2B5EF4-FFF2-40B4-BE49-F238E27FC236}">
                <a16:creationId xmlns:a16="http://schemas.microsoft.com/office/drawing/2014/main" id="{46E73EDF-8321-4BD3-D0D2-1D71A82C1714}"/>
              </a:ext>
            </a:extLst>
          </p:cNvPr>
          <p:cNvSpPr txBox="1"/>
          <p:nvPr/>
        </p:nvSpPr>
        <p:spPr>
          <a:xfrm>
            <a:off x="8206214" y="1760526"/>
            <a:ext cx="3782586" cy="779086"/>
          </a:xfrm>
          <a:prstGeom prst="rect">
            <a:avLst/>
          </a:prstGeom>
          <a:noFill/>
        </p:spPr>
        <p:txBody>
          <a:bodyPr wrap="square" lIns="91440" tIns="45720" rIns="91440" bIns="45720" anchor="t">
            <a:spAutoFit/>
          </a:bodyPr>
          <a:lstStyle/>
          <a:p>
            <a:r>
              <a:rPr lang="en-GB" sz="1100" b="1" dirty="0">
                <a:solidFill>
                  <a:srgbClr val="000000"/>
                </a:solidFill>
                <a:effectLst/>
                <a:latin typeface="+mj-lt"/>
                <a:ea typeface="Times New Roman" panose="02020603050405020304" pitchFamily="18" charset="0"/>
                <a:cs typeface="Times New Roman"/>
              </a:rPr>
              <a:t>There would also be an</a:t>
            </a:r>
            <a:r>
              <a:rPr lang="en-GB" sz="1100" b="1" dirty="0">
                <a:effectLst/>
                <a:latin typeface="+mj-lt"/>
                <a:ea typeface="Times New Roman" panose="02020603050405020304" pitchFamily="18" charset="0"/>
                <a:cs typeface="Times New Roman"/>
              </a:rPr>
              <a:t> impact on the existing teenage and young adult service at The Royal Marsden, </a:t>
            </a:r>
            <a:r>
              <a:rPr lang="en-GB" sz="1100" b="1" dirty="0">
                <a:solidFill>
                  <a:srgbClr val="000000"/>
                </a:solidFill>
                <a:effectLst/>
                <a:latin typeface="+mj-lt"/>
                <a:ea typeface="Times New Roman" panose="02020603050405020304" pitchFamily="18" charset="0"/>
                <a:cs typeface="Times New Roman"/>
              </a:rPr>
              <a:t>as some staff</a:t>
            </a:r>
            <a:r>
              <a:rPr lang="en-GB" sz="1100" b="1" dirty="0">
                <a:solidFill>
                  <a:srgbClr val="000000"/>
                </a:solidFill>
                <a:latin typeface="+mj-lt"/>
                <a:ea typeface="Times New Roman" panose="02020603050405020304" pitchFamily="18" charset="0"/>
                <a:cs typeface="Times New Roman"/>
              </a:rPr>
              <a:t> </a:t>
            </a:r>
            <a:r>
              <a:rPr lang="en-GB" sz="1100" b="1" dirty="0">
                <a:solidFill>
                  <a:srgbClr val="000000"/>
                </a:solidFill>
                <a:effectLst/>
                <a:latin typeface="+mj-lt"/>
                <a:ea typeface="Times New Roman" panose="02020603050405020304" pitchFamily="18" charset="0"/>
                <a:cs typeface="Times New Roman"/>
              </a:rPr>
              <a:t>work both in this service and the children’s cancer service.</a:t>
            </a:r>
            <a:r>
              <a:rPr lang="en-GB" sz="1100" b="1" dirty="0">
                <a:solidFill>
                  <a:srgbClr val="000000"/>
                </a:solidFill>
                <a:latin typeface="+mj-lt"/>
                <a:ea typeface="Times New Roman" panose="02020603050405020304" pitchFamily="18" charset="0"/>
                <a:cs typeface="Times New Roman"/>
              </a:rPr>
              <a:t> </a:t>
            </a:r>
            <a:endParaRPr lang="en-GB" sz="1100" b="1" dirty="0">
              <a:latin typeface="+mj-lt"/>
            </a:endParaRPr>
          </a:p>
        </p:txBody>
      </p:sp>
      <p:sp>
        <p:nvSpPr>
          <p:cNvPr id="3" name="Rectangle: Rounded Corners 2">
            <a:extLst>
              <a:ext uri="{FF2B5EF4-FFF2-40B4-BE49-F238E27FC236}">
                <a16:creationId xmlns:a16="http://schemas.microsoft.com/office/drawing/2014/main" id="{DBFFED38-5311-3F0C-8404-42122B6A1F6E}"/>
              </a:ext>
            </a:extLst>
          </p:cNvPr>
          <p:cNvSpPr/>
          <p:nvPr/>
        </p:nvSpPr>
        <p:spPr>
          <a:xfrm>
            <a:off x="407970" y="132080"/>
            <a:ext cx="4006871" cy="812227"/>
          </a:xfrm>
          <a:prstGeom prst="roundRect">
            <a:avLst>
              <a:gd name="adj" fmla="val 8473"/>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611983" rIns="0" rtlCol="0" anchor="ctr"/>
          <a:lstStyle/>
          <a:p>
            <a:pPr algn="ctr" defTabSz="914309"/>
            <a:endParaRPr lang="en-GB" sz="1400" b="1">
              <a:solidFill>
                <a:srgbClr val="31404A"/>
              </a:solidFill>
              <a:latin typeface="Arial" panose="020B0604020202020204"/>
            </a:endParaRPr>
          </a:p>
        </p:txBody>
      </p:sp>
      <p:pic>
        <p:nvPicPr>
          <p:cNvPr id="5" name="Graphic 4" descr="Arrow Right with solid fill">
            <a:extLst>
              <a:ext uri="{FF2B5EF4-FFF2-40B4-BE49-F238E27FC236}">
                <a16:creationId xmlns:a16="http://schemas.microsoft.com/office/drawing/2014/main" id="{5E3AF2BF-8C72-5395-345F-3C39565FE2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856" y="235862"/>
            <a:ext cx="558797" cy="558797"/>
          </a:xfrm>
          <a:prstGeom prst="rect">
            <a:avLst/>
          </a:prstGeom>
        </p:spPr>
      </p:pic>
      <p:sp>
        <p:nvSpPr>
          <p:cNvPr id="16" name="TextBox 15">
            <a:extLst>
              <a:ext uri="{FF2B5EF4-FFF2-40B4-BE49-F238E27FC236}">
                <a16:creationId xmlns:a16="http://schemas.microsoft.com/office/drawing/2014/main" id="{AAFAD231-3638-5028-9B2A-436939BEF743}"/>
              </a:ext>
            </a:extLst>
          </p:cNvPr>
          <p:cNvSpPr txBox="1"/>
          <p:nvPr/>
        </p:nvSpPr>
        <p:spPr>
          <a:xfrm>
            <a:off x="460808" y="1770171"/>
            <a:ext cx="3369512" cy="600164"/>
          </a:xfrm>
          <a:prstGeom prst="rect">
            <a:avLst/>
          </a:prstGeom>
          <a:noFill/>
        </p:spPr>
        <p:txBody>
          <a:bodyPr wrap="square" lIns="91440" tIns="45720" rIns="91440" bIns="45720" anchor="t">
            <a:spAutoFit/>
          </a:bodyPr>
          <a:lstStyle/>
          <a:p>
            <a:r>
              <a:rPr lang="en-GB" sz="1100" b="1">
                <a:solidFill>
                  <a:srgbClr val="000000"/>
                </a:solidFill>
                <a:effectLst/>
                <a:latin typeface="+mj-lt"/>
                <a:ea typeface="Times New Roman" panose="02020603050405020304" pitchFamily="18" charset="0"/>
                <a:cs typeface="Times New Roman"/>
              </a:rPr>
              <a:t>Changing the location of the Principal Treatment Centre</a:t>
            </a:r>
            <a:r>
              <a:rPr lang="en-GB" sz="1100" b="1">
                <a:effectLst/>
                <a:latin typeface="+mj-lt"/>
                <a:ea typeface="Times New Roman" panose="02020603050405020304" pitchFamily="18" charset="0"/>
                <a:cs typeface="Times New Roman"/>
              </a:rPr>
              <a:t> doesn’t solve the problem of patients requiring transfer.</a:t>
            </a:r>
            <a:endParaRPr lang="en-GB" sz="1100" b="1">
              <a:latin typeface="+mj-lt"/>
              <a:cs typeface="Times New Roman"/>
            </a:endParaRPr>
          </a:p>
        </p:txBody>
      </p:sp>
      <p:sp>
        <p:nvSpPr>
          <p:cNvPr id="29" name="TextBox 28">
            <a:extLst>
              <a:ext uri="{FF2B5EF4-FFF2-40B4-BE49-F238E27FC236}">
                <a16:creationId xmlns:a16="http://schemas.microsoft.com/office/drawing/2014/main" id="{530D42A9-1EEF-90AC-0392-82641CA9F53B}"/>
              </a:ext>
            </a:extLst>
          </p:cNvPr>
          <p:cNvSpPr txBox="1"/>
          <p:nvPr/>
        </p:nvSpPr>
        <p:spPr>
          <a:xfrm>
            <a:off x="1427923" y="291702"/>
            <a:ext cx="6842050" cy="400110"/>
          </a:xfrm>
          <a:prstGeom prst="rect">
            <a:avLst/>
          </a:prstGeom>
          <a:noFill/>
        </p:spPr>
        <p:txBody>
          <a:bodyPr wrap="square">
            <a:spAutoFit/>
          </a:bodyPr>
          <a:lstStyle/>
          <a:p>
            <a:pPr defTabSz="914309"/>
            <a:r>
              <a:rPr lang="en-GB" sz="2000" b="1">
                <a:solidFill>
                  <a:schemeClr val="accent5">
                    <a:lumMod val="50000"/>
                  </a:schemeClr>
                </a:solidFill>
                <a:latin typeface="Arial" panose="020B0604020202020204"/>
              </a:rPr>
              <a:t>Patient pathways</a:t>
            </a:r>
          </a:p>
        </p:txBody>
      </p:sp>
      <p:sp>
        <p:nvSpPr>
          <p:cNvPr id="30" name="TextBox 29">
            <a:extLst>
              <a:ext uri="{FF2B5EF4-FFF2-40B4-BE49-F238E27FC236}">
                <a16:creationId xmlns:a16="http://schemas.microsoft.com/office/drawing/2014/main" id="{211B76FC-078B-07BE-DC4F-71864D731BC4}"/>
              </a:ext>
            </a:extLst>
          </p:cNvPr>
          <p:cNvSpPr txBox="1"/>
          <p:nvPr/>
        </p:nvSpPr>
        <p:spPr>
          <a:xfrm rot="16200000">
            <a:off x="-189911" y="2216034"/>
            <a:ext cx="816057" cy="276999"/>
          </a:xfrm>
          <a:prstGeom prst="rect">
            <a:avLst/>
          </a:prstGeom>
          <a:noFill/>
        </p:spPr>
        <p:txBody>
          <a:bodyPr wrap="none" rtlCol="0">
            <a:spAutoFit/>
          </a:bodyPr>
          <a:lstStyle/>
          <a:p>
            <a:r>
              <a:rPr lang="en-GB" sz="1200" b="1"/>
              <a:t>You said</a:t>
            </a:r>
          </a:p>
        </p:txBody>
      </p:sp>
      <p:sp>
        <p:nvSpPr>
          <p:cNvPr id="31" name="TextBox 30">
            <a:extLst>
              <a:ext uri="{FF2B5EF4-FFF2-40B4-BE49-F238E27FC236}">
                <a16:creationId xmlns:a16="http://schemas.microsoft.com/office/drawing/2014/main" id="{6FC9EB8D-396C-F85E-0C4B-2542D5D764E2}"/>
              </a:ext>
            </a:extLst>
          </p:cNvPr>
          <p:cNvSpPr txBox="1"/>
          <p:nvPr/>
        </p:nvSpPr>
        <p:spPr>
          <a:xfrm rot="16200000">
            <a:off x="-83544" y="3866149"/>
            <a:ext cx="688458" cy="276999"/>
          </a:xfrm>
          <a:prstGeom prst="rect">
            <a:avLst/>
          </a:prstGeom>
          <a:noFill/>
        </p:spPr>
        <p:txBody>
          <a:bodyPr wrap="none" rtlCol="0">
            <a:spAutoFit/>
          </a:bodyPr>
          <a:lstStyle/>
          <a:p>
            <a:r>
              <a:rPr lang="en-GB" sz="1200" b="1"/>
              <a:t>We did</a:t>
            </a:r>
          </a:p>
        </p:txBody>
      </p:sp>
      <p:sp>
        <p:nvSpPr>
          <p:cNvPr id="9" name="Rectangle: Rounded Corners 8">
            <a:extLst>
              <a:ext uri="{FF2B5EF4-FFF2-40B4-BE49-F238E27FC236}">
                <a16:creationId xmlns:a16="http://schemas.microsoft.com/office/drawing/2014/main" id="{1CA9C105-C168-6E7E-CD08-1E661BB9E914}"/>
              </a:ext>
            </a:extLst>
          </p:cNvPr>
          <p:cNvSpPr/>
          <p:nvPr/>
        </p:nvSpPr>
        <p:spPr>
          <a:xfrm>
            <a:off x="387649" y="4412940"/>
            <a:ext cx="11632183" cy="233999"/>
          </a:xfrm>
          <a:prstGeom prst="roundRect">
            <a:avLst>
              <a:gd name="adj" fmla="val 6945"/>
            </a:avLst>
          </a:prstGeom>
          <a:solidFill>
            <a:schemeClr val="accent5">
              <a:lumMod val="50000"/>
            </a:schemeClr>
          </a:solidFill>
          <a:ln>
            <a:solidFill>
              <a:srgbClr val="31404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dirty="0">
                <a:solidFill>
                  <a:schemeClr val="bg1"/>
                </a:solidFill>
                <a:latin typeface="Arial"/>
                <a:ea typeface="Arial" panose="020B0604020202020204" pitchFamily="34" charset="0"/>
                <a:cs typeface="Times New Roman"/>
              </a:rPr>
              <a:t>Recommendations/actions to be taken forward as a result of feedback</a:t>
            </a:r>
          </a:p>
        </p:txBody>
      </p:sp>
      <p:sp>
        <p:nvSpPr>
          <p:cNvPr id="10" name="Rectangle 9">
            <a:extLst>
              <a:ext uri="{FF2B5EF4-FFF2-40B4-BE49-F238E27FC236}">
                <a16:creationId xmlns:a16="http://schemas.microsoft.com/office/drawing/2014/main" id="{CB0C342A-FB7A-9FE0-4649-7CE7D4B8E6D9}"/>
              </a:ext>
            </a:extLst>
          </p:cNvPr>
          <p:cNvSpPr/>
          <p:nvPr/>
        </p:nvSpPr>
        <p:spPr>
          <a:xfrm>
            <a:off x="8187932" y="4724314"/>
            <a:ext cx="3820159" cy="1493309"/>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r>
              <a:rPr lang="en-GB" sz="1100" dirty="0">
                <a:latin typeface="+mj-lt"/>
              </a:rPr>
              <a:t>The Royal Marsden is </a:t>
            </a:r>
            <a:r>
              <a:rPr lang="en-GB" sz="1100" b="1" dirty="0">
                <a:latin typeface="+mj-lt"/>
              </a:rPr>
              <a:t>currently developing an impact assessment of the relocation</a:t>
            </a:r>
            <a:r>
              <a:rPr lang="en-GB" sz="1100" dirty="0">
                <a:latin typeface="+mj-lt"/>
              </a:rPr>
              <a:t> of the Children’s Cancer Principal Treatment Centre on its teenage and young adult service. The outputs of this will inform the work programme for the transition and implementation phases of the programme.  </a:t>
            </a:r>
          </a:p>
          <a:p>
            <a:pPr marL="171450" indent="-171450">
              <a:buFont typeface="Arial" panose="020B0604020202020204" pitchFamily="34" charset="0"/>
              <a:buChar char="•"/>
            </a:pPr>
            <a:r>
              <a:rPr lang="en-GB" sz="1100" dirty="0">
                <a:solidFill>
                  <a:srgbClr val="231F20"/>
                </a:solidFill>
                <a:latin typeface="Arial"/>
                <a:ea typeface="Arial" panose="020B0604020202020204" pitchFamily="34" charset="0"/>
                <a:cs typeface="Times New Roman"/>
              </a:rPr>
              <a:t>Commissioners to support this work, including through the provision of stranded costs. </a:t>
            </a:r>
            <a:endParaRPr lang="en-GB" sz="1100" dirty="0"/>
          </a:p>
        </p:txBody>
      </p:sp>
      <p:sp>
        <p:nvSpPr>
          <p:cNvPr id="20" name="Rectangle 19">
            <a:extLst>
              <a:ext uri="{FF2B5EF4-FFF2-40B4-BE49-F238E27FC236}">
                <a16:creationId xmlns:a16="http://schemas.microsoft.com/office/drawing/2014/main" id="{F29E8A5F-0121-17F9-3C4D-361BD8DF89A0}"/>
              </a:ext>
            </a:extLst>
          </p:cNvPr>
          <p:cNvSpPr/>
          <p:nvPr/>
        </p:nvSpPr>
        <p:spPr>
          <a:xfrm>
            <a:off x="3954369" y="4724314"/>
            <a:ext cx="4103027" cy="144508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r>
              <a:rPr lang="en-GB" sz="1100" dirty="0">
                <a:solidFill>
                  <a:srgbClr val="231F20"/>
                </a:solidFill>
                <a:ea typeface="Arial" panose="020B0604020202020204" pitchFamily="34" charset="0"/>
                <a:cs typeface="Times New Roman"/>
              </a:rPr>
              <a:t>Evelina London should </a:t>
            </a:r>
            <a:r>
              <a:rPr lang="en-GB" sz="1100" b="1" dirty="0">
                <a:solidFill>
                  <a:srgbClr val="231F20"/>
                </a:solidFill>
                <a:ea typeface="Arial" panose="020B0604020202020204" pitchFamily="34" charset="0"/>
                <a:cs typeface="Times New Roman"/>
              </a:rPr>
              <a:t>work in close collaboration with The Royal Marsden and wider network</a:t>
            </a:r>
            <a:r>
              <a:rPr lang="en-GB" sz="1100" dirty="0">
                <a:solidFill>
                  <a:srgbClr val="231F20"/>
                </a:solidFill>
                <a:ea typeface="Arial" panose="020B0604020202020204" pitchFamily="34" charset="0"/>
                <a:cs typeface="Times New Roman"/>
              </a:rPr>
              <a:t>, with input from patients, parents and carers, to agree how pathways can be optimised, particularly for the 16 to 18 age group.</a:t>
            </a:r>
          </a:p>
          <a:p>
            <a:pPr marL="171450" indent="-171450">
              <a:buFont typeface="Arial" panose="020B0604020202020204" pitchFamily="34" charset="0"/>
              <a:buChar char="•"/>
            </a:pPr>
            <a:r>
              <a:rPr lang="en-GB" sz="1100" dirty="0">
                <a:solidFill>
                  <a:srgbClr val="231F20"/>
                </a:solidFill>
                <a:ea typeface="Arial" panose="020B0604020202020204" pitchFamily="34" charset="0"/>
                <a:cs typeface="Times New Roman"/>
              </a:rPr>
              <a:t>The Implementation Oversight Board should monitor progress and support the removal of any barriers.</a:t>
            </a:r>
            <a:endParaRPr lang="en-GB" sz="1100" dirty="0"/>
          </a:p>
        </p:txBody>
      </p:sp>
      <p:sp>
        <p:nvSpPr>
          <p:cNvPr id="21" name="Rectangle 20">
            <a:extLst>
              <a:ext uri="{FF2B5EF4-FFF2-40B4-BE49-F238E27FC236}">
                <a16:creationId xmlns:a16="http://schemas.microsoft.com/office/drawing/2014/main" id="{E1FEB314-6AB8-88DC-2954-2CAB8C30D7E1}"/>
              </a:ext>
            </a:extLst>
          </p:cNvPr>
          <p:cNvSpPr/>
          <p:nvPr/>
        </p:nvSpPr>
        <p:spPr>
          <a:xfrm>
            <a:off x="398325" y="4721152"/>
            <a:ext cx="3367035" cy="1494059"/>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US" sz="1100" dirty="0">
                <a:solidFill>
                  <a:srgbClr val="31404A"/>
                </a:solidFill>
                <a:latin typeface="Arial"/>
                <a:ea typeface="Times New Roman" panose="02020603050405020304" pitchFamily="18" charset="0"/>
                <a:cs typeface="Times New Roman"/>
              </a:rPr>
              <a:t>Clear patient pathways and targets for access to services need to be set prior to implementation with mitigations in place for when patients need to be transferred. Evelina London should work collaboratively across the system to </a:t>
            </a:r>
            <a:r>
              <a:rPr lang="en-US" sz="1100" b="1" dirty="0">
                <a:solidFill>
                  <a:srgbClr val="31404A"/>
                </a:solidFill>
                <a:latin typeface="Arial"/>
                <a:ea typeface="Times New Roman" panose="02020603050405020304" pitchFamily="18" charset="0"/>
                <a:cs typeface="Times New Roman"/>
              </a:rPr>
              <a:t>design pathways that minimise transfers.</a:t>
            </a:r>
            <a:r>
              <a:rPr lang="en-US" sz="1100" dirty="0">
                <a:solidFill>
                  <a:srgbClr val="31404A"/>
                </a:solidFill>
                <a:latin typeface="Arial"/>
                <a:ea typeface="Times New Roman" panose="02020603050405020304" pitchFamily="18" charset="0"/>
                <a:cs typeface="Times New Roman"/>
              </a:rPr>
              <a:t> </a:t>
            </a:r>
            <a:endParaRPr lang="en-US" sz="1100" dirty="0">
              <a:solidFill>
                <a:srgbClr val="31404A"/>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AFB0A8E-4808-D53D-5B80-036178B05447}"/>
              </a:ext>
            </a:extLst>
          </p:cNvPr>
          <p:cNvSpPr txBox="1"/>
          <p:nvPr/>
        </p:nvSpPr>
        <p:spPr>
          <a:xfrm>
            <a:off x="9344062" y="497376"/>
            <a:ext cx="2847938" cy="600164"/>
          </a:xfrm>
          <a:prstGeom prst="rect">
            <a:avLst/>
          </a:prstGeom>
          <a:noFill/>
        </p:spPr>
        <p:txBody>
          <a:bodyPr wrap="square">
            <a:spAutoFit/>
          </a:bodyPr>
          <a:lstStyle/>
          <a:p>
            <a:r>
              <a:rPr lang="en-GB" sz="1100" b="1" i="1" dirty="0">
                <a:solidFill>
                  <a:schemeClr val="accent5">
                    <a:lumMod val="50000"/>
                  </a:schemeClr>
                </a:solidFill>
                <a:cs typeface="Arial"/>
              </a:rPr>
              <a:t>More detail on how we considered feedback around patient pathways is in the DMBC section 7.3, page 139-149.</a:t>
            </a:r>
          </a:p>
        </p:txBody>
      </p:sp>
      <p:sp>
        <p:nvSpPr>
          <p:cNvPr id="8" name="TextBox 7">
            <a:extLst>
              <a:ext uri="{FF2B5EF4-FFF2-40B4-BE49-F238E27FC236}">
                <a16:creationId xmlns:a16="http://schemas.microsoft.com/office/drawing/2014/main" id="{18BA60E2-0DFB-DC5F-6E8B-398373F90950}"/>
              </a:ext>
            </a:extLst>
          </p:cNvPr>
          <p:cNvSpPr txBox="1"/>
          <p:nvPr/>
        </p:nvSpPr>
        <p:spPr>
          <a:xfrm>
            <a:off x="4523847" y="99185"/>
            <a:ext cx="470677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i="1" dirty="0">
                <a:solidFill>
                  <a:schemeClr val="accent5">
                    <a:lumMod val="50000"/>
                  </a:schemeClr>
                </a:solidFill>
                <a:ea typeface="+mn-lt"/>
                <a:cs typeface="+mn-lt"/>
              </a:rPr>
              <a:t>“There is not enough discussion around how children are going to be moved for radiotherapy.” (NHS staff engagement session.)</a:t>
            </a:r>
          </a:p>
          <a:p>
            <a:endParaRPr lang="en-GB" sz="1100" i="1" dirty="0">
              <a:solidFill>
                <a:schemeClr val="accent5">
                  <a:lumMod val="50000"/>
                </a:schemeClr>
              </a:solidFill>
              <a:ea typeface="+mn-lt"/>
              <a:cs typeface="+mn-lt"/>
            </a:endParaRPr>
          </a:p>
          <a:p>
            <a:r>
              <a:rPr lang="en-GB" sz="1100" i="1" dirty="0">
                <a:solidFill>
                  <a:schemeClr val="accent5">
                    <a:lumMod val="50000"/>
                  </a:schemeClr>
                </a:solidFill>
                <a:ea typeface="+mn-lt"/>
                <a:cs typeface="+mn-lt"/>
              </a:rPr>
              <a:t>"Children requiring neurosurgery would potentially need to be transferred between sites." (Child, young person, or family member with no direct experience of cancer, questionnaire.) </a:t>
            </a:r>
          </a:p>
          <a:p>
            <a:endParaRPr lang="en-GB" i="1" dirty="0">
              <a:ea typeface="+mn-lt"/>
              <a:cs typeface="+mn-lt"/>
            </a:endParaRPr>
          </a:p>
        </p:txBody>
      </p:sp>
    </p:spTree>
    <p:extLst>
      <p:ext uri="{BB962C8B-B14F-4D97-AF65-F5344CB8AC3E}">
        <p14:creationId xmlns:p14="http://schemas.microsoft.com/office/powerpoint/2010/main" val="296243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CA8DB20-CA43-E1ED-1862-78DE77A3F5F6}"/>
              </a:ext>
            </a:extLst>
          </p:cNvPr>
          <p:cNvSpPr/>
          <p:nvPr/>
        </p:nvSpPr>
        <p:spPr>
          <a:xfrm>
            <a:off x="-1491426" y="670952"/>
            <a:ext cx="5142933" cy="828640"/>
          </a:xfrm>
          <a:prstGeom prst="roundRect">
            <a:avLst>
              <a:gd name="adj" fmla="val 84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2000" tIns="0" rIns="0" bIns="0" rtlCol="0" anchor="ctr"/>
          <a:lstStyle/>
          <a:p>
            <a:pPr algn="ctr" defTabSz="914309"/>
            <a:r>
              <a:rPr lang="en-GB" sz="2000" b="1">
                <a:solidFill>
                  <a:srgbClr val="3B9FFF"/>
                </a:solidFill>
                <a:latin typeface="Arial" panose="020B0604020202020204"/>
              </a:rPr>
              <a:t>Travel and access</a:t>
            </a:r>
          </a:p>
          <a:p>
            <a:pPr algn="ctr" defTabSz="914309"/>
            <a:r>
              <a:rPr lang="en-GB" sz="1200" b="1">
                <a:solidFill>
                  <a:srgbClr val="3B9FFF"/>
                </a:solidFill>
                <a:latin typeface="Arial" panose="020B0604020202020204"/>
              </a:rPr>
              <a:t> (1/2)</a:t>
            </a:r>
            <a:endParaRPr lang="en-GB" sz="1200" b="1">
              <a:solidFill>
                <a:srgbClr val="3B9FFF"/>
              </a:solidFill>
              <a:latin typeface="Arial" panose="020B0604020202020204"/>
              <a:cs typeface="Arial"/>
            </a:endParaRPr>
          </a:p>
        </p:txBody>
      </p:sp>
      <p:sp>
        <p:nvSpPr>
          <p:cNvPr id="6" name="Rectangle: Rounded Corners 5">
            <a:extLst>
              <a:ext uri="{FF2B5EF4-FFF2-40B4-BE49-F238E27FC236}">
                <a16:creationId xmlns:a16="http://schemas.microsoft.com/office/drawing/2014/main" id="{0EC9EF80-5209-2F71-A6E5-57BF5A692831}"/>
              </a:ext>
            </a:extLst>
          </p:cNvPr>
          <p:cNvSpPr/>
          <p:nvPr/>
        </p:nvSpPr>
        <p:spPr>
          <a:xfrm>
            <a:off x="316884" y="1650829"/>
            <a:ext cx="3661860" cy="468000"/>
          </a:xfrm>
          <a:prstGeom prst="roundRect">
            <a:avLst>
              <a:gd name="adj" fmla="val 6945"/>
            </a:avLst>
          </a:prstGeom>
          <a:solidFill>
            <a:srgbClr val="3B9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a:solidFill>
                  <a:schemeClr val="bg1"/>
                </a:solidFill>
                <a:latin typeface="Arial"/>
                <a:ea typeface="Arial" panose="020B0604020202020204" pitchFamily="34" charset="0"/>
                <a:cs typeface="Times New Roman"/>
              </a:rPr>
              <a:t>Parking</a:t>
            </a:r>
          </a:p>
        </p:txBody>
      </p:sp>
      <p:sp>
        <p:nvSpPr>
          <p:cNvPr id="7" name="Rectangle: Rounded Corners 6">
            <a:extLst>
              <a:ext uri="{FF2B5EF4-FFF2-40B4-BE49-F238E27FC236}">
                <a16:creationId xmlns:a16="http://schemas.microsoft.com/office/drawing/2014/main" id="{1A3337AB-8254-7704-C56F-87EAC3483D47}"/>
              </a:ext>
            </a:extLst>
          </p:cNvPr>
          <p:cNvSpPr/>
          <p:nvPr/>
        </p:nvSpPr>
        <p:spPr>
          <a:xfrm>
            <a:off x="4130116" y="1658958"/>
            <a:ext cx="4637964" cy="468000"/>
          </a:xfrm>
          <a:prstGeom prst="roundRect">
            <a:avLst>
              <a:gd name="adj" fmla="val 6945"/>
            </a:avLst>
          </a:prstGeom>
          <a:solidFill>
            <a:srgbClr val="3B9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a:solidFill>
                  <a:schemeClr val="bg1"/>
                </a:solidFill>
                <a:latin typeface="Arial"/>
                <a:ea typeface="Arial" panose="020B0604020202020204" pitchFamily="34" charset="0"/>
                <a:cs typeface="Times New Roman"/>
              </a:rPr>
              <a:t>Travel time and cost</a:t>
            </a:r>
          </a:p>
        </p:txBody>
      </p:sp>
      <p:sp>
        <p:nvSpPr>
          <p:cNvPr id="8" name="Rectangle: Rounded Corners 7">
            <a:extLst>
              <a:ext uri="{FF2B5EF4-FFF2-40B4-BE49-F238E27FC236}">
                <a16:creationId xmlns:a16="http://schemas.microsoft.com/office/drawing/2014/main" id="{19014557-C31C-1CB1-D81E-88ED3B6E9ECF}"/>
              </a:ext>
            </a:extLst>
          </p:cNvPr>
          <p:cNvSpPr/>
          <p:nvPr/>
        </p:nvSpPr>
        <p:spPr>
          <a:xfrm>
            <a:off x="8890000" y="1641026"/>
            <a:ext cx="2985116" cy="468000"/>
          </a:xfrm>
          <a:prstGeom prst="roundRect">
            <a:avLst>
              <a:gd name="adj" fmla="val 6945"/>
            </a:avLst>
          </a:prstGeom>
          <a:solidFill>
            <a:srgbClr val="3B9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a:solidFill>
                  <a:schemeClr val="bg1"/>
                </a:solidFill>
                <a:latin typeface="Arial"/>
                <a:ea typeface="Arial" panose="020B0604020202020204" pitchFamily="34" charset="0"/>
                <a:cs typeface="Times New Roman"/>
              </a:rPr>
              <a:t>Non-emergency hospital transport</a:t>
            </a:r>
          </a:p>
        </p:txBody>
      </p:sp>
      <p:sp>
        <p:nvSpPr>
          <p:cNvPr id="37" name="Free-form: Shape 36">
            <a:extLst>
              <a:ext uri="{FF2B5EF4-FFF2-40B4-BE49-F238E27FC236}">
                <a16:creationId xmlns:a16="http://schemas.microsoft.com/office/drawing/2014/main" id="{A05E4BC6-31BC-06CA-47EA-6D1395641E80}"/>
              </a:ext>
            </a:extLst>
          </p:cNvPr>
          <p:cNvSpPr/>
          <p:nvPr/>
        </p:nvSpPr>
        <p:spPr>
          <a:xfrm>
            <a:off x="8890000" y="2193444"/>
            <a:ext cx="2985116" cy="913183"/>
          </a:xfrm>
          <a:custGeom>
            <a:avLst/>
            <a:gdLst>
              <a:gd name="connsiteX0" fmla="*/ 0 w 2159999"/>
              <a:gd name="connsiteY0" fmla="*/ 0 h 1548790"/>
              <a:gd name="connsiteX1" fmla="*/ 2159999 w 2159999"/>
              <a:gd name="connsiteY1" fmla="*/ 0 h 1548790"/>
              <a:gd name="connsiteX2" fmla="*/ 2159999 w 2159999"/>
              <a:gd name="connsiteY2" fmla="*/ 1314994 h 1548790"/>
              <a:gd name="connsiteX3" fmla="*/ 574549 w 2159999"/>
              <a:gd name="connsiteY3" fmla="*/ 1314994 h 1548790"/>
              <a:gd name="connsiteX4" fmla="*/ 339317 w 2159999"/>
              <a:gd name="connsiteY4" fmla="*/ 1548790 h 1548790"/>
              <a:gd name="connsiteX5" fmla="*/ 106948 w 2159999"/>
              <a:gd name="connsiteY5" fmla="*/ 1314994 h 1548790"/>
              <a:gd name="connsiteX6" fmla="*/ 0 w 2159999"/>
              <a:gd name="connsiteY6" fmla="*/ 1314994 h 15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999" h="1548790">
                <a:moveTo>
                  <a:pt x="0" y="0"/>
                </a:moveTo>
                <a:lnTo>
                  <a:pt x="2159999" y="0"/>
                </a:lnTo>
                <a:lnTo>
                  <a:pt x="2159999" y="1314994"/>
                </a:lnTo>
                <a:lnTo>
                  <a:pt x="574549" y="1314994"/>
                </a:lnTo>
                <a:lnTo>
                  <a:pt x="339317" y="1548790"/>
                </a:lnTo>
                <a:lnTo>
                  <a:pt x="106948" y="1314994"/>
                </a:lnTo>
                <a:lnTo>
                  <a:pt x="0" y="1314994"/>
                </a:lnTo>
                <a:close/>
              </a:path>
            </a:pathLst>
          </a:cu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8" name="Free-form: Shape 37">
            <a:extLst>
              <a:ext uri="{FF2B5EF4-FFF2-40B4-BE49-F238E27FC236}">
                <a16:creationId xmlns:a16="http://schemas.microsoft.com/office/drawing/2014/main" id="{641E7B46-2F62-940A-EE4F-8D5C93FE8E5B}"/>
              </a:ext>
            </a:extLst>
          </p:cNvPr>
          <p:cNvSpPr/>
          <p:nvPr/>
        </p:nvSpPr>
        <p:spPr>
          <a:xfrm>
            <a:off x="8918468" y="3068974"/>
            <a:ext cx="2956648" cy="1448736"/>
          </a:xfrm>
          <a:custGeom>
            <a:avLst/>
            <a:gdLst>
              <a:gd name="connsiteX0" fmla="*/ 0 w 2159999"/>
              <a:gd name="connsiteY0" fmla="*/ 0 h 2267498"/>
              <a:gd name="connsiteX1" fmla="*/ 90835 w 2159999"/>
              <a:gd name="connsiteY1" fmla="*/ 0 h 2267498"/>
              <a:gd name="connsiteX2" fmla="*/ 332304 w 2159999"/>
              <a:gd name="connsiteY2" fmla="*/ 242952 h 2267498"/>
              <a:gd name="connsiteX3" fmla="*/ 576748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999" h="2267498">
                <a:moveTo>
                  <a:pt x="0" y="0"/>
                </a:moveTo>
                <a:lnTo>
                  <a:pt x="90835" y="0"/>
                </a:lnTo>
                <a:lnTo>
                  <a:pt x="332304" y="242952"/>
                </a:lnTo>
                <a:lnTo>
                  <a:pt x="576748" y="0"/>
                </a:lnTo>
                <a:lnTo>
                  <a:pt x="2159999" y="0"/>
                </a:lnTo>
                <a:lnTo>
                  <a:pt x="2159999" y="2267498"/>
                </a:lnTo>
                <a:lnTo>
                  <a:pt x="0" y="2267498"/>
                </a:lnTo>
                <a:close/>
              </a:path>
            </a:pathLst>
          </a:cu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Free-form: Shape 4">
            <a:extLst>
              <a:ext uri="{FF2B5EF4-FFF2-40B4-BE49-F238E27FC236}">
                <a16:creationId xmlns:a16="http://schemas.microsoft.com/office/drawing/2014/main" id="{7C57750C-4116-DC13-6FD0-CE082D7AB280}"/>
              </a:ext>
            </a:extLst>
          </p:cNvPr>
          <p:cNvSpPr/>
          <p:nvPr/>
        </p:nvSpPr>
        <p:spPr>
          <a:xfrm>
            <a:off x="336022" y="2193446"/>
            <a:ext cx="3661860" cy="938720"/>
          </a:xfrm>
          <a:custGeom>
            <a:avLst/>
            <a:gdLst>
              <a:gd name="connsiteX0" fmla="*/ 0 w 2159999"/>
              <a:gd name="connsiteY0" fmla="*/ 0 h 1548790"/>
              <a:gd name="connsiteX1" fmla="*/ 2159999 w 2159999"/>
              <a:gd name="connsiteY1" fmla="*/ 0 h 1548790"/>
              <a:gd name="connsiteX2" fmla="*/ 2159999 w 2159999"/>
              <a:gd name="connsiteY2" fmla="*/ 1314994 h 1548790"/>
              <a:gd name="connsiteX3" fmla="*/ 574549 w 2159999"/>
              <a:gd name="connsiteY3" fmla="*/ 1314994 h 1548790"/>
              <a:gd name="connsiteX4" fmla="*/ 339317 w 2159999"/>
              <a:gd name="connsiteY4" fmla="*/ 1548790 h 1548790"/>
              <a:gd name="connsiteX5" fmla="*/ 106948 w 2159999"/>
              <a:gd name="connsiteY5" fmla="*/ 1314994 h 1548790"/>
              <a:gd name="connsiteX6" fmla="*/ 0 w 2159999"/>
              <a:gd name="connsiteY6" fmla="*/ 1314994 h 15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999" h="1548790">
                <a:moveTo>
                  <a:pt x="0" y="0"/>
                </a:moveTo>
                <a:lnTo>
                  <a:pt x="2159999" y="0"/>
                </a:lnTo>
                <a:lnTo>
                  <a:pt x="2159999" y="1314994"/>
                </a:lnTo>
                <a:lnTo>
                  <a:pt x="574549" y="1314994"/>
                </a:lnTo>
                <a:lnTo>
                  <a:pt x="339317" y="1548790"/>
                </a:lnTo>
                <a:lnTo>
                  <a:pt x="106948" y="1314994"/>
                </a:lnTo>
                <a:lnTo>
                  <a:pt x="0" y="1314994"/>
                </a:lnTo>
                <a:close/>
              </a:path>
            </a:pathLst>
          </a:cu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ee-form: Shape 13">
            <a:extLst>
              <a:ext uri="{FF2B5EF4-FFF2-40B4-BE49-F238E27FC236}">
                <a16:creationId xmlns:a16="http://schemas.microsoft.com/office/drawing/2014/main" id="{CBA2FECE-D85D-B2EB-2280-E6FF57CF7AF4}"/>
              </a:ext>
            </a:extLst>
          </p:cNvPr>
          <p:cNvSpPr/>
          <p:nvPr/>
        </p:nvSpPr>
        <p:spPr>
          <a:xfrm>
            <a:off x="353586" y="3057523"/>
            <a:ext cx="3673682" cy="1460187"/>
          </a:xfrm>
          <a:custGeom>
            <a:avLst/>
            <a:gdLst>
              <a:gd name="connsiteX0" fmla="*/ 0 w 2159999"/>
              <a:gd name="connsiteY0" fmla="*/ 0 h 2267498"/>
              <a:gd name="connsiteX1" fmla="*/ 90835 w 2159999"/>
              <a:gd name="connsiteY1" fmla="*/ 0 h 2267498"/>
              <a:gd name="connsiteX2" fmla="*/ 332304 w 2159999"/>
              <a:gd name="connsiteY2" fmla="*/ 242952 h 2267498"/>
              <a:gd name="connsiteX3" fmla="*/ 576748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999" h="2267498">
                <a:moveTo>
                  <a:pt x="0" y="0"/>
                </a:moveTo>
                <a:lnTo>
                  <a:pt x="90835" y="0"/>
                </a:lnTo>
                <a:lnTo>
                  <a:pt x="332304" y="242952"/>
                </a:lnTo>
                <a:lnTo>
                  <a:pt x="576748" y="0"/>
                </a:lnTo>
                <a:lnTo>
                  <a:pt x="2159999" y="0"/>
                </a:lnTo>
                <a:lnTo>
                  <a:pt x="2159999" y="2267498"/>
                </a:lnTo>
                <a:lnTo>
                  <a:pt x="0" y="2267498"/>
                </a:lnTo>
                <a:close/>
              </a:path>
            </a:pathLst>
          </a:cu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7" name="TextBox 56">
            <a:extLst>
              <a:ext uri="{FF2B5EF4-FFF2-40B4-BE49-F238E27FC236}">
                <a16:creationId xmlns:a16="http://schemas.microsoft.com/office/drawing/2014/main" id="{36F598E2-4DEC-B871-D217-C312AE9DEE8B}"/>
              </a:ext>
            </a:extLst>
          </p:cNvPr>
          <p:cNvSpPr txBox="1"/>
          <p:nvPr/>
        </p:nvSpPr>
        <p:spPr>
          <a:xfrm>
            <a:off x="267282" y="2193445"/>
            <a:ext cx="3759070" cy="769441"/>
          </a:xfrm>
          <a:prstGeom prst="rect">
            <a:avLst/>
          </a:prstGeom>
          <a:noFill/>
        </p:spPr>
        <p:txBody>
          <a:bodyPr wrap="square">
            <a:spAutoFit/>
          </a:bodyPr>
          <a:lstStyle/>
          <a:p>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future Principal Treatment Centre needs to have sufficient parking dedicated to the service, which is comparable to the current provision at The Royal Marsden.</a:t>
            </a:r>
            <a:endParaRPr lang="en-GB" sz="800" b="1" dirty="0"/>
          </a:p>
        </p:txBody>
      </p:sp>
      <p:sp>
        <p:nvSpPr>
          <p:cNvPr id="58" name="TextBox 57">
            <a:extLst>
              <a:ext uri="{FF2B5EF4-FFF2-40B4-BE49-F238E27FC236}">
                <a16:creationId xmlns:a16="http://schemas.microsoft.com/office/drawing/2014/main" id="{A58434F5-3ED0-7D6D-EB10-3355119F59DB}"/>
              </a:ext>
            </a:extLst>
          </p:cNvPr>
          <p:cNvSpPr txBox="1"/>
          <p:nvPr/>
        </p:nvSpPr>
        <p:spPr>
          <a:xfrm>
            <a:off x="301952" y="3247387"/>
            <a:ext cx="3661860" cy="1291636"/>
          </a:xfrm>
          <a:prstGeom prst="rect">
            <a:avLst/>
          </a:prstGeom>
          <a:noFill/>
        </p:spPr>
        <p:txBody>
          <a:bodyPr wrap="square">
            <a:spAutoFit/>
          </a:bodyPr>
          <a:lstStyle/>
          <a:p>
            <a:pPr marL="171450" indent="-171450">
              <a:lnSpc>
                <a:spcPct val="112000"/>
              </a:lnSpc>
              <a:spcAft>
                <a:spcPts val="600"/>
              </a:spcAft>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response to feedback, we asked both potential providers to confirm how much parking they could provide for the future Principal Treatment Centre. Both said this would at least match current levels.</a:t>
            </a:r>
          </a:p>
          <a:p>
            <a:pPr marL="171450" indent="-171450">
              <a:lnSpc>
                <a:spcPct val="112000"/>
              </a:lnSpc>
              <a:spcAft>
                <a:spcPts val="600"/>
              </a:spcAft>
              <a:buFont typeface="Arial" panose="020B0604020202020204" pitchFamily="34" charset="0"/>
              <a:buChar char="•"/>
            </a:pPr>
            <a:r>
              <a:rPr lang="en-GB"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We have made a recommendation on parking and will monitor progress, and feedback.</a:t>
            </a: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p:txBody>
      </p:sp>
      <p:sp>
        <p:nvSpPr>
          <p:cNvPr id="15" name="Free-form: Shape 14">
            <a:extLst>
              <a:ext uri="{FF2B5EF4-FFF2-40B4-BE49-F238E27FC236}">
                <a16:creationId xmlns:a16="http://schemas.microsoft.com/office/drawing/2014/main" id="{A18D1A76-74FB-A204-066C-F34F900E8656}"/>
              </a:ext>
            </a:extLst>
          </p:cNvPr>
          <p:cNvSpPr/>
          <p:nvPr/>
        </p:nvSpPr>
        <p:spPr>
          <a:xfrm>
            <a:off x="4153429" y="2193445"/>
            <a:ext cx="4609492" cy="904490"/>
          </a:xfrm>
          <a:custGeom>
            <a:avLst/>
            <a:gdLst>
              <a:gd name="connsiteX0" fmla="*/ 0 w 2159999"/>
              <a:gd name="connsiteY0" fmla="*/ 0 h 1548790"/>
              <a:gd name="connsiteX1" fmla="*/ 2159999 w 2159999"/>
              <a:gd name="connsiteY1" fmla="*/ 0 h 1548790"/>
              <a:gd name="connsiteX2" fmla="*/ 2159999 w 2159999"/>
              <a:gd name="connsiteY2" fmla="*/ 1314994 h 1548790"/>
              <a:gd name="connsiteX3" fmla="*/ 574549 w 2159999"/>
              <a:gd name="connsiteY3" fmla="*/ 1314994 h 1548790"/>
              <a:gd name="connsiteX4" fmla="*/ 339317 w 2159999"/>
              <a:gd name="connsiteY4" fmla="*/ 1548790 h 1548790"/>
              <a:gd name="connsiteX5" fmla="*/ 106948 w 2159999"/>
              <a:gd name="connsiteY5" fmla="*/ 1314994 h 1548790"/>
              <a:gd name="connsiteX6" fmla="*/ 0 w 2159999"/>
              <a:gd name="connsiteY6" fmla="*/ 1314994 h 15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999" h="1548790">
                <a:moveTo>
                  <a:pt x="0" y="0"/>
                </a:moveTo>
                <a:lnTo>
                  <a:pt x="2159999" y="0"/>
                </a:lnTo>
                <a:lnTo>
                  <a:pt x="2159999" y="1314994"/>
                </a:lnTo>
                <a:lnTo>
                  <a:pt x="574549" y="1314994"/>
                </a:lnTo>
                <a:lnTo>
                  <a:pt x="339317" y="1548790"/>
                </a:lnTo>
                <a:lnTo>
                  <a:pt x="106948" y="1314994"/>
                </a:lnTo>
                <a:lnTo>
                  <a:pt x="0" y="1314994"/>
                </a:lnTo>
                <a:close/>
              </a:path>
            </a:pathLst>
          </a:cu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Free-form: Shape 15">
            <a:extLst>
              <a:ext uri="{FF2B5EF4-FFF2-40B4-BE49-F238E27FC236}">
                <a16:creationId xmlns:a16="http://schemas.microsoft.com/office/drawing/2014/main" id="{A5A5E371-C438-3608-BE74-CEF8B7D257FA}"/>
              </a:ext>
            </a:extLst>
          </p:cNvPr>
          <p:cNvSpPr/>
          <p:nvPr/>
        </p:nvSpPr>
        <p:spPr>
          <a:xfrm>
            <a:off x="4182815" y="3042363"/>
            <a:ext cx="4580106" cy="1496660"/>
          </a:xfrm>
          <a:custGeom>
            <a:avLst/>
            <a:gdLst>
              <a:gd name="connsiteX0" fmla="*/ 0 w 2159999"/>
              <a:gd name="connsiteY0" fmla="*/ 0 h 2267498"/>
              <a:gd name="connsiteX1" fmla="*/ 90835 w 2159999"/>
              <a:gd name="connsiteY1" fmla="*/ 0 h 2267498"/>
              <a:gd name="connsiteX2" fmla="*/ 332304 w 2159999"/>
              <a:gd name="connsiteY2" fmla="*/ 242952 h 2267498"/>
              <a:gd name="connsiteX3" fmla="*/ 576748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999" h="2267498">
                <a:moveTo>
                  <a:pt x="0" y="0"/>
                </a:moveTo>
                <a:lnTo>
                  <a:pt x="90835" y="0"/>
                </a:lnTo>
                <a:lnTo>
                  <a:pt x="332304" y="242952"/>
                </a:lnTo>
                <a:lnTo>
                  <a:pt x="576748" y="0"/>
                </a:lnTo>
                <a:lnTo>
                  <a:pt x="2159999" y="0"/>
                </a:lnTo>
                <a:lnTo>
                  <a:pt x="2159999" y="2267498"/>
                </a:lnTo>
                <a:lnTo>
                  <a:pt x="0" y="2267498"/>
                </a:lnTo>
                <a:close/>
              </a:path>
            </a:pathLst>
          </a:cu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8" name="TextBox 17">
            <a:extLst>
              <a:ext uri="{FF2B5EF4-FFF2-40B4-BE49-F238E27FC236}">
                <a16:creationId xmlns:a16="http://schemas.microsoft.com/office/drawing/2014/main" id="{C360629B-803D-19D7-20AE-A94D68CDF93C}"/>
              </a:ext>
            </a:extLst>
          </p:cNvPr>
          <p:cNvSpPr txBox="1"/>
          <p:nvPr/>
        </p:nvSpPr>
        <p:spPr>
          <a:xfrm>
            <a:off x="4124958" y="2175947"/>
            <a:ext cx="4637963" cy="769441"/>
          </a:xfrm>
          <a:prstGeom prst="rect">
            <a:avLst/>
          </a:prstGeom>
          <a:noFill/>
        </p:spPr>
        <p:txBody>
          <a:bodyPr wrap="square">
            <a:spAutoFit/>
          </a:bodyPr>
          <a:lstStyle/>
          <a:p>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Travel time is an important and pressing issue, and increased costs associated with travelling to the future Principal Treatment Centre are a concern. Information needs to be provided about what help is available to support staff and patients.</a:t>
            </a:r>
            <a:endParaRPr lang="en-GB" sz="1100" b="1" dirty="0"/>
          </a:p>
        </p:txBody>
      </p:sp>
      <p:sp>
        <p:nvSpPr>
          <p:cNvPr id="20" name="TextBox 19">
            <a:extLst>
              <a:ext uri="{FF2B5EF4-FFF2-40B4-BE49-F238E27FC236}">
                <a16:creationId xmlns:a16="http://schemas.microsoft.com/office/drawing/2014/main" id="{711C8C50-86A4-12BD-BB6F-1204AB40C99A}"/>
              </a:ext>
            </a:extLst>
          </p:cNvPr>
          <p:cNvSpPr txBox="1"/>
          <p:nvPr/>
        </p:nvSpPr>
        <p:spPr>
          <a:xfrm>
            <a:off x="4130115" y="3167565"/>
            <a:ext cx="4655971" cy="1261884"/>
          </a:xfrm>
          <a:prstGeom prst="rect">
            <a:avLst/>
          </a:prstGeom>
          <a:noFill/>
        </p:spPr>
        <p:txBody>
          <a:bodyPr wrap="square">
            <a:spAutoFit/>
          </a:bodyPr>
          <a:lstStyle/>
          <a:p>
            <a:pPr marL="171450" indent="-171450">
              <a:spcBef>
                <a:spcPts val="600"/>
              </a:spcBef>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refreshed our travel time analysis </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travel cost analysis </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better understand any increases in journey times and travel costs. </a:t>
            </a:r>
          </a:p>
          <a:p>
            <a:pPr marL="171450" indent="-171450">
              <a:spcBef>
                <a:spcPts val="600"/>
              </a:spcBef>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a:t>
            </a:r>
            <a:r>
              <a:rPr lang="en-GB"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explored schemes that offer quick reimbursement and </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have clarified </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reimbursement and support</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that are available for travel costs. </a:t>
            </a:r>
          </a:p>
          <a:p>
            <a:pPr marL="171450" indent="-171450">
              <a:spcBef>
                <a:spcPts val="600"/>
              </a:spcBef>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updated our recommendations based on the feedback received.</a:t>
            </a:r>
            <a:endParaRPr lang="en-GB" sz="1100" dirty="0"/>
          </a:p>
        </p:txBody>
      </p:sp>
      <p:sp>
        <p:nvSpPr>
          <p:cNvPr id="22" name="TextBox 21">
            <a:extLst>
              <a:ext uri="{FF2B5EF4-FFF2-40B4-BE49-F238E27FC236}">
                <a16:creationId xmlns:a16="http://schemas.microsoft.com/office/drawing/2014/main" id="{BB17F7B4-34B8-AF42-4CE1-8D38CBFA88C3}"/>
              </a:ext>
            </a:extLst>
          </p:cNvPr>
          <p:cNvSpPr txBox="1"/>
          <p:nvPr/>
        </p:nvSpPr>
        <p:spPr>
          <a:xfrm>
            <a:off x="8890000" y="2193445"/>
            <a:ext cx="2985116" cy="769441"/>
          </a:xfrm>
          <a:prstGeom prst="rect">
            <a:avLst/>
          </a:prstGeom>
          <a:noFill/>
        </p:spPr>
        <p:txBody>
          <a:bodyPr wrap="square">
            <a:spAutoFit/>
          </a:bodyPr>
          <a:lstStyle/>
          <a:p>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 needs to be adequate hospital transport provision. Hospital transport can be unreliable, and eligibility criteria for children need to be reviewed.</a:t>
            </a:r>
            <a:endParaRPr lang="en-GB" sz="1100" b="1" dirty="0"/>
          </a:p>
        </p:txBody>
      </p:sp>
      <p:sp>
        <p:nvSpPr>
          <p:cNvPr id="24" name="TextBox 23">
            <a:extLst>
              <a:ext uri="{FF2B5EF4-FFF2-40B4-BE49-F238E27FC236}">
                <a16:creationId xmlns:a16="http://schemas.microsoft.com/office/drawing/2014/main" id="{06251072-F5A1-B36E-95A3-04208043D426}"/>
              </a:ext>
            </a:extLst>
          </p:cNvPr>
          <p:cNvSpPr txBox="1"/>
          <p:nvPr/>
        </p:nvSpPr>
        <p:spPr>
          <a:xfrm>
            <a:off x="8941634" y="3242603"/>
            <a:ext cx="2948414" cy="1277273"/>
          </a:xfrm>
          <a:prstGeom prst="rect">
            <a:avLst/>
          </a:prstGeom>
          <a:noFill/>
        </p:spPr>
        <p:txBody>
          <a:bodyPr wrap="square">
            <a:spAutoFit/>
          </a:bodyPr>
          <a:lstStyle/>
          <a:p>
            <a:pPr marL="171450" indent="-171450">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Both </a:t>
            </a: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potential providers clarified their hospital transport arrangements. </a:t>
            </a:r>
          </a:p>
          <a:p>
            <a:pPr marL="171450" indent="-171450">
              <a:buFont typeface="Arial" panose="020B0604020202020204" pitchFamily="34" charset="0"/>
              <a:buChar char="•"/>
            </a:pPr>
            <a:r>
              <a:rPr lang="en-GB"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onsultation feedback has </a:t>
            </a: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increased our awareness of the challenges </a:t>
            </a: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 existing non-emergency hospital transport</a:t>
            </a: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children.</a:t>
            </a:r>
          </a:p>
          <a:p>
            <a:endParaRPr lang="en-GB" sz="1100" dirty="0"/>
          </a:p>
        </p:txBody>
      </p:sp>
      <p:sp>
        <p:nvSpPr>
          <p:cNvPr id="2" name="TextBox 1">
            <a:extLst>
              <a:ext uri="{FF2B5EF4-FFF2-40B4-BE49-F238E27FC236}">
                <a16:creationId xmlns:a16="http://schemas.microsoft.com/office/drawing/2014/main" id="{D39F7692-3FEC-068A-FDED-F940A3CEBB02}"/>
              </a:ext>
            </a:extLst>
          </p:cNvPr>
          <p:cNvSpPr txBox="1"/>
          <p:nvPr/>
        </p:nvSpPr>
        <p:spPr>
          <a:xfrm rot="16200000">
            <a:off x="-210506" y="2470523"/>
            <a:ext cx="816057" cy="276999"/>
          </a:xfrm>
          <a:prstGeom prst="rect">
            <a:avLst/>
          </a:prstGeom>
          <a:noFill/>
        </p:spPr>
        <p:txBody>
          <a:bodyPr wrap="none" rtlCol="0">
            <a:spAutoFit/>
          </a:bodyPr>
          <a:lstStyle/>
          <a:p>
            <a:r>
              <a:rPr lang="en-GB" sz="1200" b="1"/>
              <a:t>You said</a:t>
            </a:r>
          </a:p>
        </p:txBody>
      </p:sp>
      <p:sp>
        <p:nvSpPr>
          <p:cNvPr id="10" name="TextBox 9">
            <a:extLst>
              <a:ext uri="{FF2B5EF4-FFF2-40B4-BE49-F238E27FC236}">
                <a16:creationId xmlns:a16="http://schemas.microsoft.com/office/drawing/2014/main" id="{31790860-2767-DA18-E5BA-C68A5E7128FF}"/>
              </a:ext>
            </a:extLst>
          </p:cNvPr>
          <p:cNvSpPr txBox="1"/>
          <p:nvPr/>
        </p:nvSpPr>
        <p:spPr>
          <a:xfrm rot="16200000">
            <a:off x="-137220" y="3947964"/>
            <a:ext cx="688458" cy="276999"/>
          </a:xfrm>
          <a:prstGeom prst="rect">
            <a:avLst/>
          </a:prstGeom>
          <a:noFill/>
        </p:spPr>
        <p:txBody>
          <a:bodyPr wrap="none" rtlCol="0">
            <a:spAutoFit/>
          </a:bodyPr>
          <a:lstStyle/>
          <a:p>
            <a:r>
              <a:rPr lang="en-GB" sz="1200" b="1"/>
              <a:t>We did</a:t>
            </a:r>
          </a:p>
        </p:txBody>
      </p:sp>
      <p:sp>
        <p:nvSpPr>
          <p:cNvPr id="4" name="Rectangle: Rounded Corners 3">
            <a:extLst>
              <a:ext uri="{FF2B5EF4-FFF2-40B4-BE49-F238E27FC236}">
                <a16:creationId xmlns:a16="http://schemas.microsoft.com/office/drawing/2014/main" id="{8AD5560F-7273-038B-F899-B4A73D68E11D}"/>
              </a:ext>
            </a:extLst>
          </p:cNvPr>
          <p:cNvSpPr/>
          <p:nvPr/>
        </p:nvSpPr>
        <p:spPr>
          <a:xfrm>
            <a:off x="319747" y="218147"/>
            <a:ext cx="2372653" cy="1278414"/>
          </a:xfrm>
          <a:prstGeom prst="roundRect">
            <a:avLst>
              <a:gd name="adj" fmla="val 9182"/>
            </a:avLst>
          </a:prstGeom>
          <a:noFill/>
          <a:ln w="19050">
            <a:solidFill>
              <a:srgbClr val="3B9FFF"/>
            </a:solidFill>
          </a:ln>
        </p:spPr>
        <p:style>
          <a:lnRef idx="2">
            <a:schemeClr val="accent1">
              <a:shade val="50000"/>
            </a:schemeClr>
          </a:lnRef>
          <a:fillRef idx="1">
            <a:schemeClr val="accent1"/>
          </a:fillRef>
          <a:effectRef idx="0">
            <a:schemeClr val="accent1"/>
          </a:effectRef>
          <a:fontRef idx="minor">
            <a:schemeClr val="lt1"/>
          </a:fontRef>
        </p:style>
        <p:txBody>
          <a:bodyPr lIns="35999" tIns="503986" rIns="35999" rtlCol="0" anchor="ctr"/>
          <a:lstStyle/>
          <a:p>
            <a:pPr algn="ctr" defTabSz="914309"/>
            <a:endParaRPr lang="en-GB" sz="1400" b="1">
              <a:solidFill>
                <a:srgbClr val="3B9FFF"/>
              </a:solidFill>
              <a:latin typeface="Arial" panose="020B0604020202020204"/>
            </a:endParaRPr>
          </a:p>
        </p:txBody>
      </p:sp>
      <p:pic>
        <p:nvPicPr>
          <p:cNvPr id="11" name="Graphic 10" descr="Route (Two Pins With A Path) with solid fill">
            <a:extLst>
              <a:ext uri="{FF2B5EF4-FFF2-40B4-BE49-F238E27FC236}">
                <a16:creationId xmlns:a16="http://schemas.microsoft.com/office/drawing/2014/main" id="{40EF635F-7CE5-D94B-B6AA-05C7DC6545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6663" y="222040"/>
            <a:ext cx="628433" cy="589851"/>
          </a:xfrm>
          <a:prstGeom prst="rect">
            <a:avLst/>
          </a:prstGeom>
        </p:spPr>
      </p:pic>
      <p:sp>
        <p:nvSpPr>
          <p:cNvPr id="17" name="Rectangle 16">
            <a:extLst>
              <a:ext uri="{FF2B5EF4-FFF2-40B4-BE49-F238E27FC236}">
                <a16:creationId xmlns:a16="http://schemas.microsoft.com/office/drawing/2014/main" id="{5D562F95-E2BF-C5A9-273F-B209BAEAA656}"/>
              </a:ext>
            </a:extLst>
          </p:cNvPr>
          <p:cNvSpPr/>
          <p:nvPr/>
        </p:nvSpPr>
        <p:spPr>
          <a:xfrm>
            <a:off x="336022" y="5003390"/>
            <a:ext cx="3627790" cy="12907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GB" sz="1100" dirty="0">
                <a:solidFill>
                  <a:srgbClr val="231F20"/>
                </a:solidFill>
                <a:latin typeface="Arial"/>
                <a:ea typeface="Arial" panose="020B0604020202020204" pitchFamily="34" charset="0"/>
                <a:cs typeface="Times New Roman"/>
              </a:rPr>
              <a:t>Parking possibilities </a:t>
            </a:r>
            <a:r>
              <a:rPr lang="en-GB" sz="1100" b="1" dirty="0">
                <a:solidFill>
                  <a:srgbClr val="231F20"/>
                </a:solidFill>
                <a:latin typeface="Arial"/>
                <a:ea typeface="Arial" panose="020B0604020202020204" pitchFamily="34" charset="0"/>
                <a:cs typeface="Times New Roman"/>
              </a:rPr>
              <a:t>must be available for patients and carers at Evelina London and University College Hospital</a:t>
            </a:r>
            <a:r>
              <a:rPr lang="en-GB" sz="1100" dirty="0">
                <a:solidFill>
                  <a:srgbClr val="231F20"/>
                </a:solidFill>
                <a:latin typeface="Arial"/>
                <a:ea typeface="Arial" panose="020B0604020202020204" pitchFamily="34" charset="0"/>
                <a:cs typeface="Times New Roman"/>
              </a:rPr>
              <a:t>, and they must be easily accessible from the hospital. </a:t>
            </a:r>
          </a:p>
          <a:p>
            <a:pPr marL="171450" indent="-171450" defTabSz="914309">
              <a:buFont typeface="Arial" panose="020B0604020202020204" pitchFamily="34" charset="0"/>
              <a:buChar char="•"/>
            </a:pPr>
            <a:r>
              <a:rPr lang="en-GB" sz="1100" dirty="0">
                <a:solidFill>
                  <a:srgbClr val="231F20"/>
                </a:solidFill>
                <a:latin typeface="Arial"/>
                <a:ea typeface="Arial" panose="020B0604020202020204" pitchFamily="34" charset="0"/>
                <a:cs typeface="Times New Roman"/>
              </a:rPr>
              <a:t>Processes around payment must be </a:t>
            </a:r>
            <a:r>
              <a:rPr lang="en-GB" sz="1100" b="1" dirty="0">
                <a:solidFill>
                  <a:srgbClr val="231F20"/>
                </a:solidFill>
                <a:latin typeface="Arial"/>
                <a:ea typeface="Arial" panose="020B0604020202020204" pitchFamily="34" charset="0"/>
                <a:cs typeface="Times New Roman"/>
              </a:rPr>
              <a:t>easy to understand and accessible, </a:t>
            </a:r>
            <a:r>
              <a:rPr lang="en-GB" sz="1100" dirty="0">
                <a:solidFill>
                  <a:srgbClr val="231F20"/>
                </a:solidFill>
                <a:latin typeface="Arial"/>
                <a:ea typeface="Arial" panose="020B0604020202020204" pitchFamily="34" charset="0"/>
                <a:cs typeface="Times New Roman"/>
              </a:rPr>
              <a:t>including for families experiencing digital exclusion.</a:t>
            </a:r>
          </a:p>
        </p:txBody>
      </p:sp>
      <p:sp>
        <p:nvSpPr>
          <p:cNvPr id="19" name="Rectangle: Rounded Corners 18">
            <a:extLst>
              <a:ext uri="{FF2B5EF4-FFF2-40B4-BE49-F238E27FC236}">
                <a16:creationId xmlns:a16="http://schemas.microsoft.com/office/drawing/2014/main" id="{58674B6C-44D6-6CFF-1151-A6B79CE2224B}"/>
              </a:ext>
            </a:extLst>
          </p:cNvPr>
          <p:cNvSpPr/>
          <p:nvPr/>
        </p:nvSpPr>
        <p:spPr>
          <a:xfrm>
            <a:off x="301952" y="4668357"/>
            <a:ext cx="11522446" cy="252573"/>
          </a:xfrm>
          <a:prstGeom prst="roundRect">
            <a:avLst>
              <a:gd name="adj" fmla="val 6945"/>
            </a:avLst>
          </a:prstGeom>
          <a:solidFill>
            <a:srgbClr val="3B9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dirty="0">
                <a:solidFill>
                  <a:schemeClr val="bg1"/>
                </a:solidFill>
                <a:latin typeface="Arial"/>
                <a:ea typeface="Arial" panose="020B0604020202020204" pitchFamily="34" charset="0"/>
                <a:cs typeface="Times New Roman"/>
              </a:rPr>
              <a:t>Recommendations/actions to be taken forward as a result of feedback</a:t>
            </a:r>
          </a:p>
        </p:txBody>
      </p:sp>
      <p:sp>
        <p:nvSpPr>
          <p:cNvPr id="21" name="Rectangle 20">
            <a:extLst>
              <a:ext uri="{FF2B5EF4-FFF2-40B4-BE49-F238E27FC236}">
                <a16:creationId xmlns:a16="http://schemas.microsoft.com/office/drawing/2014/main" id="{2554A882-6D50-066F-F47A-6FF3BBB31209}"/>
              </a:ext>
            </a:extLst>
          </p:cNvPr>
          <p:cNvSpPr/>
          <p:nvPr/>
        </p:nvSpPr>
        <p:spPr>
          <a:xfrm>
            <a:off x="8890000" y="5002036"/>
            <a:ext cx="3000048" cy="121979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GB" sz="1100" dirty="0">
                <a:solidFill>
                  <a:srgbClr val="231F20"/>
                </a:solidFill>
                <a:latin typeface="Arial"/>
                <a:ea typeface="Arial" panose="020B0604020202020204" pitchFamily="34" charset="0"/>
                <a:cs typeface="Times New Roman"/>
              </a:rPr>
              <a:t>Evelina London and University College Hospital should provide alternative methods of patient transport to and from hospital and monitor its performance (such as reliability). </a:t>
            </a:r>
            <a:endParaRPr lang="en-US" sz="1100" b="1" dirty="0">
              <a:solidFill>
                <a:srgbClr val="31404A"/>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35820D0B-DBC8-FF8A-4211-59CE1DF5D146}"/>
              </a:ext>
            </a:extLst>
          </p:cNvPr>
          <p:cNvSpPr/>
          <p:nvPr/>
        </p:nvSpPr>
        <p:spPr>
          <a:xfrm>
            <a:off x="4153428" y="5002044"/>
            <a:ext cx="4632657" cy="127458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endParaRPr lang="en-GB" sz="1100" dirty="0">
              <a:solidFill>
                <a:srgbClr val="231F20"/>
              </a:solidFill>
              <a:latin typeface="Arial"/>
              <a:ea typeface="Arial" panose="020B0604020202020204" pitchFamily="34" charset="0"/>
              <a:cs typeface="Times New Roman"/>
            </a:endParaRPr>
          </a:p>
          <a:p>
            <a:pPr marL="171450" indent="-171450" defTabSz="914309">
              <a:buFont typeface="Arial" panose="020B0604020202020204" pitchFamily="34" charset="0"/>
              <a:buChar char="•"/>
            </a:pPr>
            <a:r>
              <a:rPr lang="en-GB" sz="1100" dirty="0">
                <a:effectLst/>
                <a:latin typeface="+mj-lt"/>
              </a:rPr>
              <a:t>Evelina London and University College Hospital should further consider mechanisms to support families or staff who can’t pay for travel costs or hotel accommodation, such as easier access to automatic reimbursement mechanisms, or collaboration with local hotels if appropriate.</a:t>
            </a:r>
          </a:p>
          <a:p>
            <a:pPr defTabSz="914309"/>
            <a:endParaRPr lang="en-US" sz="1100" b="1" dirty="0">
              <a:solidFill>
                <a:srgbClr val="31404A"/>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C8C9699F-E59B-606D-13FF-EBE2504B4004}"/>
              </a:ext>
            </a:extLst>
          </p:cNvPr>
          <p:cNvSpPr/>
          <p:nvPr/>
        </p:nvSpPr>
        <p:spPr>
          <a:xfrm>
            <a:off x="2801556" y="233496"/>
            <a:ext cx="6332284" cy="1272937"/>
          </a:xfrm>
          <a:prstGeom prst="roundRect">
            <a:avLst>
              <a:gd name="adj" fmla="val 6945"/>
            </a:avLst>
          </a:prstGeom>
          <a:solidFill>
            <a:srgbClr val="3B9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200" dirty="0">
                <a:solidFill>
                  <a:schemeClr val="bg1"/>
                </a:solidFill>
                <a:latin typeface="Arial"/>
                <a:ea typeface="Arial" panose="020B0604020202020204" pitchFamily="34" charset="0"/>
                <a:cs typeface="Times New Roman"/>
              </a:rPr>
              <a:t>Travel and access was one of the most frequently mentioned themes during the consultation. A key recommendation is to continue to consider the issues raised through a Travel and Access group.</a:t>
            </a:r>
            <a:endParaRPr lang="en-US" sz="1200" b="1" dirty="0">
              <a:solidFill>
                <a:schemeClr val="bg1"/>
              </a:solidFill>
              <a:latin typeface="Arial"/>
              <a:ea typeface="Arial" panose="020B0604020202020204" pitchFamily="34" charset="0"/>
              <a:cs typeface="Times New Roman"/>
            </a:endParaRPr>
          </a:p>
        </p:txBody>
      </p:sp>
      <p:sp>
        <p:nvSpPr>
          <p:cNvPr id="12" name="TextBox 11">
            <a:extLst>
              <a:ext uri="{FF2B5EF4-FFF2-40B4-BE49-F238E27FC236}">
                <a16:creationId xmlns:a16="http://schemas.microsoft.com/office/drawing/2014/main" id="{6896E6A6-C525-9F70-9AB2-08D4A0DCB5B1}"/>
              </a:ext>
            </a:extLst>
          </p:cNvPr>
          <p:cNvSpPr txBox="1"/>
          <p:nvPr/>
        </p:nvSpPr>
        <p:spPr>
          <a:xfrm>
            <a:off x="9242996" y="478406"/>
            <a:ext cx="2858610" cy="1107996"/>
          </a:xfrm>
          <a:prstGeom prst="rect">
            <a:avLst/>
          </a:prstGeom>
          <a:noFill/>
        </p:spPr>
        <p:txBody>
          <a:bodyPr wrap="square" lIns="91440" tIns="45720" rIns="91440" bIns="45720" anchor="t">
            <a:spAutoFit/>
          </a:bodyPr>
          <a:lstStyle/>
          <a:p>
            <a:r>
              <a:rPr lang="en-GB" sz="1100" i="1" dirty="0">
                <a:solidFill>
                  <a:srgbClr val="00B0F0"/>
                </a:solidFill>
              </a:rPr>
              <a:t>“Having more than one child and buggy and car seats is a challenge, so parking on site would be more useful. The drop off zone isn’t useful if it’s full and you are driving alone.” (Community focus group, south London, November 2023.)</a:t>
            </a:r>
          </a:p>
        </p:txBody>
      </p:sp>
    </p:spTree>
    <p:extLst>
      <p:ext uri="{BB962C8B-B14F-4D97-AF65-F5344CB8AC3E}">
        <p14:creationId xmlns:p14="http://schemas.microsoft.com/office/powerpoint/2010/main" val="321629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6BC76093-2982-8682-CF98-7FD1D589C3A5}"/>
              </a:ext>
            </a:extLst>
          </p:cNvPr>
          <p:cNvSpPr/>
          <p:nvPr/>
        </p:nvSpPr>
        <p:spPr>
          <a:xfrm>
            <a:off x="560120" y="2754142"/>
            <a:ext cx="2787832" cy="1927687"/>
          </a:xfrm>
          <a:custGeom>
            <a:avLst/>
            <a:gdLst>
              <a:gd name="connsiteX0" fmla="*/ 0 w 2548012"/>
              <a:gd name="connsiteY0" fmla="*/ 0 h 3252988"/>
              <a:gd name="connsiteX1" fmla="*/ 107152 w 2548012"/>
              <a:gd name="connsiteY1" fmla="*/ 0 h 3252988"/>
              <a:gd name="connsiteX2" fmla="*/ 391998 w 2548012"/>
              <a:gd name="connsiteY2" fmla="*/ 275397 h 3252988"/>
              <a:gd name="connsiteX3" fmla="*/ 680353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8012" h="3252988">
                <a:moveTo>
                  <a:pt x="0" y="0"/>
                </a:moveTo>
                <a:lnTo>
                  <a:pt x="107152" y="0"/>
                </a:lnTo>
                <a:lnTo>
                  <a:pt x="391998" y="275397"/>
                </a:lnTo>
                <a:lnTo>
                  <a:pt x="680353" y="0"/>
                </a:lnTo>
                <a:lnTo>
                  <a:pt x="2548012" y="0"/>
                </a:lnTo>
                <a:lnTo>
                  <a:pt x="2548012" y="2424348"/>
                </a:lnTo>
                <a:lnTo>
                  <a:pt x="2548012" y="2570310"/>
                </a:lnTo>
                <a:lnTo>
                  <a:pt x="2548012" y="3252988"/>
                </a:lnTo>
                <a:lnTo>
                  <a:pt x="0" y="3252988"/>
                </a:lnTo>
                <a:lnTo>
                  <a:pt x="0" y="2570310"/>
                </a:lnTo>
                <a:lnTo>
                  <a:pt x="0" y="2424348"/>
                </a:lnTo>
                <a:close/>
              </a:path>
            </a:pathLst>
          </a:cu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41" name="Picture 40">
            <a:extLst>
              <a:ext uri="{FF2B5EF4-FFF2-40B4-BE49-F238E27FC236}">
                <a16:creationId xmlns:a16="http://schemas.microsoft.com/office/drawing/2014/main" id="{D719296A-9FC0-E61C-BAC1-EAC3584567A4}"/>
              </a:ext>
            </a:extLst>
          </p:cNvPr>
          <p:cNvPicPr>
            <a:picLocks noChangeAspect="1"/>
          </p:cNvPicPr>
          <p:nvPr/>
        </p:nvPicPr>
        <p:blipFill rotWithShape="1">
          <a:blip r:embed="rId3"/>
          <a:srcRect t="33684"/>
          <a:stretch/>
        </p:blipFill>
        <p:spPr>
          <a:xfrm>
            <a:off x="6066452" y="2026636"/>
            <a:ext cx="3277610" cy="664680"/>
          </a:xfrm>
          <a:prstGeom prst="rect">
            <a:avLst/>
          </a:prstGeom>
        </p:spPr>
      </p:pic>
      <p:pic>
        <p:nvPicPr>
          <p:cNvPr id="25" name="Picture 24">
            <a:extLst>
              <a:ext uri="{FF2B5EF4-FFF2-40B4-BE49-F238E27FC236}">
                <a16:creationId xmlns:a16="http://schemas.microsoft.com/office/drawing/2014/main" id="{7FC63CC1-DE21-D731-FDAA-20DFCB3FC988}"/>
              </a:ext>
            </a:extLst>
          </p:cNvPr>
          <p:cNvPicPr>
            <a:picLocks noChangeAspect="1"/>
          </p:cNvPicPr>
          <p:nvPr/>
        </p:nvPicPr>
        <p:blipFill rotWithShape="1">
          <a:blip r:embed="rId3"/>
          <a:srcRect t="33684"/>
          <a:stretch/>
        </p:blipFill>
        <p:spPr>
          <a:xfrm>
            <a:off x="552464" y="1955515"/>
            <a:ext cx="2803937" cy="932292"/>
          </a:xfrm>
          <a:prstGeom prst="rect">
            <a:avLst/>
          </a:prstGeom>
        </p:spPr>
      </p:pic>
      <p:sp>
        <p:nvSpPr>
          <p:cNvPr id="6" name="Rectangle: Rounded Corners 5">
            <a:extLst>
              <a:ext uri="{FF2B5EF4-FFF2-40B4-BE49-F238E27FC236}">
                <a16:creationId xmlns:a16="http://schemas.microsoft.com/office/drawing/2014/main" id="{0EC9EF80-5209-2F71-A6E5-57BF5A692831}"/>
              </a:ext>
            </a:extLst>
          </p:cNvPr>
          <p:cNvSpPr/>
          <p:nvPr/>
        </p:nvSpPr>
        <p:spPr>
          <a:xfrm>
            <a:off x="522603" y="1397991"/>
            <a:ext cx="2831541" cy="468000"/>
          </a:xfrm>
          <a:prstGeom prst="roundRect">
            <a:avLst>
              <a:gd name="adj" fmla="val 6945"/>
            </a:avLst>
          </a:prstGeom>
          <a:solidFill>
            <a:srgbClr val="3B9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a:solidFill>
                  <a:schemeClr val="bg1"/>
                </a:solidFill>
                <a:latin typeface="Arial"/>
                <a:ea typeface="Arial" panose="020B0604020202020204" pitchFamily="34" charset="0"/>
                <a:cs typeface="Times New Roman"/>
              </a:rPr>
              <a:t>Impact on equality groups</a:t>
            </a:r>
          </a:p>
        </p:txBody>
      </p:sp>
      <p:sp>
        <p:nvSpPr>
          <p:cNvPr id="7" name="Rectangle: Rounded Corners 6">
            <a:extLst>
              <a:ext uri="{FF2B5EF4-FFF2-40B4-BE49-F238E27FC236}">
                <a16:creationId xmlns:a16="http://schemas.microsoft.com/office/drawing/2014/main" id="{1A3337AB-8254-7704-C56F-87EAC3483D47}"/>
              </a:ext>
            </a:extLst>
          </p:cNvPr>
          <p:cNvSpPr/>
          <p:nvPr/>
        </p:nvSpPr>
        <p:spPr>
          <a:xfrm>
            <a:off x="3478046" y="1399682"/>
            <a:ext cx="2548011" cy="468000"/>
          </a:xfrm>
          <a:prstGeom prst="roundRect">
            <a:avLst>
              <a:gd name="adj" fmla="val 6945"/>
            </a:avLst>
          </a:prstGeom>
          <a:solidFill>
            <a:srgbClr val="3B9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a:solidFill>
                  <a:schemeClr val="bg1"/>
                </a:solidFill>
                <a:latin typeface="Arial"/>
                <a:ea typeface="Arial" panose="020B0604020202020204" pitchFamily="34" charset="0"/>
                <a:cs typeface="Times New Roman"/>
              </a:rPr>
              <a:t>Providing care as close to home as possible</a:t>
            </a:r>
          </a:p>
        </p:txBody>
      </p:sp>
      <p:sp>
        <p:nvSpPr>
          <p:cNvPr id="8" name="Rectangle: Rounded Corners 7">
            <a:extLst>
              <a:ext uri="{FF2B5EF4-FFF2-40B4-BE49-F238E27FC236}">
                <a16:creationId xmlns:a16="http://schemas.microsoft.com/office/drawing/2014/main" id="{19014557-C31C-1CB1-D81E-88ED3B6E9ECF}"/>
              </a:ext>
            </a:extLst>
          </p:cNvPr>
          <p:cNvSpPr/>
          <p:nvPr/>
        </p:nvSpPr>
        <p:spPr>
          <a:xfrm>
            <a:off x="6087329" y="1361193"/>
            <a:ext cx="3290908" cy="468000"/>
          </a:xfrm>
          <a:prstGeom prst="roundRect">
            <a:avLst>
              <a:gd name="adj" fmla="val 6945"/>
            </a:avLst>
          </a:prstGeom>
          <a:solidFill>
            <a:srgbClr val="3B9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a:solidFill>
                  <a:schemeClr val="bg1"/>
                </a:solidFill>
                <a:latin typeface="Arial"/>
                <a:ea typeface="Arial" panose="020B0604020202020204" pitchFamily="34" charset="0"/>
                <a:cs typeface="Times New Roman"/>
              </a:rPr>
              <a:t>Safety of patients when travelling (via public transport)</a:t>
            </a:r>
          </a:p>
        </p:txBody>
      </p:sp>
      <p:sp>
        <p:nvSpPr>
          <p:cNvPr id="57" name="TextBox 56">
            <a:extLst>
              <a:ext uri="{FF2B5EF4-FFF2-40B4-BE49-F238E27FC236}">
                <a16:creationId xmlns:a16="http://schemas.microsoft.com/office/drawing/2014/main" id="{36F598E2-4DEC-B871-D217-C312AE9DEE8B}"/>
              </a:ext>
            </a:extLst>
          </p:cNvPr>
          <p:cNvSpPr txBox="1"/>
          <p:nvPr/>
        </p:nvSpPr>
        <p:spPr>
          <a:xfrm>
            <a:off x="536209" y="1914886"/>
            <a:ext cx="2899460" cy="769441"/>
          </a:xfrm>
          <a:prstGeom prst="rect">
            <a:avLst/>
          </a:prstGeom>
          <a:noFill/>
        </p:spPr>
        <p:txBody>
          <a:bodyPr wrap="square">
            <a:spAutoFit/>
          </a:bodyPr>
          <a:lstStyle/>
          <a:p>
            <a:r>
              <a:rPr lang="en-GB"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Patients in deprived areas and ethnic minorities may experience different impacts on travel time and cost compared to the rest of the population.</a:t>
            </a:r>
            <a:endParaRPr lang="en-GB" sz="1100" b="1"/>
          </a:p>
        </p:txBody>
      </p:sp>
      <p:sp>
        <p:nvSpPr>
          <p:cNvPr id="13" name="TextBox 12">
            <a:extLst>
              <a:ext uri="{FF2B5EF4-FFF2-40B4-BE49-F238E27FC236}">
                <a16:creationId xmlns:a16="http://schemas.microsoft.com/office/drawing/2014/main" id="{108BBCDF-0E84-CFE1-3404-79B9F24301F5}"/>
              </a:ext>
            </a:extLst>
          </p:cNvPr>
          <p:cNvSpPr txBox="1"/>
          <p:nvPr/>
        </p:nvSpPr>
        <p:spPr>
          <a:xfrm>
            <a:off x="508684" y="2877786"/>
            <a:ext cx="2873558" cy="1785104"/>
          </a:xfrm>
          <a:prstGeom prst="rect">
            <a:avLst/>
          </a:prstGeom>
          <a:noFill/>
        </p:spPr>
        <p:txBody>
          <a:bodyPr wrap="square">
            <a:spAutoFit/>
          </a:bodyPr>
          <a:lstStyle/>
          <a:p>
            <a:pPr marL="171450" indent="-171450">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undertook </a:t>
            </a:r>
            <a:r>
              <a:rPr lang="en-GB"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additional</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analysis for different ethnic groups, which shows that the travel time impact is less for people from </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ethnic groups other than white </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a:r>
            <a:r>
              <a:rPr lang="en-GB"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 for</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white population*. </a:t>
            </a:r>
          </a:p>
          <a:p>
            <a:pPr marL="171450" indent="-171450">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Analysis shows that, on average, travel to the future centre </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would cost less for patients from deprived areas </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than  travel to the current Principal Treatment Centre*.</a:t>
            </a:r>
          </a:p>
        </p:txBody>
      </p:sp>
      <p:sp>
        <p:nvSpPr>
          <p:cNvPr id="28" name="Free-form: Shape 27">
            <a:extLst>
              <a:ext uri="{FF2B5EF4-FFF2-40B4-BE49-F238E27FC236}">
                <a16:creationId xmlns:a16="http://schemas.microsoft.com/office/drawing/2014/main" id="{EBFBC4D2-FDE3-AF10-B16B-B72FDB4DCAEC}"/>
              </a:ext>
            </a:extLst>
          </p:cNvPr>
          <p:cNvSpPr/>
          <p:nvPr/>
        </p:nvSpPr>
        <p:spPr>
          <a:xfrm>
            <a:off x="3439668" y="1993812"/>
            <a:ext cx="2547791" cy="1132203"/>
          </a:xfrm>
          <a:custGeom>
            <a:avLst/>
            <a:gdLst>
              <a:gd name="connsiteX0" fmla="*/ 0 w 2159999"/>
              <a:gd name="connsiteY0" fmla="*/ 0 h 1548790"/>
              <a:gd name="connsiteX1" fmla="*/ 2159999 w 2159999"/>
              <a:gd name="connsiteY1" fmla="*/ 0 h 1548790"/>
              <a:gd name="connsiteX2" fmla="*/ 2159999 w 2159999"/>
              <a:gd name="connsiteY2" fmla="*/ 1314994 h 1548790"/>
              <a:gd name="connsiteX3" fmla="*/ 574549 w 2159999"/>
              <a:gd name="connsiteY3" fmla="*/ 1314994 h 1548790"/>
              <a:gd name="connsiteX4" fmla="*/ 339317 w 2159999"/>
              <a:gd name="connsiteY4" fmla="*/ 1548790 h 1548790"/>
              <a:gd name="connsiteX5" fmla="*/ 106948 w 2159999"/>
              <a:gd name="connsiteY5" fmla="*/ 1314994 h 1548790"/>
              <a:gd name="connsiteX6" fmla="*/ 0 w 2159999"/>
              <a:gd name="connsiteY6" fmla="*/ 1314994 h 15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999" h="1548790">
                <a:moveTo>
                  <a:pt x="0" y="0"/>
                </a:moveTo>
                <a:lnTo>
                  <a:pt x="2159999" y="0"/>
                </a:lnTo>
                <a:lnTo>
                  <a:pt x="2159999" y="1314994"/>
                </a:lnTo>
                <a:lnTo>
                  <a:pt x="574549" y="1314994"/>
                </a:lnTo>
                <a:lnTo>
                  <a:pt x="339317" y="1548790"/>
                </a:lnTo>
                <a:lnTo>
                  <a:pt x="106948" y="1314994"/>
                </a:lnTo>
                <a:lnTo>
                  <a:pt x="0" y="1314994"/>
                </a:lnTo>
                <a:close/>
              </a:path>
            </a:pathLst>
          </a:cu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Free-form: Shape 28">
            <a:extLst>
              <a:ext uri="{FF2B5EF4-FFF2-40B4-BE49-F238E27FC236}">
                <a16:creationId xmlns:a16="http://schemas.microsoft.com/office/drawing/2014/main" id="{74E38764-C231-1757-FE42-DFF24D8852FF}"/>
              </a:ext>
            </a:extLst>
          </p:cNvPr>
          <p:cNvSpPr/>
          <p:nvPr/>
        </p:nvSpPr>
        <p:spPr>
          <a:xfrm>
            <a:off x="3455802" y="3044581"/>
            <a:ext cx="2501776" cy="1627153"/>
          </a:xfrm>
          <a:custGeom>
            <a:avLst/>
            <a:gdLst>
              <a:gd name="connsiteX0" fmla="*/ 0 w 2159999"/>
              <a:gd name="connsiteY0" fmla="*/ 0 h 2267498"/>
              <a:gd name="connsiteX1" fmla="*/ 90835 w 2159999"/>
              <a:gd name="connsiteY1" fmla="*/ 0 h 2267498"/>
              <a:gd name="connsiteX2" fmla="*/ 332304 w 2159999"/>
              <a:gd name="connsiteY2" fmla="*/ 242952 h 2267498"/>
              <a:gd name="connsiteX3" fmla="*/ 576748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999" h="2267498">
                <a:moveTo>
                  <a:pt x="0" y="0"/>
                </a:moveTo>
                <a:lnTo>
                  <a:pt x="90835" y="0"/>
                </a:lnTo>
                <a:lnTo>
                  <a:pt x="332304" y="242952"/>
                </a:lnTo>
                <a:lnTo>
                  <a:pt x="576748" y="0"/>
                </a:lnTo>
                <a:lnTo>
                  <a:pt x="2159999" y="0"/>
                </a:lnTo>
                <a:lnTo>
                  <a:pt x="2159999" y="2267498"/>
                </a:lnTo>
                <a:lnTo>
                  <a:pt x="0" y="2267498"/>
                </a:lnTo>
                <a:close/>
              </a:path>
            </a:pathLst>
          </a:cu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TextBox 30">
            <a:extLst>
              <a:ext uri="{FF2B5EF4-FFF2-40B4-BE49-F238E27FC236}">
                <a16:creationId xmlns:a16="http://schemas.microsoft.com/office/drawing/2014/main" id="{F057959A-9A5C-E3AB-F3B0-5DB74FA1FF52}"/>
              </a:ext>
            </a:extLst>
          </p:cNvPr>
          <p:cNvSpPr txBox="1"/>
          <p:nvPr/>
        </p:nvSpPr>
        <p:spPr>
          <a:xfrm>
            <a:off x="3459940" y="1997262"/>
            <a:ext cx="2558359" cy="1107996"/>
          </a:xfrm>
          <a:prstGeom prst="rect">
            <a:avLst/>
          </a:prstGeom>
          <a:noFill/>
        </p:spPr>
        <p:txBody>
          <a:bodyPr wrap="square">
            <a:spAutoFit/>
          </a:bodyPr>
          <a:lstStyle/>
          <a:p>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Ongoing communication and coordination of care between the Principal Treatment Centre (PTC) and children’s cancer shared care units (POSCUs) should be encouraged. </a:t>
            </a:r>
            <a:endParaRPr lang="en-GB" sz="1100" b="1" dirty="0"/>
          </a:p>
        </p:txBody>
      </p:sp>
      <p:sp>
        <p:nvSpPr>
          <p:cNvPr id="33" name="TextBox 32">
            <a:extLst>
              <a:ext uri="{FF2B5EF4-FFF2-40B4-BE49-F238E27FC236}">
                <a16:creationId xmlns:a16="http://schemas.microsoft.com/office/drawing/2014/main" id="{4486CA39-0269-1E56-FB88-5991BC56BA4F}"/>
              </a:ext>
            </a:extLst>
          </p:cNvPr>
          <p:cNvSpPr txBox="1"/>
          <p:nvPr/>
        </p:nvSpPr>
        <p:spPr>
          <a:xfrm>
            <a:off x="3430698" y="3189009"/>
            <a:ext cx="2605217" cy="1446550"/>
          </a:xfrm>
          <a:prstGeom prst="rect">
            <a:avLst/>
          </a:prstGeom>
          <a:noFill/>
        </p:spPr>
        <p:txBody>
          <a:bodyPr wrap="square">
            <a:spAutoFit/>
          </a:bodyPr>
          <a:lstStyle/>
          <a:p>
            <a:pPr marL="171450" indent="-171450">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rPr>
              <a:t>Feedback emphasised that shared care can reduce the need for travel to the PTC. </a:t>
            </a:r>
          </a:p>
          <a:p>
            <a:pPr marL="171450" indent="-171450">
              <a:buFont typeface="Arial" panose="020B0604020202020204" pitchFamily="34" charset="0"/>
              <a:buChar char="•"/>
            </a:pPr>
            <a:r>
              <a:rPr lang="en-GB" sz="1100" dirty="0">
                <a:solidFill>
                  <a:srgbClr val="000000"/>
                </a:solidFill>
                <a:latin typeface="Arial" panose="020B0604020202020204" pitchFamily="34" charset="0"/>
                <a:ea typeface="Times New Roman" panose="02020603050405020304" pitchFamily="18" charset="0"/>
              </a:rPr>
              <a:t>We have described the enablers for shared care, including excellent communications and shared patient records, and how the PTC and POSCU change programmes relate.</a:t>
            </a:r>
          </a:p>
        </p:txBody>
      </p:sp>
      <p:sp>
        <p:nvSpPr>
          <p:cNvPr id="35" name="TextBox 34">
            <a:extLst>
              <a:ext uri="{FF2B5EF4-FFF2-40B4-BE49-F238E27FC236}">
                <a16:creationId xmlns:a16="http://schemas.microsoft.com/office/drawing/2014/main" id="{5EF897F1-005F-705A-3136-0891D0084D07}"/>
              </a:ext>
            </a:extLst>
          </p:cNvPr>
          <p:cNvSpPr txBox="1"/>
          <p:nvPr/>
        </p:nvSpPr>
        <p:spPr>
          <a:xfrm>
            <a:off x="6079750" y="2000215"/>
            <a:ext cx="3277610" cy="600164"/>
          </a:xfrm>
          <a:prstGeom prst="rect">
            <a:avLst/>
          </a:prstGeom>
          <a:noFill/>
        </p:spPr>
        <p:txBody>
          <a:bodyPr wrap="square">
            <a:spAutoFit/>
          </a:bodyPr>
          <a:lstStyle/>
          <a:p>
            <a:r>
              <a:rPr lang="en-GB"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Concern that travelling by public transport can present an infection risk for patients who are very unwell.</a:t>
            </a:r>
            <a:endParaRPr lang="en-GB" sz="1100" b="1"/>
          </a:p>
        </p:txBody>
      </p:sp>
      <p:sp>
        <p:nvSpPr>
          <p:cNvPr id="50" name="Free-form: Shape 49">
            <a:extLst>
              <a:ext uri="{FF2B5EF4-FFF2-40B4-BE49-F238E27FC236}">
                <a16:creationId xmlns:a16="http://schemas.microsoft.com/office/drawing/2014/main" id="{929149E2-9BF7-D120-7385-09EF0C2DE1A7}"/>
              </a:ext>
            </a:extLst>
          </p:cNvPr>
          <p:cNvSpPr/>
          <p:nvPr/>
        </p:nvSpPr>
        <p:spPr>
          <a:xfrm>
            <a:off x="6098208" y="2576927"/>
            <a:ext cx="3259152" cy="2104902"/>
          </a:xfrm>
          <a:custGeom>
            <a:avLst/>
            <a:gdLst>
              <a:gd name="connsiteX0" fmla="*/ 0 w 2548012"/>
              <a:gd name="connsiteY0" fmla="*/ 0 h 3252988"/>
              <a:gd name="connsiteX1" fmla="*/ 107152 w 2548012"/>
              <a:gd name="connsiteY1" fmla="*/ 0 h 3252988"/>
              <a:gd name="connsiteX2" fmla="*/ 391998 w 2548012"/>
              <a:gd name="connsiteY2" fmla="*/ 275397 h 3252988"/>
              <a:gd name="connsiteX3" fmla="*/ 680353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8012" h="3252988">
                <a:moveTo>
                  <a:pt x="0" y="0"/>
                </a:moveTo>
                <a:lnTo>
                  <a:pt x="107152" y="0"/>
                </a:lnTo>
                <a:lnTo>
                  <a:pt x="391998" y="275397"/>
                </a:lnTo>
                <a:lnTo>
                  <a:pt x="680353" y="0"/>
                </a:lnTo>
                <a:lnTo>
                  <a:pt x="2548012" y="0"/>
                </a:lnTo>
                <a:lnTo>
                  <a:pt x="2548012" y="2424348"/>
                </a:lnTo>
                <a:lnTo>
                  <a:pt x="2548012" y="2570310"/>
                </a:lnTo>
                <a:lnTo>
                  <a:pt x="2548012" y="3252988"/>
                </a:lnTo>
                <a:lnTo>
                  <a:pt x="0" y="3252988"/>
                </a:lnTo>
                <a:lnTo>
                  <a:pt x="0" y="2570310"/>
                </a:lnTo>
                <a:lnTo>
                  <a:pt x="0" y="2424348"/>
                </a:lnTo>
                <a:close/>
              </a:path>
            </a:pathLst>
          </a:cu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9" name="TextBox 38">
            <a:extLst>
              <a:ext uri="{FF2B5EF4-FFF2-40B4-BE49-F238E27FC236}">
                <a16:creationId xmlns:a16="http://schemas.microsoft.com/office/drawing/2014/main" id="{7772BA34-C345-8810-4604-300DE5489B88}"/>
              </a:ext>
            </a:extLst>
          </p:cNvPr>
          <p:cNvSpPr txBox="1"/>
          <p:nvPr/>
        </p:nvSpPr>
        <p:spPr>
          <a:xfrm>
            <a:off x="6036425" y="2742866"/>
            <a:ext cx="3320935" cy="1277273"/>
          </a:xfrm>
          <a:prstGeom prst="rect">
            <a:avLst/>
          </a:prstGeom>
          <a:noFill/>
        </p:spPr>
        <p:txBody>
          <a:bodyPr wrap="square" lIns="91440" tIns="45720" rIns="91440" bIns="45720" anchor="t">
            <a:spAutoFit/>
          </a:bodyPr>
          <a:lstStyle/>
          <a:p>
            <a:pPr marL="171450" indent="-171450">
              <a:spcAft>
                <a:spcPts val="600"/>
              </a:spcAft>
              <a:buFont typeface="Arial" panose="020B0604020202020204" pitchFamily="34" charset="0"/>
              <a:buChar char="•"/>
            </a:pPr>
            <a:r>
              <a:rPr lang="en-GB" sz="1100" dirty="0">
                <a:solidFill>
                  <a:srgbClr val="000000"/>
                </a:solidFill>
                <a:latin typeface="Arial"/>
                <a:ea typeface="Times New Roman" panose="02020603050405020304" pitchFamily="18" charset="0"/>
                <a:cs typeface="Times New Roman"/>
              </a:rPr>
              <a:t>The concerns raised through consultation shaped recommendations in our Integrated Impact Assessment for </a:t>
            </a:r>
            <a:r>
              <a:rPr lang="en-GB" sz="1100" b="1" dirty="0">
                <a:solidFill>
                  <a:srgbClr val="000000"/>
                </a:solidFill>
                <a:effectLst/>
                <a:latin typeface="Arial"/>
                <a:ea typeface="Times New Roman" panose="02020603050405020304" pitchFamily="18" charset="0"/>
                <a:cs typeface="Times New Roman"/>
              </a:rPr>
              <a:t>making alternatives to public transport as easy to use as possible</a:t>
            </a:r>
            <a:r>
              <a:rPr lang="en-GB" sz="1100" b="1" dirty="0">
                <a:solidFill>
                  <a:srgbClr val="000000"/>
                </a:solidFill>
                <a:latin typeface="Arial"/>
                <a:ea typeface="Times New Roman" panose="02020603050405020304" pitchFamily="18" charset="0"/>
                <a:cs typeface="Times New Roman"/>
              </a:rPr>
              <a:t>, </a:t>
            </a:r>
            <a:r>
              <a:rPr lang="en-GB" sz="1100" dirty="0">
                <a:solidFill>
                  <a:srgbClr val="000000"/>
                </a:solidFill>
                <a:effectLst/>
                <a:latin typeface="Arial"/>
                <a:ea typeface="Times New Roman" panose="02020603050405020304" pitchFamily="18" charset="0"/>
                <a:cs typeface="Times New Roman"/>
              </a:rPr>
              <a:t>including</a:t>
            </a:r>
            <a:r>
              <a:rPr lang="en-GB" sz="1100" dirty="0">
                <a:solidFill>
                  <a:srgbClr val="000000"/>
                </a:solidFill>
                <a:latin typeface="Arial"/>
                <a:ea typeface="Times New Roman" panose="02020603050405020304" pitchFamily="18" charset="0"/>
                <a:cs typeface="Times New Roman"/>
              </a:rPr>
              <a:t> by easier reimbursement of costs. However, we recognise</a:t>
            </a:r>
            <a:r>
              <a:rPr lang="en-GB" sz="1100" dirty="0">
                <a:solidFill>
                  <a:srgbClr val="000000"/>
                </a:solidFill>
                <a:effectLst/>
                <a:latin typeface="Arial"/>
                <a:ea typeface="Times New Roman" panose="02020603050405020304" pitchFamily="18" charset="0"/>
                <a:cs typeface="Times New Roman"/>
              </a:rPr>
              <a:t> that, for some </a:t>
            </a:r>
            <a:r>
              <a:rPr lang="en-GB" sz="1100" dirty="0">
                <a:solidFill>
                  <a:srgbClr val="000000"/>
                </a:solidFill>
                <a:latin typeface="Arial"/>
                <a:ea typeface="Times New Roman" panose="02020603050405020304" pitchFamily="18" charset="0"/>
                <a:cs typeface="Times New Roman"/>
              </a:rPr>
              <a:t>patients,</a:t>
            </a:r>
            <a:r>
              <a:rPr lang="en-GB" sz="1100" dirty="0">
                <a:solidFill>
                  <a:srgbClr val="000000"/>
                </a:solidFill>
                <a:effectLst/>
                <a:latin typeface="Arial"/>
                <a:ea typeface="Times New Roman" panose="02020603050405020304" pitchFamily="18" charset="0"/>
                <a:cs typeface="Times New Roman"/>
              </a:rPr>
              <a:t> journey times by car will increase.</a:t>
            </a:r>
          </a:p>
        </p:txBody>
      </p:sp>
      <p:sp>
        <p:nvSpPr>
          <p:cNvPr id="53" name="TextBox 52">
            <a:extLst>
              <a:ext uri="{FF2B5EF4-FFF2-40B4-BE49-F238E27FC236}">
                <a16:creationId xmlns:a16="http://schemas.microsoft.com/office/drawing/2014/main" id="{7B0D5CB0-8914-047D-4D6F-F832C539926D}"/>
              </a:ext>
            </a:extLst>
          </p:cNvPr>
          <p:cNvSpPr txBox="1"/>
          <p:nvPr/>
        </p:nvSpPr>
        <p:spPr>
          <a:xfrm rot="16200000">
            <a:off x="-73142" y="2328950"/>
            <a:ext cx="816057" cy="276999"/>
          </a:xfrm>
          <a:prstGeom prst="rect">
            <a:avLst/>
          </a:prstGeom>
          <a:noFill/>
        </p:spPr>
        <p:txBody>
          <a:bodyPr wrap="none" rtlCol="0">
            <a:spAutoFit/>
          </a:bodyPr>
          <a:lstStyle/>
          <a:p>
            <a:r>
              <a:rPr lang="en-GB" sz="1200" b="1"/>
              <a:t>You said</a:t>
            </a:r>
          </a:p>
        </p:txBody>
      </p:sp>
      <p:sp>
        <p:nvSpPr>
          <p:cNvPr id="54" name="TextBox 53">
            <a:extLst>
              <a:ext uri="{FF2B5EF4-FFF2-40B4-BE49-F238E27FC236}">
                <a16:creationId xmlns:a16="http://schemas.microsoft.com/office/drawing/2014/main" id="{766D3548-C0ED-61EA-5B7D-5798FB34609B}"/>
              </a:ext>
            </a:extLst>
          </p:cNvPr>
          <p:cNvSpPr txBox="1"/>
          <p:nvPr/>
        </p:nvSpPr>
        <p:spPr>
          <a:xfrm rot="16200000">
            <a:off x="15609" y="3819647"/>
            <a:ext cx="688458" cy="276999"/>
          </a:xfrm>
          <a:prstGeom prst="rect">
            <a:avLst/>
          </a:prstGeom>
          <a:noFill/>
        </p:spPr>
        <p:txBody>
          <a:bodyPr wrap="none" rtlCol="0">
            <a:spAutoFit/>
          </a:bodyPr>
          <a:lstStyle/>
          <a:p>
            <a:r>
              <a:rPr lang="en-GB" sz="1200" b="1"/>
              <a:t>We did</a:t>
            </a:r>
          </a:p>
        </p:txBody>
      </p:sp>
      <p:sp>
        <p:nvSpPr>
          <p:cNvPr id="3" name="TextBox 2">
            <a:extLst>
              <a:ext uri="{FF2B5EF4-FFF2-40B4-BE49-F238E27FC236}">
                <a16:creationId xmlns:a16="http://schemas.microsoft.com/office/drawing/2014/main" id="{1A2C7908-31FD-A112-7330-76C749B06DBE}"/>
              </a:ext>
            </a:extLst>
          </p:cNvPr>
          <p:cNvSpPr txBox="1"/>
          <p:nvPr/>
        </p:nvSpPr>
        <p:spPr>
          <a:xfrm>
            <a:off x="508684" y="6392867"/>
            <a:ext cx="10972116" cy="261610"/>
          </a:xfrm>
          <a:prstGeom prst="rect">
            <a:avLst/>
          </a:prstGeom>
          <a:noFill/>
        </p:spPr>
        <p:txBody>
          <a:bodyPr wrap="square">
            <a:spAutoFit/>
          </a:bodyPr>
          <a:lstStyle/>
          <a:p>
            <a:r>
              <a:rPr lang="en-GB" sz="11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does not negate the fact that some individual families will experience longer travel times or higher costs and that this impact needs to be mitigated as much as possible.</a:t>
            </a:r>
            <a:endParaRPr lang="en-GB" sz="1100"/>
          </a:p>
        </p:txBody>
      </p:sp>
      <p:sp>
        <p:nvSpPr>
          <p:cNvPr id="4" name="Rectangle: Rounded Corners 3">
            <a:extLst>
              <a:ext uri="{FF2B5EF4-FFF2-40B4-BE49-F238E27FC236}">
                <a16:creationId xmlns:a16="http://schemas.microsoft.com/office/drawing/2014/main" id="{06EEC2BD-859D-B4F2-417A-9B81E9B07001}"/>
              </a:ext>
            </a:extLst>
          </p:cNvPr>
          <p:cNvSpPr/>
          <p:nvPr/>
        </p:nvSpPr>
        <p:spPr>
          <a:xfrm>
            <a:off x="-1161603" y="567398"/>
            <a:ext cx="5142933" cy="828640"/>
          </a:xfrm>
          <a:prstGeom prst="roundRect">
            <a:avLst>
              <a:gd name="adj" fmla="val 84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2000" tIns="0" rIns="0" bIns="0" rtlCol="0" anchor="ctr"/>
          <a:lstStyle/>
          <a:p>
            <a:pPr algn="ctr" defTabSz="914309"/>
            <a:r>
              <a:rPr lang="en-GB" sz="2000" b="1">
                <a:solidFill>
                  <a:srgbClr val="3B9FFF"/>
                </a:solidFill>
                <a:latin typeface="Arial" panose="020B0604020202020204"/>
              </a:rPr>
              <a:t>Travel and access </a:t>
            </a:r>
          </a:p>
          <a:p>
            <a:pPr algn="ctr" defTabSz="914309"/>
            <a:r>
              <a:rPr lang="en-GB" sz="1200" b="1">
                <a:solidFill>
                  <a:srgbClr val="3B9FFF"/>
                </a:solidFill>
                <a:latin typeface="Arial" panose="020B0604020202020204"/>
              </a:rPr>
              <a:t>(2/2)</a:t>
            </a:r>
            <a:endParaRPr lang="en-GB" sz="1200" b="1">
              <a:solidFill>
                <a:srgbClr val="3B9FFF"/>
              </a:solidFill>
              <a:latin typeface="Arial" panose="020B0604020202020204"/>
              <a:cs typeface="Arial"/>
            </a:endParaRPr>
          </a:p>
        </p:txBody>
      </p:sp>
      <p:sp>
        <p:nvSpPr>
          <p:cNvPr id="5" name="Rectangle: Rounded Corners 4">
            <a:extLst>
              <a:ext uri="{FF2B5EF4-FFF2-40B4-BE49-F238E27FC236}">
                <a16:creationId xmlns:a16="http://schemas.microsoft.com/office/drawing/2014/main" id="{54497642-2A2F-D6AC-3369-BD1ADE263D7A}"/>
              </a:ext>
            </a:extLst>
          </p:cNvPr>
          <p:cNvSpPr/>
          <p:nvPr/>
        </p:nvSpPr>
        <p:spPr>
          <a:xfrm>
            <a:off x="533385" y="86345"/>
            <a:ext cx="2443495" cy="1194908"/>
          </a:xfrm>
          <a:prstGeom prst="roundRect">
            <a:avLst>
              <a:gd name="adj" fmla="val 9182"/>
            </a:avLst>
          </a:prstGeom>
          <a:noFill/>
          <a:ln w="19050">
            <a:solidFill>
              <a:srgbClr val="3B9FFF"/>
            </a:solidFill>
          </a:ln>
        </p:spPr>
        <p:style>
          <a:lnRef idx="2">
            <a:schemeClr val="accent1">
              <a:shade val="50000"/>
            </a:schemeClr>
          </a:lnRef>
          <a:fillRef idx="1">
            <a:schemeClr val="accent1"/>
          </a:fillRef>
          <a:effectRef idx="0">
            <a:schemeClr val="accent1"/>
          </a:effectRef>
          <a:fontRef idx="minor">
            <a:schemeClr val="lt1"/>
          </a:fontRef>
        </p:style>
        <p:txBody>
          <a:bodyPr lIns="35999" tIns="503986" rIns="35999" rtlCol="0" anchor="ctr"/>
          <a:lstStyle/>
          <a:p>
            <a:pPr algn="ctr" defTabSz="914309"/>
            <a:endParaRPr lang="en-GB" sz="1400" b="1">
              <a:solidFill>
                <a:srgbClr val="3B9FFF"/>
              </a:solidFill>
              <a:latin typeface="Arial" panose="020B0604020202020204"/>
            </a:endParaRPr>
          </a:p>
        </p:txBody>
      </p:sp>
      <p:pic>
        <p:nvPicPr>
          <p:cNvPr id="9" name="Graphic 8" descr="Route (Two Pins With A Path) with solid fill">
            <a:extLst>
              <a:ext uri="{FF2B5EF4-FFF2-40B4-BE49-F238E27FC236}">
                <a16:creationId xmlns:a16="http://schemas.microsoft.com/office/drawing/2014/main" id="{14D96BDF-F88C-5F8F-EB2F-1890CA2241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1551" y="94245"/>
            <a:ext cx="598044" cy="627773"/>
          </a:xfrm>
          <a:prstGeom prst="rect">
            <a:avLst/>
          </a:prstGeom>
        </p:spPr>
      </p:pic>
      <p:sp>
        <p:nvSpPr>
          <p:cNvPr id="12" name="Rectangle: Rounded Corners 11">
            <a:extLst>
              <a:ext uri="{FF2B5EF4-FFF2-40B4-BE49-F238E27FC236}">
                <a16:creationId xmlns:a16="http://schemas.microsoft.com/office/drawing/2014/main" id="{9D8727C4-D145-69CA-4AFB-D573C380D3D0}"/>
              </a:ext>
            </a:extLst>
          </p:cNvPr>
          <p:cNvSpPr/>
          <p:nvPr/>
        </p:nvSpPr>
        <p:spPr>
          <a:xfrm>
            <a:off x="562771" y="4713390"/>
            <a:ext cx="11522446" cy="176043"/>
          </a:xfrm>
          <a:prstGeom prst="roundRect">
            <a:avLst>
              <a:gd name="adj" fmla="val 6945"/>
            </a:avLst>
          </a:prstGeom>
          <a:solidFill>
            <a:srgbClr val="3B9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dirty="0">
                <a:solidFill>
                  <a:schemeClr val="bg1"/>
                </a:solidFill>
                <a:latin typeface="Arial"/>
                <a:ea typeface="Arial" panose="020B0604020202020204" pitchFamily="34" charset="0"/>
                <a:cs typeface="Times New Roman"/>
              </a:rPr>
              <a:t>Recommendations/actions to be taken forward as a result of feedback</a:t>
            </a:r>
          </a:p>
        </p:txBody>
      </p:sp>
      <p:sp>
        <p:nvSpPr>
          <p:cNvPr id="14" name="Rectangle 13">
            <a:extLst>
              <a:ext uri="{FF2B5EF4-FFF2-40B4-BE49-F238E27FC236}">
                <a16:creationId xmlns:a16="http://schemas.microsoft.com/office/drawing/2014/main" id="{64E9EF26-3F0B-00E6-0F53-A15FB2C92FD8}"/>
              </a:ext>
            </a:extLst>
          </p:cNvPr>
          <p:cNvSpPr/>
          <p:nvPr/>
        </p:nvSpPr>
        <p:spPr>
          <a:xfrm>
            <a:off x="543479" y="4924676"/>
            <a:ext cx="2855009" cy="138677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GB" sz="1100" dirty="0">
                <a:solidFill>
                  <a:srgbClr val="231F20"/>
                </a:solidFill>
                <a:latin typeface="Arial"/>
                <a:ea typeface="Arial" panose="020B0604020202020204" pitchFamily="34" charset="0"/>
                <a:cs typeface="Times New Roman"/>
              </a:rPr>
              <a:t>Evelina London and University College Hospital should </a:t>
            </a:r>
            <a:r>
              <a:rPr lang="en-GB" sz="1100" b="1" dirty="0">
                <a:solidFill>
                  <a:srgbClr val="231F20"/>
                </a:solidFill>
                <a:latin typeface="Arial"/>
                <a:ea typeface="Arial" panose="020B0604020202020204" pitchFamily="34" charset="0"/>
                <a:cs typeface="Times New Roman"/>
              </a:rPr>
              <a:t>ensure that access arrangements meet the needs of equality groups</a:t>
            </a:r>
            <a:r>
              <a:rPr lang="en-GB" sz="1100" dirty="0">
                <a:solidFill>
                  <a:srgbClr val="231F20"/>
                </a:solidFill>
                <a:latin typeface="Arial"/>
                <a:ea typeface="Arial" panose="020B0604020202020204" pitchFamily="34" charset="0"/>
                <a:cs typeface="Times New Roman"/>
              </a:rPr>
              <a:t> and are regularly monitored against equality frameworks. </a:t>
            </a:r>
            <a:endParaRPr lang="en-US" sz="1100" b="1" dirty="0">
              <a:solidFill>
                <a:srgbClr val="31404A"/>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26FC99E2-62CB-1804-FF69-836A5144F856}"/>
              </a:ext>
            </a:extLst>
          </p:cNvPr>
          <p:cNvSpPr/>
          <p:nvPr/>
        </p:nvSpPr>
        <p:spPr>
          <a:xfrm>
            <a:off x="9471221" y="1386528"/>
            <a:ext cx="2548012" cy="468000"/>
          </a:xfrm>
          <a:prstGeom prst="roundRect">
            <a:avLst>
              <a:gd name="adj" fmla="val 6945"/>
            </a:avLst>
          </a:prstGeom>
          <a:solidFill>
            <a:srgbClr val="3B9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a:solidFill>
                  <a:schemeClr val="bg1"/>
                </a:solidFill>
                <a:latin typeface="Arial"/>
                <a:ea typeface="Arial" panose="020B0604020202020204" pitchFamily="34" charset="0"/>
                <a:cs typeface="Times New Roman"/>
              </a:rPr>
              <a:t>On-site accommodation</a:t>
            </a:r>
          </a:p>
        </p:txBody>
      </p:sp>
      <p:pic>
        <p:nvPicPr>
          <p:cNvPr id="17" name="Picture 16">
            <a:extLst>
              <a:ext uri="{FF2B5EF4-FFF2-40B4-BE49-F238E27FC236}">
                <a16:creationId xmlns:a16="http://schemas.microsoft.com/office/drawing/2014/main" id="{C6F03A4F-11DC-DD71-44DC-D5DA78464C18}"/>
              </a:ext>
            </a:extLst>
          </p:cNvPr>
          <p:cNvPicPr>
            <a:picLocks noChangeAspect="1"/>
          </p:cNvPicPr>
          <p:nvPr/>
        </p:nvPicPr>
        <p:blipFill rotWithShape="1">
          <a:blip r:embed="rId3"/>
          <a:srcRect t="33684"/>
          <a:stretch/>
        </p:blipFill>
        <p:spPr>
          <a:xfrm>
            <a:off x="9484519" y="1923161"/>
            <a:ext cx="2558359" cy="795695"/>
          </a:xfrm>
          <a:prstGeom prst="rect">
            <a:avLst/>
          </a:prstGeom>
        </p:spPr>
      </p:pic>
      <p:sp>
        <p:nvSpPr>
          <p:cNvPr id="18" name="TextBox 17">
            <a:extLst>
              <a:ext uri="{FF2B5EF4-FFF2-40B4-BE49-F238E27FC236}">
                <a16:creationId xmlns:a16="http://schemas.microsoft.com/office/drawing/2014/main" id="{70AE5792-E855-81E4-AC6E-3AB7C453349B}"/>
              </a:ext>
            </a:extLst>
          </p:cNvPr>
          <p:cNvSpPr txBox="1"/>
          <p:nvPr/>
        </p:nvSpPr>
        <p:spPr>
          <a:xfrm>
            <a:off x="9460899" y="1920522"/>
            <a:ext cx="2534714" cy="600164"/>
          </a:xfrm>
          <a:prstGeom prst="rect">
            <a:avLst/>
          </a:prstGeom>
          <a:noFill/>
        </p:spPr>
        <p:txBody>
          <a:bodyPr wrap="square">
            <a:spAutoFit/>
          </a:bodyPr>
          <a:lstStyle/>
          <a:p>
            <a:r>
              <a:rPr lang="en-GB" sz="1100" b="1" dirty="0">
                <a:solidFill>
                  <a:srgbClr val="000000"/>
                </a:solidFill>
                <a:latin typeface="Arial" panose="020B0604020202020204" pitchFamily="34" charset="0"/>
                <a:cs typeface="Times New Roman" panose="02020603050405020304" pitchFamily="18" charset="0"/>
              </a:rPr>
              <a:t>It’s important for families to have access to accommodation close to the Principal Treatment Centre.</a:t>
            </a:r>
            <a:endParaRPr lang="en-GB" sz="1100" b="1" dirty="0"/>
          </a:p>
        </p:txBody>
      </p:sp>
      <p:sp>
        <p:nvSpPr>
          <p:cNvPr id="19" name="Free-form: Shape 49">
            <a:extLst>
              <a:ext uri="{FF2B5EF4-FFF2-40B4-BE49-F238E27FC236}">
                <a16:creationId xmlns:a16="http://schemas.microsoft.com/office/drawing/2014/main" id="{D27EDDA0-1703-A7B0-6A73-788032AFD845}"/>
              </a:ext>
            </a:extLst>
          </p:cNvPr>
          <p:cNvSpPr/>
          <p:nvPr/>
        </p:nvSpPr>
        <p:spPr>
          <a:xfrm>
            <a:off x="9448055" y="2563436"/>
            <a:ext cx="2548012" cy="2104902"/>
          </a:xfrm>
          <a:custGeom>
            <a:avLst/>
            <a:gdLst>
              <a:gd name="connsiteX0" fmla="*/ 0 w 2548012"/>
              <a:gd name="connsiteY0" fmla="*/ 0 h 3252988"/>
              <a:gd name="connsiteX1" fmla="*/ 107152 w 2548012"/>
              <a:gd name="connsiteY1" fmla="*/ 0 h 3252988"/>
              <a:gd name="connsiteX2" fmla="*/ 391998 w 2548012"/>
              <a:gd name="connsiteY2" fmla="*/ 275397 h 3252988"/>
              <a:gd name="connsiteX3" fmla="*/ 680353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8012" h="3252988">
                <a:moveTo>
                  <a:pt x="0" y="0"/>
                </a:moveTo>
                <a:lnTo>
                  <a:pt x="107152" y="0"/>
                </a:lnTo>
                <a:lnTo>
                  <a:pt x="391998" y="275397"/>
                </a:lnTo>
                <a:lnTo>
                  <a:pt x="680353" y="0"/>
                </a:lnTo>
                <a:lnTo>
                  <a:pt x="2548012" y="0"/>
                </a:lnTo>
                <a:lnTo>
                  <a:pt x="2548012" y="2424348"/>
                </a:lnTo>
                <a:lnTo>
                  <a:pt x="2548012" y="2570310"/>
                </a:lnTo>
                <a:lnTo>
                  <a:pt x="2548012" y="3252988"/>
                </a:lnTo>
                <a:lnTo>
                  <a:pt x="0" y="3252988"/>
                </a:lnTo>
                <a:lnTo>
                  <a:pt x="0" y="2570310"/>
                </a:lnTo>
                <a:lnTo>
                  <a:pt x="0" y="2424348"/>
                </a:lnTo>
                <a:close/>
              </a:path>
            </a:pathLst>
          </a:cu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 name="TextBox 19">
            <a:extLst>
              <a:ext uri="{FF2B5EF4-FFF2-40B4-BE49-F238E27FC236}">
                <a16:creationId xmlns:a16="http://schemas.microsoft.com/office/drawing/2014/main" id="{0F919970-ADF5-BAE7-9520-188110EB23A7}"/>
              </a:ext>
            </a:extLst>
          </p:cNvPr>
          <p:cNvSpPr txBox="1"/>
          <p:nvPr/>
        </p:nvSpPr>
        <p:spPr>
          <a:xfrm>
            <a:off x="9449076" y="2801201"/>
            <a:ext cx="2558359" cy="1785104"/>
          </a:xfrm>
          <a:prstGeom prst="rect">
            <a:avLst/>
          </a:prstGeom>
          <a:noFill/>
        </p:spPr>
        <p:txBody>
          <a:bodyPr wrap="square">
            <a:spAutoFit/>
          </a:bodyPr>
          <a:lstStyle/>
          <a:p>
            <a:pPr marL="171450" indent="-171450" defTabSz="914309">
              <a:buFont typeface="Arial" panose="020B0604020202020204" pitchFamily="34" charset="0"/>
              <a:buChar char="•"/>
            </a:pPr>
            <a:r>
              <a:rPr lang="en-GB" sz="1100" dirty="0">
                <a:solidFill>
                  <a:schemeClr val="tx1"/>
                </a:solidFill>
                <a:latin typeface="Arial" panose="020B0604020202020204" pitchFamily="34" charset="0"/>
                <a:ea typeface="Arial" panose="020B0604020202020204" pitchFamily="34" charset="0"/>
                <a:cs typeface="Times New Roman" panose="02020603050405020304" pitchFamily="18" charset="0"/>
              </a:rPr>
              <a:t>We have received new information on the level of Ronald McDonald House provision at each site, eligibility criteria, and any arrangements for payment for family accommodation. </a:t>
            </a:r>
          </a:p>
          <a:p>
            <a:pPr marL="171450" indent="-171450" defTabSz="914309">
              <a:buFont typeface="Arial" panose="020B0604020202020204" pitchFamily="34" charset="0"/>
              <a:buChar char="•"/>
            </a:pPr>
            <a:r>
              <a:rPr lang="en-GB" sz="1100" dirty="0">
                <a:latin typeface="Arial" panose="020B0604020202020204" pitchFamily="34" charset="0"/>
                <a:ea typeface="Arial" panose="020B0604020202020204" pitchFamily="34" charset="0"/>
                <a:cs typeface="Times New Roman" panose="02020603050405020304" pitchFamily="18" charset="0"/>
              </a:rPr>
              <a:t>We recognise that the provider of the future PTC will need to meet increased demand, and there is a range of ways to do this.</a:t>
            </a:r>
            <a:endParaRPr lang="en-GB" sz="1100" dirty="0">
              <a:solidFill>
                <a:schemeClr val="tx1"/>
              </a:solidFill>
              <a:latin typeface="Arial" panose="020B0604020202020204" pitchFamily="34" charset="0"/>
              <a:ea typeface="Arial" panose="020B060402020202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89A3B65D-31F0-6AC3-28AD-453655844656}"/>
              </a:ext>
            </a:extLst>
          </p:cNvPr>
          <p:cNvSpPr/>
          <p:nvPr/>
        </p:nvSpPr>
        <p:spPr>
          <a:xfrm>
            <a:off x="9484519" y="4941745"/>
            <a:ext cx="2534714" cy="137417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GB" sz="1100" dirty="0">
                <a:solidFill>
                  <a:srgbClr val="231F20"/>
                </a:solidFill>
                <a:latin typeface="Arial"/>
                <a:ea typeface="Arial" panose="020B0604020202020204" pitchFamily="34" charset="0"/>
                <a:cs typeface="Times New Roman"/>
              </a:rPr>
              <a:t>Evelina London and University College Hospital should </a:t>
            </a:r>
            <a:r>
              <a:rPr lang="en-GB" sz="1100" dirty="0">
                <a:solidFill>
                  <a:schemeClr val="tx1"/>
                </a:solidFill>
                <a:latin typeface="Arial"/>
                <a:ea typeface="Arial" panose="020B0604020202020204" pitchFamily="34" charset="0"/>
                <a:cs typeface="Times New Roman"/>
              </a:rPr>
              <a:t>develop appropriate accommodation plans </a:t>
            </a:r>
            <a:r>
              <a:rPr lang="en-GB" sz="1100" dirty="0">
                <a:solidFill>
                  <a:srgbClr val="231F20"/>
                </a:solidFill>
                <a:latin typeface="Arial"/>
                <a:ea typeface="Arial" panose="020B0604020202020204" pitchFamily="34" charset="0"/>
                <a:cs typeface="Times New Roman"/>
              </a:rPr>
              <a:t>and consider mechanisms to support families who can’t pay for hotel accommodation, such as collaboration with local hotels. </a:t>
            </a:r>
            <a:endParaRPr lang="en-US" sz="1100" b="1" dirty="0">
              <a:solidFill>
                <a:srgbClr val="31404A"/>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A95F7C79-6F6F-13EE-C0A2-13818BEDF267}"/>
              </a:ext>
            </a:extLst>
          </p:cNvPr>
          <p:cNvSpPr/>
          <p:nvPr/>
        </p:nvSpPr>
        <p:spPr>
          <a:xfrm>
            <a:off x="3455802" y="4941746"/>
            <a:ext cx="2501776" cy="134595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GB" sz="1100" dirty="0">
                <a:solidFill>
                  <a:srgbClr val="231F20"/>
                </a:solidFill>
                <a:latin typeface="Arial"/>
                <a:ea typeface="Arial" panose="020B0604020202020204" pitchFamily="34" charset="0"/>
                <a:cs typeface="Times New Roman"/>
              </a:rPr>
              <a:t>Evelina London should work with the Children’s Cancer Network to support the development of </a:t>
            </a:r>
            <a:r>
              <a:rPr lang="en-GB" sz="1100" b="1" dirty="0">
                <a:solidFill>
                  <a:srgbClr val="231F20"/>
                </a:solidFill>
                <a:latin typeface="Arial"/>
                <a:ea typeface="Arial" panose="020B0604020202020204" pitchFamily="34" charset="0"/>
                <a:cs typeface="Times New Roman"/>
              </a:rPr>
              <a:t>plans </a:t>
            </a:r>
            <a:r>
              <a:rPr lang="en-GB" sz="1100" dirty="0">
                <a:solidFill>
                  <a:srgbClr val="231F20"/>
                </a:solidFill>
                <a:latin typeface="Arial"/>
                <a:ea typeface="Arial" panose="020B0604020202020204" pitchFamily="34" charset="0"/>
                <a:cs typeface="Times New Roman"/>
              </a:rPr>
              <a:t>and</a:t>
            </a:r>
            <a:r>
              <a:rPr lang="en-GB" sz="1100" b="1" dirty="0">
                <a:solidFill>
                  <a:srgbClr val="231F20"/>
                </a:solidFill>
                <a:latin typeface="Arial"/>
                <a:ea typeface="Arial" panose="020B0604020202020204" pitchFamily="34" charset="0"/>
                <a:cs typeface="Times New Roman"/>
              </a:rPr>
              <a:t> model of care for shared care units </a:t>
            </a:r>
            <a:r>
              <a:rPr lang="en-GB" sz="1100" dirty="0">
                <a:solidFill>
                  <a:srgbClr val="231F20"/>
                </a:solidFill>
                <a:latin typeface="Arial"/>
                <a:ea typeface="Arial" panose="020B0604020202020204" pitchFamily="34" charset="0"/>
                <a:cs typeface="Times New Roman"/>
              </a:rPr>
              <a:t>so all children with cancer have the same experience of care, delivered close to home whenever this is possible.</a:t>
            </a:r>
            <a:endParaRPr lang="en-US" sz="1100" b="1" dirty="0">
              <a:solidFill>
                <a:srgbClr val="31404A"/>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535A74D9-5400-CD2F-2345-A6AFDDB2E0BC}"/>
              </a:ext>
            </a:extLst>
          </p:cNvPr>
          <p:cNvSpPr/>
          <p:nvPr/>
        </p:nvSpPr>
        <p:spPr>
          <a:xfrm>
            <a:off x="6096000" y="4922346"/>
            <a:ext cx="3261360" cy="138677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endParaRPr lang="en-GB" sz="1100" dirty="0">
              <a:solidFill>
                <a:srgbClr val="000000"/>
              </a:solidFill>
              <a:latin typeface="Arial"/>
              <a:ea typeface="Times New Roman" panose="02020603050405020304" pitchFamily="18" charset="0"/>
              <a:cs typeface="Times New Roman"/>
            </a:endParaRPr>
          </a:p>
          <a:p>
            <a:pPr marL="171450" indent="-171450" defTabSz="914309">
              <a:buFont typeface="Arial" panose="020B0604020202020204" pitchFamily="34" charset="0"/>
              <a:buChar char="•"/>
            </a:pPr>
            <a:r>
              <a:rPr lang="en-GB" sz="1100" dirty="0">
                <a:solidFill>
                  <a:srgbClr val="000000"/>
                </a:solidFill>
                <a:latin typeface="Arial"/>
                <a:ea typeface="Times New Roman" panose="02020603050405020304" pitchFamily="18" charset="0"/>
                <a:cs typeface="Times New Roman"/>
              </a:rPr>
              <a:t>Evelina London and University College Hospital will need to ensure that patients, families, staff and others are aware of the </a:t>
            </a:r>
            <a:r>
              <a:rPr lang="en-GB" sz="1100" b="1" dirty="0">
                <a:solidFill>
                  <a:srgbClr val="000000"/>
                </a:solidFill>
                <a:latin typeface="Arial"/>
                <a:ea typeface="Times New Roman" panose="02020603050405020304" pitchFamily="18" charset="0"/>
                <a:cs typeface="Times New Roman"/>
              </a:rPr>
              <a:t>existing guidance </a:t>
            </a:r>
            <a:r>
              <a:rPr lang="en-GB" sz="1100" dirty="0">
                <a:solidFill>
                  <a:srgbClr val="000000"/>
                </a:solidFill>
                <a:latin typeface="Arial"/>
                <a:ea typeface="Times New Roman" panose="02020603050405020304" pitchFamily="18" charset="0"/>
                <a:cs typeface="Times New Roman"/>
              </a:rPr>
              <a:t>on when public transport should be avoided so that people who choose/need to use it can do so with confidence.</a:t>
            </a:r>
          </a:p>
          <a:p>
            <a:pPr marL="171450" indent="-171450" defTabSz="914309">
              <a:buFont typeface="Arial" panose="020B0604020202020204" pitchFamily="34" charset="0"/>
              <a:buChar char="•"/>
            </a:pPr>
            <a:endParaRPr lang="en-US" sz="1100" b="1" dirty="0">
              <a:solidFill>
                <a:srgbClr val="31404A"/>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2B1AE2A-84F3-919A-DD67-52800D5ADFF5}"/>
              </a:ext>
            </a:extLst>
          </p:cNvPr>
          <p:cNvSpPr txBox="1"/>
          <p:nvPr/>
        </p:nvSpPr>
        <p:spPr>
          <a:xfrm>
            <a:off x="3186411" y="88078"/>
            <a:ext cx="5442673" cy="600164"/>
          </a:xfrm>
          <a:prstGeom prst="rect">
            <a:avLst/>
          </a:prstGeom>
          <a:noFill/>
        </p:spPr>
        <p:txBody>
          <a:bodyPr wrap="square">
            <a:spAutoFit/>
          </a:bodyPr>
          <a:lstStyle/>
          <a:p>
            <a:r>
              <a:rPr lang="en-GB" sz="1100" i="1" kern="100" dirty="0">
                <a:solidFill>
                  <a:srgbClr val="00B0F0"/>
                </a:solidFill>
                <a:ea typeface="Calibri" panose="020F0502020204030204" pitchFamily="34" charset="0"/>
                <a:cs typeface="Times New Roman" panose="02020603050405020304" pitchFamily="18" charset="0"/>
              </a:rPr>
              <a:t>“</a:t>
            </a:r>
            <a:r>
              <a:rPr lang="en-GB" sz="1100" i="1" kern="100" dirty="0">
                <a:solidFill>
                  <a:srgbClr val="00B0F0"/>
                </a:solidFill>
                <a:effectLst/>
                <a:ea typeface="Calibri" panose="020F0502020204030204" pitchFamily="34" charset="0"/>
                <a:cs typeface="Times New Roman" panose="02020603050405020304" pitchFamily="18" charset="0"/>
              </a:rPr>
              <a:t>The public transport links to be highlighted and help given to those who simply cannot take public transport, such as subsidised or free parking.” (Member of NHS staff – who works for another part of the NHS, questionnaire response.)</a:t>
            </a:r>
          </a:p>
        </p:txBody>
      </p:sp>
      <p:sp>
        <p:nvSpPr>
          <p:cNvPr id="16" name="TextBox 15">
            <a:extLst>
              <a:ext uri="{FF2B5EF4-FFF2-40B4-BE49-F238E27FC236}">
                <a16:creationId xmlns:a16="http://schemas.microsoft.com/office/drawing/2014/main" id="{5AA97BDA-F8BA-A59D-3A04-ECF2F50A31DE}"/>
              </a:ext>
            </a:extLst>
          </p:cNvPr>
          <p:cNvSpPr txBox="1"/>
          <p:nvPr/>
        </p:nvSpPr>
        <p:spPr>
          <a:xfrm>
            <a:off x="3195289" y="714440"/>
            <a:ext cx="5142933" cy="600164"/>
          </a:xfrm>
          <a:prstGeom prst="rect">
            <a:avLst/>
          </a:prstGeom>
          <a:noFill/>
        </p:spPr>
        <p:txBody>
          <a:bodyPr wrap="square">
            <a:spAutoFit/>
          </a:bodyPr>
          <a:lstStyle/>
          <a:p>
            <a:r>
              <a:rPr lang="en-GB" sz="1100" i="1" kern="100" dirty="0">
                <a:solidFill>
                  <a:srgbClr val="00B0F0"/>
                </a:solidFill>
                <a:ea typeface="Calibri" panose="020F0502020204030204" pitchFamily="34" charset="0"/>
                <a:cs typeface="Times New Roman" panose="02020603050405020304" pitchFamily="18" charset="0"/>
              </a:rPr>
              <a:t>“</a:t>
            </a:r>
            <a:r>
              <a:rPr lang="en-GB" sz="1100" i="1" kern="100" dirty="0">
                <a:solidFill>
                  <a:srgbClr val="00B0F0"/>
                </a:solidFill>
                <a:effectLst/>
                <a:ea typeface="Calibri" panose="020F0502020204030204" pitchFamily="34" charset="0"/>
                <a:cs typeface="Times New Roman" panose="02020603050405020304" pitchFamily="18" charset="0"/>
              </a:rPr>
              <a:t>On site accommodation definitely a good feature, to think that we’d be able to spend time with siblings and both families.”(Community focus group, Surrey, November 2023.)</a:t>
            </a:r>
          </a:p>
        </p:txBody>
      </p:sp>
      <p:sp>
        <p:nvSpPr>
          <p:cNvPr id="24" name="TextBox 23">
            <a:extLst>
              <a:ext uri="{FF2B5EF4-FFF2-40B4-BE49-F238E27FC236}">
                <a16:creationId xmlns:a16="http://schemas.microsoft.com/office/drawing/2014/main" id="{528C0FE2-2043-46E8-37C6-2319CF6390DC}"/>
              </a:ext>
            </a:extLst>
          </p:cNvPr>
          <p:cNvSpPr txBox="1"/>
          <p:nvPr/>
        </p:nvSpPr>
        <p:spPr>
          <a:xfrm>
            <a:off x="9344062" y="497376"/>
            <a:ext cx="2847938" cy="600164"/>
          </a:xfrm>
          <a:prstGeom prst="rect">
            <a:avLst/>
          </a:prstGeom>
          <a:noFill/>
        </p:spPr>
        <p:txBody>
          <a:bodyPr wrap="square">
            <a:spAutoFit/>
          </a:bodyPr>
          <a:lstStyle/>
          <a:p>
            <a:r>
              <a:rPr lang="en-GB" sz="1100" b="1" i="1" dirty="0">
                <a:solidFill>
                  <a:srgbClr val="00B0F0"/>
                </a:solidFill>
                <a:cs typeface="Arial"/>
              </a:rPr>
              <a:t>More detail on how we considered feedback around travel and access is in the DMBC section 7.4, page 139-174</a:t>
            </a:r>
          </a:p>
        </p:txBody>
      </p:sp>
    </p:spTree>
    <p:extLst>
      <p:ext uri="{BB962C8B-B14F-4D97-AF65-F5344CB8AC3E}">
        <p14:creationId xmlns:p14="http://schemas.microsoft.com/office/powerpoint/2010/main" val="73710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40921EA-9FEC-37B9-8EC7-DEF8D0592D22}"/>
              </a:ext>
            </a:extLst>
          </p:cNvPr>
          <p:cNvPicPr>
            <a:picLocks noChangeAspect="1"/>
          </p:cNvPicPr>
          <p:nvPr/>
        </p:nvPicPr>
        <p:blipFill rotWithShape="1">
          <a:blip r:embed="rId3"/>
          <a:srcRect l="8627"/>
          <a:stretch/>
        </p:blipFill>
        <p:spPr>
          <a:xfrm>
            <a:off x="5943600" y="1950596"/>
            <a:ext cx="6013262" cy="823084"/>
          </a:xfrm>
          <a:prstGeom prst="rect">
            <a:avLst/>
          </a:prstGeom>
        </p:spPr>
      </p:pic>
      <p:pic>
        <p:nvPicPr>
          <p:cNvPr id="11" name="Picture 10">
            <a:extLst>
              <a:ext uri="{FF2B5EF4-FFF2-40B4-BE49-F238E27FC236}">
                <a16:creationId xmlns:a16="http://schemas.microsoft.com/office/drawing/2014/main" id="{902FA725-C05C-4EAD-D12C-3C79CE5F8482}"/>
              </a:ext>
            </a:extLst>
          </p:cNvPr>
          <p:cNvPicPr>
            <a:picLocks noChangeAspect="1"/>
          </p:cNvPicPr>
          <p:nvPr/>
        </p:nvPicPr>
        <p:blipFill rotWithShape="1">
          <a:blip r:embed="rId3"/>
          <a:srcRect l="8627"/>
          <a:stretch/>
        </p:blipFill>
        <p:spPr>
          <a:xfrm>
            <a:off x="558550" y="1950596"/>
            <a:ext cx="5255396" cy="1045909"/>
          </a:xfrm>
          <a:prstGeom prst="rect">
            <a:avLst/>
          </a:prstGeom>
        </p:spPr>
      </p:pic>
      <p:sp>
        <p:nvSpPr>
          <p:cNvPr id="49" name="Free-form: Shape 48">
            <a:extLst>
              <a:ext uri="{FF2B5EF4-FFF2-40B4-BE49-F238E27FC236}">
                <a16:creationId xmlns:a16="http://schemas.microsoft.com/office/drawing/2014/main" id="{6BC76093-2982-8682-CF98-7FD1D589C3A5}"/>
              </a:ext>
            </a:extLst>
          </p:cNvPr>
          <p:cNvSpPr/>
          <p:nvPr/>
        </p:nvSpPr>
        <p:spPr>
          <a:xfrm>
            <a:off x="569462" y="2846957"/>
            <a:ext cx="5264290" cy="1477370"/>
          </a:xfrm>
          <a:custGeom>
            <a:avLst/>
            <a:gdLst>
              <a:gd name="connsiteX0" fmla="*/ 0 w 2548012"/>
              <a:gd name="connsiteY0" fmla="*/ 0 h 3252988"/>
              <a:gd name="connsiteX1" fmla="*/ 107152 w 2548012"/>
              <a:gd name="connsiteY1" fmla="*/ 0 h 3252988"/>
              <a:gd name="connsiteX2" fmla="*/ 391998 w 2548012"/>
              <a:gd name="connsiteY2" fmla="*/ 275397 h 3252988"/>
              <a:gd name="connsiteX3" fmla="*/ 680353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0" fmla="*/ 0 w 2548012"/>
              <a:gd name="connsiteY0" fmla="*/ 0 h 3252988"/>
              <a:gd name="connsiteX1" fmla="*/ 107152 w 2548012"/>
              <a:gd name="connsiteY1" fmla="*/ 0 h 3252988"/>
              <a:gd name="connsiteX2" fmla="*/ 391998 w 2548012"/>
              <a:gd name="connsiteY2" fmla="*/ 275397 h 3252988"/>
              <a:gd name="connsiteX3" fmla="*/ 982148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07152 w 2548012"/>
              <a:gd name="connsiteY1" fmla="*/ 0 h 3252988"/>
              <a:gd name="connsiteX2" fmla="*/ 610800 w 2548012"/>
              <a:gd name="connsiteY2" fmla="*/ 323405 h 3252988"/>
              <a:gd name="connsiteX3" fmla="*/ 982148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07152 w 2548012"/>
              <a:gd name="connsiteY1" fmla="*/ 0 h 3252988"/>
              <a:gd name="connsiteX2" fmla="*/ 557986 w 2548012"/>
              <a:gd name="connsiteY2" fmla="*/ 455427 h 3252988"/>
              <a:gd name="connsiteX3" fmla="*/ 982148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8012" h="3252988">
                <a:moveTo>
                  <a:pt x="0" y="0"/>
                </a:moveTo>
                <a:lnTo>
                  <a:pt x="107152" y="0"/>
                </a:lnTo>
                <a:lnTo>
                  <a:pt x="557986" y="455427"/>
                </a:lnTo>
                <a:lnTo>
                  <a:pt x="982148" y="0"/>
                </a:lnTo>
                <a:lnTo>
                  <a:pt x="2548012" y="0"/>
                </a:lnTo>
                <a:lnTo>
                  <a:pt x="2548012" y="2424348"/>
                </a:lnTo>
                <a:lnTo>
                  <a:pt x="2548012" y="2570310"/>
                </a:lnTo>
                <a:lnTo>
                  <a:pt x="2548012" y="3252988"/>
                </a:lnTo>
                <a:lnTo>
                  <a:pt x="0" y="3252988"/>
                </a:lnTo>
                <a:lnTo>
                  <a:pt x="0" y="2570310"/>
                </a:lnTo>
                <a:lnTo>
                  <a:pt x="0" y="2424348"/>
                </a:lnTo>
                <a:lnTo>
                  <a:pt x="0" y="0"/>
                </a:lnTo>
                <a:close/>
              </a:path>
            </a:pathLst>
          </a:custGeom>
          <a:solidFill>
            <a:schemeClr val="bg1"/>
          </a:solidFill>
          <a:ln w="19050">
            <a:solidFill>
              <a:srgbClr val="607B96">
                <a:alpha val="72941"/>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Rectangle: Rounded Corners 8">
            <a:extLst>
              <a:ext uri="{FF2B5EF4-FFF2-40B4-BE49-F238E27FC236}">
                <a16:creationId xmlns:a16="http://schemas.microsoft.com/office/drawing/2014/main" id="{2CA8DB20-CA43-E1ED-1862-78DE77A3F5F6}"/>
              </a:ext>
            </a:extLst>
          </p:cNvPr>
          <p:cNvSpPr/>
          <p:nvPr/>
        </p:nvSpPr>
        <p:spPr>
          <a:xfrm>
            <a:off x="112830" y="580263"/>
            <a:ext cx="5142933" cy="828640"/>
          </a:xfrm>
          <a:prstGeom prst="roundRect">
            <a:avLst>
              <a:gd name="adj" fmla="val 84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2000" tIns="0" rIns="0" bIns="0" rtlCol="0" anchor="ctr"/>
          <a:lstStyle/>
          <a:p>
            <a:pPr defTabSz="914309"/>
            <a:r>
              <a:rPr lang="en-GB" sz="2000" b="1">
                <a:solidFill>
                  <a:srgbClr val="607B96"/>
                </a:solidFill>
                <a:latin typeface="Arial" panose="020B0604020202020204"/>
              </a:rPr>
              <a:t>Workforce</a:t>
            </a:r>
          </a:p>
        </p:txBody>
      </p:sp>
      <p:sp>
        <p:nvSpPr>
          <p:cNvPr id="6" name="Rectangle: Rounded Corners 5">
            <a:extLst>
              <a:ext uri="{FF2B5EF4-FFF2-40B4-BE49-F238E27FC236}">
                <a16:creationId xmlns:a16="http://schemas.microsoft.com/office/drawing/2014/main" id="{0EC9EF80-5209-2F71-A6E5-57BF5A692831}"/>
              </a:ext>
            </a:extLst>
          </p:cNvPr>
          <p:cNvSpPr/>
          <p:nvPr/>
        </p:nvSpPr>
        <p:spPr>
          <a:xfrm>
            <a:off x="504316" y="1381789"/>
            <a:ext cx="5309630" cy="468000"/>
          </a:xfrm>
          <a:prstGeom prst="roundRect">
            <a:avLst>
              <a:gd name="adj" fmla="val 6945"/>
            </a:avLst>
          </a:prstGeom>
          <a:solidFill>
            <a:srgbClr val="607B9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a:solidFill>
                  <a:schemeClr val="bg1"/>
                </a:solidFill>
                <a:latin typeface="Arial"/>
                <a:ea typeface="Arial" panose="020B0604020202020204" pitchFamily="34" charset="0"/>
                <a:cs typeface="Times New Roman"/>
              </a:rPr>
              <a:t>Workforce risks and mitigations</a:t>
            </a:r>
          </a:p>
        </p:txBody>
      </p:sp>
      <p:sp>
        <p:nvSpPr>
          <p:cNvPr id="7" name="Rectangle: Rounded Corners 6">
            <a:extLst>
              <a:ext uri="{FF2B5EF4-FFF2-40B4-BE49-F238E27FC236}">
                <a16:creationId xmlns:a16="http://schemas.microsoft.com/office/drawing/2014/main" id="{1A3337AB-8254-7704-C56F-87EAC3483D47}"/>
              </a:ext>
            </a:extLst>
          </p:cNvPr>
          <p:cNvSpPr/>
          <p:nvPr/>
        </p:nvSpPr>
        <p:spPr>
          <a:xfrm>
            <a:off x="5943600" y="1385875"/>
            <a:ext cx="6013262" cy="468000"/>
          </a:xfrm>
          <a:prstGeom prst="roundRect">
            <a:avLst>
              <a:gd name="adj" fmla="val 6945"/>
            </a:avLst>
          </a:prstGeom>
          <a:solidFill>
            <a:srgbClr val="607B9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a:solidFill>
                  <a:schemeClr val="bg1"/>
                </a:solidFill>
                <a:latin typeface="Arial"/>
                <a:ea typeface="Arial" panose="020B0604020202020204" pitchFamily="34" charset="0"/>
                <a:cs typeface="Times New Roman"/>
              </a:rPr>
              <a:t>Pay and benefits packages</a:t>
            </a:r>
          </a:p>
        </p:txBody>
      </p:sp>
      <p:sp>
        <p:nvSpPr>
          <p:cNvPr id="57" name="TextBox 56">
            <a:extLst>
              <a:ext uri="{FF2B5EF4-FFF2-40B4-BE49-F238E27FC236}">
                <a16:creationId xmlns:a16="http://schemas.microsoft.com/office/drawing/2014/main" id="{36F598E2-4DEC-B871-D217-C312AE9DEE8B}"/>
              </a:ext>
            </a:extLst>
          </p:cNvPr>
          <p:cNvSpPr txBox="1"/>
          <p:nvPr/>
        </p:nvSpPr>
        <p:spPr>
          <a:xfrm>
            <a:off x="642272" y="2037803"/>
            <a:ext cx="5255396" cy="769441"/>
          </a:xfrm>
          <a:prstGeom prst="rect">
            <a:avLst/>
          </a:prstGeom>
          <a:noFill/>
        </p:spPr>
        <p:txBody>
          <a:bodyPr wrap="square" lIns="91440" tIns="45720" rIns="91440" bIns="45720" anchor="t">
            <a:spAutoFit/>
          </a:bodyPr>
          <a:lstStyle/>
          <a:p>
            <a:r>
              <a:rPr lang="en-GB" sz="1100" b="1" dirty="0">
                <a:solidFill>
                  <a:schemeClr val="bg1"/>
                </a:solidFill>
                <a:effectLst/>
                <a:latin typeface="Arial"/>
                <a:ea typeface="Times New Roman" panose="02020603050405020304" pitchFamily="18" charset="0"/>
                <a:cs typeface="Times New Roman"/>
              </a:rPr>
              <a:t>Some staff may not </a:t>
            </a:r>
            <a:r>
              <a:rPr lang="en-GB" sz="1100" b="1" dirty="0">
                <a:solidFill>
                  <a:schemeClr val="bg1"/>
                </a:solidFill>
                <a:latin typeface="Arial"/>
                <a:ea typeface="Times New Roman" panose="02020603050405020304" pitchFamily="18" charset="0"/>
                <a:cs typeface="Times New Roman"/>
              </a:rPr>
              <a:t>transfer to the future Principal Treatment Centre</a:t>
            </a:r>
            <a:r>
              <a:rPr lang="en-GB" sz="1100" b="1" dirty="0">
                <a:solidFill>
                  <a:schemeClr val="bg1"/>
                </a:solidFill>
                <a:effectLst/>
                <a:latin typeface="Arial"/>
                <a:ea typeface="Times New Roman" panose="02020603050405020304" pitchFamily="18" charset="0"/>
                <a:cs typeface="Times New Roman"/>
              </a:rPr>
              <a:t> or University College Hospital when the service moves. This is a risk to the future service. Mitigations for expected staffing recruitment gaps should be considered and strengthened.</a:t>
            </a:r>
            <a:endParaRPr lang="en-GB" sz="1100" b="1" dirty="0">
              <a:solidFill>
                <a:schemeClr val="bg1"/>
              </a:solidFill>
              <a:latin typeface="Arial"/>
              <a:cs typeface="Times New Roman"/>
            </a:endParaRPr>
          </a:p>
        </p:txBody>
      </p:sp>
      <p:sp>
        <p:nvSpPr>
          <p:cNvPr id="13" name="TextBox 12">
            <a:extLst>
              <a:ext uri="{FF2B5EF4-FFF2-40B4-BE49-F238E27FC236}">
                <a16:creationId xmlns:a16="http://schemas.microsoft.com/office/drawing/2014/main" id="{108BBCDF-0E84-CFE1-3404-79B9F24301F5}"/>
              </a:ext>
            </a:extLst>
          </p:cNvPr>
          <p:cNvSpPr txBox="1"/>
          <p:nvPr/>
        </p:nvSpPr>
        <p:spPr>
          <a:xfrm>
            <a:off x="514026" y="3013027"/>
            <a:ext cx="5255396" cy="1261884"/>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asked both potential </a:t>
            </a:r>
            <a:r>
              <a:rPr lang="en-GB"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providers</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 provide </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plans to bridge workforce gaps </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for </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more detailed mitigations if staff decided not to transfer</a:t>
            </a:r>
            <a:r>
              <a:rPr lang="en-GB" sz="11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marL="171450" indent="-171450">
              <a:spcAft>
                <a:spcPts val="600"/>
              </a:spcAft>
              <a:buFont typeface="Arial" panose="020B0604020202020204" pitchFamily="34" charset="0"/>
              <a:buChar char="•"/>
            </a:pPr>
            <a:r>
              <a:rPr lang="en-GB" sz="11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More analysis has been undertaken to understand the impact of the change on staff travel costs so that mitigations can be put in place. </a:t>
            </a:r>
          </a:p>
          <a:p>
            <a:pPr marL="171450" indent="-171450">
              <a:spcAft>
                <a:spcPts val="600"/>
              </a:spcAft>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Complementing Trust </a:t>
            </a:r>
            <a:r>
              <a:rPr lang="en-GB"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plans</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recommendations have been developed for regional oversight to monitor the impact in real time and identify mitigations.</a:t>
            </a:r>
            <a:endPar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9" name="Free-form: Shape 28">
            <a:extLst>
              <a:ext uri="{FF2B5EF4-FFF2-40B4-BE49-F238E27FC236}">
                <a16:creationId xmlns:a16="http://schemas.microsoft.com/office/drawing/2014/main" id="{74E38764-C231-1757-FE42-DFF24D8852FF}"/>
              </a:ext>
            </a:extLst>
          </p:cNvPr>
          <p:cNvSpPr/>
          <p:nvPr/>
        </p:nvSpPr>
        <p:spPr>
          <a:xfrm>
            <a:off x="5961998" y="2655906"/>
            <a:ext cx="5976466" cy="1656392"/>
          </a:xfrm>
          <a:custGeom>
            <a:avLst/>
            <a:gdLst>
              <a:gd name="connsiteX0" fmla="*/ 0 w 2159999"/>
              <a:gd name="connsiteY0" fmla="*/ 0 h 2267498"/>
              <a:gd name="connsiteX1" fmla="*/ 90835 w 2159999"/>
              <a:gd name="connsiteY1" fmla="*/ 0 h 2267498"/>
              <a:gd name="connsiteX2" fmla="*/ 332304 w 2159999"/>
              <a:gd name="connsiteY2" fmla="*/ 242952 h 2267498"/>
              <a:gd name="connsiteX3" fmla="*/ 576748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0" fmla="*/ 0 w 2159999"/>
              <a:gd name="connsiteY0" fmla="*/ 0 h 2267498"/>
              <a:gd name="connsiteX1" fmla="*/ 90835 w 2159999"/>
              <a:gd name="connsiteY1" fmla="*/ 0 h 2267498"/>
              <a:gd name="connsiteX2" fmla="*/ 332304 w 2159999"/>
              <a:gd name="connsiteY2" fmla="*/ 242952 h 2267498"/>
              <a:gd name="connsiteX3" fmla="*/ 848005 w 2159999"/>
              <a:gd name="connsiteY3" fmla="*/ 16238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 name="connsiteX0" fmla="*/ 0 w 2159999"/>
              <a:gd name="connsiteY0" fmla="*/ 0 h 2267498"/>
              <a:gd name="connsiteX1" fmla="*/ 90835 w 2159999"/>
              <a:gd name="connsiteY1" fmla="*/ 0 h 2267498"/>
              <a:gd name="connsiteX2" fmla="*/ 491520 w 2159999"/>
              <a:gd name="connsiteY2" fmla="*/ 340379 h 2267498"/>
              <a:gd name="connsiteX3" fmla="*/ 848005 w 2159999"/>
              <a:gd name="connsiteY3" fmla="*/ 16238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9999" h="2267498">
                <a:moveTo>
                  <a:pt x="0" y="0"/>
                </a:moveTo>
                <a:lnTo>
                  <a:pt x="90835" y="0"/>
                </a:lnTo>
                <a:lnTo>
                  <a:pt x="491520" y="340379"/>
                </a:lnTo>
                <a:lnTo>
                  <a:pt x="848005" y="16238"/>
                </a:lnTo>
                <a:lnTo>
                  <a:pt x="2159999" y="0"/>
                </a:lnTo>
                <a:lnTo>
                  <a:pt x="2159999" y="2267498"/>
                </a:lnTo>
                <a:lnTo>
                  <a:pt x="0" y="2267498"/>
                </a:lnTo>
                <a:lnTo>
                  <a:pt x="0" y="0"/>
                </a:lnTo>
                <a:close/>
              </a:path>
            </a:pathLst>
          </a:custGeom>
          <a:solidFill>
            <a:schemeClr val="bg1"/>
          </a:solidFill>
          <a:ln w="190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TextBox 30">
            <a:extLst>
              <a:ext uri="{FF2B5EF4-FFF2-40B4-BE49-F238E27FC236}">
                <a16:creationId xmlns:a16="http://schemas.microsoft.com/office/drawing/2014/main" id="{F057959A-9A5C-E3AB-F3B0-5DB74FA1FF52}"/>
              </a:ext>
            </a:extLst>
          </p:cNvPr>
          <p:cNvSpPr txBox="1"/>
          <p:nvPr/>
        </p:nvSpPr>
        <p:spPr>
          <a:xfrm>
            <a:off x="5943600" y="1998089"/>
            <a:ext cx="6013262" cy="600164"/>
          </a:xfrm>
          <a:prstGeom prst="rect">
            <a:avLst/>
          </a:prstGeom>
          <a:noFill/>
        </p:spPr>
        <p:txBody>
          <a:bodyPr wrap="square" lIns="91440" tIns="45720" rIns="91440" bIns="45720" anchor="t">
            <a:spAutoFit/>
          </a:bodyPr>
          <a:lstStyle/>
          <a:p>
            <a:r>
              <a:rPr lang="en-GB" sz="1100" b="1" dirty="0">
                <a:solidFill>
                  <a:schemeClr val="bg1"/>
                </a:solidFill>
                <a:effectLst/>
                <a:latin typeface="Arial"/>
                <a:ea typeface="Times New Roman" panose="02020603050405020304" pitchFamily="18" charset="0"/>
                <a:cs typeface="Times New Roman"/>
              </a:rPr>
              <a:t>Consideration should be given to the benefits that staff currently receive (</a:t>
            </a:r>
            <a:r>
              <a:rPr lang="en-GB" sz="1100" b="1" dirty="0">
                <a:solidFill>
                  <a:schemeClr val="bg1"/>
                </a:solidFill>
                <a:latin typeface="Arial"/>
                <a:ea typeface="Times New Roman" panose="02020603050405020304" pitchFamily="18" charset="0"/>
                <a:cs typeface="Times New Roman"/>
              </a:rPr>
              <a:t>such as </a:t>
            </a:r>
            <a:r>
              <a:rPr lang="en-GB" sz="1100" b="1" dirty="0">
                <a:solidFill>
                  <a:schemeClr val="bg1"/>
                </a:solidFill>
                <a:effectLst/>
                <a:latin typeface="Arial"/>
                <a:ea typeface="Times New Roman" panose="02020603050405020304" pitchFamily="18" charset="0"/>
                <a:cs typeface="Times New Roman"/>
              </a:rPr>
              <a:t>on-site nursery care and training), and how they will be delivered in future. Staff should have information about the impact of the change on their net pay.</a:t>
            </a:r>
            <a:endParaRPr lang="en-GB" sz="1100" b="1" dirty="0">
              <a:solidFill>
                <a:schemeClr val="bg1"/>
              </a:solidFill>
              <a:latin typeface="Arial"/>
              <a:cs typeface="Times New Roman"/>
            </a:endParaRPr>
          </a:p>
        </p:txBody>
      </p:sp>
      <p:sp>
        <p:nvSpPr>
          <p:cNvPr id="33" name="TextBox 32">
            <a:extLst>
              <a:ext uri="{FF2B5EF4-FFF2-40B4-BE49-F238E27FC236}">
                <a16:creationId xmlns:a16="http://schemas.microsoft.com/office/drawing/2014/main" id="{4486CA39-0269-1E56-FB88-5991BC56BA4F}"/>
              </a:ext>
            </a:extLst>
          </p:cNvPr>
          <p:cNvSpPr txBox="1"/>
          <p:nvPr/>
        </p:nvSpPr>
        <p:spPr>
          <a:xfrm>
            <a:off x="5925202" y="2841493"/>
            <a:ext cx="6070411" cy="1446550"/>
          </a:xfrm>
          <a:prstGeom prst="rect">
            <a:avLst/>
          </a:prstGeom>
          <a:noFill/>
        </p:spPr>
        <p:txBody>
          <a:bodyPr wrap="square">
            <a:spAutoFit/>
          </a:bodyPr>
          <a:lstStyle/>
          <a:p>
            <a:pPr marL="171450" indent="-171450">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rPr>
              <a:t>We’ve put in place recommendations, which will be monitored via the Implementation Oversight Board, to </a:t>
            </a:r>
            <a:r>
              <a:rPr lang="en-GB" sz="1100" b="1" dirty="0">
                <a:solidFill>
                  <a:srgbClr val="000000"/>
                </a:solidFill>
                <a:effectLst/>
                <a:latin typeface="Arial" panose="020B0604020202020204" pitchFamily="34" charset="0"/>
                <a:ea typeface="Times New Roman" panose="02020603050405020304" pitchFamily="18" charset="0"/>
              </a:rPr>
              <a:t>support </a:t>
            </a:r>
            <a:r>
              <a:rPr lang="en-GB" sz="1100" b="1" dirty="0">
                <a:solidFill>
                  <a:srgbClr val="000000"/>
                </a:solidFill>
                <a:latin typeface="Arial" panose="020B0604020202020204" pitchFamily="34" charset="0"/>
                <a:ea typeface="Times New Roman" panose="02020603050405020304" pitchFamily="18" charset="0"/>
              </a:rPr>
              <a:t>staff to be involved in the plans </a:t>
            </a:r>
            <a:r>
              <a:rPr lang="en-GB" sz="1100" dirty="0">
                <a:solidFill>
                  <a:srgbClr val="000000"/>
                </a:solidFill>
                <a:latin typeface="Arial" panose="020B0604020202020204" pitchFamily="34" charset="0"/>
                <a:ea typeface="Times New Roman" panose="02020603050405020304" pitchFamily="18" charset="0"/>
              </a:rPr>
              <a:t>for the future PTC and advocate for key aspects of service change that may </a:t>
            </a:r>
            <a:r>
              <a:rPr lang="en-GB" sz="1100" b="1" dirty="0">
                <a:solidFill>
                  <a:srgbClr val="000000"/>
                </a:solidFill>
                <a:latin typeface="Arial" panose="020B0604020202020204" pitchFamily="34" charset="0"/>
                <a:ea typeface="Times New Roman" panose="02020603050405020304" pitchFamily="18" charset="0"/>
              </a:rPr>
              <a:t>affect their roles and pay</a:t>
            </a:r>
            <a:r>
              <a:rPr lang="en-GB" sz="1100" dirty="0">
                <a:solidFill>
                  <a:srgbClr val="000000"/>
                </a:solidFill>
                <a:effectLst/>
                <a:latin typeface="Arial" panose="020B0604020202020204" pitchFamily="34" charset="0"/>
                <a:ea typeface="Times New Roman" panose="02020603050405020304" pitchFamily="18" charset="0"/>
              </a:rPr>
              <a:t>. </a:t>
            </a:r>
          </a:p>
          <a:p>
            <a:pPr marL="171450" indent="-171450">
              <a:buFont typeface="Arial" panose="020B0604020202020204" pitchFamily="34" charset="0"/>
              <a:buChar char="•"/>
            </a:pPr>
            <a:r>
              <a:rPr lang="en-GB" sz="1100" dirty="0">
                <a:solidFill>
                  <a:srgbClr val="000000"/>
                </a:solidFill>
                <a:latin typeface="Arial" panose="020B0604020202020204" pitchFamily="34" charset="0"/>
                <a:ea typeface="Times New Roman" panose="02020603050405020304" pitchFamily="18" charset="0"/>
              </a:rPr>
              <a:t>W</a:t>
            </a:r>
            <a:r>
              <a:rPr lang="en-GB" sz="1100" dirty="0">
                <a:solidFill>
                  <a:srgbClr val="000000"/>
                </a:solidFill>
                <a:effectLst/>
                <a:latin typeface="Arial" panose="020B0604020202020204" pitchFamily="34" charset="0"/>
                <a:ea typeface="Times New Roman" panose="02020603050405020304" pitchFamily="18" charset="0"/>
              </a:rPr>
              <a:t>e have reviewed </a:t>
            </a:r>
            <a:r>
              <a:rPr lang="en-GB" sz="1100" b="1" dirty="0">
                <a:solidFill>
                  <a:srgbClr val="000000"/>
                </a:solidFill>
                <a:effectLst/>
                <a:latin typeface="Arial" panose="020B0604020202020204" pitchFamily="34" charset="0"/>
                <a:ea typeface="Times New Roman" panose="02020603050405020304" pitchFamily="18" charset="0"/>
              </a:rPr>
              <a:t>the impact  of the reconfiguration on net pay </a:t>
            </a:r>
            <a:r>
              <a:rPr lang="en-GB" sz="1100" dirty="0">
                <a:solidFill>
                  <a:srgbClr val="000000"/>
                </a:solidFill>
                <a:effectLst/>
                <a:latin typeface="Arial" panose="020B0604020202020204" pitchFamily="34" charset="0"/>
                <a:ea typeface="Times New Roman" panose="02020603050405020304" pitchFamily="18" charset="0"/>
              </a:rPr>
              <a:t>and recommended that </a:t>
            </a:r>
            <a:r>
              <a:rPr lang="en-GB" sz="1100" b="1" dirty="0">
                <a:solidFill>
                  <a:srgbClr val="000000"/>
                </a:solidFill>
                <a:effectLst/>
                <a:latin typeface="Arial" panose="020B0604020202020204" pitchFamily="34" charset="0"/>
                <a:ea typeface="Times New Roman" panose="02020603050405020304" pitchFamily="18" charset="0"/>
              </a:rPr>
              <a:t>the future provider should undertake a clear impact assessment </a:t>
            </a:r>
            <a:r>
              <a:rPr lang="en-GB" sz="1100" dirty="0">
                <a:solidFill>
                  <a:srgbClr val="000000"/>
                </a:solidFill>
                <a:effectLst/>
                <a:latin typeface="Arial" panose="020B0604020202020204" pitchFamily="34" charset="0"/>
                <a:ea typeface="Times New Roman" panose="02020603050405020304" pitchFamily="18" charset="0"/>
              </a:rPr>
              <a:t>on salary and benefits to inform mitigations. </a:t>
            </a:r>
          </a:p>
          <a:p>
            <a:pPr marL="171450" indent="-171450">
              <a:buFont typeface="Arial" panose="020B0604020202020204" pitchFamily="34" charset="0"/>
              <a:buChar char="•"/>
            </a:pPr>
            <a:r>
              <a:rPr lang="en-GB" sz="1100" dirty="0">
                <a:solidFill>
                  <a:srgbClr val="000000"/>
                </a:solidFill>
                <a:latin typeface="Arial" panose="020B0604020202020204" pitchFamily="34" charset="0"/>
                <a:ea typeface="Times New Roman" panose="02020603050405020304" pitchFamily="18" charset="0"/>
              </a:rPr>
              <a:t>Our</a:t>
            </a:r>
            <a:r>
              <a:rPr lang="en-GB" sz="1100" dirty="0">
                <a:solidFill>
                  <a:srgbClr val="000000"/>
                </a:solidFill>
                <a:effectLst/>
                <a:latin typeface="Arial" panose="020B0604020202020204" pitchFamily="34" charset="0"/>
                <a:ea typeface="Times New Roman" panose="02020603050405020304" pitchFamily="18" charset="0"/>
              </a:rPr>
              <a:t> workforce experts confirmed that transferring staff </a:t>
            </a:r>
            <a:r>
              <a:rPr lang="en-GB" sz="1100" dirty="0">
                <a:solidFill>
                  <a:srgbClr val="000000"/>
                </a:solidFill>
                <a:latin typeface="Arial" panose="020B0604020202020204" pitchFamily="34" charset="0"/>
                <a:ea typeface="Times New Roman" panose="02020603050405020304" pitchFamily="18" charset="0"/>
              </a:rPr>
              <a:t>may </a:t>
            </a:r>
            <a:r>
              <a:rPr lang="en-GB" sz="1100" dirty="0">
                <a:solidFill>
                  <a:srgbClr val="000000"/>
                </a:solidFill>
                <a:effectLst/>
                <a:latin typeface="Arial" panose="020B0604020202020204" pitchFamily="34" charset="0"/>
                <a:ea typeface="Times New Roman" panose="02020603050405020304" pitchFamily="18" charset="0"/>
              </a:rPr>
              <a:t>claim </a:t>
            </a:r>
            <a:r>
              <a:rPr lang="en-GB" sz="1100" b="1" dirty="0">
                <a:solidFill>
                  <a:srgbClr val="000000"/>
                </a:solidFill>
                <a:effectLst/>
                <a:latin typeface="Arial" panose="020B0604020202020204" pitchFamily="34" charset="0"/>
                <a:ea typeface="Times New Roman" panose="02020603050405020304" pitchFamily="18" charset="0"/>
              </a:rPr>
              <a:t>additional spending on fares via the travel policies of their future employer,</a:t>
            </a:r>
            <a:r>
              <a:rPr lang="en-GB" sz="1100" dirty="0">
                <a:solidFill>
                  <a:srgbClr val="000000"/>
                </a:solidFill>
                <a:effectLst/>
                <a:latin typeface="Arial" panose="020B0604020202020204" pitchFamily="34" charset="0"/>
                <a:ea typeface="Times New Roman" panose="02020603050405020304" pitchFamily="18" charset="0"/>
              </a:rPr>
              <a:t> on a case-by-case basis.</a:t>
            </a:r>
          </a:p>
        </p:txBody>
      </p:sp>
      <p:sp>
        <p:nvSpPr>
          <p:cNvPr id="53" name="TextBox 52">
            <a:extLst>
              <a:ext uri="{FF2B5EF4-FFF2-40B4-BE49-F238E27FC236}">
                <a16:creationId xmlns:a16="http://schemas.microsoft.com/office/drawing/2014/main" id="{7B0D5CB0-8914-047D-4D6F-F832C539926D}"/>
              </a:ext>
            </a:extLst>
          </p:cNvPr>
          <p:cNvSpPr txBox="1"/>
          <p:nvPr/>
        </p:nvSpPr>
        <p:spPr>
          <a:xfrm rot="16200000">
            <a:off x="-73142" y="2328950"/>
            <a:ext cx="816057" cy="276999"/>
          </a:xfrm>
          <a:prstGeom prst="rect">
            <a:avLst/>
          </a:prstGeom>
          <a:noFill/>
        </p:spPr>
        <p:txBody>
          <a:bodyPr wrap="none" rtlCol="0">
            <a:spAutoFit/>
          </a:bodyPr>
          <a:lstStyle/>
          <a:p>
            <a:r>
              <a:rPr lang="en-GB" sz="1200" b="1"/>
              <a:t>You said</a:t>
            </a:r>
          </a:p>
        </p:txBody>
      </p:sp>
      <p:sp>
        <p:nvSpPr>
          <p:cNvPr id="54" name="TextBox 53">
            <a:extLst>
              <a:ext uri="{FF2B5EF4-FFF2-40B4-BE49-F238E27FC236}">
                <a16:creationId xmlns:a16="http://schemas.microsoft.com/office/drawing/2014/main" id="{766D3548-C0ED-61EA-5B7D-5798FB34609B}"/>
              </a:ext>
            </a:extLst>
          </p:cNvPr>
          <p:cNvSpPr txBox="1"/>
          <p:nvPr/>
        </p:nvSpPr>
        <p:spPr>
          <a:xfrm rot="16200000">
            <a:off x="1570" y="3634729"/>
            <a:ext cx="688458" cy="276999"/>
          </a:xfrm>
          <a:prstGeom prst="rect">
            <a:avLst/>
          </a:prstGeom>
          <a:noFill/>
        </p:spPr>
        <p:txBody>
          <a:bodyPr wrap="none" rtlCol="0">
            <a:spAutoFit/>
          </a:bodyPr>
          <a:lstStyle/>
          <a:p>
            <a:r>
              <a:rPr lang="en-GB" sz="1200" b="1">
                <a:solidFill>
                  <a:schemeClr val="accent6">
                    <a:lumMod val="75000"/>
                  </a:schemeClr>
                </a:solidFill>
              </a:rPr>
              <a:t>We did</a:t>
            </a:r>
          </a:p>
        </p:txBody>
      </p:sp>
      <p:sp>
        <p:nvSpPr>
          <p:cNvPr id="4" name="Rectangle: Rounded Corners 3">
            <a:extLst>
              <a:ext uri="{FF2B5EF4-FFF2-40B4-BE49-F238E27FC236}">
                <a16:creationId xmlns:a16="http://schemas.microsoft.com/office/drawing/2014/main" id="{60925823-33C3-4519-0DBD-AFD660F1CAF8}"/>
              </a:ext>
            </a:extLst>
          </p:cNvPr>
          <p:cNvSpPr/>
          <p:nvPr/>
        </p:nvSpPr>
        <p:spPr>
          <a:xfrm>
            <a:off x="543480" y="52369"/>
            <a:ext cx="1966040" cy="1244807"/>
          </a:xfrm>
          <a:prstGeom prst="roundRect">
            <a:avLst>
              <a:gd name="adj" fmla="val 10215"/>
            </a:avLst>
          </a:prstGeom>
          <a:noFill/>
          <a:ln w="19050">
            <a:solidFill>
              <a:srgbClr val="607B96"/>
            </a:solidFill>
          </a:ln>
        </p:spPr>
        <p:style>
          <a:lnRef idx="2">
            <a:schemeClr val="accent1">
              <a:shade val="50000"/>
            </a:schemeClr>
          </a:lnRef>
          <a:fillRef idx="1">
            <a:schemeClr val="accent1"/>
          </a:fillRef>
          <a:effectRef idx="0">
            <a:schemeClr val="accent1"/>
          </a:effectRef>
          <a:fontRef idx="minor">
            <a:schemeClr val="lt1"/>
          </a:fontRef>
        </p:style>
        <p:txBody>
          <a:bodyPr lIns="35999" tIns="467986" rIns="35999" rtlCol="0" anchor="ctr"/>
          <a:lstStyle/>
          <a:p>
            <a:pPr algn="ctr" defTabSz="914309"/>
            <a:endParaRPr lang="en-GB" sz="1100" b="1">
              <a:solidFill>
                <a:srgbClr val="FFFFFF"/>
              </a:solidFill>
              <a:latin typeface="Arial" panose="020B0604020202020204"/>
            </a:endParaRPr>
          </a:p>
        </p:txBody>
      </p:sp>
      <p:pic>
        <p:nvPicPr>
          <p:cNvPr id="5" name="Graphic 4" descr="Doctor female with solid fill">
            <a:extLst>
              <a:ext uri="{FF2B5EF4-FFF2-40B4-BE49-F238E27FC236}">
                <a16:creationId xmlns:a16="http://schemas.microsoft.com/office/drawing/2014/main" id="{4E996CC1-D60B-F672-2751-859F46B53D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739" y="141907"/>
            <a:ext cx="691522" cy="691522"/>
          </a:xfrm>
          <a:prstGeom prst="rect">
            <a:avLst/>
          </a:prstGeom>
        </p:spPr>
      </p:pic>
      <p:sp>
        <p:nvSpPr>
          <p:cNvPr id="2" name="Rectangle: Rounded Corners 1">
            <a:extLst>
              <a:ext uri="{FF2B5EF4-FFF2-40B4-BE49-F238E27FC236}">
                <a16:creationId xmlns:a16="http://schemas.microsoft.com/office/drawing/2014/main" id="{4E128D51-D214-FF33-D99F-93C769E2FB3B}"/>
              </a:ext>
            </a:extLst>
          </p:cNvPr>
          <p:cNvSpPr/>
          <p:nvPr/>
        </p:nvSpPr>
        <p:spPr>
          <a:xfrm>
            <a:off x="543480" y="4403752"/>
            <a:ext cx="11394984" cy="249528"/>
          </a:xfrm>
          <a:prstGeom prst="roundRect">
            <a:avLst>
              <a:gd name="adj" fmla="val 6945"/>
            </a:avLst>
          </a:prstGeom>
          <a:solidFill>
            <a:srgbClr val="607B9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a:solidFill>
                  <a:schemeClr val="bg1"/>
                </a:solidFill>
                <a:latin typeface="Arial"/>
                <a:ea typeface="Arial" panose="020B0604020202020204" pitchFamily="34" charset="0"/>
                <a:cs typeface="Times New Roman"/>
              </a:rPr>
              <a:t>Recommendations/ actions to be taken forward as a result of feedback</a:t>
            </a:r>
          </a:p>
        </p:txBody>
      </p:sp>
      <p:sp>
        <p:nvSpPr>
          <p:cNvPr id="8" name="Rectangle 7">
            <a:extLst>
              <a:ext uri="{FF2B5EF4-FFF2-40B4-BE49-F238E27FC236}">
                <a16:creationId xmlns:a16="http://schemas.microsoft.com/office/drawing/2014/main" id="{EAC856AB-F7CE-075A-57D0-48BFFAF159B4}"/>
              </a:ext>
            </a:extLst>
          </p:cNvPr>
          <p:cNvSpPr/>
          <p:nvPr/>
        </p:nvSpPr>
        <p:spPr>
          <a:xfrm>
            <a:off x="558550" y="4755073"/>
            <a:ext cx="5255396" cy="152266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GB" sz="1100" dirty="0">
                <a:solidFill>
                  <a:srgbClr val="231F20"/>
                </a:solidFill>
                <a:latin typeface="Arial"/>
                <a:ea typeface="Arial" panose="020B0604020202020204" pitchFamily="34" charset="0"/>
                <a:cs typeface="Times New Roman"/>
              </a:rPr>
              <a:t>The Implementation Oversight Board should continue to </a:t>
            </a:r>
            <a:r>
              <a:rPr lang="en-GB" sz="1100" b="1" dirty="0">
                <a:solidFill>
                  <a:srgbClr val="231F20"/>
                </a:solidFill>
                <a:latin typeface="Arial"/>
                <a:ea typeface="Arial" panose="020B0604020202020204" pitchFamily="34" charset="0"/>
                <a:cs typeface="Times New Roman"/>
              </a:rPr>
              <a:t>develop mitigations and contingency plans </a:t>
            </a:r>
            <a:r>
              <a:rPr lang="en-GB" sz="1100" dirty="0">
                <a:solidFill>
                  <a:srgbClr val="231F20"/>
                </a:solidFill>
                <a:latin typeface="Arial"/>
                <a:ea typeface="Arial" panose="020B0604020202020204" pitchFamily="34" charset="0"/>
                <a:cs typeface="Times New Roman"/>
              </a:rPr>
              <a:t>for changes to the existing workforce during the transitionary period, to ensure high quality services continue. </a:t>
            </a:r>
          </a:p>
          <a:p>
            <a:pPr marL="171450" indent="-171450" defTabSz="914309">
              <a:buFont typeface="Arial" panose="020B0604020202020204" pitchFamily="34" charset="0"/>
              <a:buChar char="•"/>
            </a:pPr>
            <a:r>
              <a:rPr lang="en-GB" sz="1100" dirty="0">
                <a:solidFill>
                  <a:srgbClr val="231F20"/>
                </a:solidFill>
                <a:latin typeface="Arial"/>
                <a:ea typeface="Arial" panose="020B0604020202020204" pitchFamily="34" charset="0"/>
                <a:cs typeface="Times New Roman"/>
              </a:rPr>
              <a:t>Evelina London should work with The Royal Marsden and St George’s to develop an </a:t>
            </a:r>
            <a:r>
              <a:rPr lang="en-GB" sz="1100" b="1" dirty="0">
                <a:solidFill>
                  <a:srgbClr val="231F20"/>
                </a:solidFill>
                <a:latin typeface="Arial"/>
                <a:ea typeface="Arial" panose="020B0604020202020204" pitchFamily="34" charset="0"/>
                <a:cs typeface="Times New Roman"/>
              </a:rPr>
              <a:t>organisational development strategy to preserve and support the transfer of organisational memory</a:t>
            </a:r>
            <a:r>
              <a:rPr lang="en-GB" sz="1100" dirty="0">
                <a:solidFill>
                  <a:srgbClr val="231F20"/>
                </a:solidFill>
                <a:latin typeface="Arial"/>
                <a:ea typeface="Arial" panose="020B0604020202020204" pitchFamily="34" charset="0"/>
                <a:cs typeface="Times New Roman"/>
              </a:rPr>
              <a:t>, key skills, and competencies and support integration of multiple teams.</a:t>
            </a:r>
          </a:p>
          <a:p>
            <a:pPr marL="171450" indent="-171450" defTabSz="914309">
              <a:buFont typeface="Arial" panose="020B0604020202020204" pitchFamily="34" charset="0"/>
              <a:buChar char="•"/>
            </a:pPr>
            <a:r>
              <a:rPr lang="en-GB" sz="1100" dirty="0">
                <a:solidFill>
                  <a:srgbClr val="231F20"/>
                </a:solidFill>
                <a:latin typeface="Arial"/>
                <a:ea typeface="Arial" panose="020B0604020202020204" pitchFamily="34" charset="0"/>
                <a:cs typeface="Times New Roman"/>
              </a:rPr>
              <a:t>A workforce strategy, aligned to regional strategies, should be developed collaboratively between organisations, with support from the wider network</a:t>
            </a:r>
          </a:p>
          <a:p>
            <a:pPr marL="171450" indent="-171450" defTabSz="914309">
              <a:buFont typeface="Arial" panose="020B0604020202020204" pitchFamily="34" charset="0"/>
              <a:buChar char="•"/>
            </a:pPr>
            <a:endParaRPr lang="en-US" sz="1100" b="1" dirty="0">
              <a:solidFill>
                <a:srgbClr val="31404A"/>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125F6B1-C10A-0EF7-E389-BA828509326E}"/>
              </a:ext>
            </a:extLst>
          </p:cNvPr>
          <p:cNvSpPr/>
          <p:nvPr/>
        </p:nvSpPr>
        <p:spPr>
          <a:xfrm>
            <a:off x="5925202" y="4732705"/>
            <a:ext cx="6031660" cy="126188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GB" sz="1100">
                <a:solidFill>
                  <a:srgbClr val="231F20"/>
                </a:solidFill>
                <a:latin typeface="Arial"/>
                <a:ea typeface="Arial" panose="020B0604020202020204" pitchFamily="34" charset="0"/>
                <a:cs typeface="Times New Roman"/>
              </a:rPr>
              <a:t>As a high priority, Evelina London should </a:t>
            </a:r>
            <a:r>
              <a:rPr lang="en-GB" sz="1100" b="1">
                <a:solidFill>
                  <a:srgbClr val="231F20"/>
                </a:solidFill>
                <a:latin typeface="Arial"/>
                <a:ea typeface="Arial" panose="020B0604020202020204" pitchFamily="34" charset="0"/>
                <a:cs typeface="Times New Roman"/>
              </a:rPr>
              <a:t>support retention of the current workforce</a:t>
            </a:r>
            <a:r>
              <a:rPr lang="en-GB" sz="1100">
                <a:solidFill>
                  <a:srgbClr val="231F20"/>
                </a:solidFill>
                <a:latin typeface="Arial"/>
                <a:ea typeface="Arial" panose="020B0604020202020204" pitchFamily="34" charset="0"/>
                <a:cs typeface="Times New Roman"/>
              </a:rPr>
              <a:t>, including through clear and timely communications, close engagement and providing assurance about future arrangements. Salary and benefits should also undergo a clear impact assessment, with financial mitigations provided where possible. </a:t>
            </a:r>
            <a:endParaRPr lang="en-US" sz="1100" b="1">
              <a:solidFill>
                <a:srgbClr val="31404A"/>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80331FA-E125-9A8B-1A6B-A33E5A0FB789}"/>
              </a:ext>
            </a:extLst>
          </p:cNvPr>
          <p:cNvSpPr txBox="1"/>
          <p:nvPr/>
        </p:nvSpPr>
        <p:spPr>
          <a:xfrm>
            <a:off x="2684296" y="79833"/>
            <a:ext cx="6779300" cy="600164"/>
          </a:xfrm>
          <a:prstGeom prst="rect">
            <a:avLst/>
          </a:prstGeom>
          <a:noFill/>
        </p:spPr>
        <p:txBody>
          <a:bodyPr wrap="square">
            <a:spAutoFit/>
          </a:bodyPr>
          <a:lstStyle/>
          <a:p>
            <a:r>
              <a:rPr lang="en-GB" sz="1100" i="1" dirty="0">
                <a:solidFill>
                  <a:schemeClr val="accent6"/>
                </a:solidFill>
              </a:rPr>
              <a:t>“Paediatric staff are saying they are not willing to move until they know more, until they understand more about what’s on offer to provide some level of financial assurance for what they may lose.” (Staff engagement session online, member of staff at The Royal Marsden, December 2023.)</a:t>
            </a:r>
          </a:p>
        </p:txBody>
      </p:sp>
      <p:sp>
        <p:nvSpPr>
          <p:cNvPr id="16" name="TextBox 15">
            <a:extLst>
              <a:ext uri="{FF2B5EF4-FFF2-40B4-BE49-F238E27FC236}">
                <a16:creationId xmlns:a16="http://schemas.microsoft.com/office/drawing/2014/main" id="{0CDF2EDD-02C4-2FD2-FC92-2E75EDE4B25A}"/>
              </a:ext>
            </a:extLst>
          </p:cNvPr>
          <p:cNvSpPr txBox="1"/>
          <p:nvPr/>
        </p:nvSpPr>
        <p:spPr>
          <a:xfrm>
            <a:off x="2683073" y="739557"/>
            <a:ext cx="6779300" cy="600164"/>
          </a:xfrm>
          <a:prstGeom prst="rect">
            <a:avLst/>
          </a:prstGeom>
          <a:noFill/>
        </p:spPr>
        <p:txBody>
          <a:bodyPr wrap="square">
            <a:spAutoFit/>
          </a:bodyPr>
          <a:lstStyle/>
          <a:p>
            <a:r>
              <a:rPr lang="en-GB" sz="1100" i="1" dirty="0">
                <a:solidFill>
                  <a:schemeClr val="accent6"/>
                </a:solidFill>
              </a:rPr>
              <a:t>“Recruitment might not be straightforward, but Evelina has good recruitment/retention rates and also good staff questionnaire results. Evelina has thoughts about how we can upskill existing staff.” (Evelina staff event, November 2023.)</a:t>
            </a:r>
          </a:p>
        </p:txBody>
      </p:sp>
      <p:sp>
        <p:nvSpPr>
          <p:cNvPr id="17" name="TextBox 16">
            <a:extLst>
              <a:ext uri="{FF2B5EF4-FFF2-40B4-BE49-F238E27FC236}">
                <a16:creationId xmlns:a16="http://schemas.microsoft.com/office/drawing/2014/main" id="{9900402D-D92A-3539-F8BC-31C419EB760B}"/>
              </a:ext>
            </a:extLst>
          </p:cNvPr>
          <p:cNvSpPr txBox="1"/>
          <p:nvPr/>
        </p:nvSpPr>
        <p:spPr>
          <a:xfrm>
            <a:off x="9344062" y="497376"/>
            <a:ext cx="2847938" cy="600164"/>
          </a:xfrm>
          <a:prstGeom prst="rect">
            <a:avLst/>
          </a:prstGeom>
          <a:noFill/>
        </p:spPr>
        <p:txBody>
          <a:bodyPr wrap="square">
            <a:spAutoFit/>
          </a:bodyPr>
          <a:lstStyle/>
          <a:p>
            <a:r>
              <a:rPr lang="en-GB" sz="1100" b="1" i="1" dirty="0">
                <a:solidFill>
                  <a:schemeClr val="accent6"/>
                </a:solidFill>
                <a:cs typeface="Arial"/>
              </a:rPr>
              <a:t>More detail on how we considered feedback around workforce is in the DMBC section 7.5, page 174-193</a:t>
            </a:r>
          </a:p>
        </p:txBody>
      </p:sp>
    </p:spTree>
    <p:extLst>
      <p:ext uri="{BB962C8B-B14F-4D97-AF65-F5344CB8AC3E}">
        <p14:creationId xmlns:p14="http://schemas.microsoft.com/office/powerpoint/2010/main" val="353767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30">
            <a:extLst>
              <a:ext uri="{FF2B5EF4-FFF2-40B4-BE49-F238E27FC236}">
                <a16:creationId xmlns:a16="http://schemas.microsoft.com/office/drawing/2014/main" id="{4A565D40-60EB-0351-C21E-928D61FEB20C}"/>
              </a:ext>
            </a:extLst>
          </p:cNvPr>
          <p:cNvSpPr/>
          <p:nvPr/>
        </p:nvSpPr>
        <p:spPr>
          <a:xfrm>
            <a:off x="6311773" y="1936689"/>
            <a:ext cx="2956051" cy="1044062"/>
          </a:xfrm>
          <a:custGeom>
            <a:avLst/>
            <a:gdLst>
              <a:gd name="connsiteX0" fmla="*/ 0 w 2159999"/>
              <a:gd name="connsiteY0" fmla="*/ 0 h 1548790"/>
              <a:gd name="connsiteX1" fmla="*/ 2159999 w 2159999"/>
              <a:gd name="connsiteY1" fmla="*/ 0 h 1548790"/>
              <a:gd name="connsiteX2" fmla="*/ 2159999 w 2159999"/>
              <a:gd name="connsiteY2" fmla="*/ 1314994 h 1548790"/>
              <a:gd name="connsiteX3" fmla="*/ 574549 w 2159999"/>
              <a:gd name="connsiteY3" fmla="*/ 1314994 h 1548790"/>
              <a:gd name="connsiteX4" fmla="*/ 339317 w 2159999"/>
              <a:gd name="connsiteY4" fmla="*/ 1548790 h 1548790"/>
              <a:gd name="connsiteX5" fmla="*/ 106948 w 2159999"/>
              <a:gd name="connsiteY5" fmla="*/ 1314994 h 1548790"/>
              <a:gd name="connsiteX6" fmla="*/ 0 w 2159999"/>
              <a:gd name="connsiteY6" fmla="*/ 1314994 h 15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999" h="1548790">
                <a:moveTo>
                  <a:pt x="0" y="0"/>
                </a:moveTo>
                <a:lnTo>
                  <a:pt x="2159999" y="0"/>
                </a:lnTo>
                <a:lnTo>
                  <a:pt x="2159999" y="1314994"/>
                </a:lnTo>
                <a:lnTo>
                  <a:pt x="574549" y="1314994"/>
                </a:lnTo>
                <a:lnTo>
                  <a:pt x="339317" y="1548790"/>
                </a:lnTo>
                <a:lnTo>
                  <a:pt x="106948" y="1314994"/>
                </a:lnTo>
                <a:lnTo>
                  <a:pt x="0" y="1314994"/>
                </a:lnTo>
                <a:close/>
              </a:path>
            </a:pathLst>
          </a:cu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Free-form: Shape 30">
            <a:extLst>
              <a:ext uri="{FF2B5EF4-FFF2-40B4-BE49-F238E27FC236}">
                <a16:creationId xmlns:a16="http://schemas.microsoft.com/office/drawing/2014/main" id="{7463ACAD-C392-5853-19FE-60A10612A50D}"/>
              </a:ext>
            </a:extLst>
          </p:cNvPr>
          <p:cNvSpPr/>
          <p:nvPr/>
        </p:nvSpPr>
        <p:spPr>
          <a:xfrm>
            <a:off x="3563792" y="1872094"/>
            <a:ext cx="2640676" cy="700363"/>
          </a:xfrm>
          <a:custGeom>
            <a:avLst/>
            <a:gdLst>
              <a:gd name="connsiteX0" fmla="*/ 0 w 2159999"/>
              <a:gd name="connsiteY0" fmla="*/ 0 h 1548790"/>
              <a:gd name="connsiteX1" fmla="*/ 2159999 w 2159999"/>
              <a:gd name="connsiteY1" fmla="*/ 0 h 1548790"/>
              <a:gd name="connsiteX2" fmla="*/ 2159999 w 2159999"/>
              <a:gd name="connsiteY2" fmla="*/ 1314994 h 1548790"/>
              <a:gd name="connsiteX3" fmla="*/ 574549 w 2159999"/>
              <a:gd name="connsiteY3" fmla="*/ 1314994 h 1548790"/>
              <a:gd name="connsiteX4" fmla="*/ 339317 w 2159999"/>
              <a:gd name="connsiteY4" fmla="*/ 1548790 h 1548790"/>
              <a:gd name="connsiteX5" fmla="*/ 106948 w 2159999"/>
              <a:gd name="connsiteY5" fmla="*/ 1314994 h 1548790"/>
              <a:gd name="connsiteX6" fmla="*/ 0 w 2159999"/>
              <a:gd name="connsiteY6" fmla="*/ 1314994 h 15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999" h="1548790">
                <a:moveTo>
                  <a:pt x="0" y="0"/>
                </a:moveTo>
                <a:lnTo>
                  <a:pt x="2159999" y="0"/>
                </a:lnTo>
                <a:lnTo>
                  <a:pt x="2159999" y="1314994"/>
                </a:lnTo>
                <a:lnTo>
                  <a:pt x="574549" y="1314994"/>
                </a:lnTo>
                <a:lnTo>
                  <a:pt x="339317" y="1548790"/>
                </a:lnTo>
                <a:lnTo>
                  <a:pt x="106948" y="1314994"/>
                </a:lnTo>
                <a:lnTo>
                  <a:pt x="0" y="1314994"/>
                </a:lnTo>
                <a:close/>
              </a:path>
            </a:pathLst>
          </a:cu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Free-form: Shape 30">
            <a:extLst>
              <a:ext uri="{FF2B5EF4-FFF2-40B4-BE49-F238E27FC236}">
                <a16:creationId xmlns:a16="http://schemas.microsoft.com/office/drawing/2014/main" id="{1E59E6C5-E602-CF25-6A66-678D15820AF8}"/>
              </a:ext>
            </a:extLst>
          </p:cNvPr>
          <p:cNvSpPr/>
          <p:nvPr/>
        </p:nvSpPr>
        <p:spPr>
          <a:xfrm>
            <a:off x="495031" y="1916541"/>
            <a:ext cx="2971664" cy="1064210"/>
          </a:xfrm>
          <a:custGeom>
            <a:avLst/>
            <a:gdLst>
              <a:gd name="connsiteX0" fmla="*/ 0 w 2159999"/>
              <a:gd name="connsiteY0" fmla="*/ 0 h 1548790"/>
              <a:gd name="connsiteX1" fmla="*/ 2159999 w 2159999"/>
              <a:gd name="connsiteY1" fmla="*/ 0 h 1548790"/>
              <a:gd name="connsiteX2" fmla="*/ 2159999 w 2159999"/>
              <a:gd name="connsiteY2" fmla="*/ 1314994 h 1548790"/>
              <a:gd name="connsiteX3" fmla="*/ 574549 w 2159999"/>
              <a:gd name="connsiteY3" fmla="*/ 1314994 h 1548790"/>
              <a:gd name="connsiteX4" fmla="*/ 339317 w 2159999"/>
              <a:gd name="connsiteY4" fmla="*/ 1548790 h 1548790"/>
              <a:gd name="connsiteX5" fmla="*/ 106948 w 2159999"/>
              <a:gd name="connsiteY5" fmla="*/ 1314994 h 1548790"/>
              <a:gd name="connsiteX6" fmla="*/ 0 w 2159999"/>
              <a:gd name="connsiteY6" fmla="*/ 1314994 h 15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999" h="1548790">
                <a:moveTo>
                  <a:pt x="0" y="0"/>
                </a:moveTo>
                <a:lnTo>
                  <a:pt x="2159999" y="0"/>
                </a:lnTo>
                <a:lnTo>
                  <a:pt x="2159999" y="1314994"/>
                </a:lnTo>
                <a:lnTo>
                  <a:pt x="574549" y="1314994"/>
                </a:lnTo>
                <a:lnTo>
                  <a:pt x="339317" y="1548790"/>
                </a:lnTo>
                <a:lnTo>
                  <a:pt x="106948" y="1314994"/>
                </a:lnTo>
                <a:lnTo>
                  <a:pt x="0" y="1314994"/>
                </a:lnTo>
                <a:close/>
              </a:path>
            </a:pathLst>
          </a:cu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5245C36E-1CDE-158F-787B-206927D0441C}"/>
              </a:ext>
            </a:extLst>
          </p:cNvPr>
          <p:cNvSpPr/>
          <p:nvPr/>
        </p:nvSpPr>
        <p:spPr>
          <a:xfrm>
            <a:off x="456448" y="2937620"/>
            <a:ext cx="2971664" cy="1937645"/>
          </a:xfrm>
          <a:custGeom>
            <a:avLst/>
            <a:gdLst>
              <a:gd name="connsiteX0" fmla="*/ 4036 w 2119446"/>
              <a:gd name="connsiteY0" fmla="*/ 0 h 2860915"/>
              <a:gd name="connsiteX1" fmla="*/ 92996 w 2119446"/>
              <a:gd name="connsiteY1" fmla="*/ 0 h 2860915"/>
              <a:gd name="connsiteX2" fmla="*/ 329480 w 2119446"/>
              <a:gd name="connsiteY2" fmla="*/ 242952 h 2860915"/>
              <a:gd name="connsiteX3" fmla="*/ 568878 w 2119446"/>
              <a:gd name="connsiteY3" fmla="*/ 0 h 2860915"/>
              <a:gd name="connsiteX4" fmla="*/ 2119446 w 2119446"/>
              <a:gd name="connsiteY4" fmla="*/ 0 h 2860915"/>
              <a:gd name="connsiteX5" fmla="*/ 2119446 w 2119446"/>
              <a:gd name="connsiteY5" fmla="*/ 2267498 h 2860915"/>
              <a:gd name="connsiteX6" fmla="*/ 2115409 w 2119446"/>
              <a:gd name="connsiteY6" fmla="*/ 2267498 h 2860915"/>
              <a:gd name="connsiteX7" fmla="*/ 2115409 w 2119446"/>
              <a:gd name="connsiteY7" fmla="*/ 2860915 h 2860915"/>
              <a:gd name="connsiteX8" fmla="*/ 0 w 2119446"/>
              <a:gd name="connsiteY8" fmla="*/ 2860915 h 2860915"/>
              <a:gd name="connsiteX9" fmla="*/ 0 w 2119446"/>
              <a:gd name="connsiteY9" fmla="*/ 1946515 h 2860915"/>
              <a:gd name="connsiteX10" fmla="*/ 4036 w 2119446"/>
              <a:gd name="connsiteY10" fmla="*/ 1946515 h 286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9446" h="2860915">
                <a:moveTo>
                  <a:pt x="4036" y="0"/>
                </a:moveTo>
                <a:lnTo>
                  <a:pt x="92996" y="0"/>
                </a:lnTo>
                <a:lnTo>
                  <a:pt x="329480" y="242952"/>
                </a:lnTo>
                <a:lnTo>
                  <a:pt x="568878" y="0"/>
                </a:lnTo>
                <a:lnTo>
                  <a:pt x="2119446" y="0"/>
                </a:lnTo>
                <a:lnTo>
                  <a:pt x="2119446" y="2267498"/>
                </a:lnTo>
                <a:lnTo>
                  <a:pt x="2115409" y="2267498"/>
                </a:lnTo>
                <a:lnTo>
                  <a:pt x="2115409" y="2860915"/>
                </a:lnTo>
                <a:lnTo>
                  <a:pt x="0" y="2860915"/>
                </a:lnTo>
                <a:lnTo>
                  <a:pt x="0" y="1946515"/>
                </a:lnTo>
                <a:lnTo>
                  <a:pt x="4036" y="1946515"/>
                </a:lnTo>
                <a:close/>
              </a:path>
            </a:pathLst>
          </a:cu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Rectangle: Rounded Corners 8">
            <a:extLst>
              <a:ext uri="{FF2B5EF4-FFF2-40B4-BE49-F238E27FC236}">
                <a16:creationId xmlns:a16="http://schemas.microsoft.com/office/drawing/2014/main" id="{2CA8DB20-CA43-E1ED-1862-78DE77A3F5F6}"/>
              </a:ext>
            </a:extLst>
          </p:cNvPr>
          <p:cNvSpPr/>
          <p:nvPr/>
        </p:nvSpPr>
        <p:spPr>
          <a:xfrm>
            <a:off x="10598" y="519694"/>
            <a:ext cx="5142933" cy="828640"/>
          </a:xfrm>
          <a:prstGeom prst="roundRect">
            <a:avLst>
              <a:gd name="adj" fmla="val 84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2000" tIns="0" rIns="0" bIns="0" rtlCol="0" anchor="ctr"/>
          <a:lstStyle/>
          <a:p>
            <a:pPr defTabSz="914309"/>
            <a:r>
              <a:rPr lang="en-GB" sz="2000" b="1">
                <a:solidFill>
                  <a:srgbClr val="0070C0"/>
                </a:solidFill>
                <a:latin typeface="Arial" panose="020B0604020202020204"/>
              </a:rPr>
              <a:t>Radiotherapy</a:t>
            </a:r>
          </a:p>
        </p:txBody>
      </p:sp>
      <p:sp>
        <p:nvSpPr>
          <p:cNvPr id="6" name="Rectangle: Rounded Corners 5">
            <a:extLst>
              <a:ext uri="{FF2B5EF4-FFF2-40B4-BE49-F238E27FC236}">
                <a16:creationId xmlns:a16="http://schemas.microsoft.com/office/drawing/2014/main" id="{0EC9EF80-5209-2F71-A6E5-57BF5A692831}"/>
              </a:ext>
            </a:extLst>
          </p:cNvPr>
          <p:cNvSpPr/>
          <p:nvPr/>
        </p:nvSpPr>
        <p:spPr>
          <a:xfrm>
            <a:off x="493911" y="1396604"/>
            <a:ext cx="2966346" cy="468000"/>
          </a:xfrm>
          <a:prstGeom prst="roundRect">
            <a:avLst>
              <a:gd name="adj" fmla="val 6945"/>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US" sz="1200" b="1">
                <a:solidFill>
                  <a:schemeClr val="bg1"/>
                </a:solidFill>
                <a:latin typeface="Arial"/>
                <a:ea typeface="Arial" panose="020B0604020202020204" pitchFamily="34" charset="0"/>
                <a:cs typeface="Times New Roman"/>
              </a:rPr>
              <a:t>Risk of creating a fragile and less resilient service</a:t>
            </a:r>
          </a:p>
        </p:txBody>
      </p:sp>
      <p:sp>
        <p:nvSpPr>
          <p:cNvPr id="57" name="TextBox 56">
            <a:extLst>
              <a:ext uri="{FF2B5EF4-FFF2-40B4-BE49-F238E27FC236}">
                <a16:creationId xmlns:a16="http://schemas.microsoft.com/office/drawing/2014/main" id="{36F598E2-4DEC-B871-D217-C312AE9DEE8B}"/>
              </a:ext>
            </a:extLst>
          </p:cNvPr>
          <p:cNvSpPr txBox="1"/>
          <p:nvPr/>
        </p:nvSpPr>
        <p:spPr>
          <a:xfrm>
            <a:off x="475179" y="1947937"/>
            <a:ext cx="2926918" cy="938719"/>
          </a:xfrm>
          <a:prstGeom prst="rect">
            <a:avLst/>
          </a:prstGeom>
          <a:noFill/>
        </p:spPr>
        <p:txBody>
          <a:bodyPr wrap="square">
            <a:spAutoFit/>
          </a:bodyPr>
          <a:lstStyle/>
          <a:p>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University College Hospital is the only site for paediatric radiotherapy across the region, the service could be less resilient in the event of challenges such as fire or flood</a:t>
            </a:r>
            <a:endParaRPr lang="en-GB" sz="1100" b="1" dirty="0"/>
          </a:p>
        </p:txBody>
      </p:sp>
      <p:sp>
        <p:nvSpPr>
          <p:cNvPr id="13" name="TextBox 12">
            <a:extLst>
              <a:ext uri="{FF2B5EF4-FFF2-40B4-BE49-F238E27FC236}">
                <a16:creationId xmlns:a16="http://schemas.microsoft.com/office/drawing/2014/main" id="{108BBCDF-0E84-CFE1-3404-79B9F24301F5}"/>
              </a:ext>
            </a:extLst>
          </p:cNvPr>
          <p:cNvSpPr txBox="1"/>
          <p:nvPr/>
        </p:nvSpPr>
        <p:spPr>
          <a:xfrm>
            <a:off x="438528" y="3110074"/>
            <a:ext cx="2976125" cy="1692771"/>
          </a:xfrm>
          <a:prstGeom prst="rect">
            <a:avLst/>
          </a:prstGeom>
          <a:noFill/>
        </p:spPr>
        <p:txBody>
          <a:bodyPr wrap="square" lIns="91440" tIns="45720" rIns="91440" bIns="45720" anchor="t">
            <a:spAutoFit/>
          </a:bodyPr>
          <a:lstStyle/>
          <a:p>
            <a:pPr marL="171450" indent="-171450">
              <a:spcAft>
                <a:spcPts val="600"/>
              </a:spcAft>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have worked with University College London Hospitals NHS Foundation Trust (UCLH) to develop an implementation plan with more</a:t>
            </a:r>
            <a:r>
              <a:rPr lang="en-GB"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sz="11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detailed</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mitigations for these concerns. </a:t>
            </a:r>
          </a:p>
          <a:p>
            <a:pPr marL="171450" indent="-171450">
              <a:spcAft>
                <a:spcPts val="600"/>
              </a:spcAft>
              <a:buFont typeface="Arial" panose="020B0604020202020204" pitchFamily="34" charset="0"/>
              <a:buChar char="•"/>
            </a:pPr>
            <a:r>
              <a:rPr lang="en-GB" sz="1100" dirty="0">
                <a:solidFill>
                  <a:srgbClr val="000000"/>
                </a:solidFill>
                <a:latin typeface="Arial"/>
                <a:ea typeface="Times New Roman" panose="02020603050405020304" pitchFamily="18" charset="0"/>
                <a:cs typeface="Times New Roman"/>
              </a:rPr>
              <a:t>We</a:t>
            </a:r>
            <a:r>
              <a:rPr lang="en-GB" sz="1100" dirty="0">
                <a:solidFill>
                  <a:srgbClr val="000000"/>
                </a:solidFill>
                <a:effectLst/>
                <a:latin typeface="Arial"/>
                <a:ea typeface="Times New Roman" panose="02020603050405020304" pitchFamily="18" charset="0"/>
                <a:cs typeface="Times New Roman"/>
              </a:rPr>
              <a:t> have identified steps UCLH will need to take to strengthen its business continuity plans, and opportunities to create further capacity.</a:t>
            </a:r>
          </a:p>
        </p:txBody>
      </p:sp>
      <p:sp>
        <p:nvSpPr>
          <p:cNvPr id="53" name="TextBox 52">
            <a:extLst>
              <a:ext uri="{FF2B5EF4-FFF2-40B4-BE49-F238E27FC236}">
                <a16:creationId xmlns:a16="http://schemas.microsoft.com/office/drawing/2014/main" id="{7B0D5CB0-8914-047D-4D6F-F832C539926D}"/>
              </a:ext>
            </a:extLst>
          </p:cNvPr>
          <p:cNvSpPr txBox="1"/>
          <p:nvPr/>
        </p:nvSpPr>
        <p:spPr>
          <a:xfrm rot="16200000">
            <a:off x="-167619" y="2352226"/>
            <a:ext cx="833690" cy="276999"/>
          </a:xfrm>
          <a:prstGeom prst="rect">
            <a:avLst/>
          </a:prstGeom>
          <a:noFill/>
        </p:spPr>
        <p:txBody>
          <a:bodyPr wrap="none" rtlCol="0">
            <a:spAutoFit/>
          </a:bodyPr>
          <a:lstStyle/>
          <a:p>
            <a:r>
              <a:rPr lang="en-GB" sz="1200" b="1"/>
              <a:t>You said</a:t>
            </a:r>
          </a:p>
        </p:txBody>
      </p:sp>
      <p:sp>
        <p:nvSpPr>
          <p:cNvPr id="54" name="TextBox 53">
            <a:extLst>
              <a:ext uri="{FF2B5EF4-FFF2-40B4-BE49-F238E27FC236}">
                <a16:creationId xmlns:a16="http://schemas.microsoft.com/office/drawing/2014/main" id="{766D3548-C0ED-61EA-5B7D-5798FB34609B}"/>
              </a:ext>
            </a:extLst>
          </p:cNvPr>
          <p:cNvSpPr txBox="1"/>
          <p:nvPr/>
        </p:nvSpPr>
        <p:spPr>
          <a:xfrm rot="16200000">
            <a:off x="-92800" y="3858482"/>
            <a:ext cx="688458" cy="276999"/>
          </a:xfrm>
          <a:prstGeom prst="rect">
            <a:avLst/>
          </a:prstGeom>
          <a:noFill/>
        </p:spPr>
        <p:txBody>
          <a:bodyPr wrap="none" rtlCol="0">
            <a:spAutoFit/>
          </a:bodyPr>
          <a:lstStyle/>
          <a:p>
            <a:r>
              <a:rPr lang="en-GB" sz="1200" b="1"/>
              <a:t>We did</a:t>
            </a:r>
          </a:p>
        </p:txBody>
      </p:sp>
      <p:sp>
        <p:nvSpPr>
          <p:cNvPr id="11" name="Rectangle: Rounded Corners 10">
            <a:extLst>
              <a:ext uri="{FF2B5EF4-FFF2-40B4-BE49-F238E27FC236}">
                <a16:creationId xmlns:a16="http://schemas.microsoft.com/office/drawing/2014/main" id="{91E1356C-4894-DA60-E784-94E6CDF94313}"/>
              </a:ext>
            </a:extLst>
          </p:cNvPr>
          <p:cNvSpPr/>
          <p:nvPr/>
        </p:nvSpPr>
        <p:spPr>
          <a:xfrm>
            <a:off x="457819" y="71219"/>
            <a:ext cx="2123241" cy="1174751"/>
          </a:xfrm>
          <a:prstGeom prst="roundRect">
            <a:avLst>
              <a:gd name="adj" fmla="val 10215"/>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999" tIns="467986" rIns="35999" rtlCol="0" anchor="ctr"/>
          <a:lstStyle/>
          <a:p>
            <a:pPr algn="ctr" defTabSz="914309"/>
            <a:endParaRPr lang="en-GB" sz="1100" b="1">
              <a:solidFill>
                <a:srgbClr val="FFFFFF"/>
              </a:solidFill>
              <a:latin typeface="Arial" panose="020B0604020202020204"/>
            </a:endParaRPr>
          </a:p>
        </p:txBody>
      </p:sp>
      <p:pic>
        <p:nvPicPr>
          <p:cNvPr id="12" name="Graphic 11" descr="Inpatient with solid fill">
            <a:extLst>
              <a:ext uri="{FF2B5EF4-FFF2-40B4-BE49-F238E27FC236}">
                <a16:creationId xmlns:a16="http://schemas.microsoft.com/office/drawing/2014/main" id="{8A328753-5A73-FA26-C8BF-71F05749BF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5257" y="96764"/>
            <a:ext cx="670316" cy="670316"/>
          </a:xfrm>
          <a:prstGeom prst="rect">
            <a:avLst/>
          </a:prstGeom>
        </p:spPr>
      </p:pic>
      <p:pic>
        <p:nvPicPr>
          <p:cNvPr id="28" name="Graphic 27" descr="Inpatient with solid fill">
            <a:extLst>
              <a:ext uri="{FF2B5EF4-FFF2-40B4-BE49-F238E27FC236}">
                <a16:creationId xmlns:a16="http://schemas.microsoft.com/office/drawing/2014/main" id="{1ACFF61D-A03F-C77A-A5FE-F996C7D928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26626" y="5204861"/>
            <a:ext cx="436747" cy="436747"/>
          </a:xfrm>
          <a:prstGeom prst="rect">
            <a:avLst/>
          </a:prstGeom>
        </p:spPr>
      </p:pic>
      <p:sp>
        <p:nvSpPr>
          <p:cNvPr id="2" name="Rectangle: Rounded Corners 1">
            <a:extLst>
              <a:ext uri="{FF2B5EF4-FFF2-40B4-BE49-F238E27FC236}">
                <a16:creationId xmlns:a16="http://schemas.microsoft.com/office/drawing/2014/main" id="{902664BB-4E0E-BCBC-75FF-8072AE27A649}"/>
              </a:ext>
            </a:extLst>
          </p:cNvPr>
          <p:cNvSpPr/>
          <p:nvPr/>
        </p:nvSpPr>
        <p:spPr>
          <a:xfrm>
            <a:off x="3572323" y="1392337"/>
            <a:ext cx="2632707" cy="468000"/>
          </a:xfrm>
          <a:prstGeom prst="roundRect">
            <a:avLst>
              <a:gd name="adj" fmla="val 6945"/>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US" sz="1200" b="1">
                <a:solidFill>
                  <a:schemeClr val="bg1"/>
                </a:solidFill>
                <a:latin typeface="Arial"/>
                <a:ea typeface="Arial" panose="020B0604020202020204" pitchFamily="34" charset="0"/>
                <a:cs typeface="Times New Roman"/>
              </a:rPr>
              <a:t>Travel into central London</a:t>
            </a:r>
          </a:p>
        </p:txBody>
      </p:sp>
      <p:sp>
        <p:nvSpPr>
          <p:cNvPr id="3" name="TextBox 2">
            <a:extLst>
              <a:ext uri="{FF2B5EF4-FFF2-40B4-BE49-F238E27FC236}">
                <a16:creationId xmlns:a16="http://schemas.microsoft.com/office/drawing/2014/main" id="{B4992D95-3A9D-D796-FFE1-D24423FACEEF}"/>
              </a:ext>
            </a:extLst>
          </p:cNvPr>
          <p:cNvSpPr txBox="1"/>
          <p:nvPr/>
        </p:nvSpPr>
        <p:spPr>
          <a:xfrm>
            <a:off x="3566103" y="1875714"/>
            <a:ext cx="2598057" cy="600164"/>
          </a:xfrm>
          <a:prstGeom prst="rect">
            <a:avLst/>
          </a:prstGeom>
          <a:noFill/>
        </p:spPr>
        <p:txBody>
          <a:bodyPr wrap="square">
            <a:spAutoFit/>
          </a:bodyPr>
          <a:lstStyle/>
          <a:p>
            <a:r>
              <a:rPr lang="en-GB" sz="1100" b="1" dirty="0">
                <a:solidFill>
                  <a:srgbClr val="000000"/>
                </a:solidFill>
                <a:latin typeface="Arial" panose="020B0604020202020204" pitchFamily="34" charset="0"/>
                <a:cs typeface="Times New Roman" panose="02020603050405020304" pitchFamily="18" charset="0"/>
              </a:rPr>
              <a:t>There are concerns around travelling into central London routinely for radiotherapy. </a:t>
            </a:r>
            <a:endParaRPr lang="en-GB" sz="1100" b="1" dirty="0"/>
          </a:p>
        </p:txBody>
      </p:sp>
      <p:sp>
        <p:nvSpPr>
          <p:cNvPr id="7" name="Free-form: Shape 34">
            <a:extLst>
              <a:ext uri="{FF2B5EF4-FFF2-40B4-BE49-F238E27FC236}">
                <a16:creationId xmlns:a16="http://schemas.microsoft.com/office/drawing/2014/main" id="{8C1740D2-5FEB-F7CD-F867-8990D27CF11B}"/>
              </a:ext>
            </a:extLst>
          </p:cNvPr>
          <p:cNvSpPr/>
          <p:nvPr/>
        </p:nvSpPr>
        <p:spPr>
          <a:xfrm>
            <a:off x="3525772" y="2491934"/>
            <a:ext cx="2640676" cy="2373514"/>
          </a:xfrm>
          <a:custGeom>
            <a:avLst/>
            <a:gdLst>
              <a:gd name="connsiteX0" fmla="*/ 4036 w 2119446"/>
              <a:gd name="connsiteY0" fmla="*/ 0 h 2860915"/>
              <a:gd name="connsiteX1" fmla="*/ 92996 w 2119446"/>
              <a:gd name="connsiteY1" fmla="*/ 0 h 2860915"/>
              <a:gd name="connsiteX2" fmla="*/ 329480 w 2119446"/>
              <a:gd name="connsiteY2" fmla="*/ 242952 h 2860915"/>
              <a:gd name="connsiteX3" fmla="*/ 568878 w 2119446"/>
              <a:gd name="connsiteY3" fmla="*/ 0 h 2860915"/>
              <a:gd name="connsiteX4" fmla="*/ 2119446 w 2119446"/>
              <a:gd name="connsiteY4" fmla="*/ 0 h 2860915"/>
              <a:gd name="connsiteX5" fmla="*/ 2119446 w 2119446"/>
              <a:gd name="connsiteY5" fmla="*/ 2267498 h 2860915"/>
              <a:gd name="connsiteX6" fmla="*/ 2115409 w 2119446"/>
              <a:gd name="connsiteY6" fmla="*/ 2267498 h 2860915"/>
              <a:gd name="connsiteX7" fmla="*/ 2115409 w 2119446"/>
              <a:gd name="connsiteY7" fmla="*/ 2860915 h 2860915"/>
              <a:gd name="connsiteX8" fmla="*/ 0 w 2119446"/>
              <a:gd name="connsiteY8" fmla="*/ 2860915 h 2860915"/>
              <a:gd name="connsiteX9" fmla="*/ 0 w 2119446"/>
              <a:gd name="connsiteY9" fmla="*/ 1946515 h 2860915"/>
              <a:gd name="connsiteX10" fmla="*/ 4036 w 2119446"/>
              <a:gd name="connsiteY10" fmla="*/ 1946515 h 286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9446" h="2860915">
                <a:moveTo>
                  <a:pt x="4036" y="0"/>
                </a:moveTo>
                <a:lnTo>
                  <a:pt x="92996" y="0"/>
                </a:lnTo>
                <a:lnTo>
                  <a:pt x="329480" y="242952"/>
                </a:lnTo>
                <a:lnTo>
                  <a:pt x="568878" y="0"/>
                </a:lnTo>
                <a:lnTo>
                  <a:pt x="2119446" y="0"/>
                </a:lnTo>
                <a:lnTo>
                  <a:pt x="2119446" y="2267498"/>
                </a:lnTo>
                <a:lnTo>
                  <a:pt x="2115409" y="2267498"/>
                </a:lnTo>
                <a:lnTo>
                  <a:pt x="2115409" y="2860915"/>
                </a:lnTo>
                <a:lnTo>
                  <a:pt x="0" y="2860915"/>
                </a:lnTo>
                <a:lnTo>
                  <a:pt x="0" y="1946515"/>
                </a:lnTo>
                <a:lnTo>
                  <a:pt x="4036" y="1946515"/>
                </a:lnTo>
                <a:close/>
              </a:path>
            </a:pathLst>
          </a:cu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285750" indent="-285750">
              <a:buFont typeface="Arial" panose="020B0604020202020204" pitchFamily="34" charset="0"/>
              <a:buChar char="•"/>
            </a:pPr>
            <a:endParaRPr lang="en-GB" sz="1100" b="0" dirty="0">
              <a:solidFill>
                <a:schemeClr val="tx1"/>
              </a:solidFill>
            </a:endParaRPr>
          </a:p>
          <a:p>
            <a:pPr marL="285750" indent="-285750">
              <a:buFont typeface="Arial" panose="020B0604020202020204" pitchFamily="34" charset="0"/>
              <a:buChar char="•"/>
            </a:pPr>
            <a:endParaRPr lang="en-GB" sz="1100" dirty="0">
              <a:solidFill>
                <a:schemeClr val="tx1"/>
              </a:solidFill>
            </a:endParaRPr>
          </a:p>
          <a:p>
            <a:pPr marL="285750" indent="-285750">
              <a:buFont typeface="Arial" panose="020B0604020202020204" pitchFamily="34" charset="0"/>
              <a:buChar char="•"/>
            </a:pPr>
            <a:endParaRPr lang="en-GB" sz="1100" b="0" dirty="0">
              <a:solidFill>
                <a:schemeClr val="tx1"/>
              </a:solidFill>
            </a:endParaRPr>
          </a:p>
          <a:p>
            <a:pPr marL="285750" indent="-285750">
              <a:buFont typeface="Arial" panose="020B0604020202020204" pitchFamily="34" charset="0"/>
              <a:buChar char="•"/>
            </a:pPr>
            <a:r>
              <a:rPr lang="en-GB" sz="1100" b="0" dirty="0">
                <a:solidFill>
                  <a:schemeClr val="tx1"/>
                </a:solidFill>
              </a:rPr>
              <a:t>We have </a:t>
            </a:r>
            <a:r>
              <a:rPr lang="en-GB" sz="1100" dirty="0">
                <a:solidFill>
                  <a:schemeClr val="tx1"/>
                </a:solidFill>
              </a:rPr>
              <a:t>updated the Integrated Impact Assessment</a:t>
            </a:r>
            <a:r>
              <a:rPr lang="en-GB" sz="1100" b="1" dirty="0">
                <a:solidFill>
                  <a:schemeClr val="tx1"/>
                </a:solidFill>
              </a:rPr>
              <a:t> </a:t>
            </a:r>
            <a:r>
              <a:rPr lang="en-GB" sz="1100" dirty="0">
                <a:solidFill>
                  <a:schemeClr val="tx1"/>
                </a:solidFill>
              </a:rPr>
              <a:t>to focus more on m</a:t>
            </a:r>
            <a:r>
              <a:rPr lang="en-GB" sz="1100" b="0" dirty="0">
                <a:solidFill>
                  <a:schemeClr val="tx1"/>
                </a:solidFill>
              </a:rPr>
              <a:t>itigations for travel and access, including to University College Hospital, and associated recommendations.</a:t>
            </a:r>
            <a:endParaRPr lang="en-GB" sz="1100" b="0" dirty="0">
              <a:solidFill>
                <a:schemeClr val="tx1"/>
              </a:solidFill>
              <a:cs typeface="Arial"/>
            </a:endParaRPr>
          </a:p>
          <a:p>
            <a:pPr marL="285750" indent="-285750">
              <a:buFont typeface="Arial" panose="020B0604020202020204" pitchFamily="34" charset="0"/>
              <a:buChar char="•"/>
            </a:pPr>
            <a:r>
              <a:rPr lang="en-GB" sz="1100" b="0" dirty="0">
                <a:solidFill>
                  <a:schemeClr val="tx1"/>
                </a:solidFill>
              </a:rPr>
              <a:t>UCLH’s current policy says </a:t>
            </a:r>
            <a:r>
              <a:rPr lang="en-GB" sz="1100" dirty="0">
                <a:solidFill>
                  <a:schemeClr val="tx1"/>
                </a:solidFill>
              </a:rPr>
              <a:t>p</a:t>
            </a:r>
            <a:r>
              <a:rPr lang="en-GB" sz="1100" b="0" dirty="0">
                <a:solidFill>
                  <a:schemeClr val="tx1"/>
                </a:solidFill>
              </a:rPr>
              <a:t>atients </a:t>
            </a:r>
            <a:r>
              <a:rPr lang="en-GB" sz="1100" b="1" dirty="0">
                <a:solidFill>
                  <a:schemeClr val="tx1"/>
                </a:solidFill>
              </a:rPr>
              <a:t>who need to travel significant distances </a:t>
            </a:r>
            <a:r>
              <a:rPr lang="en-GB" sz="1100" dirty="0">
                <a:solidFill>
                  <a:schemeClr val="tx1"/>
                </a:solidFill>
              </a:rPr>
              <a:t>can stay in accommodation close by during treatment.</a:t>
            </a:r>
            <a:endParaRPr lang="en-GB" sz="1100" dirty="0">
              <a:solidFill>
                <a:schemeClr val="tx1"/>
              </a:solidFill>
              <a:cs typeface="Arial"/>
            </a:endParaRPr>
          </a:p>
          <a:p>
            <a:pPr marL="285750" indent="-285750">
              <a:buFont typeface="Arial" panose="020B0604020202020204" pitchFamily="34" charset="0"/>
              <a:buChar char="•"/>
            </a:pPr>
            <a:endParaRPr lang="en-GB" sz="1100" b="0" dirty="0">
              <a:solidFill>
                <a:schemeClr val="tx1"/>
              </a:solidFill>
            </a:endParaRPr>
          </a:p>
          <a:p>
            <a:pPr marL="285750" indent="-285750">
              <a:buFont typeface="Arial" panose="020B0604020202020204" pitchFamily="34" charset="0"/>
              <a:buChar char="•"/>
            </a:pPr>
            <a:endParaRPr lang="en-GB" sz="1100" b="0" dirty="0">
              <a:solidFill>
                <a:schemeClr val="tx1"/>
              </a:solidFill>
            </a:endParaRPr>
          </a:p>
        </p:txBody>
      </p:sp>
      <p:sp>
        <p:nvSpPr>
          <p:cNvPr id="10" name="Rectangle: Rounded Corners 9">
            <a:extLst>
              <a:ext uri="{FF2B5EF4-FFF2-40B4-BE49-F238E27FC236}">
                <a16:creationId xmlns:a16="http://schemas.microsoft.com/office/drawing/2014/main" id="{93D7DC53-1998-08BE-6727-ECE0BA306DCF}"/>
              </a:ext>
            </a:extLst>
          </p:cNvPr>
          <p:cNvSpPr/>
          <p:nvPr/>
        </p:nvSpPr>
        <p:spPr>
          <a:xfrm>
            <a:off x="9345848" y="1382973"/>
            <a:ext cx="2579160" cy="468000"/>
          </a:xfrm>
          <a:prstGeom prst="roundRect">
            <a:avLst>
              <a:gd name="adj" fmla="val 6945"/>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US" sz="1200" b="1" dirty="0">
                <a:solidFill>
                  <a:schemeClr val="bg1"/>
                </a:solidFill>
                <a:latin typeface="Arial"/>
                <a:ea typeface="Arial" panose="020B0604020202020204" pitchFamily="34" charset="0"/>
                <a:cs typeface="Times New Roman"/>
              </a:rPr>
              <a:t>Capacity at University College Hospital</a:t>
            </a:r>
          </a:p>
        </p:txBody>
      </p:sp>
      <p:sp>
        <p:nvSpPr>
          <p:cNvPr id="14" name="Free-form: Shape 30">
            <a:extLst>
              <a:ext uri="{FF2B5EF4-FFF2-40B4-BE49-F238E27FC236}">
                <a16:creationId xmlns:a16="http://schemas.microsoft.com/office/drawing/2014/main" id="{54301761-8C22-28F4-0020-8D2D9A19529B}"/>
              </a:ext>
            </a:extLst>
          </p:cNvPr>
          <p:cNvSpPr/>
          <p:nvPr/>
        </p:nvSpPr>
        <p:spPr>
          <a:xfrm>
            <a:off x="9340810" y="1931060"/>
            <a:ext cx="2608526" cy="938550"/>
          </a:xfrm>
          <a:custGeom>
            <a:avLst/>
            <a:gdLst>
              <a:gd name="connsiteX0" fmla="*/ 0 w 2159999"/>
              <a:gd name="connsiteY0" fmla="*/ 0 h 1548790"/>
              <a:gd name="connsiteX1" fmla="*/ 2159999 w 2159999"/>
              <a:gd name="connsiteY1" fmla="*/ 0 h 1548790"/>
              <a:gd name="connsiteX2" fmla="*/ 2159999 w 2159999"/>
              <a:gd name="connsiteY2" fmla="*/ 1314994 h 1548790"/>
              <a:gd name="connsiteX3" fmla="*/ 574549 w 2159999"/>
              <a:gd name="connsiteY3" fmla="*/ 1314994 h 1548790"/>
              <a:gd name="connsiteX4" fmla="*/ 339317 w 2159999"/>
              <a:gd name="connsiteY4" fmla="*/ 1548790 h 1548790"/>
              <a:gd name="connsiteX5" fmla="*/ 106948 w 2159999"/>
              <a:gd name="connsiteY5" fmla="*/ 1314994 h 1548790"/>
              <a:gd name="connsiteX6" fmla="*/ 0 w 2159999"/>
              <a:gd name="connsiteY6" fmla="*/ 1314994 h 15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999" h="1548790">
                <a:moveTo>
                  <a:pt x="0" y="0"/>
                </a:moveTo>
                <a:lnTo>
                  <a:pt x="2159999" y="0"/>
                </a:lnTo>
                <a:lnTo>
                  <a:pt x="2159999" y="1314994"/>
                </a:lnTo>
                <a:lnTo>
                  <a:pt x="574549" y="1314994"/>
                </a:lnTo>
                <a:lnTo>
                  <a:pt x="339317" y="1548790"/>
                </a:lnTo>
                <a:lnTo>
                  <a:pt x="106948" y="1314994"/>
                </a:lnTo>
                <a:lnTo>
                  <a:pt x="0" y="1314994"/>
                </a:lnTo>
                <a:close/>
              </a:path>
            </a:pathLst>
          </a:cu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r>
              <a:rPr lang="en-GB" sz="1100" b="1" dirty="0"/>
              <a:t>There are concerns about whether University College Hospital has the capacity to take on the treatment of more patients on the site. </a:t>
            </a:r>
          </a:p>
        </p:txBody>
      </p:sp>
      <p:sp>
        <p:nvSpPr>
          <p:cNvPr id="15" name="Free-form: Shape 34">
            <a:extLst>
              <a:ext uri="{FF2B5EF4-FFF2-40B4-BE49-F238E27FC236}">
                <a16:creationId xmlns:a16="http://schemas.microsoft.com/office/drawing/2014/main" id="{8AF38A2D-3D93-F6A9-C878-C2F892137D7F}"/>
              </a:ext>
            </a:extLst>
          </p:cNvPr>
          <p:cNvSpPr/>
          <p:nvPr/>
        </p:nvSpPr>
        <p:spPr>
          <a:xfrm>
            <a:off x="9340810" y="2886656"/>
            <a:ext cx="2574073" cy="1978791"/>
          </a:xfrm>
          <a:custGeom>
            <a:avLst/>
            <a:gdLst>
              <a:gd name="connsiteX0" fmla="*/ 4036 w 2119446"/>
              <a:gd name="connsiteY0" fmla="*/ 0 h 2860915"/>
              <a:gd name="connsiteX1" fmla="*/ 92996 w 2119446"/>
              <a:gd name="connsiteY1" fmla="*/ 0 h 2860915"/>
              <a:gd name="connsiteX2" fmla="*/ 329480 w 2119446"/>
              <a:gd name="connsiteY2" fmla="*/ 242952 h 2860915"/>
              <a:gd name="connsiteX3" fmla="*/ 568878 w 2119446"/>
              <a:gd name="connsiteY3" fmla="*/ 0 h 2860915"/>
              <a:gd name="connsiteX4" fmla="*/ 2119446 w 2119446"/>
              <a:gd name="connsiteY4" fmla="*/ 0 h 2860915"/>
              <a:gd name="connsiteX5" fmla="*/ 2119446 w 2119446"/>
              <a:gd name="connsiteY5" fmla="*/ 2267498 h 2860915"/>
              <a:gd name="connsiteX6" fmla="*/ 2115409 w 2119446"/>
              <a:gd name="connsiteY6" fmla="*/ 2267498 h 2860915"/>
              <a:gd name="connsiteX7" fmla="*/ 2115409 w 2119446"/>
              <a:gd name="connsiteY7" fmla="*/ 2860915 h 2860915"/>
              <a:gd name="connsiteX8" fmla="*/ 0 w 2119446"/>
              <a:gd name="connsiteY8" fmla="*/ 2860915 h 2860915"/>
              <a:gd name="connsiteX9" fmla="*/ 0 w 2119446"/>
              <a:gd name="connsiteY9" fmla="*/ 1946515 h 2860915"/>
              <a:gd name="connsiteX10" fmla="*/ 4036 w 2119446"/>
              <a:gd name="connsiteY10" fmla="*/ 1946515 h 286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9446" h="2860915">
                <a:moveTo>
                  <a:pt x="4036" y="0"/>
                </a:moveTo>
                <a:lnTo>
                  <a:pt x="92996" y="0"/>
                </a:lnTo>
                <a:lnTo>
                  <a:pt x="329480" y="242952"/>
                </a:lnTo>
                <a:lnTo>
                  <a:pt x="568878" y="0"/>
                </a:lnTo>
                <a:lnTo>
                  <a:pt x="2119446" y="0"/>
                </a:lnTo>
                <a:lnTo>
                  <a:pt x="2119446" y="2267498"/>
                </a:lnTo>
                <a:lnTo>
                  <a:pt x="2115409" y="2267498"/>
                </a:lnTo>
                <a:lnTo>
                  <a:pt x="2115409" y="2860915"/>
                </a:lnTo>
                <a:lnTo>
                  <a:pt x="0" y="2860915"/>
                </a:lnTo>
                <a:lnTo>
                  <a:pt x="0" y="1946515"/>
                </a:lnTo>
                <a:lnTo>
                  <a:pt x="4036" y="1946515"/>
                </a:lnTo>
                <a:close/>
              </a:path>
            </a:pathLst>
          </a:cu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285750" indent="-285750">
              <a:buFont typeface="Arial" panose="020B0604020202020204" pitchFamily="34" charset="0"/>
              <a:buChar char="•"/>
            </a:pPr>
            <a:r>
              <a:rPr lang="en-GB" sz="1100" b="0" dirty="0">
                <a:solidFill>
                  <a:schemeClr val="tx1"/>
                </a:solidFill>
              </a:rPr>
              <a:t>Work is underway to create more capacity at University College Hospital, including an additional LINAC machine, used for conventional radiotherapy. </a:t>
            </a:r>
          </a:p>
          <a:p>
            <a:pPr marL="285750" indent="-285750">
              <a:buFont typeface="Arial" panose="020B0604020202020204" pitchFamily="34" charset="0"/>
              <a:buChar char="•"/>
            </a:pPr>
            <a:r>
              <a:rPr lang="en-GB" sz="1100" dirty="0">
                <a:solidFill>
                  <a:schemeClr val="tx1"/>
                </a:solidFill>
              </a:rPr>
              <a:t>C</a:t>
            </a:r>
            <a:r>
              <a:rPr lang="en-GB" sz="1100" b="0" dirty="0">
                <a:solidFill>
                  <a:schemeClr val="tx1"/>
                </a:solidFill>
              </a:rPr>
              <a:t>apacity requirements will remain under review including range of available options.</a:t>
            </a:r>
          </a:p>
          <a:p>
            <a:endParaRPr lang="en-GB" sz="1100" b="0" dirty="0">
              <a:solidFill>
                <a:schemeClr val="tx1"/>
              </a:solidFill>
            </a:endParaRPr>
          </a:p>
        </p:txBody>
      </p:sp>
      <p:sp>
        <p:nvSpPr>
          <p:cNvPr id="16" name="Rectangle: Rounded Corners 15">
            <a:extLst>
              <a:ext uri="{FF2B5EF4-FFF2-40B4-BE49-F238E27FC236}">
                <a16:creationId xmlns:a16="http://schemas.microsoft.com/office/drawing/2014/main" id="{DD225186-3441-50E8-4D37-FE4643CD004C}"/>
              </a:ext>
            </a:extLst>
          </p:cNvPr>
          <p:cNvSpPr/>
          <p:nvPr/>
        </p:nvSpPr>
        <p:spPr>
          <a:xfrm>
            <a:off x="6318351" y="1382973"/>
            <a:ext cx="2949474" cy="468000"/>
          </a:xfrm>
          <a:prstGeom prst="roundRect">
            <a:avLst>
              <a:gd name="adj" fmla="val 6945"/>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US" sz="1200" b="1">
                <a:solidFill>
                  <a:schemeClr val="bg1"/>
                </a:solidFill>
                <a:latin typeface="Arial"/>
                <a:ea typeface="Arial" panose="020B0604020202020204" pitchFamily="34" charset="0"/>
                <a:cs typeface="Times New Roman"/>
              </a:rPr>
              <a:t>Fragmentation of services</a:t>
            </a:r>
          </a:p>
        </p:txBody>
      </p:sp>
      <p:sp>
        <p:nvSpPr>
          <p:cNvPr id="17" name="TextBox 16">
            <a:extLst>
              <a:ext uri="{FF2B5EF4-FFF2-40B4-BE49-F238E27FC236}">
                <a16:creationId xmlns:a16="http://schemas.microsoft.com/office/drawing/2014/main" id="{E049EBFF-D878-74DC-3F62-4CF522F11090}"/>
              </a:ext>
            </a:extLst>
          </p:cNvPr>
          <p:cNvSpPr txBox="1"/>
          <p:nvPr/>
        </p:nvSpPr>
        <p:spPr>
          <a:xfrm>
            <a:off x="6320925" y="1930891"/>
            <a:ext cx="2946900" cy="769441"/>
          </a:xfrm>
          <a:prstGeom prst="rect">
            <a:avLst/>
          </a:prstGeom>
          <a:noFill/>
        </p:spPr>
        <p:txBody>
          <a:bodyPr wrap="square">
            <a:spAutoFit/>
          </a:bodyPr>
          <a:lstStyle/>
          <a:p>
            <a:r>
              <a:rPr lang="en-GB" sz="1100" b="1" dirty="0">
                <a:solidFill>
                  <a:srgbClr val="000000"/>
                </a:solidFill>
                <a:latin typeface="Arial" panose="020B0604020202020204" pitchFamily="34" charset="0"/>
                <a:cs typeface="Times New Roman" panose="02020603050405020304" pitchFamily="18" charset="0"/>
              </a:rPr>
              <a:t>If </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radiotherapy services are all provided at University College Hospital, it further breaks up the current service, rather than consolidating it. </a:t>
            </a:r>
            <a:endParaRPr lang="en-GB" sz="1100" b="1" dirty="0"/>
          </a:p>
        </p:txBody>
      </p:sp>
      <p:sp>
        <p:nvSpPr>
          <p:cNvPr id="21" name="Free-form: Shape 34">
            <a:extLst>
              <a:ext uri="{FF2B5EF4-FFF2-40B4-BE49-F238E27FC236}">
                <a16:creationId xmlns:a16="http://schemas.microsoft.com/office/drawing/2014/main" id="{FDF51EB9-7479-140C-117B-3ABD7CF93EDB}"/>
              </a:ext>
            </a:extLst>
          </p:cNvPr>
          <p:cNvSpPr/>
          <p:nvPr/>
        </p:nvSpPr>
        <p:spPr>
          <a:xfrm>
            <a:off x="6311772" y="2728389"/>
            <a:ext cx="2946900" cy="2118778"/>
          </a:xfrm>
          <a:custGeom>
            <a:avLst/>
            <a:gdLst>
              <a:gd name="connsiteX0" fmla="*/ 4036 w 2119446"/>
              <a:gd name="connsiteY0" fmla="*/ 0 h 2860915"/>
              <a:gd name="connsiteX1" fmla="*/ 92996 w 2119446"/>
              <a:gd name="connsiteY1" fmla="*/ 0 h 2860915"/>
              <a:gd name="connsiteX2" fmla="*/ 329480 w 2119446"/>
              <a:gd name="connsiteY2" fmla="*/ 242952 h 2860915"/>
              <a:gd name="connsiteX3" fmla="*/ 568878 w 2119446"/>
              <a:gd name="connsiteY3" fmla="*/ 0 h 2860915"/>
              <a:gd name="connsiteX4" fmla="*/ 2119446 w 2119446"/>
              <a:gd name="connsiteY4" fmla="*/ 0 h 2860915"/>
              <a:gd name="connsiteX5" fmla="*/ 2119446 w 2119446"/>
              <a:gd name="connsiteY5" fmla="*/ 2267498 h 2860915"/>
              <a:gd name="connsiteX6" fmla="*/ 2115409 w 2119446"/>
              <a:gd name="connsiteY6" fmla="*/ 2267498 h 2860915"/>
              <a:gd name="connsiteX7" fmla="*/ 2115409 w 2119446"/>
              <a:gd name="connsiteY7" fmla="*/ 2860915 h 2860915"/>
              <a:gd name="connsiteX8" fmla="*/ 0 w 2119446"/>
              <a:gd name="connsiteY8" fmla="*/ 2860915 h 2860915"/>
              <a:gd name="connsiteX9" fmla="*/ 0 w 2119446"/>
              <a:gd name="connsiteY9" fmla="*/ 1946515 h 2860915"/>
              <a:gd name="connsiteX10" fmla="*/ 4036 w 2119446"/>
              <a:gd name="connsiteY10" fmla="*/ 1946515 h 286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9446" h="2860915">
                <a:moveTo>
                  <a:pt x="4036" y="0"/>
                </a:moveTo>
                <a:lnTo>
                  <a:pt x="92996" y="0"/>
                </a:lnTo>
                <a:lnTo>
                  <a:pt x="329480" y="242952"/>
                </a:lnTo>
                <a:lnTo>
                  <a:pt x="568878" y="0"/>
                </a:lnTo>
                <a:lnTo>
                  <a:pt x="2119446" y="0"/>
                </a:lnTo>
                <a:lnTo>
                  <a:pt x="2119446" y="2267498"/>
                </a:lnTo>
                <a:lnTo>
                  <a:pt x="2115409" y="2267498"/>
                </a:lnTo>
                <a:lnTo>
                  <a:pt x="2115409" y="2860915"/>
                </a:lnTo>
                <a:lnTo>
                  <a:pt x="0" y="2860915"/>
                </a:lnTo>
                <a:lnTo>
                  <a:pt x="0" y="1946515"/>
                </a:lnTo>
                <a:lnTo>
                  <a:pt x="4036" y="1946515"/>
                </a:lnTo>
                <a:close/>
              </a:path>
            </a:pathLst>
          </a:cu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171450" indent="-171450">
              <a:buFont typeface="Arial" panose="020B0604020202020204" pitchFamily="34" charset="0"/>
              <a:buChar char="•"/>
            </a:pPr>
            <a:r>
              <a:rPr lang="en-GB" sz="1100" b="0" dirty="0">
                <a:solidFill>
                  <a:schemeClr val="tx1"/>
                </a:solidFill>
              </a:rPr>
              <a:t>University College Hospital has described for us how it provides all </a:t>
            </a:r>
            <a:r>
              <a:rPr lang="en-GB" sz="1100" b="0" dirty="0" err="1">
                <a:solidFill>
                  <a:schemeClr val="tx1"/>
                </a:solidFill>
              </a:rPr>
              <a:t>paediatic</a:t>
            </a:r>
            <a:r>
              <a:rPr lang="en-GB" sz="1100" b="0" dirty="0">
                <a:solidFill>
                  <a:schemeClr val="tx1"/>
                </a:solidFill>
              </a:rPr>
              <a:t> radiotherapy services for other Principal Treatment </a:t>
            </a:r>
            <a:r>
              <a:rPr lang="en-GB" sz="1100" dirty="0">
                <a:solidFill>
                  <a:schemeClr val="tx1"/>
                </a:solidFill>
              </a:rPr>
              <a:t>Centres, using </a:t>
            </a:r>
            <a:r>
              <a:rPr lang="en-GB" sz="1100" b="0" dirty="0">
                <a:solidFill>
                  <a:schemeClr val="tx1"/>
                </a:solidFill>
              </a:rPr>
              <a:t>multidisciplinary team working, handover protocols, and clear and agreed pathways, including for psycho-social care, for bone marrow transplant patients, for patients who need chemotherapy concurrently with radiotherapy, and for patients who need intensive care. </a:t>
            </a:r>
          </a:p>
        </p:txBody>
      </p:sp>
      <p:sp>
        <p:nvSpPr>
          <p:cNvPr id="22" name="Rectangle: Rounded Corners 21">
            <a:extLst>
              <a:ext uri="{FF2B5EF4-FFF2-40B4-BE49-F238E27FC236}">
                <a16:creationId xmlns:a16="http://schemas.microsoft.com/office/drawing/2014/main" id="{478FDA38-6A4F-BAEE-66C4-369D52FC197B}"/>
              </a:ext>
            </a:extLst>
          </p:cNvPr>
          <p:cNvSpPr/>
          <p:nvPr/>
        </p:nvSpPr>
        <p:spPr>
          <a:xfrm>
            <a:off x="456448" y="4968025"/>
            <a:ext cx="11492888" cy="194816"/>
          </a:xfrm>
          <a:prstGeom prst="roundRect">
            <a:avLst>
              <a:gd name="adj" fmla="val 6945"/>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dirty="0">
                <a:solidFill>
                  <a:schemeClr val="bg1"/>
                </a:solidFill>
                <a:latin typeface="Arial"/>
                <a:ea typeface="Arial" panose="020B0604020202020204" pitchFamily="34" charset="0"/>
                <a:cs typeface="Times New Roman"/>
              </a:rPr>
              <a:t>Recommendations/actions to be taken forward as a result of feedback</a:t>
            </a:r>
          </a:p>
        </p:txBody>
      </p:sp>
      <p:sp>
        <p:nvSpPr>
          <p:cNvPr id="23" name="Rectangle 22">
            <a:extLst>
              <a:ext uri="{FF2B5EF4-FFF2-40B4-BE49-F238E27FC236}">
                <a16:creationId xmlns:a16="http://schemas.microsoft.com/office/drawing/2014/main" id="{5C066C28-4CC6-6758-D248-58350994260C}"/>
              </a:ext>
            </a:extLst>
          </p:cNvPr>
          <p:cNvSpPr/>
          <p:nvPr/>
        </p:nvSpPr>
        <p:spPr>
          <a:xfrm>
            <a:off x="438528" y="5403145"/>
            <a:ext cx="11476355" cy="87059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GB" sz="1100" dirty="0">
                <a:solidFill>
                  <a:srgbClr val="231F20"/>
                </a:solidFill>
                <a:latin typeface="Arial"/>
                <a:ea typeface="Arial" panose="020B0604020202020204" pitchFamily="34" charset="0"/>
                <a:cs typeface="Times New Roman"/>
              </a:rPr>
              <a:t>Evelina London should work closely with UCLH, The Royal Marsden, commissioners, and other stakeholders to </a:t>
            </a:r>
            <a:r>
              <a:rPr lang="en-GB" sz="1100" b="1" dirty="0">
                <a:solidFill>
                  <a:srgbClr val="231F20"/>
                </a:solidFill>
                <a:latin typeface="Arial"/>
                <a:ea typeface="Arial" panose="020B0604020202020204" pitchFamily="34" charset="0"/>
                <a:cs typeface="Times New Roman"/>
              </a:rPr>
              <a:t>develop detailed patient pathways, capacity and resourcing plans </a:t>
            </a:r>
            <a:r>
              <a:rPr lang="en-GB" sz="1100" dirty="0">
                <a:solidFill>
                  <a:srgbClr val="231F20"/>
                </a:solidFill>
                <a:latin typeface="Arial"/>
                <a:ea typeface="Arial" panose="020B0604020202020204" pitchFamily="34" charset="0"/>
                <a:cs typeface="Times New Roman"/>
              </a:rPr>
              <a:t>for radiotherapy services, drawing on the experience of providing care for patients from other Principal Treatment Centres.</a:t>
            </a:r>
            <a:endParaRPr lang="en-US" sz="1100" dirty="0">
              <a:solidFill>
                <a:schemeClr val="tx1"/>
              </a:solidFill>
              <a:latin typeface="Arial"/>
              <a:ea typeface="Arial" panose="020B0604020202020204" pitchFamily="34" charset="0"/>
              <a:cs typeface="Times New Roman"/>
            </a:endParaRPr>
          </a:p>
          <a:p>
            <a:pPr marL="171450" indent="-171450" defTabSz="914309">
              <a:buFont typeface="Arial" panose="020B0604020202020204" pitchFamily="34" charset="0"/>
              <a:buChar char="•"/>
            </a:pPr>
            <a:endParaRPr lang="en-US" sz="1100" b="1" dirty="0">
              <a:solidFill>
                <a:srgbClr val="31404A"/>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CA82FAA-A581-CDF6-3702-422AC38FC15B}"/>
              </a:ext>
            </a:extLst>
          </p:cNvPr>
          <p:cNvSpPr txBox="1"/>
          <p:nvPr/>
        </p:nvSpPr>
        <p:spPr>
          <a:xfrm>
            <a:off x="5179883" y="94306"/>
            <a:ext cx="3874350" cy="600164"/>
          </a:xfrm>
          <a:prstGeom prst="rect">
            <a:avLst/>
          </a:prstGeom>
          <a:noFill/>
        </p:spPr>
        <p:txBody>
          <a:bodyPr wrap="square">
            <a:spAutoFit/>
          </a:bodyPr>
          <a:lstStyle/>
          <a:p>
            <a:r>
              <a:rPr lang="en-GB" sz="1100" i="1" dirty="0">
                <a:solidFill>
                  <a:schemeClr val="bg2"/>
                </a:solidFill>
              </a:rPr>
              <a:t>“A good proposal, if it opens up a larger service.” (Child, young person, or family member with no direct experience of cancer, questionnaire response.) </a:t>
            </a:r>
          </a:p>
        </p:txBody>
      </p:sp>
      <p:sp>
        <p:nvSpPr>
          <p:cNvPr id="19" name="TextBox 18">
            <a:extLst>
              <a:ext uri="{FF2B5EF4-FFF2-40B4-BE49-F238E27FC236}">
                <a16:creationId xmlns:a16="http://schemas.microsoft.com/office/drawing/2014/main" id="{2EA5ED1F-6460-3E68-5CE4-6678354276D1}"/>
              </a:ext>
            </a:extLst>
          </p:cNvPr>
          <p:cNvSpPr txBox="1"/>
          <p:nvPr/>
        </p:nvSpPr>
        <p:spPr>
          <a:xfrm>
            <a:off x="2607412" y="50803"/>
            <a:ext cx="2546119" cy="1107996"/>
          </a:xfrm>
          <a:prstGeom prst="rect">
            <a:avLst/>
          </a:prstGeom>
          <a:noFill/>
        </p:spPr>
        <p:txBody>
          <a:bodyPr wrap="square" lIns="91440" tIns="45720" rIns="91440" bIns="45720" anchor="t">
            <a:spAutoFit/>
          </a:bodyPr>
          <a:lstStyle/>
          <a:p>
            <a:r>
              <a:rPr lang="en-GB" sz="1100" i="1" dirty="0">
                <a:solidFill>
                  <a:schemeClr val="bg2"/>
                </a:solidFill>
                <a:ea typeface="+mn-lt"/>
                <a:cs typeface="+mn-lt"/>
              </a:rPr>
              <a:t>“Possibly make it trickier to get to central London site for those living further out in the south east.” (Child, young person, or family member with no direct experience of cancer, questionnaire response.)</a:t>
            </a:r>
            <a:endParaRPr lang="en-US" dirty="0">
              <a:solidFill>
                <a:schemeClr val="bg2"/>
              </a:solidFill>
            </a:endParaRPr>
          </a:p>
        </p:txBody>
      </p:sp>
      <p:sp>
        <p:nvSpPr>
          <p:cNvPr id="25" name="TextBox 24">
            <a:extLst>
              <a:ext uri="{FF2B5EF4-FFF2-40B4-BE49-F238E27FC236}">
                <a16:creationId xmlns:a16="http://schemas.microsoft.com/office/drawing/2014/main" id="{C4DB14D6-0AE3-9522-1002-6CDE95F80757}"/>
              </a:ext>
            </a:extLst>
          </p:cNvPr>
          <p:cNvSpPr txBox="1"/>
          <p:nvPr/>
        </p:nvSpPr>
        <p:spPr>
          <a:xfrm>
            <a:off x="4884121" y="798939"/>
            <a:ext cx="4542460" cy="600164"/>
          </a:xfrm>
          <a:prstGeom prst="rect">
            <a:avLst/>
          </a:prstGeom>
          <a:noFill/>
        </p:spPr>
        <p:txBody>
          <a:bodyPr wrap="square">
            <a:spAutoFit/>
          </a:bodyPr>
          <a:lstStyle/>
          <a:p>
            <a:r>
              <a:rPr lang="en-GB" sz="1100" i="1" dirty="0">
                <a:solidFill>
                  <a:schemeClr val="bg2"/>
                </a:solidFill>
              </a:rPr>
              <a:t>“It makes sense to centralise the service at University College Hospital, given the increasing use of proton beam therapy.” (Evelina London staff event, November 2023.)</a:t>
            </a:r>
          </a:p>
        </p:txBody>
      </p:sp>
      <p:sp>
        <p:nvSpPr>
          <p:cNvPr id="26" name="TextBox 25">
            <a:extLst>
              <a:ext uri="{FF2B5EF4-FFF2-40B4-BE49-F238E27FC236}">
                <a16:creationId xmlns:a16="http://schemas.microsoft.com/office/drawing/2014/main" id="{1371573D-E89A-98CD-665B-36BAD2AFE380}"/>
              </a:ext>
            </a:extLst>
          </p:cNvPr>
          <p:cNvSpPr txBox="1"/>
          <p:nvPr/>
        </p:nvSpPr>
        <p:spPr>
          <a:xfrm>
            <a:off x="9344062" y="497376"/>
            <a:ext cx="2847938" cy="600164"/>
          </a:xfrm>
          <a:prstGeom prst="rect">
            <a:avLst/>
          </a:prstGeom>
          <a:noFill/>
        </p:spPr>
        <p:txBody>
          <a:bodyPr wrap="square">
            <a:spAutoFit/>
          </a:bodyPr>
          <a:lstStyle/>
          <a:p>
            <a:r>
              <a:rPr lang="en-GB" sz="1100" b="1" i="1" dirty="0">
                <a:solidFill>
                  <a:schemeClr val="bg2"/>
                </a:solidFill>
                <a:cs typeface="Arial"/>
              </a:rPr>
              <a:t>More detail on how we considered feedback around radiotherapy is in the DMBC section 7.6, page 193-202</a:t>
            </a:r>
          </a:p>
        </p:txBody>
      </p:sp>
    </p:spTree>
    <p:extLst>
      <p:ext uri="{BB962C8B-B14F-4D97-AF65-F5344CB8AC3E}">
        <p14:creationId xmlns:p14="http://schemas.microsoft.com/office/powerpoint/2010/main" val="70021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CA8DB20-CA43-E1ED-1862-78DE77A3F5F6}"/>
              </a:ext>
            </a:extLst>
          </p:cNvPr>
          <p:cNvSpPr/>
          <p:nvPr/>
        </p:nvSpPr>
        <p:spPr>
          <a:xfrm>
            <a:off x="-275794" y="712392"/>
            <a:ext cx="3090114" cy="828640"/>
          </a:xfrm>
          <a:prstGeom prst="roundRect">
            <a:avLst>
              <a:gd name="adj" fmla="val 84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2000" tIns="0" rIns="0" bIns="0" rtlCol="0" anchor="ctr"/>
          <a:lstStyle/>
          <a:p>
            <a:pPr algn="ctr" defTabSz="914309"/>
            <a:r>
              <a:rPr lang="en-GB" sz="2000" b="1" dirty="0">
                <a:solidFill>
                  <a:schemeClr val="accent5">
                    <a:lumMod val="75000"/>
                  </a:schemeClr>
                </a:solidFill>
                <a:latin typeface="Arial" panose="020B0604020202020204"/>
              </a:rPr>
              <a:t>Impact on other services </a:t>
            </a:r>
            <a:r>
              <a:rPr lang="en-GB" sz="1200" b="1" dirty="0">
                <a:solidFill>
                  <a:schemeClr val="accent5">
                    <a:lumMod val="75000"/>
                  </a:schemeClr>
                </a:solidFill>
                <a:latin typeface="Arial" panose="020B0604020202020204"/>
              </a:rPr>
              <a:t>(1/2)</a:t>
            </a:r>
          </a:p>
        </p:txBody>
      </p:sp>
      <p:sp>
        <p:nvSpPr>
          <p:cNvPr id="14" name="Rectangle: Rounded Corners 13">
            <a:extLst>
              <a:ext uri="{FF2B5EF4-FFF2-40B4-BE49-F238E27FC236}">
                <a16:creationId xmlns:a16="http://schemas.microsoft.com/office/drawing/2014/main" id="{09146746-665C-95A4-6A0C-9FDBB2955A5F}"/>
              </a:ext>
            </a:extLst>
          </p:cNvPr>
          <p:cNvSpPr/>
          <p:nvPr/>
        </p:nvSpPr>
        <p:spPr>
          <a:xfrm>
            <a:off x="545794" y="132080"/>
            <a:ext cx="2268526" cy="1361440"/>
          </a:xfrm>
          <a:prstGeom prst="roundRect">
            <a:avLst>
              <a:gd name="adj" fmla="val 10215"/>
            </a:avLst>
          </a:prstGeom>
          <a:noFill/>
          <a:ln w="19050">
            <a:solidFill>
              <a:srgbClr val="42BBB2"/>
            </a:solidFill>
          </a:ln>
        </p:spPr>
        <p:style>
          <a:lnRef idx="2">
            <a:schemeClr val="accent1">
              <a:shade val="50000"/>
            </a:schemeClr>
          </a:lnRef>
          <a:fillRef idx="1">
            <a:schemeClr val="accent1"/>
          </a:fillRef>
          <a:effectRef idx="0">
            <a:schemeClr val="accent1"/>
          </a:effectRef>
          <a:fontRef idx="minor">
            <a:schemeClr val="lt1"/>
          </a:fontRef>
        </p:style>
        <p:txBody>
          <a:bodyPr lIns="35999" tIns="467986" rIns="35999" rtlCol="0" anchor="ctr"/>
          <a:lstStyle/>
          <a:p>
            <a:pPr algn="ctr" defTabSz="914309"/>
            <a:endParaRPr lang="en-GB" sz="1100" b="1">
              <a:solidFill>
                <a:srgbClr val="FFFFFF"/>
              </a:solidFill>
              <a:latin typeface="Arial" panose="020B0604020202020204"/>
            </a:endParaRPr>
          </a:p>
        </p:txBody>
      </p:sp>
      <p:pic>
        <p:nvPicPr>
          <p:cNvPr id="28" name="Graphic 27" descr="Network with solid fill">
            <a:extLst>
              <a:ext uri="{FF2B5EF4-FFF2-40B4-BE49-F238E27FC236}">
                <a16:creationId xmlns:a16="http://schemas.microsoft.com/office/drawing/2014/main" id="{A165AEB5-F25A-2E81-92E1-C2E1EAC114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6822" y="204213"/>
            <a:ext cx="546469" cy="546469"/>
          </a:xfrm>
          <a:prstGeom prst="rect">
            <a:avLst/>
          </a:prstGeom>
        </p:spPr>
      </p:pic>
      <p:pic>
        <p:nvPicPr>
          <p:cNvPr id="42" name="Graphic 41" descr="Network with solid fill">
            <a:extLst>
              <a:ext uri="{FF2B5EF4-FFF2-40B4-BE49-F238E27FC236}">
                <a16:creationId xmlns:a16="http://schemas.microsoft.com/office/drawing/2014/main" id="{070F763E-69C4-E9FB-9A93-88487C1AA5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36494" y="5440887"/>
            <a:ext cx="351892" cy="351892"/>
          </a:xfrm>
          <a:prstGeom prst="rect">
            <a:avLst/>
          </a:prstGeom>
        </p:spPr>
      </p:pic>
      <p:graphicFrame>
        <p:nvGraphicFramePr>
          <p:cNvPr id="3" name="Table 36">
            <a:extLst>
              <a:ext uri="{FF2B5EF4-FFF2-40B4-BE49-F238E27FC236}">
                <a16:creationId xmlns:a16="http://schemas.microsoft.com/office/drawing/2014/main" id="{4F366BBE-EE18-FF88-BD6A-A3C90824392A}"/>
              </a:ext>
            </a:extLst>
          </p:cNvPr>
          <p:cNvGraphicFramePr>
            <a:graphicFrameLocks noGrp="1"/>
          </p:cNvGraphicFramePr>
          <p:nvPr>
            <p:extLst>
              <p:ext uri="{D42A27DB-BD31-4B8C-83A1-F6EECF244321}">
                <p14:modId xmlns:p14="http://schemas.microsoft.com/office/powerpoint/2010/main" val="1263897342"/>
              </p:ext>
            </p:extLst>
          </p:nvPr>
        </p:nvGraphicFramePr>
        <p:xfrm>
          <a:off x="518615" y="1588544"/>
          <a:ext cx="11388906" cy="4434840"/>
        </p:xfrm>
        <a:graphic>
          <a:graphicData uri="http://schemas.openxmlformats.org/drawingml/2006/table">
            <a:tbl>
              <a:tblPr firstRow="1" bandRow="1">
                <a:tableStyleId>{5C22544A-7EE6-4342-B048-85BDC9FD1C3A}</a:tableStyleId>
              </a:tblPr>
              <a:tblGrid>
                <a:gridCol w="1975522">
                  <a:extLst>
                    <a:ext uri="{9D8B030D-6E8A-4147-A177-3AD203B41FA5}">
                      <a16:colId xmlns:a16="http://schemas.microsoft.com/office/drawing/2014/main" val="3342399723"/>
                    </a:ext>
                  </a:extLst>
                </a:gridCol>
                <a:gridCol w="4684585">
                  <a:extLst>
                    <a:ext uri="{9D8B030D-6E8A-4147-A177-3AD203B41FA5}">
                      <a16:colId xmlns:a16="http://schemas.microsoft.com/office/drawing/2014/main" val="3397528144"/>
                    </a:ext>
                  </a:extLst>
                </a:gridCol>
                <a:gridCol w="4728799">
                  <a:extLst>
                    <a:ext uri="{9D8B030D-6E8A-4147-A177-3AD203B41FA5}">
                      <a16:colId xmlns:a16="http://schemas.microsoft.com/office/drawing/2014/main" val="901406565"/>
                    </a:ext>
                  </a:extLst>
                </a:gridCol>
              </a:tblGrid>
              <a:tr h="240290">
                <a:tc>
                  <a:txBody>
                    <a:bodyPr/>
                    <a:lstStyle/>
                    <a:p>
                      <a:r>
                        <a:rPr lang="en-GB" sz="1100" b="1">
                          <a:solidFill>
                            <a:schemeClr val="tx1"/>
                          </a:solidFill>
                        </a:rPr>
                        <a:t>Organisation</a:t>
                      </a:r>
                    </a:p>
                  </a:txBody>
                  <a:tcPr anchor="ctr">
                    <a:noFill/>
                  </a:tcPr>
                </a:tc>
                <a:tc>
                  <a:txBody>
                    <a:bodyPr/>
                    <a:lstStyle/>
                    <a:p>
                      <a:r>
                        <a:rPr lang="en-GB" sz="1100" b="1">
                          <a:solidFill>
                            <a:schemeClr val="tx1"/>
                          </a:solidFill>
                        </a:rPr>
                        <a:t>You said - potential impacts include</a:t>
                      </a:r>
                    </a:p>
                  </a:txBody>
                  <a:tcPr anchor="ctr">
                    <a:noFill/>
                  </a:tcPr>
                </a:tc>
                <a:tc>
                  <a:txBody>
                    <a:bodyPr/>
                    <a:lstStyle/>
                    <a:p>
                      <a:r>
                        <a:rPr lang="en-GB" sz="1100" b="1" dirty="0">
                          <a:solidFill>
                            <a:schemeClr val="tx1"/>
                          </a:solidFill>
                        </a:rPr>
                        <a:t>We did – mitigations that would or could be put in place </a:t>
                      </a:r>
                    </a:p>
                  </a:txBody>
                  <a:tcPr anchor="ctr">
                    <a:noFill/>
                  </a:tcPr>
                </a:tc>
                <a:extLst>
                  <a:ext uri="{0D108BD9-81ED-4DB2-BD59-A6C34878D82A}">
                    <a16:rowId xmlns:a16="http://schemas.microsoft.com/office/drawing/2014/main" val="3407253236"/>
                  </a:ext>
                </a:extLst>
              </a:tr>
              <a:tr h="0">
                <a:tc rowSpan="4">
                  <a:txBody>
                    <a:bodyPr/>
                    <a:lstStyle/>
                    <a:p>
                      <a:r>
                        <a:rPr lang="en-GB" sz="1100" b="1" dirty="0">
                          <a:solidFill>
                            <a:schemeClr val="tx1"/>
                          </a:solidFill>
                        </a:rPr>
                        <a:t>The Royal Marsden NHS Foundation Trust</a:t>
                      </a:r>
                    </a:p>
                  </a:txBody>
                  <a:tcPr anchor="ctr">
                    <a:solidFill>
                      <a:schemeClr val="accent5">
                        <a:lumMod val="20000"/>
                        <a:lumOff val="80000"/>
                      </a:schemeClr>
                    </a:solidFill>
                  </a:tcPr>
                </a:tc>
                <a:tc>
                  <a:txBody>
                    <a:bodyPr/>
                    <a:lstStyle/>
                    <a:p>
                      <a:pPr marL="171450" indent="-171450">
                        <a:buFont typeface="Arial" panose="020B0604020202020204" pitchFamily="34" charset="0"/>
                        <a:buChar char="•"/>
                      </a:pPr>
                      <a:r>
                        <a:rPr lang="en-GB" sz="1100" b="0" dirty="0">
                          <a:solidFill>
                            <a:schemeClr val="tx1"/>
                          </a:solidFill>
                        </a:rPr>
                        <a:t>Impacts on teenage and young adult services.</a:t>
                      </a:r>
                    </a:p>
                  </a:txBody>
                  <a:tcPr anchor="c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(Discussed in patient pathways, slide 10.)</a:t>
                      </a:r>
                    </a:p>
                  </a:txBody>
                  <a:tcPr anchor="ctr">
                    <a:noFill/>
                  </a:tcPr>
                </a:tc>
                <a:extLst>
                  <a:ext uri="{0D108BD9-81ED-4DB2-BD59-A6C34878D82A}">
                    <a16:rowId xmlns:a16="http://schemas.microsoft.com/office/drawing/2014/main" val="2621976241"/>
                  </a:ext>
                </a:extLst>
              </a:tr>
              <a:tr h="418132">
                <a:tc vMerge="1">
                  <a:txBody>
                    <a:bodyPr/>
                    <a:lstStyle/>
                    <a:p>
                      <a:endParaRPr lang="en-GB"/>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Impacts on </a:t>
                      </a:r>
                      <a:r>
                        <a:rPr lang="en-GB" sz="1100" b="0" dirty="0" err="1">
                          <a:solidFill>
                            <a:schemeClr val="tx1"/>
                          </a:solidFill>
                        </a:rPr>
                        <a:t>mIBG</a:t>
                      </a:r>
                      <a:r>
                        <a:rPr lang="en-GB" sz="1100" b="0" dirty="0">
                          <a:solidFill>
                            <a:schemeClr val="tx1"/>
                          </a:solidFill>
                        </a:rPr>
                        <a:t> therapy (a form of radioactive treatment for some children with neuroblastoma).</a:t>
                      </a:r>
                    </a:p>
                  </a:txBody>
                  <a:tcPr anchor="c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Further work needed during the transition to determine the best option for providing </a:t>
                      </a:r>
                      <a:r>
                        <a:rPr lang="en-GB" sz="1100" b="0" dirty="0" err="1">
                          <a:solidFill>
                            <a:schemeClr val="tx1"/>
                          </a:solidFill>
                        </a:rPr>
                        <a:t>mIBG</a:t>
                      </a:r>
                      <a:r>
                        <a:rPr lang="en-GB" sz="1100" b="0" dirty="0">
                          <a:solidFill>
                            <a:schemeClr val="tx1"/>
                          </a:solidFill>
                        </a:rPr>
                        <a:t> therapy to children.</a:t>
                      </a:r>
                    </a:p>
                  </a:txBody>
                  <a:tcPr anchor="ctr">
                    <a:noFill/>
                  </a:tcPr>
                </a:tc>
                <a:extLst>
                  <a:ext uri="{0D108BD9-81ED-4DB2-BD59-A6C34878D82A}">
                    <a16:rowId xmlns:a16="http://schemas.microsoft.com/office/drawing/2014/main" val="1674428900"/>
                  </a:ext>
                </a:extLst>
              </a:tr>
              <a:tr h="0">
                <a:tc vMerge="1">
                  <a:txBody>
                    <a:bodyPr/>
                    <a:lstStyle/>
                    <a:p>
                      <a:endParaRPr lang="en-GB"/>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Impacts on wider cancer services (including medical education).</a:t>
                      </a:r>
                    </a:p>
                  </a:txBody>
                  <a:tcP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Medical placements for all affected providers will continue to be monitored.</a:t>
                      </a:r>
                    </a:p>
                  </a:txBody>
                  <a:tcPr anchor="ctr">
                    <a:noFill/>
                  </a:tcPr>
                </a:tc>
                <a:extLst>
                  <a:ext uri="{0D108BD9-81ED-4DB2-BD59-A6C34878D82A}">
                    <a16:rowId xmlns:a16="http://schemas.microsoft.com/office/drawing/2014/main" val="3635836442"/>
                  </a:ext>
                </a:extLst>
              </a:tr>
              <a:tr h="0">
                <a:tc vMerge="1">
                  <a:txBody>
                    <a:bodyPr/>
                    <a:lstStyle/>
                    <a:p>
                      <a:endParaRPr lang="en-GB"/>
                    </a:p>
                  </a:txBody>
                  <a:tcPr/>
                </a:tc>
                <a:tc>
                  <a:txBody>
                    <a:bodyPr/>
                    <a:lstStyle/>
                    <a:p>
                      <a:pPr marL="171450" indent="-171450">
                        <a:buFont typeface="Arial" panose="020B0604020202020204" pitchFamily="34" charset="0"/>
                        <a:buChar char="•"/>
                      </a:pPr>
                      <a:r>
                        <a:rPr lang="en-GB" sz="1100" b="0" dirty="0">
                          <a:solidFill>
                            <a:schemeClr val="tx1"/>
                          </a:solidFill>
                        </a:rPr>
                        <a:t>Stranded costs (ongoing costs the Trust might continue to have to pay for a while after the service moved) and transitional costs.</a:t>
                      </a:r>
                    </a:p>
                  </a:txBody>
                  <a:tcPr anchor="c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We are committed, in principle, to working with Trusts on stranded costs at the appropriate time.</a:t>
                      </a:r>
                    </a:p>
                  </a:txBody>
                  <a:tcPr anchor="ctr">
                    <a:noFill/>
                  </a:tcPr>
                </a:tc>
                <a:extLst>
                  <a:ext uri="{0D108BD9-81ED-4DB2-BD59-A6C34878D82A}">
                    <a16:rowId xmlns:a16="http://schemas.microsoft.com/office/drawing/2014/main" val="3896044127"/>
                  </a:ext>
                </a:extLst>
              </a:tr>
              <a:tr h="27432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St George’s University Hospitals NHS Foundation Trust </a:t>
                      </a:r>
                    </a:p>
                  </a:txBody>
                  <a:tcPr anchor="ctr">
                    <a:solidFill>
                      <a:schemeClr val="accent5">
                        <a:lumMod val="20000"/>
                        <a:lumOff val="80000"/>
                      </a:schemeClr>
                    </a:solidFill>
                  </a:tcPr>
                </a:tc>
                <a:tc>
                  <a:txBody>
                    <a:bodyPr/>
                    <a:lstStyle/>
                    <a:p>
                      <a:pPr marL="171450" indent="-171450">
                        <a:buFont typeface="Arial" panose="020B0604020202020204" pitchFamily="34" charset="0"/>
                        <a:buChar char="•"/>
                      </a:pPr>
                      <a:r>
                        <a:rPr lang="en-GB" sz="1100" b="0" dirty="0">
                          <a:solidFill>
                            <a:schemeClr val="tx1"/>
                          </a:solidFill>
                        </a:rPr>
                        <a:t>Impact on its non-cancer children’s surgery service, if surgeons who currently deliver cancer surgery move to the future PTC, or future recruitment to the service is affected.</a:t>
                      </a:r>
                    </a:p>
                    <a:p>
                      <a:pPr marL="171450" indent="-171450">
                        <a:buFont typeface="Arial" panose="020B0604020202020204" pitchFamily="34" charset="0"/>
                        <a:buChar char="•"/>
                      </a:pPr>
                      <a:endParaRPr lang="en-GB" sz="1100" b="0" dirty="0">
                        <a:solidFill>
                          <a:schemeClr val="tx1"/>
                        </a:solidFill>
                      </a:endParaRPr>
                    </a:p>
                  </a:txBody>
                  <a:tcPr anchor="ctr">
                    <a:noFill/>
                  </a:tcPr>
                </a:tc>
                <a:tc>
                  <a:txBody>
                    <a:bodyPr/>
                    <a:lstStyle/>
                    <a:p>
                      <a:pPr marL="171450" indent="-171450">
                        <a:buFont typeface="Arial" panose="020B0604020202020204" pitchFamily="34" charset="0"/>
                        <a:buChar char="•"/>
                      </a:pPr>
                      <a:r>
                        <a:rPr lang="en-GB" sz="1100" b="0" dirty="0">
                          <a:solidFill>
                            <a:schemeClr val="tx1"/>
                          </a:solidFill>
                        </a:rPr>
                        <a:t>Flexible working, recruitment and organisational development to support staff, and delivery of an attractive surgical case mix at St George’s Hospital, supported by the </a:t>
                      </a:r>
                      <a:r>
                        <a:rPr lang="en-GB" sz="1100" b="0" kern="1200" dirty="0">
                          <a:solidFill>
                            <a:schemeClr val="tx1"/>
                          </a:solidFill>
                          <a:latin typeface="+mn-lt"/>
                          <a:ea typeface="+mn-ea"/>
                          <a:cs typeface="+mn-cs"/>
                        </a:rPr>
                        <a:t>South Thames Paediatric Network (which covers south London and much of the south east)</a:t>
                      </a:r>
                      <a:endParaRPr lang="en-GB" sz="1100" b="0" dirty="0">
                        <a:solidFill>
                          <a:schemeClr val="tx1"/>
                        </a:solidFill>
                      </a:endParaRPr>
                    </a:p>
                  </a:txBody>
                  <a:tcPr anchor="ctr">
                    <a:noFill/>
                  </a:tcPr>
                </a:tc>
                <a:extLst>
                  <a:ext uri="{0D108BD9-81ED-4DB2-BD59-A6C34878D82A}">
                    <a16:rowId xmlns:a16="http://schemas.microsoft.com/office/drawing/2014/main" val="1712663325"/>
                  </a:ext>
                </a:extLst>
              </a:tr>
              <a:tr h="409488">
                <a:tc vMerge="1">
                  <a:txBody>
                    <a:bodyPr/>
                    <a:lstStyle/>
                    <a:p>
                      <a:endParaRPr lang="en-GB"/>
                    </a:p>
                  </a:txBody>
                  <a:tcPr/>
                </a:tc>
                <a:tc>
                  <a:txBody>
                    <a:bodyPr/>
                    <a:lstStyle/>
                    <a:p>
                      <a:pPr marL="171450" indent="-171450">
                        <a:buFont typeface="Arial" panose="020B0604020202020204" pitchFamily="34" charset="0"/>
                        <a:buChar char="•"/>
                      </a:pPr>
                      <a:r>
                        <a:rPr lang="en-GB" sz="1100" b="0" dirty="0">
                          <a:solidFill>
                            <a:schemeClr val="tx1"/>
                          </a:solidFill>
                        </a:rPr>
                        <a:t>Impact on its pathology service, including recruitment and retention.</a:t>
                      </a:r>
                    </a:p>
                  </a:txBody>
                  <a:tcPr>
                    <a:noFill/>
                  </a:tcPr>
                </a:tc>
                <a:tc>
                  <a:txBody>
                    <a:bodyPr/>
                    <a:lstStyle/>
                    <a:p>
                      <a:pPr marL="171450" indent="-171450">
                        <a:buFont typeface="Arial" panose="020B0604020202020204" pitchFamily="34" charset="0"/>
                        <a:buChar char="•"/>
                      </a:pPr>
                      <a:r>
                        <a:rPr lang="en-GB" sz="1100" b="0" dirty="0">
                          <a:solidFill>
                            <a:schemeClr val="tx1"/>
                          </a:solidFill>
                        </a:rPr>
                        <a:t>Proactive development and implementation of networking solutions, digital pathology, opportunities for research and professional growth.</a:t>
                      </a:r>
                    </a:p>
                  </a:txBody>
                  <a:tcPr>
                    <a:noFill/>
                  </a:tcPr>
                </a:tc>
                <a:extLst>
                  <a:ext uri="{0D108BD9-81ED-4DB2-BD59-A6C34878D82A}">
                    <a16:rowId xmlns:a16="http://schemas.microsoft.com/office/drawing/2014/main" val="1209727782"/>
                  </a:ext>
                </a:extLst>
              </a:tr>
              <a:tr h="197457">
                <a:tc vMerge="1">
                  <a:txBody>
                    <a:bodyPr/>
                    <a:lstStyle/>
                    <a:p>
                      <a:endParaRPr lang="en-GB"/>
                    </a:p>
                  </a:txBody>
                  <a:tcPr/>
                </a:tc>
                <a:tc>
                  <a:txBody>
                    <a:bodyPr/>
                    <a:lstStyle/>
                    <a:p>
                      <a:pPr marL="171450" indent="-171450">
                        <a:buFont typeface="Arial" panose="020B0604020202020204" pitchFamily="34" charset="0"/>
                        <a:buChar char="•"/>
                      </a:pPr>
                      <a:r>
                        <a:rPr lang="en-GB" sz="1100" b="0" dirty="0">
                          <a:solidFill>
                            <a:schemeClr val="tx1"/>
                          </a:solidFill>
                        </a:rPr>
                        <a:t>Lost opportunities, including for further development of expertise in managing infections in immuno-compromised patients, and benefits for non-cancer patients from learning from medical oncology.</a:t>
                      </a:r>
                    </a:p>
                  </a:txBody>
                  <a:tcPr>
                    <a:noFill/>
                  </a:tcPr>
                </a:tc>
                <a:tc>
                  <a:txBody>
                    <a:bodyPr/>
                    <a:lstStyle/>
                    <a:p>
                      <a:pPr marL="171450" indent="-171450">
                        <a:buFont typeface="Arial" panose="020B0604020202020204" pitchFamily="34" charset="0"/>
                        <a:buChar char="•"/>
                      </a:pPr>
                      <a:r>
                        <a:rPr lang="en-GB" sz="1100" b="0" dirty="0">
                          <a:solidFill>
                            <a:schemeClr val="tx1"/>
                          </a:solidFill>
                        </a:rPr>
                        <a:t>Collaborative and close working with South Thames Paediatric Network; agreements between providers in south London; support from other partnerships. </a:t>
                      </a:r>
                    </a:p>
                  </a:txBody>
                  <a:tcPr>
                    <a:noFill/>
                  </a:tcPr>
                </a:tc>
                <a:extLst>
                  <a:ext uri="{0D108BD9-81ED-4DB2-BD59-A6C34878D82A}">
                    <a16:rowId xmlns:a16="http://schemas.microsoft.com/office/drawing/2014/main" val="982936730"/>
                  </a:ext>
                </a:extLst>
              </a:tr>
              <a:tr h="274320">
                <a:tc vMerge="1">
                  <a:txBody>
                    <a:bodyPr/>
                    <a:lstStyle/>
                    <a:p>
                      <a:endParaRPr lang="en-GB"/>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Stranded and transitional costs.</a:t>
                      </a:r>
                    </a:p>
                    <a:p>
                      <a:pPr marL="171450" indent="-171450">
                        <a:buFont typeface="Arial" panose="020B0604020202020204" pitchFamily="34" charset="0"/>
                        <a:buChar char="•"/>
                      </a:pPr>
                      <a:endParaRPr lang="en-GB" sz="1100" b="0" dirty="0">
                        <a:solidFill>
                          <a:schemeClr val="tx1"/>
                        </a:solidFill>
                      </a:endParaRPr>
                    </a:p>
                  </a:txBody>
                  <a:tcPr anchor="c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We are committed, in principle, to working with Trusts on stranded costs at the appropriate time.</a:t>
                      </a:r>
                    </a:p>
                  </a:txBody>
                  <a:tcPr anchor="ctr">
                    <a:noFill/>
                  </a:tcPr>
                </a:tc>
                <a:extLst>
                  <a:ext uri="{0D108BD9-81ED-4DB2-BD59-A6C34878D82A}">
                    <a16:rowId xmlns:a16="http://schemas.microsoft.com/office/drawing/2014/main" val="330809118"/>
                  </a:ext>
                </a:extLst>
              </a:tr>
              <a:tr h="395773">
                <a:tc>
                  <a:txBody>
                    <a:bodyPr/>
                    <a:lstStyle/>
                    <a:p>
                      <a:r>
                        <a:rPr lang="en-GB" sz="1100" b="1" dirty="0">
                          <a:solidFill>
                            <a:schemeClr val="tx1"/>
                          </a:solidFill>
                        </a:rPr>
                        <a:t>Evelina London Children’s Hospital</a:t>
                      </a:r>
                    </a:p>
                  </a:txBody>
                  <a:tcPr anchor="ctr">
                    <a:solidFill>
                      <a:schemeClr val="accent5">
                        <a:lumMod val="20000"/>
                        <a:lumOff val="80000"/>
                      </a:schemeClr>
                    </a:solidFill>
                  </a:tcPr>
                </a:tc>
                <a:tc>
                  <a:txBody>
                    <a:bodyPr/>
                    <a:lstStyle/>
                    <a:p>
                      <a:pPr marL="171450" indent="-171450">
                        <a:buFont typeface="Arial" panose="020B0604020202020204" pitchFamily="34" charset="0"/>
                        <a:buChar char="•"/>
                      </a:pPr>
                      <a:r>
                        <a:rPr lang="en-GB" sz="1100" b="0" dirty="0">
                          <a:solidFill>
                            <a:schemeClr val="tx1"/>
                          </a:solidFill>
                        </a:rPr>
                        <a:t>Lost opportunities for new therapies</a:t>
                      </a:r>
                    </a:p>
                  </a:txBody>
                  <a:tcPr anchor="ctr">
                    <a:noFill/>
                  </a:tcPr>
                </a:tc>
                <a:tc>
                  <a:txBody>
                    <a:bodyPr/>
                    <a:lstStyle/>
                    <a:p>
                      <a:pPr marL="171450" indent="-171450">
                        <a:buFont typeface="Arial" panose="020B0604020202020204" pitchFamily="34" charset="0"/>
                        <a:buChar char="•"/>
                      </a:pPr>
                      <a:r>
                        <a:rPr lang="en-GB" sz="1100" b="0" kern="1200" dirty="0">
                          <a:solidFill>
                            <a:schemeClr val="tx1"/>
                          </a:solidFill>
                          <a:latin typeface="+mn-lt"/>
                          <a:ea typeface="+mn-ea"/>
                          <a:cs typeface="+mn-cs"/>
                        </a:rPr>
                        <a:t>No mitigation required as Evelina London will be the location of the future PTC.</a:t>
                      </a:r>
                    </a:p>
                  </a:txBody>
                  <a:tcPr anchor="ctr">
                    <a:noFill/>
                  </a:tcPr>
                </a:tc>
                <a:extLst>
                  <a:ext uri="{0D108BD9-81ED-4DB2-BD59-A6C34878D82A}">
                    <a16:rowId xmlns:a16="http://schemas.microsoft.com/office/drawing/2014/main" val="815815323"/>
                  </a:ext>
                </a:extLst>
              </a:tr>
            </a:tbl>
          </a:graphicData>
        </a:graphic>
      </p:graphicFrame>
      <p:sp>
        <p:nvSpPr>
          <p:cNvPr id="4" name="Rectangle: Rounded Corners 3">
            <a:extLst>
              <a:ext uri="{FF2B5EF4-FFF2-40B4-BE49-F238E27FC236}">
                <a16:creationId xmlns:a16="http://schemas.microsoft.com/office/drawing/2014/main" id="{771CFEF6-8353-40CC-CCA7-F5DE36F4B0C9}"/>
              </a:ext>
            </a:extLst>
          </p:cNvPr>
          <p:cNvSpPr/>
          <p:nvPr/>
        </p:nvSpPr>
        <p:spPr>
          <a:xfrm>
            <a:off x="2967285" y="132080"/>
            <a:ext cx="6257430" cy="1361440"/>
          </a:xfrm>
          <a:prstGeom prst="roundRect">
            <a:avLst>
              <a:gd name="adj" fmla="val 6945"/>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US" sz="1200" b="1" dirty="0">
                <a:solidFill>
                  <a:schemeClr val="bg1"/>
                </a:solidFill>
                <a:latin typeface="Arial"/>
                <a:ea typeface="Arial" panose="020B0604020202020204" pitchFamily="34" charset="0"/>
                <a:cs typeface="Times New Roman"/>
              </a:rPr>
              <a:t>Some impacts on other services have been highlighted in other sections of this document – to avoid repeating them, we have signposted to them on these slides. As a result of feedback, </a:t>
            </a:r>
            <a:r>
              <a:rPr lang="en-GB" sz="1200" b="1" dirty="0">
                <a:solidFill>
                  <a:schemeClr val="bg1"/>
                </a:solidFill>
                <a:latin typeface="Arial" panose="020B0604020202020204" pitchFamily="34" charset="0"/>
                <a:ea typeface="Arial" panose="020B0604020202020204" pitchFamily="34" charset="0"/>
                <a:cs typeface="Times New Roman" panose="02020603050405020304" pitchFamily="18" charset="0"/>
              </a:rPr>
              <a:t>w</a:t>
            </a:r>
            <a:r>
              <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 identified two further potential impacts of changing the location of the service (on recruitment and retention at Great Ormond Street Hospital and on </a:t>
            </a:r>
            <a:r>
              <a:rPr lang="en-GB" sz="1200" b="1"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mIBG</a:t>
            </a:r>
            <a:r>
              <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therapy). We have outlined these below. </a:t>
            </a:r>
            <a:endParaRPr lang="en-US" sz="1200" b="1" dirty="0">
              <a:solidFill>
                <a:schemeClr val="bg1"/>
              </a:solidFill>
              <a:latin typeface="Arial"/>
              <a:ea typeface="Arial" panose="020B0604020202020204" pitchFamily="34" charset="0"/>
              <a:cs typeface="Times New Roman"/>
            </a:endParaRPr>
          </a:p>
        </p:txBody>
      </p:sp>
      <p:sp>
        <p:nvSpPr>
          <p:cNvPr id="2" name="TextBox 1">
            <a:extLst>
              <a:ext uri="{FF2B5EF4-FFF2-40B4-BE49-F238E27FC236}">
                <a16:creationId xmlns:a16="http://schemas.microsoft.com/office/drawing/2014/main" id="{53613809-B458-5F4B-F7E3-2168617FD85E}"/>
              </a:ext>
            </a:extLst>
          </p:cNvPr>
          <p:cNvSpPr txBox="1"/>
          <p:nvPr/>
        </p:nvSpPr>
        <p:spPr>
          <a:xfrm>
            <a:off x="9344062" y="497376"/>
            <a:ext cx="2847938" cy="938719"/>
          </a:xfrm>
          <a:prstGeom prst="rect">
            <a:avLst/>
          </a:prstGeom>
          <a:noFill/>
        </p:spPr>
        <p:txBody>
          <a:bodyPr wrap="square">
            <a:spAutoFit/>
          </a:bodyPr>
          <a:lstStyle/>
          <a:p>
            <a:r>
              <a:rPr lang="en-GB" sz="1100" b="1" i="1" dirty="0">
                <a:solidFill>
                  <a:schemeClr val="accent5">
                    <a:lumMod val="75000"/>
                  </a:schemeClr>
                </a:solidFill>
                <a:cs typeface="Arial"/>
              </a:rPr>
              <a:t>More detail on how we considered feedback around the impact on other services is in the DMBC section 7.7, page 202-205 and also within Section 8 Impact. </a:t>
            </a:r>
          </a:p>
        </p:txBody>
      </p:sp>
    </p:spTree>
    <p:extLst>
      <p:ext uri="{BB962C8B-B14F-4D97-AF65-F5344CB8AC3E}">
        <p14:creationId xmlns:p14="http://schemas.microsoft.com/office/powerpoint/2010/main" val="31789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CA8DB20-CA43-E1ED-1862-78DE77A3F5F6}"/>
              </a:ext>
            </a:extLst>
          </p:cNvPr>
          <p:cNvSpPr/>
          <p:nvPr/>
        </p:nvSpPr>
        <p:spPr>
          <a:xfrm>
            <a:off x="1287073" y="204213"/>
            <a:ext cx="5045487" cy="861008"/>
          </a:xfrm>
          <a:prstGeom prst="roundRect">
            <a:avLst>
              <a:gd name="adj" fmla="val 84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2000" tIns="0" rIns="0" bIns="0" rtlCol="0" anchor="ctr"/>
          <a:lstStyle/>
          <a:p>
            <a:pPr defTabSz="914309"/>
            <a:r>
              <a:rPr lang="en-GB" sz="2000" b="1" dirty="0">
                <a:solidFill>
                  <a:schemeClr val="accent5">
                    <a:lumMod val="75000"/>
                  </a:schemeClr>
                </a:solidFill>
                <a:latin typeface="Arial" panose="020B0604020202020204"/>
              </a:rPr>
              <a:t>Impact on other services </a:t>
            </a:r>
            <a:r>
              <a:rPr lang="en-GB" sz="1200" b="1" dirty="0">
                <a:solidFill>
                  <a:schemeClr val="accent5">
                    <a:lumMod val="75000"/>
                  </a:schemeClr>
                </a:solidFill>
                <a:latin typeface="Arial" panose="020B0604020202020204"/>
              </a:rPr>
              <a:t>(2/2)</a:t>
            </a:r>
          </a:p>
        </p:txBody>
      </p:sp>
      <p:sp>
        <p:nvSpPr>
          <p:cNvPr id="14" name="Rectangle: Rounded Corners 13">
            <a:extLst>
              <a:ext uri="{FF2B5EF4-FFF2-40B4-BE49-F238E27FC236}">
                <a16:creationId xmlns:a16="http://schemas.microsoft.com/office/drawing/2014/main" id="{09146746-665C-95A4-6A0C-9FDBB2955A5F}"/>
              </a:ext>
            </a:extLst>
          </p:cNvPr>
          <p:cNvSpPr/>
          <p:nvPr/>
        </p:nvSpPr>
        <p:spPr>
          <a:xfrm>
            <a:off x="518615" y="209399"/>
            <a:ext cx="6017537" cy="900773"/>
          </a:xfrm>
          <a:prstGeom prst="roundRect">
            <a:avLst>
              <a:gd name="adj" fmla="val 10215"/>
            </a:avLst>
          </a:prstGeom>
          <a:noFill/>
          <a:ln w="19050">
            <a:solidFill>
              <a:srgbClr val="42BBB2"/>
            </a:solidFill>
          </a:ln>
        </p:spPr>
        <p:style>
          <a:lnRef idx="2">
            <a:schemeClr val="accent1">
              <a:shade val="50000"/>
            </a:schemeClr>
          </a:lnRef>
          <a:fillRef idx="1">
            <a:schemeClr val="accent1"/>
          </a:fillRef>
          <a:effectRef idx="0">
            <a:schemeClr val="accent1"/>
          </a:effectRef>
          <a:fontRef idx="minor">
            <a:schemeClr val="lt1"/>
          </a:fontRef>
        </p:style>
        <p:txBody>
          <a:bodyPr lIns="35999" tIns="467986" rIns="35999" rtlCol="0" anchor="ctr"/>
          <a:lstStyle/>
          <a:p>
            <a:pPr algn="ctr" defTabSz="914309"/>
            <a:endParaRPr lang="en-GB" sz="1100" b="1">
              <a:solidFill>
                <a:srgbClr val="FFFFFF"/>
              </a:solidFill>
              <a:latin typeface="Arial" panose="020B0604020202020204"/>
            </a:endParaRPr>
          </a:p>
        </p:txBody>
      </p:sp>
      <p:pic>
        <p:nvPicPr>
          <p:cNvPr id="28" name="Graphic 27" descr="Network with solid fill">
            <a:extLst>
              <a:ext uri="{FF2B5EF4-FFF2-40B4-BE49-F238E27FC236}">
                <a16:creationId xmlns:a16="http://schemas.microsoft.com/office/drawing/2014/main" id="{A165AEB5-F25A-2E81-92E1-C2E1EAC114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7074" y="361482"/>
            <a:ext cx="546469" cy="546469"/>
          </a:xfrm>
          <a:prstGeom prst="rect">
            <a:avLst/>
          </a:prstGeom>
        </p:spPr>
      </p:pic>
      <p:pic>
        <p:nvPicPr>
          <p:cNvPr id="42" name="Graphic 41" descr="Network with solid fill">
            <a:extLst>
              <a:ext uri="{FF2B5EF4-FFF2-40B4-BE49-F238E27FC236}">
                <a16:creationId xmlns:a16="http://schemas.microsoft.com/office/drawing/2014/main" id="{070F763E-69C4-E9FB-9A93-88487C1AA5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36494" y="5440887"/>
            <a:ext cx="351892" cy="351892"/>
          </a:xfrm>
          <a:prstGeom prst="rect">
            <a:avLst/>
          </a:prstGeom>
        </p:spPr>
      </p:pic>
      <p:graphicFrame>
        <p:nvGraphicFramePr>
          <p:cNvPr id="3" name="Table 36">
            <a:extLst>
              <a:ext uri="{FF2B5EF4-FFF2-40B4-BE49-F238E27FC236}">
                <a16:creationId xmlns:a16="http://schemas.microsoft.com/office/drawing/2014/main" id="{4F366BBE-EE18-FF88-BD6A-A3C90824392A}"/>
              </a:ext>
            </a:extLst>
          </p:cNvPr>
          <p:cNvGraphicFramePr>
            <a:graphicFrameLocks noGrp="1"/>
          </p:cNvGraphicFramePr>
          <p:nvPr>
            <p:extLst>
              <p:ext uri="{D42A27DB-BD31-4B8C-83A1-F6EECF244321}">
                <p14:modId xmlns:p14="http://schemas.microsoft.com/office/powerpoint/2010/main" val="654490117"/>
              </p:ext>
            </p:extLst>
          </p:nvPr>
        </p:nvGraphicFramePr>
        <p:xfrm>
          <a:off x="518615" y="1588544"/>
          <a:ext cx="11388906" cy="2895600"/>
        </p:xfrm>
        <a:graphic>
          <a:graphicData uri="http://schemas.openxmlformats.org/drawingml/2006/table">
            <a:tbl>
              <a:tblPr firstRow="1" bandRow="1">
                <a:tableStyleId>{5C22544A-7EE6-4342-B048-85BDC9FD1C3A}</a:tableStyleId>
              </a:tblPr>
              <a:tblGrid>
                <a:gridCol w="1975522">
                  <a:extLst>
                    <a:ext uri="{9D8B030D-6E8A-4147-A177-3AD203B41FA5}">
                      <a16:colId xmlns:a16="http://schemas.microsoft.com/office/drawing/2014/main" val="3342399723"/>
                    </a:ext>
                  </a:extLst>
                </a:gridCol>
                <a:gridCol w="4684585">
                  <a:extLst>
                    <a:ext uri="{9D8B030D-6E8A-4147-A177-3AD203B41FA5}">
                      <a16:colId xmlns:a16="http://schemas.microsoft.com/office/drawing/2014/main" val="3397528144"/>
                    </a:ext>
                  </a:extLst>
                </a:gridCol>
                <a:gridCol w="4728799">
                  <a:extLst>
                    <a:ext uri="{9D8B030D-6E8A-4147-A177-3AD203B41FA5}">
                      <a16:colId xmlns:a16="http://schemas.microsoft.com/office/drawing/2014/main" val="901406565"/>
                    </a:ext>
                  </a:extLst>
                </a:gridCol>
              </a:tblGrid>
              <a:tr h="240290">
                <a:tc>
                  <a:txBody>
                    <a:bodyPr/>
                    <a:lstStyle/>
                    <a:p>
                      <a:r>
                        <a:rPr lang="en-GB" sz="1100" b="1">
                          <a:solidFill>
                            <a:schemeClr val="tx1"/>
                          </a:solidFill>
                        </a:rPr>
                        <a:t>Organisation</a:t>
                      </a:r>
                    </a:p>
                  </a:txBody>
                  <a:tcPr anchor="ctr">
                    <a:noFill/>
                  </a:tcPr>
                </a:tc>
                <a:tc>
                  <a:txBody>
                    <a:bodyPr/>
                    <a:lstStyle/>
                    <a:p>
                      <a:r>
                        <a:rPr lang="en-GB" sz="1100" b="1">
                          <a:solidFill>
                            <a:schemeClr val="tx1"/>
                          </a:solidFill>
                        </a:rPr>
                        <a:t>You said - potential impacts include</a:t>
                      </a:r>
                    </a:p>
                  </a:txBody>
                  <a:tcPr anchor="ctr">
                    <a:noFill/>
                  </a:tcPr>
                </a:tc>
                <a:tc>
                  <a:txBody>
                    <a:bodyPr/>
                    <a:lstStyle/>
                    <a:p>
                      <a:r>
                        <a:rPr lang="en-GB" sz="1100" b="1" dirty="0">
                          <a:solidFill>
                            <a:schemeClr val="tx1"/>
                          </a:solidFill>
                        </a:rPr>
                        <a:t>We did – mitigations that would or could be put in place </a:t>
                      </a:r>
                    </a:p>
                  </a:txBody>
                  <a:tcPr anchor="ctr">
                    <a:noFill/>
                  </a:tcPr>
                </a:tc>
                <a:extLst>
                  <a:ext uri="{0D108BD9-81ED-4DB2-BD59-A6C34878D82A}">
                    <a16:rowId xmlns:a16="http://schemas.microsoft.com/office/drawing/2014/main" val="3407253236"/>
                  </a:ext>
                </a:extLst>
              </a:tr>
              <a:tr h="568030">
                <a:tc>
                  <a:txBody>
                    <a:bodyPr/>
                    <a:lstStyle/>
                    <a:p>
                      <a:r>
                        <a:rPr lang="en-GB" sz="1100" b="1" dirty="0">
                          <a:solidFill>
                            <a:schemeClr val="tx1"/>
                          </a:solidFill>
                        </a:rPr>
                        <a:t>University College London  Hospitals NHS Foundation Trust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Impact on radiotherapy services.</a:t>
                      </a:r>
                    </a:p>
                  </a:txBody>
                  <a:tcPr>
                    <a:noFill/>
                  </a:tcPr>
                </a:tc>
                <a:tc>
                  <a:txBody>
                    <a:bodyPr/>
                    <a:lstStyle/>
                    <a:p>
                      <a:r>
                        <a:rPr lang="en-GB" sz="1100" b="0" dirty="0">
                          <a:solidFill>
                            <a:schemeClr val="tx1"/>
                          </a:solidFill>
                        </a:rPr>
                        <a:t>(Discussed in radiotherapy, slide 14.)</a:t>
                      </a:r>
                    </a:p>
                  </a:txBody>
                  <a:tcPr>
                    <a:noFill/>
                  </a:tcPr>
                </a:tc>
                <a:extLst>
                  <a:ext uri="{0D108BD9-81ED-4DB2-BD59-A6C34878D82A}">
                    <a16:rowId xmlns:a16="http://schemas.microsoft.com/office/drawing/2014/main" val="2597662539"/>
                  </a:ext>
                </a:extLst>
              </a:tr>
              <a:tr h="464820">
                <a:tc>
                  <a:txBody>
                    <a:bodyPr/>
                    <a:lstStyle/>
                    <a:p>
                      <a:r>
                        <a:rPr lang="en-GB" sz="1100" b="1" dirty="0">
                          <a:solidFill>
                            <a:srgbClr val="231F20"/>
                          </a:solidFill>
                        </a:rPr>
                        <a:t>Great Ormond Street Hospital for Children NHS Foundation Trust</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dirty="0">
                          <a:solidFill>
                            <a:schemeClr val="tx1"/>
                          </a:solidFill>
                          <a:latin typeface="+mn-lt"/>
                          <a:ea typeface="+mn-ea"/>
                          <a:cs typeface="+mn-cs"/>
                        </a:rPr>
                        <a:t>Patients from south London and much of south east England who currently go to Great Ormond Street PTC choosing to have their care at the future Principal Treatment Centre instead.</a:t>
                      </a:r>
                    </a:p>
                  </a:txBody>
                  <a:tcPr anchor="c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dirty="0">
                          <a:solidFill>
                            <a:schemeClr val="tx1"/>
                          </a:solidFill>
                          <a:latin typeface="+mn-lt"/>
                          <a:ea typeface="+mn-ea"/>
                          <a:cs typeface="+mn-cs"/>
                        </a:rPr>
                        <a:t>Monitoring of patient flows.</a:t>
                      </a:r>
                    </a:p>
                  </a:txBody>
                  <a:tcPr>
                    <a:noFill/>
                  </a:tcPr>
                </a:tc>
                <a:extLst>
                  <a:ext uri="{0D108BD9-81ED-4DB2-BD59-A6C34878D82A}">
                    <a16:rowId xmlns:a16="http://schemas.microsoft.com/office/drawing/2014/main" val="419398027"/>
                  </a:ext>
                </a:extLst>
              </a:tr>
              <a:tr h="198120">
                <a:tc rowSpan="3">
                  <a:txBody>
                    <a:bodyPr/>
                    <a:lstStyle/>
                    <a:p>
                      <a:r>
                        <a:rPr lang="en-GB" sz="1100" b="1" dirty="0">
                          <a:solidFill>
                            <a:schemeClr val="tx1"/>
                          </a:solidFill>
                        </a:rPr>
                        <a:t>Others</a:t>
                      </a:r>
                    </a:p>
                  </a:txBody>
                  <a:tcPr anchor="ctr"/>
                </a:tc>
                <a:tc>
                  <a:txBody>
                    <a:bodyPr/>
                    <a:lstStyle/>
                    <a:p>
                      <a:pPr marL="171450" indent="-171450">
                        <a:buFont typeface="Arial" panose="020B0604020202020204" pitchFamily="34" charset="0"/>
                        <a:buChar char="•"/>
                      </a:pPr>
                      <a:r>
                        <a:rPr lang="en-GB" sz="1100" b="0" kern="1200" dirty="0">
                          <a:solidFill>
                            <a:schemeClr val="tx1"/>
                          </a:solidFill>
                          <a:latin typeface="+mn-lt"/>
                          <a:ea typeface="+mn-ea"/>
                          <a:cs typeface="+mn-cs"/>
                        </a:rPr>
                        <a:t>Patients from south London and much of south east England who currently go to the PTC at </a:t>
                      </a:r>
                      <a:r>
                        <a:rPr lang="en-GB" sz="1100" b="0" dirty="0">
                          <a:solidFill>
                            <a:schemeClr val="tx1"/>
                          </a:solidFill>
                        </a:rPr>
                        <a:t>The Royal Marsden and St George’s Hospital choosing to have their care at the PTC at University Hospital Southampton instead.</a:t>
                      </a:r>
                    </a:p>
                  </a:txBody>
                  <a:tcPr anchor="c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dirty="0">
                          <a:solidFill>
                            <a:schemeClr val="tx1"/>
                          </a:solidFill>
                          <a:latin typeface="+mn-lt"/>
                          <a:ea typeface="+mn-ea"/>
                          <a:cs typeface="+mn-cs"/>
                        </a:rPr>
                        <a:t>Monitoring of patient flows.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dirty="0">
                        <a:solidFill>
                          <a:schemeClr val="tx1"/>
                        </a:solidFill>
                      </a:endParaRPr>
                    </a:p>
                  </a:txBody>
                  <a:tcPr anchor="ctr">
                    <a:noFill/>
                  </a:tcPr>
                </a:tc>
                <a:extLst>
                  <a:ext uri="{0D108BD9-81ED-4DB2-BD59-A6C34878D82A}">
                    <a16:rowId xmlns:a16="http://schemas.microsoft.com/office/drawing/2014/main" val="3635836442"/>
                  </a:ext>
                </a:extLst>
              </a:tr>
              <a:tr h="396240">
                <a:tc vMerge="1">
                  <a:txBody>
                    <a:bodyPr/>
                    <a:lstStyle/>
                    <a:p>
                      <a:endParaRPr lang="en-GB"/>
                    </a:p>
                  </a:txBody>
                  <a:tcPr/>
                </a:tc>
                <a:tc>
                  <a:txBody>
                    <a:bodyPr/>
                    <a:lstStyle/>
                    <a:p>
                      <a:pPr marL="171450" indent="-171450">
                        <a:buFont typeface="Arial" panose="020B0604020202020204" pitchFamily="34" charset="0"/>
                        <a:buChar char="•"/>
                      </a:pPr>
                      <a:r>
                        <a:rPr lang="en-GB" sz="1100" b="0" dirty="0">
                          <a:solidFill>
                            <a:schemeClr val="tx1"/>
                          </a:solidFill>
                        </a:rPr>
                        <a:t>South Thames Retrieval Service (STRS), which transports very sick children across the PTC catchment area.</a:t>
                      </a:r>
                    </a:p>
                  </a:txBody>
                  <a:tcPr anchor="c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dirty="0">
                          <a:solidFill>
                            <a:schemeClr val="tx1"/>
                          </a:solidFill>
                          <a:latin typeface="+mn-lt"/>
                          <a:ea typeface="+mn-ea"/>
                          <a:cs typeface="+mn-cs"/>
                        </a:rPr>
                        <a:t>STRS will continue to provide a seamless service.</a:t>
                      </a:r>
                    </a:p>
                  </a:txBody>
                  <a:tcPr>
                    <a:noFill/>
                  </a:tcPr>
                </a:tc>
                <a:extLst>
                  <a:ext uri="{0D108BD9-81ED-4DB2-BD59-A6C34878D82A}">
                    <a16:rowId xmlns:a16="http://schemas.microsoft.com/office/drawing/2014/main" val="71116376"/>
                  </a:ext>
                </a:extLst>
              </a:tr>
              <a:tr h="198120">
                <a:tc vMerge="1">
                  <a:txBody>
                    <a:bodyPr/>
                    <a:lstStyle/>
                    <a:p>
                      <a:endParaRPr lang="en-GB"/>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Community and voluntary services.</a:t>
                      </a:r>
                    </a:p>
                  </a:txBody>
                  <a:tcP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tx1"/>
                          </a:solidFill>
                        </a:rPr>
                        <a:t>Young Lives vs Cancer will develop plans for service transition.</a:t>
                      </a:r>
                      <a:endParaRPr lang="en-GB" sz="1100" b="0" dirty="0">
                        <a:solidFill>
                          <a:schemeClr val="tx1"/>
                        </a:solidFill>
                      </a:endParaRPr>
                    </a:p>
                  </a:txBody>
                  <a:tcPr anchor="ctr">
                    <a:noFill/>
                  </a:tcPr>
                </a:tc>
                <a:extLst>
                  <a:ext uri="{0D108BD9-81ED-4DB2-BD59-A6C34878D82A}">
                    <a16:rowId xmlns:a16="http://schemas.microsoft.com/office/drawing/2014/main" val="1336445970"/>
                  </a:ext>
                </a:extLst>
              </a:tr>
            </a:tbl>
          </a:graphicData>
        </a:graphic>
      </p:graphicFrame>
      <p:sp>
        <p:nvSpPr>
          <p:cNvPr id="2" name="TextBox 1">
            <a:extLst>
              <a:ext uri="{FF2B5EF4-FFF2-40B4-BE49-F238E27FC236}">
                <a16:creationId xmlns:a16="http://schemas.microsoft.com/office/drawing/2014/main" id="{53613809-B458-5F4B-F7E3-2168617FD85E}"/>
              </a:ext>
            </a:extLst>
          </p:cNvPr>
          <p:cNvSpPr txBox="1"/>
          <p:nvPr/>
        </p:nvSpPr>
        <p:spPr>
          <a:xfrm>
            <a:off x="9344062" y="497376"/>
            <a:ext cx="2847938" cy="938719"/>
          </a:xfrm>
          <a:prstGeom prst="rect">
            <a:avLst/>
          </a:prstGeom>
          <a:noFill/>
        </p:spPr>
        <p:txBody>
          <a:bodyPr wrap="square">
            <a:spAutoFit/>
          </a:bodyPr>
          <a:lstStyle/>
          <a:p>
            <a:r>
              <a:rPr lang="en-GB" sz="1100" b="1" i="1" dirty="0">
                <a:solidFill>
                  <a:schemeClr val="accent5">
                    <a:lumMod val="75000"/>
                  </a:schemeClr>
                </a:solidFill>
                <a:cs typeface="Arial"/>
              </a:rPr>
              <a:t>More detail on how we considered feedback around the impact on other services is in the DMBC section 7.7, page 202-205 and also within Section 8, Impact. </a:t>
            </a:r>
          </a:p>
        </p:txBody>
      </p:sp>
    </p:spTree>
    <p:extLst>
      <p:ext uri="{BB962C8B-B14F-4D97-AF65-F5344CB8AC3E}">
        <p14:creationId xmlns:p14="http://schemas.microsoft.com/office/powerpoint/2010/main" val="91689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1CFF96A-B2A2-9E64-A3E4-A46F0CF36993}"/>
              </a:ext>
            </a:extLst>
          </p:cNvPr>
          <p:cNvPicPr>
            <a:picLocks noChangeAspect="1"/>
          </p:cNvPicPr>
          <p:nvPr/>
        </p:nvPicPr>
        <p:blipFill rotWithShape="1">
          <a:blip r:embed="rId3"/>
          <a:srcRect l="7948"/>
          <a:stretch/>
        </p:blipFill>
        <p:spPr>
          <a:xfrm>
            <a:off x="8759599" y="2343985"/>
            <a:ext cx="3241347" cy="833603"/>
          </a:xfrm>
          <a:prstGeom prst="rect">
            <a:avLst/>
          </a:prstGeom>
        </p:spPr>
      </p:pic>
      <p:pic>
        <p:nvPicPr>
          <p:cNvPr id="16" name="Picture 15">
            <a:extLst>
              <a:ext uri="{FF2B5EF4-FFF2-40B4-BE49-F238E27FC236}">
                <a16:creationId xmlns:a16="http://schemas.microsoft.com/office/drawing/2014/main" id="{84E03D94-A455-6607-C386-7D3ED9886220}"/>
              </a:ext>
            </a:extLst>
          </p:cNvPr>
          <p:cNvPicPr>
            <a:picLocks noChangeAspect="1"/>
          </p:cNvPicPr>
          <p:nvPr/>
        </p:nvPicPr>
        <p:blipFill rotWithShape="1">
          <a:blip r:embed="rId3"/>
          <a:srcRect l="7948"/>
          <a:stretch/>
        </p:blipFill>
        <p:spPr>
          <a:xfrm>
            <a:off x="625318" y="2366212"/>
            <a:ext cx="4279009" cy="600165"/>
          </a:xfrm>
          <a:prstGeom prst="rect">
            <a:avLst/>
          </a:prstGeom>
        </p:spPr>
      </p:pic>
      <p:sp>
        <p:nvSpPr>
          <p:cNvPr id="49" name="Free-form: Shape 48">
            <a:extLst>
              <a:ext uri="{FF2B5EF4-FFF2-40B4-BE49-F238E27FC236}">
                <a16:creationId xmlns:a16="http://schemas.microsoft.com/office/drawing/2014/main" id="{6BC76093-2982-8682-CF98-7FD1D589C3A5}"/>
              </a:ext>
            </a:extLst>
          </p:cNvPr>
          <p:cNvSpPr/>
          <p:nvPr/>
        </p:nvSpPr>
        <p:spPr>
          <a:xfrm>
            <a:off x="608249" y="2855213"/>
            <a:ext cx="4296077" cy="2091012"/>
          </a:xfrm>
          <a:custGeom>
            <a:avLst/>
            <a:gdLst>
              <a:gd name="connsiteX0" fmla="*/ 0 w 2548012"/>
              <a:gd name="connsiteY0" fmla="*/ 0 h 3252988"/>
              <a:gd name="connsiteX1" fmla="*/ 107152 w 2548012"/>
              <a:gd name="connsiteY1" fmla="*/ 0 h 3252988"/>
              <a:gd name="connsiteX2" fmla="*/ 391998 w 2548012"/>
              <a:gd name="connsiteY2" fmla="*/ 275397 h 3252988"/>
              <a:gd name="connsiteX3" fmla="*/ 680353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0" fmla="*/ 0 w 2548012"/>
              <a:gd name="connsiteY0" fmla="*/ 0 h 3252988"/>
              <a:gd name="connsiteX1" fmla="*/ 107152 w 2548012"/>
              <a:gd name="connsiteY1" fmla="*/ 0 h 3252988"/>
              <a:gd name="connsiteX2" fmla="*/ 391998 w 2548012"/>
              <a:gd name="connsiteY2" fmla="*/ 275397 h 3252988"/>
              <a:gd name="connsiteX3" fmla="*/ 952210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07152 w 2548012"/>
              <a:gd name="connsiteY1" fmla="*/ 0 h 3252988"/>
              <a:gd name="connsiteX2" fmla="*/ 597728 w 2548012"/>
              <a:gd name="connsiteY2" fmla="*/ 287568 h 3252988"/>
              <a:gd name="connsiteX3" fmla="*/ 952210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58585 w 2548012"/>
              <a:gd name="connsiteY1" fmla="*/ 0 h 3252988"/>
              <a:gd name="connsiteX2" fmla="*/ 597728 w 2548012"/>
              <a:gd name="connsiteY2" fmla="*/ 287568 h 3252988"/>
              <a:gd name="connsiteX3" fmla="*/ 952210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8012" h="3252988">
                <a:moveTo>
                  <a:pt x="0" y="0"/>
                </a:moveTo>
                <a:lnTo>
                  <a:pt x="158585" y="0"/>
                </a:lnTo>
                <a:lnTo>
                  <a:pt x="597728" y="287568"/>
                </a:lnTo>
                <a:lnTo>
                  <a:pt x="952210" y="0"/>
                </a:lnTo>
                <a:lnTo>
                  <a:pt x="2548012" y="0"/>
                </a:lnTo>
                <a:lnTo>
                  <a:pt x="2548012" y="2424348"/>
                </a:lnTo>
                <a:lnTo>
                  <a:pt x="2548012" y="2570310"/>
                </a:lnTo>
                <a:lnTo>
                  <a:pt x="2548012" y="3252988"/>
                </a:lnTo>
                <a:lnTo>
                  <a:pt x="0" y="3252988"/>
                </a:lnTo>
                <a:lnTo>
                  <a:pt x="0" y="2570310"/>
                </a:lnTo>
                <a:lnTo>
                  <a:pt x="0" y="2424348"/>
                </a:lnTo>
                <a:lnTo>
                  <a:pt x="0" y="0"/>
                </a:lnTo>
                <a:close/>
              </a:path>
            </a:pathLst>
          </a:cu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Rectangle: Rounded Corners 5">
            <a:extLst>
              <a:ext uri="{FF2B5EF4-FFF2-40B4-BE49-F238E27FC236}">
                <a16:creationId xmlns:a16="http://schemas.microsoft.com/office/drawing/2014/main" id="{0EC9EF80-5209-2F71-A6E5-57BF5A692831}"/>
              </a:ext>
            </a:extLst>
          </p:cNvPr>
          <p:cNvSpPr/>
          <p:nvPr/>
        </p:nvSpPr>
        <p:spPr>
          <a:xfrm>
            <a:off x="631549" y="1687299"/>
            <a:ext cx="4289244" cy="586932"/>
          </a:xfrm>
          <a:prstGeom prst="roundRect">
            <a:avLst>
              <a:gd name="adj" fmla="val 6945"/>
            </a:avLst>
          </a:prstGeom>
          <a:solidFill>
            <a:srgbClr val="A6A6A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US" sz="1200" b="1">
                <a:solidFill>
                  <a:schemeClr val="bg1"/>
                </a:solidFill>
                <a:latin typeface="Arial"/>
                <a:ea typeface="Arial" panose="020B0604020202020204" pitchFamily="34" charset="0"/>
                <a:cs typeface="Times New Roman"/>
              </a:rPr>
              <a:t>Ensuring appropriate physical capacity</a:t>
            </a:r>
          </a:p>
        </p:txBody>
      </p:sp>
      <p:sp>
        <p:nvSpPr>
          <p:cNvPr id="7" name="Rectangle: Rounded Corners 6">
            <a:extLst>
              <a:ext uri="{FF2B5EF4-FFF2-40B4-BE49-F238E27FC236}">
                <a16:creationId xmlns:a16="http://schemas.microsoft.com/office/drawing/2014/main" id="{1A3337AB-8254-7704-C56F-87EAC3483D47}"/>
              </a:ext>
            </a:extLst>
          </p:cNvPr>
          <p:cNvSpPr/>
          <p:nvPr/>
        </p:nvSpPr>
        <p:spPr>
          <a:xfrm>
            <a:off x="8750759" y="1687299"/>
            <a:ext cx="3250188" cy="586932"/>
          </a:xfrm>
          <a:prstGeom prst="roundRect">
            <a:avLst>
              <a:gd name="adj" fmla="val 6945"/>
            </a:avLst>
          </a:prstGeom>
          <a:solidFill>
            <a:srgbClr val="A6A6A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200" b="1" dirty="0">
                <a:solidFill>
                  <a:schemeClr val="bg1"/>
                </a:solidFill>
                <a:latin typeface="Arial"/>
                <a:ea typeface="Arial" panose="020B0604020202020204" pitchFamily="34" charset="0"/>
                <a:cs typeface="Times New Roman"/>
              </a:rPr>
              <a:t>Safe spaces/play areas (to ensure effective infection control)</a:t>
            </a:r>
            <a:endParaRPr lang="en-US" sz="1200" b="1" dirty="0">
              <a:solidFill>
                <a:schemeClr val="bg1"/>
              </a:solidFill>
              <a:latin typeface="Arial"/>
              <a:ea typeface="Arial" panose="020B0604020202020204" pitchFamily="34" charset="0"/>
              <a:cs typeface="Times New Roman"/>
            </a:endParaRPr>
          </a:p>
        </p:txBody>
      </p:sp>
      <p:sp>
        <p:nvSpPr>
          <p:cNvPr id="57" name="TextBox 56">
            <a:extLst>
              <a:ext uri="{FF2B5EF4-FFF2-40B4-BE49-F238E27FC236}">
                <a16:creationId xmlns:a16="http://schemas.microsoft.com/office/drawing/2014/main" id="{36F598E2-4DEC-B871-D217-C312AE9DEE8B}"/>
              </a:ext>
            </a:extLst>
          </p:cNvPr>
          <p:cNvSpPr txBox="1"/>
          <p:nvPr/>
        </p:nvSpPr>
        <p:spPr>
          <a:xfrm>
            <a:off x="700139" y="2415378"/>
            <a:ext cx="4204188" cy="430887"/>
          </a:xfrm>
          <a:prstGeom prst="rect">
            <a:avLst/>
          </a:prstGeom>
          <a:noFill/>
        </p:spPr>
        <p:txBody>
          <a:bodyPr wrap="square">
            <a:spAutoFit/>
          </a:bodyPr>
          <a:lstStyle/>
          <a:p>
            <a:r>
              <a:rPr lang="en-GB"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Further assurance needed around capacity including for children’s intensive care and inpatient beds.</a:t>
            </a:r>
            <a:endParaRPr lang="en-GB" sz="1100" b="1"/>
          </a:p>
        </p:txBody>
      </p:sp>
      <p:sp>
        <p:nvSpPr>
          <p:cNvPr id="13" name="TextBox 12">
            <a:extLst>
              <a:ext uri="{FF2B5EF4-FFF2-40B4-BE49-F238E27FC236}">
                <a16:creationId xmlns:a16="http://schemas.microsoft.com/office/drawing/2014/main" id="{108BBCDF-0E84-CFE1-3404-79B9F24301F5}"/>
              </a:ext>
            </a:extLst>
          </p:cNvPr>
          <p:cNvSpPr txBox="1"/>
          <p:nvPr/>
        </p:nvSpPr>
        <p:spPr>
          <a:xfrm>
            <a:off x="642405" y="3042240"/>
            <a:ext cx="4263937" cy="1938992"/>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a:t>
            </a:r>
            <a:r>
              <a:rPr lang="en-GB" sz="1100">
                <a:solidFill>
                  <a:srgbClr val="000000"/>
                </a:solidFill>
                <a:latin typeface="Arial" panose="020B0604020202020204" pitchFamily="34" charset="0"/>
                <a:ea typeface="Times New Roman" panose="02020603050405020304" pitchFamily="18" charset="0"/>
                <a:cs typeface="Times New Roman" panose="02020603050405020304" pitchFamily="18" charset="0"/>
              </a:rPr>
              <a:t>asked for </a:t>
            </a: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information from both potential providers to provide assurance they could expand capacity should baseline growth assumptions change. </a:t>
            </a:r>
          </a:p>
          <a:p>
            <a:pPr marL="171450" indent="-171450">
              <a:spcAft>
                <a:spcPts val="600"/>
              </a:spcAft>
              <a:buFont typeface="Arial" panose="020B0604020202020204" pitchFamily="34" charset="0"/>
              <a:buChar char="•"/>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have run a </a:t>
            </a:r>
            <a:r>
              <a:rPr lang="en-GB"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sensitivity analysis</a:t>
            </a:r>
            <a:r>
              <a:rPr lang="en-GB" sz="1100" b="1">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sz="1100">
                <a:solidFill>
                  <a:srgbClr val="000000"/>
                </a:solidFill>
                <a:latin typeface="Arial" panose="020B0604020202020204" pitchFamily="34" charset="0"/>
                <a:ea typeface="Times New Roman" panose="02020603050405020304" pitchFamily="18" charset="0"/>
                <a:cs typeface="Times New Roman" panose="02020603050405020304" pitchFamily="18" charset="0"/>
              </a:rPr>
              <a:t>and both potential providers</a:t>
            </a: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have provided assurances around their flexibility to provide further capacity if required. </a:t>
            </a:r>
          </a:p>
          <a:p>
            <a:pPr marL="171450" indent="-171450">
              <a:spcAft>
                <a:spcPts val="600"/>
              </a:spcAft>
              <a:buFont typeface="Arial" panose="020B0604020202020204" pitchFamily="34" charset="0"/>
              <a:buChar char="•"/>
            </a:pPr>
            <a:r>
              <a:rPr lang="en-GB"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London is implementing changes to the delivery of paediatric critical care</a:t>
            </a: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enabling those who require lower levels of care to receive it locally, which will help to manage capacity.</a:t>
            </a:r>
          </a:p>
        </p:txBody>
      </p:sp>
      <p:sp>
        <p:nvSpPr>
          <p:cNvPr id="29" name="Free-form: Shape 28">
            <a:extLst>
              <a:ext uri="{FF2B5EF4-FFF2-40B4-BE49-F238E27FC236}">
                <a16:creationId xmlns:a16="http://schemas.microsoft.com/office/drawing/2014/main" id="{74E38764-C231-1757-FE42-DFF24D8852FF}"/>
              </a:ext>
            </a:extLst>
          </p:cNvPr>
          <p:cNvSpPr/>
          <p:nvPr/>
        </p:nvSpPr>
        <p:spPr>
          <a:xfrm>
            <a:off x="8739323" y="3081260"/>
            <a:ext cx="3250189" cy="1864965"/>
          </a:xfrm>
          <a:custGeom>
            <a:avLst/>
            <a:gdLst>
              <a:gd name="connsiteX0" fmla="*/ 0 w 2159999"/>
              <a:gd name="connsiteY0" fmla="*/ 0 h 2267498"/>
              <a:gd name="connsiteX1" fmla="*/ 90835 w 2159999"/>
              <a:gd name="connsiteY1" fmla="*/ 0 h 2267498"/>
              <a:gd name="connsiteX2" fmla="*/ 332304 w 2159999"/>
              <a:gd name="connsiteY2" fmla="*/ 242952 h 2267498"/>
              <a:gd name="connsiteX3" fmla="*/ 576748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0" fmla="*/ 0 w 2159999"/>
              <a:gd name="connsiteY0" fmla="*/ 0 h 2267498"/>
              <a:gd name="connsiteX1" fmla="*/ 90835 w 2159999"/>
              <a:gd name="connsiteY1" fmla="*/ 0 h 2267498"/>
              <a:gd name="connsiteX2" fmla="*/ 332304 w 2159999"/>
              <a:gd name="connsiteY2" fmla="*/ 242952 h 2267498"/>
              <a:gd name="connsiteX3" fmla="*/ 815890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 name="connsiteX0" fmla="*/ 0 w 2159999"/>
              <a:gd name="connsiteY0" fmla="*/ 0 h 2267498"/>
              <a:gd name="connsiteX1" fmla="*/ 90835 w 2159999"/>
              <a:gd name="connsiteY1" fmla="*/ 0 h 2267498"/>
              <a:gd name="connsiteX2" fmla="*/ 491732 w 2159999"/>
              <a:gd name="connsiteY2" fmla="*/ 242952 h 2267498"/>
              <a:gd name="connsiteX3" fmla="*/ 815890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 name="connsiteX0" fmla="*/ 0 w 2159999"/>
              <a:gd name="connsiteY0" fmla="*/ 0 h 2267498"/>
              <a:gd name="connsiteX1" fmla="*/ 124998 w 2159999"/>
              <a:gd name="connsiteY1" fmla="*/ 0 h 2267498"/>
              <a:gd name="connsiteX2" fmla="*/ 491732 w 2159999"/>
              <a:gd name="connsiteY2" fmla="*/ 242952 h 2267498"/>
              <a:gd name="connsiteX3" fmla="*/ 815890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 name="connsiteX0" fmla="*/ 0 w 2159999"/>
              <a:gd name="connsiteY0" fmla="*/ 0 h 2267498"/>
              <a:gd name="connsiteX1" fmla="*/ 193325 w 2159999"/>
              <a:gd name="connsiteY1" fmla="*/ 0 h 2267498"/>
              <a:gd name="connsiteX2" fmla="*/ 491732 w 2159999"/>
              <a:gd name="connsiteY2" fmla="*/ 242952 h 2267498"/>
              <a:gd name="connsiteX3" fmla="*/ 815890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9999" h="2267498">
                <a:moveTo>
                  <a:pt x="0" y="0"/>
                </a:moveTo>
                <a:lnTo>
                  <a:pt x="193325" y="0"/>
                </a:lnTo>
                <a:lnTo>
                  <a:pt x="491732" y="242952"/>
                </a:lnTo>
                <a:lnTo>
                  <a:pt x="815890" y="0"/>
                </a:lnTo>
                <a:lnTo>
                  <a:pt x="2159999" y="0"/>
                </a:lnTo>
                <a:lnTo>
                  <a:pt x="2159999" y="2267498"/>
                </a:lnTo>
                <a:lnTo>
                  <a:pt x="0" y="2267498"/>
                </a:lnTo>
                <a:lnTo>
                  <a:pt x="0" y="0"/>
                </a:lnTo>
                <a:close/>
              </a:path>
            </a:pathLst>
          </a:cu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TextBox 30">
            <a:extLst>
              <a:ext uri="{FF2B5EF4-FFF2-40B4-BE49-F238E27FC236}">
                <a16:creationId xmlns:a16="http://schemas.microsoft.com/office/drawing/2014/main" id="{F057959A-9A5C-E3AB-F3B0-5DB74FA1FF52}"/>
              </a:ext>
            </a:extLst>
          </p:cNvPr>
          <p:cNvSpPr txBox="1"/>
          <p:nvPr/>
        </p:nvSpPr>
        <p:spPr>
          <a:xfrm>
            <a:off x="8750759" y="2320873"/>
            <a:ext cx="3259692" cy="600164"/>
          </a:xfrm>
          <a:prstGeom prst="rect">
            <a:avLst/>
          </a:prstGeom>
          <a:noFill/>
        </p:spPr>
        <p:txBody>
          <a:bodyPr wrap="square">
            <a:spAutoFit/>
          </a:bodyPr>
          <a:lstStyle/>
          <a:p>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Equivalent play, education and outdoor play spaces to now should be provided by the future Principal Treatment Centre.</a:t>
            </a:r>
            <a:endParaRPr lang="en-GB" sz="1100" b="1" dirty="0"/>
          </a:p>
        </p:txBody>
      </p:sp>
      <p:sp>
        <p:nvSpPr>
          <p:cNvPr id="33" name="TextBox 32">
            <a:extLst>
              <a:ext uri="{FF2B5EF4-FFF2-40B4-BE49-F238E27FC236}">
                <a16:creationId xmlns:a16="http://schemas.microsoft.com/office/drawing/2014/main" id="{4486CA39-0269-1E56-FB88-5991BC56BA4F}"/>
              </a:ext>
            </a:extLst>
          </p:cNvPr>
          <p:cNvSpPr txBox="1"/>
          <p:nvPr/>
        </p:nvSpPr>
        <p:spPr>
          <a:xfrm>
            <a:off x="8724377" y="3263741"/>
            <a:ext cx="3241348" cy="1523494"/>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GB" sz="1100">
                <a:solidFill>
                  <a:srgbClr val="000000"/>
                </a:solidFill>
                <a:effectLst/>
                <a:latin typeface="Arial" panose="020B0604020202020204" pitchFamily="34" charset="0"/>
                <a:ea typeface="Times New Roman" panose="02020603050405020304" pitchFamily="18" charset="0"/>
              </a:rPr>
              <a:t>We asked the potential providers </a:t>
            </a:r>
            <a:r>
              <a:rPr lang="en-GB" sz="1100" b="1">
                <a:solidFill>
                  <a:srgbClr val="000000"/>
                </a:solidFill>
                <a:effectLst/>
                <a:latin typeface="Arial" panose="020B0604020202020204" pitchFamily="34" charset="0"/>
                <a:ea typeface="Times New Roman" panose="02020603050405020304" pitchFamily="18" charset="0"/>
              </a:rPr>
              <a:t>clarification questions </a:t>
            </a:r>
            <a:r>
              <a:rPr lang="en-GB" sz="1100">
                <a:solidFill>
                  <a:srgbClr val="000000"/>
                </a:solidFill>
                <a:effectLst/>
                <a:latin typeface="Arial" panose="020B0604020202020204" pitchFamily="34" charset="0"/>
                <a:ea typeface="Times New Roman" panose="02020603050405020304" pitchFamily="18" charset="0"/>
              </a:rPr>
              <a:t>to confirm their safe spaces and play area arrangements – both confirmed arrangements with some differences in provision.</a:t>
            </a:r>
            <a:r>
              <a:rPr lang="en-GB" sz="1100">
                <a:solidFill>
                  <a:srgbClr val="000000"/>
                </a:solidFill>
                <a:latin typeface="Arial" panose="020B0604020202020204" pitchFamily="34" charset="0"/>
                <a:ea typeface="Times New Roman" panose="02020603050405020304" pitchFamily="18" charset="0"/>
              </a:rPr>
              <a:t> </a:t>
            </a:r>
          </a:p>
          <a:p>
            <a:pPr marL="171450" indent="-171450">
              <a:spcAft>
                <a:spcPts val="600"/>
              </a:spcAft>
              <a:buFont typeface="Arial" panose="020B0604020202020204" pitchFamily="34" charset="0"/>
              <a:buChar char="•"/>
            </a:pPr>
            <a:r>
              <a:rPr lang="en-GB" sz="1100">
                <a:solidFill>
                  <a:srgbClr val="000000"/>
                </a:solidFill>
                <a:effectLst/>
                <a:latin typeface="Arial" panose="020B0604020202020204" pitchFamily="34" charset="0"/>
                <a:ea typeface="Times New Roman" panose="02020603050405020304" pitchFamily="18" charset="0"/>
              </a:rPr>
              <a:t>We have made </a:t>
            </a:r>
            <a:r>
              <a:rPr lang="en-GB" sz="1100" b="1">
                <a:solidFill>
                  <a:srgbClr val="000000"/>
                </a:solidFill>
                <a:effectLst/>
                <a:latin typeface="Arial" panose="020B0604020202020204" pitchFamily="34" charset="0"/>
                <a:ea typeface="Times New Roman" panose="02020603050405020304" pitchFamily="18" charset="0"/>
              </a:rPr>
              <a:t>recommendations</a:t>
            </a:r>
            <a:r>
              <a:rPr lang="en-GB" sz="1100">
                <a:solidFill>
                  <a:srgbClr val="000000"/>
                </a:solidFill>
                <a:effectLst/>
                <a:latin typeface="Arial" panose="020B0604020202020204" pitchFamily="34" charset="0"/>
                <a:ea typeface="Times New Roman" panose="02020603050405020304" pitchFamily="18" charset="0"/>
              </a:rPr>
              <a:t> around provision of this space and will monitor progress and feedback.</a:t>
            </a:r>
          </a:p>
        </p:txBody>
      </p:sp>
      <p:sp>
        <p:nvSpPr>
          <p:cNvPr id="53" name="TextBox 52">
            <a:extLst>
              <a:ext uri="{FF2B5EF4-FFF2-40B4-BE49-F238E27FC236}">
                <a16:creationId xmlns:a16="http://schemas.microsoft.com/office/drawing/2014/main" id="{7B0D5CB0-8914-047D-4D6F-F832C539926D}"/>
              </a:ext>
            </a:extLst>
          </p:cNvPr>
          <p:cNvSpPr txBox="1"/>
          <p:nvPr/>
        </p:nvSpPr>
        <p:spPr>
          <a:xfrm rot="16200000">
            <a:off x="23321" y="2631061"/>
            <a:ext cx="816057" cy="276999"/>
          </a:xfrm>
          <a:prstGeom prst="rect">
            <a:avLst/>
          </a:prstGeom>
          <a:noFill/>
        </p:spPr>
        <p:txBody>
          <a:bodyPr wrap="none" rtlCol="0">
            <a:spAutoFit/>
          </a:bodyPr>
          <a:lstStyle/>
          <a:p>
            <a:r>
              <a:rPr lang="en-GB" sz="1200" b="1"/>
              <a:t>You said</a:t>
            </a:r>
          </a:p>
        </p:txBody>
      </p:sp>
      <p:sp>
        <p:nvSpPr>
          <p:cNvPr id="54" name="TextBox 53">
            <a:extLst>
              <a:ext uri="{FF2B5EF4-FFF2-40B4-BE49-F238E27FC236}">
                <a16:creationId xmlns:a16="http://schemas.microsoft.com/office/drawing/2014/main" id="{766D3548-C0ED-61EA-5B7D-5798FB34609B}"/>
              </a:ext>
            </a:extLst>
          </p:cNvPr>
          <p:cNvSpPr txBox="1"/>
          <p:nvPr/>
        </p:nvSpPr>
        <p:spPr>
          <a:xfrm rot="16200000">
            <a:off x="106320" y="4095244"/>
            <a:ext cx="688458" cy="276999"/>
          </a:xfrm>
          <a:prstGeom prst="rect">
            <a:avLst/>
          </a:prstGeom>
          <a:noFill/>
        </p:spPr>
        <p:txBody>
          <a:bodyPr wrap="none" rtlCol="0">
            <a:spAutoFit/>
          </a:bodyPr>
          <a:lstStyle/>
          <a:p>
            <a:r>
              <a:rPr lang="en-GB" sz="1200" b="1"/>
              <a:t>We did</a:t>
            </a:r>
          </a:p>
        </p:txBody>
      </p:sp>
      <p:sp>
        <p:nvSpPr>
          <p:cNvPr id="5" name="Rectangle: Rounded Corners 4">
            <a:extLst>
              <a:ext uri="{FF2B5EF4-FFF2-40B4-BE49-F238E27FC236}">
                <a16:creationId xmlns:a16="http://schemas.microsoft.com/office/drawing/2014/main" id="{8A0E6C07-A1EE-F193-3BE5-4742162AFB88}"/>
              </a:ext>
            </a:extLst>
          </p:cNvPr>
          <p:cNvSpPr/>
          <p:nvPr/>
        </p:nvSpPr>
        <p:spPr>
          <a:xfrm>
            <a:off x="625318" y="208819"/>
            <a:ext cx="2737642" cy="1343112"/>
          </a:xfrm>
          <a:prstGeom prst="roundRect">
            <a:avLst>
              <a:gd name="adj" fmla="val 10215"/>
            </a:avLst>
          </a:prstGeom>
          <a:no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35999" tIns="467986" rIns="35999" rtlCol="0" anchor="ctr"/>
          <a:lstStyle/>
          <a:p>
            <a:pPr algn="ctr" defTabSz="914309"/>
            <a:endParaRPr lang="en-GB" sz="1400" b="1">
              <a:solidFill>
                <a:srgbClr val="A6A6A6"/>
              </a:solidFill>
              <a:latin typeface="Arial" panose="020B0604020202020204"/>
            </a:endParaRPr>
          </a:p>
        </p:txBody>
      </p:sp>
      <p:pic>
        <p:nvPicPr>
          <p:cNvPr id="10" name="Graphic 9" descr="Hospital with solid fill">
            <a:extLst>
              <a:ext uri="{FF2B5EF4-FFF2-40B4-BE49-F238E27FC236}">
                <a16:creationId xmlns:a16="http://schemas.microsoft.com/office/drawing/2014/main" id="{5512E0F8-7444-C355-D4CC-6D685E0B52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76994" y="238536"/>
            <a:ext cx="634288" cy="634288"/>
          </a:xfrm>
          <a:prstGeom prst="rect">
            <a:avLst/>
          </a:prstGeom>
        </p:spPr>
      </p:pic>
      <p:sp>
        <p:nvSpPr>
          <p:cNvPr id="14" name="TextBox 13">
            <a:extLst>
              <a:ext uri="{FF2B5EF4-FFF2-40B4-BE49-F238E27FC236}">
                <a16:creationId xmlns:a16="http://schemas.microsoft.com/office/drawing/2014/main" id="{69D7502B-0E10-0C31-79AC-BFF0DB61C9F3}"/>
              </a:ext>
            </a:extLst>
          </p:cNvPr>
          <p:cNvSpPr txBox="1"/>
          <p:nvPr/>
        </p:nvSpPr>
        <p:spPr>
          <a:xfrm>
            <a:off x="161113" y="970811"/>
            <a:ext cx="3666051" cy="400110"/>
          </a:xfrm>
          <a:prstGeom prst="rect">
            <a:avLst/>
          </a:prstGeom>
          <a:noFill/>
        </p:spPr>
        <p:txBody>
          <a:bodyPr wrap="square">
            <a:spAutoFit/>
          </a:bodyPr>
          <a:lstStyle/>
          <a:p>
            <a:pPr algn="ctr"/>
            <a:r>
              <a:rPr lang="en-GB" sz="2000" b="1">
                <a:solidFill>
                  <a:srgbClr val="A6A6A6"/>
                </a:solidFill>
                <a:latin typeface="Arial" panose="020B0604020202020204"/>
              </a:rPr>
              <a:t>Estates and facilities</a:t>
            </a:r>
            <a:endParaRPr lang="en-GB" sz="2000">
              <a:solidFill>
                <a:srgbClr val="A6A6A6"/>
              </a:solidFill>
            </a:endParaRPr>
          </a:p>
        </p:txBody>
      </p:sp>
      <p:sp>
        <p:nvSpPr>
          <p:cNvPr id="2" name="Rectangle: Rounded Corners 1">
            <a:extLst>
              <a:ext uri="{FF2B5EF4-FFF2-40B4-BE49-F238E27FC236}">
                <a16:creationId xmlns:a16="http://schemas.microsoft.com/office/drawing/2014/main" id="{0FCFBCE4-4398-7A51-8598-738BCCF21EF4}"/>
              </a:ext>
            </a:extLst>
          </p:cNvPr>
          <p:cNvSpPr/>
          <p:nvPr/>
        </p:nvSpPr>
        <p:spPr>
          <a:xfrm>
            <a:off x="5022037" y="1694092"/>
            <a:ext cx="3627478" cy="586932"/>
          </a:xfrm>
          <a:prstGeom prst="roundRect">
            <a:avLst>
              <a:gd name="adj" fmla="val 6945"/>
            </a:avLst>
          </a:prstGeom>
          <a:solidFill>
            <a:srgbClr val="A6A6A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US" sz="1200" b="1" dirty="0">
                <a:solidFill>
                  <a:schemeClr val="bg1"/>
                </a:solidFill>
                <a:latin typeface="Arial"/>
                <a:ea typeface="Arial" panose="020B0604020202020204" pitchFamily="34" charset="0"/>
                <a:cs typeface="Times New Roman"/>
              </a:rPr>
              <a:t>Concerns around the proposed layout of the Evelina London proposal</a:t>
            </a:r>
          </a:p>
        </p:txBody>
      </p:sp>
      <p:pic>
        <p:nvPicPr>
          <p:cNvPr id="8" name="Picture 7">
            <a:extLst>
              <a:ext uri="{FF2B5EF4-FFF2-40B4-BE49-F238E27FC236}">
                <a16:creationId xmlns:a16="http://schemas.microsoft.com/office/drawing/2014/main" id="{57738EB6-4E28-33B9-0FEE-E50B6D631ECC}"/>
              </a:ext>
            </a:extLst>
          </p:cNvPr>
          <p:cNvPicPr>
            <a:picLocks noChangeAspect="1"/>
          </p:cNvPicPr>
          <p:nvPr/>
        </p:nvPicPr>
        <p:blipFill rotWithShape="1">
          <a:blip r:embed="rId3"/>
          <a:srcRect l="7948"/>
          <a:stretch/>
        </p:blipFill>
        <p:spPr>
          <a:xfrm>
            <a:off x="5018224" y="2343985"/>
            <a:ext cx="3627478" cy="737275"/>
          </a:xfrm>
          <a:prstGeom prst="rect">
            <a:avLst/>
          </a:prstGeom>
        </p:spPr>
      </p:pic>
      <p:sp>
        <p:nvSpPr>
          <p:cNvPr id="9" name="TextBox 8">
            <a:extLst>
              <a:ext uri="{FF2B5EF4-FFF2-40B4-BE49-F238E27FC236}">
                <a16:creationId xmlns:a16="http://schemas.microsoft.com/office/drawing/2014/main" id="{9890B583-1F06-1528-0A92-22A73C7F8B9B}"/>
              </a:ext>
            </a:extLst>
          </p:cNvPr>
          <p:cNvSpPr txBox="1"/>
          <p:nvPr/>
        </p:nvSpPr>
        <p:spPr>
          <a:xfrm>
            <a:off x="4979541" y="2336328"/>
            <a:ext cx="3627478" cy="769441"/>
          </a:xfrm>
          <a:prstGeom prst="rect">
            <a:avLst/>
          </a:prstGeom>
          <a:noFill/>
        </p:spPr>
        <p:txBody>
          <a:bodyPr wrap="square">
            <a:spAutoFit/>
          </a:bodyPr>
          <a:lstStyle/>
          <a:p>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Evelina London proposal splits the service over different areas in the </a:t>
            </a:r>
            <a:r>
              <a:rPr lang="en-GB" sz="11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footprint with potential for </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negative impact on staff and patient experience.</a:t>
            </a:r>
            <a:endParaRPr lang="en-GB" sz="1100" b="1" dirty="0"/>
          </a:p>
        </p:txBody>
      </p:sp>
      <p:sp>
        <p:nvSpPr>
          <p:cNvPr id="11" name="Free-form: Shape 28">
            <a:extLst>
              <a:ext uri="{FF2B5EF4-FFF2-40B4-BE49-F238E27FC236}">
                <a16:creationId xmlns:a16="http://schemas.microsoft.com/office/drawing/2014/main" id="{5EFC7B29-2B5F-56B9-7064-9EFB68D56F68}"/>
              </a:ext>
            </a:extLst>
          </p:cNvPr>
          <p:cNvSpPr/>
          <p:nvPr/>
        </p:nvSpPr>
        <p:spPr>
          <a:xfrm>
            <a:off x="4979541" y="3275257"/>
            <a:ext cx="3687226" cy="1511978"/>
          </a:xfrm>
          <a:custGeom>
            <a:avLst/>
            <a:gdLst>
              <a:gd name="connsiteX0" fmla="*/ 0 w 2159999"/>
              <a:gd name="connsiteY0" fmla="*/ 0 h 2267498"/>
              <a:gd name="connsiteX1" fmla="*/ 90835 w 2159999"/>
              <a:gd name="connsiteY1" fmla="*/ 0 h 2267498"/>
              <a:gd name="connsiteX2" fmla="*/ 332304 w 2159999"/>
              <a:gd name="connsiteY2" fmla="*/ 242952 h 2267498"/>
              <a:gd name="connsiteX3" fmla="*/ 576748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0" fmla="*/ 0 w 2159999"/>
              <a:gd name="connsiteY0" fmla="*/ 0 h 2267498"/>
              <a:gd name="connsiteX1" fmla="*/ 90835 w 2159999"/>
              <a:gd name="connsiteY1" fmla="*/ 0 h 2267498"/>
              <a:gd name="connsiteX2" fmla="*/ 332304 w 2159999"/>
              <a:gd name="connsiteY2" fmla="*/ 242952 h 2267498"/>
              <a:gd name="connsiteX3" fmla="*/ 815890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 name="connsiteX0" fmla="*/ 0 w 2159999"/>
              <a:gd name="connsiteY0" fmla="*/ 0 h 2267498"/>
              <a:gd name="connsiteX1" fmla="*/ 90835 w 2159999"/>
              <a:gd name="connsiteY1" fmla="*/ 0 h 2267498"/>
              <a:gd name="connsiteX2" fmla="*/ 491732 w 2159999"/>
              <a:gd name="connsiteY2" fmla="*/ 242952 h 2267498"/>
              <a:gd name="connsiteX3" fmla="*/ 815890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 name="connsiteX0" fmla="*/ 0 w 2159999"/>
              <a:gd name="connsiteY0" fmla="*/ 0 h 2267498"/>
              <a:gd name="connsiteX1" fmla="*/ 124998 w 2159999"/>
              <a:gd name="connsiteY1" fmla="*/ 0 h 2267498"/>
              <a:gd name="connsiteX2" fmla="*/ 491732 w 2159999"/>
              <a:gd name="connsiteY2" fmla="*/ 242952 h 2267498"/>
              <a:gd name="connsiteX3" fmla="*/ 815890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 name="connsiteX0" fmla="*/ 0 w 2159999"/>
              <a:gd name="connsiteY0" fmla="*/ 0 h 2267498"/>
              <a:gd name="connsiteX1" fmla="*/ 193325 w 2159999"/>
              <a:gd name="connsiteY1" fmla="*/ 0 h 2267498"/>
              <a:gd name="connsiteX2" fmla="*/ 491732 w 2159999"/>
              <a:gd name="connsiteY2" fmla="*/ 242952 h 2267498"/>
              <a:gd name="connsiteX3" fmla="*/ 815890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9999" h="2267498">
                <a:moveTo>
                  <a:pt x="0" y="0"/>
                </a:moveTo>
                <a:lnTo>
                  <a:pt x="193325" y="0"/>
                </a:lnTo>
                <a:lnTo>
                  <a:pt x="491732" y="242952"/>
                </a:lnTo>
                <a:lnTo>
                  <a:pt x="815890" y="0"/>
                </a:lnTo>
                <a:lnTo>
                  <a:pt x="2159999" y="0"/>
                </a:lnTo>
                <a:lnTo>
                  <a:pt x="2159999" y="2267498"/>
                </a:lnTo>
                <a:lnTo>
                  <a:pt x="0" y="2267498"/>
                </a:lnTo>
                <a:lnTo>
                  <a:pt x="0" y="0"/>
                </a:lnTo>
                <a:close/>
              </a:path>
            </a:pathLst>
          </a:cu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71450" indent="-171450">
              <a:spcAft>
                <a:spcPts val="600"/>
              </a:spcAft>
              <a:buFont typeface="Arial" panose="020B0604020202020204" pitchFamily="34" charset="0"/>
              <a:buChar char="•"/>
            </a:pPr>
            <a:r>
              <a:rPr lang="en-GB" sz="1100" dirty="0">
                <a:solidFill>
                  <a:srgbClr val="000000"/>
                </a:solidFill>
                <a:latin typeface="Arial" panose="020B0604020202020204" pitchFamily="34" charset="0"/>
                <a:cs typeface="Times New Roman" panose="02020603050405020304" pitchFamily="18" charset="0"/>
              </a:rPr>
              <a:t>In response to this feedback, Guy’s and St Thomas’ has developed an option for the outpatient unit for children with cancer to be located in Evelina London’s Day Treatment Centre on the floor adjacent to the children’s cancer Day Case Unit. This would be confirmed during the co-design phase. </a:t>
            </a:r>
            <a:endParaRPr lang="en-GB" sz="1100" dirty="0"/>
          </a:p>
        </p:txBody>
      </p:sp>
      <p:sp>
        <p:nvSpPr>
          <p:cNvPr id="12" name="Rectangle: Rounded Corners 11">
            <a:extLst>
              <a:ext uri="{FF2B5EF4-FFF2-40B4-BE49-F238E27FC236}">
                <a16:creationId xmlns:a16="http://schemas.microsoft.com/office/drawing/2014/main" id="{4CA9A8D8-B3E7-FA3E-0AE8-32173798933D}"/>
              </a:ext>
            </a:extLst>
          </p:cNvPr>
          <p:cNvSpPr/>
          <p:nvPr/>
        </p:nvSpPr>
        <p:spPr>
          <a:xfrm>
            <a:off x="608249" y="4981232"/>
            <a:ext cx="11357476" cy="189469"/>
          </a:xfrm>
          <a:prstGeom prst="roundRect">
            <a:avLst>
              <a:gd name="adj" fmla="val 6945"/>
            </a:avLst>
          </a:prstGeom>
          <a:solidFill>
            <a:srgbClr val="A6A6A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dirty="0">
                <a:solidFill>
                  <a:schemeClr val="bg1"/>
                </a:solidFill>
                <a:latin typeface="Arial"/>
                <a:ea typeface="Arial" panose="020B0604020202020204" pitchFamily="34" charset="0"/>
                <a:cs typeface="Times New Roman"/>
              </a:rPr>
              <a:t>Recommendations/actions to be taken forward as a result of feedback</a:t>
            </a:r>
          </a:p>
        </p:txBody>
      </p:sp>
      <p:sp>
        <p:nvSpPr>
          <p:cNvPr id="15" name="Rectangle 14">
            <a:extLst>
              <a:ext uri="{FF2B5EF4-FFF2-40B4-BE49-F238E27FC236}">
                <a16:creationId xmlns:a16="http://schemas.microsoft.com/office/drawing/2014/main" id="{8D999D4E-9E7E-81F0-CECB-80630D6EB679}"/>
              </a:ext>
            </a:extLst>
          </p:cNvPr>
          <p:cNvSpPr/>
          <p:nvPr/>
        </p:nvSpPr>
        <p:spPr>
          <a:xfrm>
            <a:off x="8759599" y="5205708"/>
            <a:ext cx="3206126" cy="90929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GB" sz="1100">
                <a:solidFill>
                  <a:srgbClr val="231F20"/>
                </a:solidFill>
                <a:latin typeface="Arial"/>
                <a:ea typeface="Arial" panose="020B0604020202020204" pitchFamily="34" charset="0"/>
                <a:cs typeface="Times New Roman"/>
              </a:rPr>
              <a:t>Evelina London’s plans should continue to be developed during the service transition phase, with </a:t>
            </a:r>
            <a:r>
              <a:rPr lang="en-GB" sz="1100" b="1">
                <a:solidFill>
                  <a:srgbClr val="231F20"/>
                </a:solidFill>
                <a:latin typeface="Arial"/>
                <a:ea typeface="Arial" panose="020B0604020202020204" pitchFamily="34" charset="0"/>
                <a:cs typeface="Times New Roman"/>
              </a:rPr>
              <a:t>clinical, patient and carer input to the design. </a:t>
            </a:r>
            <a:endParaRPr lang="en-US" sz="1100" b="1">
              <a:solidFill>
                <a:srgbClr val="31404A"/>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4F73842F-5C29-A227-B065-DD36AF95CFC3}"/>
              </a:ext>
            </a:extLst>
          </p:cNvPr>
          <p:cNvSpPr/>
          <p:nvPr/>
        </p:nvSpPr>
        <p:spPr>
          <a:xfrm>
            <a:off x="589049" y="5238511"/>
            <a:ext cx="4331744" cy="90929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Ongoing review of capacity requirements </a:t>
            </a:r>
            <a:r>
              <a:rPr lang="en-GB" sz="1100">
                <a:solidFill>
                  <a:srgbClr val="231F20"/>
                </a:solidFill>
                <a:latin typeface="Arial"/>
                <a:ea typeface="Arial" panose="020B0604020202020204" pitchFamily="34" charset="0"/>
                <a:cs typeface="Times New Roman"/>
              </a:rPr>
              <a:t>for the future service should take place with associated </a:t>
            </a:r>
            <a:r>
              <a:rPr lang="en-GB" sz="1100" b="1">
                <a:solidFill>
                  <a:srgbClr val="231F20"/>
                </a:solidFill>
                <a:latin typeface="Arial"/>
                <a:ea typeface="Arial" panose="020B0604020202020204" pitchFamily="34" charset="0"/>
                <a:cs typeface="Times New Roman"/>
              </a:rPr>
              <a:t>demand/capacity planning and consideration of shared care unit transformation</a:t>
            </a:r>
            <a:r>
              <a:rPr lang="en-GB" sz="1100">
                <a:solidFill>
                  <a:srgbClr val="231F20"/>
                </a:solidFill>
                <a:latin typeface="Arial"/>
                <a:ea typeface="Arial" panose="020B0604020202020204" pitchFamily="34" charset="0"/>
                <a:cs typeface="Times New Roman"/>
              </a:rPr>
              <a:t>, new treatments/therapies and other changes to models of care to enable this.</a:t>
            </a:r>
            <a:endParaRPr lang="en-US" sz="1100">
              <a:solidFill>
                <a:schemeClr val="tx1"/>
              </a:solidFill>
              <a:latin typeface="Arial"/>
              <a:ea typeface="Arial" panose="020B0604020202020204" pitchFamily="34" charset="0"/>
              <a:cs typeface="Times New Roman"/>
            </a:endParaRPr>
          </a:p>
        </p:txBody>
      </p:sp>
      <p:sp>
        <p:nvSpPr>
          <p:cNvPr id="22" name="Rectangle 21">
            <a:extLst>
              <a:ext uri="{FF2B5EF4-FFF2-40B4-BE49-F238E27FC236}">
                <a16:creationId xmlns:a16="http://schemas.microsoft.com/office/drawing/2014/main" id="{F4919FEB-19C2-AAD7-67BE-60EBF183D944}"/>
              </a:ext>
            </a:extLst>
          </p:cNvPr>
          <p:cNvSpPr/>
          <p:nvPr/>
        </p:nvSpPr>
        <p:spPr>
          <a:xfrm>
            <a:off x="4977584" y="5254782"/>
            <a:ext cx="3689183" cy="90929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dirty="0">
                <a:solidFill>
                  <a:srgbClr val="231F20"/>
                </a:solidFill>
                <a:latin typeface="Arial"/>
                <a:ea typeface="Arial" panose="020B0604020202020204" pitchFamily="34" charset="0"/>
                <a:cs typeface="Times New Roman"/>
              </a:rPr>
              <a:t>The estates solution should </a:t>
            </a:r>
            <a:r>
              <a:rPr lang="en-GB" sz="1100" b="1" dirty="0">
                <a:solidFill>
                  <a:srgbClr val="231F20"/>
                </a:solidFill>
                <a:latin typeface="Arial"/>
                <a:ea typeface="Arial" panose="020B0604020202020204" pitchFamily="34" charset="0"/>
                <a:cs typeface="Times New Roman"/>
              </a:rPr>
              <a:t>continue to be developed </a:t>
            </a:r>
            <a:r>
              <a:rPr lang="en-GB" sz="1100" dirty="0">
                <a:solidFill>
                  <a:srgbClr val="231F20"/>
                </a:solidFill>
                <a:latin typeface="Arial"/>
                <a:ea typeface="Arial" panose="020B0604020202020204" pitchFamily="34" charset="0"/>
                <a:cs typeface="Times New Roman"/>
              </a:rPr>
              <a:t>during the service transition phase, with clinical, patient and carer input to the design. </a:t>
            </a:r>
            <a:endParaRPr lang="en-US" sz="1100" dirty="0">
              <a:solidFill>
                <a:schemeClr val="tx1"/>
              </a:solidFill>
              <a:latin typeface="Arial"/>
              <a:ea typeface="Arial" panose="020B0604020202020204" pitchFamily="34" charset="0"/>
              <a:cs typeface="Times New Roman"/>
            </a:endParaRPr>
          </a:p>
        </p:txBody>
      </p:sp>
      <p:sp>
        <p:nvSpPr>
          <p:cNvPr id="4" name="TextBox 3">
            <a:extLst>
              <a:ext uri="{FF2B5EF4-FFF2-40B4-BE49-F238E27FC236}">
                <a16:creationId xmlns:a16="http://schemas.microsoft.com/office/drawing/2014/main" id="{D1A5ECC0-9D64-8C1F-C8EB-C5126397AA2E}"/>
              </a:ext>
            </a:extLst>
          </p:cNvPr>
          <p:cNvSpPr txBox="1"/>
          <p:nvPr/>
        </p:nvSpPr>
        <p:spPr>
          <a:xfrm>
            <a:off x="3561514" y="379977"/>
            <a:ext cx="5862572" cy="1277273"/>
          </a:xfrm>
          <a:prstGeom prst="rect">
            <a:avLst/>
          </a:prstGeom>
          <a:noFill/>
        </p:spPr>
        <p:txBody>
          <a:bodyPr wrap="square">
            <a:spAutoFit/>
          </a:bodyPr>
          <a:lstStyle/>
          <a:p>
            <a:r>
              <a:rPr lang="en-GB" sz="1100" i="1" dirty="0">
                <a:solidFill>
                  <a:schemeClr val="bg1">
                    <a:lumMod val="50000"/>
                  </a:schemeClr>
                </a:solidFill>
              </a:rPr>
              <a:t>“Knowing exactly where the new location is and being assured that the facilities will be as good as they are currently at RMH [would make the change easier].” (Parent, carer, or advocate of a child with cancer, questionnaire response.)</a:t>
            </a:r>
          </a:p>
          <a:p>
            <a:endParaRPr lang="en-GB" sz="1100" i="1" dirty="0">
              <a:solidFill>
                <a:schemeClr val="bg1">
                  <a:lumMod val="50000"/>
                </a:schemeClr>
              </a:solidFill>
            </a:endParaRPr>
          </a:p>
          <a:p>
            <a:r>
              <a:rPr lang="en-GB" sz="1100" i="1" dirty="0">
                <a:solidFill>
                  <a:schemeClr val="bg1">
                    <a:lumMod val="50000"/>
                  </a:schemeClr>
                </a:solidFill>
              </a:rPr>
              <a:t>Among other things, children and young people talked about the importance of having bright and colourful spaces, that feel like home, that are designed to minimise hospital noises, and where children can play in age-appropriate safe environments</a:t>
            </a:r>
          </a:p>
        </p:txBody>
      </p:sp>
      <p:sp>
        <p:nvSpPr>
          <p:cNvPr id="18" name="TextBox 17">
            <a:extLst>
              <a:ext uri="{FF2B5EF4-FFF2-40B4-BE49-F238E27FC236}">
                <a16:creationId xmlns:a16="http://schemas.microsoft.com/office/drawing/2014/main" id="{72931E26-5BA4-199B-962E-D5502E87BBB6}"/>
              </a:ext>
            </a:extLst>
          </p:cNvPr>
          <p:cNvSpPr txBox="1"/>
          <p:nvPr/>
        </p:nvSpPr>
        <p:spPr>
          <a:xfrm>
            <a:off x="9344062" y="497376"/>
            <a:ext cx="2847938" cy="600164"/>
          </a:xfrm>
          <a:prstGeom prst="rect">
            <a:avLst/>
          </a:prstGeom>
          <a:noFill/>
        </p:spPr>
        <p:txBody>
          <a:bodyPr wrap="square">
            <a:spAutoFit/>
          </a:bodyPr>
          <a:lstStyle/>
          <a:p>
            <a:r>
              <a:rPr lang="en-GB" sz="1100" b="1" i="1" dirty="0">
                <a:solidFill>
                  <a:schemeClr val="bg1">
                    <a:lumMod val="50000"/>
                  </a:schemeClr>
                </a:solidFill>
                <a:cs typeface="Arial"/>
              </a:rPr>
              <a:t>More detail on how we considered feedback around estates and facilities is in the DMBC section 7.8 page 205-217</a:t>
            </a:r>
          </a:p>
        </p:txBody>
      </p:sp>
    </p:spTree>
    <p:extLst>
      <p:ext uri="{BB962C8B-B14F-4D97-AF65-F5344CB8AC3E}">
        <p14:creationId xmlns:p14="http://schemas.microsoft.com/office/powerpoint/2010/main" val="165611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0D3B455-4DF0-CC98-6527-6EC4B35B5CC2}"/>
              </a:ext>
            </a:extLst>
          </p:cNvPr>
          <p:cNvSpPr/>
          <p:nvPr/>
        </p:nvSpPr>
        <p:spPr>
          <a:xfrm>
            <a:off x="10366744" y="5920231"/>
            <a:ext cx="1605516" cy="695949"/>
          </a:xfrm>
          <a:prstGeom prst="rect">
            <a:avLst/>
          </a:prstGeom>
          <a:solidFill>
            <a:srgbClr val="F6F8F8"/>
          </a:solidFill>
          <a:ln>
            <a:solidFill>
              <a:srgbClr val="F6F8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0EC9EF80-5209-2F71-A6E5-57BF5A692831}"/>
              </a:ext>
            </a:extLst>
          </p:cNvPr>
          <p:cNvSpPr/>
          <p:nvPr/>
        </p:nvSpPr>
        <p:spPr>
          <a:xfrm>
            <a:off x="3825321" y="6986266"/>
            <a:ext cx="6547081" cy="1135181"/>
          </a:xfrm>
          <a:prstGeom prst="roundRect">
            <a:avLst>
              <a:gd name="adj" fmla="val 6945"/>
            </a:avLst>
          </a:prstGeom>
          <a:solidFill>
            <a:schemeClr val="accent4">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US" sz="1200" b="1" dirty="0">
                <a:solidFill>
                  <a:schemeClr val="bg1"/>
                </a:solidFill>
                <a:latin typeface="Arial"/>
                <a:ea typeface="Arial" panose="020B0604020202020204" pitchFamily="34" charset="0"/>
                <a:cs typeface="Times New Roman"/>
              </a:rPr>
              <a:t>Some impacts relating to research are highlighted in other sections of this document – to avoid repeating them, we have signposted to them on these slides. </a:t>
            </a:r>
            <a:r>
              <a:rPr lang="en-GB" sz="1200" b="1" dirty="0">
                <a:solidFill>
                  <a:schemeClr val="bg1"/>
                </a:solidFill>
                <a:effectLst/>
                <a:latin typeface="Arial" panose="020B0604020202020204" pitchFamily="34" charset="0"/>
                <a:ea typeface="Times New Roman" panose="02020603050405020304" pitchFamily="18" charset="0"/>
              </a:rPr>
              <a:t>New information about a potential merger between St George’s, University of London and City, University of London was shared in consultation. </a:t>
            </a:r>
            <a:r>
              <a:rPr lang="en-GB" sz="1200" b="1" dirty="0">
                <a:solidFill>
                  <a:schemeClr val="bg1"/>
                </a:solidFill>
                <a:latin typeface="Arial" panose="020B0604020202020204" pitchFamily="34" charset="0"/>
                <a:ea typeface="Times New Roman" panose="02020603050405020304" pitchFamily="18" charset="0"/>
              </a:rPr>
              <a:t>T</a:t>
            </a:r>
            <a:r>
              <a:rPr lang="en-GB" sz="1200" b="1" dirty="0">
                <a:solidFill>
                  <a:schemeClr val="bg1"/>
                </a:solidFill>
                <a:effectLst/>
                <a:latin typeface="Arial" panose="020B0604020202020204" pitchFamily="34" charset="0"/>
                <a:ea typeface="Times New Roman" panose="02020603050405020304" pitchFamily="18" charset="0"/>
              </a:rPr>
              <a:t>his reflects potential opportunities to improve research at St George’s, but we do not, at the moment, have evidence to suggest this would have a material impact on our understanding of the options.</a:t>
            </a:r>
            <a:endParaRPr lang="en-US" sz="1200" b="1" dirty="0">
              <a:solidFill>
                <a:schemeClr val="bg1"/>
              </a:solidFill>
              <a:latin typeface="Arial"/>
              <a:ea typeface="Arial" panose="020B0604020202020204" pitchFamily="34" charset="0"/>
              <a:cs typeface="Times New Roman"/>
            </a:endParaRPr>
          </a:p>
        </p:txBody>
      </p:sp>
      <p:sp>
        <p:nvSpPr>
          <p:cNvPr id="24" name="Rectangle: Rounded Corners 23">
            <a:extLst>
              <a:ext uri="{FF2B5EF4-FFF2-40B4-BE49-F238E27FC236}">
                <a16:creationId xmlns:a16="http://schemas.microsoft.com/office/drawing/2014/main" id="{29D12728-822C-1AFF-BC31-540A6A04EC7A}"/>
              </a:ext>
            </a:extLst>
          </p:cNvPr>
          <p:cNvSpPr/>
          <p:nvPr/>
        </p:nvSpPr>
        <p:spPr>
          <a:xfrm>
            <a:off x="558552" y="168531"/>
            <a:ext cx="2173002" cy="1145262"/>
          </a:xfrm>
          <a:prstGeom prst="roundRect">
            <a:avLst>
              <a:gd name="adj" fmla="val 10215"/>
            </a:avLst>
          </a:prstGeom>
          <a:noFill/>
          <a:ln w="19050">
            <a:solidFill>
              <a:srgbClr val="48C2DB"/>
            </a:solidFill>
          </a:ln>
        </p:spPr>
        <p:style>
          <a:lnRef idx="2">
            <a:schemeClr val="accent1">
              <a:shade val="50000"/>
            </a:schemeClr>
          </a:lnRef>
          <a:fillRef idx="1">
            <a:schemeClr val="accent1"/>
          </a:fillRef>
          <a:effectRef idx="0">
            <a:schemeClr val="accent1"/>
          </a:effectRef>
          <a:fontRef idx="minor">
            <a:schemeClr val="lt1"/>
          </a:fontRef>
        </p:style>
        <p:txBody>
          <a:bodyPr lIns="35999" tIns="467986" rIns="35999" rtlCol="0" anchor="ctr"/>
          <a:lstStyle/>
          <a:p>
            <a:pPr algn="ctr" defTabSz="914309"/>
            <a:endParaRPr lang="en-GB" sz="1100" b="1">
              <a:solidFill>
                <a:srgbClr val="FFFFFF"/>
              </a:solidFill>
              <a:latin typeface="Arial" panose="020B0604020202020204"/>
            </a:endParaRPr>
          </a:p>
        </p:txBody>
      </p:sp>
      <p:pic>
        <p:nvPicPr>
          <p:cNvPr id="26" name="Graphic 25" descr="Microscope with solid fill">
            <a:extLst>
              <a:ext uri="{FF2B5EF4-FFF2-40B4-BE49-F238E27FC236}">
                <a16:creationId xmlns:a16="http://schemas.microsoft.com/office/drawing/2014/main" id="{C6927B03-883A-3AB7-6619-76FCDAA79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637" y="328703"/>
            <a:ext cx="697447" cy="697447"/>
          </a:xfrm>
          <a:prstGeom prst="rect">
            <a:avLst/>
          </a:prstGeom>
        </p:spPr>
      </p:pic>
      <p:sp>
        <p:nvSpPr>
          <p:cNvPr id="30" name="TextBox 29">
            <a:extLst>
              <a:ext uri="{FF2B5EF4-FFF2-40B4-BE49-F238E27FC236}">
                <a16:creationId xmlns:a16="http://schemas.microsoft.com/office/drawing/2014/main" id="{C4F1D7A6-AD25-C405-371E-224A2A4E6DD2}"/>
              </a:ext>
            </a:extLst>
          </p:cNvPr>
          <p:cNvSpPr txBox="1"/>
          <p:nvPr/>
        </p:nvSpPr>
        <p:spPr>
          <a:xfrm>
            <a:off x="1249335" y="510946"/>
            <a:ext cx="1292730" cy="369332"/>
          </a:xfrm>
          <a:prstGeom prst="rect">
            <a:avLst/>
          </a:prstGeom>
          <a:noFill/>
        </p:spPr>
        <p:txBody>
          <a:bodyPr wrap="square">
            <a:spAutoFit/>
          </a:bodyPr>
          <a:lstStyle/>
          <a:p>
            <a:pPr defTabSz="914309"/>
            <a:r>
              <a:rPr lang="en-GB" sz="1800" b="1" dirty="0">
                <a:solidFill>
                  <a:srgbClr val="48C2DB"/>
                </a:solidFill>
                <a:latin typeface="Arial" panose="020B0604020202020204"/>
              </a:rPr>
              <a:t>Research</a:t>
            </a:r>
          </a:p>
        </p:txBody>
      </p:sp>
      <p:pic>
        <p:nvPicPr>
          <p:cNvPr id="27" name="Graphic 26" descr="Microscope with solid fill">
            <a:extLst>
              <a:ext uri="{FF2B5EF4-FFF2-40B4-BE49-F238E27FC236}">
                <a16:creationId xmlns:a16="http://schemas.microsoft.com/office/drawing/2014/main" id="{A9DFDF6C-191A-D7DE-AA62-53F56BB3BC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97578" y="5523302"/>
            <a:ext cx="527743" cy="527743"/>
          </a:xfrm>
          <a:prstGeom prst="rect">
            <a:avLst/>
          </a:prstGeom>
        </p:spPr>
      </p:pic>
      <p:graphicFrame>
        <p:nvGraphicFramePr>
          <p:cNvPr id="31" name="Table 36">
            <a:extLst>
              <a:ext uri="{FF2B5EF4-FFF2-40B4-BE49-F238E27FC236}">
                <a16:creationId xmlns:a16="http://schemas.microsoft.com/office/drawing/2014/main" id="{DC3A32AD-5E43-764C-6CE0-265BAE8EE1E4}"/>
              </a:ext>
            </a:extLst>
          </p:cNvPr>
          <p:cNvGraphicFramePr>
            <a:graphicFrameLocks noGrp="1"/>
          </p:cNvGraphicFramePr>
          <p:nvPr>
            <p:extLst>
              <p:ext uri="{D42A27DB-BD31-4B8C-83A1-F6EECF244321}">
                <p14:modId xmlns:p14="http://schemas.microsoft.com/office/powerpoint/2010/main" val="2785663170"/>
              </p:ext>
            </p:extLst>
          </p:nvPr>
        </p:nvGraphicFramePr>
        <p:xfrm>
          <a:off x="600305" y="1634280"/>
          <a:ext cx="11469239" cy="4758982"/>
        </p:xfrm>
        <a:graphic>
          <a:graphicData uri="http://schemas.openxmlformats.org/drawingml/2006/table">
            <a:tbl>
              <a:tblPr firstRow="1" bandRow="1">
                <a:tableStyleId>{5C22544A-7EE6-4342-B048-85BDC9FD1C3A}</a:tableStyleId>
              </a:tblPr>
              <a:tblGrid>
                <a:gridCol w="3423055">
                  <a:extLst>
                    <a:ext uri="{9D8B030D-6E8A-4147-A177-3AD203B41FA5}">
                      <a16:colId xmlns:a16="http://schemas.microsoft.com/office/drawing/2014/main" val="3342399723"/>
                    </a:ext>
                  </a:extLst>
                </a:gridCol>
                <a:gridCol w="8046184">
                  <a:extLst>
                    <a:ext uri="{9D8B030D-6E8A-4147-A177-3AD203B41FA5}">
                      <a16:colId xmlns:a16="http://schemas.microsoft.com/office/drawing/2014/main" val="3397528144"/>
                    </a:ext>
                  </a:extLst>
                </a:gridCol>
              </a:tblGrid>
              <a:tr h="0">
                <a:tc>
                  <a:txBody>
                    <a:bodyPr/>
                    <a:lstStyle/>
                    <a:p>
                      <a:r>
                        <a:rPr lang="en-GB" sz="1100" b="1" dirty="0">
                          <a:solidFill>
                            <a:schemeClr val="tx1"/>
                          </a:solidFill>
                        </a:rPr>
                        <a:t>You said potential impacts include:</a:t>
                      </a:r>
                    </a:p>
                  </a:txBody>
                  <a:tcPr anchor="ctr">
                    <a:noFill/>
                  </a:tcPr>
                </a:tc>
                <a:tc>
                  <a:txBody>
                    <a:bodyPr/>
                    <a:lstStyle/>
                    <a:p>
                      <a:r>
                        <a:rPr lang="en-GB" sz="1100" b="1" dirty="0">
                          <a:solidFill>
                            <a:schemeClr val="tx1"/>
                          </a:solidFill>
                        </a:rPr>
                        <a:t>We did – mitigations that will be put in place </a:t>
                      </a:r>
                    </a:p>
                  </a:txBody>
                  <a:tcPr anchor="ctr">
                    <a:noFill/>
                  </a:tcPr>
                </a:tc>
                <a:extLst>
                  <a:ext uri="{0D108BD9-81ED-4DB2-BD59-A6C34878D82A}">
                    <a16:rowId xmlns:a16="http://schemas.microsoft.com/office/drawing/2014/main" val="2621976241"/>
                  </a:ext>
                </a:extLst>
              </a:tr>
              <a:tr h="1001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Funding challenges, including that research grant income could be lost, challenges with securing charitable funding</a:t>
                      </a:r>
                    </a:p>
                  </a:txBody>
                  <a:tcPr anchor="ctr">
                    <a:solidFill>
                      <a:srgbClr val="C6E9F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tx1"/>
                          </a:solidFill>
                        </a:rPr>
                        <a:t>Evelina London will undertake early engagement with academic and industry partners (including the Institute of Cancer Research) to address any risks to research, including funding, and to ensure research teams are engaged in transition, funding is maintained for posts, and planning mitigates the possibility of research attrition. Charitable funding for the future Principal Treatment Centre is reflected in its plans</a:t>
                      </a:r>
                    </a:p>
                    <a:p>
                      <a:pPr marL="171450" indent="-171450">
                        <a:buFont typeface="Arial" panose="020B0604020202020204" pitchFamily="34" charset="0"/>
                        <a:buChar char="•"/>
                      </a:pPr>
                      <a:r>
                        <a:rPr lang="en-GB" sz="1100" dirty="0">
                          <a:solidFill>
                            <a:schemeClr val="tx1"/>
                          </a:solidFill>
                        </a:rPr>
                        <a:t>Relevant parties will meet with research funders to discuss the change of location, assuring them of opportunities and giving them confidence in how the transition will be managed</a:t>
                      </a:r>
                    </a:p>
                    <a:p>
                      <a:pPr marL="171450" indent="-171450">
                        <a:buFont typeface="Arial" panose="020B0604020202020204" pitchFamily="34" charset="0"/>
                        <a:buChar char="•"/>
                      </a:pPr>
                      <a:r>
                        <a:rPr lang="en-GB" sz="1100" dirty="0">
                          <a:solidFill>
                            <a:schemeClr val="tx1"/>
                          </a:solidFill>
                        </a:rPr>
                        <a:t>High impact research has previously recruited patients from all over the UK or in pan-European trials. It should therefore be feasible to maintain this.</a:t>
                      </a:r>
                    </a:p>
                  </a:txBody>
                  <a:tcPr anchor="ctr">
                    <a:noFill/>
                  </a:tcPr>
                </a:tc>
                <a:extLst>
                  <a:ext uri="{0D108BD9-81ED-4DB2-BD59-A6C34878D82A}">
                    <a16:rowId xmlns:a16="http://schemas.microsoft.com/office/drawing/2014/main" val="1712663325"/>
                  </a:ext>
                </a:extLst>
              </a:tr>
              <a:tr h="408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Access to research trials for children’s cancer might be impacted</a:t>
                      </a:r>
                    </a:p>
                  </a:txBody>
                  <a:tcPr anchor="ctr">
                    <a:solidFill>
                      <a:srgbClr val="C6E9F0"/>
                    </a:solidFill>
                  </a:tcPr>
                </a:tc>
                <a:tc>
                  <a:txBody>
                    <a:bodyPr/>
                    <a:lstStyle/>
                    <a:p>
                      <a:pPr marL="171450" indent="-171450">
                        <a:buFont typeface="Arial" panose="020B0604020202020204" pitchFamily="34" charset="0"/>
                        <a:buChar char="•"/>
                      </a:pPr>
                      <a:r>
                        <a:rPr lang="en-GB" sz="1100" dirty="0">
                          <a:solidFill>
                            <a:schemeClr val="tx1"/>
                          </a:solidFill>
                        </a:rPr>
                        <a:t>We suggest a dedicated work programme is established to work closely with the Institute of Cancer Research, The Royal Marsden and other key stakeholders to maintain and support the development of research and access to clinical trials, with support from an expert advisory board, to manage and mitigate this risk. </a:t>
                      </a:r>
                    </a:p>
                  </a:txBody>
                  <a:tcPr anchor="ctr">
                    <a:noFill/>
                  </a:tcPr>
                </a:tc>
                <a:extLst>
                  <a:ext uri="{0D108BD9-81ED-4DB2-BD59-A6C34878D82A}">
                    <a16:rowId xmlns:a16="http://schemas.microsoft.com/office/drawing/2014/main" val="8158153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Workforce challenges: specialised workforce may be lost if staff don’t move to the future centre, resulting in loss of research knowledge and loss of the ability to recruit and consent patients to trials</a:t>
                      </a:r>
                    </a:p>
                  </a:txBody>
                  <a:tcPr>
                    <a:solidFill>
                      <a:srgbClr val="C6E9F0"/>
                    </a:solidFill>
                  </a:tcPr>
                </a:tc>
                <a:tc>
                  <a:txBody>
                    <a:bodyPr/>
                    <a:lstStyle/>
                    <a:p>
                      <a:pPr marL="171450" indent="-171450">
                        <a:buFont typeface="Arial" panose="020B0604020202020204" pitchFamily="34" charset="0"/>
                        <a:buChar char="•"/>
                      </a:pPr>
                      <a:r>
                        <a:rPr lang="en-GB" sz="1100" dirty="0">
                          <a:solidFill>
                            <a:schemeClr val="tx1"/>
                          </a:solidFill>
                        </a:rPr>
                        <a:t>The workforce mitigations set out on slide 27 apply.</a:t>
                      </a:r>
                    </a:p>
                    <a:p>
                      <a:pPr marL="171450" indent="-171450">
                        <a:buFont typeface="Arial" panose="020B0604020202020204" pitchFamily="34" charset="0"/>
                        <a:buChar char="•"/>
                      </a:pPr>
                      <a:r>
                        <a:rPr lang="en-GB" sz="1100" dirty="0">
                          <a:solidFill>
                            <a:schemeClr val="tx1"/>
                          </a:solidFill>
                        </a:rPr>
                        <a:t>In addition, Evelina London will ensure research teams are engaged in transition, funding is maintained for posts and planning mitigates the possibility of research attrition.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tx1"/>
                          </a:solidFill>
                        </a:rPr>
                        <a:t>Evelina London should also work with The Royal Marsden to explore the potential for a Royal Marsden@ model.</a:t>
                      </a:r>
                    </a:p>
                  </a:txBody>
                  <a:tcPr>
                    <a:noFill/>
                  </a:tcPr>
                </a:tc>
                <a:extLst>
                  <a:ext uri="{0D108BD9-81ED-4DB2-BD59-A6C34878D82A}">
                    <a16:rowId xmlns:a16="http://schemas.microsoft.com/office/drawing/2014/main" val="797562467"/>
                  </a:ext>
                </a:extLst>
              </a:tr>
              <a:tr h="459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Challenges providing equitable access to clinical research for 15/16/17 year olds</a:t>
                      </a:r>
                    </a:p>
                  </a:txBody>
                  <a:tcPr anchor="ctr">
                    <a:solidFill>
                      <a:srgbClr val="C6E9F0"/>
                    </a:solidFill>
                  </a:tcPr>
                </a:tc>
                <a:tc>
                  <a:txBody>
                    <a:bodyPr/>
                    <a:lstStyle/>
                    <a:p>
                      <a:pPr marL="171450" indent="-171450">
                        <a:buFont typeface="Arial" panose="020B0604020202020204" pitchFamily="34" charset="0"/>
                        <a:buChar char="•"/>
                      </a:pPr>
                      <a:r>
                        <a:rPr lang="en-GB" sz="1100" dirty="0">
                          <a:solidFill>
                            <a:schemeClr val="tx1"/>
                          </a:solidFill>
                        </a:rPr>
                        <a:t>Alongside wider arrangements for supporting transition between the children’s and TYA service (discussed in slide 10), Evelina London will need to work closely with the TYA service to develop plans for managing clinical trials between the two groups. There may also be opportunities to learn from other centres around the country, and other services.</a:t>
                      </a:r>
                    </a:p>
                  </a:txBody>
                  <a:tcPr anchor="ctr">
                    <a:noFill/>
                  </a:tcPr>
                </a:tc>
                <a:extLst>
                  <a:ext uri="{0D108BD9-81ED-4DB2-BD59-A6C34878D82A}">
                    <a16:rowId xmlns:a16="http://schemas.microsoft.com/office/drawing/2014/main" val="3055018403"/>
                  </a:ext>
                </a:extLst>
              </a:tr>
              <a:tr h="427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Challenges with research staff having to work across multiple sites</a:t>
                      </a:r>
                    </a:p>
                  </a:txBody>
                  <a:tcPr anchor="ctr">
                    <a:solidFill>
                      <a:srgbClr val="C6E9F0"/>
                    </a:solidFill>
                  </a:tcPr>
                </a:tc>
                <a:tc>
                  <a:txBody>
                    <a:bodyPr/>
                    <a:lstStyle/>
                    <a:p>
                      <a:pPr marL="171450" indent="-171450">
                        <a:buFont typeface="Arial" panose="020B0604020202020204" pitchFamily="34" charset="0"/>
                        <a:buChar char="•"/>
                      </a:pPr>
                      <a:r>
                        <a:rPr lang="en-GB" sz="1100" dirty="0">
                          <a:solidFill>
                            <a:schemeClr val="tx1"/>
                          </a:solidFill>
                        </a:rPr>
                        <a:t>We will learn from best practice across other sites in London about how to do this, including Great Ormond Street.</a:t>
                      </a:r>
                    </a:p>
                    <a:p>
                      <a:pPr marL="171450" indent="-171450">
                        <a:buFont typeface="Arial" panose="020B0604020202020204" pitchFamily="34" charset="0"/>
                        <a:buChar char="•"/>
                      </a:pPr>
                      <a:r>
                        <a:rPr lang="en-GB" sz="1100" dirty="0">
                          <a:solidFill>
                            <a:schemeClr val="tx1"/>
                          </a:solidFill>
                        </a:rPr>
                        <a:t>We will consider options like joint appointments, split site working etc to tackle identified risks.</a:t>
                      </a:r>
                    </a:p>
                  </a:txBody>
                  <a:tcPr anchor="ctr">
                    <a:noFill/>
                  </a:tcPr>
                </a:tc>
                <a:extLst>
                  <a:ext uri="{0D108BD9-81ED-4DB2-BD59-A6C34878D82A}">
                    <a16:rowId xmlns:a16="http://schemas.microsoft.com/office/drawing/2014/main" val="1436602671"/>
                  </a:ext>
                </a:extLst>
              </a:tr>
              <a:tr h="688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Loss of ability to facilitate access for patients to innovative medicines where no open clinical trial is available</a:t>
                      </a:r>
                    </a:p>
                  </a:txBody>
                  <a:tcPr anchor="ctr">
                    <a:solidFill>
                      <a:srgbClr val="C6E9F0"/>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100" dirty="0">
                          <a:solidFill>
                            <a:schemeClr val="tx1"/>
                          </a:solidFill>
                        </a:rPr>
                        <a:t>The future Principal Treatment Centre will need to work closely with the Institute of Cancer Research, The Royal Marsden and others, such as pharmaceutical companies, to support continued access on a similar basis to current provision. </a:t>
                      </a:r>
                    </a:p>
                  </a:txBody>
                  <a:tcPr anchor="ctr">
                    <a:noFill/>
                  </a:tcPr>
                </a:tc>
                <a:extLst>
                  <a:ext uri="{0D108BD9-81ED-4DB2-BD59-A6C34878D82A}">
                    <a16:rowId xmlns:a16="http://schemas.microsoft.com/office/drawing/2014/main" val="3013070728"/>
                  </a:ext>
                </a:extLst>
              </a:tr>
            </a:tbl>
          </a:graphicData>
        </a:graphic>
      </p:graphicFrame>
      <p:sp>
        <p:nvSpPr>
          <p:cNvPr id="2" name="TextBox 1">
            <a:extLst>
              <a:ext uri="{FF2B5EF4-FFF2-40B4-BE49-F238E27FC236}">
                <a16:creationId xmlns:a16="http://schemas.microsoft.com/office/drawing/2014/main" id="{DAF7FA20-349A-7717-A85B-0952330D5D28}"/>
              </a:ext>
            </a:extLst>
          </p:cNvPr>
          <p:cNvSpPr txBox="1"/>
          <p:nvPr/>
        </p:nvSpPr>
        <p:spPr>
          <a:xfrm>
            <a:off x="9344062" y="497376"/>
            <a:ext cx="2847938" cy="600164"/>
          </a:xfrm>
          <a:prstGeom prst="rect">
            <a:avLst/>
          </a:prstGeom>
          <a:noFill/>
        </p:spPr>
        <p:txBody>
          <a:bodyPr wrap="square">
            <a:spAutoFit/>
          </a:bodyPr>
          <a:lstStyle/>
          <a:p>
            <a:r>
              <a:rPr lang="en-GB" sz="1100" b="1" i="1" dirty="0">
                <a:solidFill>
                  <a:schemeClr val="accent4">
                    <a:lumMod val="75000"/>
                  </a:schemeClr>
                </a:solidFill>
                <a:cs typeface="Arial"/>
              </a:rPr>
              <a:t>More detail on how we considered feedback around research is in the DMBC section 7.9 page 217-224</a:t>
            </a:r>
          </a:p>
        </p:txBody>
      </p:sp>
      <p:sp>
        <p:nvSpPr>
          <p:cNvPr id="3" name="TextBox 2">
            <a:extLst>
              <a:ext uri="{FF2B5EF4-FFF2-40B4-BE49-F238E27FC236}">
                <a16:creationId xmlns:a16="http://schemas.microsoft.com/office/drawing/2014/main" id="{B5117609-6A9B-F5BC-67E5-18F7A6FCE3E5}"/>
              </a:ext>
            </a:extLst>
          </p:cNvPr>
          <p:cNvSpPr txBox="1"/>
          <p:nvPr/>
        </p:nvSpPr>
        <p:spPr>
          <a:xfrm>
            <a:off x="2779186" y="271802"/>
            <a:ext cx="6633627" cy="938719"/>
          </a:xfrm>
          <a:prstGeom prst="rect">
            <a:avLst/>
          </a:prstGeom>
          <a:noFill/>
        </p:spPr>
        <p:txBody>
          <a:bodyPr wrap="square">
            <a:spAutoFit/>
          </a:bodyPr>
          <a:lstStyle/>
          <a:p>
            <a:r>
              <a:rPr lang="en-GB" sz="1100" i="1" dirty="0">
                <a:solidFill>
                  <a:schemeClr val="accent4">
                    <a:lumMod val="75000"/>
                  </a:schemeClr>
                </a:solidFill>
              </a:rPr>
              <a:t>“The importance of a research active environment.” (The Royal Marsden)</a:t>
            </a:r>
          </a:p>
          <a:p>
            <a:r>
              <a:rPr lang="en-GB" sz="1100" i="1" dirty="0">
                <a:solidFill>
                  <a:schemeClr val="accent4">
                    <a:lumMod val="75000"/>
                  </a:schemeClr>
                </a:solidFill>
              </a:rPr>
              <a:t>“It is critically important that the facilities to deliver these trials, and to accommodate children travelling from across the UK to participate in these trials, are part of whichever of the two proposed sites is selected as the new London centre.” (National lead for the Experimental Cancer Medicines Centre (ECMC) Paediatric Network, email correspondence, December 2023)</a:t>
            </a:r>
          </a:p>
        </p:txBody>
      </p:sp>
    </p:spTree>
    <p:extLst>
      <p:ext uri="{BB962C8B-B14F-4D97-AF65-F5344CB8AC3E}">
        <p14:creationId xmlns:p14="http://schemas.microsoft.com/office/powerpoint/2010/main" val="379808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C367B2B-EB7F-268B-6ACD-88BF39169BBD}"/>
              </a:ext>
            </a:extLst>
          </p:cNvPr>
          <p:cNvPicPr>
            <a:picLocks noChangeAspect="1"/>
          </p:cNvPicPr>
          <p:nvPr/>
        </p:nvPicPr>
        <p:blipFill rotWithShape="1">
          <a:blip r:embed="rId3"/>
          <a:srcRect l="9742"/>
          <a:stretch/>
        </p:blipFill>
        <p:spPr>
          <a:xfrm>
            <a:off x="565266" y="2008000"/>
            <a:ext cx="4272548" cy="1526192"/>
          </a:xfrm>
          <a:prstGeom prst="rect">
            <a:avLst/>
          </a:prstGeom>
        </p:spPr>
      </p:pic>
      <p:pic>
        <p:nvPicPr>
          <p:cNvPr id="15" name="Picture 14">
            <a:extLst>
              <a:ext uri="{FF2B5EF4-FFF2-40B4-BE49-F238E27FC236}">
                <a16:creationId xmlns:a16="http://schemas.microsoft.com/office/drawing/2014/main" id="{1EBBA8AB-DB63-A1B4-06DF-6B53BAE19AE3}"/>
              </a:ext>
            </a:extLst>
          </p:cNvPr>
          <p:cNvPicPr>
            <a:picLocks noChangeAspect="1"/>
          </p:cNvPicPr>
          <p:nvPr/>
        </p:nvPicPr>
        <p:blipFill rotWithShape="1">
          <a:blip r:embed="rId3"/>
          <a:srcRect l="9742"/>
          <a:stretch/>
        </p:blipFill>
        <p:spPr>
          <a:xfrm>
            <a:off x="5056034" y="2022981"/>
            <a:ext cx="4247167" cy="1526192"/>
          </a:xfrm>
          <a:prstGeom prst="rect">
            <a:avLst/>
          </a:prstGeom>
        </p:spPr>
      </p:pic>
      <p:sp>
        <p:nvSpPr>
          <p:cNvPr id="49" name="Free-form: Shape 48">
            <a:extLst>
              <a:ext uri="{FF2B5EF4-FFF2-40B4-BE49-F238E27FC236}">
                <a16:creationId xmlns:a16="http://schemas.microsoft.com/office/drawing/2014/main" id="{6BC76093-2982-8682-CF98-7FD1D589C3A5}"/>
              </a:ext>
            </a:extLst>
          </p:cNvPr>
          <p:cNvSpPr/>
          <p:nvPr/>
        </p:nvSpPr>
        <p:spPr>
          <a:xfrm>
            <a:off x="601347" y="3358171"/>
            <a:ext cx="4279262" cy="2732037"/>
          </a:xfrm>
          <a:custGeom>
            <a:avLst/>
            <a:gdLst>
              <a:gd name="connsiteX0" fmla="*/ 0 w 2548012"/>
              <a:gd name="connsiteY0" fmla="*/ 0 h 3252988"/>
              <a:gd name="connsiteX1" fmla="*/ 107152 w 2548012"/>
              <a:gd name="connsiteY1" fmla="*/ 0 h 3252988"/>
              <a:gd name="connsiteX2" fmla="*/ 391998 w 2548012"/>
              <a:gd name="connsiteY2" fmla="*/ 275397 h 3252988"/>
              <a:gd name="connsiteX3" fmla="*/ 680353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0" fmla="*/ 0 w 2548012"/>
              <a:gd name="connsiteY0" fmla="*/ 0 h 3252988"/>
              <a:gd name="connsiteX1" fmla="*/ 107152 w 2548012"/>
              <a:gd name="connsiteY1" fmla="*/ 0 h 3252988"/>
              <a:gd name="connsiteX2" fmla="*/ 391998 w 2548012"/>
              <a:gd name="connsiteY2" fmla="*/ 275397 h 3252988"/>
              <a:gd name="connsiteX3" fmla="*/ 977159 w 2548012"/>
              <a:gd name="connsiteY3" fmla="*/ 12816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07152 w 2548012"/>
              <a:gd name="connsiteY1" fmla="*/ 0 h 3252988"/>
              <a:gd name="connsiteX2" fmla="*/ 584049 w 2548012"/>
              <a:gd name="connsiteY2" fmla="*/ 326661 h 3252988"/>
              <a:gd name="connsiteX3" fmla="*/ 977159 w 2548012"/>
              <a:gd name="connsiteY3" fmla="*/ 12816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07152 w 2548012"/>
              <a:gd name="connsiteY1" fmla="*/ 0 h 3252988"/>
              <a:gd name="connsiteX2" fmla="*/ 531671 w 2548012"/>
              <a:gd name="connsiteY2" fmla="*/ 389962 h 3252988"/>
              <a:gd name="connsiteX3" fmla="*/ 977159 w 2548012"/>
              <a:gd name="connsiteY3" fmla="*/ 12816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07152 w 2548012"/>
              <a:gd name="connsiteY1" fmla="*/ 0 h 3252988"/>
              <a:gd name="connsiteX2" fmla="*/ 531671 w 2548012"/>
              <a:gd name="connsiteY2" fmla="*/ 453262 h 3252988"/>
              <a:gd name="connsiteX3" fmla="*/ 977159 w 2548012"/>
              <a:gd name="connsiteY3" fmla="*/ 12816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8012" h="3252988">
                <a:moveTo>
                  <a:pt x="0" y="0"/>
                </a:moveTo>
                <a:lnTo>
                  <a:pt x="107152" y="0"/>
                </a:lnTo>
                <a:lnTo>
                  <a:pt x="531671" y="453262"/>
                </a:lnTo>
                <a:lnTo>
                  <a:pt x="977159" y="12816"/>
                </a:lnTo>
                <a:lnTo>
                  <a:pt x="2548012" y="0"/>
                </a:lnTo>
                <a:lnTo>
                  <a:pt x="2548012" y="2424348"/>
                </a:lnTo>
                <a:lnTo>
                  <a:pt x="2548012" y="2570310"/>
                </a:lnTo>
                <a:lnTo>
                  <a:pt x="2548012" y="3252988"/>
                </a:lnTo>
                <a:lnTo>
                  <a:pt x="0" y="3252988"/>
                </a:lnTo>
                <a:lnTo>
                  <a:pt x="0" y="2570310"/>
                </a:lnTo>
                <a:lnTo>
                  <a:pt x="0" y="2424348"/>
                </a:lnTo>
                <a:lnTo>
                  <a:pt x="0" y="0"/>
                </a:lnTo>
                <a:close/>
              </a:path>
            </a:pathLst>
          </a:custGeom>
          <a:solidFill>
            <a:schemeClr val="bg1"/>
          </a:solidFill>
          <a:ln w="190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285750" indent="-285750" algn="ctr">
              <a:buFont typeface="Arial" panose="020B0604020202020204" pitchFamily="34" charset="0"/>
              <a:buChar char="•"/>
            </a:pPr>
            <a:endParaRPr lang="en-GB"/>
          </a:p>
        </p:txBody>
      </p:sp>
      <p:sp>
        <p:nvSpPr>
          <p:cNvPr id="6" name="Rectangle: Rounded Corners 5">
            <a:extLst>
              <a:ext uri="{FF2B5EF4-FFF2-40B4-BE49-F238E27FC236}">
                <a16:creationId xmlns:a16="http://schemas.microsoft.com/office/drawing/2014/main" id="{0EC9EF80-5209-2F71-A6E5-57BF5A692831}"/>
              </a:ext>
            </a:extLst>
          </p:cNvPr>
          <p:cNvSpPr/>
          <p:nvPr/>
        </p:nvSpPr>
        <p:spPr>
          <a:xfrm>
            <a:off x="565265" y="1433341"/>
            <a:ext cx="4272548" cy="468000"/>
          </a:xfrm>
          <a:prstGeom prst="roundRect">
            <a:avLst>
              <a:gd name="adj" fmla="val 6945"/>
            </a:avLst>
          </a:prstGeom>
          <a:solidFill>
            <a:schemeClr val="accent1">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US" sz="1200" b="1" dirty="0">
                <a:solidFill>
                  <a:schemeClr val="bg1"/>
                </a:solidFill>
                <a:latin typeface="Arial"/>
                <a:ea typeface="Arial" panose="020B0604020202020204" pitchFamily="34" charset="0"/>
                <a:cs typeface="Times New Roman"/>
              </a:rPr>
              <a:t>Alternative ideas/proposals</a:t>
            </a:r>
          </a:p>
        </p:txBody>
      </p:sp>
      <p:sp>
        <p:nvSpPr>
          <p:cNvPr id="7" name="Rectangle: Rounded Corners 6">
            <a:extLst>
              <a:ext uri="{FF2B5EF4-FFF2-40B4-BE49-F238E27FC236}">
                <a16:creationId xmlns:a16="http://schemas.microsoft.com/office/drawing/2014/main" id="{1A3337AB-8254-7704-C56F-87EAC3483D47}"/>
              </a:ext>
            </a:extLst>
          </p:cNvPr>
          <p:cNvSpPr/>
          <p:nvPr/>
        </p:nvSpPr>
        <p:spPr>
          <a:xfrm>
            <a:off x="5056034" y="1454002"/>
            <a:ext cx="4247167" cy="468000"/>
          </a:xfrm>
          <a:prstGeom prst="roundRect">
            <a:avLst>
              <a:gd name="adj" fmla="val 6945"/>
            </a:avLst>
          </a:prstGeom>
          <a:solidFill>
            <a:schemeClr val="accent1">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US" sz="1200" b="1" dirty="0">
                <a:solidFill>
                  <a:schemeClr val="bg1"/>
                </a:solidFill>
                <a:latin typeface="Arial"/>
                <a:ea typeface="Arial" panose="020B0604020202020204" pitchFamily="34" charset="0"/>
                <a:cs typeface="Times New Roman"/>
              </a:rPr>
              <a:t>Single site solution</a:t>
            </a:r>
          </a:p>
        </p:txBody>
      </p:sp>
      <p:sp>
        <p:nvSpPr>
          <p:cNvPr id="57" name="TextBox 56">
            <a:extLst>
              <a:ext uri="{FF2B5EF4-FFF2-40B4-BE49-F238E27FC236}">
                <a16:creationId xmlns:a16="http://schemas.microsoft.com/office/drawing/2014/main" id="{36F598E2-4DEC-B871-D217-C312AE9DEE8B}"/>
              </a:ext>
            </a:extLst>
          </p:cNvPr>
          <p:cNvSpPr txBox="1"/>
          <p:nvPr/>
        </p:nvSpPr>
        <p:spPr>
          <a:xfrm>
            <a:off x="589556" y="2257855"/>
            <a:ext cx="4135290" cy="938719"/>
          </a:xfrm>
          <a:prstGeom prst="rect">
            <a:avLst/>
          </a:prstGeom>
          <a:noFill/>
        </p:spPr>
        <p:txBody>
          <a:bodyPr wrap="square">
            <a:spAutoFit/>
          </a:bodyPr>
          <a:lstStyle/>
          <a:p>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Several alternative proposals were suggested including a risk-adapted solution; making use of the potential new hospital to be built at Sutton; or a suggested 3-stage solution which would also involve adopting new technologies.</a:t>
            </a:r>
            <a:endParaRPr lang="en-GB" sz="1100" b="1" dirty="0"/>
          </a:p>
        </p:txBody>
      </p:sp>
      <p:sp>
        <p:nvSpPr>
          <p:cNvPr id="13" name="TextBox 12">
            <a:extLst>
              <a:ext uri="{FF2B5EF4-FFF2-40B4-BE49-F238E27FC236}">
                <a16:creationId xmlns:a16="http://schemas.microsoft.com/office/drawing/2014/main" id="{108BBCDF-0E84-CFE1-3404-79B9F24301F5}"/>
              </a:ext>
            </a:extLst>
          </p:cNvPr>
          <p:cNvSpPr txBox="1"/>
          <p:nvPr/>
        </p:nvSpPr>
        <p:spPr>
          <a:xfrm>
            <a:off x="605924" y="3795628"/>
            <a:ext cx="4248257" cy="2277547"/>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have, at this point and at previous points in the process, </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considered these alternative proposals</a:t>
            </a:r>
            <a:r>
              <a:rPr lang="en-GB" sz="11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nfortunately none removes the underlying clinical risks of the very specialist cancer treatment services at The Royal Marsden not being on the same site as a children’s intensive care unit. Nor do they comply with the national service specification.</a:t>
            </a:r>
          </a:p>
          <a:p>
            <a:pPr marL="171450" indent="-171450">
              <a:spcAft>
                <a:spcPts val="600"/>
              </a:spcAft>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included information in the decision-making business case about how the alternative ideas/proposals were considered. </a:t>
            </a:r>
          </a:p>
          <a:p>
            <a:pPr marL="171450" indent="-171450">
              <a:spcAft>
                <a:spcPts val="600"/>
              </a:spcAft>
              <a:buFont typeface="Arial" panose="020B0604020202020204" pitchFamily="34" charset="0"/>
              <a:buChar char="•"/>
            </a:pPr>
            <a:r>
              <a:rPr lang="en-GB" sz="1100" dirty="0">
                <a:solidFill>
                  <a:srgbClr val="000000"/>
                </a:solidFill>
                <a:latin typeface="Arial" panose="020B0604020202020204" pitchFamily="34" charset="0"/>
                <a:cs typeface="Times New Roman" panose="02020603050405020304" pitchFamily="18" charset="0"/>
              </a:rPr>
              <a:t>We also included information about the views of clinicians who provide the current service. They made it clear in the consultation that they strongly support the national service specification and the case for change.</a:t>
            </a:r>
            <a:endParaRPr lang="en-GB" sz="1100" dirty="0"/>
          </a:p>
        </p:txBody>
      </p:sp>
      <p:sp>
        <p:nvSpPr>
          <p:cNvPr id="29" name="Free-form: Shape 28">
            <a:extLst>
              <a:ext uri="{FF2B5EF4-FFF2-40B4-BE49-F238E27FC236}">
                <a16:creationId xmlns:a16="http://schemas.microsoft.com/office/drawing/2014/main" id="{74E38764-C231-1757-FE42-DFF24D8852FF}"/>
              </a:ext>
            </a:extLst>
          </p:cNvPr>
          <p:cNvSpPr/>
          <p:nvPr/>
        </p:nvSpPr>
        <p:spPr>
          <a:xfrm>
            <a:off x="5056033" y="3388878"/>
            <a:ext cx="4247168" cy="2698839"/>
          </a:xfrm>
          <a:custGeom>
            <a:avLst/>
            <a:gdLst>
              <a:gd name="connsiteX0" fmla="*/ 0 w 2159999"/>
              <a:gd name="connsiteY0" fmla="*/ 0 h 2267498"/>
              <a:gd name="connsiteX1" fmla="*/ 90835 w 2159999"/>
              <a:gd name="connsiteY1" fmla="*/ 0 h 2267498"/>
              <a:gd name="connsiteX2" fmla="*/ 332304 w 2159999"/>
              <a:gd name="connsiteY2" fmla="*/ 242952 h 2267498"/>
              <a:gd name="connsiteX3" fmla="*/ 576748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0" fmla="*/ 0 w 2159999"/>
              <a:gd name="connsiteY0" fmla="*/ 0 h 2267498"/>
              <a:gd name="connsiteX1" fmla="*/ 90835 w 2159999"/>
              <a:gd name="connsiteY1" fmla="*/ 0 h 2267498"/>
              <a:gd name="connsiteX2" fmla="*/ 332304 w 2159999"/>
              <a:gd name="connsiteY2" fmla="*/ 242952 h 2267498"/>
              <a:gd name="connsiteX3" fmla="*/ 809565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 name="connsiteX0" fmla="*/ 0 w 2159999"/>
              <a:gd name="connsiteY0" fmla="*/ 0 h 2267498"/>
              <a:gd name="connsiteX1" fmla="*/ 90835 w 2159999"/>
              <a:gd name="connsiteY1" fmla="*/ 0 h 2267498"/>
              <a:gd name="connsiteX2" fmla="*/ 513384 w 2159999"/>
              <a:gd name="connsiteY2" fmla="*/ 242952 h 2267498"/>
              <a:gd name="connsiteX3" fmla="*/ 809565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 name="connsiteX0" fmla="*/ 0 w 2159999"/>
              <a:gd name="connsiteY0" fmla="*/ 0 h 2267498"/>
              <a:gd name="connsiteX1" fmla="*/ 90835 w 2159999"/>
              <a:gd name="connsiteY1" fmla="*/ 0 h 2267498"/>
              <a:gd name="connsiteX2" fmla="*/ 470270 w 2159999"/>
              <a:gd name="connsiteY2" fmla="*/ 242952 h 2267498"/>
              <a:gd name="connsiteX3" fmla="*/ 809565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 name="connsiteX0" fmla="*/ 0 w 2159999"/>
              <a:gd name="connsiteY0" fmla="*/ 0 h 2267498"/>
              <a:gd name="connsiteX1" fmla="*/ 90835 w 2159999"/>
              <a:gd name="connsiteY1" fmla="*/ 0 h 2267498"/>
              <a:gd name="connsiteX2" fmla="*/ 453023 w 2159999"/>
              <a:gd name="connsiteY2" fmla="*/ 305484 h 2267498"/>
              <a:gd name="connsiteX3" fmla="*/ 809565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9999" h="2267498">
                <a:moveTo>
                  <a:pt x="0" y="0"/>
                </a:moveTo>
                <a:lnTo>
                  <a:pt x="90835" y="0"/>
                </a:lnTo>
                <a:lnTo>
                  <a:pt x="453023" y="305484"/>
                </a:lnTo>
                <a:lnTo>
                  <a:pt x="809565" y="0"/>
                </a:lnTo>
                <a:lnTo>
                  <a:pt x="2159999" y="0"/>
                </a:lnTo>
                <a:lnTo>
                  <a:pt x="2159999" y="2267498"/>
                </a:lnTo>
                <a:lnTo>
                  <a:pt x="0" y="2267498"/>
                </a:lnTo>
                <a:lnTo>
                  <a:pt x="0" y="0"/>
                </a:lnTo>
                <a:close/>
              </a:path>
            </a:pathLst>
          </a:custGeom>
          <a:solidFill>
            <a:schemeClr val="bg1"/>
          </a:solidFill>
          <a:ln w="190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1" name="TextBox 30">
            <a:extLst>
              <a:ext uri="{FF2B5EF4-FFF2-40B4-BE49-F238E27FC236}">
                <a16:creationId xmlns:a16="http://schemas.microsoft.com/office/drawing/2014/main" id="{F057959A-9A5C-E3AB-F3B0-5DB74FA1FF52}"/>
              </a:ext>
            </a:extLst>
          </p:cNvPr>
          <p:cNvSpPr txBox="1"/>
          <p:nvPr/>
        </p:nvSpPr>
        <p:spPr>
          <a:xfrm>
            <a:off x="5056034" y="2287585"/>
            <a:ext cx="3998118" cy="600164"/>
          </a:xfrm>
          <a:prstGeom prst="rect">
            <a:avLst/>
          </a:prstGeom>
          <a:noFill/>
        </p:spPr>
        <p:txBody>
          <a:bodyPr wrap="square">
            <a:spAutoFit/>
          </a:bodyPr>
          <a:lstStyle/>
          <a:p>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Throughout the consultation there were calls for a single site solution, with concerns related to radiotherapy not being available on-site in either of the proposed options.</a:t>
            </a:r>
            <a:endParaRPr lang="en-GB" sz="1100" b="1" dirty="0"/>
          </a:p>
        </p:txBody>
      </p:sp>
      <p:sp>
        <p:nvSpPr>
          <p:cNvPr id="33" name="TextBox 32">
            <a:extLst>
              <a:ext uri="{FF2B5EF4-FFF2-40B4-BE49-F238E27FC236}">
                <a16:creationId xmlns:a16="http://schemas.microsoft.com/office/drawing/2014/main" id="{4486CA39-0269-1E56-FB88-5991BC56BA4F}"/>
              </a:ext>
            </a:extLst>
          </p:cNvPr>
          <p:cNvSpPr txBox="1"/>
          <p:nvPr/>
        </p:nvSpPr>
        <p:spPr>
          <a:xfrm>
            <a:off x="5056034" y="3765944"/>
            <a:ext cx="4247169" cy="1523494"/>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rPr>
              <a:t>We have considered this feedback and understand these concerns. We are confident that University College Hospital is the </a:t>
            </a:r>
            <a:r>
              <a:rPr lang="en-GB" sz="1100" b="1" dirty="0">
                <a:solidFill>
                  <a:srgbClr val="000000"/>
                </a:solidFill>
                <a:effectLst/>
                <a:latin typeface="Arial" panose="020B0604020202020204" pitchFamily="34" charset="0"/>
                <a:ea typeface="Times New Roman" panose="02020603050405020304" pitchFamily="18" charset="0"/>
              </a:rPr>
              <a:t>only viable option </a:t>
            </a:r>
            <a:r>
              <a:rPr lang="en-GB" sz="1100" dirty="0">
                <a:solidFill>
                  <a:srgbClr val="000000"/>
                </a:solidFill>
                <a:effectLst/>
                <a:latin typeface="Arial" panose="020B0604020202020204" pitchFamily="34" charset="0"/>
                <a:ea typeface="Times New Roman" panose="02020603050405020304" pitchFamily="18" charset="0"/>
              </a:rPr>
              <a:t>with relevant scale and breadth of expertise to provide the future service. </a:t>
            </a:r>
          </a:p>
          <a:p>
            <a:pPr marL="171450" indent="-171450">
              <a:spcAft>
                <a:spcPts val="600"/>
              </a:spcAft>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rPr>
              <a:t>We have reviewed information that shows it would </a:t>
            </a:r>
            <a:r>
              <a:rPr lang="en-GB" sz="1100" b="1" dirty="0">
                <a:solidFill>
                  <a:srgbClr val="000000"/>
                </a:solidFill>
                <a:effectLst/>
                <a:latin typeface="Arial" panose="020B0604020202020204" pitchFamily="34" charset="0"/>
                <a:ea typeface="Times New Roman" panose="02020603050405020304" pitchFamily="18" charset="0"/>
              </a:rPr>
              <a:t>not be feasible </a:t>
            </a:r>
            <a:r>
              <a:rPr lang="en-GB" sz="1100" dirty="0">
                <a:solidFill>
                  <a:srgbClr val="000000"/>
                </a:solidFill>
                <a:effectLst/>
                <a:latin typeface="Arial" panose="020B0604020202020204" pitchFamily="34" charset="0"/>
                <a:ea typeface="Times New Roman" panose="02020603050405020304" pitchFamily="18" charset="0"/>
              </a:rPr>
              <a:t>for either Evelina London or St George’s to build an equivalent radiotherapy service to that provided at University College Hospital.</a:t>
            </a:r>
          </a:p>
        </p:txBody>
      </p:sp>
      <p:sp>
        <p:nvSpPr>
          <p:cNvPr id="53" name="TextBox 52">
            <a:extLst>
              <a:ext uri="{FF2B5EF4-FFF2-40B4-BE49-F238E27FC236}">
                <a16:creationId xmlns:a16="http://schemas.microsoft.com/office/drawing/2014/main" id="{7B0D5CB0-8914-047D-4D6F-F832C539926D}"/>
              </a:ext>
            </a:extLst>
          </p:cNvPr>
          <p:cNvSpPr txBox="1"/>
          <p:nvPr/>
        </p:nvSpPr>
        <p:spPr>
          <a:xfrm rot="16200000">
            <a:off x="-112186" y="2476308"/>
            <a:ext cx="816057" cy="276999"/>
          </a:xfrm>
          <a:prstGeom prst="rect">
            <a:avLst/>
          </a:prstGeom>
          <a:noFill/>
        </p:spPr>
        <p:txBody>
          <a:bodyPr wrap="none" rtlCol="0">
            <a:spAutoFit/>
          </a:bodyPr>
          <a:lstStyle/>
          <a:p>
            <a:r>
              <a:rPr lang="en-GB" sz="1200" b="1" dirty="0"/>
              <a:t>You said</a:t>
            </a:r>
          </a:p>
        </p:txBody>
      </p:sp>
      <p:sp>
        <p:nvSpPr>
          <p:cNvPr id="54" name="TextBox 53">
            <a:extLst>
              <a:ext uri="{FF2B5EF4-FFF2-40B4-BE49-F238E27FC236}">
                <a16:creationId xmlns:a16="http://schemas.microsoft.com/office/drawing/2014/main" id="{766D3548-C0ED-61EA-5B7D-5798FB34609B}"/>
              </a:ext>
            </a:extLst>
          </p:cNvPr>
          <p:cNvSpPr txBox="1"/>
          <p:nvPr/>
        </p:nvSpPr>
        <p:spPr>
          <a:xfrm rot="16200000">
            <a:off x="-5751" y="4448922"/>
            <a:ext cx="688458" cy="276999"/>
          </a:xfrm>
          <a:prstGeom prst="rect">
            <a:avLst/>
          </a:prstGeom>
          <a:noFill/>
        </p:spPr>
        <p:txBody>
          <a:bodyPr wrap="none" rtlCol="0">
            <a:spAutoFit/>
          </a:bodyPr>
          <a:lstStyle/>
          <a:p>
            <a:r>
              <a:rPr lang="en-GB" sz="1200" b="1"/>
              <a:t>We did</a:t>
            </a:r>
          </a:p>
        </p:txBody>
      </p:sp>
      <p:sp>
        <p:nvSpPr>
          <p:cNvPr id="3" name="Rectangle: Rounded Corners 2">
            <a:extLst>
              <a:ext uri="{FF2B5EF4-FFF2-40B4-BE49-F238E27FC236}">
                <a16:creationId xmlns:a16="http://schemas.microsoft.com/office/drawing/2014/main" id="{94FC0B77-D558-77CF-8164-025F05097C15}"/>
              </a:ext>
            </a:extLst>
          </p:cNvPr>
          <p:cNvSpPr/>
          <p:nvPr/>
        </p:nvSpPr>
        <p:spPr>
          <a:xfrm>
            <a:off x="558553" y="182881"/>
            <a:ext cx="3170168" cy="1090374"/>
          </a:xfrm>
          <a:prstGeom prst="roundRect">
            <a:avLst>
              <a:gd name="adj" fmla="val 10215"/>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99" tIns="575983" rIns="35999" rtlCol="0" anchor="ctr"/>
          <a:lstStyle/>
          <a:p>
            <a:pPr algn="ctr" defTabSz="914309"/>
            <a:endParaRPr lang="en-GB" sz="1100" b="1">
              <a:solidFill>
                <a:srgbClr val="FFFFFF"/>
              </a:solidFill>
              <a:latin typeface="Arial" panose="020B0604020202020204"/>
            </a:endParaRPr>
          </a:p>
        </p:txBody>
      </p:sp>
      <p:pic>
        <p:nvPicPr>
          <p:cNvPr id="4" name="Graphic 3" descr="Document with solid fill">
            <a:extLst>
              <a:ext uri="{FF2B5EF4-FFF2-40B4-BE49-F238E27FC236}">
                <a16:creationId xmlns:a16="http://schemas.microsoft.com/office/drawing/2014/main" id="{A68457B0-FBA4-EA3E-C679-45C087A76E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08138" y="188893"/>
            <a:ext cx="556523" cy="556523"/>
          </a:xfrm>
          <a:prstGeom prst="rect">
            <a:avLst/>
          </a:prstGeom>
        </p:spPr>
      </p:pic>
      <p:sp>
        <p:nvSpPr>
          <p:cNvPr id="10" name="TextBox 9">
            <a:extLst>
              <a:ext uri="{FF2B5EF4-FFF2-40B4-BE49-F238E27FC236}">
                <a16:creationId xmlns:a16="http://schemas.microsoft.com/office/drawing/2014/main" id="{75BC9991-527F-F3EF-1599-28E553EC0A08}"/>
              </a:ext>
            </a:extLst>
          </p:cNvPr>
          <p:cNvSpPr txBox="1"/>
          <p:nvPr/>
        </p:nvSpPr>
        <p:spPr>
          <a:xfrm>
            <a:off x="780195" y="759907"/>
            <a:ext cx="4275839" cy="400110"/>
          </a:xfrm>
          <a:prstGeom prst="rect">
            <a:avLst/>
          </a:prstGeom>
          <a:noFill/>
        </p:spPr>
        <p:txBody>
          <a:bodyPr wrap="square">
            <a:spAutoFit/>
          </a:bodyPr>
          <a:lstStyle/>
          <a:p>
            <a:pPr defTabSz="914309"/>
            <a:r>
              <a:rPr lang="en-GB" sz="2000" b="1">
                <a:solidFill>
                  <a:schemeClr val="accent1">
                    <a:lumMod val="60000"/>
                    <a:lumOff val="40000"/>
                  </a:schemeClr>
                </a:solidFill>
                <a:latin typeface="Arial" panose="020B0604020202020204"/>
              </a:rPr>
              <a:t>The case for change</a:t>
            </a:r>
          </a:p>
        </p:txBody>
      </p:sp>
      <p:sp>
        <p:nvSpPr>
          <p:cNvPr id="5" name="TextBox 4">
            <a:extLst>
              <a:ext uri="{FF2B5EF4-FFF2-40B4-BE49-F238E27FC236}">
                <a16:creationId xmlns:a16="http://schemas.microsoft.com/office/drawing/2014/main" id="{C89523B3-696A-6975-46DA-41C76FC0B5BE}"/>
              </a:ext>
            </a:extLst>
          </p:cNvPr>
          <p:cNvSpPr txBox="1"/>
          <p:nvPr/>
        </p:nvSpPr>
        <p:spPr>
          <a:xfrm>
            <a:off x="3805723" y="224052"/>
            <a:ext cx="5324335" cy="938719"/>
          </a:xfrm>
          <a:prstGeom prst="rect">
            <a:avLst/>
          </a:prstGeom>
          <a:noFill/>
        </p:spPr>
        <p:txBody>
          <a:bodyPr wrap="square" lIns="91440" tIns="45720" rIns="91440" bIns="45720" anchor="t">
            <a:spAutoFit/>
          </a:bodyPr>
          <a:lstStyle/>
          <a:p>
            <a:r>
              <a:rPr lang="en-GB" sz="1100" i="1">
                <a:solidFill>
                  <a:schemeClr val="accent1">
                    <a:lumMod val="60000"/>
                    <a:lumOff val="40000"/>
                  </a:schemeClr>
                </a:solidFill>
              </a:rPr>
              <a:t>"To have an ITU on site would be very much a positive. No one talks about the </a:t>
            </a:r>
            <a:r>
              <a:rPr lang="en-GB" sz="1100" i="1" dirty="0">
                <a:solidFill>
                  <a:schemeClr val="accent1">
                    <a:lumMod val="60000"/>
                    <a:lumOff val="40000"/>
                  </a:schemeClr>
                </a:solidFill>
              </a:rPr>
              <a:t>move </a:t>
            </a:r>
            <a:r>
              <a:rPr lang="en-GB" sz="1100" i="1">
                <a:solidFill>
                  <a:schemeClr val="accent1">
                    <a:lumMod val="60000"/>
                    <a:lumOff val="40000"/>
                  </a:schemeClr>
                </a:solidFill>
              </a:rPr>
              <a:t>in </a:t>
            </a:r>
            <a:r>
              <a:rPr lang="en-GB" sz="1100" i="1" dirty="0">
                <a:solidFill>
                  <a:schemeClr val="accent1">
                    <a:lumMod val="60000"/>
                    <a:lumOff val="40000"/>
                  </a:schemeClr>
                </a:solidFill>
              </a:rPr>
              <a:t>a </a:t>
            </a:r>
            <a:r>
              <a:rPr lang="en-GB" sz="1100" i="1">
                <a:solidFill>
                  <a:schemeClr val="accent1">
                    <a:lumMod val="60000"/>
                    <a:lumOff val="40000"/>
                  </a:schemeClr>
                </a:solidFill>
              </a:rPr>
              <a:t>positive way, </a:t>
            </a:r>
            <a:r>
              <a:rPr lang="en-GB" sz="1100" i="1" dirty="0">
                <a:solidFill>
                  <a:schemeClr val="accent1">
                    <a:lumMod val="60000"/>
                    <a:lumOff val="40000"/>
                  </a:schemeClr>
                </a:solidFill>
              </a:rPr>
              <a:t>but it</a:t>
            </a:r>
            <a:r>
              <a:rPr lang="en-GB" sz="1100" i="1">
                <a:solidFill>
                  <a:schemeClr val="accent1">
                    <a:lumMod val="60000"/>
                    <a:lumOff val="40000"/>
                  </a:schemeClr>
                </a:solidFill>
              </a:rPr>
              <a:t> would be much nicer to wheel the patient down the ward to ITU than to transfer them</a:t>
            </a:r>
            <a:r>
              <a:rPr lang="en-GB" sz="1100" i="1" dirty="0">
                <a:solidFill>
                  <a:schemeClr val="accent1">
                    <a:lumMod val="60000"/>
                    <a:lumOff val="40000"/>
                  </a:schemeClr>
                </a:solidFill>
              </a:rPr>
              <a:t> to </a:t>
            </a:r>
            <a:r>
              <a:rPr lang="en-GB" sz="1100" i="1">
                <a:solidFill>
                  <a:schemeClr val="accent1">
                    <a:lumMod val="60000"/>
                    <a:lumOff val="40000"/>
                  </a:schemeClr>
                </a:solidFill>
              </a:rPr>
              <a:t>another hospital. It could be amazing</a:t>
            </a:r>
            <a:r>
              <a:rPr lang="en-GB" sz="1100" i="1" dirty="0">
                <a:solidFill>
                  <a:schemeClr val="accent1">
                    <a:lumMod val="60000"/>
                    <a:lumOff val="40000"/>
                  </a:schemeClr>
                </a:solidFill>
              </a:rPr>
              <a:t>, </a:t>
            </a:r>
            <a:r>
              <a:rPr lang="en-GB" sz="1100" i="1">
                <a:solidFill>
                  <a:schemeClr val="accent1">
                    <a:lumMod val="60000"/>
                    <a:lumOff val="40000"/>
                  </a:schemeClr>
                </a:solidFill>
              </a:rPr>
              <a:t>it could be a very positive move." </a:t>
            </a:r>
            <a:r>
              <a:rPr lang="en-GB" sz="1100" i="1" dirty="0">
                <a:solidFill>
                  <a:schemeClr val="accent1">
                    <a:lumMod val="60000"/>
                    <a:lumOff val="40000"/>
                  </a:schemeClr>
                </a:solidFill>
              </a:rPr>
              <a:t>(</a:t>
            </a:r>
            <a:r>
              <a:rPr lang="en-GB" sz="1100" i="1">
                <a:solidFill>
                  <a:schemeClr val="accent1">
                    <a:lumMod val="60000"/>
                    <a:lumOff val="40000"/>
                  </a:schemeClr>
                </a:solidFill>
              </a:rPr>
              <a:t>Meeting with members of staff </a:t>
            </a:r>
            <a:r>
              <a:rPr lang="en-GB" sz="1100" i="1" dirty="0">
                <a:solidFill>
                  <a:schemeClr val="accent1">
                    <a:lumMod val="60000"/>
                    <a:lumOff val="40000"/>
                  </a:schemeClr>
                </a:solidFill>
              </a:rPr>
              <a:t>at </a:t>
            </a:r>
            <a:r>
              <a:rPr lang="en-GB" sz="1100" i="1">
                <a:solidFill>
                  <a:schemeClr val="accent1">
                    <a:lumMod val="60000"/>
                    <a:lumOff val="40000"/>
                  </a:schemeClr>
                </a:solidFill>
              </a:rPr>
              <a:t>The </a:t>
            </a:r>
            <a:r>
              <a:rPr lang="en-GB" sz="1100" i="1" dirty="0">
                <a:solidFill>
                  <a:schemeClr val="accent1">
                    <a:lumMod val="60000"/>
                    <a:lumOff val="40000"/>
                  </a:schemeClr>
                </a:solidFill>
              </a:rPr>
              <a:t>Royal Marsden, December</a:t>
            </a:r>
            <a:r>
              <a:rPr lang="en-GB" sz="1100" i="1">
                <a:solidFill>
                  <a:schemeClr val="accent1">
                    <a:lumMod val="60000"/>
                    <a:lumOff val="40000"/>
                  </a:schemeClr>
                </a:solidFill>
              </a:rPr>
              <a:t> </a:t>
            </a:r>
            <a:r>
              <a:rPr lang="en-GB" sz="1100" i="1" dirty="0">
                <a:solidFill>
                  <a:schemeClr val="accent1">
                    <a:lumMod val="60000"/>
                    <a:lumOff val="40000"/>
                  </a:schemeClr>
                </a:solidFill>
              </a:rPr>
              <a:t>2023)</a:t>
            </a:r>
            <a:r>
              <a:rPr lang="en-GB" sz="1100" i="1">
                <a:solidFill>
                  <a:schemeClr val="accent1">
                    <a:lumMod val="60000"/>
                    <a:lumOff val="40000"/>
                  </a:schemeClr>
                </a:solidFill>
              </a:rPr>
              <a:t> </a:t>
            </a:r>
            <a:endParaRPr lang="en-GB" sz="1100" i="1">
              <a:solidFill>
                <a:schemeClr val="accent1">
                  <a:lumMod val="60000"/>
                  <a:lumOff val="40000"/>
                </a:schemeClr>
              </a:solidFill>
              <a:cs typeface="Arial" panose="020B0604020202020204"/>
            </a:endParaRPr>
          </a:p>
        </p:txBody>
      </p:sp>
      <p:sp>
        <p:nvSpPr>
          <p:cNvPr id="11" name="TextBox 10">
            <a:extLst>
              <a:ext uri="{FF2B5EF4-FFF2-40B4-BE49-F238E27FC236}">
                <a16:creationId xmlns:a16="http://schemas.microsoft.com/office/drawing/2014/main" id="{2AE6A407-4D7A-FFE5-1833-07BD521217CF}"/>
              </a:ext>
            </a:extLst>
          </p:cNvPr>
          <p:cNvSpPr txBox="1"/>
          <p:nvPr/>
        </p:nvSpPr>
        <p:spPr>
          <a:xfrm>
            <a:off x="9344062" y="497376"/>
            <a:ext cx="2847938" cy="600164"/>
          </a:xfrm>
          <a:prstGeom prst="rect">
            <a:avLst/>
          </a:prstGeom>
          <a:noFill/>
        </p:spPr>
        <p:txBody>
          <a:bodyPr wrap="square">
            <a:spAutoFit/>
          </a:bodyPr>
          <a:lstStyle/>
          <a:p>
            <a:r>
              <a:rPr lang="en-GB" sz="1100" b="1" i="1" dirty="0">
                <a:solidFill>
                  <a:schemeClr val="accent1">
                    <a:lumMod val="60000"/>
                    <a:lumOff val="40000"/>
                  </a:schemeClr>
                </a:solidFill>
                <a:cs typeface="Arial"/>
              </a:rPr>
              <a:t>More detail on how we considered feedback around the case for change is in the DMBC section 7.10 page 224-233</a:t>
            </a:r>
          </a:p>
        </p:txBody>
      </p:sp>
      <p:sp>
        <p:nvSpPr>
          <p:cNvPr id="8" name="TextBox 7">
            <a:extLst>
              <a:ext uri="{FF2B5EF4-FFF2-40B4-BE49-F238E27FC236}">
                <a16:creationId xmlns:a16="http://schemas.microsoft.com/office/drawing/2014/main" id="{6BF84D2F-59D2-1C77-F3D8-95A5D2A2E831}"/>
              </a:ext>
            </a:extLst>
          </p:cNvPr>
          <p:cNvSpPr txBox="1"/>
          <p:nvPr/>
        </p:nvSpPr>
        <p:spPr>
          <a:xfrm>
            <a:off x="9519385" y="1454002"/>
            <a:ext cx="235238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i="1" dirty="0">
                <a:solidFill>
                  <a:schemeClr val="accent1">
                    <a:lumMod val="60000"/>
                    <a:lumOff val="40000"/>
                  </a:schemeClr>
                </a:solidFill>
              </a:rPr>
              <a:t>"</a:t>
            </a:r>
            <a:r>
              <a:rPr lang="en-GB" sz="1100" i="1" dirty="0">
                <a:solidFill>
                  <a:schemeClr val="accent1">
                    <a:lumMod val="60000"/>
                    <a:lumOff val="40000"/>
                  </a:schemeClr>
                </a:solidFill>
                <a:ea typeface="+mn-lt"/>
                <a:cs typeface="+mn-lt"/>
              </a:rPr>
              <a:t>There's still going to be a hotchpotch. So, you're swapping one set of problems with another set of problems." (Parent/carer engagement session, November 2023.)</a:t>
            </a:r>
            <a:endParaRPr lang="en-GB" i="1" dirty="0">
              <a:solidFill>
                <a:schemeClr val="accent1">
                  <a:lumMod val="60000"/>
                  <a:lumOff val="40000"/>
                </a:schemeClr>
              </a:solidFill>
              <a:ea typeface="+mn-lt"/>
              <a:cs typeface="+mn-lt"/>
            </a:endParaRPr>
          </a:p>
        </p:txBody>
      </p:sp>
    </p:spTree>
    <p:extLst>
      <p:ext uri="{BB962C8B-B14F-4D97-AF65-F5344CB8AC3E}">
        <p14:creationId xmlns:p14="http://schemas.microsoft.com/office/powerpoint/2010/main" val="74755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8AA97-67DE-8C75-991A-99F7DE4CEA61}"/>
              </a:ext>
            </a:extLst>
          </p:cNvPr>
          <p:cNvSpPr>
            <a:spLocks noGrp="1"/>
          </p:cNvSpPr>
          <p:nvPr>
            <p:ph type="title"/>
          </p:nvPr>
        </p:nvSpPr>
        <p:spPr>
          <a:xfrm>
            <a:off x="432000" y="498675"/>
            <a:ext cx="11404154" cy="865186"/>
          </a:xfrm>
        </p:spPr>
        <p:txBody>
          <a:bodyPr>
            <a:normAutofit/>
          </a:bodyPr>
          <a:lstStyle/>
          <a:p>
            <a:r>
              <a:rPr lang="en-GB"/>
              <a:t>Introduction</a:t>
            </a:r>
            <a:endParaRPr lang="en-US"/>
          </a:p>
        </p:txBody>
      </p:sp>
      <p:sp>
        <p:nvSpPr>
          <p:cNvPr id="4" name="TextBox 3">
            <a:extLst>
              <a:ext uri="{FF2B5EF4-FFF2-40B4-BE49-F238E27FC236}">
                <a16:creationId xmlns:a16="http://schemas.microsoft.com/office/drawing/2014/main" id="{3D6F7A91-34D3-3287-4126-72FD4DF51A60}"/>
              </a:ext>
            </a:extLst>
          </p:cNvPr>
          <p:cNvSpPr txBox="1"/>
          <p:nvPr/>
        </p:nvSpPr>
        <p:spPr>
          <a:xfrm>
            <a:off x="355846" y="1363861"/>
            <a:ext cx="11348937" cy="5135765"/>
          </a:xfrm>
          <a:prstGeom prst="rect">
            <a:avLst/>
          </a:prstGeom>
          <a:noFill/>
        </p:spPr>
        <p:txBody>
          <a:bodyPr wrap="square" lIns="91440" tIns="45720" rIns="91440" bIns="45720" rtlCol="0" anchor="t">
            <a:spAutoFit/>
          </a:bodyPr>
          <a:lstStyle/>
          <a:p>
            <a:pPr marL="285750" indent="-285750">
              <a:lnSpc>
                <a:spcPct val="112000"/>
              </a:lnSpc>
              <a:spcAft>
                <a:spcPts val="600"/>
              </a:spcAft>
              <a:buFont typeface="Arial" panose="020B0604020202020204" pitchFamily="34" charset="0"/>
              <a:buChar char="•"/>
            </a:pPr>
            <a:r>
              <a:rPr lang="en-GB" sz="1600" dirty="0">
                <a:solidFill>
                  <a:srgbClr val="000000"/>
                </a:solidFill>
                <a:latin typeface="Arial"/>
                <a:ea typeface="Times New Roman" panose="02020603050405020304" pitchFamily="18" charset="0"/>
                <a:cs typeface="Arial"/>
              </a:rPr>
              <a:t>This document provides a high-level summary of how we have used feedback received during our consultation about the future location of very specialist cancer treatment services for children who live in south London and much of south east England. We are very grateful to everyone who responded, and this feedback has been invaluable in informing our work and will continue to be so as we implement the change of location that has been agreed: services for the Children’s Cancer Principal Treatment Centre will move from The Royal Marsden and St George’s Hospital to Evelina London Children’s Hospital, with radiotherapy at University College Hospital. </a:t>
            </a:r>
          </a:p>
          <a:p>
            <a:pPr marL="285750" indent="-285750">
              <a:lnSpc>
                <a:spcPct val="112000"/>
              </a:lnSpc>
              <a:spcAft>
                <a:spcPts val="600"/>
              </a:spcAft>
              <a:buFont typeface="Arial" panose="020B0604020202020204" pitchFamily="34" charset="0"/>
              <a:buChar char="•"/>
            </a:pPr>
            <a:r>
              <a:rPr lang="en-GB" sz="1600" dirty="0">
                <a:solidFill>
                  <a:srgbClr val="000000"/>
                </a:solidFill>
                <a:latin typeface="Arial"/>
                <a:ea typeface="Times New Roman" panose="02020603050405020304" pitchFamily="18" charset="0"/>
                <a:cs typeface="Arial"/>
              </a:rPr>
              <a:t>The 12-week consultation ran from September to December 2023. We received a wide range of feedback, totalling 2,669 formal responses, which were analysed by an independent research organisation, Explain</a:t>
            </a:r>
            <a:r>
              <a:rPr lang="en-GB" sz="1600" dirty="0">
                <a:solidFill>
                  <a:srgbClr val="000000"/>
                </a:solidFill>
                <a:effectLst/>
                <a:latin typeface="Arial"/>
                <a:ea typeface="Times New Roman" panose="02020603050405020304" pitchFamily="18" charset="0"/>
                <a:cs typeface="Arial"/>
              </a:rPr>
              <a:t> Market </a:t>
            </a:r>
            <a:r>
              <a:rPr lang="en-GB" sz="1600" dirty="0">
                <a:solidFill>
                  <a:srgbClr val="000000"/>
                </a:solidFill>
                <a:latin typeface="Arial"/>
                <a:ea typeface="Times New Roman" panose="02020603050405020304" pitchFamily="18" charset="0"/>
                <a:cs typeface="Arial"/>
              </a:rPr>
              <a:t>Research. Their </a:t>
            </a:r>
            <a:r>
              <a:rPr lang="en-GB" sz="1600" u="sng" dirty="0">
                <a:solidFill>
                  <a:srgbClr val="000000"/>
                </a:solidFill>
                <a:effectLst/>
                <a:latin typeface="Arial"/>
                <a:ea typeface="Times New Roman" panose="02020603050405020304" pitchFamily="18" charset="0"/>
                <a:cs typeface="Arial"/>
                <a:hlinkClick r:id="rId3"/>
              </a:rPr>
              <a:t>independent consultation feedback report</a:t>
            </a:r>
            <a:r>
              <a:rPr lang="en-GB" sz="1600" u="sng" dirty="0">
                <a:solidFill>
                  <a:srgbClr val="000000"/>
                </a:solidFill>
                <a:effectLst/>
                <a:latin typeface="Arial"/>
                <a:ea typeface="Times New Roman" panose="02020603050405020304" pitchFamily="18" charset="0"/>
                <a:cs typeface="Arial"/>
              </a:rPr>
              <a:t> </a:t>
            </a:r>
            <a:r>
              <a:rPr lang="en-GB" sz="1600" dirty="0">
                <a:solidFill>
                  <a:srgbClr val="000000"/>
                </a:solidFill>
                <a:effectLst/>
                <a:latin typeface="Arial"/>
                <a:ea typeface="Times New Roman" panose="02020603050405020304" pitchFamily="18" charset="0"/>
                <a:cs typeface="Arial"/>
              </a:rPr>
              <a:t>was published in January 2024</a:t>
            </a:r>
            <a:r>
              <a:rPr lang="en-GB" sz="1600" dirty="0">
                <a:solidFill>
                  <a:srgbClr val="000000"/>
                </a:solidFill>
                <a:latin typeface="Arial"/>
                <a:ea typeface="Times New Roman" panose="02020603050405020304" pitchFamily="18" charset="0"/>
                <a:cs typeface="Arial"/>
              </a:rPr>
              <a:t>. </a:t>
            </a:r>
            <a:endPar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12000"/>
              </a:lnSpc>
              <a:spcAft>
                <a:spcPts val="600"/>
              </a:spcAft>
              <a:buFont typeface="Arial" panose="020B0604020202020204" pitchFamily="34" charset="0"/>
              <a:buChar char="•"/>
            </a:pPr>
            <a:r>
              <a:rPr lang="en-GB" sz="1600" dirty="0">
                <a:solidFill>
                  <a:srgbClr val="000000"/>
                </a:solidFill>
                <a:latin typeface="Arial"/>
                <a:ea typeface="Times New Roman" panose="02020603050405020304" pitchFamily="18" charset="0"/>
                <a:cs typeface="Arial"/>
              </a:rPr>
              <a:t>This analysis has formed part of our </a:t>
            </a:r>
            <a:r>
              <a:rPr lang="en-GB" sz="1600" dirty="0">
                <a:solidFill>
                  <a:srgbClr val="000000"/>
                </a:solidFill>
                <a:latin typeface="Arial"/>
                <a:ea typeface="Times New Roman" panose="02020603050405020304" pitchFamily="18" charset="0"/>
                <a:cs typeface="Arial"/>
                <a:hlinkClick r:id="rId4"/>
              </a:rPr>
              <a:t>decision-making business case </a:t>
            </a:r>
            <a:r>
              <a:rPr lang="en-GB" sz="1600" dirty="0">
                <a:solidFill>
                  <a:srgbClr val="000000"/>
                </a:solidFill>
                <a:latin typeface="Arial"/>
                <a:ea typeface="Times New Roman" panose="02020603050405020304" pitchFamily="18" charset="0"/>
                <a:cs typeface="Arial"/>
              </a:rPr>
              <a:t>(DMBC). Full detail about how we used feedback and the recommendations outlined in this document can be found in the relevant sections of the DMBC.</a:t>
            </a:r>
            <a:endParaRPr lang="en-GB" sz="1600" dirty="0">
              <a:solidFill>
                <a:srgbClr val="000000"/>
              </a:solidFill>
              <a:latin typeface="Arial" panose="020B0604020202020204" pitchFamily="34" charset="0"/>
              <a:ea typeface="Times New Roman" panose="02020603050405020304" pitchFamily="18" charset="0"/>
              <a:cs typeface="Arial"/>
            </a:endParaRPr>
          </a:p>
          <a:p>
            <a:pPr marL="285750" indent="-285750">
              <a:lnSpc>
                <a:spcPct val="112000"/>
              </a:lnSpc>
              <a:spcAft>
                <a:spcPts val="600"/>
              </a:spcAft>
              <a:buFont typeface="Arial" panose="020B0604020202020204" pitchFamily="34" charset="0"/>
              <a:buChar char="•"/>
            </a:pPr>
            <a:r>
              <a:rPr lang="en-GB" sz="1600" dirty="0">
                <a:solidFill>
                  <a:srgbClr val="000000"/>
                </a:solidFill>
                <a:latin typeface="Arial"/>
                <a:ea typeface="Times New Roman" panose="02020603050405020304" pitchFamily="18" charset="0"/>
                <a:cs typeface="Arial"/>
              </a:rPr>
              <a:t>We will continue to work closely with patients and their families, the Trusts involved, the Children’s Cancer Network, the Institute of Cancer Research and other partners to ensure we continue to hear people's views and to help ensure the move to the future Principal Treatment Centre at Evelina London Children’s Hospital is as smooth as possible. </a:t>
            </a:r>
            <a:endParaRPr lang="en-GB"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12000"/>
              </a:lnSpc>
              <a:spcAft>
                <a:spcPts val="600"/>
              </a:spcAft>
              <a:buFont typeface="Arial" panose="020B0604020202020204" pitchFamily="34" charset="0"/>
              <a:buChar char="•"/>
            </a:pPr>
            <a:r>
              <a:rPr lang="en-GB" sz="1600" dirty="0">
                <a:solidFill>
                  <a:srgbClr val="000000"/>
                </a:solidFill>
                <a:effectLst/>
                <a:latin typeface="Arial"/>
                <a:ea typeface="Times New Roman" panose="02020603050405020304" pitchFamily="18" charset="0"/>
                <a:cs typeface="Arial"/>
              </a:rPr>
              <a:t>We are grateful for the time and attention given by respondents to the consultation as well as to our Stakeholder Group for their input throughout the lifespan of the programme.</a:t>
            </a:r>
            <a:r>
              <a:rPr lang="en-GB" sz="1600" dirty="0">
                <a:solidFill>
                  <a:srgbClr val="000000"/>
                </a:solidFill>
                <a:latin typeface="Arial"/>
                <a:ea typeface="Times New Roman" panose="02020603050405020304" pitchFamily="18" charset="0"/>
                <a:cs typeface="Arial"/>
              </a:rPr>
              <a:t> </a:t>
            </a:r>
            <a:endParaRPr lang="en-GB"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600" dirty="0"/>
          </a:p>
        </p:txBody>
      </p:sp>
    </p:spTree>
    <p:extLst>
      <p:ext uri="{BB962C8B-B14F-4D97-AF65-F5344CB8AC3E}">
        <p14:creationId xmlns:p14="http://schemas.microsoft.com/office/powerpoint/2010/main" val="118021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5062188-FA85-A519-918D-EC0E8919AC18}"/>
              </a:ext>
            </a:extLst>
          </p:cNvPr>
          <p:cNvPicPr>
            <a:picLocks noChangeAspect="1"/>
          </p:cNvPicPr>
          <p:nvPr/>
        </p:nvPicPr>
        <p:blipFill rotWithShape="1">
          <a:blip r:embed="rId3"/>
          <a:srcRect l="10471"/>
          <a:stretch/>
        </p:blipFill>
        <p:spPr>
          <a:xfrm>
            <a:off x="8858606" y="1880411"/>
            <a:ext cx="3145155" cy="1137334"/>
          </a:xfrm>
          <a:prstGeom prst="rect">
            <a:avLst/>
          </a:prstGeom>
        </p:spPr>
      </p:pic>
      <p:pic>
        <p:nvPicPr>
          <p:cNvPr id="22" name="Picture 21">
            <a:extLst>
              <a:ext uri="{FF2B5EF4-FFF2-40B4-BE49-F238E27FC236}">
                <a16:creationId xmlns:a16="http://schemas.microsoft.com/office/drawing/2014/main" id="{004F098B-A3CA-EB05-F565-BA8A22762BF3}"/>
              </a:ext>
            </a:extLst>
          </p:cNvPr>
          <p:cNvPicPr>
            <a:picLocks noChangeAspect="1"/>
          </p:cNvPicPr>
          <p:nvPr/>
        </p:nvPicPr>
        <p:blipFill rotWithShape="1">
          <a:blip r:embed="rId3"/>
          <a:srcRect l="10471"/>
          <a:stretch/>
        </p:blipFill>
        <p:spPr>
          <a:xfrm>
            <a:off x="6498543" y="1879324"/>
            <a:ext cx="2274338" cy="1549676"/>
          </a:xfrm>
          <a:prstGeom prst="rect">
            <a:avLst/>
          </a:prstGeom>
        </p:spPr>
      </p:pic>
      <p:sp>
        <p:nvSpPr>
          <p:cNvPr id="49" name="Free-form: Shape 48">
            <a:extLst>
              <a:ext uri="{FF2B5EF4-FFF2-40B4-BE49-F238E27FC236}">
                <a16:creationId xmlns:a16="http://schemas.microsoft.com/office/drawing/2014/main" id="{6BC76093-2982-8682-CF98-7FD1D589C3A5}"/>
              </a:ext>
            </a:extLst>
          </p:cNvPr>
          <p:cNvSpPr/>
          <p:nvPr/>
        </p:nvSpPr>
        <p:spPr>
          <a:xfrm>
            <a:off x="558157" y="3143283"/>
            <a:ext cx="2691128" cy="1939374"/>
          </a:xfrm>
          <a:custGeom>
            <a:avLst/>
            <a:gdLst>
              <a:gd name="connsiteX0" fmla="*/ 0 w 2548012"/>
              <a:gd name="connsiteY0" fmla="*/ 0 h 3252988"/>
              <a:gd name="connsiteX1" fmla="*/ 107152 w 2548012"/>
              <a:gd name="connsiteY1" fmla="*/ 0 h 3252988"/>
              <a:gd name="connsiteX2" fmla="*/ 391998 w 2548012"/>
              <a:gd name="connsiteY2" fmla="*/ 275397 h 3252988"/>
              <a:gd name="connsiteX3" fmla="*/ 680353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0" fmla="*/ 0 w 2548012"/>
              <a:gd name="connsiteY0" fmla="*/ 0 h 3252988"/>
              <a:gd name="connsiteX1" fmla="*/ 107152 w 2548012"/>
              <a:gd name="connsiteY1" fmla="*/ 0 h 3252988"/>
              <a:gd name="connsiteX2" fmla="*/ 391998 w 2548012"/>
              <a:gd name="connsiteY2" fmla="*/ 275397 h 3252988"/>
              <a:gd name="connsiteX3" fmla="*/ 992433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07152 w 2548012"/>
              <a:gd name="connsiteY1" fmla="*/ 0 h 3252988"/>
              <a:gd name="connsiteX2" fmla="*/ 543006 w 2548012"/>
              <a:gd name="connsiteY2" fmla="*/ 360031 h 3252988"/>
              <a:gd name="connsiteX3" fmla="*/ 992433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07152 w 2548012"/>
              <a:gd name="connsiteY1" fmla="*/ 0 h 3252988"/>
              <a:gd name="connsiteX2" fmla="*/ 543006 w 2548012"/>
              <a:gd name="connsiteY2" fmla="*/ 360031 h 3252988"/>
              <a:gd name="connsiteX3" fmla="*/ 952165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8012" h="3252988">
                <a:moveTo>
                  <a:pt x="0" y="0"/>
                </a:moveTo>
                <a:lnTo>
                  <a:pt x="107152" y="0"/>
                </a:lnTo>
                <a:lnTo>
                  <a:pt x="543006" y="360031"/>
                </a:lnTo>
                <a:lnTo>
                  <a:pt x="952165" y="0"/>
                </a:lnTo>
                <a:lnTo>
                  <a:pt x="2548012" y="0"/>
                </a:lnTo>
                <a:lnTo>
                  <a:pt x="2548012" y="2424348"/>
                </a:lnTo>
                <a:lnTo>
                  <a:pt x="2548012" y="2570310"/>
                </a:lnTo>
                <a:lnTo>
                  <a:pt x="2548012" y="3252988"/>
                </a:lnTo>
                <a:lnTo>
                  <a:pt x="0" y="3252988"/>
                </a:lnTo>
                <a:lnTo>
                  <a:pt x="0" y="2570310"/>
                </a:lnTo>
                <a:lnTo>
                  <a:pt x="0" y="2424348"/>
                </a:lnTo>
                <a:lnTo>
                  <a:pt x="0" y="0"/>
                </a:lnTo>
                <a:close/>
              </a:path>
            </a:pathLst>
          </a:custGeom>
          <a:solidFill>
            <a:schemeClr val="bg1"/>
          </a:solid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Rectangle: Rounded Corners 8">
            <a:extLst>
              <a:ext uri="{FF2B5EF4-FFF2-40B4-BE49-F238E27FC236}">
                <a16:creationId xmlns:a16="http://schemas.microsoft.com/office/drawing/2014/main" id="{2CA8DB20-CA43-E1ED-1862-78DE77A3F5F6}"/>
              </a:ext>
            </a:extLst>
          </p:cNvPr>
          <p:cNvSpPr/>
          <p:nvPr/>
        </p:nvSpPr>
        <p:spPr>
          <a:xfrm>
            <a:off x="81280" y="494129"/>
            <a:ext cx="5142933" cy="351164"/>
          </a:xfrm>
          <a:prstGeom prst="roundRect">
            <a:avLst>
              <a:gd name="adj" fmla="val 84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2000" tIns="0" rIns="0" bIns="0" rtlCol="0" anchor="ctr"/>
          <a:lstStyle/>
          <a:p>
            <a:pPr defTabSz="914309"/>
            <a:endParaRPr lang="en-GB" sz="2000" b="1">
              <a:solidFill>
                <a:srgbClr val="003087"/>
              </a:solidFill>
              <a:latin typeface="Arial" panose="020B0604020202020204"/>
            </a:endParaRPr>
          </a:p>
          <a:p>
            <a:pPr defTabSz="914309"/>
            <a:endParaRPr lang="en-GB" sz="2000" b="1">
              <a:solidFill>
                <a:srgbClr val="003087"/>
              </a:solidFill>
              <a:latin typeface="Arial" panose="020B0604020202020204"/>
            </a:endParaRPr>
          </a:p>
          <a:p>
            <a:pPr defTabSz="914309"/>
            <a:r>
              <a:rPr lang="en-GB" sz="2000" b="1">
                <a:solidFill>
                  <a:srgbClr val="003087"/>
                </a:solidFill>
                <a:latin typeface="Arial" panose="020B0604020202020204"/>
              </a:rPr>
              <a:t>Deliverability</a:t>
            </a:r>
            <a:endParaRPr lang="en-GB" sz="2000" b="1">
              <a:solidFill>
                <a:srgbClr val="003087"/>
              </a:solidFill>
              <a:ea typeface="+mn-lt"/>
              <a:cs typeface="+mn-lt"/>
            </a:endParaRPr>
          </a:p>
        </p:txBody>
      </p:sp>
      <p:sp>
        <p:nvSpPr>
          <p:cNvPr id="6" name="Rectangle: Rounded Corners 5">
            <a:extLst>
              <a:ext uri="{FF2B5EF4-FFF2-40B4-BE49-F238E27FC236}">
                <a16:creationId xmlns:a16="http://schemas.microsoft.com/office/drawing/2014/main" id="{0EC9EF80-5209-2F71-A6E5-57BF5A692831}"/>
              </a:ext>
            </a:extLst>
          </p:cNvPr>
          <p:cNvSpPr/>
          <p:nvPr/>
        </p:nvSpPr>
        <p:spPr>
          <a:xfrm>
            <a:off x="549710" y="1369427"/>
            <a:ext cx="2689401" cy="468000"/>
          </a:xfrm>
          <a:prstGeom prst="roundRect">
            <a:avLst>
              <a:gd name="adj" fmla="val 6945"/>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US" sz="1200" b="1">
                <a:solidFill>
                  <a:schemeClr val="bg1"/>
                </a:solidFill>
                <a:latin typeface="Arial"/>
                <a:ea typeface="Arial" panose="020B0604020202020204" pitchFamily="34" charset="0"/>
                <a:cs typeface="Times New Roman"/>
              </a:rPr>
              <a:t>Timelines to deliver</a:t>
            </a:r>
          </a:p>
        </p:txBody>
      </p:sp>
      <p:sp>
        <p:nvSpPr>
          <p:cNvPr id="7" name="Rectangle: Rounded Corners 6">
            <a:extLst>
              <a:ext uri="{FF2B5EF4-FFF2-40B4-BE49-F238E27FC236}">
                <a16:creationId xmlns:a16="http://schemas.microsoft.com/office/drawing/2014/main" id="{1A3337AB-8254-7704-C56F-87EAC3483D47}"/>
              </a:ext>
            </a:extLst>
          </p:cNvPr>
          <p:cNvSpPr/>
          <p:nvPr/>
        </p:nvSpPr>
        <p:spPr>
          <a:xfrm>
            <a:off x="3404193" y="1369427"/>
            <a:ext cx="3022936" cy="468000"/>
          </a:xfrm>
          <a:prstGeom prst="roundRect">
            <a:avLst>
              <a:gd name="adj" fmla="val 6945"/>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US" sz="1200" b="1">
                <a:solidFill>
                  <a:schemeClr val="bg1"/>
                </a:solidFill>
                <a:latin typeface="Arial"/>
                <a:ea typeface="Arial" panose="020B0604020202020204" pitchFamily="34" charset="0"/>
                <a:cs typeface="Times New Roman"/>
              </a:rPr>
              <a:t>Information sharing</a:t>
            </a:r>
          </a:p>
        </p:txBody>
      </p:sp>
      <p:sp>
        <p:nvSpPr>
          <p:cNvPr id="8" name="Rectangle: Rounded Corners 7">
            <a:extLst>
              <a:ext uri="{FF2B5EF4-FFF2-40B4-BE49-F238E27FC236}">
                <a16:creationId xmlns:a16="http://schemas.microsoft.com/office/drawing/2014/main" id="{19014557-C31C-1CB1-D81E-88ED3B6E9ECF}"/>
              </a:ext>
            </a:extLst>
          </p:cNvPr>
          <p:cNvSpPr/>
          <p:nvPr/>
        </p:nvSpPr>
        <p:spPr>
          <a:xfrm>
            <a:off x="6498541" y="1380010"/>
            <a:ext cx="2254933" cy="468000"/>
          </a:xfrm>
          <a:prstGeom prst="roundRect">
            <a:avLst>
              <a:gd name="adj" fmla="val 6945"/>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200" b="1">
                <a:solidFill>
                  <a:schemeClr val="bg1"/>
                </a:solidFill>
                <a:latin typeface="Arial"/>
                <a:ea typeface="Arial" panose="020B0604020202020204" pitchFamily="34" charset="0"/>
                <a:cs typeface="Times New Roman"/>
              </a:rPr>
              <a:t>Risks and mitigations for delivery</a:t>
            </a:r>
            <a:endParaRPr lang="en-US" sz="1200" b="1">
              <a:solidFill>
                <a:schemeClr val="bg1"/>
              </a:solidFill>
              <a:latin typeface="Arial"/>
              <a:ea typeface="Arial" panose="020B0604020202020204" pitchFamily="34" charset="0"/>
              <a:cs typeface="Times New Roman"/>
            </a:endParaRPr>
          </a:p>
        </p:txBody>
      </p:sp>
      <p:sp>
        <p:nvSpPr>
          <p:cNvPr id="57" name="TextBox 56">
            <a:extLst>
              <a:ext uri="{FF2B5EF4-FFF2-40B4-BE49-F238E27FC236}">
                <a16:creationId xmlns:a16="http://schemas.microsoft.com/office/drawing/2014/main" id="{36F598E2-4DEC-B871-D217-C312AE9DEE8B}"/>
              </a:ext>
            </a:extLst>
          </p:cNvPr>
          <p:cNvSpPr txBox="1"/>
          <p:nvPr/>
        </p:nvSpPr>
        <p:spPr>
          <a:xfrm>
            <a:off x="513059" y="1960549"/>
            <a:ext cx="2782661" cy="1107996"/>
          </a:xfrm>
          <a:prstGeom prst="rect">
            <a:avLst/>
          </a:prstGeom>
          <a:noFill/>
        </p:spPr>
        <p:txBody>
          <a:bodyPr wrap="square">
            <a:spAutoFit/>
          </a:bodyPr>
          <a:lstStyle/>
          <a:p>
            <a:r>
              <a:rPr lang="en-GB"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Implementation should be undertaken in a timely fashion to ensure safe transition. Realistic timelines for this should be provided, and mitigations for implementation risks should be developed.</a:t>
            </a:r>
            <a:endParaRPr lang="en-GB" sz="1100" b="1"/>
          </a:p>
        </p:txBody>
      </p:sp>
      <p:sp>
        <p:nvSpPr>
          <p:cNvPr id="13" name="TextBox 12">
            <a:extLst>
              <a:ext uri="{FF2B5EF4-FFF2-40B4-BE49-F238E27FC236}">
                <a16:creationId xmlns:a16="http://schemas.microsoft.com/office/drawing/2014/main" id="{108BBCDF-0E84-CFE1-3404-79B9F24301F5}"/>
              </a:ext>
            </a:extLst>
          </p:cNvPr>
          <p:cNvSpPr txBox="1"/>
          <p:nvPr/>
        </p:nvSpPr>
        <p:spPr>
          <a:xfrm>
            <a:off x="543664" y="3345742"/>
            <a:ext cx="2784000" cy="1692771"/>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GB"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 asked providers </a:t>
            </a:r>
            <a:r>
              <a:rPr lang="en-GB"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to provide</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updated implementation timelines,</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including risks and supporting mitigations</a:t>
            </a:r>
            <a:r>
              <a:rPr lang="en-GB"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to give greater reassurance.</a:t>
            </a: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71450" indent="-171450">
              <a:spcAft>
                <a:spcPts val="600"/>
              </a:spcAft>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Delivery of plans will be monitored by the </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Implementation Oversight Board </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ensure that the service transfer is safe and sustainable. </a:t>
            </a:r>
            <a:endParaRPr lang="en-GB" sz="1100" dirty="0"/>
          </a:p>
        </p:txBody>
      </p:sp>
      <p:sp>
        <p:nvSpPr>
          <p:cNvPr id="29" name="Free-form: Shape 28">
            <a:extLst>
              <a:ext uri="{FF2B5EF4-FFF2-40B4-BE49-F238E27FC236}">
                <a16:creationId xmlns:a16="http://schemas.microsoft.com/office/drawing/2014/main" id="{74E38764-C231-1757-FE42-DFF24D8852FF}"/>
              </a:ext>
            </a:extLst>
          </p:cNvPr>
          <p:cNvSpPr/>
          <p:nvPr/>
        </p:nvSpPr>
        <p:spPr>
          <a:xfrm>
            <a:off x="3380817" y="3049756"/>
            <a:ext cx="2991200" cy="2020166"/>
          </a:xfrm>
          <a:custGeom>
            <a:avLst/>
            <a:gdLst>
              <a:gd name="connsiteX0" fmla="*/ 0 w 2159999"/>
              <a:gd name="connsiteY0" fmla="*/ 0 h 2267498"/>
              <a:gd name="connsiteX1" fmla="*/ 90835 w 2159999"/>
              <a:gd name="connsiteY1" fmla="*/ 0 h 2267498"/>
              <a:gd name="connsiteX2" fmla="*/ 332304 w 2159999"/>
              <a:gd name="connsiteY2" fmla="*/ 242952 h 2267498"/>
              <a:gd name="connsiteX3" fmla="*/ 576748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0" fmla="*/ 0 w 2159999"/>
              <a:gd name="connsiteY0" fmla="*/ 0 h 2267498"/>
              <a:gd name="connsiteX1" fmla="*/ 90835 w 2159999"/>
              <a:gd name="connsiteY1" fmla="*/ 0 h 2267498"/>
              <a:gd name="connsiteX2" fmla="*/ 332304 w 2159999"/>
              <a:gd name="connsiteY2" fmla="*/ 242952 h 2267498"/>
              <a:gd name="connsiteX3" fmla="*/ 837547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 name="connsiteX0" fmla="*/ 0 w 2159999"/>
              <a:gd name="connsiteY0" fmla="*/ 0 h 2267498"/>
              <a:gd name="connsiteX1" fmla="*/ 90835 w 2159999"/>
              <a:gd name="connsiteY1" fmla="*/ 0 h 2267498"/>
              <a:gd name="connsiteX2" fmla="*/ 502390 w 2159999"/>
              <a:gd name="connsiteY2" fmla="*/ 308253 h 2267498"/>
              <a:gd name="connsiteX3" fmla="*/ 837547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 name="connsiteX0" fmla="*/ 0 w 2159999"/>
              <a:gd name="connsiteY0" fmla="*/ 0 h 2267498"/>
              <a:gd name="connsiteX1" fmla="*/ 90835 w 2159999"/>
              <a:gd name="connsiteY1" fmla="*/ 0 h 2267498"/>
              <a:gd name="connsiteX2" fmla="*/ 479711 w 2159999"/>
              <a:gd name="connsiteY2" fmla="*/ 308253 h 2267498"/>
              <a:gd name="connsiteX3" fmla="*/ 837547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 name="connsiteX0" fmla="*/ 0 w 2159999"/>
              <a:gd name="connsiteY0" fmla="*/ 0 h 2267498"/>
              <a:gd name="connsiteX1" fmla="*/ 90835 w 2159999"/>
              <a:gd name="connsiteY1" fmla="*/ 0 h 2267498"/>
              <a:gd name="connsiteX2" fmla="*/ 457033 w 2159999"/>
              <a:gd name="connsiteY2" fmla="*/ 354897 h 2267498"/>
              <a:gd name="connsiteX3" fmla="*/ 837547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7" fmla="*/ 0 w 2159999"/>
              <a:gd name="connsiteY7" fmla="*/ 0 h 22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9999" h="2267498">
                <a:moveTo>
                  <a:pt x="0" y="0"/>
                </a:moveTo>
                <a:lnTo>
                  <a:pt x="90835" y="0"/>
                </a:lnTo>
                <a:lnTo>
                  <a:pt x="457033" y="354897"/>
                </a:lnTo>
                <a:lnTo>
                  <a:pt x="837547" y="0"/>
                </a:lnTo>
                <a:lnTo>
                  <a:pt x="2159999" y="0"/>
                </a:lnTo>
                <a:lnTo>
                  <a:pt x="2159999" y="2267498"/>
                </a:lnTo>
                <a:lnTo>
                  <a:pt x="0" y="2267498"/>
                </a:lnTo>
                <a:lnTo>
                  <a:pt x="0" y="0"/>
                </a:lnTo>
                <a:close/>
              </a:path>
            </a:pathLst>
          </a:custGeom>
          <a:solidFill>
            <a:schemeClr val="bg1"/>
          </a:solid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TextBox 30">
            <a:extLst>
              <a:ext uri="{FF2B5EF4-FFF2-40B4-BE49-F238E27FC236}">
                <a16:creationId xmlns:a16="http://schemas.microsoft.com/office/drawing/2014/main" id="{F057959A-9A5C-E3AB-F3B0-5DB74FA1FF52}"/>
              </a:ext>
            </a:extLst>
          </p:cNvPr>
          <p:cNvSpPr txBox="1"/>
          <p:nvPr/>
        </p:nvSpPr>
        <p:spPr>
          <a:xfrm>
            <a:off x="3404193" y="1950058"/>
            <a:ext cx="3011056" cy="1107996"/>
          </a:xfrm>
          <a:prstGeom prst="rect">
            <a:avLst/>
          </a:prstGeom>
          <a:noFill/>
        </p:spPr>
        <p:txBody>
          <a:bodyPr wrap="square">
            <a:spAutoFit/>
          </a:bodyPr>
          <a:lstStyle/>
          <a:p>
            <a:r>
              <a:rPr lang="en-GB"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Important to give clear, open communication about the timeline, key milestones and ways to get involved. Reassurance around staff retention and impact on care should be given on a regular basis.</a:t>
            </a:r>
            <a:endParaRPr lang="en-GB" sz="1100" b="1"/>
          </a:p>
        </p:txBody>
      </p:sp>
      <p:sp>
        <p:nvSpPr>
          <p:cNvPr id="33" name="TextBox 32">
            <a:extLst>
              <a:ext uri="{FF2B5EF4-FFF2-40B4-BE49-F238E27FC236}">
                <a16:creationId xmlns:a16="http://schemas.microsoft.com/office/drawing/2014/main" id="{4486CA39-0269-1E56-FB88-5991BC56BA4F}"/>
              </a:ext>
            </a:extLst>
          </p:cNvPr>
          <p:cNvSpPr txBox="1"/>
          <p:nvPr/>
        </p:nvSpPr>
        <p:spPr>
          <a:xfrm>
            <a:off x="3379672" y="3354431"/>
            <a:ext cx="3033146" cy="1615827"/>
          </a:xfrm>
          <a:prstGeom prst="rect">
            <a:avLst/>
          </a:prstGeom>
          <a:noFill/>
        </p:spPr>
        <p:txBody>
          <a:bodyPr wrap="square">
            <a:spAutoFit/>
          </a:bodyPr>
          <a:lstStyle/>
          <a:p>
            <a:pPr marL="171450" indent="-171450">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rPr>
              <a:t>Both potential providers shared their proposed implementation plans with </a:t>
            </a:r>
            <a:r>
              <a:rPr lang="en-GB" sz="1100" b="1" dirty="0">
                <a:solidFill>
                  <a:srgbClr val="000000"/>
                </a:solidFill>
                <a:effectLst/>
                <a:latin typeface="Arial" panose="020B0604020202020204" pitchFamily="34" charset="0"/>
                <a:ea typeface="Times New Roman" panose="02020603050405020304" pitchFamily="18" charset="0"/>
              </a:rPr>
              <a:t>key milestones </a:t>
            </a:r>
            <a:r>
              <a:rPr lang="en-GB" sz="1100" dirty="0">
                <a:solidFill>
                  <a:srgbClr val="000000"/>
                </a:solidFill>
                <a:effectLst/>
                <a:latin typeface="Arial" panose="020B0604020202020204" pitchFamily="34" charset="0"/>
                <a:ea typeface="Times New Roman" panose="02020603050405020304" pitchFamily="18" charset="0"/>
              </a:rPr>
              <a:t>(these are in the DMBC). </a:t>
            </a:r>
          </a:p>
          <a:p>
            <a:pPr marL="171450" indent="-171450">
              <a:buFont typeface="Arial" panose="020B0604020202020204" pitchFamily="34" charset="0"/>
              <a:buChar char="•"/>
            </a:pPr>
            <a:r>
              <a:rPr lang="en-GB" sz="1100" b="1" dirty="0">
                <a:solidFill>
                  <a:srgbClr val="000000"/>
                </a:solidFill>
                <a:effectLst/>
                <a:latin typeface="Arial" panose="020B0604020202020204" pitchFamily="34" charset="0"/>
                <a:ea typeface="Times New Roman" panose="02020603050405020304" pitchFamily="18" charset="0"/>
              </a:rPr>
              <a:t>Regular reporting </a:t>
            </a:r>
            <a:r>
              <a:rPr lang="en-GB" sz="1100" dirty="0">
                <a:solidFill>
                  <a:srgbClr val="000000"/>
                </a:solidFill>
                <a:effectLst/>
                <a:latin typeface="Arial" panose="020B0604020202020204" pitchFamily="34" charset="0"/>
                <a:ea typeface="Times New Roman" panose="02020603050405020304" pitchFamily="18" charset="0"/>
              </a:rPr>
              <a:t>will be required as part of implementation on delivery of the plans and recommendations. This will include a communications and engagement plan to support work with patients, families and staff. </a:t>
            </a:r>
            <a:endParaRPr lang="en-GB" sz="1100" dirty="0"/>
          </a:p>
        </p:txBody>
      </p:sp>
      <p:sp>
        <p:nvSpPr>
          <p:cNvPr id="35" name="TextBox 34">
            <a:extLst>
              <a:ext uri="{FF2B5EF4-FFF2-40B4-BE49-F238E27FC236}">
                <a16:creationId xmlns:a16="http://schemas.microsoft.com/office/drawing/2014/main" id="{5EF897F1-005F-705A-3136-0891D0084D07}"/>
              </a:ext>
            </a:extLst>
          </p:cNvPr>
          <p:cNvSpPr txBox="1"/>
          <p:nvPr/>
        </p:nvSpPr>
        <p:spPr>
          <a:xfrm>
            <a:off x="6498542" y="1886230"/>
            <a:ext cx="2254932" cy="1107996"/>
          </a:xfrm>
          <a:prstGeom prst="rect">
            <a:avLst/>
          </a:prstGeom>
          <a:noFill/>
        </p:spPr>
        <p:txBody>
          <a:bodyPr wrap="square">
            <a:spAutoFit/>
          </a:bodyPr>
          <a:lstStyle/>
          <a:p>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Recognise, and mitigate for, the fact that establishing a new service brings risks and may negatively impact the current service as it transitions to the new site.</a:t>
            </a:r>
            <a:endParaRPr lang="en-GB" sz="1100" b="1" dirty="0"/>
          </a:p>
        </p:txBody>
      </p:sp>
      <p:sp>
        <p:nvSpPr>
          <p:cNvPr id="50" name="Free-form: Shape 49">
            <a:extLst>
              <a:ext uri="{FF2B5EF4-FFF2-40B4-BE49-F238E27FC236}">
                <a16:creationId xmlns:a16="http://schemas.microsoft.com/office/drawing/2014/main" id="{929149E2-9BF7-D120-7385-09EF0C2DE1A7}"/>
              </a:ext>
            </a:extLst>
          </p:cNvPr>
          <p:cNvSpPr/>
          <p:nvPr/>
        </p:nvSpPr>
        <p:spPr>
          <a:xfrm>
            <a:off x="6540775" y="3106271"/>
            <a:ext cx="2243893" cy="1935301"/>
          </a:xfrm>
          <a:custGeom>
            <a:avLst/>
            <a:gdLst>
              <a:gd name="connsiteX0" fmla="*/ 0 w 2548012"/>
              <a:gd name="connsiteY0" fmla="*/ 0 h 3252988"/>
              <a:gd name="connsiteX1" fmla="*/ 107152 w 2548012"/>
              <a:gd name="connsiteY1" fmla="*/ 0 h 3252988"/>
              <a:gd name="connsiteX2" fmla="*/ 391998 w 2548012"/>
              <a:gd name="connsiteY2" fmla="*/ 275397 h 3252988"/>
              <a:gd name="connsiteX3" fmla="*/ 680353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0" fmla="*/ 0 w 2548012"/>
              <a:gd name="connsiteY0" fmla="*/ 0 h 3252988"/>
              <a:gd name="connsiteX1" fmla="*/ 107152 w 2548012"/>
              <a:gd name="connsiteY1" fmla="*/ 0 h 3252988"/>
              <a:gd name="connsiteX2" fmla="*/ 391998 w 2548012"/>
              <a:gd name="connsiteY2" fmla="*/ 275397 h 3252988"/>
              <a:gd name="connsiteX3" fmla="*/ 989897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07152 w 2548012"/>
              <a:gd name="connsiteY1" fmla="*/ 0 h 3252988"/>
              <a:gd name="connsiteX2" fmla="*/ 541434 w 2548012"/>
              <a:gd name="connsiteY2" fmla="*/ 532218 h 3252988"/>
              <a:gd name="connsiteX3" fmla="*/ 989897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07152 w 2548012"/>
              <a:gd name="connsiteY1" fmla="*/ 0 h 3252988"/>
              <a:gd name="connsiteX2" fmla="*/ 488064 w 2548012"/>
              <a:gd name="connsiteY2" fmla="*/ 731967 h 3252988"/>
              <a:gd name="connsiteX3" fmla="*/ 989897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07152 w 2548012"/>
              <a:gd name="connsiteY1" fmla="*/ 0 h 3252988"/>
              <a:gd name="connsiteX2" fmla="*/ 536621 w 2548012"/>
              <a:gd name="connsiteY2" fmla="*/ 646359 h 3252988"/>
              <a:gd name="connsiteX3" fmla="*/ 989897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8012" h="3252988">
                <a:moveTo>
                  <a:pt x="0" y="0"/>
                </a:moveTo>
                <a:lnTo>
                  <a:pt x="107152" y="0"/>
                </a:lnTo>
                <a:lnTo>
                  <a:pt x="536621" y="646359"/>
                </a:lnTo>
                <a:lnTo>
                  <a:pt x="989897" y="0"/>
                </a:lnTo>
                <a:lnTo>
                  <a:pt x="2548012" y="0"/>
                </a:lnTo>
                <a:lnTo>
                  <a:pt x="2548012" y="2424348"/>
                </a:lnTo>
                <a:lnTo>
                  <a:pt x="2548012" y="2570310"/>
                </a:lnTo>
                <a:lnTo>
                  <a:pt x="2548012" y="3252988"/>
                </a:lnTo>
                <a:lnTo>
                  <a:pt x="0" y="3252988"/>
                </a:lnTo>
                <a:lnTo>
                  <a:pt x="0" y="2570310"/>
                </a:lnTo>
                <a:lnTo>
                  <a:pt x="0" y="2424348"/>
                </a:lnTo>
                <a:lnTo>
                  <a:pt x="0" y="0"/>
                </a:lnTo>
                <a:close/>
              </a:path>
            </a:pathLst>
          </a:custGeom>
          <a:solidFill>
            <a:schemeClr val="bg1"/>
          </a:solid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9" name="TextBox 38">
            <a:extLst>
              <a:ext uri="{FF2B5EF4-FFF2-40B4-BE49-F238E27FC236}">
                <a16:creationId xmlns:a16="http://schemas.microsoft.com/office/drawing/2014/main" id="{7772BA34-C345-8810-4604-300DE5489B88}"/>
              </a:ext>
            </a:extLst>
          </p:cNvPr>
          <p:cNvSpPr txBox="1"/>
          <p:nvPr/>
        </p:nvSpPr>
        <p:spPr>
          <a:xfrm>
            <a:off x="6540421" y="3586942"/>
            <a:ext cx="2066272" cy="769441"/>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will </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continue to monitor the risks </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mitigations for them throughout implementation.</a:t>
            </a:r>
          </a:p>
        </p:txBody>
      </p:sp>
      <p:sp>
        <p:nvSpPr>
          <p:cNvPr id="53" name="TextBox 52">
            <a:extLst>
              <a:ext uri="{FF2B5EF4-FFF2-40B4-BE49-F238E27FC236}">
                <a16:creationId xmlns:a16="http://schemas.microsoft.com/office/drawing/2014/main" id="{7B0D5CB0-8914-047D-4D6F-F832C539926D}"/>
              </a:ext>
            </a:extLst>
          </p:cNvPr>
          <p:cNvSpPr txBox="1"/>
          <p:nvPr/>
        </p:nvSpPr>
        <p:spPr>
          <a:xfrm rot="16200000">
            <a:off x="-73142" y="2328950"/>
            <a:ext cx="816057" cy="276999"/>
          </a:xfrm>
          <a:prstGeom prst="rect">
            <a:avLst/>
          </a:prstGeom>
          <a:noFill/>
        </p:spPr>
        <p:txBody>
          <a:bodyPr wrap="none" rtlCol="0">
            <a:spAutoFit/>
          </a:bodyPr>
          <a:lstStyle/>
          <a:p>
            <a:r>
              <a:rPr lang="en-GB" sz="1200" b="1"/>
              <a:t>You said</a:t>
            </a:r>
          </a:p>
        </p:txBody>
      </p:sp>
      <p:sp>
        <p:nvSpPr>
          <p:cNvPr id="54" name="TextBox 53">
            <a:extLst>
              <a:ext uri="{FF2B5EF4-FFF2-40B4-BE49-F238E27FC236}">
                <a16:creationId xmlns:a16="http://schemas.microsoft.com/office/drawing/2014/main" id="{766D3548-C0ED-61EA-5B7D-5798FB34609B}"/>
              </a:ext>
            </a:extLst>
          </p:cNvPr>
          <p:cNvSpPr txBox="1"/>
          <p:nvPr/>
        </p:nvSpPr>
        <p:spPr>
          <a:xfrm rot="16200000">
            <a:off x="-5751" y="4400794"/>
            <a:ext cx="688458" cy="276999"/>
          </a:xfrm>
          <a:prstGeom prst="rect">
            <a:avLst/>
          </a:prstGeom>
          <a:noFill/>
        </p:spPr>
        <p:txBody>
          <a:bodyPr wrap="none" rtlCol="0">
            <a:spAutoFit/>
          </a:bodyPr>
          <a:lstStyle/>
          <a:p>
            <a:r>
              <a:rPr lang="en-GB" sz="1200" b="1"/>
              <a:t>We did</a:t>
            </a:r>
          </a:p>
        </p:txBody>
      </p:sp>
      <p:sp>
        <p:nvSpPr>
          <p:cNvPr id="4" name="Rectangle: Rounded Corners 3">
            <a:extLst>
              <a:ext uri="{FF2B5EF4-FFF2-40B4-BE49-F238E27FC236}">
                <a16:creationId xmlns:a16="http://schemas.microsoft.com/office/drawing/2014/main" id="{24C185E0-789B-79C7-0A83-59CAA61174F9}"/>
              </a:ext>
            </a:extLst>
          </p:cNvPr>
          <p:cNvSpPr/>
          <p:nvPr/>
        </p:nvSpPr>
        <p:spPr>
          <a:xfrm>
            <a:off x="8839199" y="1369427"/>
            <a:ext cx="3131269" cy="468000"/>
          </a:xfrm>
          <a:prstGeom prst="roundRect">
            <a:avLst>
              <a:gd name="adj" fmla="val 6945"/>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200" b="1">
                <a:solidFill>
                  <a:schemeClr val="bg1"/>
                </a:solidFill>
                <a:latin typeface="Arial"/>
                <a:ea typeface="Arial" panose="020B0604020202020204" pitchFamily="34" charset="0"/>
                <a:cs typeface="Times New Roman"/>
              </a:rPr>
              <a:t>Funding and financing</a:t>
            </a:r>
            <a:endParaRPr lang="en-US" sz="1200" b="1">
              <a:solidFill>
                <a:schemeClr val="bg1"/>
              </a:solidFill>
              <a:latin typeface="Arial"/>
              <a:ea typeface="Arial" panose="020B0604020202020204" pitchFamily="34" charset="0"/>
              <a:cs typeface="Times New Roman"/>
            </a:endParaRPr>
          </a:p>
        </p:txBody>
      </p:sp>
      <p:sp>
        <p:nvSpPr>
          <p:cNvPr id="5" name="TextBox 4">
            <a:extLst>
              <a:ext uri="{FF2B5EF4-FFF2-40B4-BE49-F238E27FC236}">
                <a16:creationId xmlns:a16="http://schemas.microsoft.com/office/drawing/2014/main" id="{D82B28D1-0DC2-E6B2-0D37-0ED238840CE4}"/>
              </a:ext>
            </a:extLst>
          </p:cNvPr>
          <p:cNvSpPr txBox="1"/>
          <p:nvPr/>
        </p:nvSpPr>
        <p:spPr>
          <a:xfrm>
            <a:off x="8839199" y="1874957"/>
            <a:ext cx="3145155" cy="769441"/>
          </a:xfrm>
          <a:prstGeom prst="rect">
            <a:avLst/>
          </a:prstGeom>
          <a:noFill/>
        </p:spPr>
        <p:txBody>
          <a:bodyPr wrap="square">
            <a:spAutoFit/>
          </a:bodyPr>
          <a:lstStyle/>
          <a:p>
            <a:r>
              <a:rPr lang="en-GB"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 is general concern around funding for the options (incl</a:t>
            </a:r>
            <a:r>
              <a:rPr lang="en-GB" sz="1100" b="1">
                <a:solidFill>
                  <a:srgbClr val="000000"/>
                </a:solidFill>
                <a:latin typeface="Arial" panose="020B0604020202020204" pitchFamily="34" charset="0"/>
                <a:ea typeface="Times New Roman" panose="02020603050405020304" pitchFamily="18" charset="0"/>
                <a:cs typeface="Times New Roman" panose="02020603050405020304" pitchFamily="18" charset="0"/>
              </a:rPr>
              <a:t>uding </a:t>
            </a:r>
            <a:r>
              <a:rPr lang="en-GB"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research and charitable funding), and financial sustainability challenges for both options.</a:t>
            </a:r>
            <a:endParaRPr lang="en-GB" sz="1100" b="1"/>
          </a:p>
        </p:txBody>
      </p:sp>
      <p:sp>
        <p:nvSpPr>
          <p:cNvPr id="10" name="Free-form: Shape 9">
            <a:extLst>
              <a:ext uri="{FF2B5EF4-FFF2-40B4-BE49-F238E27FC236}">
                <a16:creationId xmlns:a16="http://schemas.microsoft.com/office/drawing/2014/main" id="{FE565A4C-3C50-55EF-0E26-3372E715E838}"/>
              </a:ext>
            </a:extLst>
          </p:cNvPr>
          <p:cNvSpPr/>
          <p:nvPr/>
        </p:nvSpPr>
        <p:spPr>
          <a:xfrm>
            <a:off x="8889446" y="2809340"/>
            <a:ext cx="3114315" cy="2273317"/>
          </a:xfrm>
          <a:custGeom>
            <a:avLst/>
            <a:gdLst>
              <a:gd name="connsiteX0" fmla="*/ 0 w 2548012"/>
              <a:gd name="connsiteY0" fmla="*/ 0 h 3252988"/>
              <a:gd name="connsiteX1" fmla="*/ 107152 w 2548012"/>
              <a:gd name="connsiteY1" fmla="*/ 0 h 3252988"/>
              <a:gd name="connsiteX2" fmla="*/ 391998 w 2548012"/>
              <a:gd name="connsiteY2" fmla="*/ 275397 h 3252988"/>
              <a:gd name="connsiteX3" fmla="*/ 680353 w 2548012"/>
              <a:gd name="connsiteY3" fmla="*/ 0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0" fmla="*/ 0 w 2548012"/>
              <a:gd name="connsiteY0" fmla="*/ 0 h 3252988"/>
              <a:gd name="connsiteX1" fmla="*/ 107152 w 2548012"/>
              <a:gd name="connsiteY1" fmla="*/ 0 h 3252988"/>
              <a:gd name="connsiteX2" fmla="*/ 391998 w 2548012"/>
              <a:gd name="connsiteY2" fmla="*/ 275397 h 3252988"/>
              <a:gd name="connsiteX3" fmla="*/ 924902 w 2548012"/>
              <a:gd name="connsiteY3" fmla="*/ 25012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07152 w 2548012"/>
              <a:gd name="connsiteY1" fmla="*/ 0 h 3252988"/>
              <a:gd name="connsiteX2" fmla="*/ 540854 w 2548012"/>
              <a:gd name="connsiteY2" fmla="*/ 550544 h 3252988"/>
              <a:gd name="connsiteX3" fmla="*/ 924902 w 2548012"/>
              <a:gd name="connsiteY3" fmla="*/ 25012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07152 w 2548012"/>
              <a:gd name="connsiteY1" fmla="*/ 0 h 3252988"/>
              <a:gd name="connsiteX2" fmla="*/ 604650 w 2548012"/>
              <a:gd name="connsiteY2" fmla="*/ 550544 h 3252988"/>
              <a:gd name="connsiteX3" fmla="*/ 924902 w 2548012"/>
              <a:gd name="connsiteY3" fmla="*/ 25012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07152 w 2548012"/>
              <a:gd name="connsiteY1" fmla="*/ 0 h 3252988"/>
              <a:gd name="connsiteX2" fmla="*/ 540855 w 2548012"/>
              <a:gd name="connsiteY2" fmla="*/ 600573 h 3252988"/>
              <a:gd name="connsiteX3" fmla="*/ 924902 w 2548012"/>
              <a:gd name="connsiteY3" fmla="*/ 25012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07152 w 2548012"/>
              <a:gd name="connsiteY1" fmla="*/ 0 h 3252988"/>
              <a:gd name="connsiteX2" fmla="*/ 569989 w 2548012"/>
              <a:gd name="connsiteY2" fmla="*/ 550546 h 3252988"/>
              <a:gd name="connsiteX3" fmla="*/ 924902 w 2548012"/>
              <a:gd name="connsiteY3" fmla="*/ 25012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 name="connsiteX0" fmla="*/ 0 w 2548012"/>
              <a:gd name="connsiteY0" fmla="*/ 0 h 3252988"/>
              <a:gd name="connsiteX1" fmla="*/ 107152 w 2548012"/>
              <a:gd name="connsiteY1" fmla="*/ 0 h 3252988"/>
              <a:gd name="connsiteX2" fmla="*/ 531144 w 2548012"/>
              <a:gd name="connsiteY2" fmla="*/ 600573 h 3252988"/>
              <a:gd name="connsiteX3" fmla="*/ 924902 w 2548012"/>
              <a:gd name="connsiteY3" fmla="*/ 25012 h 3252988"/>
              <a:gd name="connsiteX4" fmla="*/ 2548012 w 2548012"/>
              <a:gd name="connsiteY4" fmla="*/ 0 h 3252988"/>
              <a:gd name="connsiteX5" fmla="*/ 2548012 w 2548012"/>
              <a:gd name="connsiteY5" fmla="*/ 2424348 h 3252988"/>
              <a:gd name="connsiteX6" fmla="*/ 2548012 w 2548012"/>
              <a:gd name="connsiteY6" fmla="*/ 2570310 h 3252988"/>
              <a:gd name="connsiteX7" fmla="*/ 2548012 w 2548012"/>
              <a:gd name="connsiteY7" fmla="*/ 3252988 h 3252988"/>
              <a:gd name="connsiteX8" fmla="*/ 0 w 2548012"/>
              <a:gd name="connsiteY8" fmla="*/ 3252988 h 3252988"/>
              <a:gd name="connsiteX9" fmla="*/ 0 w 2548012"/>
              <a:gd name="connsiteY9" fmla="*/ 2570310 h 3252988"/>
              <a:gd name="connsiteX10" fmla="*/ 0 w 2548012"/>
              <a:gd name="connsiteY10" fmla="*/ 2424348 h 3252988"/>
              <a:gd name="connsiteX11" fmla="*/ 0 w 2548012"/>
              <a:gd name="connsiteY11" fmla="*/ 0 h 325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8012" h="3252988">
                <a:moveTo>
                  <a:pt x="0" y="0"/>
                </a:moveTo>
                <a:lnTo>
                  <a:pt x="107152" y="0"/>
                </a:lnTo>
                <a:lnTo>
                  <a:pt x="531144" y="600573"/>
                </a:lnTo>
                <a:lnTo>
                  <a:pt x="924902" y="25012"/>
                </a:lnTo>
                <a:lnTo>
                  <a:pt x="2548012" y="0"/>
                </a:lnTo>
                <a:lnTo>
                  <a:pt x="2548012" y="2424348"/>
                </a:lnTo>
                <a:lnTo>
                  <a:pt x="2548012" y="2570310"/>
                </a:lnTo>
                <a:lnTo>
                  <a:pt x="2548012" y="3252988"/>
                </a:lnTo>
                <a:lnTo>
                  <a:pt x="0" y="3252988"/>
                </a:lnTo>
                <a:lnTo>
                  <a:pt x="0" y="2570310"/>
                </a:lnTo>
                <a:lnTo>
                  <a:pt x="0" y="2424348"/>
                </a:lnTo>
                <a:lnTo>
                  <a:pt x="0" y="0"/>
                </a:lnTo>
                <a:close/>
              </a:path>
            </a:pathLst>
          </a:custGeom>
          <a:solidFill>
            <a:schemeClr val="bg1"/>
          </a:solid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Box 10">
            <a:extLst>
              <a:ext uri="{FF2B5EF4-FFF2-40B4-BE49-F238E27FC236}">
                <a16:creationId xmlns:a16="http://schemas.microsoft.com/office/drawing/2014/main" id="{E6F8FD77-ED5E-869B-C71E-D748AF62E5E0}"/>
              </a:ext>
            </a:extLst>
          </p:cNvPr>
          <p:cNvSpPr txBox="1"/>
          <p:nvPr/>
        </p:nvSpPr>
        <p:spPr>
          <a:xfrm>
            <a:off x="8920286" y="3219999"/>
            <a:ext cx="3050183" cy="1184940"/>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rPr>
              <a:t>Both options were costed and </a:t>
            </a:r>
            <a:r>
              <a:rPr lang="en-GB" sz="1100" b="1" dirty="0">
                <a:latin typeface="Arial" panose="020B0604020202020204" pitchFamily="34" charset="0"/>
                <a:ea typeface="Times New Roman" panose="02020603050405020304" pitchFamily="18" charset="0"/>
              </a:rPr>
              <a:t>remain subject to robust financial scrutiny</a:t>
            </a:r>
            <a:r>
              <a:rPr lang="en-GB" sz="1100" dirty="0">
                <a:latin typeface="Arial" panose="020B0604020202020204" pitchFamily="34" charset="0"/>
                <a:ea typeface="Times New Roman" panose="02020603050405020304" pitchFamily="18" charset="0"/>
              </a:rPr>
              <a:t>. </a:t>
            </a:r>
          </a:p>
          <a:p>
            <a:pPr marL="171450" indent="-171450">
              <a:spcAft>
                <a:spcPts val="60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rPr>
              <a:t>Both potential providers </a:t>
            </a:r>
            <a:r>
              <a:rPr lang="en-GB" sz="1100" b="1" dirty="0">
                <a:latin typeface="Arial" panose="020B0604020202020204" pitchFamily="34" charset="0"/>
                <a:ea typeface="Times New Roman" panose="02020603050405020304" pitchFamily="18" charset="0"/>
              </a:rPr>
              <a:t>provided reasonable analysis </a:t>
            </a:r>
            <a:r>
              <a:rPr lang="en-GB" sz="1100" dirty="0">
                <a:latin typeface="Arial" panose="020B0604020202020204" pitchFamily="34" charset="0"/>
                <a:ea typeface="Times New Roman" panose="02020603050405020304" pitchFamily="18" charset="0"/>
              </a:rPr>
              <a:t>showing how any changes in income and other cost scenarios would be managed. </a:t>
            </a:r>
            <a:endParaRPr lang="en-GB"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15" name="Graphic 14" descr="Blueprint with solid fill">
            <a:extLst>
              <a:ext uri="{FF2B5EF4-FFF2-40B4-BE49-F238E27FC236}">
                <a16:creationId xmlns:a16="http://schemas.microsoft.com/office/drawing/2014/main" id="{7F17F66E-BE49-B395-8538-2D0ABC4F0A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0765" y="44805"/>
            <a:ext cx="828640" cy="828640"/>
          </a:xfrm>
          <a:prstGeom prst="rect">
            <a:avLst/>
          </a:prstGeom>
        </p:spPr>
      </p:pic>
      <p:sp>
        <p:nvSpPr>
          <p:cNvPr id="17" name="Rectangle: Rounded Corners 16">
            <a:extLst>
              <a:ext uri="{FF2B5EF4-FFF2-40B4-BE49-F238E27FC236}">
                <a16:creationId xmlns:a16="http://schemas.microsoft.com/office/drawing/2014/main" id="{7CB2AA67-A367-DDE1-7970-DE42D745DBC2}"/>
              </a:ext>
            </a:extLst>
          </p:cNvPr>
          <p:cNvSpPr/>
          <p:nvPr/>
        </p:nvSpPr>
        <p:spPr>
          <a:xfrm>
            <a:off x="543480" y="161735"/>
            <a:ext cx="2108280" cy="1060959"/>
          </a:xfrm>
          <a:prstGeom prst="roundRect">
            <a:avLst>
              <a:gd name="adj" fmla="val 4352"/>
            </a:avLst>
          </a:prstGeom>
          <a:noFill/>
          <a:ln w="1905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AE8EA76-806C-EE62-6103-0E6BB5D2EE54}"/>
              </a:ext>
            </a:extLst>
          </p:cNvPr>
          <p:cNvPicPr>
            <a:picLocks noChangeAspect="1"/>
          </p:cNvPicPr>
          <p:nvPr/>
        </p:nvPicPr>
        <p:blipFill rotWithShape="1">
          <a:blip r:embed="rId3"/>
          <a:srcRect l="10471"/>
          <a:stretch/>
        </p:blipFill>
        <p:spPr>
          <a:xfrm>
            <a:off x="561887" y="1941056"/>
            <a:ext cx="2677224" cy="1423288"/>
          </a:xfrm>
          <a:prstGeom prst="rect">
            <a:avLst/>
          </a:prstGeom>
          <a:ln>
            <a:noFill/>
          </a:ln>
        </p:spPr>
      </p:pic>
      <p:pic>
        <p:nvPicPr>
          <p:cNvPr id="21" name="Picture 20">
            <a:extLst>
              <a:ext uri="{FF2B5EF4-FFF2-40B4-BE49-F238E27FC236}">
                <a16:creationId xmlns:a16="http://schemas.microsoft.com/office/drawing/2014/main" id="{82C03232-885D-0A96-5239-8A66A9CC8C38}"/>
              </a:ext>
            </a:extLst>
          </p:cNvPr>
          <p:cNvPicPr>
            <a:picLocks noChangeAspect="1"/>
          </p:cNvPicPr>
          <p:nvPr/>
        </p:nvPicPr>
        <p:blipFill rotWithShape="1">
          <a:blip r:embed="rId3"/>
          <a:srcRect l="10471"/>
          <a:stretch/>
        </p:blipFill>
        <p:spPr>
          <a:xfrm>
            <a:off x="3378313" y="1904132"/>
            <a:ext cx="3001374" cy="1423288"/>
          </a:xfrm>
          <a:prstGeom prst="rect">
            <a:avLst/>
          </a:prstGeom>
        </p:spPr>
      </p:pic>
      <p:sp>
        <p:nvSpPr>
          <p:cNvPr id="2" name="Rectangle: Rounded Corners 1">
            <a:extLst>
              <a:ext uri="{FF2B5EF4-FFF2-40B4-BE49-F238E27FC236}">
                <a16:creationId xmlns:a16="http://schemas.microsoft.com/office/drawing/2014/main" id="{41F88011-3AAB-CEB1-AC09-56BC18308ABF}"/>
              </a:ext>
            </a:extLst>
          </p:cNvPr>
          <p:cNvSpPr/>
          <p:nvPr/>
        </p:nvSpPr>
        <p:spPr>
          <a:xfrm>
            <a:off x="558157" y="5112886"/>
            <a:ext cx="11471295" cy="235671"/>
          </a:xfrm>
          <a:prstGeom prst="roundRect">
            <a:avLst>
              <a:gd name="adj" fmla="val 6945"/>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dirty="0">
                <a:solidFill>
                  <a:schemeClr val="bg1"/>
                </a:solidFill>
                <a:latin typeface="Arial"/>
                <a:ea typeface="Arial" panose="020B0604020202020204" pitchFamily="34" charset="0"/>
                <a:cs typeface="Times New Roman"/>
              </a:rPr>
              <a:t>Recommendations/actions to be taken forward as a result of feedback</a:t>
            </a:r>
          </a:p>
        </p:txBody>
      </p:sp>
      <p:sp>
        <p:nvSpPr>
          <p:cNvPr id="14" name="Rectangle 13">
            <a:extLst>
              <a:ext uri="{FF2B5EF4-FFF2-40B4-BE49-F238E27FC236}">
                <a16:creationId xmlns:a16="http://schemas.microsoft.com/office/drawing/2014/main" id="{DA24CC10-BE9A-3FAD-3AE2-EEDABD21C43D}"/>
              </a:ext>
            </a:extLst>
          </p:cNvPr>
          <p:cNvSpPr/>
          <p:nvPr/>
        </p:nvSpPr>
        <p:spPr>
          <a:xfrm>
            <a:off x="568706" y="5374642"/>
            <a:ext cx="2670405" cy="989229"/>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GB" sz="1100" b="1" dirty="0">
                <a:solidFill>
                  <a:srgbClr val="231F20"/>
                </a:solidFill>
                <a:latin typeface="Arial"/>
                <a:ea typeface="Arial" panose="020B0604020202020204" pitchFamily="34" charset="0"/>
                <a:cs typeface="Times New Roman"/>
              </a:rPr>
              <a:t>Collaborative working </a:t>
            </a:r>
            <a:r>
              <a:rPr lang="en-GB" sz="1100" dirty="0">
                <a:solidFill>
                  <a:srgbClr val="231F20"/>
                </a:solidFill>
                <a:latin typeface="Arial"/>
                <a:ea typeface="Arial" panose="020B0604020202020204" pitchFamily="34" charset="0"/>
                <a:cs typeface="Times New Roman"/>
              </a:rPr>
              <a:t>with partners will be important to support the development of more detailed plans and business cases informed by and co-designed with key stakeholders.</a:t>
            </a:r>
            <a:endParaRPr lang="en-US" sz="1100" b="1" dirty="0">
              <a:solidFill>
                <a:srgbClr val="31404A"/>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E864D9F1-5B39-131D-3C6C-C0B87D734648}"/>
              </a:ext>
            </a:extLst>
          </p:cNvPr>
          <p:cNvSpPr/>
          <p:nvPr/>
        </p:nvSpPr>
        <p:spPr>
          <a:xfrm>
            <a:off x="3392721" y="5382252"/>
            <a:ext cx="2979296" cy="94004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GB" sz="1100" dirty="0">
                <a:solidFill>
                  <a:srgbClr val="231F20"/>
                </a:solidFill>
                <a:latin typeface="Arial"/>
                <a:ea typeface="Arial" panose="020B0604020202020204" pitchFamily="34" charset="0"/>
                <a:cs typeface="Times New Roman"/>
              </a:rPr>
              <a:t>Evelina London will work with partners to develop and deliver a communications and engagement plan to share information about the next steps in implementing the change. </a:t>
            </a:r>
          </a:p>
        </p:txBody>
      </p:sp>
      <p:sp>
        <p:nvSpPr>
          <p:cNvPr id="25" name="Rectangle 24">
            <a:extLst>
              <a:ext uri="{FF2B5EF4-FFF2-40B4-BE49-F238E27FC236}">
                <a16:creationId xmlns:a16="http://schemas.microsoft.com/office/drawing/2014/main" id="{4323247F-0F53-BE93-0A1F-01D73C728211}"/>
              </a:ext>
            </a:extLst>
          </p:cNvPr>
          <p:cNvSpPr/>
          <p:nvPr/>
        </p:nvSpPr>
        <p:spPr>
          <a:xfrm>
            <a:off x="6513870" y="5374642"/>
            <a:ext cx="2239604" cy="93733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GB" sz="1100" dirty="0">
                <a:solidFill>
                  <a:srgbClr val="231F20"/>
                </a:solidFill>
                <a:latin typeface="Arial"/>
                <a:ea typeface="Arial" panose="020B0604020202020204" pitchFamily="34" charset="0"/>
                <a:cs typeface="Times New Roman"/>
              </a:rPr>
              <a:t>Clinical leads from all organisations will be involved in implementation to ensure all risks are identified and mitigated.</a:t>
            </a:r>
          </a:p>
        </p:txBody>
      </p:sp>
      <p:sp>
        <p:nvSpPr>
          <p:cNvPr id="28" name="Rectangle 27">
            <a:extLst>
              <a:ext uri="{FF2B5EF4-FFF2-40B4-BE49-F238E27FC236}">
                <a16:creationId xmlns:a16="http://schemas.microsoft.com/office/drawing/2014/main" id="{2B7DC0D3-0AC4-3757-394A-894A3E981D21}"/>
              </a:ext>
            </a:extLst>
          </p:cNvPr>
          <p:cNvSpPr/>
          <p:nvPr/>
        </p:nvSpPr>
        <p:spPr>
          <a:xfrm>
            <a:off x="8858606" y="5382252"/>
            <a:ext cx="3266719" cy="93733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spcAft>
                <a:spcPts val="600"/>
              </a:spcAft>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 </a:t>
            </a:r>
            <a:r>
              <a:rPr lang="en-GB"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Guy’s and St Thomas’ </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develops its outline and</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full business cases </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the future PTC at Evelina London, it will need to continue to demonstrate affordability, with mitigations in place for associated risks. </a:t>
            </a:r>
          </a:p>
        </p:txBody>
      </p:sp>
      <p:sp>
        <p:nvSpPr>
          <p:cNvPr id="16" name="TextBox 15">
            <a:extLst>
              <a:ext uri="{FF2B5EF4-FFF2-40B4-BE49-F238E27FC236}">
                <a16:creationId xmlns:a16="http://schemas.microsoft.com/office/drawing/2014/main" id="{84A1F81D-10BD-277B-14BC-D0CF4ED65E2C}"/>
              </a:ext>
            </a:extLst>
          </p:cNvPr>
          <p:cNvSpPr txBox="1"/>
          <p:nvPr/>
        </p:nvSpPr>
        <p:spPr>
          <a:xfrm>
            <a:off x="9344062" y="497376"/>
            <a:ext cx="2847938" cy="600164"/>
          </a:xfrm>
          <a:prstGeom prst="rect">
            <a:avLst/>
          </a:prstGeom>
          <a:noFill/>
        </p:spPr>
        <p:txBody>
          <a:bodyPr wrap="square">
            <a:spAutoFit/>
          </a:bodyPr>
          <a:lstStyle/>
          <a:p>
            <a:r>
              <a:rPr lang="en-GB" sz="1100" b="1" i="1" dirty="0">
                <a:solidFill>
                  <a:schemeClr val="accent1"/>
                </a:solidFill>
                <a:cs typeface="Arial"/>
              </a:rPr>
              <a:t>More detail on how we considered feedback around deliverability is in the DMBC section 7.10 page 234-240.</a:t>
            </a:r>
          </a:p>
        </p:txBody>
      </p:sp>
      <p:sp>
        <p:nvSpPr>
          <p:cNvPr id="3" name="TextBox 2">
            <a:extLst>
              <a:ext uri="{FF2B5EF4-FFF2-40B4-BE49-F238E27FC236}">
                <a16:creationId xmlns:a16="http://schemas.microsoft.com/office/drawing/2014/main" id="{F23AD7FA-7F46-AD15-2E3C-072A3FA71385}"/>
              </a:ext>
            </a:extLst>
          </p:cNvPr>
          <p:cNvSpPr txBox="1"/>
          <p:nvPr/>
        </p:nvSpPr>
        <p:spPr>
          <a:xfrm>
            <a:off x="2814016" y="363324"/>
            <a:ext cx="6310038" cy="769441"/>
          </a:xfrm>
          <a:prstGeom prst="rect">
            <a:avLst/>
          </a:prstGeom>
          <a:noFill/>
        </p:spPr>
        <p:txBody>
          <a:bodyPr wrap="square" lIns="91440" tIns="45720" rIns="91440" bIns="45720" anchor="t">
            <a:spAutoFit/>
          </a:bodyPr>
          <a:lstStyle/>
          <a:p>
            <a:r>
              <a:rPr lang="en-GB" sz="1100" i="1" dirty="0">
                <a:solidFill>
                  <a:schemeClr val="accent1"/>
                </a:solidFill>
                <a:latin typeface="Arial"/>
                <a:cs typeface="Arial"/>
              </a:rPr>
              <a:t>Consultation responses highlighted risks of delivery and things that would need to be carefully considered. Some raised concerns around funding arrangements. Others highlighted the need for the transition to take place in a timely fashion to ensure the safe transition of services and continuity of care for patients. </a:t>
            </a:r>
          </a:p>
        </p:txBody>
      </p:sp>
    </p:spTree>
    <p:extLst>
      <p:ext uri="{BB962C8B-B14F-4D97-AF65-F5344CB8AC3E}">
        <p14:creationId xmlns:p14="http://schemas.microsoft.com/office/powerpoint/2010/main" val="71513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1E01-597D-BCF5-7782-B8AD23876B6E}"/>
              </a:ext>
            </a:extLst>
          </p:cNvPr>
          <p:cNvSpPr>
            <a:spLocks noGrp="1"/>
          </p:cNvSpPr>
          <p:nvPr>
            <p:ph type="title"/>
          </p:nvPr>
        </p:nvSpPr>
        <p:spPr>
          <a:xfrm>
            <a:off x="666188" y="2917485"/>
            <a:ext cx="5928540" cy="1325563"/>
          </a:xfrm>
        </p:spPr>
        <p:txBody>
          <a:bodyPr/>
          <a:lstStyle/>
          <a:p>
            <a:r>
              <a:rPr lang="en-GB" sz="3400" dirty="0"/>
              <a:t>Next steps and ongoing engagement</a:t>
            </a:r>
            <a:endParaRPr lang="en-GB" sz="2400" dirty="0"/>
          </a:p>
        </p:txBody>
      </p:sp>
    </p:spTree>
    <p:extLst>
      <p:ext uri="{BB962C8B-B14F-4D97-AF65-F5344CB8AC3E}">
        <p14:creationId xmlns:p14="http://schemas.microsoft.com/office/powerpoint/2010/main" val="42650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8AA97-67DE-8C75-991A-99F7DE4CEA61}"/>
              </a:ext>
            </a:extLst>
          </p:cNvPr>
          <p:cNvSpPr>
            <a:spLocks noGrp="1"/>
          </p:cNvSpPr>
          <p:nvPr>
            <p:ph type="title"/>
          </p:nvPr>
        </p:nvSpPr>
        <p:spPr>
          <a:xfrm>
            <a:off x="432000" y="498675"/>
            <a:ext cx="11404154" cy="865186"/>
          </a:xfrm>
        </p:spPr>
        <p:txBody>
          <a:bodyPr>
            <a:normAutofit/>
          </a:bodyPr>
          <a:lstStyle/>
          <a:p>
            <a:r>
              <a:rPr lang="en-GB" dirty="0"/>
              <a:t>Next steps and ongoing engagement </a:t>
            </a:r>
            <a:endParaRPr lang="en-US" dirty="0"/>
          </a:p>
        </p:txBody>
      </p:sp>
      <p:sp>
        <p:nvSpPr>
          <p:cNvPr id="4" name="TextBox 3">
            <a:extLst>
              <a:ext uri="{FF2B5EF4-FFF2-40B4-BE49-F238E27FC236}">
                <a16:creationId xmlns:a16="http://schemas.microsoft.com/office/drawing/2014/main" id="{3D6F7A91-34D3-3287-4126-72FD4DF51A60}"/>
              </a:ext>
            </a:extLst>
          </p:cNvPr>
          <p:cNvSpPr txBox="1"/>
          <p:nvPr/>
        </p:nvSpPr>
        <p:spPr>
          <a:xfrm>
            <a:off x="334752" y="1531263"/>
            <a:ext cx="11404154" cy="5336141"/>
          </a:xfrm>
          <a:prstGeom prst="rect">
            <a:avLst/>
          </a:prstGeom>
          <a:noFill/>
        </p:spPr>
        <p:txBody>
          <a:bodyPr wrap="square" rtlCol="0">
            <a:spAutoFit/>
          </a:bodyPr>
          <a:lstStyle/>
          <a:p>
            <a:pPr marL="285750" indent="-285750">
              <a:lnSpc>
                <a:spcPct val="112000"/>
              </a:lnSpc>
              <a:spcAft>
                <a:spcPts val="600"/>
              </a:spcAft>
              <a:buFont typeface="Arial" panose="020B0604020202020204" pitchFamily="34" charset="0"/>
              <a:buChar char="•"/>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A decision has now been made about the future location </a:t>
            </a:r>
            <a:r>
              <a:rPr lang="en-GB" sz="1800" dirty="0"/>
              <a:t>of very specialist cancer treatment services for children in south London and much of south east England. </a:t>
            </a:r>
          </a:p>
          <a:p>
            <a:pPr marL="285750" indent="-285750">
              <a:lnSpc>
                <a:spcPct val="112000"/>
              </a:lnSpc>
              <a:spcAft>
                <a:spcPts val="600"/>
              </a:spcAft>
              <a:buFont typeface="Arial" panose="020B0604020202020204" pitchFamily="34" charset="0"/>
              <a:buChar char="•"/>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An Implementation Oversight Board will be established to take forward the move of services and to ensure the recommendations made by decision-makers are implemented by the relevant trusts involved.</a:t>
            </a:r>
          </a:p>
          <a:p>
            <a:pPr marL="285750" indent="-285750">
              <a:lnSpc>
                <a:spcPct val="112000"/>
              </a:lnSpc>
              <a:spcAft>
                <a:spcPts val="600"/>
              </a:spcAft>
              <a:buFont typeface="Arial" panose="020B0604020202020204" pitchFamily="34" charset="0"/>
              <a:buChar char="•"/>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Making the decision marks the start of a new phase of engagement - to support implementation planning and involvement in the design and build work to accommodate the future service. </a:t>
            </a:r>
          </a:p>
          <a:p>
            <a:pPr marL="285750" indent="-285750">
              <a:lnSpc>
                <a:spcPct val="112000"/>
              </a:lnSpc>
              <a:spcAft>
                <a:spcPts val="600"/>
              </a:spcAft>
              <a:buFont typeface="Arial" panose="020B0604020202020204" pitchFamily="34" charset="0"/>
              <a:buChar char="•"/>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We expect that Evelina London, working with other partners, will lead the majority of future engagement work. </a:t>
            </a:r>
          </a:p>
          <a:p>
            <a:pPr marL="285750" indent="-285750">
              <a:lnSpc>
                <a:spcPct val="112000"/>
              </a:lnSpc>
              <a:spcAft>
                <a:spcPts val="600"/>
              </a:spcAft>
              <a:buFont typeface="Arial" panose="020B0604020202020204" pitchFamily="34" charset="0"/>
              <a:buChar char="•"/>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Those who have been involved throughout the lifespan of the programme and, more recently, during the public consultation, will have the chance to continue to be involved, should they wish.</a:t>
            </a:r>
          </a:p>
          <a:p>
            <a:pPr marL="285750" indent="-285750">
              <a:lnSpc>
                <a:spcPct val="112000"/>
              </a:lnSpc>
              <a:spcAft>
                <a:spcPts val="600"/>
              </a:spcAft>
              <a:buFont typeface="Arial" panose="020B0604020202020204" pitchFamily="34" charset="0"/>
              <a:buChar char="•"/>
            </a:pPr>
            <a:endPar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12000"/>
              </a:lnSpc>
              <a:spcAft>
                <a:spcPts val="600"/>
              </a:spcAft>
              <a:buFont typeface="Arial" panose="020B0604020202020204" pitchFamily="34" charset="0"/>
              <a:buChar char="•"/>
            </a:pPr>
            <a:endPar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2000"/>
              </a:lnSpc>
              <a:spcAft>
                <a:spcPts val="600"/>
              </a:spcAf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If you have any feedback you would like to share with NHS England, you can contact us at </a:t>
            </a: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3"/>
              </a:rPr>
              <a:t>england.childrenscancercentre@nhs.net</a:t>
            </a: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nSpc>
                <a:spcPct val="112000"/>
              </a:lnSpc>
              <a:spcAft>
                <a:spcPts val="600"/>
              </a:spcAft>
            </a:pP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51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EA975-39A2-4020-A53D-7EB687214B16}"/>
              </a:ext>
            </a:extLst>
          </p:cNvPr>
          <p:cNvSpPr>
            <a:spLocks noGrp="1"/>
          </p:cNvSpPr>
          <p:nvPr>
            <p:ph type="title"/>
          </p:nvPr>
        </p:nvSpPr>
        <p:spPr>
          <a:xfrm>
            <a:off x="747468" y="2165645"/>
            <a:ext cx="6399056" cy="1912085"/>
          </a:xfrm>
        </p:spPr>
        <p:txBody>
          <a:bodyPr/>
          <a:lstStyle/>
          <a:p>
            <a:r>
              <a:rPr lang="en-GB" sz="3400" dirty="0"/>
              <a:t>Appendix 1- Recommendations</a:t>
            </a:r>
            <a:br>
              <a:rPr lang="en-GB" sz="3400" dirty="0"/>
            </a:br>
            <a:br>
              <a:rPr lang="en-GB" sz="3400" dirty="0"/>
            </a:br>
            <a:r>
              <a:rPr lang="en-GB" sz="2000" b="0" dirty="0"/>
              <a:t>Extract from decision-making business case available </a:t>
            </a:r>
            <a:r>
              <a:rPr lang="en-GB" sz="2000" dirty="0">
                <a:hlinkClick r:id="rId2"/>
              </a:rPr>
              <a:t>here</a:t>
            </a:r>
            <a:r>
              <a:rPr lang="en-GB" sz="2000" b="0" dirty="0"/>
              <a:t> </a:t>
            </a:r>
          </a:p>
        </p:txBody>
      </p:sp>
    </p:spTree>
    <p:extLst>
      <p:ext uri="{BB962C8B-B14F-4D97-AF65-F5344CB8AC3E}">
        <p14:creationId xmlns:p14="http://schemas.microsoft.com/office/powerpoint/2010/main" val="273989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0DA23F4-C143-39D6-8715-272035FB2AA7}"/>
              </a:ext>
            </a:extLst>
          </p:cNvPr>
          <p:cNvSpPr/>
          <p:nvPr/>
        </p:nvSpPr>
        <p:spPr>
          <a:xfrm>
            <a:off x="382904" y="1615087"/>
            <a:ext cx="1105384" cy="4279256"/>
          </a:xfrm>
          <a:prstGeom prst="roundRect">
            <a:avLst>
              <a:gd name="adj" fmla="val 847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11983" rIns="0" rtlCol="0" anchor="ctr"/>
          <a:lstStyle/>
          <a:p>
            <a:pPr algn="ctr" defTabSz="914309"/>
            <a:r>
              <a:rPr lang="en-GB" sz="1100" b="1">
                <a:solidFill>
                  <a:srgbClr val="FFFFFF"/>
                </a:solidFill>
                <a:latin typeface="Arial" panose="020B0604020202020204"/>
              </a:rPr>
              <a:t>Clinical model</a:t>
            </a:r>
          </a:p>
        </p:txBody>
      </p:sp>
      <p:sp>
        <p:nvSpPr>
          <p:cNvPr id="9" name="Rectangle: Rounded Corners 8">
            <a:extLst>
              <a:ext uri="{FF2B5EF4-FFF2-40B4-BE49-F238E27FC236}">
                <a16:creationId xmlns:a16="http://schemas.microsoft.com/office/drawing/2014/main" id="{3583D59D-B484-4F59-0CB2-70F454A9CCC8}"/>
              </a:ext>
            </a:extLst>
          </p:cNvPr>
          <p:cNvSpPr/>
          <p:nvPr/>
        </p:nvSpPr>
        <p:spPr>
          <a:xfrm>
            <a:off x="3175364" y="1615087"/>
            <a:ext cx="8611691" cy="770899"/>
          </a:xfrm>
          <a:prstGeom prst="roundRect">
            <a:avLst>
              <a:gd name="adj" fmla="val 1387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Further development of plans for the future Principal Treatment Centre should focus on delivering and maximising benefits associated with the reconfiguration. </a:t>
            </a:r>
            <a:r>
              <a:rPr lang="en-GB" sz="1100" b="1">
                <a:solidFill>
                  <a:srgbClr val="231F20"/>
                </a:solidFill>
                <a:latin typeface="Arial"/>
                <a:ea typeface="Arial" panose="020B0604020202020204" pitchFamily="34" charset="0"/>
                <a:cs typeface="Times New Roman"/>
              </a:rPr>
              <a:t>Monitoring of benefits realisation </a:t>
            </a:r>
            <a:r>
              <a:rPr lang="en-GB" sz="1100">
                <a:solidFill>
                  <a:srgbClr val="231F20"/>
                </a:solidFill>
                <a:latin typeface="Arial"/>
                <a:ea typeface="Arial" panose="020B0604020202020204" pitchFamily="34" charset="0"/>
                <a:cs typeface="Times New Roman"/>
              </a:rPr>
              <a:t>and of clinical outcomes/service standards through resources such as the Specialised Services Quality Dashboard (SSQD) should form part of the oversight framework (described in Section 10.1 of the DMBC). This should be owned by the future Principal Treatment Centre.</a:t>
            </a:r>
            <a:endParaRPr lang="en-US" sz="1100">
              <a:solidFill>
                <a:schemeClr val="tx1"/>
              </a:solidFill>
              <a:latin typeface="Arial"/>
              <a:ea typeface="Arial" panose="020B0604020202020204" pitchFamily="34" charset="0"/>
              <a:cs typeface="Times New Roman"/>
            </a:endParaRPr>
          </a:p>
        </p:txBody>
      </p:sp>
      <p:sp>
        <p:nvSpPr>
          <p:cNvPr id="10" name="Rectangle: Rounded Corners 9">
            <a:extLst>
              <a:ext uri="{FF2B5EF4-FFF2-40B4-BE49-F238E27FC236}">
                <a16:creationId xmlns:a16="http://schemas.microsoft.com/office/drawing/2014/main" id="{05AB243B-C84E-49EC-633E-4E6DA3EC352D}"/>
              </a:ext>
            </a:extLst>
          </p:cNvPr>
          <p:cNvSpPr/>
          <p:nvPr/>
        </p:nvSpPr>
        <p:spPr>
          <a:xfrm>
            <a:off x="3175360" y="2459240"/>
            <a:ext cx="8611691" cy="770430"/>
          </a:xfrm>
          <a:prstGeom prst="roundRect">
            <a:avLst>
              <a:gd name="adj" fmla="val 1387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Future Principal Treatment Centre to ensure that, prior to the current services transferring, </a:t>
            </a:r>
            <a:r>
              <a:rPr lang="en-GB" sz="1100" b="1">
                <a:solidFill>
                  <a:srgbClr val="231F20"/>
                </a:solidFill>
                <a:latin typeface="Arial"/>
                <a:ea typeface="Arial" panose="020B0604020202020204" pitchFamily="34" charset="0"/>
                <a:cs typeface="Times New Roman"/>
              </a:rPr>
              <a:t>detailed planning and service development work</a:t>
            </a:r>
            <a:r>
              <a:rPr lang="en-GB" sz="1100">
                <a:solidFill>
                  <a:srgbClr val="231F20"/>
                </a:solidFill>
                <a:latin typeface="Arial"/>
                <a:ea typeface="Arial" panose="020B0604020202020204" pitchFamily="34" charset="0"/>
                <a:cs typeface="Times New Roman"/>
              </a:rPr>
              <a:t> is undertaken to deliver mandatory services to the standard set out in the National Service Specification as a minimum, with consideration for ‘future proofing’ services to meet changing demand. This is expected to be done in partnership with clinicians and experts currently providing these services as well as patients and families.</a:t>
            </a:r>
            <a:endParaRPr lang="en-US" sz="1100">
              <a:solidFill>
                <a:schemeClr val="tx1"/>
              </a:solidFill>
              <a:latin typeface="Arial"/>
              <a:ea typeface="Arial" panose="020B0604020202020204" pitchFamily="34" charset="0"/>
              <a:cs typeface="Times New Roman"/>
            </a:endParaRPr>
          </a:p>
        </p:txBody>
      </p:sp>
      <p:sp>
        <p:nvSpPr>
          <p:cNvPr id="11" name="Rectangle: Rounded Corners 10">
            <a:extLst>
              <a:ext uri="{FF2B5EF4-FFF2-40B4-BE49-F238E27FC236}">
                <a16:creationId xmlns:a16="http://schemas.microsoft.com/office/drawing/2014/main" id="{3C5C66A6-0CDB-F6CE-7B96-D2467F564083}"/>
              </a:ext>
            </a:extLst>
          </p:cNvPr>
          <p:cNvSpPr/>
          <p:nvPr/>
        </p:nvSpPr>
        <p:spPr>
          <a:xfrm>
            <a:off x="3163511" y="4546219"/>
            <a:ext cx="8611691" cy="324403"/>
          </a:xfrm>
          <a:prstGeom prst="roundRect">
            <a:avLst>
              <a:gd name="adj" fmla="val 1387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Irrespective of the decision, </a:t>
            </a:r>
            <a:r>
              <a:rPr lang="en-GB" sz="1100" b="1">
                <a:solidFill>
                  <a:srgbClr val="231F20"/>
                </a:solidFill>
                <a:latin typeface="Arial"/>
                <a:ea typeface="Arial" panose="020B0604020202020204" pitchFamily="34" charset="0"/>
                <a:cs typeface="Times New Roman"/>
              </a:rPr>
              <a:t>further consideration of specific neurosurgery arrangements </a:t>
            </a:r>
            <a:r>
              <a:rPr lang="en-GB" sz="1100">
                <a:solidFill>
                  <a:srgbClr val="231F20"/>
                </a:solidFill>
                <a:latin typeface="Arial"/>
                <a:ea typeface="Arial" panose="020B0604020202020204" pitchFamily="34" charset="0"/>
                <a:cs typeface="Times New Roman"/>
              </a:rPr>
              <a:t>would be needed to optimise pathways for patients of the future Principal Treatment Centre and ensure good patient experience.</a:t>
            </a:r>
            <a:endParaRPr lang="en-US" sz="1100">
              <a:solidFill>
                <a:schemeClr val="tx1"/>
              </a:solidFill>
              <a:latin typeface="Arial"/>
              <a:ea typeface="Arial" panose="020B0604020202020204" pitchFamily="34" charset="0"/>
              <a:cs typeface="Times New Roman"/>
            </a:endParaRPr>
          </a:p>
        </p:txBody>
      </p:sp>
      <p:sp>
        <p:nvSpPr>
          <p:cNvPr id="12" name="Rectangle: Rounded Corners 11">
            <a:extLst>
              <a:ext uri="{FF2B5EF4-FFF2-40B4-BE49-F238E27FC236}">
                <a16:creationId xmlns:a16="http://schemas.microsoft.com/office/drawing/2014/main" id="{CF28333A-5CEA-F73E-46FE-70B3339DA18A}"/>
              </a:ext>
            </a:extLst>
          </p:cNvPr>
          <p:cNvSpPr/>
          <p:nvPr/>
        </p:nvSpPr>
        <p:spPr>
          <a:xfrm>
            <a:off x="3175360" y="3874245"/>
            <a:ext cx="8611691" cy="561236"/>
          </a:xfrm>
          <a:prstGeom prst="roundRect">
            <a:avLst>
              <a:gd name="adj" fmla="val 1387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Clear patient pathways and targets for access to these services need to be set out prior to implementation, with </a:t>
            </a:r>
            <a:r>
              <a:rPr lang="en-GB" sz="1100" b="1">
                <a:solidFill>
                  <a:srgbClr val="231F20"/>
                </a:solidFill>
                <a:latin typeface="Arial"/>
                <a:ea typeface="Arial" panose="020B0604020202020204" pitchFamily="34" charset="0"/>
                <a:cs typeface="Times New Roman"/>
              </a:rPr>
              <a:t>appropriate mitigations in place for when patients need to be transferred. </a:t>
            </a:r>
            <a:r>
              <a:rPr lang="en-GB" sz="1100">
                <a:solidFill>
                  <a:srgbClr val="231F20"/>
                </a:solidFill>
                <a:latin typeface="Arial"/>
                <a:ea typeface="Arial" panose="020B0604020202020204" pitchFamily="34" charset="0"/>
                <a:cs typeface="Times New Roman"/>
              </a:rPr>
              <a:t>The future provider (supported by the wider system) should work collaboratively across the system to design patient pathways that minimise transfers.</a:t>
            </a:r>
            <a:endParaRPr lang="en-US" sz="1100">
              <a:solidFill>
                <a:schemeClr val="tx1"/>
              </a:solidFill>
              <a:latin typeface="Arial"/>
              <a:ea typeface="Arial" panose="020B0604020202020204" pitchFamily="34" charset="0"/>
              <a:cs typeface="Times New Roman"/>
            </a:endParaRPr>
          </a:p>
        </p:txBody>
      </p:sp>
      <p:sp>
        <p:nvSpPr>
          <p:cNvPr id="13" name="Rectangle: Rounded Corners 12">
            <a:extLst>
              <a:ext uri="{FF2B5EF4-FFF2-40B4-BE49-F238E27FC236}">
                <a16:creationId xmlns:a16="http://schemas.microsoft.com/office/drawing/2014/main" id="{FC36DD32-6155-0CDD-FDCB-0397AAAB2B02}"/>
              </a:ext>
            </a:extLst>
          </p:cNvPr>
          <p:cNvSpPr/>
          <p:nvPr/>
        </p:nvSpPr>
        <p:spPr>
          <a:xfrm>
            <a:off x="3175360" y="4981381"/>
            <a:ext cx="8611691" cy="912962"/>
          </a:xfrm>
          <a:prstGeom prst="roundRect">
            <a:avLst>
              <a:gd name="adj" fmla="val 1387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dirty="0">
                <a:solidFill>
                  <a:srgbClr val="231F20"/>
                </a:solidFill>
                <a:latin typeface="Arial"/>
                <a:ea typeface="Arial" panose="020B0604020202020204" pitchFamily="34" charset="0"/>
                <a:cs typeface="Times New Roman"/>
              </a:rPr>
              <a:t>The future provider should focus on the development of </a:t>
            </a:r>
            <a:r>
              <a:rPr lang="en-GB" sz="1100" b="1" dirty="0">
                <a:solidFill>
                  <a:srgbClr val="231F20"/>
                </a:solidFill>
                <a:latin typeface="Arial"/>
                <a:ea typeface="Arial" panose="020B0604020202020204" pitchFamily="34" charset="0"/>
                <a:cs typeface="Times New Roman"/>
              </a:rPr>
              <a:t>effective networking arrangements </a:t>
            </a:r>
            <a:r>
              <a:rPr lang="en-GB" sz="1100" dirty="0">
                <a:solidFill>
                  <a:srgbClr val="231F20"/>
                </a:solidFill>
                <a:latin typeface="Arial"/>
                <a:ea typeface="Arial" panose="020B0604020202020204" pitchFamily="34" charset="0"/>
                <a:cs typeface="Times New Roman"/>
              </a:rPr>
              <a:t>with providers across the networks, most importantly paediatric oncology shared care units (POSCUs) across the Children’s Cancer Operational Delivery Network. This will support continuity of care and the development of effective communication approaches as well as the transformation programme associated with the delivery of the national service specification for POSCUs. Where there are opportunities to align governance and deliver synergies through the two programmes of work, these should be explored.</a:t>
            </a:r>
            <a:endParaRPr lang="en-US" sz="1100" dirty="0">
              <a:solidFill>
                <a:schemeClr val="tx1"/>
              </a:solidFill>
              <a:latin typeface="Arial"/>
              <a:ea typeface="Arial" panose="020B0604020202020204" pitchFamily="34" charset="0"/>
              <a:cs typeface="Times New Roman"/>
            </a:endParaRPr>
          </a:p>
        </p:txBody>
      </p:sp>
      <p:sp>
        <p:nvSpPr>
          <p:cNvPr id="14" name="Rectangle: Rounded Corners 13">
            <a:extLst>
              <a:ext uri="{FF2B5EF4-FFF2-40B4-BE49-F238E27FC236}">
                <a16:creationId xmlns:a16="http://schemas.microsoft.com/office/drawing/2014/main" id="{C4831945-A291-1539-093A-D2691C913049}"/>
              </a:ext>
            </a:extLst>
          </p:cNvPr>
          <p:cNvSpPr/>
          <p:nvPr/>
        </p:nvSpPr>
        <p:spPr>
          <a:xfrm>
            <a:off x="1637523" y="1620074"/>
            <a:ext cx="1463168" cy="764191"/>
          </a:xfrm>
          <a:prstGeom prst="roundRect">
            <a:avLst>
              <a:gd name="adj" fmla="val 13879"/>
            </a:avLst>
          </a:prstGeom>
          <a:solidFill>
            <a:srgbClr val="C6C6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Benefits</a:t>
            </a:r>
            <a:endParaRPr lang="en-US" sz="1100" b="1">
              <a:solidFill>
                <a:schemeClr val="tx1"/>
              </a:solidFill>
              <a:latin typeface="Arial"/>
              <a:ea typeface="Arial" panose="020B0604020202020204" pitchFamily="34" charset="0"/>
              <a:cs typeface="Times New Roman"/>
            </a:endParaRPr>
          </a:p>
        </p:txBody>
      </p:sp>
      <p:sp>
        <p:nvSpPr>
          <p:cNvPr id="15" name="Rectangle: Rounded Corners 14">
            <a:extLst>
              <a:ext uri="{FF2B5EF4-FFF2-40B4-BE49-F238E27FC236}">
                <a16:creationId xmlns:a16="http://schemas.microsoft.com/office/drawing/2014/main" id="{8A20474E-CD17-F667-5843-72959037FAF6}"/>
              </a:ext>
            </a:extLst>
          </p:cNvPr>
          <p:cNvSpPr/>
          <p:nvPr/>
        </p:nvSpPr>
        <p:spPr>
          <a:xfrm>
            <a:off x="1637523" y="2460214"/>
            <a:ext cx="1463168" cy="754761"/>
          </a:xfrm>
          <a:prstGeom prst="roundRect">
            <a:avLst>
              <a:gd name="adj" fmla="val 13879"/>
            </a:avLst>
          </a:prstGeom>
          <a:solidFill>
            <a:srgbClr val="C6C6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Mandatory services</a:t>
            </a:r>
            <a:endParaRPr lang="en-US" sz="1100" b="1">
              <a:solidFill>
                <a:schemeClr val="tx1"/>
              </a:solidFill>
              <a:latin typeface="Arial"/>
              <a:ea typeface="Arial" panose="020B0604020202020204" pitchFamily="34" charset="0"/>
              <a:cs typeface="Times New Roman"/>
            </a:endParaRPr>
          </a:p>
        </p:txBody>
      </p:sp>
      <p:sp>
        <p:nvSpPr>
          <p:cNvPr id="16" name="Rectangle: Rounded Corners 15">
            <a:extLst>
              <a:ext uri="{FF2B5EF4-FFF2-40B4-BE49-F238E27FC236}">
                <a16:creationId xmlns:a16="http://schemas.microsoft.com/office/drawing/2014/main" id="{05A86880-F942-8C4C-A96E-2BBB3113D9E2}"/>
              </a:ext>
            </a:extLst>
          </p:cNvPr>
          <p:cNvSpPr/>
          <p:nvPr/>
        </p:nvSpPr>
        <p:spPr>
          <a:xfrm>
            <a:off x="1637523" y="4546219"/>
            <a:ext cx="1463168" cy="324403"/>
          </a:xfrm>
          <a:prstGeom prst="roundRect">
            <a:avLst>
              <a:gd name="adj" fmla="val 13879"/>
            </a:avLst>
          </a:prstGeom>
          <a:solidFill>
            <a:srgbClr val="C6C6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Neurosurgery</a:t>
            </a:r>
            <a:endParaRPr lang="en-US" sz="1100" b="1">
              <a:solidFill>
                <a:schemeClr val="tx1"/>
              </a:solidFill>
              <a:latin typeface="Arial"/>
              <a:ea typeface="Arial" panose="020B0604020202020204" pitchFamily="34" charset="0"/>
              <a:cs typeface="Times New Roman"/>
            </a:endParaRPr>
          </a:p>
        </p:txBody>
      </p:sp>
      <p:sp>
        <p:nvSpPr>
          <p:cNvPr id="17" name="Rectangle: Rounded Corners 16">
            <a:extLst>
              <a:ext uri="{FF2B5EF4-FFF2-40B4-BE49-F238E27FC236}">
                <a16:creationId xmlns:a16="http://schemas.microsoft.com/office/drawing/2014/main" id="{BC0393CF-49B7-075C-60A1-FE7F0DF651B6}"/>
              </a:ext>
            </a:extLst>
          </p:cNvPr>
          <p:cNvSpPr/>
          <p:nvPr/>
        </p:nvSpPr>
        <p:spPr>
          <a:xfrm>
            <a:off x="1637523" y="3280340"/>
            <a:ext cx="1463168" cy="490543"/>
          </a:xfrm>
          <a:prstGeom prst="roundRect">
            <a:avLst>
              <a:gd name="adj" fmla="val 13879"/>
            </a:avLst>
          </a:prstGeom>
          <a:solidFill>
            <a:srgbClr val="C6C6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Interdependent services – on site</a:t>
            </a:r>
            <a:endParaRPr lang="en-US" sz="1100" b="1">
              <a:solidFill>
                <a:schemeClr val="tx1"/>
              </a:solidFill>
              <a:latin typeface="Arial"/>
              <a:ea typeface="Arial" panose="020B0604020202020204" pitchFamily="34" charset="0"/>
              <a:cs typeface="Times New Roman"/>
            </a:endParaRPr>
          </a:p>
        </p:txBody>
      </p:sp>
      <p:sp>
        <p:nvSpPr>
          <p:cNvPr id="18" name="Rectangle: Rounded Corners 17">
            <a:extLst>
              <a:ext uri="{FF2B5EF4-FFF2-40B4-BE49-F238E27FC236}">
                <a16:creationId xmlns:a16="http://schemas.microsoft.com/office/drawing/2014/main" id="{4298C00A-17F8-16C2-67C6-A10F6AFB8C18}"/>
              </a:ext>
            </a:extLst>
          </p:cNvPr>
          <p:cNvSpPr/>
          <p:nvPr/>
        </p:nvSpPr>
        <p:spPr>
          <a:xfrm>
            <a:off x="3175360" y="3265954"/>
            <a:ext cx="8611691" cy="515582"/>
          </a:xfrm>
          <a:prstGeom prst="roundRect">
            <a:avLst>
              <a:gd name="adj" fmla="val 1387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Appropriate capacity and resilience needs to be in place for all aspects of care for interdependent services </a:t>
            </a:r>
            <a:r>
              <a:rPr lang="en-GB" sz="1100">
                <a:solidFill>
                  <a:srgbClr val="231F20"/>
                </a:solidFill>
                <a:latin typeface="Arial"/>
                <a:ea typeface="Arial" panose="020B0604020202020204" pitchFamily="34" charset="0"/>
                <a:cs typeface="Times New Roman"/>
              </a:rPr>
              <a:t>to support the delivery of care to future Principal Treatment Centre patients; more detailed service planning will need to be carried out by the future Principal Treatment Centre during the service transition phase. </a:t>
            </a:r>
            <a:endParaRPr lang="en-US" sz="1100">
              <a:solidFill>
                <a:schemeClr val="tx1"/>
              </a:solidFill>
              <a:latin typeface="Arial"/>
              <a:ea typeface="Arial" panose="020B0604020202020204" pitchFamily="34" charset="0"/>
              <a:cs typeface="Times New Roman"/>
            </a:endParaRPr>
          </a:p>
        </p:txBody>
      </p:sp>
      <p:sp>
        <p:nvSpPr>
          <p:cNvPr id="19" name="Rectangle: Rounded Corners 18">
            <a:extLst>
              <a:ext uri="{FF2B5EF4-FFF2-40B4-BE49-F238E27FC236}">
                <a16:creationId xmlns:a16="http://schemas.microsoft.com/office/drawing/2014/main" id="{527C02E5-3C34-5630-C500-179D4C7BF686}"/>
              </a:ext>
            </a:extLst>
          </p:cNvPr>
          <p:cNvSpPr/>
          <p:nvPr/>
        </p:nvSpPr>
        <p:spPr>
          <a:xfrm>
            <a:off x="1637523" y="3863761"/>
            <a:ext cx="1463168" cy="571719"/>
          </a:xfrm>
          <a:prstGeom prst="roundRect">
            <a:avLst>
              <a:gd name="adj" fmla="val 13879"/>
            </a:avLst>
          </a:prstGeom>
          <a:solidFill>
            <a:srgbClr val="C6C6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Interdependent services – off site</a:t>
            </a:r>
            <a:endParaRPr lang="en-US" sz="1100" b="1">
              <a:solidFill>
                <a:schemeClr val="tx1"/>
              </a:solidFill>
              <a:latin typeface="Arial"/>
              <a:ea typeface="Arial" panose="020B0604020202020204" pitchFamily="34" charset="0"/>
              <a:cs typeface="Times New Roman"/>
            </a:endParaRPr>
          </a:p>
        </p:txBody>
      </p:sp>
      <p:sp>
        <p:nvSpPr>
          <p:cNvPr id="20" name="Rectangle: Rounded Corners 19">
            <a:extLst>
              <a:ext uri="{FF2B5EF4-FFF2-40B4-BE49-F238E27FC236}">
                <a16:creationId xmlns:a16="http://schemas.microsoft.com/office/drawing/2014/main" id="{044BDD2C-465A-FEEE-698D-44B17AB4A74B}"/>
              </a:ext>
            </a:extLst>
          </p:cNvPr>
          <p:cNvSpPr/>
          <p:nvPr/>
        </p:nvSpPr>
        <p:spPr>
          <a:xfrm>
            <a:off x="1637523" y="4981401"/>
            <a:ext cx="1463168" cy="912942"/>
          </a:xfrm>
          <a:prstGeom prst="roundRect">
            <a:avLst>
              <a:gd name="adj" fmla="val 13879"/>
            </a:avLst>
          </a:prstGeom>
          <a:solidFill>
            <a:srgbClr val="C6C6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Networking</a:t>
            </a:r>
            <a:endParaRPr lang="en-US" sz="1100" b="1">
              <a:solidFill>
                <a:schemeClr val="tx1"/>
              </a:solidFill>
              <a:latin typeface="Arial"/>
              <a:ea typeface="Arial" panose="020B0604020202020204" pitchFamily="34" charset="0"/>
              <a:cs typeface="Times New Roman"/>
            </a:endParaRPr>
          </a:p>
        </p:txBody>
      </p:sp>
      <p:pic>
        <p:nvPicPr>
          <p:cNvPr id="21" name="Graphic 20" descr="Care with solid fill">
            <a:extLst>
              <a:ext uri="{FF2B5EF4-FFF2-40B4-BE49-F238E27FC236}">
                <a16:creationId xmlns:a16="http://schemas.microsoft.com/office/drawing/2014/main" id="{8116C3FB-4028-4663-946C-0EFBBA6A8E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481" y="3312063"/>
            <a:ext cx="544230" cy="545201"/>
          </a:xfrm>
          <a:prstGeom prst="rect">
            <a:avLst/>
          </a:prstGeom>
        </p:spPr>
      </p:pic>
      <p:sp>
        <p:nvSpPr>
          <p:cNvPr id="3" name="Title 1">
            <a:extLst>
              <a:ext uri="{FF2B5EF4-FFF2-40B4-BE49-F238E27FC236}">
                <a16:creationId xmlns:a16="http://schemas.microsoft.com/office/drawing/2014/main" id="{7BBC4713-61FD-D12F-32FA-7BBEB925F9A8}"/>
              </a:ext>
            </a:extLst>
          </p:cNvPr>
          <p:cNvSpPr>
            <a:spLocks noGrp="1"/>
          </p:cNvSpPr>
          <p:nvPr>
            <p:ph type="title"/>
          </p:nvPr>
        </p:nvSpPr>
        <p:spPr>
          <a:xfrm>
            <a:off x="432000" y="697232"/>
            <a:ext cx="11404154" cy="865186"/>
          </a:xfrm>
        </p:spPr>
        <p:txBody>
          <a:bodyPr>
            <a:noAutofit/>
          </a:bodyPr>
          <a:lstStyle/>
          <a:p>
            <a:r>
              <a:rPr lang="en-GB" sz="2400" dirty="0"/>
              <a:t>Recommendations </a:t>
            </a:r>
            <a:br>
              <a:rPr lang="en-GB" sz="2400" dirty="0"/>
            </a:br>
            <a:endParaRPr lang="en-GB" sz="2400" dirty="0"/>
          </a:p>
        </p:txBody>
      </p:sp>
    </p:spTree>
    <p:extLst>
      <p:ext uri="{BB962C8B-B14F-4D97-AF65-F5344CB8AC3E}">
        <p14:creationId xmlns:p14="http://schemas.microsoft.com/office/powerpoint/2010/main" val="293462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F269A17-83C3-EA2C-F5C1-57EF98BA59D2}"/>
              </a:ext>
            </a:extLst>
          </p:cNvPr>
          <p:cNvGrpSpPr/>
          <p:nvPr/>
        </p:nvGrpSpPr>
        <p:grpSpPr>
          <a:xfrm>
            <a:off x="393926" y="1985368"/>
            <a:ext cx="11404147" cy="1977032"/>
            <a:chOff x="432000" y="3141068"/>
            <a:chExt cx="11404147" cy="1085693"/>
          </a:xfrm>
        </p:grpSpPr>
        <p:sp>
          <p:nvSpPr>
            <p:cNvPr id="5" name="Rectangle: Rounded Corners 4">
              <a:extLst>
                <a:ext uri="{FF2B5EF4-FFF2-40B4-BE49-F238E27FC236}">
                  <a16:creationId xmlns:a16="http://schemas.microsoft.com/office/drawing/2014/main" id="{B53AA722-AC8A-B6BD-0372-4DD25D82EE83}"/>
                </a:ext>
              </a:extLst>
            </p:cNvPr>
            <p:cNvSpPr/>
            <p:nvPr/>
          </p:nvSpPr>
          <p:spPr>
            <a:xfrm>
              <a:off x="432000" y="3141068"/>
              <a:ext cx="1105384" cy="1068120"/>
            </a:xfrm>
            <a:prstGeom prst="roundRect">
              <a:avLst>
                <a:gd name="adj" fmla="val 8473"/>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11983" rIns="0" rtlCol="0" anchor="ctr"/>
            <a:lstStyle/>
            <a:p>
              <a:pPr algn="ctr" defTabSz="914309"/>
              <a:r>
                <a:rPr lang="en-GB" sz="1100" b="1">
                  <a:solidFill>
                    <a:srgbClr val="FFFFFF"/>
                  </a:solidFill>
                  <a:latin typeface="Arial" panose="020B0604020202020204"/>
                </a:rPr>
                <a:t>Patient pathways</a:t>
              </a:r>
            </a:p>
          </p:txBody>
        </p:sp>
        <p:sp>
          <p:nvSpPr>
            <p:cNvPr id="6" name="Rectangle: Rounded Corners 5">
              <a:extLst>
                <a:ext uri="{FF2B5EF4-FFF2-40B4-BE49-F238E27FC236}">
                  <a16:creationId xmlns:a16="http://schemas.microsoft.com/office/drawing/2014/main" id="{D4FCB5BC-BA55-92DB-8B22-C2C5CC0A17F7}"/>
                </a:ext>
              </a:extLst>
            </p:cNvPr>
            <p:cNvSpPr/>
            <p:nvPr/>
          </p:nvSpPr>
          <p:spPr>
            <a:xfrm>
              <a:off x="3224456" y="3141069"/>
              <a:ext cx="8611691" cy="575862"/>
            </a:xfrm>
            <a:prstGeom prst="roundRect">
              <a:avLst>
                <a:gd name="adj" fmla="val 1387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Effective transition from the Children’s Cancer Principal Treatment Centre to the Teenage and Young Adult Cancer Principal Treatment Centre must be considered during service planning. The future provider should </a:t>
              </a:r>
              <a:r>
                <a:rPr lang="en-GB" sz="1100" b="1">
                  <a:solidFill>
                    <a:srgbClr val="231F20"/>
                  </a:solidFill>
                  <a:latin typeface="Arial"/>
                  <a:ea typeface="Arial" panose="020B0604020202020204" pitchFamily="34" charset="0"/>
                  <a:cs typeface="Times New Roman"/>
                </a:rPr>
                <a:t>work in close collaboration with The Royal Marsden and wider network</a:t>
              </a:r>
              <a:r>
                <a:rPr lang="en-GB" sz="1100">
                  <a:solidFill>
                    <a:srgbClr val="231F20"/>
                  </a:solidFill>
                  <a:latin typeface="Arial"/>
                  <a:ea typeface="Arial" panose="020B0604020202020204" pitchFamily="34" charset="0"/>
                  <a:cs typeface="Times New Roman"/>
                </a:rPr>
                <a:t>, with input from patients, parents and carers, to agree how pathways can be optimised with a particular focus on the 16 to 18 age group. The Implementation Oversight Board should monitor progress and support any barriers to be addressed.</a:t>
              </a:r>
              <a:endParaRPr lang="en-US" sz="1100">
                <a:solidFill>
                  <a:schemeClr val="tx1"/>
                </a:solidFill>
                <a:latin typeface="Arial"/>
                <a:ea typeface="Arial" panose="020B0604020202020204" pitchFamily="34" charset="0"/>
                <a:cs typeface="Times New Roman"/>
              </a:endParaRPr>
            </a:p>
          </p:txBody>
        </p:sp>
        <p:sp>
          <p:nvSpPr>
            <p:cNvPr id="7" name="Rectangle: Rounded Corners 6">
              <a:extLst>
                <a:ext uri="{FF2B5EF4-FFF2-40B4-BE49-F238E27FC236}">
                  <a16:creationId xmlns:a16="http://schemas.microsoft.com/office/drawing/2014/main" id="{27F2657D-7CB2-1B55-1150-F6CECED2C899}"/>
                </a:ext>
              </a:extLst>
            </p:cNvPr>
            <p:cNvSpPr/>
            <p:nvPr/>
          </p:nvSpPr>
          <p:spPr>
            <a:xfrm>
              <a:off x="3224456" y="3805664"/>
              <a:ext cx="8611691" cy="421097"/>
            </a:xfrm>
            <a:prstGeom prst="roundRect">
              <a:avLst>
                <a:gd name="adj" fmla="val 1387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NHS England and Integrated Care Boards to </a:t>
              </a:r>
              <a:r>
                <a:rPr lang="en-GB" sz="1100" b="1">
                  <a:solidFill>
                    <a:srgbClr val="231F20"/>
                  </a:solidFill>
                  <a:latin typeface="Arial"/>
                  <a:ea typeface="Arial" panose="020B0604020202020204" pitchFamily="34" charset="0"/>
                  <a:cs typeface="Times New Roman"/>
                </a:rPr>
                <a:t>continue to work with The Royal Marsden and other stakeholders </a:t>
              </a:r>
              <a:r>
                <a:rPr lang="en-GB" sz="1100">
                  <a:solidFill>
                    <a:srgbClr val="231F20"/>
                  </a:solidFill>
                  <a:latin typeface="Arial"/>
                  <a:ea typeface="Arial" panose="020B0604020202020204" pitchFamily="34" charset="0"/>
                  <a:cs typeface="Times New Roman"/>
                </a:rPr>
                <a:t>to support ongoing sustainability of the teenage and young adult service at Sutton, including through the </a:t>
              </a:r>
              <a:r>
                <a:rPr lang="en-GB" sz="1100" b="1">
                  <a:solidFill>
                    <a:srgbClr val="231F20"/>
                  </a:solidFill>
                  <a:latin typeface="Arial"/>
                  <a:ea typeface="Arial" panose="020B0604020202020204" pitchFamily="34" charset="0"/>
                  <a:cs typeface="Times New Roman"/>
                </a:rPr>
                <a:t>provision of stranded costs</a:t>
              </a:r>
              <a:r>
                <a:rPr lang="en-GB" sz="1100">
                  <a:solidFill>
                    <a:srgbClr val="231F20"/>
                  </a:solidFill>
                  <a:latin typeface="Arial"/>
                  <a:ea typeface="Arial" panose="020B0604020202020204" pitchFamily="34" charset="0"/>
                  <a:cs typeface="Times New Roman"/>
                </a:rPr>
                <a:t>.</a:t>
              </a:r>
              <a:endParaRPr lang="en-US" sz="1100">
                <a:solidFill>
                  <a:schemeClr val="tx1"/>
                </a:solidFill>
                <a:latin typeface="Arial"/>
                <a:ea typeface="Arial" panose="020B0604020202020204" pitchFamily="34" charset="0"/>
                <a:cs typeface="Times New Roman"/>
              </a:endParaRPr>
            </a:p>
          </p:txBody>
        </p:sp>
        <p:sp>
          <p:nvSpPr>
            <p:cNvPr id="8" name="Rectangle: Rounded Corners 7">
              <a:extLst>
                <a:ext uri="{FF2B5EF4-FFF2-40B4-BE49-F238E27FC236}">
                  <a16:creationId xmlns:a16="http://schemas.microsoft.com/office/drawing/2014/main" id="{C5F858FC-C2D3-991B-CB32-C5332B636091}"/>
                </a:ext>
              </a:extLst>
            </p:cNvPr>
            <p:cNvSpPr/>
            <p:nvPr/>
          </p:nvSpPr>
          <p:spPr>
            <a:xfrm>
              <a:off x="1689102" y="3141068"/>
              <a:ext cx="1463168" cy="570701"/>
            </a:xfrm>
            <a:prstGeom prst="roundRect">
              <a:avLst>
                <a:gd name="adj" fmla="val 13879"/>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US" sz="1100" b="1">
                  <a:solidFill>
                    <a:schemeClr val="tx1"/>
                  </a:solidFill>
                  <a:latin typeface="Arial"/>
                  <a:ea typeface="Arial" panose="020B0604020202020204" pitchFamily="34" charset="0"/>
                  <a:cs typeface="Times New Roman"/>
                </a:rPr>
                <a:t>TYA transition arrangements</a:t>
              </a:r>
            </a:p>
          </p:txBody>
        </p:sp>
        <p:sp>
          <p:nvSpPr>
            <p:cNvPr id="9" name="Rectangle: Rounded Corners 8">
              <a:extLst>
                <a:ext uri="{FF2B5EF4-FFF2-40B4-BE49-F238E27FC236}">
                  <a16:creationId xmlns:a16="http://schemas.microsoft.com/office/drawing/2014/main" id="{5416B94E-E99E-0E9F-DDF3-2BFBF5DC2AE1}"/>
                </a:ext>
              </a:extLst>
            </p:cNvPr>
            <p:cNvSpPr/>
            <p:nvPr/>
          </p:nvSpPr>
          <p:spPr>
            <a:xfrm>
              <a:off x="1686619" y="3805664"/>
              <a:ext cx="1463168" cy="395184"/>
            </a:xfrm>
            <a:prstGeom prst="roundRect">
              <a:avLst>
                <a:gd name="adj" fmla="val 13879"/>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Impact on TYA services</a:t>
              </a:r>
              <a:endParaRPr lang="en-US" sz="1100" b="1">
                <a:solidFill>
                  <a:schemeClr val="tx1"/>
                </a:solidFill>
                <a:latin typeface="Arial"/>
                <a:ea typeface="Arial" panose="020B0604020202020204" pitchFamily="34" charset="0"/>
                <a:cs typeface="Times New Roman"/>
              </a:endParaRPr>
            </a:p>
          </p:txBody>
        </p:sp>
        <p:pic>
          <p:nvPicPr>
            <p:cNvPr id="10" name="Graphic 9" descr="Arrow Right with solid fill">
              <a:extLst>
                <a:ext uri="{FF2B5EF4-FFF2-40B4-BE49-F238E27FC236}">
                  <a16:creationId xmlns:a16="http://schemas.microsoft.com/office/drawing/2014/main" id="{3FACB47B-C69C-702D-3A37-C267C415C9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293" y="3338866"/>
              <a:ext cx="558797" cy="366993"/>
            </a:xfrm>
            <a:prstGeom prst="rect">
              <a:avLst/>
            </a:prstGeom>
          </p:spPr>
        </p:pic>
      </p:grpSp>
      <p:sp>
        <p:nvSpPr>
          <p:cNvPr id="17" name="TextBox 16">
            <a:extLst>
              <a:ext uri="{FF2B5EF4-FFF2-40B4-BE49-F238E27FC236}">
                <a16:creationId xmlns:a16="http://schemas.microsoft.com/office/drawing/2014/main" id="{3C78BF8C-C745-E88A-BD4E-C37AEE7AA7CA}"/>
              </a:ext>
            </a:extLst>
          </p:cNvPr>
          <p:cNvSpPr txBox="1"/>
          <p:nvPr/>
        </p:nvSpPr>
        <p:spPr>
          <a:xfrm>
            <a:off x="382904" y="6372235"/>
            <a:ext cx="8803758" cy="430887"/>
          </a:xfrm>
          <a:prstGeom prst="rect">
            <a:avLst/>
          </a:prstGeom>
          <a:noFill/>
        </p:spPr>
        <p:txBody>
          <a:bodyPr wrap="square" rtlCol="0">
            <a:spAutoFit/>
          </a:bodyPr>
          <a:lstStyle/>
          <a:p>
            <a:r>
              <a:rPr lang="en-GB" sz="1100" b="1">
                <a:latin typeface="+mj-lt"/>
              </a:rPr>
              <a:t>Relevant legal duty: </a:t>
            </a:r>
            <a:r>
              <a:rPr lang="en-GB" sz="1100" b="0" i="0" u="none" strike="noStrike">
                <a:solidFill>
                  <a:srgbClr val="000000"/>
                </a:solidFill>
                <a:effectLst/>
                <a:latin typeface="+mj-lt"/>
              </a:rPr>
              <a:t>Duty as to improvement in quality of services (Section 13E)</a:t>
            </a:r>
          </a:p>
          <a:p>
            <a:endParaRPr lang="en-GB" sz="1100" b="1">
              <a:latin typeface="+mj-lt"/>
            </a:endParaRPr>
          </a:p>
        </p:txBody>
      </p:sp>
      <p:sp>
        <p:nvSpPr>
          <p:cNvPr id="2" name="Rectangle: Rounded Corners 1">
            <a:extLst>
              <a:ext uri="{FF2B5EF4-FFF2-40B4-BE49-F238E27FC236}">
                <a16:creationId xmlns:a16="http://schemas.microsoft.com/office/drawing/2014/main" id="{9B6053EC-995C-340F-DA3E-87F5CD7BB2F8}"/>
              </a:ext>
            </a:extLst>
          </p:cNvPr>
          <p:cNvSpPr/>
          <p:nvPr/>
        </p:nvSpPr>
        <p:spPr>
          <a:xfrm>
            <a:off x="417615" y="4171081"/>
            <a:ext cx="2694098" cy="1235942"/>
          </a:xfrm>
          <a:prstGeom prst="roundRect">
            <a:avLst>
              <a:gd name="adj" fmla="val 1021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9" tIns="467986" rIns="35999" rtlCol="0" anchor="ctr"/>
          <a:lstStyle/>
          <a:p>
            <a:pPr algn="ctr" defTabSz="914309"/>
            <a:r>
              <a:rPr lang="en-GB" sz="1100" b="1" dirty="0">
                <a:solidFill>
                  <a:srgbClr val="FFFFFF"/>
                </a:solidFill>
                <a:latin typeface="Arial" panose="020B0604020202020204"/>
              </a:rPr>
              <a:t> Research</a:t>
            </a:r>
          </a:p>
        </p:txBody>
      </p:sp>
      <p:sp>
        <p:nvSpPr>
          <p:cNvPr id="4" name="Rectangle: Rounded Corners 3">
            <a:extLst>
              <a:ext uri="{FF2B5EF4-FFF2-40B4-BE49-F238E27FC236}">
                <a16:creationId xmlns:a16="http://schemas.microsoft.com/office/drawing/2014/main" id="{1F3D8697-7BCC-537C-1662-8108C3873D7B}"/>
              </a:ext>
            </a:extLst>
          </p:cNvPr>
          <p:cNvSpPr/>
          <p:nvPr/>
        </p:nvSpPr>
        <p:spPr>
          <a:xfrm>
            <a:off x="3186382" y="4194639"/>
            <a:ext cx="8611691" cy="1212384"/>
          </a:xfrm>
          <a:prstGeom prst="roundRect">
            <a:avLst>
              <a:gd name="adj" fmla="val 990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dirty="0">
                <a:solidFill>
                  <a:srgbClr val="231F20"/>
                </a:solidFill>
                <a:latin typeface="Arial"/>
                <a:ea typeface="Arial" panose="020B0604020202020204" pitchFamily="34" charset="0"/>
                <a:cs typeface="Times New Roman"/>
              </a:rPr>
              <a:t>Work closely with the ICR, RMH and other key stakeholders to </a:t>
            </a:r>
            <a:r>
              <a:rPr lang="en-GB" sz="1100" b="1" dirty="0">
                <a:solidFill>
                  <a:srgbClr val="231F20"/>
                </a:solidFill>
                <a:latin typeface="Arial"/>
                <a:ea typeface="Arial" panose="020B0604020202020204" pitchFamily="34" charset="0"/>
                <a:cs typeface="Times New Roman"/>
              </a:rPr>
              <a:t>maintain and support the development of research and access to clinical trials </a:t>
            </a:r>
            <a:r>
              <a:rPr lang="en-GB" sz="1100" dirty="0">
                <a:solidFill>
                  <a:srgbClr val="231F20"/>
                </a:solidFill>
                <a:latin typeface="Arial"/>
                <a:ea typeface="Arial" panose="020B0604020202020204" pitchFamily="34" charset="0"/>
                <a:cs typeface="Times New Roman"/>
              </a:rPr>
              <a:t>for children and young people. We suggest that a dedicated work programme focused on enabling this through the management of risks is established with support from an Expert Advisory Board. </a:t>
            </a:r>
          </a:p>
          <a:p>
            <a:pPr defTabSz="914309"/>
            <a:r>
              <a:rPr lang="en-GB" sz="1100" dirty="0">
                <a:solidFill>
                  <a:srgbClr val="231F20"/>
                </a:solidFill>
                <a:latin typeface="Arial"/>
                <a:ea typeface="Arial" panose="020B0604020202020204" pitchFamily="34" charset="0"/>
                <a:cs typeface="Times New Roman"/>
              </a:rPr>
              <a:t>The future provider should also work with The Royal Marsden to explore potential for a </a:t>
            </a:r>
            <a:r>
              <a:rPr lang="en-GB" sz="1100" b="1" dirty="0">
                <a:solidFill>
                  <a:srgbClr val="231F20"/>
                </a:solidFill>
                <a:latin typeface="Arial"/>
                <a:ea typeface="Arial" panose="020B0604020202020204" pitchFamily="34" charset="0"/>
                <a:cs typeface="Times New Roman"/>
              </a:rPr>
              <a:t>@Marsden model </a:t>
            </a:r>
            <a:r>
              <a:rPr lang="en-GB" sz="1100" dirty="0">
                <a:solidFill>
                  <a:srgbClr val="231F20"/>
                </a:solidFill>
                <a:latin typeface="Arial"/>
                <a:ea typeface="Arial" panose="020B0604020202020204" pitchFamily="34" charset="0"/>
                <a:cs typeface="Times New Roman"/>
              </a:rPr>
              <a:t>as a vehicle for supporting collaboration, continuity of research and clinical trials. </a:t>
            </a:r>
          </a:p>
        </p:txBody>
      </p:sp>
      <p:pic>
        <p:nvPicPr>
          <p:cNvPr id="15" name="Graphic 14" descr="Microscope with solid fill">
            <a:extLst>
              <a:ext uri="{FF2B5EF4-FFF2-40B4-BE49-F238E27FC236}">
                <a16:creationId xmlns:a16="http://schemas.microsoft.com/office/drawing/2014/main" id="{C4D53E55-40D8-BD98-CAD5-B98B3CD3B6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7258" y="4273088"/>
            <a:ext cx="776328" cy="527743"/>
          </a:xfrm>
          <a:prstGeom prst="rect">
            <a:avLst/>
          </a:prstGeom>
        </p:spPr>
      </p:pic>
      <p:sp>
        <p:nvSpPr>
          <p:cNvPr id="16" name="Title 1">
            <a:extLst>
              <a:ext uri="{FF2B5EF4-FFF2-40B4-BE49-F238E27FC236}">
                <a16:creationId xmlns:a16="http://schemas.microsoft.com/office/drawing/2014/main" id="{05EF3F90-09D7-269B-9052-025BE388145F}"/>
              </a:ext>
            </a:extLst>
          </p:cNvPr>
          <p:cNvSpPr>
            <a:spLocks noGrp="1"/>
          </p:cNvSpPr>
          <p:nvPr>
            <p:ph type="title"/>
          </p:nvPr>
        </p:nvSpPr>
        <p:spPr>
          <a:xfrm>
            <a:off x="432000" y="697232"/>
            <a:ext cx="11404154" cy="865186"/>
          </a:xfrm>
        </p:spPr>
        <p:txBody>
          <a:bodyPr>
            <a:noAutofit/>
          </a:bodyPr>
          <a:lstStyle/>
          <a:p>
            <a:r>
              <a:rPr lang="en-GB" sz="2400" dirty="0"/>
              <a:t>Recommendations</a:t>
            </a:r>
            <a:br>
              <a:rPr lang="en-GB" sz="2400" dirty="0"/>
            </a:br>
            <a:endParaRPr lang="en-GB" sz="2400" dirty="0"/>
          </a:p>
        </p:txBody>
      </p:sp>
    </p:spTree>
    <p:extLst>
      <p:ext uri="{BB962C8B-B14F-4D97-AF65-F5344CB8AC3E}">
        <p14:creationId xmlns:p14="http://schemas.microsoft.com/office/powerpoint/2010/main" val="419486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79C1EF6-CE76-ED8C-983E-3DBF0DA1501C}"/>
              </a:ext>
            </a:extLst>
          </p:cNvPr>
          <p:cNvSpPr/>
          <p:nvPr/>
        </p:nvSpPr>
        <p:spPr>
          <a:xfrm>
            <a:off x="395083" y="1593922"/>
            <a:ext cx="1115967" cy="3486533"/>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9" tIns="503986" rIns="35999" rtlCol="0" anchor="ctr"/>
          <a:lstStyle/>
          <a:p>
            <a:pPr algn="ctr" defTabSz="914309"/>
            <a:r>
              <a:rPr lang="en-GB" sz="1100" b="1">
                <a:solidFill>
                  <a:srgbClr val="FFFFFF"/>
                </a:solidFill>
                <a:latin typeface="Arial" panose="020B0604020202020204"/>
              </a:rPr>
              <a:t>Travel and access</a:t>
            </a:r>
          </a:p>
        </p:txBody>
      </p:sp>
      <p:sp>
        <p:nvSpPr>
          <p:cNvPr id="9" name="Rectangle: Rounded Corners 8">
            <a:extLst>
              <a:ext uri="{FF2B5EF4-FFF2-40B4-BE49-F238E27FC236}">
                <a16:creationId xmlns:a16="http://schemas.microsoft.com/office/drawing/2014/main" id="{7A59F018-39F1-0789-C548-2790373AA602}"/>
              </a:ext>
            </a:extLst>
          </p:cNvPr>
          <p:cNvSpPr/>
          <p:nvPr/>
        </p:nvSpPr>
        <p:spPr>
          <a:xfrm>
            <a:off x="3187541" y="1593922"/>
            <a:ext cx="8611691" cy="693328"/>
          </a:xfrm>
          <a:prstGeom prst="roundRect">
            <a:avLst>
              <a:gd name="adj" fmla="val 13879"/>
            </a:avLst>
          </a:prstGeom>
          <a:solidFill>
            <a:srgbClr val="C9E4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Parking possibilities </a:t>
            </a:r>
            <a:r>
              <a:rPr lang="en-GB" sz="1100" b="1">
                <a:solidFill>
                  <a:srgbClr val="231F20"/>
                </a:solidFill>
                <a:latin typeface="Arial"/>
                <a:ea typeface="Arial" panose="020B0604020202020204" pitchFamily="34" charset="0"/>
                <a:cs typeface="Times New Roman"/>
              </a:rPr>
              <a:t>must be available for patients and carers at the future provider and University College London Hospitals</a:t>
            </a:r>
            <a:r>
              <a:rPr lang="en-GB" sz="1100">
                <a:solidFill>
                  <a:srgbClr val="231F20"/>
                </a:solidFill>
                <a:latin typeface="Arial"/>
                <a:ea typeface="Arial" panose="020B0604020202020204" pitchFamily="34" charset="0"/>
                <a:cs typeface="Times New Roman"/>
              </a:rPr>
              <a:t>, and they must be easily accessible from the hospital. </a:t>
            </a:r>
            <a:r>
              <a:rPr lang="en-GB" sz="1100" b="1">
                <a:solidFill>
                  <a:srgbClr val="231F20"/>
                </a:solidFill>
                <a:latin typeface="Arial"/>
                <a:ea typeface="Arial" panose="020B0604020202020204" pitchFamily="34" charset="0"/>
                <a:cs typeface="Times New Roman"/>
              </a:rPr>
              <a:t>Processes around payment must be easy to understand and accessible </a:t>
            </a:r>
            <a:r>
              <a:rPr lang="en-GB" sz="1100">
                <a:solidFill>
                  <a:srgbClr val="231F20"/>
                </a:solidFill>
                <a:latin typeface="Arial"/>
                <a:ea typeface="Arial" panose="020B0604020202020204" pitchFamily="34" charset="0"/>
                <a:cs typeface="Times New Roman"/>
              </a:rPr>
              <a:t>(catering for families experiencing digital exclusion and available in inclusive formats).</a:t>
            </a:r>
            <a:endParaRPr lang="en-US" sz="1100">
              <a:solidFill>
                <a:schemeClr val="tx1"/>
              </a:solidFill>
              <a:latin typeface="Arial"/>
              <a:ea typeface="Arial" panose="020B0604020202020204" pitchFamily="34" charset="0"/>
              <a:cs typeface="Times New Roman"/>
            </a:endParaRPr>
          </a:p>
        </p:txBody>
      </p:sp>
      <p:sp>
        <p:nvSpPr>
          <p:cNvPr id="10" name="Rectangle: Rounded Corners 9">
            <a:extLst>
              <a:ext uri="{FF2B5EF4-FFF2-40B4-BE49-F238E27FC236}">
                <a16:creationId xmlns:a16="http://schemas.microsoft.com/office/drawing/2014/main" id="{96AFF0E0-B3A4-54EE-0CA1-5D265A52785F}"/>
              </a:ext>
            </a:extLst>
          </p:cNvPr>
          <p:cNvSpPr/>
          <p:nvPr/>
        </p:nvSpPr>
        <p:spPr>
          <a:xfrm>
            <a:off x="1652190" y="1593923"/>
            <a:ext cx="1463168" cy="675340"/>
          </a:xfrm>
          <a:prstGeom prst="roundRect">
            <a:avLst>
              <a:gd name="adj" fmla="val 13879"/>
            </a:avLst>
          </a:prstGeom>
          <a:solidFill>
            <a:srgbClr val="C9E4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Parking</a:t>
            </a:r>
            <a:endParaRPr lang="en-US" sz="1100" b="1">
              <a:solidFill>
                <a:schemeClr val="tx1"/>
              </a:solidFill>
              <a:latin typeface="Arial"/>
              <a:ea typeface="Arial" panose="020B0604020202020204" pitchFamily="34" charset="0"/>
              <a:cs typeface="Times New Roman"/>
            </a:endParaRPr>
          </a:p>
        </p:txBody>
      </p:sp>
      <p:sp>
        <p:nvSpPr>
          <p:cNvPr id="11" name="Rectangle: Rounded Corners 10">
            <a:extLst>
              <a:ext uri="{FF2B5EF4-FFF2-40B4-BE49-F238E27FC236}">
                <a16:creationId xmlns:a16="http://schemas.microsoft.com/office/drawing/2014/main" id="{EAB172B1-64E5-2EB9-4FE7-AF55B8865262}"/>
              </a:ext>
            </a:extLst>
          </p:cNvPr>
          <p:cNvSpPr/>
          <p:nvPr/>
        </p:nvSpPr>
        <p:spPr>
          <a:xfrm>
            <a:off x="3181847" y="2369394"/>
            <a:ext cx="8611691" cy="411298"/>
          </a:xfrm>
          <a:prstGeom prst="roundRect">
            <a:avLst>
              <a:gd name="adj" fmla="val 13879"/>
            </a:avLst>
          </a:prstGeom>
          <a:solidFill>
            <a:srgbClr val="C9E4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000000"/>
                </a:solidFill>
                <a:latin typeface="Arial"/>
                <a:ea typeface="Times New Roman" panose="02020603050405020304" pitchFamily="18" charset="0"/>
                <a:cs typeface="Times New Roman"/>
              </a:rPr>
              <a:t>Family-centre </a:t>
            </a:r>
            <a:r>
              <a:rPr lang="en-GB" sz="1100" b="1">
                <a:solidFill>
                  <a:srgbClr val="000000"/>
                </a:solidFill>
                <a:effectLst/>
                <a:latin typeface="Arial"/>
                <a:ea typeface="Times New Roman" panose="02020603050405020304" pitchFamily="18" charset="0"/>
                <a:cs typeface="Times New Roman"/>
              </a:rPr>
              <a:t>patient transport to and from hospital should be provided and its performance monitored </a:t>
            </a:r>
            <a:r>
              <a:rPr lang="en-GB" sz="1100">
                <a:solidFill>
                  <a:srgbClr val="000000"/>
                </a:solidFill>
                <a:effectLst/>
                <a:latin typeface="Arial"/>
                <a:ea typeface="Times New Roman" panose="02020603050405020304" pitchFamily="18" charset="0"/>
                <a:cs typeface="Times New Roman"/>
              </a:rPr>
              <a:t>(e.g., reliability of timing) by the provider of the future Principal Treatment Centre and University College London Hospitals.</a:t>
            </a:r>
            <a:endParaRPr lang="en-US" sz="1100">
              <a:solidFill>
                <a:schemeClr val="tx1"/>
              </a:solidFill>
              <a:latin typeface="Times New Roman"/>
              <a:ea typeface="Arial" panose="020B0604020202020204" pitchFamily="34" charset="0"/>
              <a:cs typeface="Times New Roman"/>
            </a:endParaRPr>
          </a:p>
        </p:txBody>
      </p:sp>
      <p:sp>
        <p:nvSpPr>
          <p:cNvPr id="12" name="Rectangle: Rounded Corners 11">
            <a:extLst>
              <a:ext uri="{FF2B5EF4-FFF2-40B4-BE49-F238E27FC236}">
                <a16:creationId xmlns:a16="http://schemas.microsoft.com/office/drawing/2014/main" id="{27DBE5BD-B77B-8245-E3C3-10DB623026CD}"/>
              </a:ext>
            </a:extLst>
          </p:cNvPr>
          <p:cNvSpPr/>
          <p:nvPr/>
        </p:nvSpPr>
        <p:spPr>
          <a:xfrm>
            <a:off x="1652190" y="2386072"/>
            <a:ext cx="1463168" cy="394620"/>
          </a:xfrm>
          <a:prstGeom prst="roundRect">
            <a:avLst>
              <a:gd name="adj" fmla="val 13879"/>
            </a:avLst>
          </a:prstGeom>
          <a:solidFill>
            <a:srgbClr val="C9E4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US" sz="1100" b="1">
                <a:solidFill>
                  <a:schemeClr val="tx1"/>
                </a:solidFill>
                <a:latin typeface="Arial"/>
                <a:ea typeface="Arial" panose="020B0604020202020204" pitchFamily="34" charset="0"/>
                <a:cs typeface="Times New Roman"/>
              </a:rPr>
              <a:t>Hospital transport</a:t>
            </a:r>
          </a:p>
        </p:txBody>
      </p:sp>
      <p:sp>
        <p:nvSpPr>
          <p:cNvPr id="14" name="Rectangle: Rounded Corners 13">
            <a:extLst>
              <a:ext uri="{FF2B5EF4-FFF2-40B4-BE49-F238E27FC236}">
                <a16:creationId xmlns:a16="http://schemas.microsoft.com/office/drawing/2014/main" id="{C42F2E43-3F19-1842-51CD-FCF7163BF7C9}"/>
              </a:ext>
            </a:extLst>
          </p:cNvPr>
          <p:cNvSpPr/>
          <p:nvPr/>
        </p:nvSpPr>
        <p:spPr>
          <a:xfrm>
            <a:off x="3187543" y="3663326"/>
            <a:ext cx="8611691" cy="490530"/>
          </a:xfrm>
          <a:prstGeom prst="roundRect">
            <a:avLst>
              <a:gd name="adj" fmla="val 13879"/>
            </a:avLst>
          </a:prstGeom>
          <a:solidFill>
            <a:srgbClr val="C9E4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The provider of the future Principal Treatment Centre should </a:t>
            </a:r>
            <a:r>
              <a:rPr lang="en-GB" sz="1100" b="1">
                <a:solidFill>
                  <a:srgbClr val="231F20"/>
                </a:solidFill>
                <a:latin typeface="Arial"/>
                <a:ea typeface="Arial" panose="020B0604020202020204" pitchFamily="34" charset="0"/>
                <a:cs typeface="Times New Roman"/>
              </a:rPr>
              <a:t>work with the Children’s Cancer Network </a:t>
            </a:r>
            <a:r>
              <a:rPr lang="en-GB" sz="1100">
                <a:solidFill>
                  <a:srgbClr val="231F20"/>
                </a:solidFill>
                <a:latin typeface="Arial"/>
                <a:ea typeface="Arial" panose="020B0604020202020204" pitchFamily="34" charset="0"/>
                <a:cs typeface="Times New Roman"/>
              </a:rPr>
              <a:t>to support the development of plans and model of care within paediatric oncology shared care units so that all children and young people have the same experience of care, delivered close to home whenever this is possible.</a:t>
            </a:r>
            <a:endParaRPr lang="en-US" sz="1100">
              <a:solidFill>
                <a:schemeClr val="tx1"/>
              </a:solidFill>
              <a:latin typeface="Arial"/>
              <a:ea typeface="Arial" panose="020B0604020202020204" pitchFamily="34" charset="0"/>
              <a:cs typeface="Times New Roman"/>
            </a:endParaRPr>
          </a:p>
        </p:txBody>
      </p:sp>
      <p:sp>
        <p:nvSpPr>
          <p:cNvPr id="15" name="Rectangle: Rounded Corners 14">
            <a:extLst>
              <a:ext uri="{FF2B5EF4-FFF2-40B4-BE49-F238E27FC236}">
                <a16:creationId xmlns:a16="http://schemas.microsoft.com/office/drawing/2014/main" id="{0D475EFB-A6E3-2092-AA70-7DA0288EEE31}"/>
              </a:ext>
            </a:extLst>
          </p:cNvPr>
          <p:cNvSpPr/>
          <p:nvPr/>
        </p:nvSpPr>
        <p:spPr>
          <a:xfrm>
            <a:off x="3187541" y="4270665"/>
            <a:ext cx="8611691" cy="809790"/>
          </a:xfrm>
          <a:prstGeom prst="roundRect">
            <a:avLst>
              <a:gd name="adj" fmla="val 13879"/>
            </a:avLst>
          </a:prstGeom>
          <a:solidFill>
            <a:srgbClr val="C9E4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The future provider and University College London Hospitals should </a:t>
            </a:r>
            <a:r>
              <a:rPr lang="en-GB" sz="1100" b="1">
                <a:solidFill>
                  <a:srgbClr val="231F20"/>
                </a:solidFill>
                <a:latin typeface="Arial"/>
                <a:ea typeface="Arial" panose="020B0604020202020204" pitchFamily="34" charset="0"/>
                <a:cs typeface="Times New Roman"/>
              </a:rPr>
              <a:t>further consider mechanisms to support families or staff who can’t pay for travel costs or hotel accommodation</a:t>
            </a:r>
            <a:r>
              <a:rPr lang="en-GB" sz="1100">
                <a:solidFill>
                  <a:srgbClr val="231F20"/>
                </a:solidFill>
                <a:latin typeface="Arial"/>
                <a:ea typeface="Arial" panose="020B0604020202020204" pitchFamily="34" charset="0"/>
                <a:cs typeface="Times New Roman"/>
              </a:rPr>
              <a:t>, such as easier access to automatic reimbursement mechanisms or collaboration with local hotels if appropriate.</a:t>
            </a:r>
            <a:endParaRPr lang="en-US" sz="1100">
              <a:solidFill>
                <a:schemeClr val="tx1"/>
              </a:solidFill>
              <a:latin typeface="Arial"/>
              <a:ea typeface="Arial" panose="020B0604020202020204" pitchFamily="34" charset="0"/>
              <a:cs typeface="Times New Roman"/>
            </a:endParaRPr>
          </a:p>
        </p:txBody>
      </p:sp>
      <p:sp>
        <p:nvSpPr>
          <p:cNvPr id="16" name="Rectangle: Rounded Corners 15">
            <a:extLst>
              <a:ext uri="{FF2B5EF4-FFF2-40B4-BE49-F238E27FC236}">
                <a16:creationId xmlns:a16="http://schemas.microsoft.com/office/drawing/2014/main" id="{78206A3B-04E9-D6AB-F086-38B127F10636}"/>
              </a:ext>
            </a:extLst>
          </p:cNvPr>
          <p:cNvSpPr/>
          <p:nvPr/>
        </p:nvSpPr>
        <p:spPr>
          <a:xfrm>
            <a:off x="1652190" y="2890271"/>
            <a:ext cx="1463168" cy="647152"/>
          </a:xfrm>
          <a:prstGeom prst="roundRect">
            <a:avLst>
              <a:gd name="adj" fmla="val 13879"/>
            </a:avLst>
          </a:prstGeom>
          <a:solidFill>
            <a:srgbClr val="C9E4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Equity of access</a:t>
            </a:r>
            <a:endParaRPr lang="en-US" sz="1100" b="1">
              <a:solidFill>
                <a:schemeClr val="tx1"/>
              </a:solidFill>
              <a:latin typeface="Arial"/>
              <a:ea typeface="Arial" panose="020B0604020202020204" pitchFamily="34" charset="0"/>
              <a:cs typeface="Times New Roman"/>
            </a:endParaRPr>
          </a:p>
        </p:txBody>
      </p:sp>
      <p:sp>
        <p:nvSpPr>
          <p:cNvPr id="17" name="Rectangle: Rounded Corners 16">
            <a:extLst>
              <a:ext uri="{FF2B5EF4-FFF2-40B4-BE49-F238E27FC236}">
                <a16:creationId xmlns:a16="http://schemas.microsoft.com/office/drawing/2014/main" id="{F7FB9CC8-6CCE-A921-5268-4F437306ED31}"/>
              </a:ext>
            </a:extLst>
          </p:cNvPr>
          <p:cNvSpPr/>
          <p:nvPr/>
        </p:nvSpPr>
        <p:spPr>
          <a:xfrm>
            <a:off x="1652190" y="3654232"/>
            <a:ext cx="1463168" cy="499624"/>
          </a:xfrm>
          <a:prstGeom prst="roundRect">
            <a:avLst>
              <a:gd name="adj" fmla="val 13879"/>
            </a:avLst>
          </a:prstGeom>
          <a:solidFill>
            <a:srgbClr val="C9E4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Children’s cancer shared care units</a:t>
            </a:r>
            <a:endParaRPr lang="en-US" sz="1100" b="1">
              <a:solidFill>
                <a:schemeClr val="tx1"/>
              </a:solidFill>
              <a:latin typeface="Arial"/>
              <a:ea typeface="Arial" panose="020B0604020202020204" pitchFamily="34" charset="0"/>
              <a:cs typeface="Times New Roman"/>
            </a:endParaRPr>
          </a:p>
        </p:txBody>
      </p:sp>
      <p:sp>
        <p:nvSpPr>
          <p:cNvPr id="18" name="Rectangle: Rounded Corners 17">
            <a:extLst>
              <a:ext uri="{FF2B5EF4-FFF2-40B4-BE49-F238E27FC236}">
                <a16:creationId xmlns:a16="http://schemas.microsoft.com/office/drawing/2014/main" id="{0DEFC976-DCFB-68A7-A6F6-46BFA3A8F4B6}"/>
              </a:ext>
            </a:extLst>
          </p:cNvPr>
          <p:cNvSpPr/>
          <p:nvPr/>
        </p:nvSpPr>
        <p:spPr>
          <a:xfrm>
            <a:off x="1652190" y="4270665"/>
            <a:ext cx="1463168" cy="797517"/>
          </a:xfrm>
          <a:prstGeom prst="roundRect">
            <a:avLst>
              <a:gd name="adj" fmla="val 13879"/>
            </a:avLst>
          </a:prstGeom>
          <a:solidFill>
            <a:srgbClr val="C9E4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Travel and accommodation costs</a:t>
            </a:r>
            <a:endParaRPr lang="en-US" sz="1100" b="1">
              <a:solidFill>
                <a:schemeClr val="tx1"/>
              </a:solidFill>
              <a:latin typeface="Arial"/>
              <a:ea typeface="Arial" panose="020B0604020202020204" pitchFamily="34" charset="0"/>
              <a:cs typeface="Times New Roman"/>
            </a:endParaRPr>
          </a:p>
        </p:txBody>
      </p:sp>
      <p:pic>
        <p:nvPicPr>
          <p:cNvPr id="19" name="Graphic 18" descr="Route (Two Pins With A Path) with solid fill">
            <a:extLst>
              <a:ext uri="{FF2B5EF4-FFF2-40B4-BE49-F238E27FC236}">
                <a16:creationId xmlns:a16="http://schemas.microsoft.com/office/drawing/2014/main" id="{C9D0000C-8500-716C-19CD-3B1B79D0E0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877" y="2627082"/>
            <a:ext cx="526375" cy="526375"/>
          </a:xfrm>
          <a:prstGeom prst="rect">
            <a:avLst/>
          </a:prstGeom>
        </p:spPr>
      </p:pic>
      <p:sp>
        <p:nvSpPr>
          <p:cNvPr id="20" name="Rectangle: Rounded Corners 19">
            <a:extLst>
              <a:ext uri="{FF2B5EF4-FFF2-40B4-BE49-F238E27FC236}">
                <a16:creationId xmlns:a16="http://schemas.microsoft.com/office/drawing/2014/main" id="{69AE86A3-747C-F54E-744C-7DA474F90E74}"/>
              </a:ext>
            </a:extLst>
          </p:cNvPr>
          <p:cNvSpPr/>
          <p:nvPr/>
        </p:nvSpPr>
        <p:spPr>
          <a:xfrm>
            <a:off x="3224461" y="2866273"/>
            <a:ext cx="8611691" cy="669337"/>
          </a:xfrm>
          <a:prstGeom prst="roundRect">
            <a:avLst>
              <a:gd name="adj" fmla="val 13879"/>
            </a:avLst>
          </a:prstGeom>
          <a:solidFill>
            <a:srgbClr val="C9E4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dirty="0">
                <a:solidFill>
                  <a:srgbClr val="231F20"/>
                </a:solidFill>
                <a:latin typeface="Arial"/>
                <a:ea typeface="Arial" panose="020B0604020202020204" pitchFamily="34" charset="0"/>
                <a:cs typeface="Times New Roman"/>
              </a:rPr>
              <a:t>The provider of the future Principal Treatment Centre and University College London Hospitals should </a:t>
            </a:r>
            <a:r>
              <a:rPr lang="en-GB" sz="1100" b="1" dirty="0">
                <a:solidFill>
                  <a:srgbClr val="231F20"/>
                </a:solidFill>
                <a:latin typeface="Arial"/>
                <a:ea typeface="Arial" panose="020B0604020202020204" pitchFamily="34" charset="0"/>
                <a:cs typeface="Times New Roman"/>
              </a:rPr>
              <a:t>ensure that accessibility arrangements meet the needs of equality groups</a:t>
            </a:r>
            <a:r>
              <a:rPr lang="en-GB" sz="1100" dirty="0">
                <a:solidFill>
                  <a:srgbClr val="231F20"/>
                </a:solidFill>
                <a:latin typeface="Arial"/>
                <a:ea typeface="Arial" panose="020B0604020202020204" pitchFamily="34" charset="0"/>
                <a:cs typeface="Times New Roman"/>
              </a:rPr>
              <a:t> (for example, cost reimbursement for those experiencing financial difficulties, translation and inclusive communications for those that require it or reasonable adjustments for those with disabilities) and are regularly monitored against equality frameworks.</a:t>
            </a:r>
            <a:endParaRPr lang="en-US" sz="1100" dirty="0">
              <a:solidFill>
                <a:schemeClr val="tx1"/>
              </a:solidFill>
              <a:latin typeface="Arial"/>
              <a:ea typeface="Arial" panose="020B0604020202020204" pitchFamily="34" charset="0"/>
              <a:cs typeface="Times New Roman"/>
            </a:endParaRPr>
          </a:p>
        </p:txBody>
      </p:sp>
      <p:sp>
        <p:nvSpPr>
          <p:cNvPr id="21" name="Rectangle: Rounded Corners 20">
            <a:extLst>
              <a:ext uri="{FF2B5EF4-FFF2-40B4-BE49-F238E27FC236}">
                <a16:creationId xmlns:a16="http://schemas.microsoft.com/office/drawing/2014/main" id="{F27C6B04-56FC-76A0-D0D7-75A9A2475195}"/>
              </a:ext>
            </a:extLst>
          </p:cNvPr>
          <p:cNvSpPr/>
          <p:nvPr/>
        </p:nvSpPr>
        <p:spPr>
          <a:xfrm>
            <a:off x="395083" y="5185955"/>
            <a:ext cx="1100494" cy="644762"/>
          </a:xfrm>
          <a:prstGeom prst="roundRect">
            <a:avLst>
              <a:gd name="adj" fmla="val 102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67986" rIns="0" rtlCol="0" anchor="ctr"/>
          <a:lstStyle/>
          <a:p>
            <a:pPr algn="ctr" defTabSz="914309"/>
            <a:r>
              <a:rPr lang="en-GB" sz="1100" b="1">
                <a:solidFill>
                  <a:srgbClr val="FFFFFF"/>
                </a:solidFill>
                <a:latin typeface="Arial" panose="020B0604020202020204"/>
              </a:rPr>
              <a:t>Implementation</a:t>
            </a:r>
          </a:p>
        </p:txBody>
      </p:sp>
      <p:sp>
        <p:nvSpPr>
          <p:cNvPr id="22" name="Rectangle: Rounded Corners 21">
            <a:extLst>
              <a:ext uri="{FF2B5EF4-FFF2-40B4-BE49-F238E27FC236}">
                <a16:creationId xmlns:a16="http://schemas.microsoft.com/office/drawing/2014/main" id="{D56B4729-978D-D5A3-C23D-68B63FF7289E}"/>
              </a:ext>
            </a:extLst>
          </p:cNvPr>
          <p:cNvSpPr/>
          <p:nvPr/>
        </p:nvSpPr>
        <p:spPr>
          <a:xfrm>
            <a:off x="3213668" y="5197264"/>
            <a:ext cx="8579869" cy="627485"/>
          </a:xfrm>
          <a:prstGeom prst="roundRect">
            <a:avLst>
              <a:gd name="adj" fmla="val 13879"/>
            </a:avLst>
          </a:prstGeom>
          <a:solidFill>
            <a:srgbClr val="B3BFD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Establish a Travel and Access group with representatives across providers and commissioners to implement the recommendations set out </a:t>
            </a:r>
            <a:r>
              <a:rPr lang="en-GB" sz="1100" b="1">
                <a:solidFill>
                  <a:srgbClr val="231F20"/>
                </a:solidFill>
                <a:latin typeface="Arial"/>
                <a:ea typeface="Arial" panose="020B0604020202020204" pitchFamily="34" charset="0"/>
                <a:cs typeface="Times New Roman"/>
              </a:rPr>
              <a:t>within the Integrated Impact Assessment.</a:t>
            </a:r>
            <a:endParaRPr lang="en-US" sz="1100" b="1">
              <a:solidFill>
                <a:schemeClr val="tx1"/>
              </a:solidFill>
              <a:latin typeface="Arial"/>
              <a:ea typeface="Arial" panose="020B0604020202020204" pitchFamily="34" charset="0"/>
              <a:cs typeface="Times New Roman"/>
            </a:endParaRPr>
          </a:p>
        </p:txBody>
      </p:sp>
      <p:sp>
        <p:nvSpPr>
          <p:cNvPr id="23" name="Rectangle: Rounded Corners 22">
            <a:extLst>
              <a:ext uri="{FF2B5EF4-FFF2-40B4-BE49-F238E27FC236}">
                <a16:creationId xmlns:a16="http://schemas.microsoft.com/office/drawing/2014/main" id="{F19FAB1C-53B3-487D-EE57-B6706A48BD47}"/>
              </a:ext>
            </a:extLst>
          </p:cNvPr>
          <p:cNvSpPr/>
          <p:nvPr/>
        </p:nvSpPr>
        <p:spPr>
          <a:xfrm>
            <a:off x="1652190" y="5179987"/>
            <a:ext cx="1463168" cy="644762"/>
          </a:xfrm>
          <a:prstGeom prst="roundRect">
            <a:avLst>
              <a:gd name="adj" fmla="val 13879"/>
            </a:avLst>
          </a:prstGeom>
          <a:solidFill>
            <a:srgbClr val="B3BF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IIA recommendations</a:t>
            </a:r>
          </a:p>
        </p:txBody>
      </p:sp>
      <p:pic>
        <p:nvPicPr>
          <p:cNvPr id="24" name="Graphic 23" descr="Blueprint with solid fill">
            <a:extLst>
              <a:ext uri="{FF2B5EF4-FFF2-40B4-BE49-F238E27FC236}">
                <a16:creationId xmlns:a16="http://schemas.microsoft.com/office/drawing/2014/main" id="{AAD18743-166C-F8B8-F51C-460DF86036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5912" y="5218220"/>
            <a:ext cx="360903" cy="360903"/>
          </a:xfrm>
          <a:prstGeom prst="rect">
            <a:avLst/>
          </a:prstGeom>
        </p:spPr>
      </p:pic>
      <p:sp>
        <p:nvSpPr>
          <p:cNvPr id="3" name="Title 1">
            <a:extLst>
              <a:ext uri="{FF2B5EF4-FFF2-40B4-BE49-F238E27FC236}">
                <a16:creationId xmlns:a16="http://schemas.microsoft.com/office/drawing/2014/main" id="{4971391F-095C-A994-2BE8-78AACF296577}"/>
              </a:ext>
            </a:extLst>
          </p:cNvPr>
          <p:cNvSpPr>
            <a:spLocks noGrp="1"/>
          </p:cNvSpPr>
          <p:nvPr>
            <p:ph type="title"/>
          </p:nvPr>
        </p:nvSpPr>
        <p:spPr>
          <a:xfrm>
            <a:off x="432000" y="697232"/>
            <a:ext cx="11404154" cy="865186"/>
          </a:xfrm>
        </p:spPr>
        <p:txBody>
          <a:bodyPr>
            <a:noAutofit/>
          </a:bodyPr>
          <a:lstStyle/>
          <a:p>
            <a:r>
              <a:rPr lang="en-GB" sz="2400" dirty="0"/>
              <a:t>Recommendations</a:t>
            </a:r>
            <a:br>
              <a:rPr lang="en-GB" sz="2400" dirty="0"/>
            </a:br>
            <a:endParaRPr lang="en-GB" sz="2400" dirty="0"/>
          </a:p>
        </p:txBody>
      </p:sp>
    </p:spTree>
    <p:extLst>
      <p:ext uri="{BB962C8B-B14F-4D97-AF65-F5344CB8AC3E}">
        <p14:creationId xmlns:p14="http://schemas.microsoft.com/office/powerpoint/2010/main" val="260008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D57AAB-6278-7779-F105-278A5389399C}"/>
              </a:ext>
            </a:extLst>
          </p:cNvPr>
          <p:cNvSpPr/>
          <p:nvPr/>
        </p:nvSpPr>
        <p:spPr>
          <a:xfrm>
            <a:off x="483050" y="1717612"/>
            <a:ext cx="1115967" cy="4187609"/>
          </a:xfrm>
          <a:prstGeom prst="roundRect">
            <a:avLst>
              <a:gd name="adj" fmla="val 10215"/>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9" tIns="467986" rIns="35999" rtlCol="0" anchor="ctr"/>
          <a:lstStyle/>
          <a:p>
            <a:pPr algn="ctr" defTabSz="914309"/>
            <a:r>
              <a:rPr lang="en-GB" sz="1100" b="1">
                <a:solidFill>
                  <a:srgbClr val="FFFFFF"/>
                </a:solidFill>
                <a:latin typeface="Arial" panose="020B0604020202020204"/>
              </a:rPr>
              <a:t>Workforce Sustainability</a:t>
            </a:r>
          </a:p>
        </p:txBody>
      </p:sp>
      <p:pic>
        <p:nvPicPr>
          <p:cNvPr id="9" name="Graphic 8" descr="Doctor female with solid fill">
            <a:extLst>
              <a:ext uri="{FF2B5EF4-FFF2-40B4-BE49-F238E27FC236}">
                <a16:creationId xmlns:a16="http://schemas.microsoft.com/office/drawing/2014/main" id="{F228B57A-E2B1-7FCA-A718-66F75CE58C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289" y="2959629"/>
            <a:ext cx="493487" cy="493487"/>
          </a:xfrm>
          <a:prstGeom prst="rect">
            <a:avLst/>
          </a:prstGeom>
        </p:spPr>
      </p:pic>
      <p:sp>
        <p:nvSpPr>
          <p:cNvPr id="10" name="Rectangle: Rounded Corners 9">
            <a:extLst>
              <a:ext uri="{FF2B5EF4-FFF2-40B4-BE49-F238E27FC236}">
                <a16:creationId xmlns:a16="http://schemas.microsoft.com/office/drawing/2014/main" id="{11A4F0C1-614D-C5FC-14E4-B967E7CC4A7E}"/>
              </a:ext>
            </a:extLst>
          </p:cNvPr>
          <p:cNvSpPr/>
          <p:nvPr/>
        </p:nvSpPr>
        <p:spPr>
          <a:xfrm>
            <a:off x="3275509" y="1771478"/>
            <a:ext cx="8611691" cy="691803"/>
          </a:xfrm>
          <a:prstGeom prst="roundRect">
            <a:avLst>
              <a:gd name="adj" fmla="val 13879"/>
            </a:avLst>
          </a:prstGeom>
          <a:solidFill>
            <a:srgbClr val="BECAD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The Implementation Oversight Board should continue to </a:t>
            </a:r>
            <a:r>
              <a:rPr lang="en-GB" sz="1100" b="1">
                <a:solidFill>
                  <a:srgbClr val="231F20"/>
                </a:solidFill>
                <a:latin typeface="Arial"/>
                <a:ea typeface="Arial" panose="020B0604020202020204" pitchFamily="34" charset="0"/>
                <a:cs typeface="Times New Roman"/>
              </a:rPr>
              <a:t>develop mitigations and contingency plans </a:t>
            </a:r>
            <a:r>
              <a:rPr lang="en-GB" sz="1100">
                <a:solidFill>
                  <a:srgbClr val="231F20"/>
                </a:solidFill>
                <a:latin typeface="Arial"/>
                <a:ea typeface="Arial" panose="020B0604020202020204" pitchFamily="34" charset="0"/>
                <a:cs typeface="Times New Roman"/>
              </a:rPr>
              <a:t>for the potential changing profile of the existing workforce (for example, if fewer staff are retained than expected, fewer staff transfer or staff resign), monitoring resilience and support delivery of the current service. Where needed, identify mitigating actions to ensure that the services can continue to deliver high quality care.</a:t>
            </a:r>
            <a:endParaRPr lang="en-US" sz="1100">
              <a:solidFill>
                <a:schemeClr val="tx1"/>
              </a:solidFill>
              <a:latin typeface="Arial"/>
              <a:ea typeface="Arial" panose="020B0604020202020204" pitchFamily="34" charset="0"/>
              <a:cs typeface="Times New Roman"/>
            </a:endParaRPr>
          </a:p>
        </p:txBody>
      </p:sp>
      <p:sp>
        <p:nvSpPr>
          <p:cNvPr id="11" name="Rectangle: Rounded Corners 10">
            <a:extLst>
              <a:ext uri="{FF2B5EF4-FFF2-40B4-BE49-F238E27FC236}">
                <a16:creationId xmlns:a16="http://schemas.microsoft.com/office/drawing/2014/main" id="{DA863802-F324-4C18-46A8-C17154AEFEFF}"/>
              </a:ext>
            </a:extLst>
          </p:cNvPr>
          <p:cNvSpPr/>
          <p:nvPr/>
        </p:nvSpPr>
        <p:spPr>
          <a:xfrm>
            <a:off x="1740157" y="1772301"/>
            <a:ext cx="1463168" cy="690980"/>
          </a:xfrm>
          <a:prstGeom prst="roundRect">
            <a:avLst>
              <a:gd name="adj" fmla="val 13879"/>
            </a:avLst>
          </a:prstGeom>
          <a:solidFill>
            <a:srgbClr val="BECA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Risks to current workforce</a:t>
            </a:r>
            <a:endParaRPr lang="en-US" sz="1100" b="1">
              <a:solidFill>
                <a:schemeClr val="tx1"/>
              </a:solidFill>
              <a:latin typeface="Arial"/>
              <a:ea typeface="Arial" panose="020B0604020202020204" pitchFamily="34" charset="0"/>
              <a:cs typeface="Times New Roman"/>
            </a:endParaRPr>
          </a:p>
        </p:txBody>
      </p:sp>
      <p:sp>
        <p:nvSpPr>
          <p:cNvPr id="12" name="Rectangle: Rounded Corners 11">
            <a:extLst>
              <a:ext uri="{FF2B5EF4-FFF2-40B4-BE49-F238E27FC236}">
                <a16:creationId xmlns:a16="http://schemas.microsoft.com/office/drawing/2014/main" id="{FCC53793-1919-D831-FD5A-D7D739862361}"/>
              </a:ext>
            </a:extLst>
          </p:cNvPr>
          <p:cNvSpPr/>
          <p:nvPr/>
        </p:nvSpPr>
        <p:spPr>
          <a:xfrm>
            <a:off x="3275509" y="2566278"/>
            <a:ext cx="8611691" cy="562684"/>
          </a:xfrm>
          <a:prstGeom prst="roundRect">
            <a:avLst>
              <a:gd name="adj" fmla="val 13879"/>
            </a:avLst>
          </a:prstGeom>
          <a:solidFill>
            <a:srgbClr val="BECAD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As a high priority, the future provider should </a:t>
            </a:r>
            <a:r>
              <a:rPr lang="en-GB" sz="1100" b="1">
                <a:solidFill>
                  <a:srgbClr val="231F20"/>
                </a:solidFill>
                <a:latin typeface="Arial"/>
                <a:ea typeface="Arial" panose="020B0604020202020204" pitchFamily="34" charset="0"/>
                <a:cs typeface="Times New Roman"/>
              </a:rPr>
              <a:t>support retention of the current workforce</a:t>
            </a:r>
            <a:r>
              <a:rPr lang="en-GB" sz="1100">
                <a:solidFill>
                  <a:srgbClr val="231F20"/>
                </a:solidFill>
                <a:latin typeface="Arial"/>
                <a:ea typeface="Arial" panose="020B0604020202020204" pitchFamily="34" charset="0"/>
                <a:cs typeface="Times New Roman"/>
              </a:rPr>
              <a:t>, including through clear and timely communications, close engagement and providing assurance about future arrangements. Salary and benefits should also undergo a clear impact assessment, with financial mitigations provided where possible.</a:t>
            </a:r>
            <a:endParaRPr lang="en-US" sz="1100">
              <a:solidFill>
                <a:schemeClr val="tx1"/>
              </a:solidFill>
              <a:latin typeface="Arial"/>
              <a:ea typeface="Arial" panose="020B0604020202020204" pitchFamily="34" charset="0"/>
              <a:cs typeface="Times New Roman"/>
            </a:endParaRPr>
          </a:p>
        </p:txBody>
      </p:sp>
      <p:sp>
        <p:nvSpPr>
          <p:cNvPr id="13" name="Rectangle: Rounded Corners 12">
            <a:extLst>
              <a:ext uri="{FF2B5EF4-FFF2-40B4-BE49-F238E27FC236}">
                <a16:creationId xmlns:a16="http://schemas.microsoft.com/office/drawing/2014/main" id="{56BEFD59-A1B4-8511-FCD9-ADB4A21CACFD}"/>
              </a:ext>
            </a:extLst>
          </p:cNvPr>
          <p:cNvSpPr/>
          <p:nvPr/>
        </p:nvSpPr>
        <p:spPr>
          <a:xfrm>
            <a:off x="1740157" y="2566279"/>
            <a:ext cx="1463168" cy="563958"/>
          </a:xfrm>
          <a:prstGeom prst="roundRect">
            <a:avLst>
              <a:gd name="adj" fmla="val 13879"/>
            </a:avLst>
          </a:prstGeom>
          <a:solidFill>
            <a:srgbClr val="BECA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Supporting staff to transfer </a:t>
            </a:r>
            <a:endParaRPr lang="en-US" sz="1100" b="1">
              <a:solidFill>
                <a:schemeClr val="tx1"/>
              </a:solidFill>
              <a:latin typeface="Arial"/>
              <a:ea typeface="Arial" panose="020B0604020202020204" pitchFamily="34" charset="0"/>
              <a:cs typeface="Times New Roman"/>
            </a:endParaRPr>
          </a:p>
        </p:txBody>
      </p:sp>
      <p:sp>
        <p:nvSpPr>
          <p:cNvPr id="14" name="Rectangle: Rounded Corners 13">
            <a:extLst>
              <a:ext uri="{FF2B5EF4-FFF2-40B4-BE49-F238E27FC236}">
                <a16:creationId xmlns:a16="http://schemas.microsoft.com/office/drawing/2014/main" id="{84A8E923-5F30-AA6F-584C-B9A16DC7C276}"/>
              </a:ext>
            </a:extLst>
          </p:cNvPr>
          <p:cNvSpPr/>
          <p:nvPr/>
        </p:nvSpPr>
        <p:spPr>
          <a:xfrm>
            <a:off x="3272599" y="3231959"/>
            <a:ext cx="8611691" cy="731117"/>
          </a:xfrm>
          <a:prstGeom prst="roundRect">
            <a:avLst>
              <a:gd name="adj" fmla="val 13879"/>
            </a:avLst>
          </a:prstGeom>
          <a:solidFill>
            <a:srgbClr val="BECAD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dirty="0">
                <a:solidFill>
                  <a:srgbClr val="231F20"/>
                </a:solidFill>
                <a:latin typeface="Arial"/>
                <a:ea typeface="Arial" panose="020B0604020202020204" pitchFamily="34" charset="0"/>
                <a:cs typeface="Times New Roman"/>
              </a:rPr>
              <a:t>The future provider should work with The Royal Marsden (and St George’s if applicable) to develop an </a:t>
            </a:r>
            <a:r>
              <a:rPr lang="en-GB" sz="1100" b="1" dirty="0">
                <a:solidFill>
                  <a:srgbClr val="231F20"/>
                </a:solidFill>
                <a:latin typeface="Arial"/>
                <a:ea typeface="Arial" panose="020B0604020202020204" pitchFamily="34" charset="0"/>
                <a:cs typeface="Times New Roman"/>
              </a:rPr>
              <a:t>organisational development strategy to preserve and support the transfer of organisational memory</a:t>
            </a:r>
            <a:r>
              <a:rPr lang="en-GB" sz="1100" dirty="0">
                <a:solidFill>
                  <a:srgbClr val="231F20"/>
                </a:solidFill>
                <a:latin typeface="Arial"/>
                <a:ea typeface="Arial" panose="020B0604020202020204" pitchFamily="34" charset="0"/>
                <a:cs typeface="Times New Roman"/>
              </a:rPr>
              <a:t>, key skills, and competencies and support integration of multiple teams. Ensure staff working in the future Principal Treatment Centre receive </a:t>
            </a:r>
            <a:r>
              <a:rPr lang="en-GB" sz="1100" b="1" dirty="0">
                <a:solidFill>
                  <a:srgbClr val="231F20"/>
                </a:solidFill>
                <a:latin typeface="Arial"/>
                <a:ea typeface="Arial" panose="020B0604020202020204" pitchFamily="34" charset="0"/>
                <a:cs typeface="Times New Roman"/>
              </a:rPr>
              <a:t>equivalent benefits</a:t>
            </a:r>
            <a:r>
              <a:rPr lang="en-GB" sz="1100" dirty="0">
                <a:solidFill>
                  <a:srgbClr val="231F20"/>
                </a:solidFill>
                <a:latin typeface="Arial"/>
                <a:ea typeface="Arial" panose="020B0604020202020204" pitchFamily="34" charset="0"/>
                <a:cs typeface="Times New Roman"/>
              </a:rPr>
              <a:t>, with appropriate onboarding processes, organisational culture and values integration, and buddying processes between staff.</a:t>
            </a:r>
            <a:endParaRPr lang="en-US" sz="1100" dirty="0">
              <a:solidFill>
                <a:schemeClr val="tx1"/>
              </a:solidFill>
              <a:latin typeface="Arial"/>
              <a:ea typeface="Arial" panose="020B0604020202020204" pitchFamily="34" charset="0"/>
              <a:cs typeface="Times New Roman"/>
            </a:endParaRPr>
          </a:p>
        </p:txBody>
      </p:sp>
      <p:sp>
        <p:nvSpPr>
          <p:cNvPr id="15" name="Rectangle: Rounded Corners 14">
            <a:extLst>
              <a:ext uri="{FF2B5EF4-FFF2-40B4-BE49-F238E27FC236}">
                <a16:creationId xmlns:a16="http://schemas.microsoft.com/office/drawing/2014/main" id="{F0282E3B-82EC-D21B-CF8C-B2FCFF022803}"/>
              </a:ext>
            </a:extLst>
          </p:cNvPr>
          <p:cNvSpPr/>
          <p:nvPr/>
        </p:nvSpPr>
        <p:spPr>
          <a:xfrm>
            <a:off x="1740156" y="3226108"/>
            <a:ext cx="1428689" cy="736967"/>
          </a:xfrm>
          <a:prstGeom prst="roundRect">
            <a:avLst>
              <a:gd name="adj" fmla="val 13879"/>
            </a:avLst>
          </a:prstGeom>
          <a:solidFill>
            <a:srgbClr val="BECA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Integration and Organisational Development</a:t>
            </a:r>
            <a:endParaRPr lang="en-US" sz="1100" b="1">
              <a:solidFill>
                <a:schemeClr val="tx1"/>
              </a:solidFill>
              <a:latin typeface="Arial"/>
              <a:ea typeface="Arial" panose="020B0604020202020204" pitchFamily="34" charset="0"/>
              <a:cs typeface="Times New Roman"/>
            </a:endParaRPr>
          </a:p>
        </p:txBody>
      </p:sp>
      <p:sp>
        <p:nvSpPr>
          <p:cNvPr id="16" name="Rectangle: Rounded Corners 15">
            <a:extLst>
              <a:ext uri="{FF2B5EF4-FFF2-40B4-BE49-F238E27FC236}">
                <a16:creationId xmlns:a16="http://schemas.microsoft.com/office/drawing/2014/main" id="{658A8169-FAA3-33E0-DA1C-0939A89A915B}"/>
              </a:ext>
            </a:extLst>
          </p:cNvPr>
          <p:cNvSpPr/>
          <p:nvPr/>
        </p:nvSpPr>
        <p:spPr>
          <a:xfrm>
            <a:off x="3272599" y="4066073"/>
            <a:ext cx="8611691" cy="1133326"/>
          </a:xfrm>
          <a:prstGeom prst="roundRect">
            <a:avLst>
              <a:gd name="adj" fmla="val 13879"/>
            </a:avLst>
          </a:prstGeom>
          <a:solidFill>
            <a:srgbClr val="BECAD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A </a:t>
            </a:r>
            <a:r>
              <a:rPr lang="en-GB" sz="1100" b="1">
                <a:solidFill>
                  <a:srgbClr val="231F20"/>
                </a:solidFill>
                <a:latin typeface="Arial"/>
                <a:ea typeface="Arial" panose="020B0604020202020204" pitchFamily="34" charset="0"/>
                <a:cs typeface="Times New Roman"/>
              </a:rPr>
              <a:t>workforce strategy should be co-developed </a:t>
            </a:r>
            <a:r>
              <a:rPr lang="en-GB" sz="1100">
                <a:solidFill>
                  <a:srgbClr val="231F20"/>
                </a:solidFill>
                <a:latin typeface="Arial"/>
                <a:ea typeface="Arial" panose="020B0604020202020204" pitchFamily="34" charset="0"/>
                <a:cs typeface="Times New Roman"/>
              </a:rPr>
              <a:t>between organisations and collaboratively with support from the wider network, aligned to regional workforce strategies. This should be developed through the workforce workstream, with staff and HR representation, and should include detailed training and education plans (including engagement with relevant leads for training posts in service), as well as recruitment and retention plans. </a:t>
            </a:r>
          </a:p>
          <a:p>
            <a:pPr defTabSz="914309"/>
            <a:r>
              <a:rPr lang="en-GB" sz="1100">
                <a:solidFill>
                  <a:srgbClr val="231F20"/>
                </a:solidFill>
                <a:latin typeface="Arial"/>
                <a:ea typeface="Arial" panose="020B0604020202020204" pitchFamily="34" charset="0"/>
                <a:cs typeface="Times New Roman"/>
              </a:rPr>
              <a:t>The Royal Marsden to work with the future provider to consider value of @Marsden model as a vehicle for continuity, collaboration and making best use of available skills and expertise.</a:t>
            </a:r>
          </a:p>
        </p:txBody>
      </p:sp>
      <p:sp>
        <p:nvSpPr>
          <p:cNvPr id="17" name="Rectangle: Rounded Corners 16">
            <a:extLst>
              <a:ext uri="{FF2B5EF4-FFF2-40B4-BE49-F238E27FC236}">
                <a16:creationId xmlns:a16="http://schemas.microsoft.com/office/drawing/2014/main" id="{F6A50FEA-91A6-62BF-D5D4-44C758F7D192}"/>
              </a:ext>
            </a:extLst>
          </p:cNvPr>
          <p:cNvSpPr/>
          <p:nvPr/>
        </p:nvSpPr>
        <p:spPr>
          <a:xfrm>
            <a:off x="1740156" y="4066073"/>
            <a:ext cx="1463168" cy="1133326"/>
          </a:xfrm>
          <a:prstGeom prst="roundRect">
            <a:avLst>
              <a:gd name="adj" fmla="val 13879"/>
            </a:avLst>
          </a:prstGeom>
          <a:solidFill>
            <a:srgbClr val="BECA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Workforce strategy</a:t>
            </a:r>
            <a:endParaRPr lang="en-US" sz="1100" b="1">
              <a:solidFill>
                <a:schemeClr val="tx1"/>
              </a:solidFill>
              <a:latin typeface="Arial"/>
              <a:ea typeface="Arial" panose="020B0604020202020204" pitchFamily="34" charset="0"/>
              <a:cs typeface="Times New Roman"/>
            </a:endParaRPr>
          </a:p>
        </p:txBody>
      </p:sp>
      <p:sp>
        <p:nvSpPr>
          <p:cNvPr id="18" name="Rectangle: Rounded Corners 17">
            <a:extLst>
              <a:ext uri="{FF2B5EF4-FFF2-40B4-BE49-F238E27FC236}">
                <a16:creationId xmlns:a16="http://schemas.microsoft.com/office/drawing/2014/main" id="{C67705B6-55BB-BF52-B258-A05AC3B2B9A7}"/>
              </a:ext>
            </a:extLst>
          </p:cNvPr>
          <p:cNvSpPr/>
          <p:nvPr/>
        </p:nvSpPr>
        <p:spPr>
          <a:xfrm>
            <a:off x="3272599" y="5302397"/>
            <a:ext cx="8611691" cy="607266"/>
          </a:xfrm>
          <a:prstGeom prst="roundRect">
            <a:avLst>
              <a:gd name="adj" fmla="val 13879"/>
            </a:avLst>
          </a:prstGeom>
          <a:solidFill>
            <a:srgbClr val="BECAD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The future provider should develop a </a:t>
            </a:r>
            <a:r>
              <a:rPr lang="en-GB" sz="1100" b="1">
                <a:solidFill>
                  <a:srgbClr val="231F20"/>
                </a:solidFill>
                <a:latin typeface="Arial"/>
                <a:ea typeface="Arial" panose="020B0604020202020204" pitchFamily="34" charset="0"/>
                <a:cs typeface="Times New Roman"/>
              </a:rPr>
              <a:t>detailed workforce modelling baseline and plan</a:t>
            </a:r>
            <a:r>
              <a:rPr lang="en-GB" sz="1100">
                <a:solidFill>
                  <a:srgbClr val="231F20"/>
                </a:solidFill>
                <a:latin typeface="Arial"/>
                <a:ea typeface="Arial" panose="020B0604020202020204" pitchFamily="34" charset="0"/>
                <a:cs typeface="Times New Roman"/>
              </a:rPr>
              <a:t>, against competencies required to deliver the Principal Treatment Centre and recruitment and retention gaps. They should also carry out a mapping exercise to determine any gaps or new roles that will be required to deliver the services with the appropriate workforce as part of transition planning.</a:t>
            </a:r>
            <a:endParaRPr lang="en-US" sz="1100">
              <a:solidFill>
                <a:schemeClr val="tx1"/>
              </a:solidFill>
              <a:latin typeface="Arial"/>
              <a:ea typeface="Arial" panose="020B0604020202020204" pitchFamily="34" charset="0"/>
              <a:cs typeface="Times New Roman"/>
            </a:endParaRPr>
          </a:p>
        </p:txBody>
      </p:sp>
      <p:sp>
        <p:nvSpPr>
          <p:cNvPr id="19" name="Rectangle: Rounded Corners 18">
            <a:extLst>
              <a:ext uri="{FF2B5EF4-FFF2-40B4-BE49-F238E27FC236}">
                <a16:creationId xmlns:a16="http://schemas.microsoft.com/office/drawing/2014/main" id="{27F16123-07E4-E875-227B-3D4FE771614C}"/>
              </a:ext>
            </a:extLst>
          </p:cNvPr>
          <p:cNvSpPr/>
          <p:nvPr/>
        </p:nvSpPr>
        <p:spPr>
          <a:xfrm>
            <a:off x="1740156" y="5297956"/>
            <a:ext cx="1463168" cy="607266"/>
          </a:xfrm>
          <a:prstGeom prst="roundRect">
            <a:avLst>
              <a:gd name="adj" fmla="val 13879"/>
            </a:avLst>
          </a:prstGeom>
          <a:solidFill>
            <a:srgbClr val="BECA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Workforce Planning</a:t>
            </a:r>
            <a:endParaRPr lang="en-US" sz="1100" b="1">
              <a:solidFill>
                <a:schemeClr val="tx1"/>
              </a:solidFill>
              <a:latin typeface="Arial"/>
              <a:ea typeface="Arial" panose="020B0604020202020204" pitchFamily="34" charset="0"/>
              <a:cs typeface="Times New Roman"/>
            </a:endParaRPr>
          </a:p>
        </p:txBody>
      </p:sp>
      <p:sp>
        <p:nvSpPr>
          <p:cNvPr id="2" name="Title 1">
            <a:extLst>
              <a:ext uri="{FF2B5EF4-FFF2-40B4-BE49-F238E27FC236}">
                <a16:creationId xmlns:a16="http://schemas.microsoft.com/office/drawing/2014/main" id="{D212816A-89E4-BB86-6A22-CC66010C9869}"/>
              </a:ext>
            </a:extLst>
          </p:cNvPr>
          <p:cNvSpPr>
            <a:spLocks noGrp="1"/>
          </p:cNvSpPr>
          <p:nvPr>
            <p:ph type="title"/>
          </p:nvPr>
        </p:nvSpPr>
        <p:spPr>
          <a:xfrm>
            <a:off x="432000" y="697232"/>
            <a:ext cx="11404154" cy="865186"/>
          </a:xfrm>
        </p:spPr>
        <p:txBody>
          <a:bodyPr>
            <a:noAutofit/>
          </a:bodyPr>
          <a:lstStyle/>
          <a:p>
            <a:r>
              <a:rPr lang="en-GB" sz="2400" dirty="0"/>
              <a:t>Recommendations</a:t>
            </a:r>
            <a:br>
              <a:rPr lang="en-GB" sz="2400" dirty="0"/>
            </a:br>
            <a:endParaRPr lang="en-GB" sz="2400" dirty="0"/>
          </a:p>
        </p:txBody>
      </p:sp>
    </p:spTree>
    <p:extLst>
      <p:ext uri="{BB962C8B-B14F-4D97-AF65-F5344CB8AC3E}">
        <p14:creationId xmlns:p14="http://schemas.microsoft.com/office/powerpoint/2010/main" val="125843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3C67687-9EF3-3F5E-C7A1-6E64C58375D8}"/>
              </a:ext>
            </a:extLst>
          </p:cNvPr>
          <p:cNvSpPr/>
          <p:nvPr/>
        </p:nvSpPr>
        <p:spPr>
          <a:xfrm>
            <a:off x="3210073" y="1763582"/>
            <a:ext cx="8575527" cy="594221"/>
          </a:xfrm>
          <a:prstGeom prst="roundRect">
            <a:avLst>
              <a:gd name="adj" fmla="val 1387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The estates solution for the future provider should continue to be developed during the service transition phase, with </a:t>
            </a:r>
            <a:r>
              <a:rPr lang="en-GB" sz="1100" b="1">
                <a:solidFill>
                  <a:srgbClr val="231F20"/>
                </a:solidFill>
                <a:latin typeface="Arial"/>
                <a:ea typeface="Arial" panose="020B0604020202020204" pitchFamily="34" charset="0"/>
                <a:cs typeface="Times New Roman"/>
              </a:rPr>
              <a:t>clinical, patient and carer input to the design. </a:t>
            </a:r>
            <a:endParaRPr lang="en-US" sz="1100" b="1">
              <a:solidFill>
                <a:schemeClr val="tx1"/>
              </a:solidFill>
              <a:latin typeface="Arial"/>
              <a:ea typeface="Arial" panose="020B0604020202020204" pitchFamily="34" charset="0"/>
              <a:cs typeface="Times New Roman"/>
            </a:endParaRPr>
          </a:p>
        </p:txBody>
      </p:sp>
      <p:sp>
        <p:nvSpPr>
          <p:cNvPr id="9" name="Rectangle: Rounded Corners 8">
            <a:extLst>
              <a:ext uri="{FF2B5EF4-FFF2-40B4-BE49-F238E27FC236}">
                <a16:creationId xmlns:a16="http://schemas.microsoft.com/office/drawing/2014/main" id="{5BB979B3-AA3C-8562-C5DD-A241A2092F1F}"/>
              </a:ext>
            </a:extLst>
          </p:cNvPr>
          <p:cNvSpPr/>
          <p:nvPr/>
        </p:nvSpPr>
        <p:spPr>
          <a:xfrm>
            <a:off x="1665773" y="1760600"/>
            <a:ext cx="1463168" cy="597203"/>
          </a:xfrm>
          <a:prstGeom prst="roundRect">
            <a:avLst>
              <a:gd name="adj" fmla="val 1387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Estates solution</a:t>
            </a:r>
          </a:p>
        </p:txBody>
      </p:sp>
      <p:sp>
        <p:nvSpPr>
          <p:cNvPr id="10" name="Rectangle: Rounded Corners 9">
            <a:extLst>
              <a:ext uri="{FF2B5EF4-FFF2-40B4-BE49-F238E27FC236}">
                <a16:creationId xmlns:a16="http://schemas.microsoft.com/office/drawing/2014/main" id="{B9F2FC41-37EB-910A-1910-FD64AD02F0B0}"/>
              </a:ext>
            </a:extLst>
          </p:cNvPr>
          <p:cNvSpPr/>
          <p:nvPr/>
        </p:nvSpPr>
        <p:spPr>
          <a:xfrm>
            <a:off x="417614" y="1760599"/>
            <a:ext cx="1115967" cy="1309053"/>
          </a:xfrm>
          <a:prstGeom prst="roundRect">
            <a:avLst>
              <a:gd name="adj" fmla="val 1021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9" tIns="467986" rIns="35999" rtlCol="0" anchor="ctr"/>
          <a:lstStyle/>
          <a:p>
            <a:pPr algn="ctr" defTabSz="914309"/>
            <a:r>
              <a:rPr lang="en-GB" sz="1100" b="1">
                <a:solidFill>
                  <a:srgbClr val="FFFFFF"/>
                </a:solidFill>
                <a:latin typeface="Arial" panose="020B0604020202020204"/>
              </a:rPr>
              <a:t>Estates</a:t>
            </a:r>
          </a:p>
        </p:txBody>
      </p:sp>
      <p:sp>
        <p:nvSpPr>
          <p:cNvPr id="11" name="Rectangle: Rounded Corners 10">
            <a:extLst>
              <a:ext uri="{FF2B5EF4-FFF2-40B4-BE49-F238E27FC236}">
                <a16:creationId xmlns:a16="http://schemas.microsoft.com/office/drawing/2014/main" id="{1ACCD7FD-E7E6-7C2E-8E93-2917E082ED4B}"/>
              </a:ext>
            </a:extLst>
          </p:cNvPr>
          <p:cNvSpPr/>
          <p:nvPr/>
        </p:nvSpPr>
        <p:spPr>
          <a:xfrm>
            <a:off x="3210072" y="2474612"/>
            <a:ext cx="8575527" cy="594222"/>
          </a:xfrm>
          <a:prstGeom prst="roundRect">
            <a:avLst>
              <a:gd name="adj" fmla="val 1387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The future provider should develop detailed design work to ensure appropriate space is provided for </a:t>
            </a:r>
            <a:r>
              <a:rPr lang="en-GB" sz="1100" b="1">
                <a:solidFill>
                  <a:srgbClr val="231F20"/>
                </a:solidFill>
                <a:latin typeface="Arial"/>
                <a:ea typeface="Arial" panose="020B0604020202020204" pitchFamily="34" charset="0"/>
                <a:cs typeface="Times New Roman"/>
              </a:rPr>
              <a:t>accommodation, education, indoor and outdoor play space </a:t>
            </a:r>
            <a:r>
              <a:rPr lang="en-GB" sz="1100">
                <a:solidFill>
                  <a:srgbClr val="231F20"/>
                </a:solidFill>
                <a:latin typeface="Arial"/>
                <a:ea typeface="Arial" panose="020B0604020202020204" pitchFamily="34" charset="0"/>
                <a:cs typeface="Times New Roman"/>
              </a:rPr>
              <a:t>drawing on engagement with patients, carers, staff and wider stakeholders on their needs, in line with advice from the London and South East Clinical Senates.</a:t>
            </a:r>
            <a:endParaRPr lang="en-US" sz="1100">
              <a:solidFill>
                <a:schemeClr val="tx1"/>
              </a:solidFill>
              <a:latin typeface="Arial"/>
              <a:ea typeface="Arial" panose="020B0604020202020204" pitchFamily="34" charset="0"/>
              <a:cs typeface="Times New Roman"/>
            </a:endParaRPr>
          </a:p>
        </p:txBody>
      </p:sp>
      <p:sp>
        <p:nvSpPr>
          <p:cNvPr id="12" name="Rectangle: Rounded Corners 11">
            <a:extLst>
              <a:ext uri="{FF2B5EF4-FFF2-40B4-BE49-F238E27FC236}">
                <a16:creationId xmlns:a16="http://schemas.microsoft.com/office/drawing/2014/main" id="{5EAF9734-9D03-EEF3-A06E-E3DA27606A26}"/>
              </a:ext>
            </a:extLst>
          </p:cNvPr>
          <p:cNvSpPr/>
          <p:nvPr/>
        </p:nvSpPr>
        <p:spPr>
          <a:xfrm>
            <a:off x="1665773" y="2471631"/>
            <a:ext cx="1463168" cy="597203"/>
          </a:xfrm>
          <a:prstGeom prst="roundRect">
            <a:avLst>
              <a:gd name="adj" fmla="val 1387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Accommodation and wider spaces</a:t>
            </a:r>
          </a:p>
        </p:txBody>
      </p:sp>
      <p:pic>
        <p:nvPicPr>
          <p:cNvPr id="13" name="Graphic 12" descr="Hospital with solid fill">
            <a:extLst>
              <a:ext uri="{FF2B5EF4-FFF2-40B4-BE49-F238E27FC236}">
                <a16:creationId xmlns:a16="http://schemas.microsoft.com/office/drawing/2014/main" id="{C866ABCC-708C-C3C6-918A-428EBD0C2B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032" y="2015996"/>
            <a:ext cx="399129" cy="399129"/>
          </a:xfrm>
          <a:prstGeom prst="rect">
            <a:avLst/>
          </a:prstGeom>
        </p:spPr>
      </p:pic>
      <p:sp>
        <p:nvSpPr>
          <p:cNvPr id="14" name="Rectangle: Rounded Corners 13">
            <a:extLst>
              <a:ext uri="{FF2B5EF4-FFF2-40B4-BE49-F238E27FC236}">
                <a16:creationId xmlns:a16="http://schemas.microsoft.com/office/drawing/2014/main" id="{ECF01112-B82A-1869-BAC9-49079BF4B3BE}"/>
              </a:ext>
            </a:extLst>
          </p:cNvPr>
          <p:cNvSpPr/>
          <p:nvPr/>
        </p:nvSpPr>
        <p:spPr>
          <a:xfrm>
            <a:off x="420527" y="3182664"/>
            <a:ext cx="2708414" cy="744283"/>
          </a:xfrm>
          <a:prstGeom prst="roundRect">
            <a:avLst>
              <a:gd name="adj" fmla="val 1021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5999" tIns="467986" rIns="35999" rtlCol="0" anchor="ctr"/>
          <a:lstStyle/>
          <a:p>
            <a:pPr algn="ctr" defTabSz="914309"/>
            <a:endParaRPr lang="en-GB" sz="1100" b="1" dirty="0">
              <a:solidFill>
                <a:srgbClr val="FFFFFF"/>
              </a:solidFill>
              <a:latin typeface="Arial" panose="020B0604020202020204"/>
            </a:endParaRPr>
          </a:p>
          <a:p>
            <a:pPr algn="ctr" defTabSz="914309"/>
            <a:r>
              <a:rPr lang="en-GB" sz="1100" b="1" dirty="0">
                <a:solidFill>
                  <a:srgbClr val="FFFFFF"/>
                </a:solidFill>
                <a:latin typeface="Arial" panose="020B0604020202020204"/>
              </a:rPr>
              <a:t>Capacity</a:t>
            </a:r>
          </a:p>
          <a:p>
            <a:pPr algn="ctr" defTabSz="914309"/>
            <a:endParaRPr lang="en-GB" sz="1100" b="1" dirty="0">
              <a:solidFill>
                <a:srgbClr val="FFFFFF"/>
              </a:solidFill>
              <a:latin typeface="Arial" panose="020B0604020202020204"/>
            </a:endParaRPr>
          </a:p>
          <a:p>
            <a:pPr algn="ctr" defTabSz="914309"/>
            <a:endParaRPr lang="en-GB" sz="1100" b="1" dirty="0">
              <a:solidFill>
                <a:srgbClr val="FFFFFF"/>
              </a:solidFill>
              <a:latin typeface="Arial" panose="020B0604020202020204"/>
            </a:endParaRPr>
          </a:p>
        </p:txBody>
      </p:sp>
      <p:sp>
        <p:nvSpPr>
          <p:cNvPr id="15" name="Rectangle: Rounded Corners 14">
            <a:extLst>
              <a:ext uri="{FF2B5EF4-FFF2-40B4-BE49-F238E27FC236}">
                <a16:creationId xmlns:a16="http://schemas.microsoft.com/office/drawing/2014/main" id="{2DBB6B4A-1E28-333F-C4D9-7F1B819238B2}"/>
              </a:ext>
            </a:extLst>
          </p:cNvPr>
          <p:cNvSpPr/>
          <p:nvPr/>
        </p:nvSpPr>
        <p:spPr>
          <a:xfrm>
            <a:off x="3210072" y="3182662"/>
            <a:ext cx="8575527" cy="744285"/>
          </a:xfrm>
          <a:prstGeom prst="roundRect">
            <a:avLst>
              <a:gd name="adj" fmla="val 1387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Sufficient capacity for beds, theatres, and clinical support services should be in place for Principal Treatment Centre, with potential for future capacity expansion should this be required. </a:t>
            </a:r>
            <a:r>
              <a:rPr lang="en-GB" sz="1100" b="1">
                <a:solidFill>
                  <a:srgbClr val="231F20"/>
                </a:solidFill>
                <a:latin typeface="Arial"/>
                <a:ea typeface="Arial" panose="020B0604020202020204" pitchFamily="34" charset="0"/>
                <a:cs typeface="Times New Roman"/>
              </a:rPr>
              <a:t>Ongoing review of capacity requirements </a:t>
            </a:r>
            <a:r>
              <a:rPr lang="en-GB" sz="1100">
                <a:solidFill>
                  <a:srgbClr val="231F20"/>
                </a:solidFill>
                <a:latin typeface="Arial"/>
                <a:ea typeface="Arial" panose="020B0604020202020204" pitchFamily="34" charset="0"/>
                <a:cs typeface="Times New Roman"/>
              </a:rPr>
              <a:t>for the future service should take place with associated </a:t>
            </a:r>
            <a:r>
              <a:rPr lang="en-GB" sz="1100" b="1">
                <a:solidFill>
                  <a:srgbClr val="231F20"/>
                </a:solidFill>
                <a:latin typeface="Arial"/>
                <a:ea typeface="Arial" panose="020B0604020202020204" pitchFamily="34" charset="0"/>
                <a:cs typeface="Times New Roman"/>
              </a:rPr>
              <a:t>demand/capacity planning and consideration of POSCU transformation</a:t>
            </a:r>
            <a:r>
              <a:rPr lang="en-GB" sz="1100">
                <a:solidFill>
                  <a:srgbClr val="231F20"/>
                </a:solidFill>
                <a:latin typeface="Arial"/>
                <a:ea typeface="Arial" panose="020B0604020202020204" pitchFamily="34" charset="0"/>
                <a:cs typeface="Times New Roman"/>
              </a:rPr>
              <a:t>, new treatments/therapies and other changes to models of care to enable this.</a:t>
            </a:r>
            <a:endParaRPr lang="en-US" sz="1100">
              <a:solidFill>
                <a:schemeClr val="tx1"/>
              </a:solidFill>
              <a:latin typeface="Arial"/>
              <a:ea typeface="Arial" panose="020B0604020202020204" pitchFamily="34" charset="0"/>
              <a:cs typeface="Times New Roman"/>
            </a:endParaRPr>
          </a:p>
        </p:txBody>
      </p:sp>
      <p:pic>
        <p:nvPicPr>
          <p:cNvPr id="16" name="Graphic 15" descr="Group with solid fill">
            <a:extLst>
              <a:ext uri="{FF2B5EF4-FFF2-40B4-BE49-F238E27FC236}">
                <a16:creationId xmlns:a16="http://schemas.microsoft.com/office/drawing/2014/main" id="{A8784D90-788C-698A-8E57-9CE9F4053D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3566" y="3266746"/>
            <a:ext cx="389997" cy="351898"/>
          </a:xfrm>
          <a:prstGeom prst="rect">
            <a:avLst/>
          </a:prstGeom>
        </p:spPr>
      </p:pic>
      <p:sp>
        <p:nvSpPr>
          <p:cNvPr id="4" name="Rectangle: Rounded Corners 3">
            <a:extLst>
              <a:ext uri="{FF2B5EF4-FFF2-40B4-BE49-F238E27FC236}">
                <a16:creationId xmlns:a16="http://schemas.microsoft.com/office/drawing/2014/main" id="{5FA64A25-EB0D-ACF0-64B6-60B7661C0B69}"/>
              </a:ext>
            </a:extLst>
          </p:cNvPr>
          <p:cNvSpPr/>
          <p:nvPr/>
        </p:nvSpPr>
        <p:spPr>
          <a:xfrm>
            <a:off x="417614" y="4039959"/>
            <a:ext cx="2708414" cy="1046346"/>
          </a:xfrm>
          <a:prstGeom prst="roundRect">
            <a:avLst>
              <a:gd name="adj" fmla="val 1021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5999" tIns="467986" rIns="35999" rtlCol="0" anchor="ctr"/>
          <a:lstStyle/>
          <a:p>
            <a:pPr algn="ctr" defTabSz="914309"/>
            <a:r>
              <a:rPr lang="en-GB" sz="1100" b="1" dirty="0">
                <a:solidFill>
                  <a:srgbClr val="FFFFFF"/>
                </a:solidFill>
                <a:latin typeface="Arial" panose="020B0604020202020204"/>
              </a:rPr>
              <a:t>Radiotherapy</a:t>
            </a:r>
          </a:p>
          <a:p>
            <a:pPr algn="ctr" defTabSz="914309"/>
            <a:endParaRPr lang="en-GB" sz="1100" b="1" dirty="0">
              <a:solidFill>
                <a:srgbClr val="FFFFFF"/>
              </a:solidFill>
              <a:latin typeface="Arial" panose="020B0604020202020204"/>
            </a:endParaRPr>
          </a:p>
        </p:txBody>
      </p:sp>
      <p:sp>
        <p:nvSpPr>
          <p:cNvPr id="17" name="Rectangle: Rounded Corners 16">
            <a:extLst>
              <a:ext uri="{FF2B5EF4-FFF2-40B4-BE49-F238E27FC236}">
                <a16:creationId xmlns:a16="http://schemas.microsoft.com/office/drawing/2014/main" id="{4C830CDD-5DE5-D71E-4CFC-EDDF3ECC8604}"/>
              </a:ext>
            </a:extLst>
          </p:cNvPr>
          <p:cNvSpPr/>
          <p:nvPr/>
        </p:nvSpPr>
        <p:spPr>
          <a:xfrm>
            <a:off x="3210072" y="4045425"/>
            <a:ext cx="8575528" cy="1046347"/>
          </a:xfrm>
          <a:prstGeom prst="roundRect">
            <a:avLst>
              <a:gd name="adj" fmla="val 13879"/>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dirty="0">
                <a:solidFill>
                  <a:srgbClr val="231F20"/>
                </a:solidFill>
                <a:latin typeface="Arial"/>
                <a:ea typeface="Arial" panose="020B0604020202020204" pitchFamily="34" charset="0"/>
                <a:cs typeface="Times New Roman"/>
              </a:rPr>
              <a:t>The future provider should work closely with University College London Hospitals, The Royal Marsden, commissioners, and other stakeholders to </a:t>
            </a:r>
            <a:r>
              <a:rPr lang="en-GB" sz="1100" b="1" dirty="0">
                <a:solidFill>
                  <a:srgbClr val="231F20"/>
                </a:solidFill>
                <a:latin typeface="Arial"/>
                <a:ea typeface="Arial" panose="020B0604020202020204" pitchFamily="34" charset="0"/>
                <a:cs typeface="Times New Roman"/>
              </a:rPr>
              <a:t>develop detailed patient pathways, capacity and resourcing plans </a:t>
            </a:r>
            <a:r>
              <a:rPr lang="en-GB" sz="1100" dirty="0">
                <a:solidFill>
                  <a:srgbClr val="231F20"/>
                </a:solidFill>
                <a:latin typeface="Arial"/>
                <a:ea typeface="Arial" panose="020B0604020202020204" pitchFamily="34" charset="0"/>
                <a:cs typeface="Times New Roman"/>
              </a:rPr>
              <a:t>for conventional radiotherapy services, drawing on the experience of providing care for patients from other Principal Treatment Centres.</a:t>
            </a:r>
            <a:endParaRPr lang="en-US" sz="1100" dirty="0">
              <a:solidFill>
                <a:schemeClr val="tx1"/>
              </a:solidFill>
              <a:latin typeface="Arial"/>
              <a:ea typeface="Arial" panose="020B0604020202020204" pitchFamily="34" charset="0"/>
              <a:cs typeface="Times New Roman"/>
            </a:endParaRPr>
          </a:p>
        </p:txBody>
      </p:sp>
      <p:pic>
        <p:nvPicPr>
          <p:cNvPr id="18" name="Graphic 17" descr="Inpatient with solid fill">
            <a:extLst>
              <a:ext uri="{FF2B5EF4-FFF2-40B4-BE49-F238E27FC236}">
                <a16:creationId xmlns:a16="http://schemas.microsoft.com/office/drawing/2014/main" id="{FDC75A59-7683-B722-D382-CE34A7F146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2587" y="4126385"/>
            <a:ext cx="581139" cy="436747"/>
          </a:xfrm>
          <a:prstGeom prst="rect">
            <a:avLst/>
          </a:prstGeom>
        </p:spPr>
      </p:pic>
      <p:sp>
        <p:nvSpPr>
          <p:cNvPr id="22" name="Rectangle: Rounded Corners 21">
            <a:extLst>
              <a:ext uri="{FF2B5EF4-FFF2-40B4-BE49-F238E27FC236}">
                <a16:creationId xmlns:a16="http://schemas.microsoft.com/office/drawing/2014/main" id="{AB12BCC3-36E6-529E-C3D4-C06ECFA94572}"/>
              </a:ext>
            </a:extLst>
          </p:cNvPr>
          <p:cNvSpPr/>
          <p:nvPr/>
        </p:nvSpPr>
        <p:spPr>
          <a:xfrm>
            <a:off x="417614" y="5216637"/>
            <a:ext cx="2708414" cy="777486"/>
          </a:xfrm>
          <a:prstGeom prst="roundRect">
            <a:avLst>
              <a:gd name="adj" fmla="val 10215"/>
            </a:avLst>
          </a:prstGeom>
          <a:solidFill>
            <a:srgbClr val="42BBB2"/>
          </a:solidFill>
          <a:ln>
            <a:noFill/>
          </a:ln>
        </p:spPr>
        <p:style>
          <a:lnRef idx="2">
            <a:schemeClr val="accent1">
              <a:shade val="50000"/>
            </a:schemeClr>
          </a:lnRef>
          <a:fillRef idx="1">
            <a:schemeClr val="accent1"/>
          </a:fillRef>
          <a:effectRef idx="0">
            <a:schemeClr val="accent1"/>
          </a:effectRef>
          <a:fontRef idx="minor">
            <a:schemeClr val="lt1"/>
          </a:fontRef>
        </p:style>
        <p:txBody>
          <a:bodyPr lIns="35999" tIns="467986" rIns="35999" rtlCol="0" anchor="ctr"/>
          <a:lstStyle/>
          <a:p>
            <a:pPr algn="ctr" defTabSz="914309"/>
            <a:r>
              <a:rPr lang="en-GB" sz="1100" b="1" dirty="0">
                <a:solidFill>
                  <a:srgbClr val="FFFFFF"/>
                </a:solidFill>
                <a:latin typeface="+mj-lt"/>
              </a:rPr>
              <a:t>Recommendation - Impact on other services</a:t>
            </a:r>
          </a:p>
          <a:p>
            <a:pPr algn="ctr" defTabSz="914309"/>
            <a:endParaRPr lang="en-GB" sz="1100" b="1" dirty="0">
              <a:solidFill>
                <a:srgbClr val="FFFFFF"/>
              </a:solidFill>
              <a:latin typeface="+mj-lt"/>
            </a:endParaRPr>
          </a:p>
        </p:txBody>
      </p:sp>
      <p:sp>
        <p:nvSpPr>
          <p:cNvPr id="23" name="Rectangle: Rounded Corners 22">
            <a:extLst>
              <a:ext uri="{FF2B5EF4-FFF2-40B4-BE49-F238E27FC236}">
                <a16:creationId xmlns:a16="http://schemas.microsoft.com/office/drawing/2014/main" id="{BA248ED4-7DAD-3E32-C4B3-8469B3891C15}"/>
              </a:ext>
            </a:extLst>
          </p:cNvPr>
          <p:cNvSpPr/>
          <p:nvPr/>
        </p:nvSpPr>
        <p:spPr>
          <a:xfrm>
            <a:off x="3210072" y="5197485"/>
            <a:ext cx="8564314" cy="777486"/>
          </a:xfrm>
          <a:prstGeom prst="roundRect">
            <a:avLst>
              <a:gd name="adj" fmla="val 13879"/>
            </a:avLst>
          </a:prstGeom>
          <a:solidFill>
            <a:srgbClr val="D7F7F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dirty="0">
                <a:solidFill>
                  <a:srgbClr val="231F20"/>
                </a:solidFill>
                <a:latin typeface="+mj-lt"/>
                <a:ea typeface="Arial" panose="020B0604020202020204" pitchFamily="34" charset="0"/>
                <a:cs typeface="Times New Roman"/>
              </a:rPr>
              <a:t>The future provider, along with NHS England, Integrated Care Boards and other system partners should </a:t>
            </a:r>
            <a:r>
              <a:rPr lang="en-GB" sz="1100" b="1" dirty="0">
                <a:solidFill>
                  <a:srgbClr val="231F20"/>
                </a:solidFill>
                <a:latin typeface="+mj-lt"/>
                <a:ea typeface="Arial" panose="020B0604020202020204" pitchFamily="34" charset="0"/>
                <a:cs typeface="Times New Roman"/>
              </a:rPr>
              <a:t>work with organisations/services which could be impacted</a:t>
            </a:r>
            <a:r>
              <a:rPr lang="en-GB" sz="1100" dirty="0">
                <a:solidFill>
                  <a:srgbClr val="231F20"/>
                </a:solidFill>
                <a:latin typeface="+mj-lt"/>
                <a:ea typeface="Arial" panose="020B0604020202020204" pitchFamily="34" charset="0"/>
                <a:cs typeface="Times New Roman"/>
              </a:rPr>
              <a:t> by Principal Treatment Centre reconfiguration to ensure that risks are monitored so that mitigations can be identified in a timely way, including through collaborative working and existing networks.</a:t>
            </a:r>
            <a:endParaRPr lang="en-US" sz="1100" dirty="0">
              <a:solidFill>
                <a:schemeClr val="tx1"/>
              </a:solidFill>
              <a:latin typeface="+mj-lt"/>
              <a:ea typeface="Arial" panose="020B0604020202020204" pitchFamily="34" charset="0"/>
              <a:cs typeface="Times New Roman"/>
            </a:endParaRPr>
          </a:p>
        </p:txBody>
      </p:sp>
      <p:pic>
        <p:nvPicPr>
          <p:cNvPr id="24" name="Graphic 23" descr="Network with solid fill">
            <a:extLst>
              <a:ext uri="{FF2B5EF4-FFF2-40B4-BE49-F238E27FC236}">
                <a16:creationId xmlns:a16="http://schemas.microsoft.com/office/drawing/2014/main" id="{991A94F3-BD63-2E9F-1EE9-AA01BABA78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47210" y="5216637"/>
            <a:ext cx="351892" cy="351892"/>
          </a:xfrm>
          <a:prstGeom prst="rect">
            <a:avLst/>
          </a:prstGeom>
        </p:spPr>
      </p:pic>
      <p:sp>
        <p:nvSpPr>
          <p:cNvPr id="25" name="Title 1">
            <a:extLst>
              <a:ext uri="{FF2B5EF4-FFF2-40B4-BE49-F238E27FC236}">
                <a16:creationId xmlns:a16="http://schemas.microsoft.com/office/drawing/2014/main" id="{6201BBD3-2C3D-6D2C-4E43-92CF2D051D0C}"/>
              </a:ext>
            </a:extLst>
          </p:cNvPr>
          <p:cNvSpPr>
            <a:spLocks noGrp="1"/>
          </p:cNvSpPr>
          <p:nvPr>
            <p:ph type="title"/>
          </p:nvPr>
        </p:nvSpPr>
        <p:spPr>
          <a:xfrm>
            <a:off x="432000" y="697232"/>
            <a:ext cx="11404154" cy="865186"/>
          </a:xfrm>
        </p:spPr>
        <p:txBody>
          <a:bodyPr>
            <a:noAutofit/>
          </a:bodyPr>
          <a:lstStyle/>
          <a:p>
            <a:r>
              <a:rPr lang="en-GB" sz="2400" dirty="0"/>
              <a:t>Recommendations</a:t>
            </a:r>
            <a:br>
              <a:rPr lang="en-GB" sz="2400" dirty="0"/>
            </a:br>
            <a:endParaRPr lang="en-GB" sz="2400" dirty="0"/>
          </a:p>
        </p:txBody>
      </p:sp>
    </p:spTree>
    <p:extLst>
      <p:ext uri="{BB962C8B-B14F-4D97-AF65-F5344CB8AC3E}">
        <p14:creationId xmlns:p14="http://schemas.microsoft.com/office/powerpoint/2010/main" val="312368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0698048-8BF7-46DF-9B5C-035854AD216D}"/>
              </a:ext>
            </a:extLst>
          </p:cNvPr>
          <p:cNvSpPr/>
          <p:nvPr/>
        </p:nvSpPr>
        <p:spPr>
          <a:xfrm>
            <a:off x="552000" y="1701208"/>
            <a:ext cx="1115967" cy="4247943"/>
          </a:xfrm>
          <a:prstGeom prst="roundRect">
            <a:avLst>
              <a:gd name="adj" fmla="val 102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5999" tIns="467986" rIns="35999" rtlCol="0" anchor="ctr"/>
          <a:lstStyle/>
          <a:p>
            <a:pPr algn="ctr" defTabSz="914309"/>
            <a:r>
              <a:rPr lang="en-GB" sz="1000" b="1">
                <a:solidFill>
                  <a:srgbClr val="FFFFFF"/>
                </a:solidFill>
                <a:latin typeface="Arial" panose="020B0604020202020204"/>
              </a:rPr>
              <a:t>Implementation</a:t>
            </a:r>
          </a:p>
        </p:txBody>
      </p:sp>
      <p:sp>
        <p:nvSpPr>
          <p:cNvPr id="9" name="Rectangle: Rounded Corners 8">
            <a:extLst>
              <a:ext uri="{FF2B5EF4-FFF2-40B4-BE49-F238E27FC236}">
                <a16:creationId xmlns:a16="http://schemas.microsoft.com/office/drawing/2014/main" id="{104220B1-B392-D997-6442-A7F2A09925C4}"/>
              </a:ext>
            </a:extLst>
          </p:cNvPr>
          <p:cNvSpPr/>
          <p:nvPr/>
        </p:nvSpPr>
        <p:spPr>
          <a:xfrm>
            <a:off x="3344463" y="2570483"/>
            <a:ext cx="8295537" cy="533469"/>
          </a:xfrm>
          <a:prstGeom prst="roundRect">
            <a:avLst>
              <a:gd name="adj" fmla="val 13879"/>
            </a:avLst>
          </a:prstGeom>
          <a:solidFill>
            <a:srgbClr val="B3BFD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Work with NHS England/Integrated Care Boards through the identified governance processes to ensure recommendations and mitigations are </a:t>
            </a:r>
            <a:r>
              <a:rPr lang="en-GB" sz="1100" b="1">
                <a:solidFill>
                  <a:srgbClr val="231F20"/>
                </a:solidFill>
                <a:latin typeface="Arial"/>
                <a:ea typeface="Arial" panose="020B0604020202020204" pitchFamily="34" charset="0"/>
                <a:cs typeface="Times New Roman"/>
              </a:rPr>
              <a:t>implemented </a:t>
            </a:r>
            <a:r>
              <a:rPr lang="en-GB" sz="1100">
                <a:solidFill>
                  <a:srgbClr val="231F20"/>
                </a:solidFill>
                <a:latin typeface="Arial"/>
                <a:ea typeface="Arial" panose="020B0604020202020204" pitchFamily="34" charset="0"/>
                <a:cs typeface="Times New Roman"/>
              </a:rPr>
              <a:t>with necessary support in place. This should include active </a:t>
            </a:r>
            <a:r>
              <a:rPr lang="en-GB" sz="1100" b="1">
                <a:solidFill>
                  <a:srgbClr val="231F20"/>
                </a:solidFill>
                <a:latin typeface="Arial"/>
                <a:ea typeface="Arial" panose="020B0604020202020204" pitchFamily="34" charset="0"/>
                <a:cs typeface="Times New Roman"/>
              </a:rPr>
              <a:t>management of risks </a:t>
            </a:r>
            <a:r>
              <a:rPr lang="en-GB" sz="1100">
                <a:solidFill>
                  <a:srgbClr val="231F20"/>
                </a:solidFill>
                <a:latin typeface="Arial"/>
                <a:ea typeface="Arial" panose="020B0604020202020204" pitchFamily="34" charset="0"/>
                <a:cs typeface="Times New Roman"/>
              </a:rPr>
              <a:t>including over the transition period and early implementation phase. </a:t>
            </a:r>
            <a:endParaRPr lang="en-US" sz="1100">
              <a:solidFill>
                <a:schemeClr val="tx1"/>
              </a:solidFill>
              <a:latin typeface="Arial"/>
              <a:ea typeface="Arial" panose="020B0604020202020204" pitchFamily="34" charset="0"/>
              <a:cs typeface="Times New Roman"/>
            </a:endParaRPr>
          </a:p>
        </p:txBody>
      </p:sp>
      <p:sp>
        <p:nvSpPr>
          <p:cNvPr id="10" name="Rectangle: Rounded Corners 9">
            <a:extLst>
              <a:ext uri="{FF2B5EF4-FFF2-40B4-BE49-F238E27FC236}">
                <a16:creationId xmlns:a16="http://schemas.microsoft.com/office/drawing/2014/main" id="{42035484-4B84-1097-4455-803C6A68148E}"/>
              </a:ext>
            </a:extLst>
          </p:cNvPr>
          <p:cNvSpPr/>
          <p:nvPr/>
        </p:nvSpPr>
        <p:spPr>
          <a:xfrm>
            <a:off x="1809111" y="2558954"/>
            <a:ext cx="1463168" cy="525129"/>
          </a:xfrm>
          <a:prstGeom prst="roundRect">
            <a:avLst>
              <a:gd name="adj" fmla="val 13879"/>
            </a:avLst>
          </a:prstGeom>
          <a:solidFill>
            <a:srgbClr val="B3BF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Governance</a:t>
            </a:r>
          </a:p>
        </p:txBody>
      </p:sp>
      <p:sp>
        <p:nvSpPr>
          <p:cNvPr id="11" name="Rectangle: Rounded Corners 10">
            <a:extLst>
              <a:ext uri="{FF2B5EF4-FFF2-40B4-BE49-F238E27FC236}">
                <a16:creationId xmlns:a16="http://schemas.microsoft.com/office/drawing/2014/main" id="{F8ED5F23-3CC0-CA34-A5D4-741F044C7AA3}"/>
              </a:ext>
            </a:extLst>
          </p:cNvPr>
          <p:cNvSpPr/>
          <p:nvPr/>
        </p:nvSpPr>
        <p:spPr>
          <a:xfrm>
            <a:off x="3341551" y="3224205"/>
            <a:ext cx="8295538" cy="348849"/>
          </a:xfrm>
          <a:prstGeom prst="roundRect">
            <a:avLst>
              <a:gd name="adj" fmla="val 13879"/>
            </a:avLst>
          </a:prstGeom>
          <a:solidFill>
            <a:srgbClr val="B3BFD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Establish a Travel and Access group with representatives across providers and commissioners to implement the recommendations set out within the </a:t>
            </a:r>
            <a:r>
              <a:rPr lang="en-GB" sz="1100" b="1">
                <a:solidFill>
                  <a:srgbClr val="231F20"/>
                </a:solidFill>
                <a:latin typeface="Arial"/>
                <a:ea typeface="Arial" panose="020B0604020202020204" pitchFamily="34" charset="0"/>
                <a:cs typeface="Times New Roman"/>
              </a:rPr>
              <a:t>Integrated Impact Assessment.</a:t>
            </a:r>
            <a:endParaRPr lang="en-US" sz="1100" b="1">
              <a:solidFill>
                <a:schemeClr val="tx1"/>
              </a:solidFill>
              <a:latin typeface="Arial"/>
              <a:ea typeface="Arial" panose="020B0604020202020204" pitchFamily="34" charset="0"/>
              <a:cs typeface="Times New Roman"/>
            </a:endParaRPr>
          </a:p>
        </p:txBody>
      </p:sp>
      <p:sp>
        <p:nvSpPr>
          <p:cNvPr id="12" name="Rectangle: Rounded Corners 11">
            <a:extLst>
              <a:ext uri="{FF2B5EF4-FFF2-40B4-BE49-F238E27FC236}">
                <a16:creationId xmlns:a16="http://schemas.microsoft.com/office/drawing/2014/main" id="{E9DA993C-730D-AD36-E18F-DF8437CF953B}"/>
              </a:ext>
            </a:extLst>
          </p:cNvPr>
          <p:cNvSpPr/>
          <p:nvPr/>
        </p:nvSpPr>
        <p:spPr>
          <a:xfrm>
            <a:off x="1809111" y="3210494"/>
            <a:ext cx="1463168" cy="362560"/>
          </a:xfrm>
          <a:prstGeom prst="roundRect">
            <a:avLst>
              <a:gd name="adj" fmla="val 13879"/>
            </a:avLst>
          </a:prstGeom>
          <a:solidFill>
            <a:srgbClr val="B3BF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IIA recommendations</a:t>
            </a:r>
          </a:p>
        </p:txBody>
      </p:sp>
      <p:pic>
        <p:nvPicPr>
          <p:cNvPr id="13" name="Graphic 12" descr="Blueprint with solid fill">
            <a:extLst>
              <a:ext uri="{FF2B5EF4-FFF2-40B4-BE49-F238E27FC236}">
                <a16:creationId xmlns:a16="http://schemas.microsoft.com/office/drawing/2014/main" id="{41781104-03C0-C2E2-7113-8E852169C1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923" y="3244318"/>
            <a:ext cx="480119" cy="480119"/>
          </a:xfrm>
          <a:prstGeom prst="rect">
            <a:avLst/>
          </a:prstGeom>
        </p:spPr>
      </p:pic>
      <p:sp>
        <p:nvSpPr>
          <p:cNvPr id="14" name="Rectangle: Rounded Corners 13">
            <a:extLst>
              <a:ext uri="{FF2B5EF4-FFF2-40B4-BE49-F238E27FC236}">
                <a16:creationId xmlns:a16="http://schemas.microsoft.com/office/drawing/2014/main" id="{A74C6DA3-E142-2C32-1DE8-65A73177373D}"/>
              </a:ext>
            </a:extLst>
          </p:cNvPr>
          <p:cNvSpPr/>
          <p:nvPr/>
        </p:nvSpPr>
        <p:spPr>
          <a:xfrm>
            <a:off x="3341551" y="1701210"/>
            <a:ext cx="8298450" cy="742862"/>
          </a:xfrm>
          <a:prstGeom prst="roundRect">
            <a:avLst>
              <a:gd name="adj" fmla="val 13879"/>
            </a:avLst>
          </a:prstGeom>
          <a:solidFill>
            <a:srgbClr val="B3BFD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In order to realise benefits of the service change in a timely way it will be important that the future provider of the Principal Treatment Centre </a:t>
            </a:r>
            <a:r>
              <a:rPr lang="en-GB" sz="1100" b="1">
                <a:solidFill>
                  <a:srgbClr val="231F20"/>
                </a:solidFill>
                <a:latin typeface="Arial"/>
                <a:ea typeface="Arial" panose="020B0604020202020204" pitchFamily="34" charset="0"/>
                <a:cs typeface="Times New Roman"/>
              </a:rPr>
              <a:t>works proactively </a:t>
            </a:r>
            <a:r>
              <a:rPr lang="en-GB" sz="1100">
                <a:solidFill>
                  <a:srgbClr val="231F20"/>
                </a:solidFill>
                <a:latin typeface="Arial"/>
                <a:ea typeface="Arial" panose="020B0604020202020204" pitchFamily="34" charset="0"/>
                <a:cs typeface="Times New Roman"/>
              </a:rPr>
              <a:t>to enable the safe transition of the service in line with plans. </a:t>
            </a:r>
            <a:r>
              <a:rPr lang="en-GB" sz="1100" b="1">
                <a:solidFill>
                  <a:srgbClr val="231F20"/>
                </a:solidFill>
                <a:latin typeface="Arial"/>
                <a:ea typeface="Arial" panose="020B0604020202020204" pitchFamily="34" charset="0"/>
                <a:cs typeface="Times New Roman"/>
              </a:rPr>
              <a:t>Collaborative working </a:t>
            </a:r>
            <a:r>
              <a:rPr lang="en-GB" sz="1100">
                <a:solidFill>
                  <a:srgbClr val="231F20"/>
                </a:solidFill>
                <a:latin typeface="Arial"/>
                <a:ea typeface="Arial" panose="020B0604020202020204" pitchFamily="34" charset="0"/>
                <a:cs typeface="Times New Roman"/>
              </a:rPr>
              <a:t>with partners will be a key enabler to this and should support the development of more detailed plans and business cases informed by and co-designed with staff, patients, families and other stakeholders.</a:t>
            </a:r>
            <a:endParaRPr lang="en-US" sz="1100">
              <a:solidFill>
                <a:schemeClr val="tx1"/>
              </a:solidFill>
              <a:latin typeface="Arial"/>
              <a:ea typeface="Arial" panose="020B0604020202020204" pitchFamily="34" charset="0"/>
              <a:cs typeface="Times New Roman"/>
            </a:endParaRPr>
          </a:p>
        </p:txBody>
      </p:sp>
      <p:sp>
        <p:nvSpPr>
          <p:cNvPr id="15" name="Rectangle: Rounded Corners 14">
            <a:extLst>
              <a:ext uri="{FF2B5EF4-FFF2-40B4-BE49-F238E27FC236}">
                <a16:creationId xmlns:a16="http://schemas.microsoft.com/office/drawing/2014/main" id="{0E1866E8-A654-E020-2823-A8754AC9363F}"/>
              </a:ext>
            </a:extLst>
          </p:cNvPr>
          <p:cNvSpPr/>
          <p:nvPr/>
        </p:nvSpPr>
        <p:spPr>
          <a:xfrm>
            <a:off x="3341551" y="3694008"/>
            <a:ext cx="8295538" cy="792851"/>
          </a:xfrm>
          <a:prstGeom prst="roundRect">
            <a:avLst>
              <a:gd name="adj" fmla="val 13879"/>
            </a:avLst>
          </a:prstGeom>
          <a:solidFill>
            <a:srgbClr val="B3BFD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Successful change requires </a:t>
            </a:r>
            <a:r>
              <a:rPr lang="en-GB" sz="1100" b="1">
                <a:solidFill>
                  <a:srgbClr val="231F20"/>
                </a:solidFill>
                <a:latin typeface="Arial"/>
                <a:ea typeface="Arial" panose="020B0604020202020204" pitchFamily="34" charset="0"/>
                <a:cs typeface="Times New Roman"/>
              </a:rPr>
              <a:t>strong clinical leadership</a:t>
            </a:r>
            <a:r>
              <a:rPr lang="en-GB" sz="1100">
                <a:solidFill>
                  <a:srgbClr val="231F20"/>
                </a:solidFill>
                <a:latin typeface="Arial"/>
                <a:ea typeface="Arial" panose="020B0604020202020204" pitchFamily="34" charset="0"/>
                <a:cs typeface="Times New Roman"/>
              </a:rPr>
              <a:t>. To enable successful implementation, clinical leaders from the current Principal Treatment Centre and future provider will need to be </a:t>
            </a:r>
            <a:r>
              <a:rPr lang="en-GB" sz="1100" b="1">
                <a:solidFill>
                  <a:srgbClr val="231F20"/>
                </a:solidFill>
                <a:latin typeface="Arial"/>
                <a:ea typeface="Arial" panose="020B0604020202020204" pitchFamily="34" charset="0"/>
                <a:cs typeface="Times New Roman"/>
              </a:rPr>
              <a:t>identified, developed and supported</a:t>
            </a:r>
            <a:r>
              <a:rPr lang="en-GB" sz="1100">
                <a:solidFill>
                  <a:srgbClr val="231F20"/>
                </a:solidFill>
                <a:latin typeface="Arial"/>
                <a:ea typeface="Arial" panose="020B0604020202020204" pitchFamily="34" charset="0"/>
                <a:cs typeface="Times New Roman"/>
              </a:rPr>
              <a:t>. </a:t>
            </a:r>
          </a:p>
          <a:p>
            <a:pPr defTabSz="914309"/>
            <a:r>
              <a:rPr lang="en-GB" sz="1100" b="1">
                <a:solidFill>
                  <a:srgbClr val="231F20"/>
                </a:solidFill>
                <a:latin typeface="Arial"/>
                <a:ea typeface="Arial" panose="020B0604020202020204" pitchFamily="34" charset="0"/>
                <a:cs typeface="Times New Roman"/>
              </a:rPr>
              <a:t>Joint roles </a:t>
            </a:r>
            <a:r>
              <a:rPr lang="en-GB" sz="1100">
                <a:solidFill>
                  <a:srgbClr val="231F20"/>
                </a:solidFill>
                <a:latin typeface="Arial"/>
                <a:ea typeface="Arial" panose="020B0604020202020204" pitchFamily="34" charset="0"/>
                <a:cs typeface="Times New Roman"/>
              </a:rPr>
              <a:t>between organisations are also likely to be an important enabler to effective integration between teams and should be established to support the change process. </a:t>
            </a:r>
          </a:p>
        </p:txBody>
      </p:sp>
      <p:sp>
        <p:nvSpPr>
          <p:cNvPr id="16" name="Rectangle: Rounded Corners 15">
            <a:extLst>
              <a:ext uri="{FF2B5EF4-FFF2-40B4-BE49-F238E27FC236}">
                <a16:creationId xmlns:a16="http://schemas.microsoft.com/office/drawing/2014/main" id="{454E760A-8F65-1D1A-80D2-6960B2DD7E7E}"/>
              </a:ext>
            </a:extLst>
          </p:cNvPr>
          <p:cNvSpPr/>
          <p:nvPr/>
        </p:nvSpPr>
        <p:spPr>
          <a:xfrm>
            <a:off x="1809111" y="3690179"/>
            <a:ext cx="1463168" cy="792850"/>
          </a:xfrm>
          <a:prstGeom prst="roundRect">
            <a:avLst>
              <a:gd name="adj" fmla="val 13879"/>
            </a:avLst>
          </a:prstGeom>
          <a:solidFill>
            <a:srgbClr val="B3BF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Leadership</a:t>
            </a:r>
          </a:p>
        </p:txBody>
      </p:sp>
      <p:sp>
        <p:nvSpPr>
          <p:cNvPr id="17" name="Rectangle: Rounded Corners 16">
            <a:extLst>
              <a:ext uri="{FF2B5EF4-FFF2-40B4-BE49-F238E27FC236}">
                <a16:creationId xmlns:a16="http://schemas.microsoft.com/office/drawing/2014/main" id="{85F592DC-C38D-6B95-FA63-CB4F9DC01655}"/>
              </a:ext>
            </a:extLst>
          </p:cNvPr>
          <p:cNvSpPr/>
          <p:nvPr/>
        </p:nvSpPr>
        <p:spPr>
          <a:xfrm>
            <a:off x="1809111" y="1701210"/>
            <a:ext cx="1463168" cy="771393"/>
          </a:xfrm>
          <a:prstGeom prst="roundRect">
            <a:avLst>
              <a:gd name="adj" fmla="val 13879"/>
            </a:avLst>
          </a:prstGeom>
          <a:solidFill>
            <a:srgbClr val="B3BF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Timely delivery of benefits</a:t>
            </a:r>
          </a:p>
        </p:txBody>
      </p:sp>
      <p:sp>
        <p:nvSpPr>
          <p:cNvPr id="18" name="Rectangle: Rounded Corners 17">
            <a:extLst>
              <a:ext uri="{FF2B5EF4-FFF2-40B4-BE49-F238E27FC236}">
                <a16:creationId xmlns:a16="http://schemas.microsoft.com/office/drawing/2014/main" id="{19403EBD-6478-F49A-F025-FE3754AF50CF}"/>
              </a:ext>
            </a:extLst>
          </p:cNvPr>
          <p:cNvSpPr/>
          <p:nvPr/>
        </p:nvSpPr>
        <p:spPr>
          <a:xfrm>
            <a:off x="1809111" y="4602646"/>
            <a:ext cx="1463168" cy="722721"/>
          </a:xfrm>
          <a:prstGeom prst="roundRect">
            <a:avLst>
              <a:gd name="adj" fmla="val 13879"/>
            </a:avLst>
          </a:prstGeom>
          <a:solidFill>
            <a:srgbClr val="B3BF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Support to families throughout transition</a:t>
            </a:r>
          </a:p>
        </p:txBody>
      </p:sp>
      <p:sp>
        <p:nvSpPr>
          <p:cNvPr id="19" name="Rectangle: Rounded Corners 18">
            <a:extLst>
              <a:ext uri="{FF2B5EF4-FFF2-40B4-BE49-F238E27FC236}">
                <a16:creationId xmlns:a16="http://schemas.microsoft.com/office/drawing/2014/main" id="{A0556D2C-CB44-98E2-C013-3D335577BA96}"/>
              </a:ext>
            </a:extLst>
          </p:cNvPr>
          <p:cNvSpPr/>
          <p:nvPr/>
        </p:nvSpPr>
        <p:spPr>
          <a:xfrm>
            <a:off x="3341551" y="4602647"/>
            <a:ext cx="8295538" cy="722719"/>
          </a:xfrm>
          <a:prstGeom prst="roundRect">
            <a:avLst>
              <a:gd name="adj" fmla="val 13879"/>
            </a:avLst>
          </a:prstGeom>
          <a:solidFill>
            <a:srgbClr val="B3BFD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Consideration and plans developed to </a:t>
            </a:r>
            <a:r>
              <a:rPr lang="en-GB" sz="1100" b="1">
                <a:solidFill>
                  <a:srgbClr val="231F20"/>
                </a:solidFill>
                <a:latin typeface="Arial"/>
                <a:ea typeface="Arial" panose="020B0604020202020204" pitchFamily="34" charset="0"/>
                <a:cs typeface="Times New Roman"/>
              </a:rPr>
              <a:t>support families preserve memories and legacies</a:t>
            </a:r>
            <a:r>
              <a:rPr lang="en-GB" sz="1100">
                <a:solidFill>
                  <a:srgbClr val="231F20"/>
                </a:solidFill>
                <a:latin typeface="Arial"/>
                <a:ea typeface="Arial" panose="020B0604020202020204" pitchFamily="34" charset="0"/>
                <a:cs typeface="Times New Roman"/>
              </a:rPr>
              <a:t>, and support families throughout the transition and implementation period.</a:t>
            </a:r>
          </a:p>
        </p:txBody>
      </p:sp>
      <p:sp>
        <p:nvSpPr>
          <p:cNvPr id="20" name="Rectangle: Rounded Corners 19">
            <a:extLst>
              <a:ext uri="{FF2B5EF4-FFF2-40B4-BE49-F238E27FC236}">
                <a16:creationId xmlns:a16="http://schemas.microsoft.com/office/drawing/2014/main" id="{FF856370-CAAA-B00D-7B50-FF027DD19F56}"/>
              </a:ext>
            </a:extLst>
          </p:cNvPr>
          <p:cNvSpPr/>
          <p:nvPr/>
        </p:nvSpPr>
        <p:spPr>
          <a:xfrm>
            <a:off x="1809113" y="5441152"/>
            <a:ext cx="1463168" cy="508000"/>
          </a:xfrm>
          <a:prstGeom prst="roundRect">
            <a:avLst>
              <a:gd name="adj" fmla="val 13879"/>
            </a:avLst>
          </a:prstGeom>
          <a:solidFill>
            <a:srgbClr val="B3BF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b="1">
                <a:solidFill>
                  <a:srgbClr val="231F20"/>
                </a:solidFill>
                <a:latin typeface="Arial"/>
                <a:ea typeface="Arial" panose="020B0604020202020204" pitchFamily="34" charset="0"/>
                <a:cs typeface="Times New Roman"/>
              </a:rPr>
              <a:t>Affordability</a:t>
            </a:r>
          </a:p>
        </p:txBody>
      </p:sp>
      <p:sp>
        <p:nvSpPr>
          <p:cNvPr id="21" name="Rectangle: Rounded Corners 20">
            <a:extLst>
              <a:ext uri="{FF2B5EF4-FFF2-40B4-BE49-F238E27FC236}">
                <a16:creationId xmlns:a16="http://schemas.microsoft.com/office/drawing/2014/main" id="{5CD28874-DE58-47B7-E236-FC4E55E817E8}"/>
              </a:ext>
            </a:extLst>
          </p:cNvPr>
          <p:cNvSpPr/>
          <p:nvPr/>
        </p:nvSpPr>
        <p:spPr>
          <a:xfrm>
            <a:off x="3341552" y="5441153"/>
            <a:ext cx="8295537" cy="509456"/>
          </a:xfrm>
          <a:prstGeom prst="roundRect">
            <a:avLst>
              <a:gd name="adj" fmla="val 13879"/>
            </a:avLst>
          </a:prstGeom>
          <a:solidFill>
            <a:srgbClr val="B3BFD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r>
              <a:rPr lang="en-GB" sz="1100">
                <a:solidFill>
                  <a:srgbClr val="231F20"/>
                </a:solidFill>
                <a:latin typeface="Arial"/>
                <a:ea typeface="Arial" panose="020B0604020202020204" pitchFamily="34" charset="0"/>
                <a:cs typeface="Times New Roman"/>
              </a:rPr>
              <a:t>The future provider should </a:t>
            </a:r>
            <a:r>
              <a:rPr lang="en-GB" sz="1100" b="1">
                <a:solidFill>
                  <a:srgbClr val="231F20"/>
                </a:solidFill>
                <a:latin typeface="Arial"/>
                <a:ea typeface="Arial" panose="020B0604020202020204" pitchFamily="34" charset="0"/>
                <a:cs typeface="Times New Roman"/>
              </a:rPr>
              <a:t>demonstrate capital and revenue affordability </a:t>
            </a:r>
            <a:r>
              <a:rPr lang="en-GB" sz="1100">
                <a:solidFill>
                  <a:srgbClr val="231F20"/>
                </a:solidFill>
                <a:latin typeface="Arial"/>
                <a:ea typeface="Arial" panose="020B0604020202020204" pitchFamily="34" charset="0"/>
                <a:cs typeface="Times New Roman"/>
              </a:rPr>
              <a:t>of the scheme through development of the outline business case and full business case, with mitigations in place for associated risks.</a:t>
            </a:r>
          </a:p>
        </p:txBody>
      </p:sp>
      <p:sp>
        <p:nvSpPr>
          <p:cNvPr id="3" name="Title 1">
            <a:extLst>
              <a:ext uri="{FF2B5EF4-FFF2-40B4-BE49-F238E27FC236}">
                <a16:creationId xmlns:a16="http://schemas.microsoft.com/office/drawing/2014/main" id="{28FF9F0B-3743-CA3C-D0EB-B200B713C280}"/>
              </a:ext>
            </a:extLst>
          </p:cNvPr>
          <p:cNvSpPr>
            <a:spLocks noGrp="1"/>
          </p:cNvSpPr>
          <p:nvPr>
            <p:ph type="title"/>
          </p:nvPr>
        </p:nvSpPr>
        <p:spPr>
          <a:xfrm>
            <a:off x="432000" y="697232"/>
            <a:ext cx="11404154" cy="865186"/>
          </a:xfrm>
        </p:spPr>
        <p:txBody>
          <a:bodyPr>
            <a:noAutofit/>
          </a:bodyPr>
          <a:lstStyle/>
          <a:p>
            <a:r>
              <a:rPr lang="en-GB" sz="2400" dirty="0"/>
              <a:t>Recommendations</a:t>
            </a:r>
            <a:br>
              <a:rPr lang="en-GB" sz="2400" dirty="0"/>
            </a:br>
            <a:endParaRPr lang="en-GB" sz="2400" dirty="0"/>
          </a:p>
        </p:txBody>
      </p:sp>
    </p:spTree>
    <p:extLst>
      <p:ext uri="{BB962C8B-B14F-4D97-AF65-F5344CB8AC3E}">
        <p14:creationId xmlns:p14="http://schemas.microsoft.com/office/powerpoint/2010/main" val="146421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8AA97-67DE-8C75-991A-99F7DE4CEA61}"/>
              </a:ext>
            </a:extLst>
          </p:cNvPr>
          <p:cNvSpPr>
            <a:spLocks noGrp="1"/>
          </p:cNvSpPr>
          <p:nvPr>
            <p:ph type="title"/>
          </p:nvPr>
        </p:nvSpPr>
        <p:spPr>
          <a:xfrm>
            <a:off x="432000" y="498675"/>
            <a:ext cx="11404154" cy="865186"/>
          </a:xfrm>
        </p:spPr>
        <p:txBody>
          <a:bodyPr>
            <a:normAutofit/>
          </a:bodyPr>
          <a:lstStyle/>
          <a:p>
            <a:r>
              <a:rPr lang="en-GB"/>
              <a:t>Consultation responses</a:t>
            </a:r>
            <a:endParaRPr lang="en-US"/>
          </a:p>
        </p:txBody>
      </p:sp>
      <p:sp>
        <p:nvSpPr>
          <p:cNvPr id="4" name="TextBox 3">
            <a:extLst>
              <a:ext uri="{FF2B5EF4-FFF2-40B4-BE49-F238E27FC236}">
                <a16:creationId xmlns:a16="http://schemas.microsoft.com/office/drawing/2014/main" id="{3D6F7A91-34D3-3287-4126-72FD4DF51A60}"/>
              </a:ext>
            </a:extLst>
          </p:cNvPr>
          <p:cNvSpPr txBox="1"/>
          <p:nvPr/>
        </p:nvSpPr>
        <p:spPr>
          <a:xfrm>
            <a:off x="334752" y="1531263"/>
            <a:ext cx="11404154" cy="2607573"/>
          </a:xfrm>
          <a:prstGeom prst="rect">
            <a:avLst/>
          </a:prstGeom>
          <a:noFill/>
        </p:spPr>
        <p:txBody>
          <a:bodyPr wrap="square" lIns="91440" tIns="45720" rIns="91440" bIns="45720" rtlCol="0" anchor="t">
            <a:spAutoFit/>
          </a:bodyPr>
          <a:lstStyle/>
          <a:p>
            <a:pPr marL="285750" indent="-285750">
              <a:lnSpc>
                <a:spcPct val="112000"/>
              </a:lnSpc>
              <a:spcAft>
                <a:spcPts val="600"/>
              </a:spcAft>
              <a:buFont typeface="Arial" panose="020B0604020202020204" pitchFamily="34" charset="0"/>
              <a:buChar char="•"/>
            </a:pPr>
            <a:r>
              <a:rPr lang="en-GB" sz="1600" dirty="0">
                <a:solidFill>
                  <a:srgbClr val="000000"/>
                </a:solidFill>
                <a:effectLst/>
                <a:latin typeface="Arial"/>
                <a:ea typeface="Times New Roman" panose="02020603050405020304" pitchFamily="18" charset="0"/>
                <a:cs typeface="Arial"/>
              </a:rPr>
              <a:t>We are pleased with the reach and representativeness of the consultation, which Explain Market Research found had successfully engaged a diverse range of people across stakeholder types, ages, ethnicities, socio-economic groups, and geographical areas in the catchment area for the future Principal Treatment Centre.</a:t>
            </a:r>
            <a:r>
              <a:rPr lang="en-GB" sz="1600" dirty="0">
                <a:solidFill>
                  <a:srgbClr val="000000"/>
                </a:solidFill>
                <a:latin typeface="Arial"/>
                <a:ea typeface="Times New Roman" panose="02020603050405020304" pitchFamily="18" charset="0"/>
                <a:cs typeface="Arial"/>
              </a:rPr>
              <a:t> </a:t>
            </a:r>
            <a:endPar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12000"/>
              </a:lnSpc>
              <a:spcAft>
                <a:spcPts val="600"/>
              </a:spcAft>
              <a:buFont typeface="Arial" panose="020B0604020202020204" pitchFamily="34" charset="0"/>
              <a:buChar char="•"/>
            </a:pPr>
            <a:r>
              <a:rPr lang="en-GB" sz="1600" dirty="0">
                <a:solidFill>
                  <a:srgbClr val="000000"/>
                </a:solidFill>
                <a:latin typeface="Arial"/>
                <a:ea typeface="Times New Roman" panose="02020603050405020304" pitchFamily="18" charset="0"/>
                <a:cs typeface="Arial"/>
              </a:rPr>
              <a:t>Feedback themes generally aligned across all stakeholder groups, leading to consensus about the key issues.</a:t>
            </a:r>
            <a:endParaRPr lang="en-GB" sz="1600" dirty="0">
              <a:solidFill>
                <a:srgbClr val="000000"/>
              </a:solidFill>
              <a:effectLst/>
              <a:latin typeface="Arial"/>
              <a:ea typeface="Times New Roman" panose="02020603050405020304" pitchFamily="18" charset="0"/>
              <a:cs typeface="Arial"/>
            </a:endParaRPr>
          </a:p>
          <a:p>
            <a:pPr marL="285750" indent="-285750">
              <a:lnSpc>
                <a:spcPct val="112000"/>
              </a:lnSpc>
              <a:spcAft>
                <a:spcPts val="600"/>
              </a:spcAft>
              <a:buFont typeface="Arial" panose="020B0604020202020204" pitchFamily="34" charset="0"/>
              <a:buChar char="•"/>
            </a:pPr>
            <a:r>
              <a:rPr lang="en-GB" sz="1600" dirty="0">
                <a:solidFill>
                  <a:srgbClr val="000000"/>
                </a:solidFill>
                <a:effectLst/>
                <a:latin typeface="Arial"/>
                <a:ea typeface="Times New Roman" panose="02020603050405020304" pitchFamily="18" charset="0"/>
                <a:cs typeface="Arial"/>
              </a:rPr>
              <a:t>Much of the feedback received was in relation to the strengths and challenges of each options</a:t>
            </a:r>
            <a:r>
              <a:rPr lang="en-GB" sz="1600" dirty="0">
                <a:solidFill>
                  <a:srgbClr val="000000"/>
                </a:solidFill>
                <a:latin typeface="Arial"/>
                <a:ea typeface="Times New Roman" panose="02020603050405020304" pitchFamily="18" charset="0"/>
                <a:cs typeface="Arial"/>
              </a:rPr>
              <a:t>,</a:t>
            </a:r>
            <a:r>
              <a:rPr lang="en-GB" sz="1600" dirty="0">
                <a:solidFill>
                  <a:srgbClr val="000000"/>
                </a:solidFill>
                <a:effectLst/>
                <a:latin typeface="Arial"/>
                <a:ea typeface="Times New Roman" panose="02020603050405020304" pitchFamily="18" charset="0"/>
                <a:cs typeface="Arial"/>
              </a:rPr>
              <a:t> with a lot of feedback about things we will need to focus on during the service transition and implementation phases.</a:t>
            </a:r>
            <a:r>
              <a:rPr lang="en-GB" sz="1600" dirty="0">
                <a:solidFill>
                  <a:srgbClr val="000000"/>
                </a:solidFill>
                <a:latin typeface="Arial"/>
                <a:ea typeface="Times New Roman" panose="02020603050405020304" pitchFamily="18" charset="0"/>
                <a:cs typeface="Arial"/>
              </a:rPr>
              <a:t> </a:t>
            </a:r>
            <a:endPar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2000"/>
              </a:lnSpc>
              <a:spcAft>
                <a:spcPts val="600"/>
              </a:spcAft>
            </a:pPr>
            <a:endParaRPr lang="en-GB" sz="1600" dirty="0">
              <a:solidFill>
                <a:srgbClr val="000000"/>
              </a:solidFill>
              <a:latin typeface="Arial" panose="020B0604020202020204" pitchFamily="34" charset="0"/>
              <a:cs typeface="Arial" panose="020B0604020202020204" pitchFamily="34" charset="0"/>
            </a:endParaRPr>
          </a:p>
          <a:p>
            <a:endParaRPr lang="en-GB" dirty="0">
              <a:cs typeface="Arial" panose="020B0604020202020204"/>
            </a:endParaRPr>
          </a:p>
        </p:txBody>
      </p:sp>
    </p:spTree>
    <p:extLst>
      <p:ext uri="{BB962C8B-B14F-4D97-AF65-F5344CB8AC3E}">
        <p14:creationId xmlns:p14="http://schemas.microsoft.com/office/powerpoint/2010/main" val="104154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8AA97-67DE-8C75-991A-99F7DE4CEA61}"/>
              </a:ext>
            </a:extLst>
          </p:cNvPr>
          <p:cNvSpPr>
            <a:spLocks noGrp="1"/>
          </p:cNvSpPr>
          <p:nvPr>
            <p:ph type="title"/>
          </p:nvPr>
        </p:nvSpPr>
        <p:spPr>
          <a:xfrm>
            <a:off x="432000" y="498675"/>
            <a:ext cx="11404154" cy="865186"/>
          </a:xfrm>
        </p:spPr>
        <p:txBody>
          <a:bodyPr>
            <a:normAutofit/>
          </a:bodyPr>
          <a:lstStyle/>
          <a:p>
            <a:r>
              <a:rPr lang="en-GB"/>
              <a:t>How consultation feedback was considered</a:t>
            </a:r>
            <a:endParaRPr lang="en-US"/>
          </a:p>
        </p:txBody>
      </p:sp>
      <p:sp>
        <p:nvSpPr>
          <p:cNvPr id="4" name="TextBox 3">
            <a:extLst>
              <a:ext uri="{FF2B5EF4-FFF2-40B4-BE49-F238E27FC236}">
                <a16:creationId xmlns:a16="http://schemas.microsoft.com/office/drawing/2014/main" id="{3D6F7A91-34D3-3287-4126-72FD4DF51A60}"/>
              </a:ext>
            </a:extLst>
          </p:cNvPr>
          <p:cNvSpPr txBox="1"/>
          <p:nvPr/>
        </p:nvSpPr>
        <p:spPr>
          <a:xfrm>
            <a:off x="481796" y="1368939"/>
            <a:ext cx="11404154" cy="5616602"/>
          </a:xfrm>
          <a:prstGeom prst="rect">
            <a:avLst/>
          </a:prstGeom>
          <a:noFill/>
        </p:spPr>
        <p:txBody>
          <a:bodyPr wrap="square" lIns="91440" tIns="45720" rIns="91440" bIns="45720" rtlCol="0" anchor="t">
            <a:spAutoFit/>
          </a:bodyPr>
          <a:lstStyle/>
          <a:p>
            <a:pPr>
              <a:lnSpc>
                <a:spcPct val="112000"/>
              </a:lnSpc>
              <a:spcAft>
                <a:spcPts val="600"/>
              </a:spcAft>
            </a:pPr>
            <a:r>
              <a:rPr lang="en-GB" sz="1600" dirty="0">
                <a:solidFill>
                  <a:srgbClr val="000000"/>
                </a:solidFill>
                <a:effectLst/>
                <a:latin typeface="+mj-lt"/>
                <a:ea typeface="Times New Roman" panose="02020603050405020304" pitchFamily="18" charset="0"/>
                <a:cs typeface="Arial"/>
              </a:rPr>
              <a:t>NHS England Executives from London and South East regions, and a series of working groups, considered consultation feedback and other relevant information</a:t>
            </a:r>
            <a:r>
              <a:rPr lang="en-GB" sz="1600" dirty="0">
                <a:solidFill>
                  <a:srgbClr val="000000"/>
                </a:solidFill>
                <a:latin typeface="+mj-lt"/>
                <a:ea typeface="Times New Roman" panose="02020603050405020304" pitchFamily="18" charset="0"/>
                <a:cs typeface="Arial"/>
              </a:rPr>
              <a:t>. They considered:</a:t>
            </a:r>
          </a:p>
          <a:p>
            <a:pPr marL="285750" indent="-285750">
              <a:lnSpc>
                <a:spcPct val="112000"/>
              </a:lnSpc>
              <a:spcAft>
                <a:spcPts val="600"/>
              </a:spcAft>
              <a:buFont typeface="Arial" panose="020B0604020202020204" pitchFamily="34" charset="0"/>
              <a:buChar char="•"/>
            </a:pPr>
            <a:r>
              <a:rPr lang="en-GB" sz="1600" dirty="0">
                <a:solidFill>
                  <a:srgbClr val="000000"/>
                </a:solidFill>
                <a:latin typeface="+mj-lt"/>
                <a:ea typeface="Times New Roman" panose="02020603050405020304" pitchFamily="18" charset="0"/>
                <a:cs typeface="Arial"/>
              </a:rPr>
              <a:t>Whether information from the consultation/other sources was new or if it had been previously considered</a:t>
            </a:r>
          </a:p>
          <a:p>
            <a:pPr marL="285750" indent="-285750">
              <a:lnSpc>
                <a:spcPct val="112000"/>
              </a:lnSpc>
              <a:spcAft>
                <a:spcPts val="600"/>
              </a:spcAft>
              <a:buFont typeface="Arial" panose="020B0604020202020204" pitchFamily="34" charset="0"/>
              <a:buChar char="•"/>
            </a:pPr>
            <a:r>
              <a:rPr lang="en-GB" sz="1600" dirty="0">
                <a:solidFill>
                  <a:srgbClr val="000000"/>
                </a:solidFill>
                <a:latin typeface="+mj-lt"/>
                <a:ea typeface="Times New Roman" panose="02020603050405020304" pitchFamily="18" charset="0"/>
                <a:cs typeface="Arial"/>
              </a:rPr>
              <a:t>If it was not new, they considered how it could impact implementation</a:t>
            </a:r>
          </a:p>
          <a:p>
            <a:pPr marL="285750" indent="-285750">
              <a:lnSpc>
                <a:spcPct val="112000"/>
              </a:lnSpc>
              <a:spcAft>
                <a:spcPts val="600"/>
              </a:spcAft>
              <a:buFont typeface="Arial" panose="020B0604020202020204" pitchFamily="34" charset="0"/>
              <a:buChar char="•"/>
            </a:pPr>
            <a:r>
              <a:rPr lang="en-GB" sz="1600" dirty="0">
                <a:solidFill>
                  <a:srgbClr val="000000"/>
                </a:solidFill>
                <a:latin typeface="+mj-lt"/>
                <a:ea typeface="Times New Roman" panose="02020603050405020304" pitchFamily="18" charset="0"/>
                <a:cs typeface="Arial"/>
              </a:rPr>
              <a:t>If it was new, they assessed whether it impacted understanding of the differences between the options</a:t>
            </a:r>
          </a:p>
          <a:p>
            <a:pPr marL="285750" indent="-285750">
              <a:lnSpc>
                <a:spcPct val="112000"/>
              </a:lnSpc>
              <a:spcAft>
                <a:spcPts val="600"/>
              </a:spcAft>
              <a:buFont typeface="Arial" panose="020B0604020202020204" pitchFamily="34" charset="0"/>
              <a:buChar char="•"/>
            </a:pPr>
            <a:r>
              <a:rPr lang="en-GB" sz="1600" dirty="0">
                <a:solidFill>
                  <a:srgbClr val="000000"/>
                </a:solidFill>
                <a:latin typeface="+mj-lt"/>
                <a:ea typeface="Times New Roman" panose="02020603050405020304" pitchFamily="18" charset="0"/>
                <a:cs typeface="Arial"/>
              </a:rPr>
              <a:t>If it impacted understanding of the differences between the options, they considered the nature of that impact, and whether further steps were required. </a:t>
            </a:r>
            <a:endParaRPr lang="en-GB" sz="1600" dirty="0">
              <a:solidFill>
                <a:srgbClr val="000000"/>
              </a:solidFill>
              <a:latin typeface="+mj-lt"/>
              <a:ea typeface="Times New Roman" panose="02020603050405020304" pitchFamily="18" charset="0"/>
              <a:cs typeface="Arial" panose="020B0604020202020204" pitchFamily="34" charset="0"/>
            </a:endParaRPr>
          </a:p>
          <a:p>
            <a:pPr>
              <a:lnSpc>
                <a:spcPct val="112000"/>
              </a:lnSpc>
              <a:spcAft>
                <a:spcPts val="600"/>
              </a:spcAft>
            </a:pPr>
            <a:r>
              <a:rPr lang="en-GB" sz="1600" dirty="0">
                <a:solidFill>
                  <a:srgbClr val="000000"/>
                </a:solidFill>
                <a:latin typeface="+mj-lt"/>
                <a:ea typeface="Times New Roman" panose="02020603050405020304" pitchFamily="18" charset="0"/>
                <a:cs typeface="Arial"/>
              </a:rPr>
              <a:t>This informed the development of the decision-making business case, including consideration of the options, the identification of mitigations for the service transition phase, and the recommendations made by the business case.</a:t>
            </a:r>
            <a:endParaRPr lang="en-GB" sz="1600" dirty="0">
              <a:solidFill>
                <a:srgbClr val="000000"/>
              </a:solidFill>
              <a:latin typeface="+mj-lt"/>
              <a:ea typeface="Times New Roman" panose="02020603050405020304" pitchFamily="18" charset="0"/>
              <a:cs typeface="Arial" panose="020B0604020202020204" pitchFamily="34" charset="0"/>
            </a:endParaRPr>
          </a:p>
          <a:p>
            <a:pPr>
              <a:lnSpc>
                <a:spcPct val="112000"/>
              </a:lnSpc>
              <a:spcAft>
                <a:spcPts val="600"/>
              </a:spcAft>
            </a:pPr>
            <a:r>
              <a:rPr lang="en-GB" sz="1600" dirty="0">
                <a:solidFill>
                  <a:srgbClr val="000000"/>
                </a:solidFill>
                <a:latin typeface="+mj-lt"/>
                <a:cs typeface="Arial"/>
              </a:rPr>
              <a:t>On 14 March 2024, a meeting of NHS England leaders (London and South East regions) took place during which, having considered feedback from the consultation alongside other relevant information reflected in </a:t>
            </a:r>
            <a:r>
              <a:rPr lang="en-GB" sz="1600" dirty="0">
                <a:latin typeface="+mj-lt"/>
                <a:hlinkClick r:id="rId3"/>
              </a:rPr>
              <a:t>the decision-making business case</a:t>
            </a:r>
            <a:r>
              <a:rPr lang="en-GB" sz="1600" dirty="0">
                <a:solidFill>
                  <a:srgbClr val="000000"/>
                </a:solidFill>
                <a:latin typeface="+mj-lt"/>
                <a:cs typeface="Arial"/>
              </a:rPr>
              <a:t>, they chose Evelina London Children’s Hospital, part of Guy’s and St Thomas’ NHS Foundation Trust, to be the location of the future Principal Treatment Centre. They decided that conventional radiotherapy services (currently provided at The Royal Marsden’s site in Sutton alongside specialist children’s cancer services) will be provided at University College Hospital, in central London. They also agreed recommendations to support the smooth transfer of services, enable continuity of care for patients, and deliver the benefits of the clinical model.  These are set out in Appendix 1. </a:t>
            </a:r>
            <a:endParaRPr lang="en-GB" sz="1600" dirty="0">
              <a:latin typeface="+mj-lt"/>
              <a:cs typeface="Arial"/>
            </a:endParaRPr>
          </a:p>
          <a:p>
            <a:pPr>
              <a:lnSpc>
                <a:spcPct val="112000"/>
              </a:lnSpc>
              <a:spcAft>
                <a:spcPts val="600"/>
              </a:spcAft>
            </a:pPr>
            <a:endParaRPr lang="en-GB" sz="15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12000"/>
              </a:lnSpc>
              <a:spcAft>
                <a:spcPts val="600"/>
              </a:spcAft>
            </a:pPr>
            <a:endParaRPr lang="en-GB" sz="15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55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1E01-597D-BCF5-7782-B8AD23876B6E}"/>
              </a:ext>
            </a:extLst>
          </p:cNvPr>
          <p:cNvSpPr>
            <a:spLocks noGrp="1"/>
          </p:cNvSpPr>
          <p:nvPr>
            <p:ph type="title"/>
          </p:nvPr>
        </p:nvSpPr>
        <p:spPr>
          <a:xfrm>
            <a:off x="666188" y="2917485"/>
            <a:ext cx="5928540" cy="1325563"/>
          </a:xfrm>
        </p:spPr>
        <p:txBody>
          <a:bodyPr/>
          <a:lstStyle/>
          <a:p>
            <a:r>
              <a:rPr lang="en-GB" sz="3400" dirty="0"/>
              <a:t>You said, we did</a:t>
            </a:r>
            <a:br>
              <a:rPr lang="en-GB" dirty="0"/>
            </a:br>
            <a:br>
              <a:rPr lang="en-GB" dirty="0"/>
            </a:br>
            <a:r>
              <a:rPr lang="en-GB" sz="2400" dirty="0"/>
              <a:t>Summary of feedback received and how we used this to inform our decision</a:t>
            </a:r>
          </a:p>
        </p:txBody>
      </p:sp>
    </p:spTree>
    <p:extLst>
      <p:ext uri="{BB962C8B-B14F-4D97-AF65-F5344CB8AC3E}">
        <p14:creationId xmlns:p14="http://schemas.microsoft.com/office/powerpoint/2010/main" val="138545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8AA97-67DE-8C75-991A-99F7DE4CEA61}"/>
              </a:ext>
            </a:extLst>
          </p:cNvPr>
          <p:cNvSpPr>
            <a:spLocks noGrp="1"/>
          </p:cNvSpPr>
          <p:nvPr>
            <p:ph type="title"/>
          </p:nvPr>
        </p:nvSpPr>
        <p:spPr>
          <a:xfrm>
            <a:off x="432000" y="498675"/>
            <a:ext cx="11404154" cy="865186"/>
          </a:xfrm>
        </p:spPr>
        <p:txBody>
          <a:bodyPr>
            <a:normAutofit/>
          </a:bodyPr>
          <a:lstStyle/>
          <a:p>
            <a:r>
              <a:rPr lang="en-GB"/>
              <a:t>Introduction</a:t>
            </a:r>
            <a:endParaRPr lang="en-US"/>
          </a:p>
        </p:txBody>
      </p:sp>
      <p:sp>
        <p:nvSpPr>
          <p:cNvPr id="4" name="TextBox 3">
            <a:extLst>
              <a:ext uri="{FF2B5EF4-FFF2-40B4-BE49-F238E27FC236}">
                <a16:creationId xmlns:a16="http://schemas.microsoft.com/office/drawing/2014/main" id="{3D6F7A91-34D3-3287-4126-72FD4DF51A60}"/>
              </a:ext>
            </a:extLst>
          </p:cNvPr>
          <p:cNvSpPr txBox="1"/>
          <p:nvPr/>
        </p:nvSpPr>
        <p:spPr>
          <a:xfrm>
            <a:off x="355846" y="1152259"/>
            <a:ext cx="11404154" cy="5405903"/>
          </a:xfrm>
          <a:prstGeom prst="rect">
            <a:avLst/>
          </a:prstGeom>
          <a:noFill/>
        </p:spPr>
        <p:txBody>
          <a:bodyPr wrap="square" lIns="91440" tIns="45720" rIns="91440" bIns="45720" numCol="2" rtlCol="0" anchor="t">
            <a:spAutoFit/>
          </a:bodyPr>
          <a:lstStyle/>
          <a:p>
            <a:pPr>
              <a:lnSpc>
                <a:spcPct val="112000"/>
              </a:lnSpc>
              <a:spcAft>
                <a:spcPts val="600"/>
              </a:spcAft>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Analysis of the independent consultation report identified </a:t>
            </a:r>
          </a:p>
          <a:p>
            <a:pPr>
              <a:lnSpc>
                <a:spcPct val="112000"/>
              </a:lnSpc>
              <a:spcAft>
                <a:spcPts val="600"/>
              </a:spcAft>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ten themes</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342900" indent="-342900">
              <a:lnSpc>
                <a:spcPct val="112000"/>
              </a:lnSpc>
              <a:spcAft>
                <a:spcPts val="600"/>
              </a:spcAft>
              <a:buFont typeface="+mj-lt"/>
              <a:buAutoNum type="arabicPeriod"/>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linical model</a:t>
            </a:r>
          </a:p>
          <a:p>
            <a:pPr marL="342900" indent="-342900">
              <a:lnSpc>
                <a:spcPct val="112000"/>
              </a:lnSpc>
              <a:spcAft>
                <a:spcPts val="600"/>
              </a:spcAft>
              <a:buFont typeface="+mj-lt"/>
              <a:buAutoNum type="arabicPeriod"/>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Patient pathways</a:t>
            </a:r>
          </a:p>
          <a:p>
            <a:pPr marL="342900" indent="-342900">
              <a:lnSpc>
                <a:spcPct val="112000"/>
              </a:lnSpc>
              <a:spcAft>
                <a:spcPts val="600"/>
              </a:spcAft>
              <a:buFont typeface="+mj-lt"/>
              <a:buAutoNum type="arabicPeriod"/>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Travel and access</a:t>
            </a:r>
          </a:p>
          <a:p>
            <a:pPr marL="342900" indent="-342900">
              <a:lnSpc>
                <a:spcPct val="112000"/>
              </a:lnSpc>
              <a:spcAft>
                <a:spcPts val="600"/>
              </a:spcAft>
              <a:buFont typeface="+mj-lt"/>
              <a:buAutoNum type="arabicPeriod"/>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Workforce sustainability</a:t>
            </a:r>
          </a:p>
          <a:p>
            <a:pPr marL="342900" indent="-342900">
              <a:lnSpc>
                <a:spcPct val="112000"/>
              </a:lnSpc>
              <a:spcAft>
                <a:spcPts val="600"/>
              </a:spcAft>
              <a:buFont typeface="+mj-lt"/>
              <a:buAutoNum type="arabicPeriod"/>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Radiotherapy</a:t>
            </a:r>
          </a:p>
          <a:p>
            <a:pPr marL="342900" indent="-342900">
              <a:lnSpc>
                <a:spcPct val="112000"/>
              </a:lnSpc>
              <a:spcAft>
                <a:spcPts val="600"/>
              </a:spcAft>
              <a:buFont typeface="+mj-lt"/>
              <a:buAutoNum type="arabicPeriod"/>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Impact </a:t>
            </a: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on other services</a:t>
            </a:r>
          </a:p>
          <a:p>
            <a:pPr marL="342900" indent="-342900">
              <a:lnSpc>
                <a:spcPct val="112000"/>
              </a:lnSpc>
              <a:spcAft>
                <a:spcPts val="600"/>
              </a:spcAft>
              <a:buFont typeface="+mj-lt"/>
              <a:buAutoNum type="arabicPeriod"/>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Estates and facilities</a:t>
            </a:r>
          </a:p>
          <a:p>
            <a:pPr marL="342900" indent="-342900">
              <a:lnSpc>
                <a:spcPct val="112000"/>
              </a:lnSpc>
              <a:spcAft>
                <a:spcPts val="600"/>
              </a:spcAft>
              <a:buFont typeface="+mj-lt"/>
              <a:buAutoNum type="arabicPeriod"/>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a:t>
            </a:r>
          </a:p>
          <a:p>
            <a:pPr marL="342900" indent="-342900">
              <a:lnSpc>
                <a:spcPct val="112000"/>
              </a:lnSpc>
              <a:spcAft>
                <a:spcPts val="600"/>
              </a:spcAft>
              <a:buFont typeface="+mj-lt"/>
              <a:buAutoNum type="arabicPeriod"/>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Strength of the case for change</a:t>
            </a:r>
          </a:p>
          <a:p>
            <a:pPr marL="342900" indent="-342900">
              <a:lnSpc>
                <a:spcPct val="112000"/>
              </a:lnSpc>
              <a:spcAft>
                <a:spcPts val="600"/>
              </a:spcAft>
              <a:buFont typeface="+mj-lt"/>
              <a:buAutoNum type="arabicPeriod"/>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Deliverability</a:t>
            </a:r>
          </a:p>
          <a:p>
            <a:pPr>
              <a:lnSpc>
                <a:spcPct val="112000"/>
              </a:lnSpc>
              <a:spcAft>
                <a:spcPts val="600"/>
              </a:spcAft>
            </a:pPr>
            <a:endPar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2000"/>
              </a:lnSpc>
              <a:spcAft>
                <a:spcPts val="600"/>
              </a:spcAft>
            </a:pPr>
            <a:endPar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12000"/>
              </a:lnSpc>
              <a:spcAft>
                <a:spcPts val="600"/>
              </a:spcAft>
            </a:pPr>
            <a:endPar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2000"/>
              </a:lnSpc>
              <a:spcAft>
                <a:spcPts val="600"/>
              </a:spcAft>
            </a:pPr>
            <a:r>
              <a:rPr lang="en-GB" sz="1600" dirty="0">
                <a:solidFill>
                  <a:srgbClr val="000000"/>
                </a:solidFill>
                <a:effectLst/>
                <a:latin typeface="Arial"/>
                <a:ea typeface="Times New Roman" panose="02020603050405020304" pitchFamily="18" charset="0"/>
                <a:cs typeface="Arial"/>
              </a:rPr>
              <a:t>The following slides </a:t>
            </a:r>
            <a:r>
              <a:rPr lang="en-GB" sz="1600" dirty="0">
                <a:solidFill>
                  <a:srgbClr val="000000"/>
                </a:solidFill>
                <a:latin typeface="Arial"/>
                <a:ea typeface="Times New Roman" panose="02020603050405020304" pitchFamily="18" charset="0"/>
                <a:cs typeface="Arial"/>
              </a:rPr>
              <a:t>provide a high-level summary</a:t>
            </a:r>
            <a:r>
              <a:rPr lang="en-GB" sz="1600" dirty="0">
                <a:solidFill>
                  <a:srgbClr val="000000"/>
                </a:solidFill>
                <a:effectLst/>
                <a:latin typeface="Arial"/>
                <a:ea typeface="Times New Roman" panose="02020603050405020304" pitchFamily="18" charset="0"/>
                <a:cs typeface="Arial"/>
              </a:rPr>
              <a:t> of feedback we received about these themes, and outline how information was considered by NHS England </a:t>
            </a:r>
            <a:r>
              <a:rPr lang="en-GB" sz="1600" dirty="0">
                <a:solidFill>
                  <a:srgbClr val="000000"/>
                </a:solidFill>
                <a:latin typeface="Arial"/>
                <a:ea typeface="Times New Roman" panose="02020603050405020304" pitchFamily="18" charset="0"/>
                <a:cs typeface="Arial"/>
              </a:rPr>
              <a:t>leaders for London and South East regions</a:t>
            </a:r>
            <a:r>
              <a:rPr lang="en-GB" sz="1600" dirty="0">
                <a:solidFill>
                  <a:srgbClr val="000000"/>
                </a:solidFill>
                <a:effectLst/>
                <a:latin typeface="Arial"/>
                <a:ea typeface="Times New Roman" panose="02020603050405020304" pitchFamily="18" charset="0"/>
                <a:cs typeface="Arial"/>
              </a:rPr>
              <a:t>.</a:t>
            </a:r>
            <a:r>
              <a:rPr lang="en-GB" sz="1600" dirty="0">
                <a:solidFill>
                  <a:srgbClr val="000000"/>
                </a:solidFill>
                <a:latin typeface="Arial"/>
                <a:ea typeface="Times New Roman" panose="02020603050405020304" pitchFamily="18" charset="0"/>
                <a:cs typeface="Arial"/>
              </a:rPr>
              <a:t> </a:t>
            </a:r>
            <a:r>
              <a:rPr lang="en-GB" sz="1600" dirty="0">
                <a:solidFill>
                  <a:srgbClr val="000000"/>
                </a:solidFill>
                <a:effectLst/>
                <a:latin typeface="Arial"/>
                <a:ea typeface="Times New Roman" panose="02020603050405020304" pitchFamily="18" charset="0"/>
                <a:cs typeface="Arial"/>
              </a:rPr>
              <a:t>Much more detail is reflected in the decision-making business case and in the underlying consultation report.</a:t>
            </a:r>
            <a:r>
              <a:rPr lang="en-GB" sz="1600" dirty="0">
                <a:solidFill>
                  <a:srgbClr val="000000"/>
                </a:solidFill>
                <a:latin typeface="Arial"/>
                <a:ea typeface="Times New Roman" panose="02020603050405020304" pitchFamily="18" charset="0"/>
                <a:cs typeface="Arial"/>
              </a:rPr>
              <a:t> </a:t>
            </a:r>
            <a:endPar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2000"/>
              </a:lnSpc>
              <a:spcAft>
                <a:spcPts val="600"/>
              </a:spcAft>
            </a:pPr>
            <a:r>
              <a:rPr lang="en-GB" sz="1600" dirty="0">
                <a:solidFill>
                  <a:srgbClr val="000000"/>
                </a:solidFill>
                <a:latin typeface="Arial"/>
                <a:ea typeface="Times New Roman" panose="02020603050405020304" pitchFamily="18" charset="0"/>
                <a:cs typeface="Arial"/>
              </a:rPr>
              <a:t>Note that recommendations have been summarised on the following pages and updated to reflect the decision taken on 14 March 2024 by NHS England leaders for London and South East regions. NHS England leaders determined that the future Principal Treatment Centre will be at Evelina London Children’s Hospital (which is part of Guy’s and St Thomas’ NHS Foundation Trust and which we mainly refer to as Evelina London), with radiotherapy services at University College Hospital (which is part of University College London Hospitals NHS Foundation Trust). The recommendations agreed at the meeting are an appendix to this report.     </a:t>
            </a:r>
            <a:endParaRPr lang="en-GB"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67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9C78-3BEB-28FE-960B-48002CB51904}"/>
              </a:ext>
            </a:extLst>
          </p:cNvPr>
          <p:cNvSpPr>
            <a:spLocks noGrp="1"/>
          </p:cNvSpPr>
          <p:nvPr>
            <p:ph type="title"/>
          </p:nvPr>
        </p:nvSpPr>
        <p:spPr>
          <a:xfrm>
            <a:off x="270226" y="146618"/>
            <a:ext cx="11404154" cy="865186"/>
          </a:xfrm>
        </p:spPr>
        <p:txBody>
          <a:bodyPr/>
          <a:lstStyle/>
          <a:p>
            <a:r>
              <a:rPr lang="en-GB" dirty="0"/>
              <a:t>Consultation report: key themes  </a:t>
            </a:r>
          </a:p>
        </p:txBody>
      </p:sp>
      <p:pic>
        <p:nvPicPr>
          <p:cNvPr id="56" name="Graphic 55" descr="Microscope with solid fill">
            <a:extLst>
              <a:ext uri="{FF2B5EF4-FFF2-40B4-BE49-F238E27FC236}">
                <a16:creationId xmlns:a16="http://schemas.microsoft.com/office/drawing/2014/main" id="{402A4D6F-D0EB-6B23-DC70-031DE7294B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82956" y="3150368"/>
            <a:ext cx="418157" cy="418157"/>
          </a:xfrm>
          <a:prstGeom prst="rect">
            <a:avLst/>
          </a:prstGeom>
        </p:spPr>
      </p:pic>
      <p:sp>
        <p:nvSpPr>
          <p:cNvPr id="4" name="TextBox 3">
            <a:extLst>
              <a:ext uri="{FF2B5EF4-FFF2-40B4-BE49-F238E27FC236}">
                <a16:creationId xmlns:a16="http://schemas.microsoft.com/office/drawing/2014/main" id="{A9B34264-9236-B3C2-4FF7-074A9A844237}"/>
              </a:ext>
            </a:extLst>
          </p:cNvPr>
          <p:cNvSpPr txBox="1"/>
          <p:nvPr/>
        </p:nvSpPr>
        <p:spPr>
          <a:xfrm>
            <a:off x="134806" y="6328512"/>
            <a:ext cx="10189812" cy="507831"/>
          </a:xfrm>
          <a:prstGeom prst="rect">
            <a:avLst/>
          </a:prstGeom>
          <a:noFill/>
        </p:spPr>
        <p:txBody>
          <a:bodyPr wrap="square" lIns="91440" tIns="45720" rIns="91440" bIns="45720" rtlCol="0" anchor="t">
            <a:spAutoFit/>
          </a:bodyPr>
          <a:lstStyle/>
          <a:p>
            <a:pPr defTabSz="914309"/>
            <a:r>
              <a:rPr lang="en-GB" sz="900" dirty="0">
                <a:solidFill>
                  <a:srgbClr val="231F20"/>
                </a:solidFill>
                <a:latin typeface="Arial" panose="020B0604020202020204"/>
              </a:rPr>
              <a:t>NB. This list is indicative only and not exhaustive - there is much more detail in the independent consultation report.</a:t>
            </a:r>
          </a:p>
          <a:p>
            <a:pPr defTabSz="914309"/>
            <a:r>
              <a:rPr lang="en-GB" sz="900" dirty="0">
                <a:solidFill>
                  <a:srgbClr val="231F20"/>
                </a:solidFill>
                <a:latin typeface="Arial" panose="020B0604020202020204"/>
              </a:rPr>
              <a:t>NB. The consultation carried out was on the options for the future centre (Evelina London Children’s Hospital and St George’s Hospital) including conventional radiotherapy, not on the current model.</a:t>
            </a:r>
          </a:p>
          <a:p>
            <a:pPr defTabSz="914309"/>
            <a:r>
              <a:rPr lang="en-GB" sz="900" dirty="0">
                <a:solidFill>
                  <a:srgbClr val="231F20"/>
                </a:solidFill>
                <a:latin typeface="Arial" panose="020B0604020202020204"/>
              </a:rPr>
              <a:t>NB: The size of the boxes do not reflect the amount of feedback received on that theme.</a:t>
            </a:r>
          </a:p>
        </p:txBody>
      </p:sp>
      <p:pic>
        <p:nvPicPr>
          <p:cNvPr id="28" name="Graphic 27" descr="Network with solid fill">
            <a:extLst>
              <a:ext uri="{FF2B5EF4-FFF2-40B4-BE49-F238E27FC236}">
                <a16:creationId xmlns:a16="http://schemas.microsoft.com/office/drawing/2014/main" id="{AD50AA89-DFDF-F930-77E7-D91633F043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159749" y="3878071"/>
            <a:ext cx="546469" cy="546469"/>
          </a:xfrm>
          <a:prstGeom prst="rect">
            <a:avLst/>
          </a:prstGeom>
        </p:spPr>
      </p:pic>
      <p:sp>
        <p:nvSpPr>
          <p:cNvPr id="21" name="TextBox 20">
            <a:extLst>
              <a:ext uri="{FF2B5EF4-FFF2-40B4-BE49-F238E27FC236}">
                <a16:creationId xmlns:a16="http://schemas.microsoft.com/office/drawing/2014/main" id="{B8E5A4F8-800C-BED0-8B4F-2E763D36F4A1}"/>
              </a:ext>
            </a:extLst>
          </p:cNvPr>
          <p:cNvSpPr txBox="1"/>
          <p:nvPr/>
        </p:nvSpPr>
        <p:spPr>
          <a:xfrm>
            <a:off x="0" y="5887573"/>
            <a:ext cx="1579469" cy="261610"/>
          </a:xfrm>
          <a:prstGeom prst="rect">
            <a:avLst/>
          </a:prstGeom>
          <a:noFill/>
        </p:spPr>
        <p:txBody>
          <a:bodyPr wrap="square">
            <a:spAutoFit/>
          </a:bodyPr>
          <a:lstStyle/>
          <a:p>
            <a:pPr algn="ctr" defTabSz="914309"/>
            <a:r>
              <a:rPr lang="en-GB" sz="1100" b="1">
                <a:solidFill>
                  <a:srgbClr val="FFFFFF"/>
                </a:solidFill>
                <a:latin typeface="Arial" panose="020B0604020202020204"/>
              </a:rPr>
              <a:t>Radiotherapy</a:t>
            </a:r>
          </a:p>
        </p:txBody>
      </p:sp>
      <p:grpSp>
        <p:nvGrpSpPr>
          <p:cNvPr id="43" name="Group 42">
            <a:extLst>
              <a:ext uri="{FF2B5EF4-FFF2-40B4-BE49-F238E27FC236}">
                <a16:creationId xmlns:a16="http://schemas.microsoft.com/office/drawing/2014/main" id="{9D127577-2D2D-F741-2D5D-F9EBB4DC1FA2}"/>
              </a:ext>
            </a:extLst>
          </p:cNvPr>
          <p:cNvGrpSpPr/>
          <p:nvPr/>
        </p:nvGrpSpPr>
        <p:grpSpPr>
          <a:xfrm>
            <a:off x="208430" y="913288"/>
            <a:ext cx="11855553" cy="5381982"/>
            <a:chOff x="208430" y="569552"/>
            <a:chExt cx="11855553" cy="5725718"/>
          </a:xfrm>
        </p:grpSpPr>
        <p:sp>
          <p:nvSpPr>
            <p:cNvPr id="9" name="Rectangle: Rounded Corners 8">
              <a:extLst>
                <a:ext uri="{FF2B5EF4-FFF2-40B4-BE49-F238E27FC236}">
                  <a16:creationId xmlns:a16="http://schemas.microsoft.com/office/drawing/2014/main" id="{1E732AE4-194B-84F3-7A1A-005ABC7A5571}"/>
                </a:ext>
              </a:extLst>
            </p:cNvPr>
            <p:cNvSpPr/>
            <p:nvPr/>
          </p:nvSpPr>
          <p:spPr>
            <a:xfrm>
              <a:off x="208430" y="2773976"/>
              <a:ext cx="1115967" cy="1327054"/>
            </a:xfrm>
            <a:prstGeom prst="roundRect">
              <a:avLst>
                <a:gd name="adj" fmla="val 11903"/>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9" tIns="503986" rIns="35999" rtlCol="0" anchor="ctr"/>
            <a:lstStyle/>
            <a:p>
              <a:pPr algn="ctr" defTabSz="914309"/>
              <a:r>
                <a:rPr lang="en-GB" sz="1100" b="1">
                  <a:solidFill>
                    <a:srgbClr val="FFFFFF"/>
                  </a:solidFill>
                  <a:latin typeface="Arial" panose="020B0604020202020204"/>
                </a:rPr>
                <a:t>Travel and access</a:t>
              </a:r>
            </a:p>
          </p:txBody>
        </p:sp>
        <p:sp>
          <p:nvSpPr>
            <p:cNvPr id="10" name="Rectangle: Rounded Corners 9">
              <a:extLst>
                <a:ext uri="{FF2B5EF4-FFF2-40B4-BE49-F238E27FC236}">
                  <a16:creationId xmlns:a16="http://schemas.microsoft.com/office/drawing/2014/main" id="{BD042E48-CB2B-05BE-2FC4-995495628800}"/>
                </a:ext>
              </a:extLst>
            </p:cNvPr>
            <p:cNvSpPr/>
            <p:nvPr/>
          </p:nvSpPr>
          <p:spPr>
            <a:xfrm>
              <a:off x="242381" y="573659"/>
              <a:ext cx="1105384" cy="671048"/>
            </a:xfrm>
            <a:prstGeom prst="roundRect">
              <a:avLst>
                <a:gd name="adj" fmla="val 8473"/>
              </a:avLst>
            </a:prstGeom>
            <a:solidFill>
              <a:srgbClr val="31404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11983" rIns="0" rtlCol="0" anchor="ctr"/>
            <a:lstStyle/>
            <a:p>
              <a:pPr algn="ctr" defTabSz="914309"/>
              <a:endParaRPr lang="en-GB" sz="1100" b="1">
                <a:solidFill>
                  <a:srgbClr val="FFFFFF"/>
                </a:solidFill>
                <a:latin typeface="Arial" panose="020B0604020202020204"/>
              </a:endParaRPr>
            </a:p>
          </p:txBody>
        </p:sp>
        <p:sp>
          <p:nvSpPr>
            <p:cNvPr id="11" name="Rectangle: Rounded Corners 10">
              <a:extLst>
                <a:ext uri="{FF2B5EF4-FFF2-40B4-BE49-F238E27FC236}">
                  <a16:creationId xmlns:a16="http://schemas.microsoft.com/office/drawing/2014/main" id="{ED4FE492-46F6-A690-C058-D22AAF3BDA55}"/>
                </a:ext>
              </a:extLst>
            </p:cNvPr>
            <p:cNvSpPr/>
            <p:nvPr/>
          </p:nvSpPr>
          <p:spPr>
            <a:xfrm>
              <a:off x="208610" y="4166885"/>
              <a:ext cx="1115967" cy="1155918"/>
            </a:xfrm>
            <a:prstGeom prst="roundRect">
              <a:avLst>
                <a:gd name="adj" fmla="val 10215"/>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9" tIns="467986" rIns="35999" rtlCol="0" anchor="ctr"/>
            <a:lstStyle/>
            <a:p>
              <a:pPr algn="ctr" defTabSz="914309"/>
              <a:r>
                <a:rPr lang="en-GB" sz="1100" b="1">
                  <a:solidFill>
                    <a:srgbClr val="FFFFFF"/>
                  </a:solidFill>
                  <a:latin typeface="Arial" panose="020B0604020202020204"/>
                </a:rPr>
                <a:t>Workforce sustainability</a:t>
              </a:r>
            </a:p>
          </p:txBody>
        </p:sp>
        <p:sp>
          <p:nvSpPr>
            <p:cNvPr id="12" name="Rectangle: Rounded Corners 11">
              <a:extLst>
                <a:ext uri="{FF2B5EF4-FFF2-40B4-BE49-F238E27FC236}">
                  <a16:creationId xmlns:a16="http://schemas.microsoft.com/office/drawing/2014/main" id="{CF81C7CA-3E98-B2F7-B4FB-8C3431D24F24}"/>
                </a:ext>
              </a:extLst>
            </p:cNvPr>
            <p:cNvSpPr/>
            <p:nvPr/>
          </p:nvSpPr>
          <p:spPr>
            <a:xfrm>
              <a:off x="6213461" y="1425314"/>
              <a:ext cx="1115967" cy="1303069"/>
            </a:xfrm>
            <a:prstGeom prst="roundRect">
              <a:avLst>
                <a:gd name="adj" fmla="val 1021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5989" tIns="35999" rIns="35999" rtlCol="0" anchor="ctr"/>
            <a:lstStyle/>
            <a:p>
              <a:pPr algn="ctr" defTabSz="914309"/>
              <a:endParaRPr lang="en-GB" sz="1100" b="1">
                <a:solidFill>
                  <a:srgbClr val="FFFFFF"/>
                </a:solidFill>
                <a:latin typeface="Arial" panose="020B0604020202020204"/>
              </a:endParaRPr>
            </a:p>
          </p:txBody>
        </p:sp>
        <p:sp>
          <p:nvSpPr>
            <p:cNvPr id="13" name="Rectangle: Rounded Corners 12">
              <a:extLst>
                <a:ext uri="{FF2B5EF4-FFF2-40B4-BE49-F238E27FC236}">
                  <a16:creationId xmlns:a16="http://schemas.microsoft.com/office/drawing/2014/main" id="{C800348E-BD5F-4942-77F0-23477DA7EA1F}"/>
                </a:ext>
              </a:extLst>
            </p:cNvPr>
            <p:cNvSpPr/>
            <p:nvPr/>
          </p:nvSpPr>
          <p:spPr>
            <a:xfrm>
              <a:off x="1443480" y="2773976"/>
              <a:ext cx="4659009" cy="1327054"/>
            </a:xfrm>
            <a:prstGeom prst="roundRect">
              <a:avLst>
                <a:gd name="adj" fmla="val 5906"/>
              </a:avLst>
            </a:prstGeom>
            <a:solidFill>
              <a:srgbClr val="C9E4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0815" indent="-170815" defTabSz="914309">
                <a:buFont typeface="Arial" panose="020B0604020202020204" pitchFamily="34" charset="0"/>
                <a:buChar char="•"/>
              </a:pPr>
              <a:endParaRPr lang="en-US" sz="1000" b="1" dirty="0">
                <a:solidFill>
                  <a:srgbClr val="231F20"/>
                </a:solidFill>
                <a:latin typeface="Arial"/>
                <a:ea typeface="Arial" panose="020B0604020202020204" pitchFamily="34" charset="0"/>
                <a:cs typeface="Times New Roman"/>
              </a:endParaRPr>
            </a:p>
            <a:p>
              <a:pPr marL="170815" indent="-170815" defTabSz="914309">
                <a:buFont typeface="Arial" panose="020B0604020202020204" pitchFamily="34" charset="0"/>
                <a:buChar char="•"/>
              </a:pPr>
              <a:r>
                <a:rPr lang="en-US" sz="1000" b="1" dirty="0">
                  <a:solidFill>
                    <a:srgbClr val="231F20"/>
                  </a:solidFill>
                  <a:ea typeface="Arial" panose="020B0604020202020204" pitchFamily="34" charset="0"/>
                  <a:cs typeface="Times New Roman"/>
                </a:rPr>
                <a:t>Ability to travel to either potential future location easily and the costs associated with this </a:t>
              </a:r>
              <a:r>
                <a:rPr lang="en-US" sz="1000" dirty="0">
                  <a:solidFill>
                    <a:srgbClr val="231F20"/>
                  </a:solidFill>
                  <a:ea typeface="Arial" panose="020B0604020202020204" pitchFamily="34" charset="0"/>
                  <a:cs typeface="Times New Roman"/>
                </a:rPr>
                <a:t>was a key concern and comparison point between the options for many respondents to the public consultation. </a:t>
              </a:r>
              <a:endParaRPr lang="en-US" sz="1000" dirty="0"/>
            </a:p>
            <a:p>
              <a:pPr marL="170815" indent="-170815" defTabSz="914309">
                <a:buFont typeface="Arial" panose="020B0604020202020204" pitchFamily="34" charset="0"/>
                <a:buChar char="•"/>
              </a:pPr>
              <a:r>
                <a:rPr lang="en-US" sz="1000" dirty="0">
                  <a:solidFill>
                    <a:srgbClr val="231F20"/>
                  </a:solidFill>
                  <a:ea typeface="Arial" panose="020B0604020202020204" pitchFamily="34" charset="0"/>
                  <a:cs typeface="Times New Roman"/>
                </a:rPr>
                <a:t>They also raised the need for </a:t>
              </a:r>
              <a:r>
                <a:rPr lang="en-US" sz="1000" b="1" dirty="0">
                  <a:solidFill>
                    <a:srgbClr val="231F20"/>
                  </a:solidFill>
                  <a:ea typeface="Arial" panose="020B0604020202020204" pitchFamily="34" charset="0"/>
                  <a:cs typeface="Times New Roman"/>
                </a:rPr>
                <a:t>sufficient </a:t>
              </a:r>
              <a:r>
                <a:rPr lang="en-US" sz="1000" b="1" dirty="0">
                  <a:solidFill>
                    <a:srgbClr val="231F20"/>
                  </a:solidFill>
                  <a:cs typeface="Times New Roman"/>
                </a:rPr>
                <a:t>parking </a:t>
              </a:r>
              <a:r>
                <a:rPr lang="en-US" sz="1000" dirty="0">
                  <a:solidFill>
                    <a:srgbClr val="231F20"/>
                  </a:solidFill>
                  <a:cs typeface="Times New Roman"/>
                </a:rPr>
                <a:t>(comparable to now</a:t>
              </a:r>
              <a:r>
                <a:rPr lang="en-US" sz="1000" b="1" dirty="0">
                  <a:solidFill>
                    <a:srgbClr val="231F20"/>
                  </a:solidFill>
                  <a:cs typeface="Times New Roman"/>
                </a:rPr>
                <a:t>) </a:t>
              </a:r>
              <a:r>
                <a:rPr lang="en-US" sz="1000" dirty="0">
                  <a:solidFill>
                    <a:srgbClr val="231F20"/>
                  </a:solidFill>
                  <a:cs typeface="Times New Roman"/>
                </a:rPr>
                <a:t>at the future centre</a:t>
              </a:r>
              <a:r>
                <a:rPr lang="en-US" sz="1000" b="1" dirty="0">
                  <a:solidFill>
                    <a:srgbClr val="231F20"/>
                  </a:solidFill>
                  <a:cs typeface="Times New Roman"/>
                </a:rPr>
                <a:t>, adequate hospital transport, more</a:t>
              </a:r>
              <a:r>
                <a:rPr lang="en-US" sz="1000" dirty="0">
                  <a:solidFill>
                    <a:srgbClr val="231F20"/>
                  </a:solidFill>
                  <a:cs typeface="Times New Roman"/>
                </a:rPr>
                <a:t> </a:t>
              </a:r>
              <a:r>
                <a:rPr lang="en-US" sz="1000" b="1" dirty="0">
                  <a:solidFill>
                    <a:srgbClr val="231F20"/>
                  </a:solidFill>
                  <a:cs typeface="Times New Roman"/>
                </a:rPr>
                <a:t>accommodation</a:t>
              </a:r>
              <a:r>
                <a:rPr lang="en-US" sz="1000" dirty="0">
                  <a:solidFill>
                    <a:srgbClr val="BD0364"/>
                  </a:solidFill>
                  <a:ea typeface="Arial" panose="020B0604020202020204" pitchFamily="34" charset="0"/>
                  <a:cs typeface="Times New Roman"/>
                </a:rPr>
                <a:t> </a:t>
              </a:r>
              <a:r>
                <a:rPr lang="en-US" sz="1000" b="1" dirty="0">
                  <a:solidFill>
                    <a:schemeClr val="tx1"/>
                  </a:solidFill>
                  <a:ea typeface="Arial" panose="020B0604020202020204" pitchFamily="34" charset="0"/>
                  <a:cs typeface="Times New Roman"/>
                </a:rPr>
                <a:t>for parents</a:t>
              </a:r>
              <a:r>
                <a:rPr lang="en-US" sz="1000" dirty="0">
                  <a:solidFill>
                    <a:schemeClr val="tx1"/>
                  </a:solidFill>
                  <a:ea typeface="Arial" panose="020B0604020202020204" pitchFamily="34" charset="0"/>
                  <a:cs typeface="Times New Roman"/>
                </a:rPr>
                <a:t> on or near site, and </a:t>
              </a:r>
              <a:r>
                <a:rPr lang="en-US" sz="1000" b="1" dirty="0">
                  <a:solidFill>
                    <a:schemeClr val="tx1"/>
                  </a:solidFill>
                  <a:ea typeface="Arial" panose="020B0604020202020204" pitchFamily="34" charset="0"/>
                  <a:cs typeface="Times New Roman"/>
                </a:rPr>
                <a:t>information about the help available</a:t>
              </a:r>
              <a:r>
                <a:rPr lang="en-US" sz="1000" dirty="0">
                  <a:solidFill>
                    <a:schemeClr val="tx1"/>
                  </a:solidFill>
                  <a:ea typeface="Arial" panose="020B0604020202020204" pitchFamily="34" charset="0"/>
                  <a:cs typeface="Times New Roman"/>
                </a:rPr>
                <a:t>.</a:t>
              </a:r>
            </a:p>
            <a:p>
              <a:pPr marL="170815" indent="-170815" defTabSz="914309">
                <a:buFont typeface="Arial" panose="020B0604020202020204" pitchFamily="34" charset="0"/>
                <a:buChar char="•"/>
              </a:pPr>
              <a:r>
                <a:rPr lang="en-US" sz="1000" dirty="0">
                  <a:solidFill>
                    <a:schemeClr val="tx1"/>
                  </a:solidFill>
                  <a:ea typeface="Arial" panose="020B0604020202020204" pitchFamily="34" charset="0"/>
                  <a:cs typeface="Times New Roman"/>
                </a:rPr>
                <a:t>Concerns about the </a:t>
              </a:r>
              <a:r>
                <a:rPr lang="en-US" sz="1000" b="1" dirty="0">
                  <a:solidFill>
                    <a:schemeClr val="tx1"/>
                  </a:solidFill>
                  <a:ea typeface="Arial" panose="020B0604020202020204" pitchFamily="34" charset="0"/>
                  <a:cs typeface="Times New Roman"/>
                </a:rPr>
                <a:t>impact of the change on </a:t>
              </a:r>
              <a:r>
                <a:rPr lang="en-US" sz="1000" b="1" dirty="0">
                  <a:solidFill>
                    <a:srgbClr val="231F20"/>
                  </a:solidFill>
                  <a:ea typeface="Arial" panose="020B0604020202020204" pitchFamily="34" charset="0"/>
                  <a:cs typeface="Times New Roman"/>
                </a:rPr>
                <a:t>equality groups</a:t>
              </a:r>
              <a:r>
                <a:rPr lang="en-US" sz="1000" dirty="0">
                  <a:solidFill>
                    <a:srgbClr val="231F20"/>
                  </a:solidFill>
                  <a:ea typeface="Arial" panose="020B0604020202020204" pitchFamily="34" charset="0"/>
                  <a:cs typeface="Times New Roman"/>
                </a:rPr>
                <a:t> and about potential </a:t>
              </a:r>
              <a:r>
                <a:rPr lang="en-US" sz="1000" b="1" dirty="0">
                  <a:solidFill>
                    <a:srgbClr val="231F20"/>
                  </a:solidFill>
                  <a:ea typeface="Arial" panose="020B0604020202020204" pitchFamily="34" charset="0"/>
                  <a:cs typeface="Times New Roman"/>
                </a:rPr>
                <a:t>infection risks from public </a:t>
              </a:r>
              <a:r>
                <a:rPr lang="en-US" sz="1000" b="1" dirty="0">
                  <a:solidFill>
                    <a:srgbClr val="231F20"/>
                  </a:solidFill>
                  <a:cs typeface="Times New Roman"/>
                </a:rPr>
                <a:t>transport </a:t>
              </a:r>
              <a:r>
                <a:rPr lang="en-US" sz="1000" dirty="0">
                  <a:solidFill>
                    <a:srgbClr val="231F20"/>
                  </a:solidFill>
                  <a:cs typeface="Times New Roman"/>
                </a:rPr>
                <a:t>were also raised.</a:t>
              </a:r>
            </a:p>
            <a:p>
              <a:pPr marL="170815" indent="-170815" defTabSz="914309">
                <a:buFont typeface="Arial" panose="020B0604020202020204" pitchFamily="34" charset="0"/>
                <a:buChar char="•"/>
              </a:pPr>
              <a:endParaRPr lang="en-US" sz="1000" dirty="0">
                <a:solidFill>
                  <a:schemeClr val="tx1"/>
                </a:solidFill>
                <a:latin typeface="Arial"/>
                <a:ea typeface="Arial" panose="020B0604020202020204" pitchFamily="34" charset="0"/>
                <a:cs typeface="Times New Roman"/>
              </a:endParaRPr>
            </a:p>
          </p:txBody>
        </p:sp>
        <p:sp>
          <p:nvSpPr>
            <p:cNvPr id="25" name="Rectangle: Rounded Corners 24">
              <a:extLst>
                <a:ext uri="{FF2B5EF4-FFF2-40B4-BE49-F238E27FC236}">
                  <a16:creationId xmlns:a16="http://schemas.microsoft.com/office/drawing/2014/main" id="{5B7F252B-E108-B243-10F6-DE83FD80AA37}"/>
                </a:ext>
              </a:extLst>
            </p:cNvPr>
            <p:cNvSpPr/>
            <p:nvPr/>
          </p:nvSpPr>
          <p:spPr>
            <a:xfrm>
              <a:off x="1446992" y="573660"/>
              <a:ext cx="4659009" cy="671048"/>
            </a:xfrm>
            <a:prstGeom prst="roundRect">
              <a:avLst>
                <a:gd name="adj" fmla="val 6945"/>
              </a:avLst>
            </a:pr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0815" indent="-170815" defTabSz="914309">
                <a:buFont typeface="Arial" panose="020B0604020202020204" pitchFamily="34" charset="0"/>
                <a:buChar char="•"/>
              </a:pPr>
              <a:r>
                <a:rPr lang="en-US" sz="1000" dirty="0">
                  <a:solidFill>
                    <a:srgbClr val="231F20"/>
                  </a:solidFill>
                  <a:latin typeface="Arial"/>
                  <a:ea typeface="Arial" panose="020B0604020202020204" pitchFamily="34" charset="0"/>
                  <a:cs typeface="Times New Roman"/>
                </a:rPr>
                <a:t>Desire for benefits of the reconfiguration to be articulated more clearly, with metrics for monitoring future Principal Treatment Centre (PTC) outcomes. Differences in the experience and expertise of the two potential providers were flagged, including for interdependent services and networked care. </a:t>
              </a:r>
              <a:endParaRPr lang="en-US" dirty="0"/>
            </a:p>
          </p:txBody>
        </p:sp>
        <p:sp>
          <p:nvSpPr>
            <p:cNvPr id="26" name="Rectangle: Rounded Corners 25">
              <a:extLst>
                <a:ext uri="{FF2B5EF4-FFF2-40B4-BE49-F238E27FC236}">
                  <a16:creationId xmlns:a16="http://schemas.microsoft.com/office/drawing/2014/main" id="{BD099382-E67F-05B5-F515-49C333AB5515}"/>
                </a:ext>
              </a:extLst>
            </p:cNvPr>
            <p:cNvSpPr/>
            <p:nvPr/>
          </p:nvSpPr>
          <p:spPr>
            <a:xfrm>
              <a:off x="1448864" y="4166885"/>
              <a:ext cx="4653625" cy="1163630"/>
            </a:xfrm>
            <a:prstGeom prst="roundRect">
              <a:avLst>
                <a:gd name="adj" fmla="val 10937"/>
              </a:avLst>
            </a:prstGeom>
            <a:solidFill>
              <a:srgbClr val="BEC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99" indent="-171399" defTabSz="914309">
                <a:buFont typeface="Arial" panose="020B0604020202020204" pitchFamily="34" charset="0"/>
                <a:buChar char="•"/>
              </a:pPr>
              <a:r>
                <a:rPr lang="en-US" sz="1000" dirty="0">
                  <a:solidFill>
                    <a:srgbClr val="231F20"/>
                  </a:solidFill>
                  <a:latin typeface="Arial" panose="020B0604020202020204" pitchFamily="34" charset="0"/>
                  <a:ea typeface="Arial" panose="020B0604020202020204" pitchFamily="34" charset="0"/>
                  <a:cs typeface="Times New Roman" panose="02020603050405020304" pitchFamily="18" charset="0"/>
                </a:rPr>
                <a:t>Sense that </a:t>
              </a:r>
              <a:r>
                <a:rPr lang="en-US" sz="1000" b="1" dirty="0">
                  <a:solidFill>
                    <a:srgbClr val="231F20"/>
                  </a:solidFill>
                  <a:latin typeface="Arial" panose="020B0604020202020204" pitchFamily="34" charset="0"/>
                  <a:ea typeface="Arial" panose="020B0604020202020204" pitchFamily="34" charset="0"/>
                  <a:cs typeface="Times New Roman" panose="02020603050405020304" pitchFamily="18" charset="0"/>
                </a:rPr>
                <a:t>staff recruitment and retention could be challenging for both potential providers </a:t>
              </a:r>
              <a:r>
                <a:rPr lang="en-US" sz="1000" dirty="0">
                  <a:solidFill>
                    <a:srgbClr val="231F20"/>
                  </a:solidFill>
                  <a:latin typeface="Arial" panose="020B0604020202020204" pitchFamily="34" charset="0"/>
                  <a:ea typeface="Arial" panose="020B0604020202020204" pitchFamily="34" charset="0"/>
                  <a:cs typeface="Times New Roman" panose="02020603050405020304" pitchFamily="18" charset="0"/>
                </a:rPr>
                <a:t>(as there is no guarantee that staff will move to the future centre). Concern about potential associated impacts on nearby NHS services. </a:t>
              </a:r>
            </a:p>
            <a:p>
              <a:pPr marL="171399" indent="-171399" defTabSz="914309">
                <a:buFont typeface="Arial" panose="020B0604020202020204" pitchFamily="34" charset="0"/>
                <a:buChar char="•"/>
              </a:pPr>
              <a:r>
                <a:rPr lang="en-US" sz="1000" dirty="0">
                  <a:solidFill>
                    <a:srgbClr val="231F20"/>
                  </a:solidFill>
                  <a:latin typeface="Arial" panose="020B0604020202020204" pitchFamily="34" charset="0"/>
                  <a:cs typeface="Times New Roman" panose="02020603050405020304" pitchFamily="18" charset="0"/>
                </a:rPr>
                <a:t>Feedback concerning </a:t>
              </a:r>
              <a:r>
                <a:rPr lang="en-US" sz="1000" b="1" dirty="0">
                  <a:solidFill>
                    <a:srgbClr val="231F20"/>
                  </a:solidFill>
                  <a:latin typeface="Arial" panose="020B0604020202020204" pitchFamily="34" charset="0"/>
                  <a:cs typeface="Times New Roman" panose="02020603050405020304" pitchFamily="18" charset="0"/>
                </a:rPr>
                <a:t>respective experience/skills </a:t>
              </a:r>
              <a:r>
                <a:rPr lang="en-US" sz="1000" dirty="0">
                  <a:solidFill>
                    <a:srgbClr val="231F20"/>
                  </a:solidFill>
                  <a:latin typeface="Arial" panose="020B0604020202020204" pitchFamily="34" charset="0"/>
                  <a:cs typeface="Times New Roman" panose="02020603050405020304" pitchFamily="18" charset="0"/>
                </a:rPr>
                <a:t>of staff, what plans will be in place for training and development, and what information they need, particularly on </a:t>
              </a:r>
              <a:r>
                <a:rPr lang="en-US" sz="1000" b="1" dirty="0">
                  <a:solidFill>
                    <a:srgbClr val="231F20"/>
                  </a:solidFill>
                  <a:latin typeface="Arial" panose="020B0604020202020204" pitchFamily="34" charset="0"/>
                  <a:cs typeface="Times New Roman" panose="02020603050405020304" pitchFamily="18" charset="0"/>
                </a:rPr>
                <a:t>staff benefits </a:t>
              </a:r>
              <a:r>
                <a:rPr lang="en-US" sz="1000" dirty="0">
                  <a:solidFill>
                    <a:srgbClr val="231F20"/>
                  </a:solidFill>
                  <a:latin typeface="Arial" panose="020B0604020202020204" pitchFamily="34" charset="0"/>
                  <a:cs typeface="Times New Roman" panose="02020603050405020304" pitchFamily="18" charset="0"/>
                </a:rPr>
                <a:t>and </a:t>
              </a:r>
              <a:r>
                <a:rPr lang="en-US" sz="1000" b="1" dirty="0">
                  <a:solidFill>
                    <a:srgbClr val="231F20"/>
                  </a:solidFill>
                  <a:latin typeface="Arial" panose="020B0604020202020204" pitchFamily="34" charset="0"/>
                  <a:cs typeface="Times New Roman" panose="02020603050405020304" pitchFamily="18" charset="0"/>
                </a:rPr>
                <a:t>financial assurance</a:t>
              </a:r>
              <a:r>
                <a:rPr lang="en-US" sz="1000" dirty="0">
                  <a:solidFill>
                    <a:srgbClr val="231F20"/>
                  </a:solidFill>
                  <a:latin typeface="Arial" panose="020B0604020202020204" pitchFamily="34" charset="0"/>
                  <a:cs typeface="Times New Roman" panose="02020603050405020304" pitchFamily="18" charset="0"/>
                </a:rPr>
                <a:t>.</a:t>
              </a:r>
            </a:p>
          </p:txBody>
        </p:sp>
        <p:sp>
          <p:nvSpPr>
            <p:cNvPr id="27" name="Rectangle: Rounded Corners 26">
              <a:extLst>
                <a:ext uri="{FF2B5EF4-FFF2-40B4-BE49-F238E27FC236}">
                  <a16:creationId xmlns:a16="http://schemas.microsoft.com/office/drawing/2014/main" id="{5EF5A8E7-8952-61D6-2A58-0E130532468A}"/>
                </a:ext>
              </a:extLst>
            </p:cNvPr>
            <p:cNvSpPr/>
            <p:nvPr/>
          </p:nvSpPr>
          <p:spPr>
            <a:xfrm>
              <a:off x="7375369" y="1410198"/>
              <a:ext cx="4625712" cy="1311557"/>
            </a:xfrm>
            <a:prstGeom prst="roundRect">
              <a:avLst>
                <a:gd name="adj" fmla="val 13879"/>
              </a:avLst>
            </a:prstGeom>
            <a:solidFill>
              <a:srgbClr val="D8DAD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0815" indent="-170815" defTabSz="914309">
                <a:buFont typeface="Arial" panose="020B0604020202020204" pitchFamily="34" charset="0"/>
                <a:buChar char="•"/>
              </a:pPr>
              <a:r>
                <a:rPr lang="en-GB" sz="1000" dirty="0">
                  <a:solidFill>
                    <a:srgbClr val="231F20"/>
                  </a:solidFill>
                  <a:latin typeface="Arial" panose="020B0604020202020204"/>
                </a:rPr>
                <a:t>Concerns about the </a:t>
              </a:r>
              <a:r>
                <a:rPr lang="en-GB" sz="1000" b="1" dirty="0">
                  <a:solidFill>
                    <a:srgbClr val="231F20"/>
                  </a:solidFill>
                  <a:latin typeface="Arial" panose="020B0604020202020204"/>
                </a:rPr>
                <a:t>capacity</a:t>
              </a:r>
              <a:r>
                <a:rPr lang="en-GB" sz="1000" dirty="0">
                  <a:solidFill>
                    <a:srgbClr val="231F20"/>
                  </a:solidFill>
                  <a:latin typeface="Arial" panose="020B0604020202020204"/>
                </a:rPr>
                <a:t> of both Evelina London and St </a:t>
              </a:r>
              <a:r>
                <a:rPr lang="en-GB" sz="1000" dirty="0">
                  <a:solidFill>
                    <a:srgbClr val="231F20"/>
                  </a:solidFill>
                  <a:latin typeface="Arial"/>
                  <a:cs typeface="Times New Roman"/>
                </a:rPr>
                <a:t>George’s to take on the PTC, in particular inpatient beds and intensive care capacity.</a:t>
              </a:r>
              <a:endParaRPr lang="en-US" dirty="0">
                <a:latin typeface="Arial"/>
                <a:cs typeface="Times New Roman"/>
              </a:endParaRPr>
            </a:p>
            <a:p>
              <a:pPr marL="170815" indent="-170815" defTabSz="914309">
                <a:buFont typeface="Arial" panose="020B0604020202020204" pitchFamily="34" charset="0"/>
                <a:buChar char="•"/>
              </a:pPr>
              <a:r>
                <a:rPr lang="en-GB" sz="1000" b="1" dirty="0">
                  <a:solidFill>
                    <a:srgbClr val="231F20"/>
                  </a:solidFill>
                  <a:latin typeface="Arial"/>
                  <a:cs typeface="Times New Roman"/>
                </a:rPr>
                <a:t>Desire for equivalent play, education and outdoor sp</a:t>
              </a:r>
              <a:r>
                <a:rPr lang="en-GB" sz="1000" b="1" dirty="0">
                  <a:solidFill>
                    <a:schemeClr val="tx1"/>
                  </a:solidFill>
                  <a:latin typeface="Arial"/>
                  <a:cs typeface="Times New Roman"/>
                </a:rPr>
                <a:t>aces to now </a:t>
              </a:r>
              <a:r>
                <a:rPr lang="en-GB" sz="1000" dirty="0">
                  <a:solidFill>
                    <a:schemeClr val="tx1"/>
                  </a:solidFill>
                  <a:latin typeface="Arial"/>
                  <a:cs typeface="Times New Roman"/>
                </a:rPr>
                <a:t>and for a separate schoolroom for children with cancer.</a:t>
              </a:r>
            </a:p>
            <a:p>
              <a:pPr marL="170815" indent="-170815" defTabSz="914309">
                <a:buFont typeface="Arial" panose="020B0604020202020204" pitchFamily="34" charset="0"/>
                <a:buChar char="•"/>
              </a:pPr>
              <a:r>
                <a:rPr lang="en-US" sz="1000" dirty="0">
                  <a:solidFill>
                    <a:srgbClr val="231F20"/>
                  </a:solidFill>
                  <a:latin typeface="Arial"/>
                  <a:cs typeface="Times New Roman"/>
                </a:rPr>
                <a:t>Although</a:t>
              </a:r>
              <a:r>
                <a:rPr lang="en-US" sz="1000" dirty="0">
                  <a:solidFill>
                    <a:srgbClr val="231F20"/>
                  </a:solidFill>
                  <a:latin typeface="Arial"/>
                  <a:ea typeface="Arial" panose="020B0604020202020204" pitchFamily="34" charset="0"/>
                  <a:cs typeface="Times New Roman"/>
                </a:rPr>
                <a:t> St George’s would refurbish a wing of St George’s Hospital to create a children’s cancer centre, some concerns were raised about its </a:t>
              </a:r>
              <a:r>
                <a:rPr lang="en-US" sz="1000" b="1" dirty="0">
                  <a:solidFill>
                    <a:srgbClr val="231F20"/>
                  </a:solidFill>
                  <a:latin typeface="Arial"/>
                  <a:ea typeface="Arial" panose="020B0604020202020204" pitchFamily="34" charset="0"/>
                  <a:cs typeface="Times New Roman"/>
                </a:rPr>
                <a:t>current estate being outdated</a:t>
              </a:r>
              <a:r>
                <a:rPr lang="en-US" sz="1000" dirty="0">
                  <a:solidFill>
                    <a:srgbClr val="231F20"/>
                  </a:solidFill>
                  <a:latin typeface="Arial"/>
                  <a:ea typeface="Arial" panose="020B0604020202020204" pitchFamily="34" charset="0"/>
                  <a:cs typeface="Times New Roman"/>
                </a:rPr>
                <a:t>. The proposal for single ensuite </a:t>
              </a:r>
              <a:r>
                <a:rPr lang="en-US" sz="1000" dirty="0">
                  <a:solidFill>
                    <a:srgbClr val="231F20"/>
                  </a:solidFill>
                  <a:latin typeface="Arial"/>
                  <a:cs typeface="Times New Roman"/>
                </a:rPr>
                <a:t>rooms for St George’s inpatient </a:t>
              </a:r>
              <a:r>
                <a:rPr lang="en-US" sz="1000" dirty="0">
                  <a:solidFill>
                    <a:schemeClr val="tx1"/>
                  </a:solidFill>
                  <a:latin typeface="Arial"/>
                  <a:ea typeface="Arial" panose="020B0604020202020204" pitchFamily="34" charset="0"/>
                  <a:cs typeface="Times New Roman"/>
                </a:rPr>
                <a:t>cancer ward was seen as a positive. </a:t>
              </a:r>
              <a:endParaRPr lang="en-US" sz="1000" dirty="0">
                <a:solidFill>
                  <a:schemeClr val="tx1"/>
                </a:solidFill>
                <a:latin typeface="Arial"/>
                <a:ea typeface="Arial" panose="020B0604020202020204" pitchFamily="34" charset="0"/>
                <a:cs typeface="Times New Roman" panose="02020603050405020304" pitchFamily="18" charset="0"/>
              </a:endParaRPr>
            </a:p>
          </p:txBody>
        </p:sp>
        <p:sp>
          <p:nvSpPr>
            <p:cNvPr id="29" name="Rectangle: Rounded Corners 28">
              <a:extLst>
                <a:ext uri="{FF2B5EF4-FFF2-40B4-BE49-F238E27FC236}">
                  <a16:creationId xmlns:a16="http://schemas.microsoft.com/office/drawing/2014/main" id="{53582A8B-8A96-C32A-94B8-0116ADC168D4}"/>
                </a:ext>
              </a:extLst>
            </p:cNvPr>
            <p:cNvSpPr/>
            <p:nvPr/>
          </p:nvSpPr>
          <p:spPr>
            <a:xfrm>
              <a:off x="6234810" y="2808174"/>
              <a:ext cx="1115967" cy="65428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3991" rIns="0" rtlCol="0" anchor="ctr"/>
            <a:lstStyle/>
            <a:p>
              <a:pPr algn="ctr" defTabSz="914309"/>
              <a:r>
                <a:rPr lang="en-GB" sz="1100" b="1">
                  <a:solidFill>
                    <a:srgbClr val="FFFFFF"/>
                  </a:solidFill>
                  <a:latin typeface="Arial" panose="020B0604020202020204"/>
                </a:rPr>
                <a:t>Research</a:t>
              </a:r>
            </a:p>
          </p:txBody>
        </p:sp>
        <p:sp>
          <p:nvSpPr>
            <p:cNvPr id="31" name="Rectangle: Rounded Corners 30">
              <a:extLst>
                <a:ext uri="{FF2B5EF4-FFF2-40B4-BE49-F238E27FC236}">
                  <a16:creationId xmlns:a16="http://schemas.microsoft.com/office/drawing/2014/main" id="{32C73D56-CEC1-480A-EE75-E9D143D3622D}"/>
                </a:ext>
              </a:extLst>
            </p:cNvPr>
            <p:cNvSpPr/>
            <p:nvPr/>
          </p:nvSpPr>
          <p:spPr>
            <a:xfrm>
              <a:off x="6254353" y="3536626"/>
              <a:ext cx="1115967" cy="1722186"/>
            </a:xfrm>
            <a:prstGeom prst="roundRect">
              <a:avLst>
                <a:gd name="adj" fmla="val 10215"/>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9" tIns="575983" rIns="35999" rtlCol="0" anchor="ctr"/>
            <a:lstStyle/>
            <a:p>
              <a:pPr algn="ctr" defTabSz="914309"/>
              <a:r>
                <a:rPr lang="en-GB" sz="1100" b="1">
                  <a:solidFill>
                    <a:srgbClr val="FFFFFF"/>
                  </a:solidFill>
                  <a:latin typeface="Arial" panose="020B0604020202020204"/>
                </a:rPr>
                <a:t>Strength of case for change</a:t>
              </a:r>
            </a:p>
          </p:txBody>
        </p:sp>
        <p:sp>
          <p:nvSpPr>
            <p:cNvPr id="32" name="Rectangle: Rounded Corners 31">
              <a:extLst>
                <a:ext uri="{FF2B5EF4-FFF2-40B4-BE49-F238E27FC236}">
                  <a16:creationId xmlns:a16="http://schemas.microsoft.com/office/drawing/2014/main" id="{E0EDA65B-8C46-B73C-055E-C050A8BDBD14}"/>
                </a:ext>
              </a:extLst>
            </p:cNvPr>
            <p:cNvSpPr/>
            <p:nvPr/>
          </p:nvSpPr>
          <p:spPr>
            <a:xfrm>
              <a:off x="6254353" y="5330514"/>
              <a:ext cx="1115967" cy="953826"/>
            </a:xfrm>
            <a:prstGeom prst="roundRect">
              <a:avLst>
                <a:gd name="adj" fmla="val 10215"/>
              </a:avLst>
            </a:prstGeom>
          </p:spPr>
          <p:style>
            <a:lnRef idx="2">
              <a:schemeClr val="accent1">
                <a:shade val="50000"/>
              </a:schemeClr>
            </a:lnRef>
            <a:fillRef idx="1">
              <a:schemeClr val="accent1"/>
            </a:fillRef>
            <a:effectRef idx="0">
              <a:schemeClr val="accent1"/>
            </a:effectRef>
            <a:fontRef idx="minor">
              <a:schemeClr val="lt1"/>
            </a:fontRef>
          </p:style>
          <p:txBody>
            <a:bodyPr lIns="0" tIns="431988" rIns="0" rtlCol="0" anchor="ctr"/>
            <a:lstStyle/>
            <a:p>
              <a:pPr algn="ctr" defTabSz="914309"/>
              <a:r>
                <a:rPr lang="en-GB" sz="1100" b="1">
                  <a:solidFill>
                    <a:srgbClr val="FFFFFF"/>
                  </a:solidFill>
                  <a:latin typeface="Arial" panose="020B0604020202020204"/>
                </a:rPr>
                <a:t>Deliverability</a:t>
              </a:r>
            </a:p>
          </p:txBody>
        </p:sp>
        <p:sp>
          <p:nvSpPr>
            <p:cNvPr id="33" name="Rectangle: Rounded Corners 32">
              <a:extLst>
                <a:ext uri="{FF2B5EF4-FFF2-40B4-BE49-F238E27FC236}">
                  <a16:creationId xmlns:a16="http://schemas.microsoft.com/office/drawing/2014/main" id="{1FF3D639-D714-D754-3A22-5BDA329A7DCD}"/>
                </a:ext>
              </a:extLst>
            </p:cNvPr>
            <p:cNvSpPr/>
            <p:nvPr/>
          </p:nvSpPr>
          <p:spPr>
            <a:xfrm>
              <a:off x="7438271" y="2808174"/>
              <a:ext cx="4625712" cy="654286"/>
            </a:xfrm>
            <a:prstGeom prst="roundRect">
              <a:avLst>
                <a:gd name="adj" fmla="val 1387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spcBef>
                  <a:spcPts val="400"/>
                </a:spcBef>
                <a:buFont typeface="Arial" panose="020B0604020202020204" pitchFamily="34" charset="0"/>
                <a:buChar char="•"/>
              </a:pPr>
              <a:r>
                <a:rPr lang="en-US" sz="1000" b="1" dirty="0">
                  <a:solidFill>
                    <a:srgbClr val="231F20"/>
                  </a:solidFill>
                  <a:latin typeface="Arial"/>
                  <a:ea typeface="Arial" panose="020B0604020202020204" pitchFamily="34" charset="0"/>
                  <a:cs typeface="Times New Roman"/>
                </a:rPr>
                <a:t>Research facilities an</a:t>
              </a:r>
              <a:r>
                <a:rPr lang="en-US" sz="1000" b="1" dirty="0">
                  <a:solidFill>
                    <a:schemeClr val="tx1"/>
                  </a:solidFill>
                  <a:latin typeface="Arial"/>
                  <a:ea typeface="Arial" panose="020B0604020202020204" pitchFamily="34" charset="0"/>
                  <a:cs typeface="Times New Roman"/>
                </a:rPr>
                <a:t>d capability </a:t>
              </a:r>
              <a:r>
                <a:rPr lang="en-US" sz="1000" dirty="0">
                  <a:solidFill>
                    <a:schemeClr val="tx1"/>
                  </a:solidFill>
                  <a:latin typeface="Arial"/>
                  <a:ea typeface="Arial" panose="020B0604020202020204" pitchFamily="34" charset="0"/>
                  <a:cs typeface="Times New Roman"/>
                </a:rPr>
                <a:t>were considered an important factor by many respondents to the consultation. They asked about future provision of </a:t>
              </a:r>
              <a:r>
                <a:rPr lang="en-GB" sz="1000" dirty="0">
                  <a:solidFill>
                    <a:schemeClr val="tx1"/>
                  </a:solidFill>
                  <a:latin typeface="Arial"/>
                  <a:ea typeface="Arial" panose="020B0604020202020204" pitchFamily="34" charset="0"/>
                  <a:cs typeface="Times New Roman"/>
                </a:rPr>
                <a:t>the paediatric research and clinical trials currently undertaken at The Royal Marsden, including the </a:t>
              </a:r>
              <a:r>
                <a:rPr lang="en-GB" sz="1000" b="1" dirty="0">
                  <a:solidFill>
                    <a:schemeClr val="tx1"/>
                  </a:solidFill>
                  <a:latin typeface="Arial"/>
                  <a:ea typeface="Arial" panose="020B0604020202020204" pitchFamily="34" charset="0"/>
                  <a:cs typeface="Times New Roman"/>
                </a:rPr>
                <a:t>Experimental Cancer Medicines Centre. </a:t>
              </a:r>
              <a:r>
                <a:rPr lang="en-GB" sz="1000" dirty="0">
                  <a:solidFill>
                    <a:schemeClr val="tx1"/>
                  </a:solidFill>
                  <a:latin typeface="Arial"/>
                  <a:ea typeface="Arial" panose="020B0604020202020204" pitchFamily="34" charset="0"/>
                  <a:cs typeface="Times New Roman"/>
                </a:rPr>
                <a:t> </a:t>
              </a:r>
              <a:endParaRPr lang="en-GB" sz="1000" dirty="0">
                <a:solidFill>
                  <a:schemeClr val="tx1"/>
                </a:solidFill>
                <a:latin typeface="Arial" panose="020B0604020202020204" pitchFamily="34" charset="0"/>
                <a:ea typeface="Arial" panose="020B0604020202020204" pitchFamily="34" charset="0"/>
                <a:cs typeface="Times New Roman" panose="02020603050405020304" pitchFamily="18" charset="0"/>
              </a:endParaRPr>
            </a:p>
          </p:txBody>
        </p:sp>
        <p:sp>
          <p:nvSpPr>
            <p:cNvPr id="35" name="Rectangle: Rounded Corners 34">
              <a:extLst>
                <a:ext uri="{FF2B5EF4-FFF2-40B4-BE49-F238E27FC236}">
                  <a16:creationId xmlns:a16="http://schemas.microsoft.com/office/drawing/2014/main" id="{5D34A634-C18D-5538-4960-5B358450DC3E}"/>
                </a:ext>
              </a:extLst>
            </p:cNvPr>
            <p:cNvSpPr/>
            <p:nvPr/>
          </p:nvSpPr>
          <p:spPr>
            <a:xfrm>
              <a:off x="7460052" y="3524338"/>
              <a:ext cx="4603930" cy="1722186"/>
            </a:xfrm>
            <a:prstGeom prst="roundRect">
              <a:avLst>
                <a:gd name="adj" fmla="val 785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33" indent="-171433" defTabSz="914309">
                <a:buFont typeface="Arial" panose="020B0604020202020204" pitchFamily="34" charset="0"/>
                <a:buChar char="•"/>
              </a:pPr>
              <a:r>
                <a:rPr lang="en-GB" sz="1000" dirty="0">
                  <a:solidFill>
                    <a:srgbClr val="231F20"/>
                  </a:solidFill>
                  <a:latin typeface="Arial" panose="020B0604020202020204"/>
                </a:rPr>
                <a:t>There was </a:t>
              </a:r>
              <a:r>
                <a:rPr lang="en-GB" sz="1000" b="1" dirty="0">
                  <a:solidFill>
                    <a:srgbClr val="231F20"/>
                  </a:solidFill>
                  <a:latin typeface="Arial" panose="020B0604020202020204"/>
                </a:rPr>
                <a:t>strong support for the case for change from healthcare organisations, professional bodies, and staff delivering the service, </a:t>
              </a:r>
              <a:r>
                <a:rPr lang="en-GB" sz="1000" dirty="0">
                  <a:solidFill>
                    <a:srgbClr val="231F20"/>
                  </a:solidFill>
                  <a:latin typeface="Arial" panose="020B0604020202020204"/>
                </a:rPr>
                <a:t>wh</a:t>
              </a:r>
              <a:r>
                <a:rPr lang="en-GB" sz="1000" b="1" dirty="0">
                  <a:solidFill>
                    <a:srgbClr val="231F20"/>
                  </a:solidFill>
                  <a:latin typeface="Arial" panose="020B0604020202020204"/>
                </a:rPr>
                <a:t>o </a:t>
              </a:r>
              <a:r>
                <a:rPr lang="en-GB" sz="1000" dirty="0">
                  <a:solidFill>
                    <a:srgbClr val="231F20"/>
                  </a:solidFill>
                  <a:latin typeface="Arial" panose="020B0604020202020204"/>
                </a:rPr>
                <a:t>shared their views on the importance of children’s cancer services being on the same site as a level 3 children’s intensive care unit which can provide life support. Some parents agreed. There were calls for the change to be made as quickly as possible for the benefit of patients.</a:t>
              </a:r>
              <a:endParaRPr lang="en-US" sz="1000" dirty="0">
                <a:solidFill>
                  <a:srgbClr val="231F20"/>
                </a:solidFill>
                <a:latin typeface="Arial" panose="020B0604020202020204" pitchFamily="34" charset="0"/>
                <a:cs typeface="Times New Roman" panose="02020603050405020304" pitchFamily="18" charset="0"/>
              </a:endParaRPr>
            </a:p>
            <a:p>
              <a:pPr marL="171433" indent="-171433" defTabSz="914309">
                <a:buFont typeface="Arial" panose="020B0604020202020204" pitchFamily="34" charset="0"/>
                <a:buChar char="•"/>
              </a:pPr>
              <a:r>
                <a:rPr lang="en-US" sz="1000" dirty="0">
                  <a:solidFill>
                    <a:srgbClr val="231F20"/>
                  </a:solidFill>
                  <a:latin typeface="Arial" panose="020B0604020202020204" pitchFamily="34" charset="0"/>
                  <a:ea typeface="Arial" panose="020B0604020202020204" pitchFamily="34" charset="0"/>
                  <a:cs typeface="Times New Roman" panose="02020603050405020304" pitchFamily="18" charset="0"/>
                </a:rPr>
                <a:t>Reflecting a strength of feeling about the current service, many patients and carers felt strongly that the </a:t>
              </a:r>
              <a:r>
                <a:rPr lang="en-US" sz="1000" b="1" dirty="0">
                  <a:solidFill>
                    <a:srgbClr val="231F20"/>
                  </a:solidFill>
                  <a:latin typeface="Arial" panose="020B0604020202020204" pitchFamily="34" charset="0"/>
                  <a:ea typeface="Arial" panose="020B0604020202020204" pitchFamily="34" charset="0"/>
                  <a:cs typeface="Times New Roman" panose="02020603050405020304" pitchFamily="18" charset="0"/>
                </a:rPr>
                <a:t>specialist cancer services for children should not move from The Royal Marsden</a:t>
              </a:r>
              <a:r>
                <a:rPr lang="en-US" sz="1000" dirty="0">
                  <a:solidFill>
                    <a:srgbClr val="231F20"/>
                  </a:solidFill>
                  <a:latin typeface="Arial" panose="020B0604020202020204" pitchFamily="34" charset="0"/>
                  <a:ea typeface="Arial" panose="020B0604020202020204" pitchFamily="34" charset="0"/>
                  <a:cs typeface="Times New Roman" panose="02020603050405020304" pitchFamily="18" charset="0"/>
                </a:rPr>
                <a:t>. </a:t>
              </a:r>
            </a:p>
            <a:p>
              <a:pPr marL="171433" indent="-171433" defTabSz="914309">
                <a:buFont typeface="Arial" panose="020B0604020202020204" pitchFamily="34" charset="0"/>
                <a:buChar char="•"/>
              </a:pPr>
              <a:r>
                <a:rPr lang="en-US" sz="1000" dirty="0">
                  <a:solidFill>
                    <a:srgbClr val="231F20"/>
                  </a:solidFill>
                  <a:latin typeface="Arial" panose="020B0604020202020204" pitchFamily="34" charset="0"/>
                  <a:ea typeface="Arial" panose="020B0604020202020204" pitchFamily="34" charset="0"/>
                  <a:cs typeface="Times New Roman" panose="02020603050405020304" pitchFamily="18" charset="0"/>
                </a:rPr>
                <a:t>Some put forward alternative suggestions. Others called for a single-site solution. </a:t>
              </a:r>
            </a:p>
          </p:txBody>
        </p:sp>
        <p:sp>
          <p:nvSpPr>
            <p:cNvPr id="36" name="Rectangle: Rounded Corners 35">
              <a:extLst>
                <a:ext uri="{FF2B5EF4-FFF2-40B4-BE49-F238E27FC236}">
                  <a16:creationId xmlns:a16="http://schemas.microsoft.com/office/drawing/2014/main" id="{3A3CA600-B6DC-5E9C-1401-E26BDC39DB42}"/>
                </a:ext>
              </a:extLst>
            </p:cNvPr>
            <p:cNvSpPr/>
            <p:nvPr/>
          </p:nvSpPr>
          <p:spPr>
            <a:xfrm>
              <a:off x="7438270" y="5331335"/>
              <a:ext cx="4588999" cy="963935"/>
            </a:xfrm>
            <a:prstGeom prst="roundRect">
              <a:avLst>
                <a:gd name="adj" fmla="val 13879"/>
              </a:avLst>
            </a:prstGeom>
            <a:solidFill>
              <a:srgbClr val="A0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33" indent="-171433" defTabSz="914309">
                <a:buFont typeface="Arial" panose="020B0604020202020204" pitchFamily="34" charset="0"/>
                <a:buChar char="•"/>
              </a:pPr>
              <a:r>
                <a:rPr lang="en-GB" sz="1000" dirty="0">
                  <a:solidFill>
                    <a:srgbClr val="231F20"/>
                  </a:solidFill>
                  <a:latin typeface="Arial" panose="020B0604020202020204"/>
                </a:rPr>
                <a:t>Concerns that additional </a:t>
              </a:r>
              <a:r>
                <a:rPr lang="en-GB" sz="1000" b="1" dirty="0">
                  <a:solidFill>
                    <a:srgbClr val="231F20"/>
                  </a:solidFill>
                  <a:latin typeface="Arial" panose="020B0604020202020204"/>
                </a:rPr>
                <a:t>funding </a:t>
              </a:r>
              <a:r>
                <a:rPr lang="en-GB" sz="1000" dirty="0">
                  <a:solidFill>
                    <a:srgbClr val="231F20"/>
                  </a:solidFill>
                  <a:latin typeface="Arial" panose="020B0604020202020204"/>
                </a:rPr>
                <a:t>[for estates improvements for out-of-scope areas] would be required to make the necessary changes. </a:t>
              </a:r>
            </a:p>
            <a:p>
              <a:pPr marL="171433" indent="-171433" defTabSz="914309">
                <a:buFont typeface="Arial" panose="020B0604020202020204" pitchFamily="34" charset="0"/>
                <a:buChar char="•"/>
              </a:pPr>
              <a:r>
                <a:rPr lang="en-GB" sz="1000" dirty="0">
                  <a:solidFill>
                    <a:srgbClr val="231F20"/>
                  </a:solidFill>
                  <a:latin typeface="Arial" panose="020B0604020202020204"/>
                </a:rPr>
                <a:t>Concerns that the future provider wouldn’t be able to meet the current levels of </a:t>
              </a:r>
              <a:r>
                <a:rPr lang="en-GB" sz="1000" b="1" dirty="0">
                  <a:solidFill>
                    <a:srgbClr val="231F20"/>
                  </a:solidFill>
                  <a:latin typeface="Arial" panose="020B0604020202020204"/>
                </a:rPr>
                <a:t>charitable funding </a:t>
              </a:r>
              <a:r>
                <a:rPr lang="en-GB" sz="1000" dirty="0">
                  <a:solidFill>
                    <a:srgbClr val="231F20"/>
                  </a:solidFill>
                  <a:latin typeface="Arial" panose="020B0604020202020204"/>
                </a:rPr>
                <a:t>for the service.</a:t>
              </a:r>
            </a:p>
            <a:p>
              <a:pPr marL="171433" indent="-171433" defTabSz="914309">
                <a:buFont typeface="Arial" panose="020B0604020202020204" pitchFamily="34" charset="0"/>
                <a:buChar char="•"/>
              </a:pPr>
              <a:r>
                <a:rPr lang="en-GB" sz="1000" dirty="0">
                  <a:solidFill>
                    <a:srgbClr val="231F20"/>
                  </a:solidFill>
                  <a:latin typeface="Arial" panose="020B0604020202020204"/>
                </a:rPr>
                <a:t>Feedback that implementation should be undertaken in a </a:t>
              </a:r>
              <a:r>
                <a:rPr lang="en-GB" sz="1000" b="1" dirty="0">
                  <a:solidFill>
                    <a:srgbClr val="231F20"/>
                  </a:solidFill>
                  <a:latin typeface="Arial" panose="020B0604020202020204"/>
                </a:rPr>
                <a:t>timely fashion, supported by clear, open communications, </a:t>
              </a:r>
              <a:r>
                <a:rPr lang="en-GB" sz="1000" dirty="0">
                  <a:solidFill>
                    <a:srgbClr val="231F20"/>
                  </a:solidFill>
                  <a:latin typeface="Arial" panose="020B0604020202020204"/>
                </a:rPr>
                <a:t>to ensure safe transition. </a:t>
              </a:r>
            </a:p>
          </p:txBody>
        </p:sp>
        <p:pic>
          <p:nvPicPr>
            <p:cNvPr id="38" name="Graphic 37" descr="Document with solid fill">
              <a:extLst>
                <a:ext uri="{FF2B5EF4-FFF2-40B4-BE49-F238E27FC236}">
                  <a16:creationId xmlns:a16="http://schemas.microsoft.com/office/drawing/2014/main" id="{5DE6D91A-C338-7C72-218A-93117F7751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37730" y="3708288"/>
              <a:ext cx="510129" cy="510129"/>
            </a:xfrm>
            <a:prstGeom prst="rect">
              <a:avLst/>
            </a:prstGeom>
          </p:spPr>
        </p:pic>
        <p:pic>
          <p:nvPicPr>
            <p:cNvPr id="40" name="Graphic 39" descr="Doctor female with solid fill">
              <a:extLst>
                <a:ext uri="{FF2B5EF4-FFF2-40B4-BE49-F238E27FC236}">
                  <a16:creationId xmlns:a16="http://schemas.microsoft.com/office/drawing/2014/main" id="{42E12C3C-7F22-54D5-0F09-D1298A818D4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1807" y="4242732"/>
              <a:ext cx="493487" cy="493487"/>
            </a:xfrm>
            <a:prstGeom prst="rect">
              <a:avLst/>
            </a:prstGeom>
          </p:spPr>
        </p:pic>
        <p:pic>
          <p:nvPicPr>
            <p:cNvPr id="42" name="Graphic 41" descr="Hospital with solid fill">
              <a:extLst>
                <a:ext uri="{FF2B5EF4-FFF2-40B4-BE49-F238E27FC236}">
                  <a16:creationId xmlns:a16="http://schemas.microsoft.com/office/drawing/2014/main" id="{7EE6EEBA-4513-035D-01B7-6CBB5DC592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33652" y="1599205"/>
              <a:ext cx="475583" cy="475583"/>
            </a:xfrm>
            <a:prstGeom prst="rect">
              <a:avLst/>
            </a:prstGeom>
          </p:spPr>
        </p:pic>
        <p:pic>
          <p:nvPicPr>
            <p:cNvPr id="44" name="Graphic 43" descr="Care with solid fill">
              <a:extLst>
                <a:ext uri="{FF2B5EF4-FFF2-40B4-BE49-F238E27FC236}">
                  <a16:creationId xmlns:a16="http://schemas.microsoft.com/office/drawing/2014/main" id="{E3D1ACE2-73DE-57F3-1157-3BA4B4E73D9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7620" y="569552"/>
              <a:ext cx="467674" cy="467674"/>
            </a:xfrm>
            <a:prstGeom prst="rect">
              <a:avLst/>
            </a:prstGeom>
          </p:spPr>
        </p:pic>
        <p:pic>
          <p:nvPicPr>
            <p:cNvPr id="46" name="Graphic 45" descr="Route (Two Pins With A Path) with solid fill">
              <a:extLst>
                <a:ext uri="{FF2B5EF4-FFF2-40B4-BE49-F238E27FC236}">
                  <a16:creationId xmlns:a16="http://schemas.microsoft.com/office/drawing/2014/main" id="{5FC624E3-B293-2A20-6D18-2609C525E16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8919" y="2907700"/>
              <a:ext cx="526375" cy="526375"/>
            </a:xfrm>
            <a:prstGeom prst="rect">
              <a:avLst/>
            </a:prstGeom>
          </p:spPr>
        </p:pic>
        <p:pic>
          <p:nvPicPr>
            <p:cNvPr id="48" name="Graphic 47" descr="Blueprint with solid fill">
              <a:extLst>
                <a:ext uri="{FF2B5EF4-FFF2-40B4-BE49-F238E27FC236}">
                  <a16:creationId xmlns:a16="http://schemas.microsoft.com/office/drawing/2014/main" id="{0261D2A9-A2A4-2381-6F6A-003DA25258C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572276" y="5364494"/>
              <a:ext cx="480119" cy="480119"/>
            </a:xfrm>
            <a:prstGeom prst="rect">
              <a:avLst/>
            </a:prstGeom>
          </p:spPr>
        </p:pic>
        <p:sp>
          <p:nvSpPr>
            <p:cNvPr id="7" name="Rectangle: Rounded Corners 6">
              <a:extLst>
                <a:ext uri="{FF2B5EF4-FFF2-40B4-BE49-F238E27FC236}">
                  <a16:creationId xmlns:a16="http://schemas.microsoft.com/office/drawing/2014/main" id="{29573841-A29B-4B27-EE19-53D46050A829}"/>
                </a:ext>
              </a:extLst>
            </p:cNvPr>
            <p:cNvSpPr/>
            <p:nvPr/>
          </p:nvSpPr>
          <p:spPr>
            <a:xfrm>
              <a:off x="211804" y="1310562"/>
              <a:ext cx="1105384" cy="1397559"/>
            </a:xfrm>
            <a:prstGeom prst="roundRect">
              <a:avLst>
                <a:gd name="adj" fmla="val 8473"/>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11983" rIns="0" rtlCol="0" anchor="ctr"/>
            <a:lstStyle/>
            <a:p>
              <a:pPr algn="ctr" defTabSz="914309"/>
              <a:r>
                <a:rPr lang="en-GB" sz="1100" b="1">
                  <a:solidFill>
                    <a:srgbClr val="FFFFFF"/>
                  </a:solidFill>
                  <a:latin typeface="Arial" panose="020B0604020202020204"/>
                </a:rPr>
                <a:t>Patient pathways</a:t>
              </a:r>
            </a:p>
          </p:txBody>
        </p:sp>
        <p:sp>
          <p:nvSpPr>
            <p:cNvPr id="8" name="Rectangle: Rounded Corners 7">
              <a:extLst>
                <a:ext uri="{FF2B5EF4-FFF2-40B4-BE49-F238E27FC236}">
                  <a16:creationId xmlns:a16="http://schemas.microsoft.com/office/drawing/2014/main" id="{AF6ACA55-CECD-D071-F1A2-6C52BEA5AF14}"/>
                </a:ext>
              </a:extLst>
            </p:cNvPr>
            <p:cNvSpPr/>
            <p:nvPr/>
          </p:nvSpPr>
          <p:spPr>
            <a:xfrm>
              <a:off x="1446991" y="1310563"/>
              <a:ext cx="4659009" cy="1397557"/>
            </a:xfrm>
            <a:prstGeom prst="roundRect">
              <a:avLst>
                <a:gd name="adj" fmla="val 694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0815" indent="-170815" defTabSz="914309">
                <a:buFont typeface="Arial" panose="020B0604020202020204" pitchFamily="34" charset="0"/>
                <a:buChar char="•"/>
              </a:pPr>
              <a:r>
                <a:rPr lang="en-GB" sz="1000" dirty="0">
                  <a:solidFill>
                    <a:schemeClr val="tx1"/>
                  </a:solidFill>
                  <a:latin typeface="Arial"/>
                  <a:ea typeface="Arial" panose="020B0604020202020204" pitchFamily="34" charset="0"/>
                  <a:cs typeface="Times New Roman"/>
                </a:rPr>
                <a:t>Concerns that, although transfers from the specialist cancer centre to another hospital for intensive care would be eliminated, </a:t>
              </a:r>
              <a:r>
                <a:rPr lang="en-GB" sz="1000" b="1" dirty="0">
                  <a:solidFill>
                    <a:schemeClr val="tx1"/>
                  </a:solidFill>
                  <a:latin typeface="Arial"/>
                  <a:ea typeface="Arial" panose="020B0604020202020204" pitchFamily="34" charset="0"/>
                  <a:cs typeface="Times New Roman"/>
                </a:rPr>
                <a:t>transfers for off-site services such as radiotherapy </a:t>
              </a:r>
              <a:r>
                <a:rPr lang="en-GB" sz="1000" dirty="0">
                  <a:solidFill>
                    <a:schemeClr val="tx1"/>
                  </a:solidFill>
                  <a:latin typeface="Arial"/>
                  <a:ea typeface="Arial" panose="020B0604020202020204" pitchFamily="34" charset="0"/>
                  <a:cs typeface="Times New Roman"/>
                </a:rPr>
                <a:t>would still be required.</a:t>
              </a:r>
              <a:endParaRPr lang="en-US" sz="1000" dirty="0">
                <a:solidFill>
                  <a:schemeClr val="tx1"/>
                </a:solidFill>
                <a:latin typeface="Arial"/>
                <a:ea typeface="Arial" panose="020B0604020202020204" pitchFamily="34" charset="0"/>
                <a:cs typeface="Times New Roman"/>
              </a:endParaRPr>
            </a:p>
            <a:p>
              <a:pPr marL="170815" indent="-170815" defTabSz="914309">
                <a:buFont typeface="Arial" panose="020B0604020202020204" pitchFamily="34" charset="0"/>
                <a:buChar char="•"/>
              </a:pPr>
              <a:r>
                <a:rPr lang="en-US" sz="1000" dirty="0">
                  <a:solidFill>
                    <a:srgbClr val="231F20"/>
                  </a:solidFill>
                  <a:latin typeface="Arial"/>
                  <a:ea typeface="Arial" panose="020B0604020202020204" pitchFamily="34" charset="0"/>
                  <a:cs typeface="Times New Roman"/>
                </a:rPr>
                <a:t>Concerns about the </a:t>
              </a:r>
              <a:r>
                <a:rPr lang="en-US" sz="1000" b="1" dirty="0">
                  <a:solidFill>
                    <a:srgbClr val="231F20"/>
                  </a:solidFill>
                  <a:latin typeface="Arial"/>
                  <a:ea typeface="Arial" panose="020B0604020202020204" pitchFamily="34" charset="0"/>
                  <a:cs typeface="Times New Roman"/>
                </a:rPr>
                <a:t>disaggregation of services for children and teenagers, </a:t>
              </a:r>
              <a:r>
                <a:rPr lang="en-US" sz="1000" dirty="0">
                  <a:solidFill>
                    <a:srgbClr val="231F20"/>
                  </a:solidFill>
                  <a:latin typeface="Arial"/>
                  <a:ea typeface="Arial" panose="020B0604020202020204" pitchFamily="34" charset="0"/>
                  <a:cs typeface="Times New Roman"/>
                </a:rPr>
                <a:t>raised by staff members and The Royal Marsden.</a:t>
              </a:r>
            </a:p>
            <a:p>
              <a:pPr marL="170815" indent="-170815" defTabSz="914309">
                <a:buFont typeface="Arial" panose="020B0604020202020204" pitchFamily="34" charset="0"/>
                <a:buChar char="•"/>
              </a:pPr>
              <a:r>
                <a:rPr lang="en-US" sz="1000" dirty="0">
                  <a:solidFill>
                    <a:schemeClr val="tx1"/>
                  </a:solidFill>
                  <a:latin typeface="Arial"/>
                  <a:ea typeface="Arial" panose="020B0604020202020204" pitchFamily="34" charset="0"/>
                  <a:cs typeface="Times New Roman"/>
                </a:rPr>
                <a:t>The </a:t>
              </a:r>
              <a:r>
                <a:rPr lang="en-US" sz="1000" b="1" dirty="0">
                  <a:solidFill>
                    <a:schemeClr val="tx1"/>
                  </a:solidFill>
                  <a:latin typeface="Arial"/>
                  <a:ea typeface="Arial" panose="020B0604020202020204" pitchFamily="34" charset="0"/>
                  <a:cs typeface="Times New Roman"/>
                </a:rPr>
                <a:t>importance of having a focus on teenagers aged 16 to 18 </a:t>
              </a:r>
              <a:r>
                <a:rPr lang="en-US" sz="1000" dirty="0">
                  <a:solidFill>
                    <a:schemeClr val="tx1"/>
                  </a:solidFill>
                  <a:latin typeface="Arial"/>
                  <a:ea typeface="Arial" panose="020B0604020202020204" pitchFamily="34" charset="0"/>
                  <a:cs typeface="Times New Roman"/>
                </a:rPr>
                <a:t>years was raised, including to ensure pathways for this age group are clear and high quality.</a:t>
              </a:r>
            </a:p>
          </p:txBody>
        </p:sp>
        <p:pic>
          <p:nvPicPr>
            <p:cNvPr id="14" name="Graphic 13" descr="Arrow Right with solid fill">
              <a:extLst>
                <a:ext uri="{FF2B5EF4-FFF2-40B4-BE49-F238E27FC236}">
                  <a16:creationId xmlns:a16="http://schemas.microsoft.com/office/drawing/2014/main" id="{DF4B21B8-2FA7-5C0D-F0F2-5A8AB44B7B7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85097" y="1578860"/>
              <a:ext cx="558797" cy="558797"/>
            </a:xfrm>
            <a:prstGeom prst="rect">
              <a:avLst/>
            </a:prstGeom>
          </p:spPr>
        </p:pic>
        <p:sp>
          <p:nvSpPr>
            <p:cNvPr id="17" name="Rectangle: Rounded Corners 16">
              <a:extLst>
                <a:ext uri="{FF2B5EF4-FFF2-40B4-BE49-F238E27FC236}">
                  <a16:creationId xmlns:a16="http://schemas.microsoft.com/office/drawing/2014/main" id="{02B3048E-36C5-705E-C417-E3CBC46B4B5E}"/>
                </a:ext>
              </a:extLst>
            </p:cNvPr>
            <p:cNvSpPr/>
            <p:nvPr/>
          </p:nvSpPr>
          <p:spPr>
            <a:xfrm>
              <a:off x="208430" y="5393041"/>
              <a:ext cx="1115967" cy="877138"/>
            </a:xfrm>
            <a:prstGeom prst="roundRect">
              <a:avLst>
                <a:gd name="adj" fmla="val 1021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95989" tIns="35999" rIns="35999" rtlCol="0" anchor="ctr"/>
            <a:lstStyle/>
            <a:p>
              <a:pPr algn="ctr" defTabSz="914309"/>
              <a:endParaRPr lang="en-GB" sz="1100" b="1">
                <a:solidFill>
                  <a:srgbClr val="FFFFFF"/>
                </a:solidFill>
                <a:latin typeface="Arial" panose="020B0604020202020204"/>
              </a:endParaRPr>
            </a:p>
          </p:txBody>
        </p:sp>
        <p:sp>
          <p:nvSpPr>
            <p:cNvPr id="18" name="Rectangle: Rounded Corners 17">
              <a:extLst>
                <a:ext uri="{FF2B5EF4-FFF2-40B4-BE49-F238E27FC236}">
                  <a16:creationId xmlns:a16="http://schemas.microsoft.com/office/drawing/2014/main" id="{3F4AC88E-ECD6-DEE9-4AD3-4B5BA99605FA}"/>
                </a:ext>
              </a:extLst>
            </p:cNvPr>
            <p:cNvSpPr/>
            <p:nvPr/>
          </p:nvSpPr>
          <p:spPr>
            <a:xfrm>
              <a:off x="1443480" y="5407202"/>
              <a:ext cx="4653624" cy="877138"/>
            </a:xfrm>
            <a:prstGeom prst="roundRect">
              <a:avLst>
                <a:gd name="adj" fmla="val 13879"/>
              </a:avLst>
            </a:prstGeom>
            <a:solidFill>
              <a:srgbClr val="C2D7F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0815" indent="-170815" defTabSz="914309">
                <a:buFont typeface="Arial" panose="020B0604020202020204" pitchFamily="34" charset="0"/>
                <a:buChar char="•"/>
              </a:pPr>
              <a:r>
                <a:rPr lang="en-GB" sz="1000" dirty="0">
                  <a:solidFill>
                    <a:srgbClr val="231F20"/>
                  </a:solidFill>
                  <a:latin typeface="Arial" panose="020B0604020202020204"/>
                </a:rPr>
                <a:t>Concerns about conventional radiotherapy being delivered at University College Hospital rather than at the future Principal Treatment Centre, including the risk of </a:t>
              </a:r>
              <a:r>
                <a:rPr lang="en-GB" sz="1000" b="1" dirty="0">
                  <a:solidFill>
                    <a:srgbClr val="231F20"/>
                  </a:solidFill>
                  <a:latin typeface="Arial" panose="020B0604020202020204"/>
                </a:rPr>
                <a:t>fragmentation of care, a potential lack of capacity, increased travel to central London for families </a:t>
              </a:r>
              <a:r>
                <a:rPr lang="en-GB" sz="1000" dirty="0">
                  <a:solidFill>
                    <a:srgbClr val="231F20"/>
                  </a:solidFill>
                  <a:latin typeface="Arial" panose="020B0604020202020204"/>
                </a:rPr>
                <a:t>and a potential fragility risk</a:t>
              </a:r>
              <a:r>
                <a:rPr lang="en-GB" sz="1000" b="1" dirty="0">
                  <a:solidFill>
                    <a:srgbClr val="231F20"/>
                  </a:solidFill>
                  <a:latin typeface="Arial" panose="020B0604020202020204"/>
                </a:rPr>
                <a:t>.</a:t>
              </a:r>
              <a:endParaRPr lang="en-GB" sz="1000" b="1" dirty="0">
                <a:solidFill>
                  <a:srgbClr val="231F20"/>
                </a:solidFill>
                <a:latin typeface="Arial" panose="020B0604020202020204" pitchFamily="34" charset="0"/>
                <a:cs typeface="Times New Roman" panose="02020603050405020304" pitchFamily="18" charset="0"/>
              </a:endParaRPr>
            </a:p>
          </p:txBody>
        </p:sp>
        <p:pic>
          <p:nvPicPr>
            <p:cNvPr id="20" name="Graphic 19" descr="Inpatient with solid fill">
              <a:extLst>
                <a:ext uri="{FF2B5EF4-FFF2-40B4-BE49-F238E27FC236}">
                  <a16:creationId xmlns:a16="http://schemas.microsoft.com/office/drawing/2014/main" id="{50C9FB8A-7BBB-A92F-53D4-01B9BDBEC5A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17008" y="5438802"/>
              <a:ext cx="480214" cy="480214"/>
            </a:xfrm>
            <a:prstGeom prst="rect">
              <a:avLst/>
            </a:prstGeom>
          </p:spPr>
        </p:pic>
        <p:sp>
          <p:nvSpPr>
            <p:cNvPr id="22" name="Rectangle: Rounded Corners 21">
              <a:extLst>
                <a:ext uri="{FF2B5EF4-FFF2-40B4-BE49-F238E27FC236}">
                  <a16:creationId xmlns:a16="http://schemas.microsoft.com/office/drawing/2014/main" id="{9F896BAE-1206-0A89-7EA2-63828BEFC763}"/>
                </a:ext>
              </a:extLst>
            </p:cNvPr>
            <p:cNvSpPr/>
            <p:nvPr/>
          </p:nvSpPr>
          <p:spPr>
            <a:xfrm>
              <a:off x="6216469" y="588935"/>
              <a:ext cx="1115967" cy="777464"/>
            </a:xfrm>
            <a:prstGeom prst="roundRect">
              <a:avLst>
                <a:gd name="adj" fmla="val 10215"/>
              </a:avLst>
            </a:prstGeom>
            <a:solidFill>
              <a:srgbClr val="42BBB2"/>
            </a:solidFill>
            <a:ln>
              <a:noFill/>
            </a:ln>
          </p:spPr>
          <p:style>
            <a:lnRef idx="2">
              <a:schemeClr val="accent1">
                <a:shade val="50000"/>
              </a:schemeClr>
            </a:lnRef>
            <a:fillRef idx="1">
              <a:schemeClr val="accent1"/>
            </a:fillRef>
            <a:effectRef idx="0">
              <a:schemeClr val="accent1"/>
            </a:effectRef>
            <a:fontRef idx="minor">
              <a:schemeClr val="lt1"/>
            </a:fontRef>
          </p:style>
          <p:txBody>
            <a:bodyPr lIns="395989" tIns="35999" rIns="35999" rtlCol="0" anchor="ctr"/>
            <a:lstStyle/>
            <a:p>
              <a:pPr algn="ctr" defTabSz="914309"/>
              <a:endParaRPr lang="en-GB" sz="1100" b="1">
                <a:solidFill>
                  <a:srgbClr val="FFFFFF"/>
                </a:solidFill>
                <a:latin typeface="Arial" panose="020B0604020202020204"/>
              </a:endParaRPr>
            </a:p>
          </p:txBody>
        </p:sp>
        <p:sp>
          <p:nvSpPr>
            <p:cNvPr id="23" name="Rectangle: Rounded Corners 22">
              <a:extLst>
                <a:ext uri="{FF2B5EF4-FFF2-40B4-BE49-F238E27FC236}">
                  <a16:creationId xmlns:a16="http://schemas.microsoft.com/office/drawing/2014/main" id="{292252C4-8173-5D2D-14E3-EF16E034F7CD}"/>
                </a:ext>
              </a:extLst>
            </p:cNvPr>
            <p:cNvSpPr/>
            <p:nvPr/>
          </p:nvSpPr>
          <p:spPr>
            <a:xfrm>
              <a:off x="7401557" y="578685"/>
              <a:ext cx="4625712" cy="796899"/>
            </a:xfrm>
            <a:prstGeom prst="roundRect">
              <a:avLst>
                <a:gd name="adj" fmla="val 13879"/>
              </a:avLst>
            </a:prstGeom>
            <a:solidFill>
              <a:srgbClr val="B3E2D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0815" indent="-170815" defTabSz="914309">
                <a:buFont typeface="Arial" panose="020B0604020202020204" pitchFamily="34" charset="0"/>
                <a:buChar char="•"/>
              </a:pPr>
              <a:r>
                <a:rPr lang="en-GB" sz="1000" b="1" dirty="0">
                  <a:solidFill>
                    <a:srgbClr val="231F20"/>
                  </a:solidFill>
                  <a:latin typeface="Arial" panose="020B0604020202020204"/>
                  <a:cs typeface="Times New Roman" panose="02020603050405020304" pitchFamily="18" charset="0"/>
                </a:rPr>
                <a:t>Importance of considering the impact on other services </a:t>
              </a:r>
              <a:r>
                <a:rPr lang="en-GB" sz="1000" dirty="0">
                  <a:solidFill>
                    <a:srgbClr val="231F20"/>
                  </a:solidFill>
                  <a:latin typeface="Arial" panose="020B0604020202020204"/>
                  <a:cs typeface="Times New Roman" panose="02020603050405020304" pitchFamily="18" charset="0"/>
                </a:rPr>
                <a:t>and desire to take this into account as part of decision-making.</a:t>
              </a:r>
            </a:p>
            <a:p>
              <a:pPr marL="170815" indent="-170815" defTabSz="914309">
                <a:buFont typeface="Arial" panose="020B0604020202020204" pitchFamily="34" charset="0"/>
                <a:buChar char="•"/>
              </a:pPr>
              <a:r>
                <a:rPr lang="en-US" sz="1000" b="1" dirty="0">
                  <a:solidFill>
                    <a:schemeClr val="tx1"/>
                  </a:solidFill>
                  <a:latin typeface="Arial"/>
                  <a:ea typeface="Arial" panose="020B0604020202020204" pitchFamily="34" charset="0"/>
                  <a:cs typeface="Times New Roman"/>
                </a:rPr>
                <a:t>Concerns around future provision of </a:t>
              </a:r>
              <a:r>
                <a:rPr lang="en-US" sz="1000" b="1" dirty="0" err="1">
                  <a:solidFill>
                    <a:schemeClr val="tx1"/>
                  </a:solidFill>
                  <a:latin typeface="Arial"/>
                  <a:ea typeface="Arial" panose="020B0604020202020204" pitchFamily="34" charset="0"/>
                  <a:cs typeface="Times New Roman"/>
                </a:rPr>
                <a:t>mIBG</a:t>
              </a:r>
              <a:r>
                <a:rPr lang="en-US" sz="1000" b="1" dirty="0">
                  <a:solidFill>
                    <a:schemeClr val="tx1"/>
                  </a:solidFill>
                  <a:latin typeface="Arial"/>
                  <a:ea typeface="Arial" panose="020B0604020202020204" pitchFamily="34" charset="0"/>
                  <a:cs typeface="Times New Roman"/>
                </a:rPr>
                <a:t> therapy.</a:t>
              </a:r>
              <a:endParaRPr lang="en-US" sz="1000" dirty="0">
                <a:solidFill>
                  <a:schemeClr val="tx1"/>
                </a:solidFill>
                <a:latin typeface="Arial"/>
                <a:ea typeface="Arial" panose="020B0604020202020204" pitchFamily="34" charset="0"/>
                <a:cs typeface="Times New Roman"/>
              </a:endParaRPr>
            </a:p>
          </p:txBody>
        </p:sp>
        <p:sp>
          <p:nvSpPr>
            <p:cNvPr id="16" name="TextBox 15">
              <a:extLst>
                <a:ext uri="{FF2B5EF4-FFF2-40B4-BE49-F238E27FC236}">
                  <a16:creationId xmlns:a16="http://schemas.microsoft.com/office/drawing/2014/main" id="{92F5B761-9D51-EC2A-B508-46AE87F5B7DE}"/>
                </a:ext>
              </a:extLst>
            </p:cNvPr>
            <p:cNvSpPr txBox="1"/>
            <p:nvPr/>
          </p:nvSpPr>
          <p:spPr>
            <a:xfrm>
              <a:off x="6136546" y="2094167"/>
              <a:ext cx="1323506" cy="430887"/>
            </a:xfrm>
            <a:prstGeom prst="rect">
              <a:avLst/>
            </a:prstGeom>
            <a:noFill/>
          </p:spPr>
          <p:txBody>
            <a:bodyPr wrap="square">
              <a:spAutoFit/>
            </a:bodyPr>
            <a:lstStyle/>
            <a:p>
              <a:pPr algn="ctr" defTabSz="914309"/>
              <a:r>
                <a:rPr lang="en-GB" sz="1100" b="1">
                  <a:solidFill>
                    <a:srgbClr val="FFFFFF"/>
                  </a:solidFill>
                  <a:latin typeface="Arial" panose="020B0604020202020204"/>
                </a:rPr>
                <a:t>Estates and facilities</a:t>
              </a:r>
            </a:p>
          </p:txBody>
        </p:sp>
        <p:sp>
          <p:nvSpPr>
            <p:cNvPr id="30" name="TextBox 29">
              <a:extLst>
                <a:ext uri="{FF2B5EF4-FFF2-40B4-BE49-F238E27FC236}">
                  <a16:creationId xmlns:a16="http://schemas.microsoft.com/office/drawing/2014/main" id="{3E69A9B4-0068-8AA5-F5E1-4CA7A3C36828}"/>
                </a:ext>
              </a:extLst>
            </p:cNvPr>
            <p:cNvSpPr txBox="1"/>
            <p:nvPr/>
          </p:nvSpPr>
          <p:spPr>
            <a:xfrm>
              <a:off x="5984420" y="964808"/>
              <a:ext cx="1574052" cy="430887"/>
            </a:xfrm>
            <a:prstGeom prst="rect">
              <a:avLst/>
            </a:prstGeom>
            <a:noFill/>
          </p:spPr>
          <p:txBody>
            <a:bodyPr wrap="square">
              <a:spAutoFit/>
            </a:bodyPr>
            <a:lstStyle/>
            <a:p>
              <a:pPr algn="ctr" defTabSz="914309"/>
              <a:r>
                <a:rPr lang="en-GB" sz="1100" b="1">
                  <a:solidFill>
                    <a:srgbClr val="FFFFFF"/>
                  </a:solidFill>
                  <a:latin typeface="Arial" panose="020B0604020202020204"/>
                </a:rPr>
                <a:t>Impact on other services</a:t>
              </a:r>
            </a:p>
          </p:txBody>
        </p:sp>
        <p:pic>
          <p:nvPicPr>
            <p:cNvPr id="34" name="Graphic 33" descr="Network with solid fill">
              <a:extLst>
                <a:ext uri="{FF2B5EF4-FFF2-40B4-BE49-F238E27FC236}">
                  <a16:creationId xmlns:a16="http://schemas.microsoft.com/office/drawing/2014/main" id="{90BFBE90-1613-65EB-00CA-8323B071BD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57473" y="598333"/>
              <a:ext cx="427940" cy="427940"/>
            </a:xfrm>
            <a:prstGeom prst="rect">
              <a:avLst/>
            </a:prstGeom>
          </p:spPr>
        </p:pic>
        <p:pic>
          <p:nvPicPr>
            <p:cNvPr id="37" name="Graphic 36" descr="Microscope with solid fill">
              <a:extLst>
                <a:ext uri="{FF2B5EF4-FFF2-40B4-BE49-F238E27FC236}">
                  <a16:creationId xmlns:a16="http://schemas.microsoft.com/office/drawing/2014/main" id="{08284998-51DC-76ED-0A9B-FFE4633716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4810" y="2909390"/>
              <a:ext cx="418157" cy="418157"/>
            </a:xfrm>
            <a:prstGeom prst="rect">
              <a:avLst/>
            </a:prstGeom>
          </p:spPr>
        </p:pic>
      </p:grpSp>
      <p:sp>
        <p:nvSpPr>
          <p:cNvPr id="41" name="TextBox 40">
            <a:extLst>
              <a:ext uri="{FF2B5EF4-FFF2-40B4-BE49-F238E27FC236}">
                <a16:creationId xmlns:a16="http://schemas.microsoft.com/office/drawing/2014/main" id="{89D00C77-33FF-93EC-AA18-7E7E71956F74}"/>
              </a:ext>
            </a:extLst>
          </p:cNvPr>
          <p:cNvSpPr txBox="1"/>
          <p:nvPr/>
        </p:nvSpPr>
        <p:spPr>
          <a:xfrm>
            <a:off x="-240974" y="1273739"/>
            <a:ext cx="1959048" cy="261610"/>
          </a:xfrm>
          <a:prstGeom prst="rect">
            <a:avLst/>
          </a:prstGeom>
          <a:noFill/>
        </p:spPr>
        <p:txBody>
          <a:bodyPr wrap="square">
            <a:spAutoFit/>
          </a:bodyPr>
          <a:lstStyle/>
          <a:p>
            <a:pPr algn="ctr" defTabSz="914309"/>
            <a:r>
              <a:rPr lang="en-GB" sz="1100" b="1">
                <a:solidFill>
                  <a:srgbClr val="FFFFFF"/>
                </a:solidFill>
                <a:latin typeface="Arial" panose="020B0604020202020204"/>
              </a:rPr>
              <a:t>Clinical model</a:t>
            </a:r>
          </a:p>
        </p:txBody>
      </p:sp>
      <p:sp>
        <p:nvSpPr>
          <p:cNvPr id="45" name="TextBox 44">
            <a:extLst>
              <a:ext uri="{FF2B5EF4-FFF2-40B4-BE49-F238E27FC236}">
                <a16:creationId xmlns:a16="http://schemas.microsoft.com/office/drawing/2014/main" id="{40A34534-6B47-0491-AA60-53BC85FEF929}"/>
              </a:ext>
            </a:extLst>
          </p:cNvPr>
          <p:cNvSpPr txBox="1"/>
          <p:nvPr/>
        </p:nvSpPr>
        <p:spPr>
          <a:xfrm>
            <a:off x="85999" y="5937535"/>
            <a:ext cx="1323506" cy="261610"/>
          </a:xfrm>
          <a:prstGeom prst="rect">
            <a:avLst/>
          </a:prstGeom>
          <a:noFill/>
        </p:spPr>
        <p:txBody>
          <a:bodyPr wrap="square">
            <a:spAutoFit/>
          </a:bodyPr>
          <a:lstStyle/>
          <a:p>
            <a:pPr algn="ctr" defTabSz="914309"/>
            <a:r>
              <a:rPr lang="en-GB" sz="1100" b="1">
                <a:solidFill>
                  <a:srgbClr val="FFFFFF"/>
                </a:solidFill>
                <a:latin typeface="Arial" panose="020B0604020202020204"/>
              </a:rPr>
              <a:t>Radiotherapy</a:t>
            </a:r>
          </a:p>
        </p:txBody>
      </p:sp>
    </p:spTree>
    <p:extLst>
      <p:ext uri="{BB962C8B-B14F-4D97-AF65-F5344CB8AC3E}">
        <p14:creationId xmlns:p14="http://schemas.microsoft.com/office/powerpoint/2010/main" val="426785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D43191A-0B1E-0095-8D0A-C33DCA6B1BD7}"/>
              </a:ext>
            </a:extLst>
          </p:cNvPr>
          <p:cNvPicPr>
            <a:picLocks noChangeAspect="1"/>
          </p:cNvPicPr>
          <p:nvPr/>
        </p:nvPicPr>
        <p:blipFill rotWithShape="1">
          <a:blip r:embed="rId3"/>
          <a:srcRect l="9777"/>
          <a:stretch/>
        </p:blipFill>
        <p:spPr>
          <a:xfrm>
            <a:off x="7788577" y="2058041"/>
            <a:ext cx="3993342" cy="1277273"/>
          </a:xfrm>
          <a:prstGeom prst="rect">
            <a:avLst/>
          </a:prstGeom>
        </p:spPr>
      </p:pic>
      <p:sp>
        <p:nvSpPr>
          <p:cNvPr id="14" name="Free-form: Shape 13">
            <a:extLst>
              <a:ext uri="{FF2B5EF4-FFF2-40B4-BE49-F238E27FC236}">
                <a16:creationId xmlns:a16="http://schemas.microsoft.com/office/drawing/2014/main" id="{01B20C5E-575B-90D5-7881-B3279CA2D975}"/>
              </a:ext>
            </a:extLst>
          </p:cNvPr>
          <p:cNvSpPr/>
          <p:nvPr/>
        </p:nvSpPr>
        <p:spPr>
          <a:xfrm>
            <a:off x="7847274" y="3250216"/>
            <a:ext cx="3998797" cy="1686806"/>
          </a:xfrm>
          <a:custGeom>
            <a:avLst/>
            <a:gdLst>
              <a:gd name="connsiteX0" fmla="*/ 1862253 w 2776653"/>
              <a:gd name="connsiteY0" fmla="*/ 0 h 2954300"/>
              <a:gd name="connsiteX1" fmla="*/ 2776653 w 2776653"/>
              <a:gd name="connsiteY1" fmla="*/ 0 h 2954300"/>
              <a:gd name="connsiteX2" fmla="*/ 2776653 w 2776653"/>
              <a:gd name="connsiteY2" fmla="*/ 2952170 h 2954300"/>
              <a:gd name="connsiteX3" fmla="*/ 1979853 w 2776653"/>
              <a:gd name="connsiteY3" fmla="*/ 2952170 h 2954300"/>
              <a:gd name="connsiteX4" fmla="*/ 1979853 w 2776653"/>
              <a:gd name="connsiteY4" fmla="*/ 2954300 h 2954300"/>
              <a:gd name="connsiteX5" fmla="*/ 0 w 2776653"/>
              <a:gd name="connsiteY5" fmla="*/ 2954300 h 2954300"/>
              <a:gd name="connsiteX6" fmla="*/ 0 w 2776653"/>
              <a:gd name="connsiteY6" fmla="*/ 2130 h 2954300"/>
              <a:gd name="connsiteX7" fmla="*/ 162737 w 2776653"/>
              <a:gd name="connsiteY7" fmla="*/ 2130 h 2954300"/>
              <a:gd name="connsiteX8" fmla="*/ 441605 w 2776653"/>
              <a:gd name="connsiteY8" fmla="*/ 251041 h 2954300"/>
              <a:gd name="connsiteX9" fmla="*/ 728772 w 2776653"/>
              <a:gd name="connsiteY9" fmla="*/ 2130 h 2954300"/>
              <a:gd name="connsiteX10" fmla="*/ 1862253 w 2776653"/>
              <a:gd name="connsiteY10" fmla="*/ 2130 h 2954300"/>
              <a:gd name="connsiteX0" fmla="*/ 1862253 w 2776653"/>
              <a:gd name="connsiteY0" fmla="*/ 0 h 2954300"/>
              <a:gd name="connsiteX1" fmla="*/ 2776653 w 2776653"/>
              <a:gd name="connsiteY1" fmla="*/ 0 h 2954300"/>
              <a:gd name="connsiteX2" fmla="*/ 2776653 w 2776653"/>
              <a:gd name="connsiteY2" fmla="*/ 2952170 h 2954300"/>
              <a:gd name="connsiteX3" fmla="*/ 1979853 w 2776653"/>
              <a:gd name="connsiteY3" fmla="*/ 2952170 h 2954300"/>
              <a:gd name="connsiteX4" fmla="*/ 1979853 w 2776653"/>
              <a:gd name="connsiteY4" fmla="*/ 2954300 h 2954300"/>
              <a:gd name="connsiteX5" fmla="*/ 6220 w 2776653"/>
              <a:gd name="connsiteY5" fmla="*/ 2263835 h 2954300"/>
              <a:gd name="connsiteX6" fmla="*/ 0 w 2776653"/>
              <a:gd name="connsiteY6" fmla="*/ 2130 h 2954300"/>
              <a:gd name="connsiteX7" fmla="*/ 162737 w 2776653"/>
              <a:gd name="connsiteY7" fmla="*/ 2130 h 2954300"/>
              <a:gd name="connsiteX8" fmla="*/ 441605 w 2776653"/>
              <a:gd name="connsiteY8" fmla="*/ 251041 h 2954300"/>
              <a:gd name="connsiteX9" fmla="*/ 728772 w 2776653"/>
              <a:gd name="connsiteY9" fmla="*/ 2130 h 2954300"/>
              <a:gd name="connsiteX10" fmla="*/ 1862253 w 2776653"/>
              <a:gd name="connsiteY10" fmla="*/ 2130 h 2954300"/>
              <a:gd name="connsiteX11" fmla="*/ 1862253 w 2776653"/>
              <a:gd name="connsiteY11" fmla="*/ 0 h 2954300"/>
              <a:gd name="connsiteX0" fmla="*/ 1862253 w 2776653"/>
              <a:gd name="connsiteY0" fmla="*/ 0 h 2954300"/>
              <a:gd name="connsiteX1" fmla="*/ 2776653 w 2776653"/>
              <a:gd name="connsiteY1" fmla="*/ 0 h 2954300"/>
              <a:gd name="connsiteX2" fmla="*/ 2770432 w 2776653"/>
              <a:gd name="connsiteY2" fmla="*/ 2274145 h 2954300"/>
              <a:gd name="connsiteX3" fmla="*/ 1979853 w 2776653"/>
              <a:gd name="connsiteY3" fmla="*/ 2952170 h 2954300"/>
              <a:gd name="connsiteX4" fmla="*/ 1979853 w 2776653"/>
              <a:gd name="connsiteY4" fmla="*/ 2954300 h 2954300"/>
              <a:gd name="connsiteX5" fmla="*/ 6220 w 2776653"/>
              <a:gd name="connsiteY5" fmla="*/ 2263835 h 2954300"/>
              <a:gd name="connsiteX6" fmla="*/ 0 w 2776653"/>
              <a:gd name="connsiteY6" fmla="*/ 2130 h 2954300"/>
              <a:gd name="connsiteX7" fmla="*/ 162737 w 2776653"/>
              <a:gd name="connsiteY7" fmla="*/ 2130 h 2954300"/>
              <a:gd name="connsiteX8" fmla="*/ 441605 w 2776653"/>
              <a:gd name="connsiteY8" fmla="*/ 251041 h 2954300"/>
              <a:gd name="connsiteX9" fmla="*/ 728772 w 2776653"/>
              <a:gd name="connsiteY9" fmla="*/ 2130 h 2954300"/>
              <a:gd name="connsiteX10" fmla="*/ 1862253 w 2776653"/>
              <a:gd name="connsiteY10" fmla="*/ 2130 h 2954300"/>
              <a:gd name="connsiteX11" fmla="*/ 1862253 w 2776653"/>
              <a:gd name="connsiteY11" fmla="*/ 0 h 2954300"/>
              <a:gd name="connsiteX0" fmla="*/ 1862253 w 2776653"/>
              <a:gd name="connsiteY0" fmla="*/ 0 h 2952170"/>
              <a:gd name="connsiteX1" fmla="*/ 2776653 w 2776653"/>
              <a:gd name="connsiteY1" fmla="*/ 0 h 2952170"/>
              <a:gd name="connsiteX2" fmla="*/ 2770432 w 2776653"/>
              <a:gd name="connsiteY2" fmla="*/ 2274145 h 2952170"/>
              <a:gd name="connsiteX3" fmla="*/ 1979853 w 2776653"/>
              <a:gd name="connsiteY3" fmla="*/ 2952170 h 2952170"/>
              <a:gd name="connsiteX4" fmla="*/ 1992293 w 2776653"/>
              <a:gd name="connsiteY4" fmla="*/ 2276276 h 2952170"/>
              <a:gd name="connsiteX5" fmla="*/ 6220 w 2776653"/>
              <a:gd name="connsiteY5" fmla="*/ 2263835 h 2952170"/>
              <a:gd name="connsiteX6" fmla="*/ 0 w 2776653"/>
              <a:gd name="connsiteY6" fmla="*/ 2130 h 2952170"/>
              <a:gd name="connsiteX7" fmla="*/ 162737 w 2776653"/>
              <a:gd name="connsiteY7" fmla="*/ 2130 h 2952170"/>
              <a:gd name="connsiteX8" fmla="*/ 441605 w 2776653"/>
              <a:gd name="connsiteY8" fmla="*/ 251041 h 2952170"/>
              <a:gd name="connsiteX9" fmla="*/ 728772 w 2776653"/>
              <a:gd name="connsiteY9" fmla="*/ 2130 h 2952170"/>
              <a:gd name="connsiteX10" fmla="*/ 1862253 w 2776653"/>
              <a:gd name="connsiteY10" fmla="*/ 2130 h 2952170"/>
              <a:gd name="connsiteX11" fmla="*/ 1862253 w 2776653"/>
              <a:gd name="connsiteY11" fmla="*/ 0 h 2952170"/>
              <a:gd name="connsiteX0" fmla="*/ 1862253 w 2776653"/>
              <a:gd name="connsiteY0" fmla="*/ 0 h 2280366"/>
              <a:gd name="connsiteX1" fmla="*/ 2776653 w 2776653"/>
              <a:gd name="connsiteY1" fmla="*/ 0 h 2280366"/>
              <a:gd name="connsiteX2" fmla="*/ 2770432 w 2776653"/>
              <a:gd name="connsiteY2" fmla="*/ 2274145 h 2280366"/>
              <a:gd name="connsiteX3" fmla="*/ 1986073 w 2776653"/>
              <a:gd name="connsiteY3" fmla="*/ 2280366 h 2280366"/>
              <a:gd name="connsiteX4" fmla="*/ 1992293 w 2776653"/>
              <a:gd name="connsiteY4" fmla="*/ 2276276 h 2280366"/>
              <a:gd name="connsiteX5" fmla="*/ 6220 w 2776653"/>
              <a:gd name="connsiteY5" fmla="*/ 2263835 h 2280366"/>
              <a:gd name="connsiteX6" fmla="*/ 0 w 2776653"/>
              <a:gd name="connsiteY6" fmla="*/ 2130 h 2280366"/>
              <a:gd name="connsiteX7" fmla="*/ 162737 w 2776653"/>
              <a:gd name="connsiteY7" fmla="*/ 2130 h 2280366"/>
              <a:gd name="connsiteX8" fmla="*/ 441605 w 2776653"/>
              <a:gd name="connsiteY8" fmla="*/ 251041 h 2280366"/>
              <a:gd name="connsiteX9" fmla="*/ 728772 w 2776653"/>
              <a:gd name="connsiteY9" fmla="*/ 2130 h 2280366"/>
              <a:gd name="connsiteX10" fmla="*/ 1862253 w 2776653"/>
              <a:gd name="connsiteY10" fmla="*/ 2130 h 2280366"/>
              <a:gd name="connsiteX11" fmla="*/ 1862253 w 2776653"/>
              <a:gd name="connsiteY11" fmla="*/ 0 h 228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6653" h="2280366">
                <a:moveTo>
                  <a:pt x="1862253" y="0"/>
                </a:moveTo>
                <a:lnTo>
                  <a:pt x="2776653" y="0"/>
                </a:lnTo>
                <a:cubicBezTo>
                  <a:pt x="2774579" y="758048"/>
                  <a:pt x="2772506" y="1516097"/>
                  <a:pt x="2770432" y="2274145"/>
                </a:cubicBezTo>
                <a:lnTo>
                  <a:pt x="1986073" y="2280366"/>
                </a:lnTo>
                <a:lnTo>
                  <a:pt x="1992293" y="2276276"/>
                </a:lnTo>
                <a:lnTo>
                  <a:pt x="6220" y="2263835"/>
                </a:lnTo>
                <a:cubicBezTo>
                  <a:pt x="4147" y="1509933"/>
                  <a:pt x="2073" y="756032"/>
                  <a:pt x="0" y="2130"/>
                </a:cubicBezTo>
                <a:lnTo>
                  <a:pt x="162737" y="2130"/>
                </a:lnTo>
                <a:lnTo>
                  <a:pt x="441605" y="251041"/>
                </a:lnTo>
                <a:lnTo>
                  <a:pt x="728772" y="2130"/>
                </a:lnTo>
                <a:lnTo>
                  <a:pt x="1862253" y="2130"/>
                </a:lnTo>
                <a:lnTo>
                  <a:pt x="1862253" y="0"/>
                </a:lnTo>
                <a:close/>
              </a:path>
            </a:pathLst>
          </a:custGeom>
          <a:solidFill>
            <a:schemeClr val="bg1"/>
          </a:solidFill>
          <a:ln w="190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2" name="Picture 21">
            <a:extLst>
              <a:ext uri="{FF2B5EF4-FFF2-40B4-BE49-F238E27FC236}">
                <a16:creationId xmlns:a16="http://schemas.microsoft.com/office/drawing/2014/main" id="{E9BA7668-F1CE-FE53-7AA5-85BA2BAAAD48}"/>
              </a:ext>
            </a:extLst>
          </p:cNvPr>
          <p:cNvPicPr>
            <a:picLocks noChangeAspect="1"/>
          </p:cNvPicPr>
          <p:nvPr/>
        </p:nvPicPr>
        <p:blipFill rotWithShape="1">
          <a:blip r:embed="rId3"/>
          <a:srcRect l="9777"/>
          <a:stretch/>
        </p:blipFill>
        <p:spPr>
          <a:xfrm>
            <a:off x="4063176" y="2055123"/>
            <a:ext cx="3492076" cy="975543"/>
          </a:xfrm>
          <a:prstGeom prst="rect">
            <a:avLst/>
          </a:prstGeom>
        </p:spPr>
      </p:pic>
      <p:pic>
        <p:nvPicPr>
          <p:cNvPr id="21" name="Picture 20">
            <a:extLst>
              <a:ext uri="{FF2B5EF4-FFF2-40B4-BE49-F238E27FC236}">
                <a16:creationId xmlns:a16="http://schemas.microsoft.com/office/drawing/2014/main" id="{AA07BF56-FE5F-5896-714D-EBCFF3915019}"/>
              </a:ext>
            </a:extLst>
          </p:cNvPr>
          <p:cNvPicPr>
            <a:picLocks noChangeAspect="1"/>
          </p:cNvPicPr>
          <p:nvPr/>
        </p:nvPicPr>
        <p:blipFill rotWithShape="1">
          <a:blip r:embed="rId3"/>
          <a:srcRect l="9777"/>
          <a:stretch/>
        </p:blipFill>
        <p:spPr>
          <a:xfrm>
            <a:off x="393948" y="2053179"/>
            <a:ext cx="3560716" cy="945828"/>
          </a:xfrm>
          <a:prstGeom prst="rect">
            <a:avLst/>
          </a:prstGeom>
        </p:spPr>
      </p:pic>
      <p:sp>
        <p:nvSpPr>
          <p:cNvPr id="33" name="Free-form: Shape 32">
            <a:extLst>
              <a:ext uri="{FF2B5EF4-FFF2-40B4-BE49-F238E27FC236}">
                <a16:creationId xmlns:a16="http://schemas.microsoft.com/office/drawing/2014/main" id="{159904D6-6A57-B1E1-1CC3-5EAA915B1959}"/>
              </a:ext>
            </a:extLst>
          </p:cNvPr>
          <p:cNvSpPr/>
          <p:nvPr/>
        </p:nvSpPr>
        <p:spPr>
          <a:xfrm>
            <a:off x="400454" y="2951464"/>
            <a:ext cx="3542508" cy="1872756"/>
          </a:xfrm>
          <a:custGeom>
            <a:avLst/>
            <a:gdLst>
              <a:gd name="connsiteX0" fmla="*/ 0 w 2159999"/>
              <a:gd name="connsiteY0" fmla="*/ 0 h 2267498"/>
              <a:gd name="connsiteX1" fmla="*/ 90835 w 2159999"/>
              <a:gd name="connsiteY1" fmla="*/ 0 h 2267498"/>
              <a:gd name="connsiteX2" fmla="*/ 332304 w 2159999"/>
              <a:gd name="connsiteY2" fmla="*/ 242952 h 2267498"/>
              <a:gd name="connsiteX3" fmla="*/ 576748 w 2159999"/>
              <a:gd name="connsiteY3" fmla="*/ 0 h 2267498"/>
              <a:gd name="connsiteX4" fmla="*/ 2159999 w 2159999"/>
              <a:gd name="connsiteY4" fmla="*/ 0 h 2267498"/>
              <a:gd name="connsiteX5" fmla="*/ 2159999 w 2159999"/>
              <a:gd name="connsiteY5" fmla="*/ 2267498 h 2267498"/>
              <a:gd name="connsiteX6" fmla="*/ 0 w 2159999"/>
              <a:gd name="connsiteY6" fmla="*/ 2267498 h 2267498"/>
              <a:gd name="connsiteX0" fmla="*/ 0 w 2159999"/>
              <a:gd name="connsiteY0" fmla="*/ 0 h 2581006"/>
              <a:gd name="connsiteX1" fmla="*/ 90835 w 2159999"/>
              <a:gd name="connsiteY1" fmla="*/ 0 h 2581006"/>
              <a:gd name="connsiteX2" fmla="*/ 332304 w 2159999"/>
              <a:gd name="connsiteY2" fmla="*/ 242952 h 2581006"/>
              <a:gd name="connsiteX3" fmla="*/ 576748 w 2159999"/>
              <a:gd name="connsiteY3" fmla="*/ 0 h 2581006"/>
              <a:gd name="connsiteX4" fmla="*/ 2159999 w 2159999"/>
              <a:gd name="connsiteY4" fmla="*/ 0 h 2581006"/>
              <a:gd name="connsiteX5" fmla="*/ 2159999 w 2159999"/>
              <a:gd name="connsiteY5" fmla="*/ 2267498 h 2581006"/>
              <a:gd name="connsiteX6" fmla="*/ 8709 w 2159999"/>
              <a:gd name="connsiteY6" fmla="*/ 2581006 h 2581006"/>
              <a:gd name="connsiteX7" fmla="*/ 0 w 2159999"/>
              <a:gd name="connsiteY7" fmla="*/ 0 h 2581006"/>
              <a:gd name="connsiteX0" fmla="*/ 0 w 2159999"/>
              <a:gd name="connsiteY0" fmla="*/ 0 h 2581006"/>
              <a:gd name="connsiteX1" fmla="*/ 90835 w 2159999"/>
              <a:gd name="connsiteY1" fmla="*/ 0 h 2581006"/>
              <a:gd name="connsiteX2" fmla="*/ 332304 w 2159999"/>
              <a:gd name="connsiteY2" fmla="*/ 242952 h 2581006"/>
              <a:gd name="connsiteX3" fmla="*/ 576748 w 2159999"/>
              <a:gd name="connsiteY3" fmla="*/ 0 h 2581006"/>
              <a:gd name="connsiteX4" fmla="*/ 2159999 w 2159999"/>
              <a:gd name="connsiteY4" fmla="*/ 0 h 2581006"/>
              <a:gd name="connsiteX5" fmla="*/ 2159999 w 2159999"/>
              <a:gd name="connsiteY5" fmla="*/ 2563589 h 2581006"/>
              <a:gd name="connsiteX6" fmla="*/ 8709 w 2159999"/>
              <a:gd name="connsiteY6" fmla="*/ 2581006 h 2581006"/>
              <a:gd name="connsiteX7" fmla="*/ 0 w 2159999"/>
              <a:gd name="connsiteY7" fmla="*/ 0 h 2581006"/>
              <a:gd name="connsiteX0" fmla="*/ 0 w 2159999"/>
              <a:gd name="connsiteY0" fmla="*/ 0 h 2773897"/>
              <a:gd name="connsiteX1" fmla="*/ 90835 w 2159999"/>
              <a:gd name="connsiteY1" fmla="*/ 0 h 2773897"/>
              <a:gd name="connsiteX2" fmla="*/ 332304 w 2159999"/>
              <a:gd name="connsiteY2" fmla="*/ 242952 h 2773897"/>
              <a:gd name="connsiteX3" fmla="*/ 576748 w 2159999"/>
              <a:gd name="connsiteY3" fmla="*/ 0 h 2773897"/>
              <a:gd name="connsiteX4" fmla="*/ 2159999 w 2159999"/>
              <a:gd name="connsiteY4" fmla="*/ 0 h 2773897"/>
              <a:gd name="connsiteX5" fmla="*/ 2159999 w 2159999"/>
              <a:gd name="connsiteY5" fmla="*/ 2563589 h 2773897"/>
              <a:gd name="connsiteX6" fmla="*/ 1 w 2159999"/>
              <a:gd name="connsiteY6" fmla="*/ 2773897 h 2773897"/>
              <a:gd name="connsiteX7" fmla="*/ 0 w 2159999"/>
              <a:gd name="connsiteY7" fmla="*/ 0 h 2773897"/>
              <a:gd name="connsiteX0" fmla="*/ 0 w 2168708"/>
              <a:gd name="connsiteY0" fmla="*/ 0 h 2773897"/>
              <a:gd name="connsiteX1" fmla="*/ 90835 w 2168708"/>
              <a:gd name="connsiteY1" fmla="*/ 0 h 2773897"/>
              <a:gd name="connsiteX2" fmla="*/ 332304 w 2168708"/>
              <a:gd name="connsiteY2" fmla="*/ 242952 h 2773897"/>
              <a:gd name="connsiteX3" fmla="*/ 576748 w 2168708"/>
              <a:gd name="connsiteY3" fmla="*/ 0 h 2773897"/>
              <a:gd name="connsiteX4" fmla="*/ 2159999 w 2168708"/>
              <a:gd name="connsiteY4" fmla="*/ 0 h 2773897"/>
              <a:gd name="connsiteX5" fmla="*/ 2168708 w 2168708"/>
              <a:gd name="connsiteY5" fmla="*/ 2756479 h 2773897"/>
              <a:gd name="connsiteX6" fmla="*/ 1 w 2168708"/>
              <a:gd name="connsiteY6" fmla="*/ 2773897 h 2773897"/>
              <a:gd name="connsiteX7" fmla="*/ 0 w 2168708"/>
              <a:gd name="connsiteY7" fmla="*/ 0 h 2773897"/>
              <a:gd name="connsiteX0" fmla="*/ 0 w 2168708"/>
              <a:gd name="connsiteY0" fmla="*/ 0 h 2773897"/>
              <a:gd name="connsiteX1" fmla="*/ 90835 w 2168708"/>
              <a:gd name="connsiteY1" fmla="*/ 0 h 2773897"/>
              <a:gd name="connsiteX2" fmla="*/ 332304 w 2168708"/>
              <a:gd name="connsiteY2" fmla="*/ 242952 h 2773897"/>
              <a:gd name="connsiteX3" fmla="*/ 716328 w 2168708"/>
              <a:gd name="connsiteY3" fmla="*/ 0 h 2773897"/>
              <a:gd name="connsiteX4" fmla="*/ 2159999 w 2168708"/>
              <a:gd name="connsiteY4" fmla="*/ 0 h 2773897"/>
              <a:gd name="connsiteX5" fmla="*/ 2168708 w 2168708"/>
              <a:gd name="connsiteY5" fmla="*/ 2756479 h 2773897"/>
              <a:gd name="connsiteX6" fmla="*/ 1 w 2168708"/>
              <a:gd name="connsiteY6" fmla="*/ 2773897 h 2773897"/>
              <a:gd name="connsiteX7" fmla="*/ 0 w 2168708"/>
              <a:gd name="connsiteY7" fmla="*/ 0 h 2773897"/>
              <a:gd name="connsiteX0" fmla="*/ 0 w 2168708"/>
              <a:gd name="connsiteY0" fmla="*/ 0 h 2773897"/>
              <a:gd name="connsiteX1" fmla="*/ 219678 w 2168708"/>
              <a:gd name="connsiteY1" fmla="*/ 0 h 2773897"/>
              <a:gd name="connsiteX2" fmla="*/ 332304 w 2168708"/>
              <a:gd name="connsiteY2" fmla="*/ 242952 h 2773897"/>
              <a:gd name="connsiteX3" fmla="*/ 716328 w 2168708"/>
              <a:gd name="connsiteY3" fmla="*/ 0 h 2773897"/>
              <a:gd name="connsiteX4" fmla="*/ 2159999 w 2168708"/>
              <a:gd name="connsiteY4" fmla="*/ 0 h 2773897"/>
              <a:gd name="connsiteX5" fmla="*/ 2168708 w 2168708"/>
              <a:gd name="connsiteY5" fmla="*/ 2756479 h 2773897"/>
              <a:gd name="connsiteX6" fmla="*/ 1 w 2168708"/>
              <a:gd name="connsiteY6" fmla="*/ 2773897 h 2773897"/>
              <a:gd name="connsiteX7" fmla="*/ 0 w 2168708"/>
              <a:gd name="connsiteY7" fmla="*/ 0 h 2773897"/>
              <a:gd name="connsiteX0" fmla="*/ 0 w 2168708"/>
              <a:gd name="connsiteY0" fmla="*/ 0 h 2773897"/>
              <a:gd name="connsiteX1" fmla="*/ 219678 w 2168708"/>
              <a:gd name="connsiteY1" fmla="*/ 0 h 2773897"/>
              <a:gd name="connsiteX2" fmla="*/ 471883 w 2168708"/>
              <a:gd name="connsiteY2" fmla="*/ 242952 h 2773897"/>
              <a:gd name="connsiteX3" fmla="*/ 716328 w 2168708"/>
              <a:gd name="connsiteY3" fmla="*/ 0 h 2773897"/>
              <a:gd name="connsiteX4" fmla="*/ 2159999 w 2168708"/>
              <a:gd name="connsiteY4" fmla="*/ 0 h 2773897"/>
              <a:gd name="connsiteX5" fmla="*/ 2168708 w 2168708"/>
              <a:gd name="connsiteY5" fmla="*/ 2756479 h 2773897"/>
              <a:gd name="connsiteX6" fmla="*/ 1 w 2168708"/>
              <a:gd name="connsiteY6" fmla="*/ 2773897 h 2773897"/>
              <a:gd name="connsiteX7" fmla="*/ 0 w 2168708"/>
              <a:gd name="connsiteY7" fmla="*/ 0 h 2773897"/>
              <a:gd name="connsiteX0" fmla="*/ 0 w 2168708"/>
              <a:gd name="connsiteY0" fmla="*/ 0 h 2773897"/>
              <a:gd name="connsiteX1" fmla="*/ 219678 w 2168708"/>
              <a:gd name="connsiteY1" fmla="*/ 0 h 2773897"/>
              <a:gd name="connsiteX2" fmla="*/ 444351 w 2168708"/>
              <a:gd name="connsiteY2" fmla="*/ 185288 h 2773897"/>
              <a:gd name="connsiteX3" fmla="*/ 716328 w 2168708"/>
              <a:gd name="connsiteY3" fmla="*/ 0 h 2773897"/>
              <a:gd name="connsiteX4" fmla="*/ 2159999 w 2168708"/>
              <a:gd name="connsiteY4" fmla="*/ 0 h 2773897"/>
              <a:gd name="connsiteX5" fmla="*/ 2168708 w 2168708"/>
              <a:gd name="connsiteY5" fmla="*/ 2756479 h 2773897"/>
              <a:gd name="connsiteX6" fmla="*/ 1 w 2168708"/>
              <a:gd name="connsiteY6" fmla="*/ 2773897 h 2773897"/>
              <a:gd name="connsiteX7" fmla="*/ 0 w 2168708"/>
              <a:gd name="connsiteY7" fmla="*/ 0 h 2773897"/>
              <a:gd name="connsiteX0" fmla="*/ 0 w 2168708"/>
              <a:gd name="connsiteY0" fmla="*/ 0 h 2773897"/>
              <a:gd name="connsiteX1" fmla="*/ 173791 w 2168708"/>
              <a:gd name="connsiteY1" fmla="*/ 0 h 2773897"/>
              <a:gd name="connsiteX2" fmla="*/ 444351 w 2168708"/>
              <a:gd name="connsiteY2" fmla="*/ 185288 h 2773897"/>
              <a:gd name="connsiteX3" fmla="*/ 716328 w 2168708"/>
              <a:gd name="connsiteY3" fmla="*/ 0 h 2773897"/>
              <a:gd name="connsiteX4" fmla="*/ 2159999 w 2168708"/>
              <a:gd name="connsiteY4" fmla="*/ 0 h 2773897"/>
              <a:gd name="connsiteX5" fmla="*/ 2168708 w 2168708"/>
              <a:gd name="connsiteY5" fmla="*/ 2756479 h 2773897"/>
              <a:gd name="connsiteX6" fmla="*/ 1 w 2168708"/>
              <a:gd name="connsiteY6" fmla="*/ 2773897 h 2773897"/>
              <a:gd name="connsiteX7" fmla="*/ 0 w 2168708"/>
              <a:gd name="connsiteY7" fmla="*/ 0 h 277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8708" h="2773897">
                <a:moveTo>
                  <a:pt x="0" y="0"/>
                </a:moveTo>
                <a:lnTo>
                  <a:pt x="173791" y="0"/>
                </a:lnTo>
                <a:lnTo>
                  <a:pt x="444351" y="185288"/>
                </a:lnTo>
                <a:lnTo>
                  <a:pt x="716328" y="0"/>
                </a:lnTo>
                <a:lnTo>
                  <a:pt x="2159999" y="0"/>
                </a:lnTo>
                <a:lnTo>
                  <a:pt x="2168708" y="2756479"/>
                </a:lnTo>
                <a:lnTo>
                  <a:pt x="1" y="2773897"/>
                </a:lnTo>
                <a:cubicBezTo>
                  <a:pt x="1" y="2018064"/>
                  <a:pt x="0" y="755833"/>
                  <a:pt x="0" y="0"/>
                </a:cubicBezTo>
                <a:close/>
              </a:path>
            </a:pathLst>
          </a:custGeom>
          <a:solidFill>
            <a:schemeClr val="bg1"/>
          </a:solidFill>
          <a:ln w="19050">
            <a:solidFill>
              <a:srgbClr val="C6C6C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Rectangle: Rounded Corners 5">
            <a:extLst>
              <a:ext uri="{FF2B5EF4-FFF2-40B4-BE49-F238E27FC236}">
                <a16:creationId xmlns:a16="http://schemas.microsoft.com/office/drawing/2014/main" id="{0EC9EF80-5209-2F71-A6E5-57BF5A692831}"/>
              </a:ext>
            </a:extLst>
          </p:cNvPr>
          <p:cNvSpPr/>
          <p:nvPr/>
        </p:nvSpPr>
        <p:spPr>
          <a:xfrm>
            <a:off x="395644" y="1439186"/>
            <a:ext cx="3547319" cy="468000"/>
          </a:xfrm>
          <a:prstGeom prst="roundRect">
            <a:avLst>
              <a:gd name="adj" fmla="val 6945"/>
            </a:avLst>
          </a:prstGeom>
          <a:solidFill>
            <a:srgbClr val="31404A"/>
          </a:solidFill>
          <a:ln>
            <a:solidFill>
              <a:srgbClr val="31404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a:solidFill>
                  <a:schemeClr val="bg1"/>
                </a:solidFill>
                <a:latin typeface="Arial"/>
                <a:ea typeface="Arial" panose="020B0604020202020204" pitchFamily="34" charset="0"/>
                <a:cs typeface="Times New Roman"/>
              </a:rPr>
              <a:t>Evidence and benefits</a:t>
            </a:r>
          </a:p>
        </p:txBody>
      </p:sp>
      <p:sp>
        <p:nvSpPr>
          <p:cNvPr id="7" name="Rectangle: Rounded Corners 6">
            <a:extLst>
              <a:ext uri="{FF2B5EF4-FFF2-40B4-BE49-F238E27FC236}">
                <a16:creationId xmlns:a16="http://schemas.microsoft.com/office/drawing/2014/main" id="{1A3337AB-8254-7704-C56F-87EAC3483D47}"/>
              </a:ext>
            </a:extLst>
          </p:cNvPr>
          <p:cNvSpPr/>
          <p:nvPr/>
        </p:nvSpPr>
        <p:spPr>
          <a:xfrm>
            <a:off x="4063176" y="1439186"/>
            <a:ext cx="3492076" cy="468000"/>
          </a:xfrm>
          <a:prstGeom prst="roundRect">
            <a:avLst>
              <a:gd name="adj" fmla="val 6945"/>
            </a:avLst>
          </a:prstGeom>
          <a:solidFill>
            <a:srgbClr val="31404A"/>
          </a:solidFill>
          <a:ln>
            <a:solidFill>
              <a:srgbClr val="31404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a:solidFill>
                  <a:schemeClr val="bg1"/>
                </a:solidFill>
                <a:latin typeface="Arial"/>
                <a:ea typeface="Arial" panose="020B0604020202020204" pitchFamily="34" charset="0"/>
                <a:cs typeface="Times New Roman"/>
              </a:rPr>
              <a:t>Mandatory services</a:t>
            </a:r>
          </a:p>
        </p:txBody>
      </p:sp>
      <p:sp>
        <p:nvSpPr>
          <p:cNvPr id="8" name="Rectangle: Rounded Corners 7">
            <a:extLst>
              <a:ext uri="{FF2B5EF4-FFF2-40B4-BE49-F238E27FC236}">
                <a16:creationId xmlns:a16="http://schemas.microsoft.com/office/drawing/2014/main" id="{19014557-C31C-1CB1-D81E-88ED3B6E9ECF}"/>
              </a:ext>
            </a:extLst>
          </p:cNvPr>
          <p:cNvSpPr/>
          <p:nvPr/>
        </p:nvSpPr>
        <p:spPr>
          <a:xfrm>
            <a:off x="7795599" y="1439186"/>
            <a:ext cx="3951591" cy="468000"/>
          </a:xfrm>
          <a:prstGeom prst="roundRect">
            <a:avLst>
              <a:gd name="adj" fmla="val 6945"/>
            </a:avLst>
          </a:prstGeom>
          <a:solidFill>
            <a:srgbClr val="31404A"/>
          </a:solidFill>
          <a:ln>
            <a:solidFill>
              <a:srgbClr val="31404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dirty="0">
                <a:solidFill>
                  <a:schemeClr val="bg1"/>
                </a:solidFill>
                <a:latin typeface="Arial"/>
                <a:ea typeface="Arial" panose="020B0604020202020204" pitchFamily="34" charset="0"/>
                <a:cs typeface="Times New Roman"/>
              </a:rPr>
              <a:t>Interdependent services must be readily available but need not be on site)</a:t>
            </a:r>
          </a:p>
        </p:txBody>
      </p:sp>
      <p:sp>
        <p:nvSpPr>
          <p:cNvPr id="57" name="TextBox 56">
            <a:extLst>
              <a:ext uri="{FF2B5EF4-FFF2-40B4-BE49-F238E27FC236}">
                <a16:creationId xmlns:a16="http://schemas.microsoft.com/office/drawing/2014/main" id="{36F598E2-4DEC-B871-D217-C312AE9DEE8B}"/>
              </a:ext>
            </a:extLst>
          </p:cNvPr>
          <p:cNvSpPr txBox="1"/>
          <p:nvPr/>
        </p:nvSpPr>
        <p:spPr>
          <a:xfrm>
            <a:off x="369538" y="2055123"/>
            <a:ext cx="3573425" cy="600164"/>
          </a:xfrm>
          <a:prstGeom prst="rect">
            <a:avLst/>
          </a:prstGeom>
          <a:noFill/>
        </p:spPr>
        <p:txBody>
          <a:bodyPr wrap="square" lIns="91440" tIns="45720" rIns="91440" bIns="45720" anchor="t">
            <a:spAutoFit/>
          </a:bodyPr>
          <a:lstStyle/>
          <a:p>
            <a:r>
              <a:rPr lang="en-GB" sz="1100" b="1" dirty="0">
                <a:effectLst/>
                <a:latin typeface="Arial"/>
                <a:ea typeface="Times New Roman" panose="02020603050405020304" pitchFamily="18" charset="0"/>
                <a:cs typeface="Times New Roman"/>
              </a:rPr>
              <a:t>Benefits should be articulated more clearly, and provide metrics </a:t>
            </a:r>
            <a:r>
              <a:rPr lang="en-GB" sz="1100" b="1" dirty="0">
                <a:latin typeface="Arial"/>
                <a:ea typeface="Times New Roman" panose="02020603050405020304" pitchFamily="18" charset="0"/>
                <a:cs typeface="Times New Roman"/>
              </a:rPr>
              <a:t>(ways of measuring) to</a:t>
            </a:r>
            <a:r>
              <a:rPr lang="en-GB" sz="1100" b="1" dirty="0">
                <a:effectLst/>
                <a:latin typeface="Arial"/>
                <a:ea typeface="Times New Roman" panose="02020603050405020304" pitchFamily="18" charset="0"/>
                <a:cs typeface="Times New Roman"/>
              </a:rPr>
              <a:t> monitor Principal Treatment Centre (PTC) outcomes.</a:t>
            </a:r>
            <a:endParaRPr lang="en-GB" sz="1100" b="1" dirty="0">
              <a:latin typeface="Arial"/>
              <a:cs typeface="Times New Roman"/>
            </a:endParaRPr>
          </a:p>
        </p:txBody>
      </p:sp>
      <p:sp>
        <p:nvSpPr>
          <p:cNvPr id="58" name="TextBox 57">
            <a:extLst>
              <a:ext uri="{FF2B5EF4-FFF2-40B4-BE49-F238E27FC236}">
                <a16:creationId xmlns:a16="http://schemas.microsoft.com/office/drawing/2014/main" id="{A58434F5-3ED0-7D6D-EB10-3355119F59DB}"/>
              </a:ext>
            </a:extLst>
          </p:cNvPr>
          <p:cNvSpPr txBox="1"/>
          <p:nvPr/>
        </p:nvSpPr>
        <p:spPr>
          <a:xfrm>
            <a:off x="397882" y="2982676"/>
            <a:ext cx="3551339" cy="1860446"/>
          </a:xfrm>
          <a:prstGeom prst="rect">
            <a:avLst/>
          </a:prstGeom>
          <a:noFill/>
        </p:spPr>
        <p:txBody>
          <a:bodyPr wrap="square" lIns="91440" tIns="45720" rIns="91440" bIns="45720" anchor="t">
            <a:spAutoFit/>
          </a:bodyPr>
          <a:lstStyle/>
          <a:p>
            <a:pPr marL="171450" indent="-171450">
              <a:lnSpc>
                <a:spcPct val="112000"/>
              </a:lnSpc>
              <a:spcAft>
                <a:spcPts val="600"/>
              </a:spcAft>
              <a:buFont typeface="Arial" panose="020B0604020202020204" pitchFamily="34" charset="0"/>
              <a:buChar char="•"/>
            </a:pPr>
            <a:r>
              <a:rPr lang="en-GB" sz="1100" dirty="0">
                <a:solidFill>
                  <a:srgbClr val="000000"/>
                </a:solidFill>
                <a:effectLst/>
                <a:latin typeface="Arial"/>
                <a:ea typeface="Times New Roman" panose="02020603050405020304" pitchFamily="18" charset="0"/>
                <a:cs typeface="Arial"/>
              </a:rPr>
              <a:t>Consultation feedback validated benefits reflected </a:t>
            </a:r>
            <a:r>
              <a:rPr lang="en-GB" sz="1100" dirty="0">
                <a:solidFill>
                  <a:srgbClr val="000000"/>
                </a:solidFill>
                <a:latin typeface="Arial"/>
                <a:ea typeface="Times New Roman" panose="02020603050405020304" pitchFamily="18" charset="0"/>
                <a:cs typeface="Arial"/>
              </a:rPr>
              <a:t>in consultation documentation and provided further evidence, articulated in the decision-making business case (DMBC)</a:t>
            </a:r>
            <a:r>
              <a:rPr lang="en-GB" sz="1100" dirty="0">
                <a:solidFill>
                  <a:srgbClr val="000000"/>
                </a:solidFill>
                <a:effectLst/>
                <a:latin typeface="Arial"/>
                <a:ea typeface="Times New Roman" panose="02020603050405020304" pitchFamily="18" charset="0"/>
                <a:cs typeface="Arial"/>
              </a:rPr>
              <a:t>.</a:t>
            </a:r>
            <a:r>
              <a:rPr lang="en-GB" sz="1100" dirty="0">
                <a:solidFill>
                  <a:srgbClr val="000000"/>
                </a:solidFill>
                <a:latin typeface="Arial"/>
                <a:ea typeface="Times New Roman" panose="02020603050405020304" pitchFamily="18" charset="0"/>
                <a:cs typeface="Arial"/>
              </a:rPr>
              <a:t> </a:t>
            </a:r>
            <a:endPar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1450" indent="-171450">
              <a:lnSpc>
                <a:spcPct val="112000"/>
              </a:lnSpc>
              <a:spcAft>
                <a:spcPts val="600"/>
              </a:spcAft>
              <a:buFont typeface="Arial" panose="020B0604020202020204" pitchFamily="34" charset="0"/>
              <a:buChar char="•"/>
            </a:pPr>
            <a:r>
              <a:rPr lang="en-GB" sz="1100" dirty="0">
                <a:solidFill>
                  <a:srgbClr val="000000"/>
                </a:solidFill>
                <a:effectLst/>
                <a:latin typeface="Arial"/>
                <a:ea typeface="Times New Roman" panose="02020603050405020304" pitchFamily="18" charset="0"/>
                <a:cs typeface="Arial"/>
              </a:rPr>
              <a:t>National </a:t>
            </a:r>
            <a:r>
              <a:rPr lang="en-GB" sz="1100" b="1" dirty="0">
                <a:solidFill>
                  <a:srgbClr val="000000"/>
                </a:solidFill>
                <a:effectLst/>
                <a:latin typeface="Arial"/>
                <a:ea typeface="Times New Roman" panose="02020603050405020304" pitchFamily="18" charset="0"/>
                <a:cs typeface="Arial"/>
              </a:rPr>
              <a:t>metrics </a:t>
            </a:r>
            <a:r>
              <a:rPr lang="en-GB" sz="1100" dirty="0">
                <a:solidFill>
                  <a:srgbClr val="000000"/>
                </a:solidFill>
                <a:effectLst/>
                <a:latin typeface="Arial"/>
                <a:ea typeface="Times New Roman" panose="02020603050405020304" pitchFamily="18" charset="0"/>
                <a:cs typeface="Arial"/>
              </a:rPr>
              <a:t>to monitor Principal Treatment Centre outcomes and performance</a:t>
            </a:r>
            <a:r>
              <a:rPr lang="en-GB" sz="1100" dirty="0">
                <a:solidFill>
                  <a:srgbClr val="000000"/>
                </a:solidFill>
                <a:latin typeface="Arial"/>
                <a:ea typeface="Times New Roman" panose="02020603050405020304" pitchFamily="18" charset="0"/>
                <a:cs typeface="Arial"/>
              </a:rPr>
              <a:t>, providing a benchmark for future monitoring, will be in place from summer 2024. They will be used alongside other evaluation processes.</a:t>
            </a:r>
            <a:r>
              <a:rPr lang="en-GB" sz="1100" dirty="0">
                <a:solidFill>
                  <a:srgbClr val="000000"/>
                </a:solidFill>
                <a:effectLst/>
                <a:latin typeface="Arial"/>
                <a:ea typeface="Times New Roman" panose="02020603050405020304" pitchFamily="18" charset="0"/>
                <a:cs typeface="Arial"/>
              </a:rPr>
              <a:t> </a:t>
            </a:r>
          </a:p>
        </p:txBody>
      </p:sp>
      <p:sp>
        <p:nvSpPr>
          <p:cNvPr id="62" name="TextBox 61">
            <a:extLst>
              <a:ext uri="{FF2B5EF4-FFF2-40B4-BE49-F238E27FC236}">
                <a16:creationId xmlns:a16="http://schemas.microsoft.com/office/drawing/2014/main" id="{23568321-B8F4-EB62-3013-042CA8E941B9}"/>
              </a:ext>
            </a:extLst>
          </p:cNvPr>
          <p:cNvSpPr txBox="1"/>
          <p:nvPr/>
        </p:nvSpPr>
        <p:spPr>
          <a:xfrm>
            <a:off x="4063176" y="2112808"/>
            <a:ext cx="3492076" cy="600164"/>
          </a:xfrm>
          <a:prstGeom prst="rect">
            <a:avLst/>
          </a:prstGeom>
          <a:noFill/>
        </p:spPr>
        <p:txBody>
          <a:bodyPr wrap="square">
            <a:spAutoFit/>
          </a:bodyPr>
          <a:lstStyle/>
          <a:p>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Can both potential providers provide all the mandatory services, and associated infrastructure?</a:t>
            </a:r>
            <a:endParaRPr lang="en-GB" sz="1100" b="1" dirty="0"/>
          </a:p>
        </p:txBody>
      </p:sp>
      <p:sp>
        <p:nvSpPr>
          <p:cNvPr id="65" name="Free-form: Shape 64">
            <a:extLst>
              <a:ext uri="{FF2B5EF4-FFF2-40B4-BE49-F238E27FC236}">
                <a16:creationId xmlns:a16="http://schemas.microsoft.com/office/drawing/2014/main" id="{359D4BB7-DB15-AFBD-BFAA-8B1FC0904009}"/>
              </a:ext>
            </a:extLst>
          </p:cNvPr>
          <p:cNvSpPr/>
          <p:nvPr/>
        </p:nvSpPr>
        <p:spPr>
          <a:xfrm>
            <a:off x="4063175" y="3006682"/>
            <a:ext cx="3492077" cy="1817539"/>
          </a:xfrm>
          <a:custGeom>
            <a:avLst/>
            <a:gdLst>
              <a:gd name="connsiteX0" fmla="*/ 0 w 2151592"/>
              <a:gd name="connsiteY0" fmla="*/ 0 h 2897976"/>
              <a:gd name="connsiteX1" fmla="*/ 123680 w 2151592"/>
              <a:gd name="connsiteY1" fmla="*/ 0 h 2897976"/>
              <a:gd name="connsiteX2" fmla="*/ 331025 w 2151592"/>
              <a:gd name="connsiteY2" fmla="*/ 201127 h 2897976"/>
              <a:gd name="connsiteX3" fmla="*/ 526120 w 2151592"/>
              <a:gd name="connsiteY3" fmla="*/ 0 h 2897976"/>
              <a:gd name="connsiteX4" fmla="*/ 2151592 w 2151592"/>
              <a:gd name="connsiteY4" fmla="*/ 0 h 2897976"/>
              <a:gd name="connsiteX5" fmla="*/ 2151592 w 2151592"/>
              <a:gd name="connsiteY5" fmla="*/ 2897976 h 2897976"/>
              <a:gd name="connsiteX6" fmla="*/ 0 w 2151592"/>
              <a:gd name="connsiteY6" fmla="*/ 2897976 h 2897976"/>
              <a:gd name="connsiteX0" fmla="*/ 0 w 2151592"/>
              <a:gd name="connsiteY0" fmla="*/ 0 h 2897976"/>
              <a:gd name="connsiteX1" fmla="*/ 123680 w 2151592"/>
              <a:gd name="connsiteY1" fmla="*/ 0 h 2897976"/>
              <a:gd name="connsiteX2" fmla="*/ 331025 w 2151592"/>
              <a:gd name="connsiteY2" fmla="*/ 201127 h 2897976"/>
              <a:gd name="connsiteX3" fmla="*/ 791988 w 2151592"/>
              <a:gd name="connsiteY3" fmla="*/ 0 h 2897976"/>
              <a:gd name="connsiteX4" fmla="*/ 2151592 w 2151592"/>
              <a:gd name="connsiteY4" fmla="*/ 0 h 2897976"/>
              <a:gd name="connsiteX5" fmla="*/ 2151592 w 2151592"/>
              <a:gd name="connsiteY5" fmla="*/ 2897976 h 2897976"/>
              <a:gd name="connsiteX6" fmla="*/ 0 w 2151592"/>
              <a:gd name="connsiteY6" fmla="*/ 2897976 h 2897976"/>
              <a:gd name="connsiteX7" fmla="*/ 0 w 2151592"/>
              <a:gd name="connsiteY7" fmla="*/ 0 h 2897976"/>
              <a:gd name="connsiteX0" fmla="*/ 0 w 2151592"/>
              <a:gd name="connsiteY0" fmla="*/ 0 h 2897976"/>
              <a:gd name="connsiteX1" fmla="*/ 176854 w 2151592"/>
              <a:gd name="connsiteY1" fmla="*/ 0 h 2897976"/>
              <a:gd name="connsiteX2" fmla="*/ 331025 w 2151592"/>
              <a:gd name="connsiteY2" fmla="*/ 201127 h 2897976"/>
              <a:gd name="connsiteX3" fmla="*/ 791988 w 2151592"/>
              <a:gd name="connsiteY3" fmla="*/ 0 h 2897976"/>
              <a:gd name="connsiteX4" fmla="*/ 2151592 w 2151592"/>
              <a:gd name="connsiteY4" fmla="*/ 0 h 2897976"/>
              <a:gd name="connsiteX5" fmla="*/ 2151592 w 2151592"/>
              <a:gd name="connsiteY5" fmla="*/ 2897976 h 2897976"/>
              <a:gd name="connsiteX6" fmla="*/ 0 w 2151592"/>
              <a:gd name="connsiteY6" fmla="*/ 2897976 h 2897976"/>
              <a:gd name="connsiteX7" fmla="*/ 0 w 2151592"/>
              <a:gd name="connsiteY7" fmla="*/ 0 h 2897976"/>
              <a:gd name="connsiteX0" fmla="*/ 0 w 2151592"/>
              <a:gd name="connsiteY0" fmla="*/ 0 h 2897976"/>
              <a:gd name="connsiteX1" fmla="*/ 176854 w 2151592"/>
              <a:gd name="connsiteY1" fmla="*/ 0 h 2897976"/>
              <a:gd name="connsiteX2" fmla="*/ 479911 w 2151592"/>
              <a:gd name="connsiteY2" fmla="*/ 244342 h 2897976"/>
              <a:gd name="connsiteX3" fmla="*/ 791988 w 2151592"/>
              <a:gd name="connsiteY3" fmla="*/ 0 h 2897976"/>
              <a:gd name="connsiteX4" fmla="*/ 2151592 w 2151592"/>
              <a:gd name="connsiteY4" fmla="*/ 0 h 2897976"/>
              <a:gd name="connsiteX5" fmla="*/ 2151592 w 2151592"/>
              <a:gd name="connsiteY5" fmla="*/ 2897976 h 2897976"/>
              <a:gd name="connsiteX6" fmla="*/ 0 w 2151592"/>
              <a:gd name="connsiteY6" fmla="*/ 2897976 h 2897976"/>
              <a:gd name="connsiteX7" fmla="*/ 0 w 2151592"/>
              <a:gd name="connsiteY7" fmla="*/ 0 h 289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1592" h="2897976">
                <a:moveTo>
                  <a:pt x="0" y="0"/>
                </a:moveTo>
                <a:lnTo>
                  <a:pt x="176854" y="0"/>
                </a:lnTo>
                <a:lnTo>
                  <a:pt x="479911" y="244342"/>
                </a:lnTo>
                <a:lnTo>
                  <a:pt x="791988" y="0"/>
                </a:lnTo>
                <a:lnTo>
                  <a:pt x="2151592" y="0"/>
                </a:lnTo>
                <a:lnTo>
                  <a:pt x="2151592" y="2897976"/>
                </a:lnTo>
                <a:lnTo>
                  <a:pt x="0" y="2897976"/>
                </a:lnTo>
                <a:lnTo>
                  <a:pt x="0" y="0"/>
                </a:lnTo>
                <a:close/>
              </a:path>
            </a:pathLst>
          </a:custGeom>
          <a:solidFill>
            <a:schemeClr val="bg1"/>
          </a:solidFill>
          <a:ln w="19050">
            <a:solidFill>
              <a:srgbClr val="C6C6C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GB" sz="1100"/>
          </a:p>
        </p:txBody>
      </p:sp>
      <p:sp>
        <p:nvSpPr>
          <p:cNvPr id="68" name="TextBox 67">
            <a:extLst>
              <a:ext uri="{FF2B5EF4-FFF2-40B4-BE49-F238E27FC236}">
                <a16:creationId xmlns:a16="http://schemas.microsoft.com/office/drawing/2014/main" id="{03FBC905-0B72-A57B-7DDE-ACBE0C7990CC}"/>
              </a:ext>
            </a:extLst>
          </p:cNvPr>
          <p:cNvSpPr txBox="1"/>
          <p:nvPr/>
        </p:nvSpPr>
        <p:spPr>
          <a:xfrm>
            <a:off x="7750495" y="2037286"/>
            <a:ext cx="3995484" cy="1107996"/>
          </a:xfrm>
          <a:prstGeom prst="rect">
            <a:avLst/>
          </a:prstGeom>
          <a:noFill/>
        </p:spPr>
        <p:txBody>
          <a:bodyPr wrap="square">
            <a:spAutoFit/>
          </a:bodyPr>
          <a:lstStyle/>
          <a:p>
            <a:r>
              <a:rPr lang="en-GB" sz="1100" b="1" dirty="0"/>
              <a:t>The two potential providers provide some different interdependent services. Evelina London provides specialist heart and kidney services on site but does not provide neurosurgery. St George’s Hospital provides neurosurgery on site but does not provide specialist heart and kidney services.</a:t>
            </a:r>
          </a:p>
        </p:txBody>
      </p:sp>
      <p:sp>
        <p:nvSpPr>
          <p:cNvPr id="80" name="TextBox 79">
            <a:extLst>
              <a:ext uri="{FF2B5EF4-FFF2-40B4-BE49-F238E27FC236}">
                <a16:creationId xmlns:a16="http://schemas.microsoft.com/office/drawing/2014/main" id="{AF9FA10C-6D24-608B-33E3-BEA133A946FE}"/>
              </a:ext>
            </a:extLst>
          </p:cNvPr>
          <p:cNvSpPr txBox="1"/>
          <p:nvPr/>
        </p:nvSpPr>
        <p:spPr>
          <a:xfrm>
            <a:off x="7782741" y="3418404"/>
            <a:ext cx="4040089" cy="1277273"/>
          </a:xfrm>
          <a:prstGeom prst="rect">
            <a:avLst/>
          </a:prstGeom>
          <a:noFill/>
        </p:spPr>
        <p:txBody>
          <a:bodyPr wrap="square">
            <a:spAutoFit/>
          </a:bodyPr>
          <a:lstStyle/>
          <a:p>
            <a:pPr marL="171450" indent="-171450">
              <a:buFont typeface="Arial" panose="020B0604020202020204" pitchFamily="34" charset="0"/>
              <a:buChar char="•"/>
            </a:pPr>
            <a:r>
              <a:rPr lang="en-GB" sz="1100" b="1" dirty="0"/>
              <a:t>Both providers have different strengths in particular service areas.</a:t>
            </a:r>
            <a:r>
              <a:rPr lang="en-GB" sz="1100" dirty="0"/>
              <a:t> We reviewed these strengths and compared them to what we already knew. This process confirmed it will be important that robust plans are put in place by the future provider (working with partners) to develop mitigations for interdependent services which are not on site.</a:t>
            </a:r>
          </a:p>
        </p:txBody>
      </p:sp>
      <p:sp>
        <p:nvSpPr>
          <p:cNvPr id="81" name="TextBox 80">
            <a:extLst>
              <a:ext uri="{FF2B5EF4-FFF2-40B4-BE49-F238E27FC236}">
                <a16:creationId xmlns:a16="http://schemas.microsoft.com/office/drawing/2014/main" id="{014A4800-7109-471F-BBD8-6E25BE32D9F9}"/>
              </a:ext>
            </a:extLst>
          </p:cNvPr>
          <p:cNvSpPr txBox="1"/>
          <p:nvPr/>
        </p:nvSpPr>
        <p:spPr>
          <a:xfrm rot="16200000">
            <a:off x="-213032" y="2808058"/>
            <a:ext cx="816057" cy="276999"/>
          </a:xfrm>
          <a:prstGeom prst="rect">
            <a:avLst/>
          </a:prstGeom>
          <a:noFill/>
        </p:spPr>
        <p:txBody>
          <a:bodyPr wrap="none" rtlCol="0">
            <a:spAutoFit/>
          </a:bodyPr>
          <a:lstStyle/>
          <a:p>
            <a:r>
              <a:rPr lang="en-GB" sz="1200" b="1"/>
              <a:t>You said</a:t>
            </a:r>
          </a:p>
        </p:txBody>
      </p:sp>
      <p:sp>
        <p:nvSpPr>
          <p:cNvPr id="82" name="TextBox 81">
            <a:extLst>
              <a:ext uri="{FF2B5EF4-FFF2-40B4-BE49-F238E27FC236}">
                <a16:creationId xmlns:a16="http://schemas.microsoft.com/office/drawing/2014/main" id="{06166AA1-158A-2420-34BD-18CCD59CB050}"/>
              </a:ext>
            </a:extLst>
          </p:cNvPr>
          <p:cNvSpPr txBox="1"/>
          <p:nvPr/>
        </p:nvSpPr>
        <p:spPr>
          <a:xfrm rot="16200000">
            <a:off x="-111525" y="3880830"/>
            <a:ext cx="688458" cy="276999"/>
          </a:xfrm>
          <a:prstGeom prst="rect">
            <a:avLst/>
          </a:prstGeom>
          <a:noFill/>
        </p:spPr>
        <p:txBody>
          <a:bodyPr wrap="none" rtlCol="0">
            <a:spAutoFit/>
          </a:bodyPr>
          <a:lstStyle/>
          <a:p>
            <a:r>
              <a:rPr lang="en-GB" sz="1200" b="1"/>
              <a:t>We did</a:t>
            </a:r>
          </a:p>
        </p:txBody>
      </p:sp>
      <p:sp>
        <p:nvSpPr>
          <p:cNvPr id="17" name="Rectangle: Rounded Corners 16">
            <a:extLst>
              <a:ext uri="{FF2B5EF4-FFF2-40B4-BE49-F238E27FC236}">
                <a16:creationId xmlns:a16="http://schemas.microsoft.com/office/drawing/2014/main" id="{BEBED984-E20F-0AFD-43FF-7E0765DC5C75}"/>
              </a:ext>
            </a:extLst>
          </p:cNvPr>
          <p:cNvSpPr/>
          <p:nvPr/>
        </p:nvSpPr>
        <p:spPr>
          <a:xfrm>
            <a:off x="397882" y="150003"/>
            <a:ext cx="2892567" cy="1058450"/>
          </a:xfrm>
          <a:prstGeom prst="roundRect">
            <a:avLst>
              <a:gd name="adj" fmla="val 8473"/>
            </a:avLst>
          </a:prstGeom>
          <a:noFill/>
          <a:ln w="19050">
            <a:solidFill>
              <a:srgbClr val="31404A"/>
            </a:solidFill>
          </a:ln>
        </p:spPr>
        <p:style>
          <a:lnRef idx="2">
            <a:schemeClr val="accent1">
              <a:shade val="50000"/>
            </a:schemeClr>
          </a:lnRef>
          <a:fillRef idx="1">
            <a:schemeClr val="accent1"/>
          </a:fillRef>
          <a:effectRef idx="0">
            <a:schemeClr val="accent1"/>
          </a:effectRef>
          <a:fontRef idx="minor">
            <a:schemeClr val="lt1"/>
          </a:fontRef>
        </p:style>
        <p:txBody>
          <a:bodyPr lIns="0" tIns="611983" rIns="0" rtlCol="0" anchor="ctr"/>
          <a:lstStyle/>
          <a:p>
            <a:pPr algn="ctr" defTabSz="914309"/>
            <a:endParaRPr lang="en-GB" sz="1400" b="1">
              <a:solidFill>
                <a:srgbClr val="31404A"/>
              </a:solidFill>
              <a:latin typeface="Arial" panose="020B0604020202020204"/>
            </a:endParaRPr>
          </a:p>
        </p:txBody>
      </p:sp>
      <p:pic>
        <p:nvPicPr>
          <p:cNvPr id="18" name="Graphic 17" descr="Care with solid fill">
            <a:extLst>
              <a:ext uri="{FF2B5EF4-FFF2-40B4-BE49-F238E27FC236}">
                <a16:creationId xmlns:a16="http://schemas.microsoft.com/office/drawing/2014/main" id="{51F0599A-91B9-E8EE-192B-F642C5FA91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6174" y="358221"/>
            <a:ext cx="660191" cy="660191"/>
          </a:xfrm>
          <a:prstGeom prst="rect">
            <a:avLst/>
          </a:prstGeom>
        </p:spPr>
      </p:pic>
      <p:sp>
        <p:nvSpPr>
          <p:cNvPr id="27" name="TextBox 26">
            <a:extLst>
              <a:ext uri="{FF2B5EF4-FFF2-40B4-BE49-F238E27FC236}">
                <a16:creationId xmlns:a16="http://schemas.microsoft.com/office/drawing/2014/main" id="{AE246353-B654-92FD-941E-7427856B65AB}"/>
              </a:ext>
            </a:extLst>
          </p:cNvPr>
          <p:cNvSpPr txBox="1"/>
          <p:nvPr/>
        </p:nvSpPr>
        <p:spPr>
          <a:xfrm>
            <a:off x="861178" y="501761"/>
            <a:ext cx="2764520" cy="584775"/>
          </a:xfrm>
          <a:prstGeom prst="rect">
            <a:avLst/>
          </a:prstGeom>
          <a:noFill/>
        </p:spPr>
        <p:txBody>
          <a:bodyPr wrap="square">
            <a:spAutoFit/>
          </a:bodyPr>
          <a:lstStyle/>
          <a:p>
            <a:pPr algn="ctr" defTabSz="914309"/>
            <a:r>
              <a:rPr lang="en-GB" sz="2000" b="1" dirty="0">
                <a:solidFill>
                  <a:srgbClr val="31404A"/>
                </a:solidFill>
                <a:latin typeface="Arial" panose="020B0604020202020204"/>
              </a:rPr>
              <a:t>Clinical model</a:t>
            </a:r>
          </a:p>
          <a:p>
            <a:pPr algn="ctr" defTabSz="914309"/>
            <a:r>
              <a:rPr lang="en-GB" sz="1200" b="1" dirty="0">
                <a:solidFill>
                  <a:srgbClr val="31404A"/>
                </a:solidFill>
                <a:latin typeface="Arial" panose="020B0604020202020204"/>
              </a:rPr>
              <a:t>(1/2)</a:t>
            </a:r>
          </a:p>
        </p:txBody>
      </p:sp>
      <p:sp>
        <p:nvSpPr>
          <p:cNvPr id="4" name="TextBox 3">
            <a:extLst>
              <a:ext uri="{FF2B5EF4-FFF2-40B4-BE49-F238E27FC236}">
                <a16:creationId xmlns:a16="http://schemas.microsoft.com/office/drawing/2014/main" id="{DFAE28F3-3F43-1105-5036-6627CD4AE6F4}"/>
              </a:ext>
            </a:extLst>
          </p:cNvPr>
          <p:cNvSpPr txBox="1"/>
          <p:nvPr/>
        </p:nvSpPr>
        <p:spPr>
          <a:xfrm>
            <a:off x="4003777" y="3178392"/>
            <a:ext cx="3492077" cy="1523494"/>
          </a:xfrm>
          <a:prstGeom prst="rect">
            <a:avLst/>
          </a:prstGeom>
          <a:noFill/>
        </p:spPr>
        <p:txBody>
          <a:bodyPr wrap="square" lIns="91440" tIns="45720" rIns="91440" bIns="45720" anchor="t">
            <a:spAutoFit/>
          </a:bodyPr>
          <a:lstStyle/>
          <a:p>
            <a:pPr marL="171450" indent="-171450">
              <a:spcBef>
                <a:spcPts val="600"/>
              </a:spcBef>
              <a:buFont typeface="Arial" panose="020B0604020202020204" pitchFamily="34" charset="0"/>
              <a:buChar char="•"/>
            </a:pPr>
            <a:r>
              <a:rPr lang="en-GB" sz="1100" b="1" dirty="0">
                <a:solidFill>
                  <a:srgbClr val="000000"/>
                </a:solidFill>
                <a:latin typeface="Arial"/>
                <a:ea typeface="Times New Roman" panose="02020603050405020304" pitchFamily="18" charset="0"/>
                <a:cs typeface="Times New Roman"/>
              </a:rPr>
              <a:t>We confirmed that b</a:t>
            </a:r>
            <a:r>
              <a:rPr lang="en-GB" sz="1100" b="1" dirty="0">
                <a:solidFill>
                  <a:srgbClr val="000000"/>
                </a:solidFill>
                <a:effectLst/>
                <a:latin typeface="Arial"/>
                <a:ea typeface="Times New Roman" panose="02020603050405020304" pitchFamily="18" charset="0"/>
                <a:cs typeface="Times New Roman"/>
              </a:rPr>
              <a:t>oth potential providers would meet the national specification mandatory requirements </a:t>
            </a:r>
            <a:r>
              <a:rPr lang="en-GB" sz="1100" dirty="0">
                <a:solidFill>
                  <a:srgbClr val="000000"/>
                </a:solidFill>
                <a:effectLst/>
                <a:latin typeface="Arial"/>
                <a:ea typeface="Times New Roman" panose="02020603050405020304" pitchFamily="18" charset="0"/>
                <a:cs typeface="Times New Roman"/>
              </a:rPr>
              <a:t>and could deliver the associated infrastructure required.</a:t>
            </a:r>
            <a:r>
              <a:rPr lang="en-GB" sz="1100" dirty="0">
                <a:solidFill>
                  <a:srgbClr val="000000"/>
                </a:solidFill>
                <a:latin typeface="Arial"/>
                <a:ea typeface="Times New Roman" panose="02020603050405020304" pitchFamily="18" charset="0"/>
                <a:cs typeface="Times New Roman"/>
              </a:rPr>
              <a:t> </a:t>
            </a: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71450" indent="-171450">
              <a:spcBef>
                <a:spcPts val="600"/>
              </a:spcBef>
              <a:buFont typeface="Arial" panose="020B0604020202020204" pitchFamily="34" charset="0"/>
              <a:buChar char="•"/>
            </a:pPr>
            <a:r>
              <a:rPr lang="en-GB" sz="1100" b="1" dirty="0">
                <a:solidFill>
                  <a:srgbClr val="000000"/>
                </a:solidFill>
                <a:effectLst/>
                <a:latin typeface="Arial"/>
                <a:ea typeface="Times New Roman" panose="02020603050405020304" pitchFamily="18" charset="0"/>
                <a:cs typeface="Times New Roman"/>
              </a:rPr>
              <a:t>Planning and preparation </a:t>
            </a:r>
            <a:r>
              <a:rPr lang="en-GB" sz="1100" dirty="0">
                <a:solidFill>
                  <a:srgbClr val="000000"/>
                </a:solidFill>
                <a:effectLst/>
                <a:latin typeface="Arial"/>
                <a:ea typeface="Times New Roman" panose="02020603050405020304" pitchFamily="18" charset="0"/>
                <a:cs typeface="Times New Roman"/>
              </a:rPr>
              <a:t>will be needed to</a:t>
            </a:r>
            <a:r>
              <a:rPr lang="en-GB" sz="1100" dirty="0">
                <a:solidFill>
                  <a:srgbClr val="000000"/>
                </a:solidFill>
                <a:latin typeface="Arial"/>
                <a:ea typeface="Times New Roman" panose="02020603050405020304" pitchFamily="18" charset="0"/>
                <a:cs typeface="Times New Roman"/>
              </a:rPr>
              <a:t> support this and </a:t>
            </a:r>
            <a:r>
              <a:rPr lang="en-GB" sz="1100" dirty="0">
                <a:latin typeface="Arial"/>
                <a:ea typeface="Times New Roman" panose="02020603050405020304" pitchFamily="18" charset="0"/>
                <a:cs typeface="Times New Roman"/>
              </a:rPr>
              <a:t>to</a:t>
            </a:r>
            <a:r>
              <a:rPr lang="en-GB" sz="1100" dirty="0">
                <a:effectLst/>
                <a:latin typeface="Arial"/>
                <a:ea typeface="Times New Roman" panose="02020603050405020304" pitchFamily="18" charset="0"/>
                <a:cs typeface="Times New Roman"/>
              </a:rPr>
              <a:t> </a:t>
            </a:r>
            <a:r>
              <a:rPr lang="en-GB" sz="1100" dirty="0">
                <a:latin typeface="Arial"/>
                <a:ea typeface="Times New Roman" panose="02020603050405020304" pitchFamily="18" charset="0"/>
                <a:cs typeface="Times New Roman"/>
              </a:rPr>
              <a:t>ensure the service is future-proofed</a:t>
            </a:r>
            <a:r>
              <a:rPr lang="en-GB" sz="1100" dirty="0">
                <a:effectLst/>
                <a:latin typeface="Arial"/>
                <a:ea typeface="Times New Roman" panose="02020603050405020304" pitchFamily="18" charset="0"/>
                <a:cs typeface="Times New Roman"/>
              </a:rPr>
              <a:t>. Clinicians </a:t>
            </a:r>
            <a:r>
              <a:rPr lang="en-GB" sz="1100" dirty="0">
                <a:solidFill>
                  <a:srgbClr val="000000"/>
                </a:solidFill>
                <a:effectLst/>
                <a:latin typeface="Arial"/>
                <a:ea typeface="Times New Roman" panose="02020603050405020304" pitchFamily="18" charset="0"/>
                <a:cs typeface="Times New Roman"/>
              </a:rPr>
              <a:t>will continue to be involved to make sure this happens</a:t>
            </a:r>
            <a:r>
              <a:rPr lang="en-GB" sz="1100" dirty="0">
                <a:solidFill>
                  <a:srgbClr val="000000"/>
                </a:solidFill>
                <a:latin typeface="Arial"/>
                <a:ea typeface="Times New Roman" panose="02020603050405020304" pitchFamily="18" charset="0"/>
                <a:cs typeface="Times New Roman"/>
              </a:rPr>
              <a:t> </a:t>
            </a: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FEB42B3-0737-4B2A-319B-715BD8BD6C66}"/>
              </a:ext>
            </a:extLst>
          </p:cNvPr>
          <p:cNvSpPr/>
          <p:nvPr/>
        </p:nvSpPr>
        <p:spPr>
          <a:xfrm>
            <a:off x="387876" y="5159119"/>
            <a:ext cx="3531465" cy="1138336"/>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GB" sz="1100" dirty="0">
                <a:solidFill>
                  <a:srgbClr val="231F20"/>
                </a:solidFill>
                <a:latin typeface="Arial"/>
                <a:ea typeface="Arial" panose="020B0604020202020204" pitchFamily="34" charset="0"/>
                <a:cs typeface="Times New Roman"/>
              </a:rPr>
              <a:t>Further development of plans for the future PTC should focus on </a:t>
            </a:r>
            <a:r>
              <a:rPr lang="en-GB" sz="1100" b="1" dirty="0">
                <a:solidFill>
                  <a:srgbClr val="231F20"/>
                </a:solidFill>
                <a:latin typeface="Arial"/>
                <a:ea typeface="Arial" panose="020B0604020202020204" pitchFamily="34" charset="0"/>
                <a:cs typeface="Times New Roman"/>
              </a:rPr>
              <a:t>maximising benefits </a:t>
            </a:r>
            <a:r>
              <a:rPr lang="en-GB" sz="1100" dirty="0">
                <a:solidFill>
                  <a:srgbClr val="231F20"/>
                </a:solidFill>
                <a:latin typeface="Arial"/>
                <a:ea typeface="Arial" panose="020B0604020202020204" pitchFamily="34" charset="0"/>
                <a:cs typeface="Times New Roman"/>
              </a:rPr>
              <a:t>associated with the reconfiguration. M</a:t>
            </a:r>
            <a:r>
              <a:rPr lang="en-GB" sz="1100" b="1" dirty="0">
                <a:solidFill>
                  <a:srgbClr val="231F20"/>
                </a:solidFill>
                <a:latin typeface="Arial"/>
                <a:ea typeface="Arial" panose="020B0604020202020204" pitchFamily="34" charset="0"/>
                <a:cs typeface="Times New Roman"/>
              </a:rPr>
              <a:t>onitoring of benefits realisation, clinical outcomes and service standards</a:t>
            </a:r>
            <a:r>
              <a:rPr lang="en-GB" sz="1100" dirty="0">
                <a:solidFill>
                  <a:srgbClr val="231F20"/>
                </a:solidFill>
                <a:latin typeface="Arial"/>
                <a:ea typeface="Arial" panose="020B0604020202020204" pitchFamily="34" charset="0"/>
                <a:cs typeface="Times New Roman"/>
              </a:rPr>
              <a:t> should form part of the oversight framework, owned by Evelina London.</a:t>
            </a:r>
            <a:endParaRPr lang="en-US" sz="1100" b="1" dirty="0">
              <a:solidFill>
                <a:srgbClr val="31404A"/>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FCBA5630-E408-72A6-87CD-C9BD1E13FCC4}"/>
              </a:ext>
            </a:extLst>
          </p:cNvPr>
          <p:cNvSpPr/>
          <p:nvPr/>
        </p:nvSpPr>
        <p:spPr>
          <a:xfrm>
            <a:off x="4096306" y="5147131"/>
            <a:ext cx="3531465" cy="1138336"/>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GB" sz="1100" b="1" dirty="0">
                <a:solidFill>
                  <a:srgbClr val="231F20"/>
                </a:solidFill>
                <a:latin typeface="Arial"/>
                <a:ea typeface="Arial" panose="020B0604020202020204" pitchFamily="34" charset="0"/>
                <a:cs typeface="Times New Roman"/>
              </a:rPr>
              <a:t>Evelina London will undertake detailed planning and service development, </a:t>
            </a:r>
            <a:r>
              <a:rPr lang="en-GB" sz="1100" dirty="0">
                <a:solidFill>
                  <a:srgbClr val="231F20"/>
                </a:solidFill>
                <a:latin typeface="Arial"/>
                <a:ea typeface="Arial" panose="020B0604020202020204" pitchFamily="34" charset="0"/>
                <a:cs typeface="Times New Roman"/>
              </a:rPr>
              <a:t>working  with clinicians, patients and families before the service transfers, to ensure mandatory services meet the standards set out in the national service specification as a minimum, with consideration to ‘future proofing’ to meet changing demand.</a:t>
            </a:r>
            <a:endParaRPr lang="en-US" sz="1100" dirty="0">
              <a:solidFill>
                <a:schemeClr val="tx1"/>
              </a:solidFill>
              <a:highlight>
                <a:srgbClr val="FFFF00"/>
              </a:highlight>
              <a:latin typeface="Arial"/>
              <a:ea typeface="Arial" panose="020B0604020202020204" pitchFamily="34" charset="0"/>
              <a:cs typeface="Times New Roman"/>
            </a:endParaRPr>
          </a:p>
        </p:txBody>
      </p:sp>
      <p:sp>
        <p:nvSpPr>
          <p:cNvPr id="23" name="Rectangle 22">
            <a:extLst>
              <a:ext uri="{FF2B5EF4-FFF2-40B4-BE49-F238E27FC236}">
                <a16:creationId xmlns:a16="http://schemas.microsoft.com/office/drawing/2014/main" id="{F9890464-07C0-1FFF-396F-46E5A201829C}"/>
              </a:ext>
            </a:extLst>
          </p:cNvPr>
          <p:cNvSpPr/>
          <p:nvPr/>
        </p:nvSpPr>
        <p:spPr>
          <a:xfrm>
            <a:off x="7804736" y="5147132"/>
            <a:ext cx="3986779" cy="115032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endParaRPr lang="en-GB" sz="1100" b="1" dirty="0"/>
          </a:p>
          <a:p>
            <a:pPr marL="171450" indent="-171450" defTabSz="914309">
              <a:buFont typeface="Arial" panose="020B0604020202020204" pitchFamily="34" charset="0"/>
              <a:buChar char="•"/>
            </a:pPr>
            <a:r>
              <a:rPr lang="en-GB" sz="1100" b="1" dirty="0"/>
              <a:t>Evelina London will work with other Trusts to optimise </a:t>
            </a:r>
            <a:r>
              <a:rPr lang="en-GB" sz="1100" dirty="0"/>
              <a:t>patient pathways for neurosurgery, to ensure good patient experience. Evelina London will carry out detailed service planning during the transition phase to ensure appropriate capacity and resilience for all aspects of interdependent services. </a:t>
            </a:r>
          </a:p>
          <a:p>
            <a:pPr marL="171450" indent="-171450" defTabSz="914309">
              <a:buFont typeface="Arial" panose="020B0604020202020204" pitchFamily="34" charset="0"/>
              <a:buChar char="•"/>
            </a:pPr>
            <a:endParaRPr lang="en-US" sz="1100" dirty="0">
              <a:solidFill>
                <a:schemeClr val="tx1"/>
              </a:solidFill>
              <a:latin typeface="Arial"/>
              <a:ea typeface="Arial" panose="020B0604020202020204" pitchFamily="34" charset="0"/>
              <a:cs typeface="Times New Roman"/>
            </a:endParaRPr>
          </a:p>
        </p:txBody>
      </p:sp>
      <p:sp>
        <p:nvSpPr>
          <p:cNvPr id="24" name="Rectangle: Rounded Corners 23">
            <a:extLst>
              <a:ext uri="{FF2B5EF4-FFF2-40B4-BE49-F238E27FC236}">
                <a16:creationId xmlns:a16="http://schemas.microsoft.com/office/drawing/2014/main" id="{D12D24BC-375D-339D-65AF-D13EBDB1E1A4}"/>
              </a:ext>
            </a:extLst>
          </p:cNvPr>
          <p:cNvSpPr/>
          <p:nvPr/>
        </p:nvSpPr>
        <p:spPr>
          <a:xfrm>
            <a:off x="397882" y="4839001"/>
            <a:ext cx="11393633" cy="187838"/>
          </a:xfrm>
          <a:prstGeom prst="roundRect">
            <a:avLst>
              <a:gd name="adj" fmla="val 6945"/>
            </a:avLst>
          </a:prstGeom>
          <a:solidFill>
            <a:srgbClr val="31404A"/>
          </a:solidFill>
          <a:ln>
            <a:solidFill>
              <a:srgbClr val="31404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dirty="0">
                <a:solidFill>
                  <a:schemeClr val="bg1"/>
                </a:solidFill>
                <a:latin typeface="Arial"/>
                <a:ea typeface="Arial" panose="020B0604020202020204" pitchFamily="34" charset="0"/>
                <a:cs typeface="Times New Roman"/>
              </a:rPr>
              <a:t>Recommendations/actions to be taken forward as a result of feedback</a:t>
            </a:r>
          </a:p>
        </p:txBody>
      </p:sp>
      <p:sp>
        <p:nvSpPr>
          <p:cNvPr id="2" name="TextBox 1">
            <a:extLst>
              <a:ext uri="{FF2B5EF4-FFF2-40B4-BE49-F238E27FC236}">
                <a16:creationId xmlns:a16="http://schemas.microsoft.com/office/drawing/2014/main" id="{68538A2F-D097-1F25-B085-47B679F53967}"/>
              </a:ext>
            </a:extLst>
          </p:cNvPr>
          <p:cNvSpPr txBox="1"/>
          <p:nvPr/>
        </p:nvSpPr>
        <p:spPr>
          <a:xfrm>
            <a:off x="9343043" y="487352"/>
            <a:ext cx="272513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i="1" dirty="0">
                <a:cs typeface="Arial"/>
              </a:rPr>
              <a:t>More detail on how we considered feedback around the clinical model is in the DMBC section 7.2.1, page 106</a:t>
            </a:r>
          </a:p>
        </p:txBody>
      </p:sp>
      <p:sp>
        <p:nvSpPr>
          <p:cNvPr id="5" name="TextBox 4">
            <a:extLst>
              <a:ext uri="{FF2B5EF4-FFF2-40B4-BE49-F238E27FC236}">
                <a16:creationId xmlns:a16="http://schemas.microsoft.com/office/drawing/2014/main" id="{630C7A70-B582-5891-B6D5-6852DE4F348C}"/>
              </a:ext>
            </a:extLst>
          </p:cNvPr>
          <p:cNvSpPr txBox="1"/>
          <p:nvPr/>
        </p:nvSpPr>
        <p:spPr>
          <a:xfrm>
            <a:off x="3290449" y="8533"/>
            <a:ext cx="6046326" cy="1446550"/>
          </a:xfrm>
          <a:prstGeom prst="rect">
            <a:avLst/>
          </a:prstGeom>
          <a:noFill/>
        </p:spPr>
        <p:txBody>
          <a:bodyPr wrap="square" lIns="91440" tIns="45720" rIns="91440" bIns="45720" anchor="t">
            <a:spAutoFit/>
          </a:bodyPr>
          <a:lstStyle/>
          <a:p>
            <a:r>
              <a:rPr lang="en-GB" sz="1100" i="1" dirty="0">
                <a:ea typeface="+mn-lt"/>
                <a:cs typeface="+mn-lt"/>
              </a:rPr>
              <a:t>"Having to move to a different hospital was necessary because the operation needed to happen but it posed such a risk to her health, which was unnecessary."(Parent interview December 2023, child was treated at The Royal Marsden and St George’s Hospital.)</a:t>
            </a:r>
          </a:p>
          <a:p>
            <a:endParaRPr lang="en-GB" sz="1100" i="1" dirty="0">
              <a:ea typeface="+mn-lt"/>
              <a:cs typeface="+mn-lt"/>
            </a:endParaRPr>
          </a:p>
          <a:p>
            <a:r>
              <a:rPr lang="en-GB" sz="1100" i="1" dirty="0">
                <a:ea typeface="+mn-lt"/>
                <a:cs typeface="+mn-lt"/>
              </a:rPr>
              <a:t>Speaking about Evelina London, it has “lots of services which are relevant” (North and South Thames Paediatric Network meeting). “Neurosurgery is missing” (Member of NHS staff).  Speaking about St George’s Hospital, “Surgical expertise in neurosurgery” (family member).  “Lacks some specialist children’s services including cardiac and renal” (Member of NHS staff).</a:t>
            </a:r>
            <a:endParaRPr lang="en-US" dirty="0"/>
          </a:p>
        </p:txBody>
      </p:sp>
    </p:spTree>
    <p:extLst>
      <p:ext uri="{BB962C8B-B14F-4D97-AF65-F5344CB8AC3E}">
        <p14:creationId xmlns:p14="http://schemas.microsoft.com/office/powerpoint/2010/main" val="62212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EB574237-E3F7-94BD-D505-AF5D747E15C5}"/>
              </a:ext>
            </a:extLst>
          </p:cNvPr>
          <p:cNvSpPr/>
          <p:nvPr/>
        </p:nvSpPr>
        <p:spPr>
          <a:xfrm>
            <a:off x="4787672" y="2987544"/>
            <a:ext cx="5279750" cy="1425490"/>
          </a:xfrm>
          <a:custGeom>
            <a:avLst/>
            <a:gdLst>
              <a:gd name="connsiteX0" fmla="*/ 0 w 2151592"/>
              <a:gd name="connsiteY0" fmla="*/ 0 h 2897976"/>
              <a:gd name="connsiteX1" fmla="*/ 123680 w 2151592"/>
              <a:gd name="connsiteY1" fmla="*/ 0 h 2897976"/>
              <a:gd name="connsiteX2" fmla="*/ 331025 w 2151592"/>
              <a:gd name="connsiteY2" fmla="*/ 201127 h 2897976"/>
              <a:gd name="connsiteX3" fmla="*/ 526120 w 2151592"/>
              <a:gd name="connsiteY3" fmla="*/ 0 h 2897976"/>
              <a:gd name="connsiteX4" fmla="*/ 2151592 w 2151592"/>
              <a:gd name="connsiteY4" fmla="*/ 0 h 2897976"/>
              <a:gd name="connsiteX5" fmla="*/ 2151592 w 2151592"/>
              <a:gd name="connsiteY5" fmla="*/ 2897976 h 2897976"/>
              <a:gd name="connsiteX6" fmla="*/ 0 w 2151592"/>
              <a:gd name="connsiteY6" fmla="*/ 2897976 h 2897976"/>
              <a:gd name="connsiteX0" fmla="*/ 0 w 2151592"/>
              <a:gd name="connsiteY0" fmla="*/ 0 h 2897976"/>
              <a:gd name="connsiteX1" fmla="*/ 123680 w 2151592"/>
              <a:gd name="connsiteY1" fmla="*/ 0 h 2897976"/>
              <a:gd name="connsiteX2" fmla="*/ 331025 w 2151592"/>
              <a:gd name="connsiteY2" fmla="*/ 201127 h 2897976"/>
              <a:gd name="connsiteX3" fmla="*/ 791988 w 2151592"/>
              <a:gd name="connsiteY3" fmla="*/ 0 h 2897976"/>
              <a:gd name="connsiteX4" fmla="*/ 2151592 w 2151592"/>
              <a:gd name="connsiteY4" fmla="*/ 0 h 2897976"/>
              <a:gd name="connsiteX5" fmla="*/ 2151592 w 2151592"/>
              <a:gd name="connsiteY5" fmla="*/ 2897976 h 2897976"/>
              <a:gd name="connsiteX6" fmla="*/ 0 w 2151592"/>
              <a:gd name="connsiteY6" fmla="*/ 2897976 h 2897976"/>
              <a:gd name="connsiteX7" fmla="*/ 0 w 2151592"/>
              <a:gd name="connsiteY7" fmla="*/ 0 h 2897976"/>
              <a:gd name="connsiteX0" fmla="*/ 0 w 2151592"/>
              <a:gd name="connsiteY0" fmla="*/ 0 h 2897976"/>
              <a:gd name="connsiteX1" fmla="*/ 176854 w 2151592"/>
              <a:gd name="connsiteY1" fmla="*/ 0 h 2897976"/>
              <a:gd name="connsiteX2" fmla="*/ 331025 w 2151592"/>
              <a:gd name="connsiteY2" fmla="*/ 201127 h 2897976"/>
              <a:gd name="connsiteX3" fmla="*/ 791988 w 2151592"/>
              <a:gd name="connsiteY3" fmla="*/ 0 h 2897976"/>
              <a:gd name="connsiteX4" fmla="*/ 2151592 w 2151592"/>
              <a:gd name="connsiteY4" fmla="*/ 0 h 2897976"/>
              <a:gd name="connsiteX5" fmla="*/ 2151592 w 2151592"/>
              <a:gd name="connsiteY5" fmla="*/ 2897976 h 2897976"/>
              <a:gd name="connsiteX6" fmla="*/ 0 w 2151592"/>
              <a:gd name="connsiteY6" fmla="*/ 2897976 h 2897976"/>
              <a:gd name="connsiteX7" fmla="*/ 0 w 2151592"/>
              <a:gd name="connsiteY7" fmla="*/ 0 h 2897976"/>
              <a:gd name="connsiteX0" fmla="*/ 0 w 2151592"/>
              <a:gd name="connsiteY0" fmla="*/ 0 h 2897976"/>
              <a:gd name="connsiteX1" fmla="*/ 176854 w 2151592"/>
              <a:gd name="connsiteY1" fmla="*/ 0 h 2897976"/>
              <a:gd name="connsiteX2" fmla="*/ 479911 w 2151592"/>
              <a:gd name="connsiteY2" fmla="*/ 244342 h 2897976"/>
              <a:gd name="connsiteX3" fmla="*/ 791988 w 2151592"/>
              <a:gd name="connsiteY3" fmla="*/ 0 h 2897976"/>
              <a:gd name="connsiteX4" fmla="*/ 2151592 w 2151592"/>
              <a:gd name="connsiteY4" fmla="*/ 0 h 2897976"/>
              <a:gd name="connsiteX5" fmla="*/ 2151592 w 2151592"/>
              <a:gd name="connsiteY5" fmla="*/ 2897976 h 2897976"/>
              <a:gd name="connsiteX6" fmla="*/ 0 w 2151592"/>
              <a:gd name="connsiteY6" fmla="*/ 2897976 h 2897976"/>
              <a:gd name="connsiteX7" fmla="*/ 0 w 2151592"/>
              <a:gd name="connsiteY7" fmla="*/ 0 h 2897976"/>
              <a:gd name="connsiteX0" fmla="*/ 0 w 2151592"/>
              <a:gd name="connsiteY0" fmla="*/ 0 h 2897976"/>
              <a:gd name="connsiteX1" fmla="*/ 176854 w 2151592"/>
              <a:gd name="connsiteY1" fmla="*/ 0 h 2897976"/>
              <a:gd name="connsiteX2" fmla="*/ 479911 w 2151592"/>
              <a:gd name="connsiteY2" fmla="*/ 244342 h 2897976"/>
              <a:gd name="connsiteX3" fmla="*/ 791988 w 2151592"/>
              <a:gd name="connsiteY3" fmla="*/ 0 h 2897976"/>
              <a:gd name="connsiteX4" fmla="*/ 2151592 w 2151592"/>
              <a:gd name="connsiteY4" fmla="*/ 0 h 2897976"/>
              <a:gd name="connsiteX5" fmla="*/ 2151592 w 2151592"/>
              <a:gd name="connsiteY5" fmla="*/ 2897976 h 2897976"/>
              <a:gd name="connsiteX6" fmla="*/ 0 w 2151592"/>
              <a:gd name="connsiteY6" fmla="*/ 2556028 h 2897976"/>
              <a:gd name="connsiteX7" fmla="*/ 0 w 2151592"/>
              <a:gd name="connsiteY7" fmla="*/ 0 h 2897976"/>
              <a:gd name="connsiteX0" fmla="*/ 0 w 2151592"/>
              <a:gd name="connsiteY0" fmla="*/ 0 h 2580453"/>
              <a:gd name="connsiteX1" fmla="*/ 176854 w 2151592"/>
              <a:gd name="connsiteY1" fmla="*/ 0 h 2580453"/>
              <a:gd name="connsiteX2" fmla="*/ 479911 w 2151592"/>
              <a:gd name="connsiteY2" fmla="*/ 244342 h 2580453"/>
              <a:gd name="connsiteX3" fmla="*/ 791988 w 2151592"/>
              <a:gd name="connsiteY3" fmla="*/ 0 h 2580453"/>
              <a:gd name="connsiteX4" fmla="*/ 2151592 w 2151592"/>
              <a:gd name="connsiteY4" fmla="*/ 0 h 2580453"/>
              <a:gd name="connsiteX5" fmla="*/ 2151592 w 2151592"/>
              <a:gd name="connsiteY5" fmla="*/ 2580453 h 2580453"/>
              <a:gd name="connsiteX6" fmla="*/ 0 w 2151592"/>
              <a:gd name="connsiteY6" fmla="*/ 2556028 h 2580453"/>
              <a:gd name="connsiteX7" fmla="*/ 0 w 2151592"/>
              <a:gd name="connsiteY7" fmla="*/ 0 h 2580453"/>
              <a:gd name="connsiteX0" fmla="*/ 0 w 2151592"/>
              <a:gd name="connsiteY0" fmla="*/ 0 h 2562135"/>
              <a:gd name="connsiteX1" fmla="*/ 176854 w 2151592"/>
              <a:gd name="connsiteY1" fmla="*/ 0 h 2562135"/>
              <a:gd name="connsiteX2" fmla="*/ 479911 w 2151592"/>
              <a:gd name="connsiteY2" fmla="*/ 244342 h 2562135"/>
              <a:gd name="connsiteX3" fmla="*/ 791988 w 2151592"/>
              <a:gd name="connsiteY3" fmla="*/ 0 h 2562135"/>
              <a:gd name="connsiteX4" fmla="*/ 2151592 w 2151592"/>
              <a:gd name="connsiteY4" fmla="*/ 0 h 2562135"/>
              <a:gd name="connsiteX5" fmla="*/ 2144385 w 2151592"/>
              <a:gd name="connsiteY5" fmla="*/ 2562135 h 2562135"/>
              <a:gd name="connsiteX6" fmla="*/ 0 w 2151592"/>
              <a:gd name="connsiteY6" fmla="*/ 2556028 h 2562135"/>
              <a:gd name="connsiteX7" fmla="*/ 0 w 2151592"/>
              <a:gd name="connsiteY7" fmla="*/ 0 h 256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1592" h="2562135">
                <a:moveTo>
                  <a:pt x="0" y="0"/>
                </a:moveTo>
                <a:lnTo>
                  <a:pt x="176854" y="0"/>
                </a:lnTo>
                <a:lnTo>
                  <a:pt x="479911" y="244342"/>
                </a:lnTo>
                <a:lnTo>
                  <a:pt x="791988" y="0"/>
                </a:lnTo>
                <a:lnTo>
                  <a:pt x="2151592" y="0"/>
                </a:lnTo>
                <a:cubicBezTo>
                  <a:pt x="2149190" y="854045"/>
                  <a:pt x="2146787" y="1708090"/>
                  <a:pt x="2144385" y="2562135"/>
                </a:cubicBezTo>
                <a:lnTo>
                  <a:pt x="0" y="2556028"/>
                </a:lnTo>
                <a:lnTo>
                  <a:pt x="0" y="0"/>
                </a:lnTo>
                <a:close/>
              </a:path>
            </a:pathLst>
          </a:custGeom>
          <a:solidFill>
            <a:schemeClr val="bg1"/>
          </a:solidFill>
          <a:ln w="19050">
            <a:solidFill>
              <a:srgbClr val="C6C6C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GB" sz="1100"/>
          </a:p>
        </p:txBody>
      </p:sp>
      <p:pic>
        <p:nvPicPr>
          <p:cNvPr id="30" name="Picture 29">
            <a:extLst>
              <a:ext uri="{FF2B5EF4-FFF2-40B4-BE49-F238E27FC236}">
                <a16:creationId xmlns:a16="http://schemas.microsoft.com/office/drawing/2014/main" id="{B49E6E42-CFA8-5C10-FA13-1EBA3504EC69}"/>
              </a:ext>
            </a:extLst>
          </p:cNvPr>
          <p:cNvPicPr>
            <a:picLocks noChangeAspect="1"/>
          </p:cNvPicPr>
          <p:nvPr/>
        </p:nvPicPr>
        <p:blipFill rotWithShape="1">
          <a:blip r:embed="rId3"/>
          <a:srcRect l="9777"/>
          <a:stretch/>
        </p:blipFill>
        <p:spPr>
          <a:xfrm>
            <a:off x="4787881" y="2139079"/>
            <a:ext cx="5313927" cy="866865"/>
          </a:xfrm>
          <a:prstGeom prst="rect">
            <a:avLst/>
          </a:prstGeom>
        </p:spPr>
      </p:pic>
      <p:sp>
        <p:nvSpPr>
          <p:cNvPr id="29" name="Free-form: Shape 28">
            <a:extLst>
              <a:ext uri="{FF2B5EF4-FFF2-40B4-BE49-F238E27FC236}">
                <a16:creationId xmlns:a16="http://schemas.microsoft.com/office/drawing/2014/main" id="{DCFD9F95-AAAC-FA20-4EA5-ED9ED6638A35}"/>
              </a:ext>
            </a:extLst>
          </p:cNvPr>
          <p:cNvSpPr/>
          <p:nvPr/>
        </p:nvSpPr>
        <p:spPr>
          <a:xfrm>
            <a:off x="455242" y="3258300"/>
            <a:ext cx="4188922" cy="1159762"/>
          </a:xfrm>
          <a:custGeom>
            <a:avLst/>
            <a:gdLst>
              <a:gd name="connsiteX0" fmla="*/ 0 w 2151592"/>
              <a:gd name="connsiteY0" fmla="*/ 0 h 2897976"/>
              <a:gd name="connsiteX1" fmla="*/ 123680 w 2151592"/>
              <a:gd name="connsiteY1" fmla="*/ 0 h 2897976"/>
              <a:gd name="connsiteX2" fmla="*/ 331025 w 2151592"/>
              <a:gd name="connsiteY2" fmla="*/ 201127 h 2897976"/>
              <a:gd name="connsiteX3" fmla="*/ 526120 w 2151592"/>
              <a:gd name="connsiteY3" fmla="*/ 0 h 2897976"/>
              <a:gd name="connsiteX4" fmla="*/ 2151592 w 2151592"/>
              <a:gd name="connsiteY4" fmla="*/ 0 h 2897976"/>
              <a:gd name="connsiteX5" fmla="*/ 2151592 w 2151592"/>
              <a:gd name="connsiteY5" fmla="*/ 2897976 h 2897976"/>
              <a:gd name="connsiteX6" fmla="*/ 0 w 2151592"/>
              <a:gd name="connsiteY6" fmla="*/ 2897976 h 2897976"/>
              <a:gd name="connsiteX0" fmla="*/ 0 w 2151592"/>
              <a:gd name="connsiteY0" fmla="*/ 0 h 2897976"/>
              <a:gd name="connsiteX1" fmla="*/ 123680 w 2151592"/>
              <a:gd name="connsiteY1" fmla="*/ 0 h 2897976"/>
              <a:gd name="connsiteX2" fmla="*/ 331025 w 2151592"/>
              <a:gd name="connsiteY2" fmla="*/ 201127 h 2897976"/>
              <a:gd name="connsiteX3" fmla="*/ 791988 w 2151592"/>
              <a:gd name="connsiteY3" fmla="*/ 0 h 2897976"/>
              <a:gd name="connsiteX4" fmla="*/ 2151592 w 2151592"/>
              <a:gd name="connsiteY4" fmla="*/ 0 h 2897976"/>
              <a:gd name="connsiteX5" fmla="*/ 2151592 w 2151592"/>
              <a:gd name="connsiteY5" fmla="*/ 2897976 h 2897976"/>
              <a:gd name="connsiteX6" fmla="*/ 0 w 2151592"/>
              <a:gd name="connsiteY6" fmla="*/ 2897976 h 2897976"/>
              <a:gd name="connsiteX7" fmla="*/ 0 w 2151592"/>
              <a:gd name="connsiteY7" fmla="*/ 0 h 2897976"/>
              <a:gd name="connsiteX0" fmla="*/ 0 w 2151592"/>
              <a:gd name="connsiteY0" fmla="*/ 0 h 2897976"/>
              <a:gd name="connsiteX1" fmla="*/ 176854 w 2151592"/>
              <a:gd name="connsiteY1" fmla="*/ 0 h 2897976"/>
              <a:gd name="connsiteX2" fmla="*/ 331025 w 2151592"/>
              <a:gd name="connsiteY2" fmla="*/ 201127 h 2897976"/>
              <a:gd name="connsiteX3" fmla="*/ 791988 w 2151592"/>
              <a:gd name="connsiteY3" fmla="*/ 0 h 2897976"/>
              <a:gd name="connsiteX4" fmla="*/ 2151592 w 2151592"/>
              <a:gd name="connsiteY4" fmla="*/ 0 h 2897976"/>
              <a:gd name="connsiteX5" fmla="*/ 2151592 w 2151592"/>
              <a:gd name="connsiteY5" fmla="*/ 2897976 h 2897976"/>
              <a:gd name="connsiteX6" fmla="*/ 0 w 2151592"/>
              <a:gd name="connsiteY6" fmla="*/ 2897976 h 2897976"/>
              <a:gd name="connsiteX7" fmla="*/ 0 w 2151592"/>
              <a:gd name="connsiteY7" fmla="*/ 0 h 2897976"/>
              <a:gd name="connsiteX0" fmla="*/ 0 w 2151592"/>
              <a:gd name="connsiteY0" fmla="*/ 0 h 2897976"/>
              <a:gd name="connsiteX1" fmla="*/ 176854 w 2151592"/>
              <a:gd name="connsiteY1" fmla="*/ 0 h 2897976"/>
              <a:gd name="connsiteX2" fmla="*/ 479911 w 2151592"/>
              <a:gd name="connsiteY2" fmla="*/ 244342 h 2897976"/>
              <a:gd name="connsiteX3" fmla="*/ 791988 w 2151592"/>
              <a:gd name="connsiteY3" fmla="*/ 0 h 2897976"/>
              <a:gd name="connsiteX4" fmla="*/ 2151592 w 2151592"/>
              <a:gd name="connsiteY4" fmla="*/ 0 h 2897976"/>
              <a:gd name="connsiteX5" fmla="*/ 2151592 w 2151592"/>
              <a:gd name="connsiteY5" fmla="*/ 2897976 h 2897976"/>
              <a:gd name="connsiteX6" fmla="*/ 0 w 2151592"/>
              <a:gd name="connsiteY6" fmla="*/ 2897976 h 2897976"/>
              <a:gd name="connsiteX7" fmla="*/ 0 w 2151592"/>
              <a:gd name="connsiteY7" fmla="*/ 0 h 2897976"/>
              <a:gd name="connsiteX0" fmla="*/ 0 w 2151592"/>
              <a:gd name="connsiteY0" fmla="*/ 0 h 2897976"/>
              <a:gd name="connsiteX1" fmla="*/ 176854 w 2151592"/>
              <a:gd name="connsiteY1" fmla="*/ 0 h 2897976"/>
              <a:gd name="connsiteX2" fmla="*/ 479911 w 2151592"/>
              <a:gd name="connsiteY2" fmla="*/ 244342 h 2897976"/>
              <a:gd name="connsiteX3" fmla="*/ 791988 w 2151592"/>
              <a:gd name="connsiteY3" fmla="*/ 0 h 2897976"/>
              <a:gd name="connsiteX4" fmla="*/ 2151592 w 2151592"/>
              <a:gd name="connsiteY4" fmla="*/ 0 h 2897976"/>
              <a:gd name="connsiteX5" fmla="*/ 2151592 w 2151592"/>
              <a:gd name="connsiteY5" fmla="*/ 2897976 h 2897976"/>
              <a:gd name="connsiteX6" fmla="*/ 6760 w 2151592"/>
              <a:gd name="connsiteY6" fmla="*/ 1933194 h 2897976"/>
              <a:gd name="connsiteX7" fmla="*/ 0 w 2151592"/>
              <a:gd name="connsiteY7" fmla="*/ 0 h 2897976"/>
              <a:gd name="connsiteX0" fmla="*/ 0 w 2151592"/>
              <a:gd name="connsiteY0" fmla="*/ 0 h 1945407"/>
              <a:gd name="connsiteX1" fmla="*/ 176854 w 2151592"/>
              <a:gd name="connsiteY1" fmla="*/ 0 h 1945407"/>
              <a:gd name="connsiteX2" fmla="*/ 479911 w 2151592"/>
              <a:gd name="connsiteY2" fmla="*/ 244342 h 1945407"/>
              <a:gd name="connsiteX3" fmla="*/ 791988 w 2151592"/>
              <a:gd name="connsiteY3" fmla="*/ 0 h 1945407"/>
              <a:gd name="connsiteX4" fmla="*/ 2151592 w 2151592"/>
              <a:gd name="connsiteY4" fmla="*/ 0 h 1945407"/>
              <a:gd name="connsiteX5" fmla="*/ 2151592 w 2151592"/>
              <a:gd name="connsiteY5" fmla="*/ 1945407 h 1945407"/>
              <a:gd name="connsiteX6" fmla="*/ 6760 w 2151592"/>
              <a:gd name="connsiteY6" fmla="*/ 1933194 h 1945407"/>
              <a:gd name="connsiteX7" fmla="*/ 0 w 2151592"/>
              <a:gd name="connsiteY7" fmla="*/ 0 h 194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1592" h="1945407">
                <a:moveTo>
                  <a:pt x="0" y="0"/>
                </a:moveTo>
                <a:lnTo>
                  <a:pt x="176854" y="0"/>
                </a:lnTo>
                <a:lnTo>
                  <a:pt x="479911" y="244342"/>
                </a:lnTo>
                <a:lnTo>
                  <a:pt x="791988" y="0"/>
                </a:lnTo>
                <a:lnTo>
                  <a:pt x="2151592" y="0"/>
                </a:lnTo>
                <a:lnTo>
                  <a:pt x="2151592" y="1945407"/>
                </a:lnTo>
                <a:lnTo>
                  <a:pt x="6760" y="1933194"/>
                </a:lnTo>
                <a:cubicBezTo>
                  <a:pt x="4507" y="1288796"/>
                  <a:pt x="2253" y="644398"/>
                  <a:pt x="0" y="0"/>
                </a:cubicBezTo>
                <a:close/>
              </a:path>
            </a:pathLst>
          </a:custGeom>
          <a:solidFill>
            <a:schemeClr val="bg1"/>
          </a:solidFill>
          <a:ln w="19050">
            <a:solidFill>
              <a:srgbClr val="C6C6C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GB" sz="1100"/>
          </a:p>
        </p:txBody>
      </p:sp>
      <p:pic>
        <p:nvPicPr>
          <p:cNvPr id="26" name="Picture 25">
            <a:extLst>
              <a:ext uri="{FF2B5EF4-FFF2-40B4-BE49-F238E27FC236}">
                <a16:creationId xmlns:a16="http://schemas.microsoft.com/office/drawing/2014/main" id="{4DD6D1A2-7CFF-8E2B-D839-281D35BB625C}"/>
              </a:ext>
            </a:extLst>
          </p:cNvPr>
          <p:cNvPicPr>
            <a:picLocks noChangeAspect="1"/>
          </p:cNvPicPr>
          <p:nvPr/>
        </p:nvPicPr>
        <p:blipFill rotWithShape="1">
          <a:blip r:embed="rId4"/>
          <a:srcRect l="-1" r="4897"/>
          <a:stretch/>
        </p:blipFill>
        <p:spPr>
          <a:xfrm>
            <a:off x="425890" y="2062266"/>
            <a:ext cx="4218274" cy="1278157"/>
          </a:xfrm>
          <a:prstGeom prst="rect">
            <a:avLst/>
          </a:prstGeom>
        </p:spPr>
      </p:pic>
      <p:sp>
        <p:nvSpPr>
          <p:cNvPr id="11" name="Rectangle: Rounded Corners 10">
            <a:extLst>
              <a:ext uri="{FF2B5EF4-FFF2-40B4-BE49-F238E27FC236}">
                <a16:creationId xmlns:a16="http://schemas.microsoft.com/office/drawing/2014/main" id="{22D19B50-3451-B48A-06C3-A577CB3A3F9B}"/>
              </a:ext>
            </a:extLst>
          </p:cNvPr>
          <p:cNvSpPr/>
          <p:nvPr/>
        </p:nvSpPr>
        <p:spPr>
          <a:xfrm>
            <a:off x="402052" y="1521066"/>
            <a:ext cx="4218274" cy="468000"/>
          </a:xfrm>
          <a:prstGeom prst="roundRect">
            <a:avLst>
              <a:gd name="adj" fmla="val 6945"/>
            </a:avLst>
          </a:prstGeom>
          <a:solidFill>
            <a:srgbClr val="31404A"/>
          </a:solidFill>
          <a:ln>
            <a:solidFill>
              <a:srgbClr val="31404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a:solidFill>
                  <a:schemeClr val="bg1"/>
                </a:solidFill>
                <a:latin typeface="Arial"/>
                <a:ea typeface="Arial" panose="020B0604020202020204" pitchFamily="34" charset="0"/>
                <a:cs typeface="Times New Roman"/>
              </a:rPr>
              <a:t>Clinical expertise</a:t>
            </a:r>
          </a:p>
        </p:txBody>
      </p:sp>
      <p:sp>
        <p:nvSpPr>
          <p:cNvPr id="13" name="Rectangle: Rounded Corners 12">
            <a:extLst>
              <a:ext uri="{FF2B5EF4-FFF2-40B4-BE49-F238E27FC236}">
                <a16:creationId xmlns:a16="http://schemas.microsoft.com/office/drawing/2014/main" id="{2DA009B8-DC0F-8872-D9BB-D04590B65C91}"/>
              </a:ext>
            </a:extLst>
          </p:cNvPr>
          <p:cNvSpPr/>
          <p:nvPr/>
        </p:nvSpPr>
        <p:spPr>
          <a:xfrm>
            <a:off x="4787672" y="1521066"/>
            <a:ext cx="5314138" cy="468000"/>
          </a:xfrm>
          <a:prstGeom prst="roundRect">
            <a:avLst>
              <a:gd name="adj" fmla="val 6945"/>
            </a:avLst>
          </a:prstGeom>
          <a:solidFill>
            <a:srgbClr val="31404A"/>
          </a:solidFill>
          <a:ln>
            <a:solidFill>
              <a:srgbClr val="31404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dirty="0">
                <a:solidFill>
                  <a:schemeClr val="bg1"/>
                </a:solidFill>
                <a:latin typeface="Arial"/>
                <a:ea typeface="Arial" panose="020B0604020202020204" pitchFamily="34" charset="0"/>
                <a:cs typeface="Times New Roman"/>
              </a:rPr>
              <a:t>Networked care provision</a:t>
            </a:r>
          </a:p>
        </p:txBody>
      </p:sp>
      <p:sp>
        <p:nvSpPr>
          <p:cNvPr id="72" name="TextBox 71">
            <a:extLst>
              <a:ext uri="{FF2B5EF4-FFF2-40B4-BE49-F238E27FC236}">
                <a16:creationId xmlns:a16="http://schemas.microsoft.com/office/drawing/2014/main" id="{76AC8DFE-0A8A-2CA9-C90D-4DAC78C56497}"/>
              </a:ext>
            </a:extLst>
          </p:cNvPr>
          <p:cNvSpPr txBox="1"/>
          <p:nvPr/>
        </p:nvSpPr>
        <p:spPr>
          <a:xfrm>
            <a:off x="372861" y="2171061"/>
            <a:ext cx="4247465" cy="769441"/>
          </a:xfrm>
          <a:prstGeom prst="rect">
            <a:avLst/>
          </a:prstGeom>
          <a:noFill/>
        </p:spPr>
        <p:txBody>
          <a:bodyPr wrap="square" lIns="91440" tIns="45720" rIns="91440" bIns="45720" anchor="t">
            <a:spAutoFit/>
          </a:bodyPr>
          <a:lstStyle/>
          <a:p>
            <a:r>
              <a:rPr lang="en-GB" sz="1100" b="1" dirty="0">
                <a:effectLst/>
                <a:latin typeface="Arial"/>
                <a:ea typeface="Times New Roman" panose="02020603050405020304" pitchFamily="18" charset="0"/>
                <a:cs typeface="Times New Roman"/>
              </a:rPr>
              <a:t>There are differences in the expertise and experience of </a:t>
            </a:r>
            <a:r>
              <a:rPr lang="en-GB" sz="1100" b="1" dirty="0">
                <a:latin typeface="Arial"/>
                <a:ea typeface="Times New Roman" panose="02020603050405020304" pitchFamily="18" charset="0"/>
                <a:cs typeface="Times New Roman"/>
              </a:rPr>
              <a:t>Evelina London and St George’s Hospital </a:t>
            </a:r>
            <a:r>
              <a:rPr lang="en-GB" sz="1100" b="1" dirty="0">
                <a:effectLst/>
                <a:latin typeface="Arial"/>
                <a:ea typeface="Times New Roman" panose="02020603050405020304" pitchFamily="18" charset="0"/>
                <a:cs typeface="Times New Roman"/>
              </a:rPr>
              <a:t>in some key areas</a:t>
            </a:r>
            <a:r>
              <a:rPr lang="en-GB" sz="1100" b="1" dirty="0">
                <a:latin typeface="Arial"/>
                <a:ea typeface="Times New Roman" panose="02020603050405020304" pitchFamily="18" charset="0"/>
                <a:cs typeface="Times New Roman"/>
              </a:rPr>
              <a:t>. This </a:t>
            </a:r>
            <a:r>
              <a:rPr lang="en-GB" sz="1100" b="1" dirty="0">
                <a:effectLst/>
                <a:latin typeface="Arial"/>
                <a:ea typeface="Times New Roman" panose="02020603050405020304" pitchFamily="18" charset="0"/>
                <a:cs typeface="Times New Roman"/>
              </a:rPr>
              <a:t>should be clearly laid out and taken into account for decision-making.</a:t>
            </a:r>
            <a:endParaRPr lang="en-GB" sz="1100" b="1" dirty="0">
              <a:latin typeface="Arial"/>
              <a:cs typeface="Times New Roman"/>
            </a:endParaRPr>
          </a:p>
        </p:txBody>
      </p:sp>
      <p:sp>
        <p:nvSpPr>
          <p:cNvPr id="74" name="TextBox 73">
            <a:extLst>
              <a:ext uri="{FF2B5EF4-FFF2-40B4-BE49-F238E27FC236}">
                <a16:creationId xmlns:a16="http://schemas.microsoft.com/office/drawing/2014/main" id="{683A6FD0-03F4-910C-9671-FA537281A968}"/>
              </a:ext>
            </a:extLst>
          </p:cNvPr>
          <p:cNvSpPr txBox="1"/>
          <p:nvPr/>
        </p:nvSpPr>
        <p:spPr>
          <a:xfrm>
            <a:off x="406127" y="3423362"/>
            <a:ext cx="4238037" cy="769441"/>
          </a:xfrm>
          <a:prstGeom prst="rect">
            <a:avLst/>
          </a:prstGeom>
          <a:noFill/>
        </p:spPr>
        <p:txBody>
          <a:bodyPr wrap="square">
            <a:spAutoFit/>
          </a:bodyPr>
          <a:lstStyle/>
          <a:p>
            <a:pPr marL="171450" indent="-171450">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The experience of both potential providers was </a:t>
            </a: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considered as part of evaluating both options, earlier on in the process.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This information was also included in both the pre-consultation and decision-making business cases. </a:t>
            </a:r>
            <a:endParaRPr lang="en-GB" sz="1100" dirty="0"/>
          </a:p>
        </p:txBody>
      </p:sp>
      <p:sp>
        <p:nvSpPr>
          <p:cNvPr id="76" name="TextBox 75">
            <a:extLst>
              <a:ext uri="{FF2B5EF4-FFF2-40B4-BE49-F238E27FC236}">
                <a16:creationId xmlns:a16="http://schemas.microsoft.com/office/drawing/2014/main" id="{689B4238-97AD-E4DE-D710-D42E2A9D03F3}"/>
              </a:ext>
            </a:extLst>
          </p:cNvPr>
          <p:cNvSpPr txBox="1"/>
          <p:nvPr/>
        </p:nvSpPr>
        <p:spPr>
          <a:xfrm>
            <a:off x="4756566" y="2171172"/>
            <a:ext cx="5345243" cy="430887"/>
          </a:xfrm>
          <a:prstGeom prst="rect">
            <a:avLst/>
          </a:prstGeom>
          <a:noFill/>
        </p:spPr>
        <p:txBody>
          <a:bodyPr wrap="square">
            <a:spAutoFit/>
          </a:bodyPr>
          <a:lstStyle/>
          <a:p>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The future Principal Treatment Centre should have experience of networked care provision, managing care across the system.</a:t>
            </a:r>
            <a:endParaRPr lang="en-GB" sz="1100" b="1" dirty="0"/>
          </a:p>
        </p:txBody>
      </p:sp>
      <p:sp>
        <p:nvSpPr>
          <p:cNvPr id="78" name="TextBox 77">
            <a:extLst>
              <a:ext uri="{FF2B5EF4-FFF2-40B4-BE49-F238E27FC236}">
                <a16:creationId xmlns:a16="http://schemas.microsoft.com/office/drawing/2014/main" id="{A2F65502-3EFD-2AB9-D32E-EB2D2D0FF216}"/>
              </a:ext>
            </a:extLst>
          </p:cNvPr>
          <p:cNvSpPr txBox="1"/>
          <p:nvPr/>
        </p:nvSpPr>
        <p:spPr>
          <a:xfrm>
            <a:off x="4753494" y="3179094"/>
            <a:ext cx="5228705" cy="127727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100" b="1" dirty="0">
                <a:solidFill>
                  <a:srgbClr val="000000"/>
                </a:solidFill>
                <a:effectLst/>
                <a:latin typeface="Arial"/>
                <a:ea typeface="Times New Roman" panose="02020603050405020304" pitchFamily="18" charset="0"/>
                <a:cs typeface="Times New Roman"/>
              </a:rPr>
              <a:t>We reviewed the networked care experience and arrangements </a:t>
            </a:r>
            <a:r>
              <a:rPr lang="en-GB" sz="1100" dirty="0">
                <a:solidFill>
                  <a:srgbClr val="000000"/>
                </a:solidFill>
                <a:effectLst/>
                <a:latin typeface="Arial"/>
                <a:ea typeface="Times New Roman" panose="02020603050405020304" pitchFamily="18" charset="0"/>
                <a:cs typeface="Times New Roman"/>
              </a:rPr>
              <a:t>for both potential providers, noting that the future Principal Treatment Centre will have an important role in ensuring the delivery of high-quality care across the </a:t>
            </a:r>
            <a:r>
              <a:rPr lang="en-GB" sz="1100" dirty="0">
                <a:solidFill>
                  <a:srgbClr val="000000"/>
                </a:solidFill>
                <a:latin typeface="Arial"/>
                <a:ea typeface="Times New Roman" panose="02020603050405020304" pitchFamily="18" charset="0"/>
                <a:cs typeface="Times New Roman"/>
              </a:rPr>
              <a:t>Children’s Cancer N</a:t>
            </a:r>
            <a:r>
              <a:rPr lang="en-GB" sz="1100" dirty="0">
                <a:solidFill>
                  <a:srgbClr val="000000"/>
                </a:solidFill>
                <a:effectLst/>
                <a:latin typeface="Arial"/>
                <a:ea typeface="Times New Roman" panose="02020603050405020304" pitchFamily="18" charset="0"/>
                <a:cs typeface="Times New Roman"/>
              </a:rPr>
              <a:t>etwork.</a:t>
            </a:r>
          </a:p>
          <a:p>
            <a:pPr marL="171450" indent="-171450">
              <a:buFont typeface="Arial" panose="020B0604020202020204" pitchFamily="34" charset="0"/>
              <a:buChar char="•"/>
            </a:pPr>
            <a:r>
              <a:rPr lang="en-GB" sz="1100" kern="0" dirty="0">
                <a:effectLst/>
                <a:latin typeface="Arial"/>
                <a:ea typeface="Times New Roman" panose="02020603050405020304" pitchFamily="18" charset="0"/>
                <a:cs typeface="Arial"/>
              </a:rPr>
              <a:t>Both potential providers committed to making further improvements and developments if they became the location of the future centre and so the host of the Children’s Cancer Network</a:t>
            </a:r>
            <a:r>
              <a:rPr lang="en-GB" sz="1100" kern="0" dirty="0">
                <a:latin typeface="Arial"/>
                <a:ea typeface="Times New Roman" panose="02020603050405020304" pitchFamily="18" charset="0"/>
                <a:cs typeface="Arial"/>
              </a:rPr>
              <a:t>.</a:t>
            </a:r>
            <a:endParaRPr lang="en-GB" sz="1100" dirty="0"/>
          </a:p>
        </p:txBody>
      </p:sp>
      <p:sp>
        <p:nvSpPr>
          <p:cNvPr id="81" name="TextBox 80">
            <a:extLst>
              <a:ext uri="{FF2B5EF4-FFF2-40B4-BE49-F238E27FC236}">
                <a16:creationId xmlns:a16="http://schemas.microsoft.com/office/drawing/2014/main" id="{014A4800-7109-471F-BBD8-6E25BE32D9F9}"/>
              </a:ext>
            </a:extLst>
          </p:cNvPr>
          <p:cNvSpPr txBox="1"/>
          <p:nvPr/>
        </p:nvSpPr>
        <p:spPr>
          <a:xfrm rot="16200000">
            <a:off x="-213032" y="2808058"/>
            <a:ext cx="816057" cy="276999"/>
          </a:xfrm>
          <a:prstGeom prst="rect">
            <a:avLst/>
          </a:prstGeom>
          <a:noFill/>
        </p:spPr>
        <p:txBody>
          <a:bodyPr wrap="none" rtlCol="0">
            <a:spAutoFit/>
          </a:bodyPr>
          <a:lstStyle/>
          <a:p>
            <a:r>
              <a:rPr lang="en-GB" sz="1200" b="1"/>
              <a:t>You said</a:t>
            </a:r>
          </a:p>
        </p:txBody>
      </p:sp>
      <p:sp>
        <p:nvSpPr>
          <p:cNvPr id="82" name="TextBox 81">
            <a:extLst>
              <a:ext uri="{FF2B5EF4-FFF2-40B4-BE49-F238E27FC236}">
                <a16:creationId xmlns:a16="http://schemas.microsoft.com/office/drawing/2014/main" id="{06166AA1-158A-2420-34BD-18CCD59CB050}"/>
              </a:ext>
            </a:extLst>
          </p:cNvPr>
          <p:cNvSpPr txBox="1"/>
          <p:nvPr/>
        </p:nvSpPr>
        <p:spPr>
          <a:xfrm rot="16200000">
            <a:off x="-136505" y="3981464"/>
            <a:ext cx="688458" cy="276999"/>
          </a:xfrm>
          <a:prstGeom prst="rect">
            <a:avLst/>
          </a:prstGeom>
          <a:noFill/>
        </p:spPr>
        <p:txBody>
          <a:bodyPr wrap="none" rtlCol="0">
            <a:spAutoFit/>
          </a:bodyPr>
          <a:lstStyle/>
          <a:p>
            <a:r>
              <a:rPr lang="en-GB" sz="1200" b="1"/>
              <a:t>We did</a:t>
            </a:r>
          </a:p>
        </p:txBody>
      </p:sp>
      <p:sp>
        <p:nvSpPr>
          <p:cNvPr id="9" name="Rectangle: Rounded Corners 8">
            <a:extLst>
              <a:ext uri="{FF2B5EF4-FFF2-40B4-BE49-F238E27FC236}">
                <a16:creationId xmlns:a16="http://schemas.microsoft.com/office/drawing/2014/main" id="{9E1C516E-3DD9-C81B-D304-CFDEB23193E1}"/>
              </a:ext>
            </a:extLst>
          </p:cNvPr>
          <p:cNvSpPr/>
          <p:nvPr/>
        </p:nvSpPr>
        <p:spPr>
          <a:xfrm>
            <a:off x="393343" y="235245"/>
            <a:ext cx="2653515" cy="1174029"/>
          </a:xfrm>
          <a:prstGeom prst="roundRect">
            <a:avLst>
              <a:gd name="adj" fmla="val 8473"/>
            </a:avLst>
          </a:prstGeom>
          <a:noFill/>
          <a:ln w="19050">
            <a:solidFill>
              <a:srgbClr val="31404A"/>
            </a:solidFill>
          </a:ln>
        </p:spPr>
        <p:style>
          <a:lnRef idx="2">
            <a:schemeClr val="accent1">
              <a:shade val="50000"/>
            </a:schemeClr>
          </a:lnRef>
          <a:fillRef idx="1">
            <a:schemeClr val="accent1"/>
          </a:fillRef>
          <a:effectRef idx="0">
            <a:schemeClr val="accent1"/>
          </a:effectRef>
          <a:fontRef idx="minor">
            <a:schemeClr val="lt1"/>
          </a:fontRef>
        </p:style>
        <p:txBody>
          <a:bodyPr lIns="0" tIns="611983" rIns="0" rtlCol="0" anchor="ctr"/>
          <a:lstStyle/>
          <a:p>
            <a:pPr algn="ctr" defTabSz="914309"/>
            <a:endParaRPr lang="en-GB" sz="1400" b="1">
              <a:solidFill>
                <a:srgbClr val="31404A"/>
              </a:solidFill>
              <a:latin typeface="Arial" panose="020B0604020202020204"/>
            </a:endParaRPr>
          </a:p>
        </p:txBody>
      </p:sp>
      <p:pic>
        <p:nvPicPr>
          <p:cNvPr id="10" name="Graphic 9" descr="Care with solid fill">
            <a:extLst>
              <a:ext uri="{FF2B5EF4-FFF2-40B4-BE49-F238E27FC236}">
                <a16:creationId xmlns:a16="http://schemas.microsoft.com/office/drawing/2014/main" id="{3DE335EA-28A5-F75D-557D-D4674C8919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0156" y="365403"/>
            <a:ext cx="660191" cy="660191"/>
          </a:xfrm>
          <a:prstGeom prst="rect">
            <a:avLst/>
          </a:prstGeom>
        </p:spPr>
      </p:pic>
      <p:sp>
        <p:nvSpPr>
          <p:cNvPr id="12" name="TextBox 11">
            <a:extLst>
              <a:ext uri="{FF2B5EF4-FFF2-40B4-BE49-F238E27FC236}">
                <a16:creationId xmlns:a16="http://schemas.microsoft.com/office/drawing/2014/main" id="{24D7665F-3D7A-693C-3B4D-3B9D573CE379}"/>
              </a:ext>
            </a:extLst>
          </p:cNvPr>
          <p:cNvSpPr txBox="1"/>
          <p:nvPr/>
        </p:nvSpPr>
        <p:spPr>
          <a:xfrm>
            <a:off x="288429" y="924891"/>
            <a:ext cx="2764520" cy="400110"/>
          </a:xfrm>
          <a:prstGeom prst="rect">
            <a:avLst/>
          </a:prstGeom>
          <a:noFill/>
        </p:spPr>
        <p:txBody>
          <a:bodyPr wrap="square">
            <a:spAutoFit/>
          </a:bodyPr>
          <a:lstStyle/>
          <a:p>
            <a:pPr algn="ctr" defTabSz="914309"/>
            <a:r>
              <a:rPr lang="en-GB" sz="2000" b="1" dirty="0">
                <a:solidFill>
                  <a:srgbClr val="31404A"/>
                </a:solidFill>
                <a:latin typeface="Arial" panose="020B0604020202020204"/>
              </a:rPr>
              <a:t>Clinical model </a:t>
            </a:r>
            <a:r>
              <a:rPr lang="en-GB" sz="1200" b="1" dirty="0">
                <a:solidFill>
                  <a:srgbClr val="31404A"/>
                </a:solidFill>
                <a:latin typeface="Arial" panose="020B0604020202020204"/>
              </a:rPr>
              <a:t>(2/2)</a:t>
            </a:r>
          </a:p>
        </p:txBody>
      </p:sp>
      <p:sp>
        <p:nvSpPr>
          <p:cNvPr id="19" name="Rectangle: Rounded Corners 18">
            <a:extLst>
              <a:ext uri="{FF2B5EF4-FFF2-40B4-BE49-F238E27FC236}">
                <a16:creationId xmlns:a16="http://schemas.microsoft.com/office/drawing/2014/main" id="{248030EF-2FD6-1D2C-898A-43907FEA579B}"/>
              </a:ext>
            </a:extLst>
          </p:cNvPr>
          <p:cNvSpPr/>
          <p:nvPr/>
        </p:nvSpPr>
        <p:spPr>
          <a:xfrm>
            <a:off x="459610" y="4510108"/>
            <a:ext cx="9607812" cy="275618"/>
          </a:xfrm>
          <a:prstGeom prst="roundRect">
            <a:avLst>
              <a:gd name="adj" fmla="val 6945"/>
            </a:avLst>
          </a:prstGeom>
          <a:solidFill>
            <a:srgbClr val="31404A"/>
          </a:solidFill>
          <a:ln>
            <a:solidFill>
              <a:srgbClr val="31404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09"/>
            <a:r>
              <a:rPr lang="en-US" sz="1200" b="1" dirty="0">
                <a:solidFill>
                  <a:schemeClr val="bg1"/>
                </a:solidFill>
                <a:latin typeface="Arial"/>
                <a:ea typeface="Arial" panose="020B0604020202020204" pitchFamily="34" charset="0"/>
                <a:cs typeface="Times New Roman"/>
              </a:rPr>
              <a:t>Recommendations/actions to be taken forward as a result of feedback</a:t>
            </a:r>
          </a:p>
        </p:txBody>
      </p:sp>
      <p:sp>
        <p:nvSpPr>
          <p:cNvPr id="20" name="Rectangle 19">
            <a:extLst>
              <a:ext uri="{FF2B5EF4-FFF2-40B4-BE49-F238E27FC236}">
                <a16:creationId xmlns:a16="http://schemas.microsoft.com/office/drawing/2014/main" id="{5925C58E-A4FB-DDAF-2C8D-C0E43B9EE1FA}"/>
              </a:ext>
            </a:extLst>
          </p:cNvPr>
          <p:cNvSpPr/>
          <p:nvPr/>
        </p:nvSpPr>
        <p:spPr>
          <a:xfrm>
            <a:off x="557015" y="4940015"/>
            <a:ext cx="4087149" cy="1348162"/>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US" sz="1100" dirty="0">
                <a:solidFill>
                  <a:srgbClr val="31404A"/>
                </a:solidFill>
                <a:latin typeface="Arial"/>
                <a:ea typeface="Times New Roman" panose="02020603050405020304" pitchFamily="18" charset="0"/>
                <a:cs typeface="Times New Roman"/>
              </a:rPr>
              <a:t>T</a:t>
            </a:r>
            <a:r>
              <a:rPr lang="en-US" sz="1100" dirty="0">
                <a:solidFill>
                  <a:srgbClr val="31404A"/>
                </a:solidFill>
                <a:latin typeface="Arial"/>
                <a:ea typeface="Times New Roman" panose="02020603050405020304" pitchFamily="18" charset="0"/>
                <a:cs typeface="Arial"/>
              </a:rPr>
              <a:t>he DMBC clearly set out the differences in experience and expertise of the providers. Some mitigations will be required for Evelina London, and would have been required had the choice been St George’s Hospital, to ensure the provider is ready to take on the service at the point it transfers and to ensure ongoing provision of high quality sustainable care.  </a:t>
            </a:r>
            <a:endParaRPr lang="en-US" sz="1100" b="1" dirty="0">
              <a:solidFill>
                <a:srgbClr val="31404A"/>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14F9A064-39B5-3BB7-E5DE-91EDB6F327F4}"/>
              </a:ext>
            </a:extLst>
          </p:cNvPr>
          <p:cNvSpPr/>
          <p:nvPr/>
        </p:nvSpPr>
        <p:spPr>
          <a:xfrm>
            <a:off x="4787672" y="4951971"/>
            <a:ext cx="5279750" cy="1348162"/>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914309">
              <a:buFont typeface="Arial" panose="020B0604020202020204" pitchFamily="34" charset="0"/>
              <a:buChar char="•"/>
            </a:pPr>
            <a:r>
              <a:rPr lang="en-GB" sz="1100" dirty="0">
                <a:solidFill>
                  <a:srgbClr val="231F20"/>
                </a:solidFill>
                <a:latin typeface="Arial"/>
                <a:ea typeface="Arial" panose="020B0604020202020204" pitchFamily="34" charset="0"/>
                <a:cs typeface="Times New Roman"/>
              </a:rPr>
              <a:t>Evelina London will focus on the development of </a:t>
            </a:r>
            <a:r>
              <a:rPr lang="en-GB" sz="1100" b="1" dirty="0">
                <a:solidFill>
                  <a:srgbClr val="231F20"/>
                </a:solidFill>
                <a:latin typeface="Arial"/>
                <a:ea typeface="Arial" panose="020B0604020202020204" pitchFamily="34" charset="0"/>
                <a:cs typeface="Times New Roman"/>
              </a:rPr>
              <a:t>effective networking arrangements</a:t>
            </a:r>
            <a:r>
              <a:rPr lang="en-GB" sz="1100" dirty="0">
                <a:solidFill>
                  <a:srgbClr val="231F20"/>
                </a:solidFill>
                <a:latin typeface="Arial"/>
                <a:ea typeface="Arial" panose="020B0604020202020204" pitchFamily="34" charset="0"/>
                <a:cs typeface="Times New Roman"/>
              </a:rPr>
              <a:t> with providers across the PTC catchment area - most importantly with children’s cancer shared care units (POSCUs) that provide some care closer to home. This will help support joined up care and effective communication.</a:t>
            </a:r>
            <a:endParaRPr lang="en-US" dirty="0"/>
          </a:p>
          <a:p>
            <a:pPr marL="171450" indent="-171450" defTabSz="914309">
              <a:buFont typeface="Arial" panose="020B0604020202020204" pitchFamily="34" charset="0"/>
              <a:buChar char="•"/>
            </a:pPr>
            <a:r>
              <a:rPr lang="en-GB" sz="1100" dirty="0">
                <a:solidFill>
                  <a:srgbClr val="231F20"/>
                </a:solidFill>
                <a:latin typeface="Arial"/>
                <a:ea typeface="Times New Roman" panose="02020603050405020304" pitchFamily="18" charset="0"/>
                <a:cs typeface="Times New Roman"/>
              </a:rPr>
              <a:t>Opportunities to align governance and deliver synergies between the POSCU transformation and PTC reconfiguration programmes should be explored.</a:t>
            </a:r>
          </a:p>
        </p:txBody>
      </p:sp>
      <p:sp>
        <p:nvSpPr>
          <p:cNvPr id="7" name="TextBox 6">
            <a:extLst>
              <a:ext uri="{FF2B5EF4-FFF2-40B4-BE49-F238E27FC236}">
                <a16:creationId xmlns:a16="http://schemas.microsoft.com/office/drawing/2014/main" id="{D71A581C-49FE-0436-0860-167F71A5AEBF}"/>
              </a:ext>
            </a:extLst>
          </p:cNvPr>
          <p:cNvSpPr txBox="1"/>
          <p:nvPr/>
        </p:nvSpPr>
        <p:spPr>
          <a:xfrm>
            <a:off x="3151772" y="147587"/>
            <a:ext cx="5314138" cy="1446550"/>
          </a:xfrm>
          <a:prstGeom prst="rect">
            <a:avLst/>
          </a:prstGeom>
          <a:noFill/>
        </p:spPr>
        <p:txBody>
          <a:bodyPr wrap="square" lIns="91440" tIns="45720" rIns="91440" bIns="45720" anchor="t">
            <a:spAutoFit/>
          </a:bodyPr>
          <a:lstStyle/>
          <a:p>
            <a:endParaRPr lang="en-GB" sz="1100" i="1" dirty="0">
              <a:ea typeface="+mn-lt"/>
              <a:cs typeface="+mn-lt"/>
            </a:endParaRPr>
          </a:p>
          <a:p>
            <a:r>
              <a:rPr lang="en-GB" sz="1100" i="1" dirty="0">
                <a:ea typeface="+mn-lt"/>
                <a:cs typeface="+mn-lt"/>
              </a:rPr>
              <a:t>Speaking about Evelina London, “Already a specialist children’s hospital which provides greater clinical care.” (Member of NHS staff.)</a:t>
            </a:r>
            <a:endParaRPr lang="en-US" sz="1100" dirty="0">
              <a:highlight>
                <a:srgbClr val="FFFF00"/>
              </a:highlight>
            </a:endParaRPr>
          </a:p>
          <a:p>
            <a:endParaRPr lang="en-GB" sz="1100" i="1" dirty="0">
              <a:ea typeface="+mn-lt"/>
              <a:cs typeface="+mn-lt"/>
            </a:endParaRPr>
          </a:p>
          <a:p>
            <a:r>
              <a:rPr lang="en-GB" sz="1100" i="1" dirty="0">
                <a:ea typeface="+mn-lt"/>
                <a:cs typeface="+mn-lt"/>
              </a:rPr>
              <a:t>Speaking about St George’s, “It is part of the current Principal Treatment Centre and has lots of experience looking are children with cancer.” (Member of NHS staff.)</a:t>
            </a:r>
          </a:p>
          <a:p>
            <a:endParaRPr lang="en-GB" sz="1100" i="1" dirty="0">
              <a:ea typeface="+mn-lt"/>
              <a:cs typeface="+mn-lt"/>
            </a:endParaRPr>
          </a:p>
        </p:txBody>
      </p:sp>
    </p:spTree>
    <p:extLst>
      <p:ext uri="{BB962C8B-B14F-4D97-AF65-F5344CB8AC3E}">
        <p14:creationId xmlns:p14="http://schemas.microsoft.com/office/powerpoint/2010/main" val="35781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50388836841C4499F1D89B5BDBACEA" ma:contentTypeVersion="18" ma:contentTypeDescription="Create a new document." ma:contentTypeScope="" ma:versionID="a88f8453a619d5653bb81e5940e937c4">
  <xsd:schema xmlns:xsd="http://www.w3.org/2001/XMLSchema" xmlns:xs="http://www.w3.org/2001/XMLSchema" xmlns:p="http://schemas.microsoft.com/office/2006/metadata/properties" xmlns:ns3="3b0a048a-c5e0-4bd1-9d06-03a894e16e3b" xmlns:ns4="8b75e08d-091a-42dc-b060-951136290611" targetNamespace="http://schemas.microsoft.com/office/2006/metadata/properties" ma:root="true" ma:fieldsID="b426a8a35a0438864a48a5ef3885bf83" ns3:_="" ns4:_="">
    <xsd:import namespace="3b0a048a-c5e0-4bd1-9d06-03a894e16e3b"/>
    <xsd:import namespace="8b75e08d-091a-42dc-b060-9511362906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0a048a-c5e0-4bd1-9d06-03a894e16e3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75e08d-091a-42dc-b060-9511362906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b0a048a-c5e0-4bd1-9d06-03a894e16e3b">
      <UserInfo>
        <DisplayName>Beth Stair</DisplayName>
        <AccountId>11</AccountId>
        <AccountType/>
      </UserInfo>
    </SharedWithUsers>
    <_activity xmlns="8b75e08d-091a-42dc-b060-95113629061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60CE14-FA04-4660-9B73-B03A032B11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0a048a-c5e0-4bd1-9d06-03a894e16e3b"/>
    <ds:schemaRef ds:uri="8b75e08d-091a-42dc-b060-9511362906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2B3C52-C4E5-4003-8240-632FDE102EAB}">
  <ds:schemaRefs>
    <ds:schemaRef ds:uri="http://schemas.microsoft.com/office/2006/metadata/properties"/>
    <ds:schemaRef ds:uri="http://purl.org/dc/dcmitype/"/>
    <ds:schemaRef ds:uri="http://schemas.microsoft.com/office/2006/documentManagement/types"/>
    <ds:schemaRef ds:uri="3b0a048a-c5e0-4bd1-9d06-03a894e16e3b"/>
    <ds:schemaRef ds:uri="http://purl.org/dc/elements/1.1/"/>
    <ds:schemaRef ds:uri="http://schemas.openxmlformats.org/package/2006/metadata/core-properties"/>
    <ds:schemaRef ds:uri="http://www.w3.org/XML/1998/namespace"/>
    <ds:schemaRef ds:uri="http://schemas.microsoft.com/office/infopath/2007/PartnerControls"/>
    <ds:schemaRef ds:uri="8b75e08d-091a-42dc-b060-951136290611"/>
    <ds:schemaRef ds:uri="http://purl.org/dc/terms/"/>
  </ds:schemaRefs>
</ds:datastoreItem>
</file>

<file path=customXml/itemProps3.xml><?xml version="1.0" encoding="utf-8"?>
<ds:datastoreItem xmlns:ds="http://schemas.openxmlformats.org/officeDocument/2006/customXml" ds:itemID="{B7B6D4F5-ECA0-4A22-A4DD-3335756FD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1428</TotalTime>
  <Words>10030</Words>
  <Application>Microsoft Office PowerPoint</Application>
  <PresentationFormat>Widescreen</PresentationFormat>
  <Paragraphs>496</Paragraphs>
  <Slides>29</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NHSD-Refresh-Theme-NOV1120B</vt:lpstr>
      <vt:lpstr>The future location of very specialist cancer treatment services for children in south London and much of south east England    You said, we did – how we have responded to feedback from the consultation</vt:lpstr>
      <vt:lpstr>Introduction</vt:lpstr>
      <vt:lpstr>Consultation responses</vt:lpstr>
      <vt:lpstr>How consultation feedback was considered</vt:lpstr>
      <vt:lpstr>You said, we did  Summary of feedback received and how we used this to inform our decision</vt:lpstr>
      <vt:lpstr>Introduction</vt:lpstr>
      <vt:lpstr>Consultation report: key themes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and ongoing engagement</vt:lpstr>
      <vt:lpstr>Next steps and ongoing engagement </vt:lpstr>
      <vt:lpstr>Appendix 1- Recommendations  Extract from decision-making business case available here </vt:lpstr>
      <vt:lpstr>Recommendations  </vt:lpstr>
      <vt:lpstr>Recommendations </vt:lpstr>
      <vt:lpstr>Recommendations </vt:lpstr>
      <vt:lpstr>Recommendations </vt:lpstr>
      <vt:lpstr>Recommendations </vt:lpstr>
      <vt:lpstr>Recommendations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BURNS, Emma (ROYAL FREE LONDON NHS FOUNDATION TRUST)</cp:lastModifiedBy>
  <cp:revision>17</cp:revision>
  <dcterms:created xsi:type="dcterms:W3CDTF">2020-11-30T10:49:03Z</dcterms:created>
  <dcterms:modified xsi:type="dcterms:W3CDTF">2024-04-11T10:35:40Z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56579ddb-1cdf-4035-9a3d-2da04fab6c26</vt:lpwstr>
  </property>
  <property fmtid="{D5CDD505-2E9C-101B-9397-08002B2CF9AE}" pid="3" name="MediaServiceImageTags">
    <vt:lpwstr/>
  </property>
  <property fmtid="{D5CDD505-2E9C-101B-9397-08002B2CF9AE}" pid="4" name="ContentTypeId">
    <vt:lpwstr>0x0101006850388836841C4499F1D89B5BDBACEA</vt:lpwstr>
  </property>
</Properties>
</file>