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13" r:id="rId1"/>
  </p:sldMasterIdLst>
  <p:notesMasterIdLst>
    <p:notesMasterId r:id="rId15"/>
  </p:notesMasterIdLst>
  <p:handoutMasterIdLst>
    <p:handoutMasterId r:id="rId16"/>
  </p:handoutMasterIdLst>
  <p:sldIdLst>
    <p:sldId id="1021" r:id="rId2"/>
    <p:sldId id="1028" r:id="rId3"/>
    <p:sldId id="1031" r:id="rId4"/>
    <p:sldId id="1026" r:id="rId5"/>
    <p:sldId id="1016" r:id="rId6"/>
    <p:sldId id="1030" r:id="rId7"/>
    <p:sldId id="1017" r:id="rId8"/>
    <p:sldId id="1019" r:id="rId9"/>
    <p:sldId id="1020" r:id="rId10"/>
    <p:sldId id="1024" r:id="rId11"/>
    <p:sldId id="1025" r:id="rId12"/>
    <p:sldId id="1029" r:id="rId13"/>
    <p:sldId id="1022" r:id="rId14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Times"/>
        <a:ea typeface="MS PGothic"/>
        <a:cs typeface="MS PGothic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Times"/>
        <a:ea typeface="MS PGothic"/>
        <a:cs typeface="MS PGothic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Times"/>
        <a:ea typeface="MS PGothic"/>
        <a:cs typeface="MS PGothic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Times"/>
        <a:ea typeface="MS PGothic"/>
        <a:cs typeface="MS PGothic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6B5"/>
    <a:srgbClr val="0476C1"/>
    <a:srgbClr val="006BB7"/>
    <a:srgbClr val="1580C1"/>
    <a:srgbClr val="1581C2"/>
    <a:srgbClr val="1888CE"/>
    <a:srgbClr val="0271C6"/>
    <a:srgbClr val="0088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2" autoAdjust="0"/>
    <p:restoredTop sz="83634" autoAdjust="0"/>
  </p:normalViewPr>
  <p:slideViewPr>
    <p:cSldViewPr>
      <p:cViewPr>
        <p:scale>
          <a:sx n="75" d="100"/>
          <a:sy n="75" d="100"/>
        </p:scale>
        <p:origin x="542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charset="0"/>
                <a:ea typeface="MS PGothic" charset="-128"/>
                <a:cs typeface="MS PGothic" charset="-128"/>
              </a:defRPr>
            </a:lvl1pPr>
          </a:lstStyle>
          <a:p>
            <a:pPr>
              <a:defRPr/>
            </a:pPr>
            <a:fld id="{6FCFA6A2-9200-4567-80D0-769817C73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4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charset="0"/>
                <a:ea typeface="MS PGothic" charset="-128"/>
                <a:cs typeface="MS PGothic" charset="-128"/>
              </a:defRPr>
            </a:lvl1pPr>
          </a:lstStyle>
          <a:p>
            <a:pPr>
              <a:defRPr/>
            </a:pPr>
            <a:fld id="{68305DC9-B8AD-4D41-9358-7CB9E4D9E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68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Students – </a:t>
            </a:r>
          </a:p>
          <a:p>
            <a:endParaRPr lang="en-GB" dirty="0"/>
          </a:p>
          <a:p>
            <a:r>
              <a:rPr lang="en-GB" dirty="0"/>
              <a:t>We</a:t>
            </a:r>
            <a:r>
              <a:rPr lang="en-GB" baseline="0" dirty="0"/>
              <a:t> are going to think about asthma today. </a:t>
            </a:r>
          </a:p>
          <a:p>
            <a:endParaRPr lang="en-GB" baseline="0" dirty="0"/>
          </a:p>
          <a:p>
            <a:r>
              <a:rPr lang="en-GB" baseline="0" dirty="0"/>
              <a:t>I/we will tell you some facts about asthma, and show you a couple of video clips.</a:t>
            </a:r>
          </a:p>
          <a:p>
            <a:endParaRPr lang="en-GB" baseline="0" dirty="0"/>
          </a:p>
          <a:p>
            <a:r>
              <a:rPr lang="en-GB" baseline="0" dirty="0"/>
              <a:t>I/we will explain how to take asthma medication or how to help your friend if they have asthma. (Posters will be up in the school) </a:t>
            </a:r>
          </a:p>
          <a:p>
            <a:endParaRPr lang="en-GB" baseline="0" dirty="0"/>
          </a:p>
          <a:p>
            <a:r>
              <a:rPr lang="en-GB" baseline="0" dirty="0"/>
              <a:t>I/We will tell you about how your school cares for students with asthma. ( Care Plan and easy access to inhalers and spacers)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8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Ask for a show of hands if you know someone with asthma or if you have asthma…</a:t>
            </a:r>
          </a:p>
          <a:p>
            <a:endParaRPr lang="en-GB" baseline="0" dirty="0"/>
          </a:p>
          <a:p>
            <a:r>
              <a:rPr lang="en-GB" baseline="0" dirty="0"/>
              <a:t>Tell them how many children in the UK have asthma and how many in their school. </a:t>
            </a:r>
          </a:p>
          <a:p>
            <a:endParaRPr lang="en-GB" baseline="0" dirty="0"/>
          </a:p>
          <a:p>
            <a:r>
              <a:rPr lang="en-GB" baseline="0" dirty="0"/>
              <a:t>Explain asthma is a very common condition that effects a lot of people young and old, you cannot ‘catch’ asthma but you can help your friends if they have asthma.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4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7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cannot catch asthma – </a:t>
            </a:r>
          </a:p>
          <a:p>
            <a:endParaRPr lang="en-GB" dirty="0"/>
          </a:p>
          <a:p>
            <a:r>
              <a:rPr lang="en-GB" dirty="0"/>
              <a:t>If your parents have asthma you are more likely</a:t>
            </a:r>
            <a:r>
              <a:rPr lang="en-GB" baseline="0" dirty="0"/>
              <a:t> to have it</a:t>
            </a:r>
          </a:p>
          <a:p>
            <a:endParaRPr lang="en-GB" dirty="0"/>
          </a:p>
          <a:p>
            <a:r>
              <a:rPr lang="en-GB" dirty="0"/>
              <a:t>Niall Horan (one direction) – incorrectly using his inhaler without a spacer! </a:t>
            </a:r>
          </a:p>
          <a:p>
            <a:endParaRPr lang="en-GB" dirty="0"/>
          </a:p>
          <a:p>
            <a:r>
              <a:rPr lang="en-GB" dirty="0"/>
              <a:t>David Beckham</a:t>
            </a:r>
          </a:p>
          <a:p>
            <a:endParaRPr lang="en-GB" dirty="0"/>
          </a:p>
          <a:p>
            <a:r>
              <a:rPr lang="en-GB" dirty="0"/>
              <a:t>Rebecca </a:t>
            </a:r>
            <a:r>
              <a:rPr lang="en-GB" dirty="0" err="1"/>
              <a:t>Adlington</a:t>
            </a:r>
            <a:r>
              <a:rPr lang="en-GB" dirty="0"/>
              <a:t> (Olympic gold </a:t>
            </a:r>
            <a:r>
              <a:rPr lang="en-GB" dirty="0" err="1"/>
              <a:t>medalist</a:t>
            </a:r>
            <a:r>
              <a:rPr lang="en-GB" dirty="0"/>
              <a:t> (swimmer)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44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0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do you know if you or your friends asthma is getting worse? Coughing</a:t>
            </a:r>
            <a:r>
              <a:rPr lang="en-GB" baseline="0" dirty="0"/>
              <a:t> /wheezing/Difficulty in breathing</a:t>
            </a:r>
            <a:endParaRPr lang="en-GB" dirty="0"/>
          </a:p>
          <a:p>
            <a:endParaRPr lang="en-GB" dirty="0"/>
          </a:p>
          <a:p>
            <a:r>
              <a:rPr lang="en-GB" dirty="0">
                <a:effectLst/>
              </a:rPr>
              <a:t>You are having an asthma attack if your asthma symptoms are getting worse and they do not go away when you use your </a:t>
            </a:r>
            <a:r>
              <a:rPr lang="en-GB" b="1" dirty="0">
                <a:effectLst/>
              </a:rPr>
              <a:t>blue reliever </a:t>
            </a:r>
            <a:r>
              <a:rPr lang="en-GB" dirty="0">
                <a:effectLst/>
              </a:rPr>
              <a:t>or they return within minutes to hours after using it.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eaLnBrk="1" hangingPunct="1"/>
            <a:r>
              <a:rPr lang="en-US" altLang="en-US" sz="1200" dirty="0">
                <a:solidFill>
                  <a:srgbClr val="262626"/>
                </a:solidFill>
              </a:rPr>
              <a:t>The brown inhaler is a </a:t>
            </a:r>
            <a:r>
              <a:rPr lang="en-US" altLang="en-US" sz="1200" b="1" dirty="0">
                <a:solidFill>
                  <a:srgbClr val="262626"/>
                </a:solidFill>
              </a:rPr>
              <a:t>PREVENTER!</a:t>
            </a:r>
            <a:r>
              <a:rPr lang="en-US" altLang="en-US" sz="1200" dirty="0">
                <a:solidFill>
                  <a:srgbClr val="262626"/>
                </a:solidFill>
              </a:rPr>
              <a:t>. This is used every day </a:t>
            </a:r>
          </a:p>
          <a:p>
            <a:pPr eaLnBrk="1" hangingPunct="1"/>
            <a:endParaRPr lang="en-US" altLang="en-US" sz="1200" dirty="0">
              <a:solidFill>
                <a:srgbClr val="262626"/>
              </a:solidFill>
            </a:endParaRPr>
          </a:p>
          <a:p>
            <a:pPr eaLnBrk="1" hangingPunct="1"/>
            <a:r>
              <a:rPr lang="en-US" altLang="en-US" sz="1200" dirty="0">
                <a:solidFill>
                  <a:srgbClr val="262626"/>
                </a:solidFill>
              </a:rPr>
              <a:t>help prevent future asthma attacks.</a:t>
            </a:r>
          </a:p>
          <a:p>
            <a:pPr eaLnBrk="1" hangingPunct="1"/>
            <a:endParaRPr lang="en-US" altLang="en-US" sz="1200" dirty="0">
              <a:solidFill>
                <a:srgbClr val="262626"/>
              </a:solidFill>
            </a:endParaRPr>
          </a:p>
          <a:p>
            <a:pPr eaLnBrk="1" hangingPunct="1"/>
            <a:r>
              <a:rPr lang="en-US" altLang="en-US" sz="1200" dirty="0">
                <a:solidFill>
                  <a:srgbClr val="262626"/>
                </a:solidFill>
              </a:rPr>
              <a:t>The brown inhalers should NOT be used in asthma attacks!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7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annerback.jpg"/>
          <p:cNvPicPr>
            <a:picLocks noChangeAspect="1"/>
          </p:cNvPicPr>
          <p:nvPr userDrawn="1"/>
        </p:nvPicPr>
        <p:blipFill>
          <a:blip r:embed="rId2"/>
          <a:srcRect r="20531" b="231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WH-Trust-logo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91175" y="381000"/>
            <a:ext cx="33242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hittington_logo whiteout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257800"/>
            <a:ext cx="771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6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685800" y="2209800"/>
            <a:ext cx="7772400" cy="1470025"/>
          </a:xfrm>
        </p:spPr>
        <p:txBody>
          <a:bodyPr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back.jpg"/>
          <p:cNvPicPr>
            <a:picLocks noChangeAspect="1"/>
          </p:cNvPicPr>
          <p:nvPr userDrawn="1"/>
        </p:nvPicPr>
        <p:blipFill>
          <a:blip r:embed="rId2"/>
          <a:srcRect r="20531" b="86478"/>
          <a:stretch>
            <a:fillRect/>
          </a:stretch>
        </p:blipFill>
        <p:spPr bwMode="auto">
          <a:xfrm>
            <a:off x="0" y="0"/>
            <a:ext cx="9144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Whittington_logo.jpg"/>
          <p:cNvPicPr>
            <a:picLocks noChangeAspect="1"/>
          </p:cNvPicPr>
          <p:nvPr userDrawn="1"/>
        </p:nvPicPr>
        <p:blipFill>
          <a:blip r:embed="rId3"/>
          <a:srcRect l="59810"/>
          <a:stretch>
            <a:fillRect/>
          </a:stretch>
        </p:blipFill>
        <p:spPr bwMode="auto">
          <a:xfrm>
            <a:off x="8075613" y="5292725"/>
            <a:ext cx="83978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WH-Trust-logo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591175" y="381000"/>
            <a:ext cx="33242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323850" y="1628775"/>
            <a:ext cx="7772400" cy="1470025"/>
          </a:xfrm>
        </p:spPr>
        <p:txBody>
          <a:bodyPr/>
          <a:lstStyle>
            <a:lvl1pPr>
              <a:defRPr sz="2800">
                <a:solidFill>
                  <a:srgbClr val="1888CE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323850" y="3284538"/>
            <a:ext cx="6400800" cy="273685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annerback.jpg"/>
          <p:cNvPicPr>
            <a:picLocks noChangeAspect="1"/>
          </p:cNvPicPr>
          <p:nvPr userDrawn="1"/>
        </p:nvPicPr>
        <p:blipFill>
          <a:blip r:embed="rId2"/>
          <a:srcRect r="20531" b="231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WH-Trust-logo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91175" y="381000"/>
            <a:ext cx="33242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hittington_logo whiteout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257800"/>
            <a:ext cx="771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2743200" cy="1905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871663"/>
            <a:ext cx="777240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charset="-128"/>
          <a:cs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charset="-128"/>
          <a:cs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charset="-128"/>
          <a:cs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charset="-128"/>
          <a:cs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ADC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ADC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ADC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AD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33333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33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cid:7CD6EB57-5767-4254-B337-8BE1D70A2B2B" TargetMode="Externa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 sz="quarter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GB" sz="8800" dirty="0"/>
              <a:t>ASTHMA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51520" y="1412776"/>
            <a:ext cx="8280598" cy="1470025"/>
          </a:xfrm>
        </p:spPr>
        <p:txBody>
          <a:bodyPr/>
          <a:lstStyle/>
          <a:p>
            <a:r>
              <a:rPr lang="en-GB" dirty="0"/>
              <a:t>Your School wants to help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2060848"/>
            <a:ext cx="7056462" cy="4032448"/>
          </a:xfrm>
        </p:spPr>
        <p:txBody>
          <a:bodyPr/>
          <a:lstStyle/>
          <a:p>
            <a:r>
              <a:rPr lang="en-GB" dirty="0"/>
              <a:t>An asthma register (list of children with asthma)</a:t>
            </a:r>
          </a:p>
          <a:p>
            <a:endParaRPr lang="en-GB" dirty="0"/>
          </a:p>
          <a:p>
            <a:r>
              <a:rPr lang="en-GB" dirty="0"/>
              <a:t>School asthma plans (for children with asthma)</a:t>
            </a:r>
          </a:p>
          <a:p>
            <a:endParaRPr lang="en-GB" dirty="0"/>
          </a:p>
          <a:p>
            <a:r>
              <a:rPr lang="en-GB" dirty="0"/>
              <a:t>Emergency Kit (You must not touch these) </a:t>
            </a:r>
          </a:p>
          <a:p>
            <a:endParaRPr lang="en-GB" dirty="0"/>
          </a:p>
          <a:p>
            <a:r>
              <a:rPr lang="en-GB" dirty="0"/>
              <a:t>Training/Information for everyone!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37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95536" y="1340768"/>
            <a:ext cx="7772400" cy="1470025"/>
          </a:xfrm>
        </p:spPr>
        <p:txBody>
          <a:bodyPr/>
          <a:lstStyle/>
          <a:p>
            <a:r>
              <a:rPr lang="en-GB" sz="6000" dirty="0">
                <a:solidFill>
                  <a:srgbClr val="C026B5"/>
                </a:solidFill>
              </a:rPr>
              <a:t>ANY QUESTIONS ?</a:t>
            </a:r>
          </a:p>
        </p:txBody>
      </p:sp>
      <p:pic>
        <p:nvPicPr>
          <p:cNvPr id="3074" name="Picture 2" descr="C:\Users\rodesank\AppData\Local\Microsoft\Windows\INetCache\IE\FHW0U6F2\question-mark-2110767_19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5851525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3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>
                <a:solidFill>
                  <a:srgbClr val="C026B5"/>
                </a:solidFill>
              </a:rPr>
              <a:t>GOODBYE </a:t>
            </a:r>
            <a:br>
              <a:rPr lang="en-GB" dirty="0">
                <a:solidFill>
                  <a:srgbClr val="C026B5"/>
                </a:solidFill>
              </a:rPr>
            </a:br>
            <a:r>
              <a:rPr lang="en-GB" dirty="0">
                <a:solidFill>
                  <a:srgbClr val="C026B5"/>
                </a:solidFill>
              </a:rPr>
              <a:t>THANK YOU FOR LISTENING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rodesank\AppData\Local\Microsoft\Windows\INetCache\IE\5HHVCNEU\Bye-smiley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762500" cy="31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odesank\AppData\Local\Microsoft\Windows\INetCache\IE\S18912RK\Kiss_blow_cute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36" y="3353668"/>
            <a:ext cx="2887861" cy="286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9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381000" y="4648200"/>
            <a:ext cx="3657600" cy="1905000"/>
          </a:xfrm>
        </p:spPr>
        <p:txBody>
          <a:bodyPr/>
          <a:lstStyle/>
          <a:p>
            <a:r>
              <a:rPr lang="en-US" b="0"/>
              <a:t>Whittington Health</a:t>
            </a:r>
            <a:br>
              <a:rPr lang="en-US" b="0"/>
            </a:br>
            <a:r>
              <a:rPr lang="en-US" b="0"/>
              <a:t>Magdala Avenue</a:t>
            </a:r>
            <a:br>
              <a:rPr lang="en-US" b="0"/>
            </a:br>
            <a:r>
              <a:rPr lang="en-US" b="0"/>
              <a:t>London</a:t>
            </a:r>
            <a:br>
              <a:rPr lang="en-US" b="0"/>
            </a:br>
            <a:r>
              <a:rPr lang="en-US" b="0"/>
              <a:t>N19 5NF</a:t>
            </a:r>
            <a:br>
              <a:rPr lang="en-US" b="0"/>
            </a:br>
            <a:r>
              <a:rPr lang="en-US" b="0"/>
              <a:t>7272 </a:t>
            </a:r>
            <a:br>
              <a:rPr lang="en-US" b="0"/>
            </a:br>
            <a:r>
              <a:rPr lang="en-US" b="0"/>
              <a:t>Tel:	020 3070</a:t>
            </a:r>
            <a:br>
              <a:rPr lang="en-US" b="0"/>
            </a:br>
            <a:r>
              <a:rPr lang="en-US" b="0"/>
              <a:t>Fax:	020 7288 5550</a:t>
            </a:r>
            <a:br>
              <a:rPr lang="en-US" b="0"/>
            </a:br>
            <a:r>
              <a:rPr lang="en-US" b="0"/>
              <a:t>Website:	www.whittington.nhs.uk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524328" cy="356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is Asthma 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cid:7CD6EB57-5767-4254-B337-8BE1D70A2B2B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928"/>
            <a:ext cx="944073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20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3850" y="1196753"/>
            <a:ext cx="7772400" cy="122413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ASTHMA TRIGGERS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662473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1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3850" y="1628775"/>
            <a:ext cx="7772400" cy="1656209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WHO HAS ASTHMA ?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CAN ANYBODY GET ASTHMA 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40258" y="3322637"/>
            <a:ext cx="6400800" cy="273685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168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430116"/>
            <a:ext cx="2104256" cy="25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22" y="3455516"/>
            <a:ext cx="2206674" cy="260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96" y="3417168"/>
            <a:ext cx="2791148" cy="254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39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3728" y="492324"/>
            <a:ext cx="6858000" cy="762000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WHATS WRONG HERE ? </a:t>
            </a:r>
          </a:p>
        </p:txBody>
      </p:sp>
      <p:pic>
        <p:nvPicPr>
          <p:cNvPr id="1026" name="Picture 2" descr="https://s-media-cache-ak0.pinimg.com/236x/eb/66/2f/eb662f5c69f05cfe33c4eb0ec88c5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8176"/>
            <a:ext cx="2247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37626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88025"/>
            <a:ext cx="1868413" cy="164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16920"/>
            <a:ext cx="208823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y 1"/>
          <p:cNvSpPr/>
          <p:nvPr/>
        </p:nvSpPr>
        <p:spPr bwMode="auto">
          <a:xfrm>
            <a:off x="0" y="1749016"/>
            <a:ext cx="1547664" cy="196912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72704"/>
            <a:ext cx="2705100" cy="276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rodesank\AppData\Local\Microsoft\Windows\INetCache\IE\9BRPYZUB\red-29985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022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61268" y="3212976"/>
            <a:ext cx="6400800" cy="273685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4700"/>
            <a:ext cx="7920880" cy="488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70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381000"/>
            <a:ext cx="6228692" cy="762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Asthma Medicines 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844824"/>
            <a:ext cx="7772400" cy="38623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Most children with asthma will have a blue inhaler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Lots of children with asthma will also have a brown inhaler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2232248" cy="141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95801"/>
            <a:ext cx="237626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40" y="4529679"/>
            <a:ext cx="1800200" cy="16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67955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Reliever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6136" y="4529679"/>
            <a:ext cx="1655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Preventer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400506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  You must use a spacer device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 an Emergency…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Call for adult help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Try not to panic – be reassuring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Help your friend to use their inhaler (one spray and 5 breaths)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School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dirty="0"/>
              <a:t>DO know where your Inhaler and Spacer are kept.</a:t>
            </a:r>
          </a:p>
          <a:p>
            <a:endParaRPr lang="en-GB" dirty="0"/>
          </a:p>
          <a:p>
            <a:r>
              <a:rPr lang="en-GB" dirty="0"/>
              <a:t>You will have a school asthma plan which you should sign</a:t>
            </a:r>
          </a:p>
          <a:p>
            <a:endParaRPr lang="en-GB" dirty="0"/>
          </a:p>
          <a:p>
            <a:r>
              <a:rPr lang="en-GB" dirty="0"/>
              <a:t>Talk to an adult if you are feeling unwell or if you can see your friend is unwell.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Corporate Presentation Template 1911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orate Presentation Template 191110">
      <a:majorFont>
        <a:latin typeface=""/>
        <a:ea typeface="MS PGothic"/>
        <a:cs typeface="MS PGothic"/>
      </a:majorFont>
      <a:minorFont>
        <a:latin typeface="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Presentation Template 191110.pot</Template>
  <TotalTime>0</TotalTime>
  <Words>504</Words>
  <Application>Microsoft Office PowerPoint</Application>
  <PresentationFormat>On-screen Show (4:3)</PresentationFormat>
  <Paragraphs>78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</vt:lpstr>
      <vt:lpstr>3_Corporate Presentation Template 191110</vt:lpstr>
      <vt:lpstr>ASTHMA</vt:lpstr>
      <vt:lpstr>What is Asthma </vt:lpstr>
      <vt:lpstr>ASTHMA TRIGGERS </vt:lpstr>
      <vt:lpstr>WHO HAS ASTHMA ? CAN ANYBODY GET ASTHMA ? </vt:lpstr>
      <vt:lpstr> WHATS WRONG HERE ? </vt:lpstr>
      <vt:lpstr>PowerPoint Presentation</vt:lpstr>
      <vt:lpstr>Asthma Medicines </vt:lpstr>
      <vt:lpstr>In an Emergency…</vt:lpstr>
      <vt:lpstr>In School</vt:lpstr>
      <vt:lpstr>Your School wants to help you!</vt:lpstr>
      <vt:lpstr>ANY QUESTIONS ?</vt:lpstr>
      <vt:lpstr>GOODBYE  THANK YOU FOR LISTENING </vt:lpstr>
      <vt:lpstr>Whittington Health Magdala Avenue London N19 5NF 7272  Tel: 020 3070 Fax: 020 7288 5550 Website: www.whittington.nhs.uk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nickola.rickard@nhs.net</dc:creator>
  <cp:lastModifiedBy>Christine Kirkpatrick</cp:lastModifiedBy>
  <cp:revision>217</cp:revision>
  <dcterms:created xsi:type="dcterms:W3CDTF">2013-09-24T14:02:25Z</dcterms:created>
  <dcterms:modified xsi:type="dcterms:W3CDTF">2023-11-13T16:11:35Z</dcterms:modified>
</cp:coreProperties>
</file>