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4"/>
  </p:sldMasterIdLst>
  <p:notesMasterIdLst>
    <p:notesMasterId r:id="rId11"/>
  </p:notesMasterIdLst>
  <p:sldIdLst>
    <p:sldId id="267" r:id="rId5"/>
    <p:sldId id="457" r:id="rId6"/>
    <p:sldId id="478" r:id="rId7"/>
    <p:sldId id="476" r:id="rId8"/>
    <p:sldId id="459" r:id="rId9"/>
    <p:sldId id="477" r:id="rId10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g Mundra" initials="JM" lastIdx="1" clrIdx="0">
    <p:extLst>
      <p:ext uri="{19B8F6BF-5375-455C-9EA6-DF929625EA0E}">
        <p15:presenceInfo xmlns:p15="http://schemas.microsoft.com/office/powerpoint/2012/main" userId="e97d57dc5b99617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CCEA"/>
    <a:srgbClr val="C7DDF1"/>
    <a:srgbClr val="F6FAF4"/>
    <a:srgbClr val="DCF4DF"/>
    <a:srgbClr val="E7EFFF"/>
    <a:srgbClr val="C8EECD"/>
    <a:srgbClr val="D5E3FF"/>
    <a:srgbClr val="D9EEF3"/>
    <a:srgbClr val="6B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136" autoAdjust="0"/>
  </p:normalViewPr>
  <p:slideViewPr>
    <p:cSldViewPr snapToGrid="0">
      <p:cViewPr varScale="1">
        <p:scale>
          <a:sx n="57" d="100"/>
          <a:sy n="57" d="100"/>
        </p:scale>
        <p:origin x="154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1FA14-44AF-4B94-B378-D358E184F594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5D810-6CF5-46CE-A94B-4F30A5337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762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F5D810-6CF5-46CE-A94B-4F30A5337C2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160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F5D810-6CF5-46CE-A94B-4F30A5337C2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485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86 patients include those in the pilot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F5D810-6CF5-46CE-A94B-4F30A5337C2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554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F5D810-6CF5-46CE-A94B-4F30A5337C2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274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F5D810-6CF5-46CE-A94B-4F30A5337C2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770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F5D810-6CF5-46CE-A94B-4F30A5337C2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763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BD92711-68D6-4ECD-8CA4-35457504CB31}"/>
              </a:ext>
            </a:extLst>
          </p:cNvPr>
          <p:cNvSpPr/>
          <p:nvPr userDrawn="1"/>
        </p:nvSpPr>
        <p:spPr>
          <a:xfrm>
            <a:off x="0" y="3438000"/>
            <a:ext cx="9144000" cy="342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1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F72324-6C0E-4492-A918-17C4EB6938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03327" y="5605725"/>
            <a:ext cx="1494679" cy="231947"/>
          </a:xfrm>
        </p:spPr>
        <p:txBody>
          <a:bodyPr/>
          <a:lstStyle>
            <a:lvl1pPr>
              <a:defRPr sz="1200"/>
            </a:lvl1pPr>
          </a:lstStyle>
          <a:p>
            <a:pPr algn="r"/>
            <a:r>
              <a:rPr lang="en-US" dirty="0"/>
              <a:t>15/09/2017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DBEEB7-B5F6-4AAD-BDB0-8D936CC61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0000" y="5120449"/>
            <a:ext cx="6858000" cy="338555"/>
          </a:xfrm>
        </p:spPr>
        <p:txBody>
          <a:bodyPr>
            <a:noAutofit/>
          </a:bodyPr>
          <a:lstStyle>
            <a:lvl1pPr>
              <a:defRPr sz="1652"/>
            </a:lvl1pPr>
          </a:lstStyle>
          <a:p>
            <a:r>
              <a:rPr lang="en-GB" dirty="0"/>
              <a:t>Name of author - add with Insert &gt; Header and Footer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B93FD5-8678-4F19-8786-2D81974D459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0006" y="5573960"/>
            <a:ext cx="3858317" cy="295467"/>
          </a:xfrm>
        </p:spPr>
        <p:txBody>
          <a:bodyPr>
            <a:no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</a:defRPr>
            </a:lvl1pPr>
            <a:lvl2pPr marL="257156" indent="0" algn="ctr">
              <a:buNone/>
              <a:defRPr sz="1125"/>
            </a:lvl2pPr>
            <a:lvl3pPr marL="514311" indent="0" algn="ctr">
              <a:buNone/>
              <a:defRPr sz="1013"/>
            </a:lvl3pPr>
            <a:lvl4pPr marL="771468" indent="0" algn="ctr">
              <a:buNone/>
              <a:defRPr sz="900"/>
            </a:lvl4pPr>
            <a:lvl5pPr marL="1028624" indent="0" algn="ctr">
              <a:buNone/>
              <a:defRPr sz="900"/>
            </a:lvl5pPr>
            <a:lvl6pPr marL="1285780" indent="0" algn="ctr">
              <a:buNone/>
              <a:defRPr sz="900"/>
            </a:lvl6pPr>
            <a:lvl7pPr marL="1542935" indent="0" algn="ctr">
              <a:buNone/>
              <a:defRPr sz="900"/>
            </a:lvl7pPr>
            <a:lvl8pPr marL="1800091" indent="0" algn="ctr">
              <a:buNone/>
              <a:defRPr sz="900"/>
            </a:lvl8pPr>
            <a:lvl9pPr marL="2057246" indent="0" algn="ctr">
              <a:buNone/>
              <a:defRPr sz="900"/>
            </a:lvl9pPr>
          </a:lstStyle>
          <a:p>
            <a:r>
              <a:rPr lang="en-US" dirty="0"/>
              <a:t>Job title of author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015F5D-F825-4243-903D-77F2606966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0000" y="4176008"/>
            <a:ext cx="6858000" cy="720197"/>
          </a:xfrm>
        </p:spPr>
        <p:txBody>
          <a:bodyPr anchor="b">
            <a:noAutofit/>
          </a:bodyPr>
          <a:lstStyle>
            <a:lvl1pPr algn="l">
              <a:spcBef>
                <a:spcPts val="0"/>
              </a:spcBef>
              <a:defRPr sz="292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437747-3390-4332-A34A-97D91AD62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0" y="360004"/>
            <a:ext cx="3708000" cy="134836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A2C4199-8DF3-4485-ABC6-D5D5DC55F8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89" t="41154" b="34482"/>
          <a:stretch/>
        </p:blipFill>
        <p:spPr>
          <a:xfrm>
            <a:off x="540005" y="3552093"/>
            <a:ext cx="7977403" cy="62390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6FA4EFA-5508-48F3-A140-8D5C08CF83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89" t="41154" b="34482"/>
          <a:stretch/>
        </p:blipFill>
        <p:spPr>
          <a:xfrm>
            <a:off x="540004" y="6060034"/>
            <a:ext cx="7977403" cy="623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746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EF37E-FCBE-4DB9-B0B2-8F367740F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D8CF5-2D38-4BA0-B4A4-51B23811D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0740FC-6A94-4729-875D-FF36C9748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15/09/2017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E51A00-EBD9-488D-B41B-561EB1942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Name of author - add with Insert &gt; Header and Footer</a:t>
            </a:r>
          </a:p>
        </p:txBody>
      </p:sp>
    </p:spTree>
    <p:extLst>
      <p:ext uri="{BB962C8B-B14F-4D97-AF65-F5344CB8AC3E}">
        <p14:creationId xmlns:p14="http://schemas.microsoft.com/office/powerpoint/2010/main" val="674661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F9BA1-0782-482E-AE1A-85BE5AF39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279D9-E2ED-4622-9D82-7329AB7C73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000" y="1116000"/>
            <a:ext cx="4104000" cy="4899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7DDAE-A900-440A-8351-33437A0D3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80000" y="1127819"/>
            <a:ext cx="4104000" cy="4899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73AD3E8-8D73-4942-AE38-8ABC8C32F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15/09/2017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9E087F1-3791-4181-88B0-919F87926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Name of author - add with Insert &gt; Header and Footer</a:t>
            </a:r>
          </a:p>
        </p:txBody>
      </p:sp>
    </p:spTree>
    <p:extLst>
      <p:ext uri="{BB962C8B-B14F-4D97-AF65-F5344CB8AC3E}">
        <p14:creationId xmlns:p14="http://schemas.microsoft.com/office/powerpoint/2010/main" val="2515475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02887-908A-455A-BDA4-634BF29D8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8B3C72-2044-4613-AA90-62EBDFA1B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15/09/2017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E66AD01-9CE0-4A51-A9E8-24ADDF54F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Name of author - add with Insert &gt; Header and Footer</a:t>
            </a:r>
          </a:p>
        </p:txBody>
      </p:sp>
    </p:spTree>
    <p:extLst>
      <p:ext uri="{BB962C8B-B14F-4D97-AF65-F5344CB8AC3E}">
        <p14:creationId xmlns:p14="http://schemas.microsoft.com/office/powerpoint/2010/main" val="2162923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D06C67-6A30-49B5-87C0-4A56215DB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15/09/2017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21C2C-D2A1-4166-844B-1DF02A0B6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Name of author - add with Insert &gt; Header and Footer</a:t>
            </a:r>
          </a:p>
        </p:txBody>
      </p:sp>
    </p:spTree>
    <p:extLst>
      <p:ext uri="{BB962C8B-B14F-4D97-AF65-F5344CB8AC3E}">
        <p14:creationId xmlns:p14="http://schemas.microsoft.com/office/powerpoint/2010/main" val="2397740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BD92711-68D6-4ECD-8CA4-35457504CB31}"/>
              </a:ext>
            </a:extLst>
          </p:cNvPr>
          <p:cNvSpPr/>
          <p:nvPr userDrawn="1"/>
        </p:nvSpPr>
        <p:spPr>
          <a:xfrm>
            <a:off x="0" y="3438000"/>
            <a:ext cx="9144000" cy="342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437747-3390-4332-A34A-97D91AD62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0" y="360004"/>
            <a:ext cx="3708000" cy="134836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A2C4199-8DF3-4485-ABC6-D5D5DC55F8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89" t="41154" b="34482"/>
          <a:stretch/>
        </p:blipFill>
        <p:spPr>
          <a:xfrm>
            <a:off x="540005" y="3552093"/>
            <a:ext cx="7977403" cy="62390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6FA4EFA-5508-48F3-A140-8D5C08CF83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89" t="41154" b="34482"/>
          <a:stretch/>
        </p:blipFill>
        <p:spPr>
          <a:xfrm>
            <a:off x="540004" y="6060034"/>
            <a:ext cx="7977403" cy="62390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0F02F45-8855-49E9-89C5-E821D2615BF1}"/>
              </a:ext>
            </a:extLst>
          </p:cNvPr>
          <p:cNvSpPr/>
          <p:nvPr userDrawn="1"/>
        </p:nvSpPr>
        <p:spPr>
          <a:xfrm>
            <a:off x="184447" y="6524758"/>
            <a:ext cx="1846980" cy="2078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GB" sz="751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</a:rPr>
              <a:t>© National Association of Primary Care</a:t>
            </a:r>
            <a:endParaRPr lang="en-GB" sz="75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D86FFB-C849-4BF4-B3E7-D57ED7A25A5D}"/>
              </a:ext>
            </a:extLst>
          </p:cNvPr>
          <p:cNvSpPr/>
          <p:nvPr userDrawn="1"/>
        </p:nvSpPr>
        <p:spPr>
          <a:xfrm>
            <a:off x="1729596" y="4569437"/>
            <a:ext cx="5684808" cy="85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ctr" rtl="0">
              <a:lnSpc>
                <a:spcPts val="3151"/>
              </a:lnSpc>
            </a:pPr>
            <a:r>
              <a:rPr lang="en-GB" sz="2400" b="1" i="0" u="none" strike="noStrike" baseline="30000" dirty="0">
                <a:solidFill>
                  <a:schemeClr val="bg1"/>
                </a:solidFill>
                <a:latin typeface="+mj-lt"/>
              </a:rPr>
              <a:t>www.napc.co.uk/primary-care-home</a:t>
            </a:r>
            <a:br>
              <a:rPr lang="en-GB" sz="2400" b="1" i="0" u="none" strike="noStrike" baseline="30000" dirty="0">
                <a:solidFill>
                  <a:schemeClr val="bg1"/>
                </a:solidFill>
                <a:latin typeface="+mj-lt"/>
              </a:rPr>
            </a:br>
            <a:r>
              <a:rPr lang="en-GB" sz="2400" b="1" i="0" u="none" strike="noStrike" baseline="30000" dirty="0">
                <a:solidFill>
                  <a:schemeClr val="bg1"/>
                </a:solidFill>
                <a:latin typeface="+mj-lt"/>
              </a:rPr>
              <a:t>@NAPC_NHS  #primarycarehome</a:t>
            </a:r>
          </a:p>
        </p:txBody>
      </p:sp>
    </p:spTree>
    <p:extLst>
      <p:ext uri="{BB962C8B-B14F-4D97-AF65-F5344CB8AC3E}">
        <p14:creationId xmlns:p14="http://schemas.microsoft.com/office/powerpoint/2010/main" val="491115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50E2E5-8B61-4624-A135-836B4DDFC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8000" y="280800"/>
            <a:ext cx="6336000" cy="45704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8EC159-371C-49E8-A315-894665051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00" y="1116006"/>
            <a:ext cx="8424000" cy="48992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A27B8-ED4A-4C4F-8E92-F1DA9907C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5" y="6577481"/>
            <a:ext cx="1116051" cy="18466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15/09/2017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FBBAC-048A-4917-B5EF-2C1295020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76052" y="6577481"/>
            <a:ext cx="5131226" cy="18466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Name of author - add with Insert &gt; Header and Footer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08A1159-2171-45DC-9213-0A228B8FD0A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00" y="388809"/>
            <a:ext cx="1810516" cy="6583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0E81C48-5A9F-411E-B7D8-8B499C55CA2C}"/>
              </a:ext>
            </a:extLst>
          </p:cNvPr>
          <p:cNvSpPr txBox="1"/>
          <p:nvPr userDrawn="1"/>
        </p:nvSpPr>
        <p:spPr>
          <a:xfrm>
            <a:off x="1168063" y="6530662"/>
            <a:ext cx="21512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227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</p:sldLayoutIdLst>
  <p:hf sldNum="0" hdr="0"/>
  <p:txStyles>
    <p:titleStyle>
      <a:lvl1pPr algn="l" defTabSz="514311" rtl="0" eaLnBrk="1" latinLnBrk="0" hangingPunct="1">
        <a:lnSpc>
          <a:spcPct val="120000"/>
        </a:lnSpc>
        <a:spcBef>
          <a:spcPts val="1063"/>
        </a:spcBef>
        <a:buNone/>
        <a:defRPr sz="3076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514311" rtl="0" eaLnBrk="1" latinLnBrk="0" hangingPunct="1">
        <a:lnSpc>
          <a:spcPct val="120000"/>
        </a:lnSpc>
        <a:spcBef>
          <a:spcPts val="561"/>
        </a:spcBef>
        <a:buFont typeface="Arial" panose="020B0604020202020204" pitchFamily="34" charset="0"/>
        <a:buNone/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385734" indent="-128579" algn="l" defTabSz="514311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642891" indent="-128579" algn="l" defTabSz="514311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900046" indent="-128579" algn="l" defTabSz="514311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7202" indent="-128579" algn="l" defTabSz="514311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4356" indent="-128579" algn="l" defTabSz="514311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15" indent="-128579" algn="l" defTabSz="514311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670" indent="-128579" algn="l" defTabSz="514311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824" indent="-128579" algn="l" defTabSz="514311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11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56" algn="l" defTabSz="514311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11" algn="l" defTabSz="514311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468" algn="l" defTabSz="514311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24" algn="l" defTabSz="514311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780" algn="l" defTabSz="514311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2935" algn="l" defTabSz="514311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091" algn="l" defTabSz="514311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246" algn="l" defTabSz="514311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0B67B-B835-45B3-998F-1910D44719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9327" y="2849444"/>
            <a:ext cx="4015453" cy="2298815"/>
          </a:xfrm>
        </p:spPr>
        <p:txBody>
          <a:bodyPr>
            <a:normAutofit/>
          </a:bodyPr>
          <a:lstStyle/>
          <a:p>
            <a:br>
              <a:rPr lang="en-GB" sz="1238" dirty="0"/>
            </a:br>
            <a:r>
              <a:rPr lang="en-GB" sz="1013" dirty="0"/>
              <a:t>.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A37DE8-5908-4460-A948-CA3A05945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8666" y="4073262"/>
            <a:ext cx="7413296" cy="919347"/>
          </a:xfrm>
        </p:spPr>
        <p:txBody>
          <a:bodyPr>
            <a:noAutofit/>
          </a:bodyPr>
          <a:lstStyle/>
          <a:p>
            <a:pPr defTabSz="257168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4300" b="1" dirty="0">
                <a:solidFill>
                  <a:prstClr val="white"/>
                </a:solidFill>
              </a:rPr>
              <a:t>Population Health Improvement Project Evaluation</a:t>
            </a:r>
          </a:p>
          <a:p>
            <a:pPr defTabSz="257168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n-GB" sz="18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126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263160A-1BFB-47D4-B125-F0C6C73C94BE}"/>
              </a:ext>
            </a:extLst>
          </p:cNvPr>
          <p:cNvSpPr/>
          <p:nvPr/>
        </p:nvSpPr>
        <p:spPr>
          <a:xfrm>
            <a:off x="2245360" y="256891"/>
            <a:ext cx="6553407" cy="6451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3500" b="1" dirty="0">
                <a:solidFill>
                  <a:srgbClr val="002060"/>
                </a:solidFill>
              </a:rPr>
              <a:t>Testing the Value of Prevention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E80DEA9-2ACD-4DD2-BB65-C4140CB314A2}"/>
              </a:ext>
            </a:extLst>
          </p:cNvPr>
          <p:cNvSpPr txBox="1"/>
          <p:nvPr/>
        </p:nvSpPr>
        <p:spPr>
          <a:xfrm>
            <a:off x="933501" y="1849604"/>
            <a:ext cx="7276997" cy="25187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44000" tIns="190800" rIns="144000" bIns="190800">
            <a:spAutoFit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GB" sz="2000" b="1" dirty="0">
                <a:solidFill>
                  <a:srgbClr val="002060"/>
                </a:solidFill>
              </a:rPr>
              <a:t>What we did…</a:t>
            </a:r>
          </a:p>
          <a:p>
            <a:pPr marL="285750" indent="-285750">
              <a:lnSpc>
                <a:spcPct val="11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002060"/>
                </a:solidFill>
              </a:rPr>
              <a:t>Identify: </a:t>
            </a:r>
            <a:r>
              <a:rPr lang="en-GB" sz="1600" dirty="0">
                <a:solidFill>
                  <a:srgbClr val="002060"/>
                </a:solidFill>
              </a:rPr>
              <a:t>People with or diabetes or with a high and growing BMI with potential low level mental health needs</a:t>
            </a:r>
          </a:p>
          <a:p>
            <a:pPr marL="285750" indent="-285750">
              <a:lnSpc>
                <a:spcPct val="11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002060"/>
                </a:solidFill>
              </a:rPr>
              <a:t>Intervene:</a:t>
            </a:r>
            <a:r>
              <a:rPr lang="en-GB" sz="1600" dirty="0">
                <a:solidFill>
                  <a:srgbClr val="002060"/>
                </a:solidFill>
              </a:rPr>
              <a:t> Proactive, holistic, personalised care offered by the social prescribing team</a:t>
            </a:r>
          </a:p>
          <a:p>
            <a:pPr marL="285750" indent="-285750">
              <a:lnSpc>
                <a:spcPct val="11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002060"/>
                </a:solidFill>
              </a:rPr>
              <a:t>Impact: </a:t>
            </a:r>
            <a:r>
              <a:rPr lang="en-GB" sz="1600" dirty="0">
                <a:solidFill>
                  <a:srgbClr val="002060"/>
                </a:solidFill>
              </a:rPr>
              <a:t>Aim to improve activation and health while reducing GP demand</a:t>
            </a:r>
          </a:p>
        </p:txBody>
      </p:sp>
    </p:spTree>
    <p:extLst>
      <p:ext uri="{BB962C8B-B14F-4D97-AF65-F5344CB8AC3E}">
        <p14:creationId xmlns:p14="http://schemas.microsoft.com/office/powerpoint/2010/main" val="141964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D4665677-BA98-4F35-A0E8-E8002ED40D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785717"/>
              </p:ext>
            </p:extLst>
          </p:nvPr>
        </p:nvGraphicFramePr>
        <p:xfrm>
          <a:off x="1191420" y="2072184"/>
          <a:ext cx="6761158" cy="171733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23666">
                  <a:extLst>
                    <a:ext uri="{9D8B030D-6E8A-4147-A177-3AD203B41FA5}">
                      <a16:colId xmlns:a16="http://schemas.microsoft.com/office/drawing/2014/main" val="3387384282"/>
                    </a:ext>
                  </a:extLst>
                </a:gridCol>
                <a:gridCol w="1059373">
                  <a:extLst>
                    <a:ext uri="{9D8B030D-6E8A-4147-A177-3AD203B41FA5}">
                      <a16:colId xmlns:a16="http://schemas.microsoft.com/office/drawing/2014/main" val="1184910740"/>
                    </a:ext>
                  </a:extLst>
                </a:gridCol>
                <a:gridCol w="1059373">
                  <a:extLst>
                    <a:ext uri="{9D8B030D-6E8A-4147-A177-3AD203B41FA5}">
                      <a16:colId xmlns:a16="http://schemas.microsoft.com/office/drawing/2014/main" val="1598761003"/>
                    </a:ext>
                  </a:extLst>
                </a:gridCol>
                <a:gridCol w="1059373">
                  <a:extLst>
                    <a:ext uri="{9D8B030D-6E8A-4147-A177-3AD203B41FA5}">
                      <a16:colId xmlns:a16="http://schemas.microsoft.com/office/drawing/2014/main" val="3268585072"/>
                    </a:ext>
                  </a:extLst>
                </a:gridCol>
                <a:gridCol w="1059373">
                  <a:extLst>
                    <a:ext uri="{9D8B030D-6E8A-4147-A177-3AD203B41FA5}">
                      <a16:colId xmlns:a16="http://schemas.microsoft.com/office/drawing/2014/main" val="3304953232"/>
                    </a:ext>
                  </a:extLst>
                </a:gridCol>
              </a:tblGrid>
              <a:tr h="465432">
                <a:tc>
                  <a:txBody>
                    <a:bodyPr/>
                    <a:lstStyle/>
                    <a:p>
                      <a:pPr algn="l"/>
                      <a:endParaRPr lang="en-GB" sz="13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/>
                        <a:t>Patients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/>
                        <a:t>BMI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/>
                        <a:t>BMI Trend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/>
                        <a:t>HbA1c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324982"/>
                  </a:ext>
                </a:extLst>
              </a:tr>
              <a:tr h="625951">
                <a:tc>
                  <a:txBody>
                    <a:bodyPr/>
                    <a:lstStyle/>
                    <a:p>
                      <a:pPr algn="l"/>
                      <a:r>
                        <a:rPr lang="en-GB" sz="1300" dirty="0">
                          <a:solidFill>
                            <a:srgbClr val="002060"/>
                          </a:solidFill>
                        </a:rPr>
                        <a:t>Diabetics who had </a:t>
                      </a:r>
                      <a:r>
                        <a:rPr lang="en-GB" sz="1300" b="1" dirty="0">
                          <a:solidFill>
                            <a:srgbClr val="002060"/>
                          </a:solidFill>
                        </a:rPr>
                        <a:t>no social prescribing support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rgbClr val="002060"/>
                          </a:solidFill>
                        </a:rPr>
                        <a:t>3486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rgbClr val="002060"/>
                          </a:solidFill>
                        </a:rPr>
                        <a:t>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Stable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rgbClr val="002060"/>
                          </a:solidFill>
                        </a:rPr>
                        <a:t>54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3298860"/>
                  </a:ext>
                </a:extLst>
              </a:tr>
              <a:tr h="625951">
                <a:tc>
                  <a:txBody>
                    <a:bodyPr/>
                    <a:lstStyle/>
                    <a:p>
                      <a:pPr algn="l"/>
                      <a:r>
                        <a:rPr lang="en-GB" sz="1300" dirty="0">
                          <a:solidFill>
                            <a:srgbClr val="002060"/>
                          </a:solidFill>
                        </a:rPr>
                        <a:t>Diabetics who had </a:t>
                      </a:r>
                      <a:r>
                        <a:rPr lang="en-GB" sz="1300" b="1" dirty="0">
                          <a:solidFill>
                            <a:srgbClr val="002060"/>
                          </a:solidFill>
                        </a:rPr>
                        <a:t>social prescribing support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rgbClr val="002060"/>
                          </a:solidFill>
                        </a:rPr>
                        <a:t>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rgbClr val="002060"/>
                          </a:solidFill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chemeClr val="accent6"/>
                          </a:solidFill>
                        </a:rPr>
                        <a:t>1 point drop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rgbClr val="002060"/>
                          </a:solidFill>
                        </a:rPr>
                        <a:t>51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606692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FCFB59D1-F19D-417E-9297-4DC5FAEB5F9F}"/>
              </a:ext>
            </a:extLst>
          </p:cNvPr>
          <p:cNvSpPr/>
          <p:nvPr/>
        </p:nvSpPr>
        <p:spPr>
          <a:xfrm>
            <a:off x="2245360" y="256891"/>
            <a:ext cx="6553407" cy="6451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3500" b="1" dirty="0">
                <a:solidFill>
                  <a:srgbClr val="002060"/>
                </a:solidFill>
              </a:rPr>
              <a:t>Impact of Social Prescribing on the Health of Diabetics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91A1B13-BE99-429A-8C50-FDDE209E5CB6}"/>
              </a:ext>
            </a:extLst>
          </p:cNvPr>
          <p:cNvSpPr txBox="1"/>
          <p:nvPr/>
        </p:nvSpPr>
        <p:spPr>
          <a:xfrm>
            <a:off x="4286251" y="4291622"/>
            <a:ext cx="3666328" cy="16779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44000" tIns="190800" rIns="144000" bIns="190800">
            <a:spAutoFit/>
          </a:bodyPr>
          <a:lstStyle/>
          <a:p>
            <a:pPr fontAlgn="base"/>
            <a:r>
              <a:rPr lang="en-GB" sz="1400" dirty="0">
                <a:solidFill>
                  <a:srgbClr val="002060"/>
                </a:solidFill>
              </a:rPr>
              <a:t>Looking at all 453 patients who were supported by social prescribers, against a backdrop of rising GP demand, these patients saw their </a:t>
            </a:r>
            <a:r>
              <a:rPr lang="en-GB" sz="1400" b="1" dirty="0">
                <a:solidFill>
                  <a:srgbClr val="002060"/>
                </a:solidFill>
              </a:rPr>
              <a:t>demand fall by 2 appointments </a:t>
            </a:r>
            <a:r>
              <a:rPr lang="en-GB" sz="1400" dirty="0">
                <a:solidFill>
                  <a:srgbClr val="002060"/>
                </a:solidFill>
              </a:rPr>
              <a:t>compared to the previous year</a:t>
            </a:r>
            <a:endParaRPr lang="en-GB" sz="14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FCAA0DE-C5B2-4EA4-807B-63282E673DE6}"/>
              </a:ext>
            </a:extLst>
          </p:cNvPr>
          <p:cNvSpPr txBox="1"/>
          <p:nvPr/>
        </p:nvSpPr>
        <p:spPr>
          <a:xfrm>
            <a:off x="1191421" y="4291622"/>
            <a:ext cx="2433522" cy="16779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44000" tIns="190800" rIns="144000" bIns="190800">
            <a:spAutoFit/>
          </a:bodyPr>
          <a:lstStyle/>
          <a:p>
            <a:pPr fontAlgn="base"/>
            <a:r>
              <a:rPr lang="en-GB" sz="1400" dirty="0">
                <a:solidFill>
                  <a:srgbClr val="002060"/>
                </a:solidFill>
              </a:rPr>
              <a:t>Diabetics supported by social prescribers in the last 12 months have a</a:t>
            </a:r>
            <a:r>
              <a:rPr lang="en-GB" sz="1400" b="1" dirty="0">
                <a:solidFill>
                  <a:srgbClr val="002060"/>
                </a:solidFill>
              </a:rPr>
              <a:t> lower HbA1c</a:t>
            </a:r>
            <a:r>
              <a:rPr lang="en-GB" sz="1400" dirty="0">
                <a:solidFill>
                  <a:srgbClr val="002060"/>
                </a:solidFill>
              </a:rPr>
              <a:t>,</a:t>
            </a:r>
            <a:r>
              <a:rPr lang="en-GB" sz="1400" b="1" dirty="0">
                <a:solidFill>
                  <a:srgbClr val="002060"/>
                </a:solidFill>
              </a:rPr>
              <a:t> lower BMI </a:t>
            </a:r>
            <a:r>
              <a:rPr lang="en-GB" sz="1400" dirty="0">
                <a:solidFill>
                  <a:srgbClr val="002060"/>
                </a:solidFill>
              </a:rPr>
              <a:t>and their </a:t>
            </a:r>
            <a:r>
              <a:rPr lang="en-GB" sz="1400" b="1" dirty="0">
                <a:solidFill>
                  <a:srgbClr val="002060"/>
                </a:solidFill>
              </a:rPr>
              <a:t>BMI is falling over time</a:t>
            </a:r>
            <a:endParaRPr lang="en-GB" sz="1400" b="1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15919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263160A-1BFB-47D4-B125-F0C6C73C94BE}"/>
              </a:ext>
            </a:extLst>
          </p:cNvPr>
          <p:cNvSpPr/>
          <p:nvPr/>
        </p:nvSpPr>
        <p:spPr>
          <a:xfrm>
            <a:off x="2245360" y="256891"/>
            <a:ext cx="6553407" cy="6451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3500" b="1" dirty="0">
                <a:solidFill>
                  <a:srgbClr val="002060"/>
                </a:solidFill>
              </a:rPr>
              <a:t>Impact on Patient Activation and System Demand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63A64BA-C7C9-42EA-B13F-546701F714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8182" y="2099033"/>
            <a:ext cx="3271408" cy="2150061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179F91E-D434-4984-BFC2-81D6AF701517}"/>
              </a:ext>
            </a:extLst>
          </p:cNvPr>
          <p:cNvSpPr txBox="1"/>
          <p:nvPr/>
        </p:nvSpPr>
        <p:spPr>
          <a:xfrm rot="16200000">
            <a:off x="-40313" y="2933801"/>
            <a:ext cx="1935153" cy="295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GB" sz="1300" b="1">
                <a:solidFill>
                  <a:srgbClr val="002060"/>
                </a:solidFill>
              </a:rPr>
              <a:t>GP Contacts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DAF2A2-80DD-4EE9-9730-0480DAB658F0}"/>
              </a:ext>
            </a:extLst>
          </p:cNvPr>
          <p:cNvSpPr txBox="1"/>
          <p:nvPr/>
        </p:nvSpPr>
        <p:spPr>
          <a:xfrm>
            <a:off x="1211470" y="4881758"/>
            <a:ext cx="338469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GB" b="1" dirty="0">
                <a:solidFill>
                  <a:srgbClr val="002060"/>
                </a:solidFill>
              </a:rPr>
              <a:t>Patient Activation Level</a:t>
            </a:r>
            <a:r>
              <a:rPr lang="en-GB" b="1" dirty="0">
                <a:solidFill>
                  <a:srgbClr val="002060"/>
                </a:solidFill>
                <a:effectLst/>
              </a:rPr>
              <a:t>:</a:t>
            </a:r>
          </a:p>
          <a:p>
            <a:pPr algn="ctr" fontAlgn="base"/>
            <a:r>
              <a:rPr lang="en-GB" sz="1600" dirty="0">
                <a:solidFill>
                  <a:srgbClr val="002060"/>
                </a:solidFill>
                <a:effectLst/>
              </a:rPr>
              <a:t>A person’s </a:t>
            </a:r>
            <a:r>
              <a:rPr lang="en-GB" sz="1600" dirty="0">
                <a:solidFill>
                  <a:srgbClr val="002060"/>
                </a:solidFill>
              </a:rPr>
              <a:t>knowledge, skills and confidence in managing their own health and wellbeing</a:t>
            </a:r>
            <a:br>
              <a:rPr lang="en-GB" b="1" dirty="0">
                <a:solidFill>
                  <a:srgbClr val="002060"/>
                </a:solidFill>
                <a:effectLst/>
              </a:rPr>
            </a:br>
            <a:endParaRPr lang="en-GB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7643BE-FDEE-4FA3-8239-83B33770D5D5}"/>
              </a:ext>
            </a:extLst>
          </p:cNvPr>
          <p:cNvSpPr txBox="1"/>
          <p:nvPr/>
        </p:nvSpPr>
        <p:spPr>
          <a:xfrm>
            <a:off x="1524973" y="4052937"/>
            <a:ext cx="574632" cy="6924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base"/>
            <a:r>
              <a:rPr lang="en-GB" sz="1300" b="1" i="1">
                <a:solidFill>
                  <a:srgbClr val="C00000"/>
                </a:solidFill>
                <a:effectLst/>
              </a:rPr>
              <a:t>1</a:t>
            </a:r>
          </a:p>
          <a:p>
            <a:pPr algn="ctr" fontAlgn="base"/>
            <a:r>
              <a:rPr lang="en-GB" sz="1300" b="0" i="1">
                <a:solidFill>
                  <a:srgbClr val="C00000"/>
                </a:solidFill>
                <a:effectLst/>
              </a:rPr>
              <a:t>not able </a:t>
            </a:r>
            <a:endParaRPr lang="en-GB" sz="1300" b="0" i="0">
              <a:solidFill>
                <a:srgbClr val="C00000"/>
              </a:solidFill>
              <a:effectLst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8E3DA1-508C-43AA-880F-3A1597D12AA9}"/>
              </a:ext>
            </a:extLst>
          </p:cNvPr>
          <p:cNvSpPr txBox="1"/>
          <p:nvPr/>
        </p:nvSpPr>
        <p:spPr>
          <a:xfrm>
            <a:off x="2198706" y="4051665"/>
            <a:ext cx="649125" cy="6924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base"/>
            <a:r>
              <a:rPr lang="en-GB" sz="1300" b="1" i="1">
                <a:solidFill>
                  <a:srgbClr val="0070C0"/>
                </a:solidFill>
                <a:effectLst/>
              </a:rPr>
              <a:t>2</a:t>
            </a:r>
            <a:endParaRPr lang="en-GB" sz="1300" b="0" i="1">
              <a:solidFill>
                <a:srgbClr val="0070C0"/>
              </a:solidFill>
              <a:effectLst/>
            </a:endParaRPr>
          </a:p>
          <a:p>
            <a:pPr algn="ctr" fontAlgn="base"/>
            <a:r>
              <a:rPr lang="en-GB" sz="1300" b="0" i="1">
                <a:solidFill>
                  <a:srgbClr val="0070C0"/>
                </a:solidFill>
                <a:effectLst/>
              </a:rPr>
              <a:t>a little able</a:t>
            </a:r>
            <a:endParaRPr lang="en-GB" sz="1300" b="0" i="0">
              <a:solidFill>
                <a:srgbClr val="0070C0"/>
              </a:solidFill>
              <a:effectLst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649BF17-E255-42BC-8F53-30588168E2F5}"/>
              </a:ext>
            </a:extLst>
          </p:cNvPr>
          <p:cNvSpPr txBox="1"/>
          <p:nvPr/>
        </p:nvSpPr>
        <p:spPr>
          <a:xfrm>
            <a:off x="2903818" y="4052937"/>
            <a:ext cx="725639" cy="6924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base"/>
            <a:r>
              <a:rPr lang="en-GB" sz="1300" b="1" i="1">
                <a:solidFill>
                  <a:srgbClr val="0070C0"/>
                </a:solidFill>
                <a:effectLst/>
              </a:rPr>
              <a:t>3</a:t>
            </a:r>
            <a:endParaRPr lang="en-GB" sz="1300" i="1">
              <a:solidFill>
                <a:srgbClr val="0070C0"/>
              </a:solidFill>
            </a:endParaRPr>
          </a:p>
          <a:p>
            <a:pPr algn="ctr" fontAlgn="base"/>
            <a:r>
              <a:rPr lang="en-GB" sz="1300" b="0" i="1">
                <a:solidFill>
                  <a:srgbClr val="0070C0"/>
                </a:solidFill>
                <a:effectLst/>
              </a:rPr>
              <a:t>quite able</a:t>
            </a:r>
            <a:endParaRPr lang="en-GB" sz="1300" b="0" i="0">
              <a:solidFill>
                <a:srgbClr val="0070C0"/>
              </a:solidFill>
              <a:effectLst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500F3F8-FC67-4266-82A6-6D11F190C588}"/>
              </a:ext>
            </a:extLst>
          </p:cNvPr>
          <p:cNvSpPr txBox="1"/>
          <p:nvPr/>
        </p:nvSpPr>
        <p:spPr>
          <a:xfrm>
            <a:off x="3627740" y="4048876"/>
            <a:ext cx="753632" cy="6924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GB" sz="1300" b="1" i="1" dirty="0">
                <a:solidFill>
                  <a:srgbClr val="00B050"/>
                </a:solidFill>
                <a:effectLst/>
              </a:rPr>
              <a:t>4</a:t>
            </a:r>
            <a:endParaRPr lang="en-GB" sz="1300" i="1" dirty="0">
              <a:solidFill>
                <a:srgbClr val="00B050"/>
              </a:solidFill>
            </a:endParaRPr>
          </a:p>
          <a:p>
            <a:pPr algn="ctr"/>
            <a:r>
              <a:rPr lang="en-GB" sz="1300" b="0" i="1" dirty="0">
                <a:solidFill>
                  <a:srgbClr val="00B050"/>
                </a:solidFill>
                <a:effectLst/>
              </a:rPr>
              <a:t>very able</a:t>
            </a:r>
            <a:endParaRPr lang="en-GB" sz="1300" dirty="0">
              <a:solidFill>
                <a:srgbClr val="00B050"/>
              </a:solidFill>
            </a:endParaRPr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25649875-FC63-4B15-8872-24919683C27D}"/>
              </a:ext>
            </a:extLst>
          </p:cNvPr>
          <p:cNvSpPr/>
          <p:nvPr/>
        </p:nvSpPr>
        <p:spPr>
          <a:xfrm>
            <a:off x="2756595" y="3278005"/>
            <a:ext cx="292213" cy="692498"/>
          </a:xfrm>
          <a:prstGeom prst="downArrow">
            <a:avLst>
              <a:gd name="adj1" fmla="val 73418"/>
              <a:gd name="adj2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100" b="1" dirty="0"/>
              <a:t>Before</a:t>
            </a: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D0255968-0339-4CA8-BE36-0A69E798E68F}"/>
              </a:ext>
            </a:extLst>
          </p:cNvPr>
          <p:cNvSpPr/>
          <p:nvPr/>
        </p:nvSpPr>
        <p:spPr>
          <a:xfrm>
            <a:off x="3363989" y="3277619"/>
            <a:ext cx="292213" cy="692498"/>
          </a:xfrm>
          <a:prstGeom prst="downArrow">
            <a:avLst>
              <a:gd name="adj1" fmla="val 73418"/>
              <a:gd name="adj2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100" b="1" dirty="0"/>
              <a:t>After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E80DEA9-2ACD-4DD2-BB65-C4140CB314A2}"/>
              </a:ext>
            </a:extLst>
          </p:cNvPr>
          <p:cNvSpPr txBox="1"/>
          <p:nvPr/>
        </p:nvSpPr>
        <p:spPr>
          <a:xfrm>
            <a:off x="5095979" y="2016511"/>
            <a:ext cx="3384696" cy="39217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44000" tIns="190800" rIns="144000" bIns="190800">
            <a:spAutoFit/>
          </a:bodyPr>
          <a:lstStyle/>
          <a:p>
            <a:pPr>
              <a:lnSpc>
                <a:spcPct val="110000"/>
              </a:lnSpc>
            </a:pPr>
            <a:r>
              <a:rPr lang="en-GB" sz="1400" dirty="0">
                <a:solidFill>
                  <a:srgbClr val="002060"/>
                </a:solidFill>
              </a:rPr>
              <a:t>Patients started with an average activation level of </a:t>
            </a:r>
            <a:r>
              <a:rPr lang="en-GB" sz="1400" b="1" dirty="0">
                <a:solidFill>
                  <a:srgbClr val="002060"/>
                </a:solidFill>
              </a:rPr>
              <a:t>2.5</a:t>
            </a:r>
            <a:r>
              <a:rPr lang="en-GB" sz="1400" dirty="0">
                <a:solidFill>
                  <a:srgbClr val="002060"/>
                </a:solidFill>
              </a:rPr>
              <a:t> and this rose to </a:t>
            </a:r>
            <a:r>
              <a:rPr lang="en-GB" sz="1400" b="1" dirty="0">
                <a:solidFill>
                  <a:srgbClr val="002060"/>
                </a:solidFill>
              </a:rPr>
              <a:t>3.3</a:t>
            </a:r>
          </a:p>
          <a:p>
            <a:pPr>
              <a:lnSpc>
                <a:spcPct val="110000"/>
              </a:lnSpc>
            </a:pPr>
            <a:endParaRPr lang="en-GB" sz="1400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solidFill>
                  <a:srgbClr val="002060"/>
                </a:solidFill>
              </a:rPr>
              <a:t>As activation rises, it’s only a matter of time before physical health improves and contacts fall</a:t>
            </a:r>
          </a:p>
          <a:p>
            <a:pPr>
              <a:lnSpc>
                <a:spcPct val="110000"/>
              </a:lnSpc>
            </a:pPr>
            <a:endParaRPr lang="en-GB" sz="1400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solidFill>
                  <a:srgbClr val="002060"/>
                </a:solidFill>
              </a:rPr>
              <a:t>A 0.8 point rise in activation is linked to a </a:t>
            </a:r>
            <a:r>
              <a:rPr lang="en-GB" sz="1400" b="1" dirty="0">
                <a:solidFill>
                  <a:srgbClr val="002060"/>
                </a:solidFill>
              </a:rPr>
              <a:t>reduction of 4 GP appointments </a:t>
            </a:r>
            <a:r>
              <a:rPr lang="en-GB" sz="1400" dirty="0">
                <a:solidFill>
                  <a:srgbClr val="002060"/>
                </a:solidFill>
              </a:rPr>
              <a:t>per patient per year</a:t>
            </a:r>
          </a:p>
          <a:p>
            <a:pPr>
              <a:lnSpc>
                <a:spcPct val="110000"/>
              </a:lnSpc>
            </a:pPr>
            <a:endParaRPr lang="en-GB" sz="1400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solidFill>
                  <a:srgbClr val="002060"/>
                </a:solidFill>
              </a:rPr>
              <a:t>A 0.8 point rise in activation is linked to primary and secondary care </a:t>
            </a:r>
            <a:r>
              <a:rPr lang="en-GB" sz="1400" b="1" dirty="0">
                <a:solidFill>
                  <a:srgbClr val="002060"/>
                </a:solidFill>
              </a:rPr>
              <a:t>demand savings of £445 </a:t>
            </a:r>
            <a:r>
              <a:rPr lang="en-GB" sz="1400" dirty="0">
                <a:solidFill>
                  <a:srgbClr val="002060"/>
                </a:solidFill>
              </a:rPr>
              <a:t>per patient per year</a:t>
            </a:r>
          </a:p>
        </p:txBody>
      </p:sp>
    </p:spTree>
    <p:extLst>
      <p:ext uri="{BB962C8B-B14F-4D97-AF65-F5344CB8AC3E}">
        <p14:creationId xmlns:p14="http://schemas.microsoft.com/office/powerpoint/2010/main" val="1530229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263160A-1BFB-47D4-B125-F0C6C73C94BE}"/>
              </a:ext>
            </a:extLst>
          </p:cNvPr>
          <p:cNvSpPr/>
          <p:nvPr/>
        </p:nvSpPr>
        <p:spPr>
          <a:xfrm>
            <a:off x="2245360" y="256891"/>
            <a:ext cx="6553407" cy="6451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3500" b="1" dirty="0">
                <a:solidFill>
                  <a:srgbClr val="002060"/>
                </a:solidFill>
              </a:rPr>
              <a:t>The Return on Investment of the Intervention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DAF2A2-80DD-4EE9-9730-0480DAB658F0}"/>
              </a:ext>
            </a:extLst>
          </p:cNvPr>
          <p:cNvSpPr txBox="1"/>
          <p:nvPr/>
        </p:nvSpPr>
        <p:spPr>
          <a:xfrm>
            <a:off x="1211470" y="4938908"/>
            <a:ext cx="3384696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GB" b="1" dirty="0">
                <a:solidFill>
                  <a:srgbClr val="002060"/>
                </a:solidFill>
              </a:rPr>
              <a:t>Return on Investment (ROI)</a:t>
            </a:r>
            <a:r>
              <a:rPr lang="en-GB" b="1" dirty="0">
                <a:solidFill>
                  <a:srgbClr val="002060"/>
                </a:solidFill>
                <a:effectLst/>
              </a:rPr>
              <a:t>:</a:t>
            </a:r>
          </a:p>
          <a:p>
            <a:pPr algn="ctr" fontAlgn="base"/>
            <a:r>
              <a:rPr lang="en-GB" sz="1600" dirty="0">
                <a:solidFill>
                  <a:srgbClr val="002060"/>
                </a:solidFill>
              </a:rPr>
              <a:t>Do the benefits of an intervention exceed the input costs?</a:t>
            </a:r>
            <a:br>
              <a:rPr lang="en-GB" b="1" dirty="0">
                <a:solidFill>
                  <a:srgbClr val="002060"/>
                </a:solidFill>
                <a:effectLst/>
              </a:rPr>
            </a:br>
            <a:endParaRPr lang="en-GB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E80DEA9-2ACD-4DD2-BB65-C4140CB314A2}"/>
              </a:ext>
            </a:extLst>
          </p:cNvPr>
          <p:cNvSpPr txBox="1"/>
          <p:nvPr/>
        </p:nvSpPr>
        <p:spPr>
          <a:xfrm>
            <a:off x="5105503" y="2016511"/>
            <a:ext cx="3384696" cy="39217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44000" tIns="190800" rIns="144000" bIns="190800">
            <a:spAutoFit/>
          </a:bodyPr>
          <a:lstStyle/>
          <a:p>
            <a:pPr>
              <a:lnSpc>
                <a:spcPct val="110000"/>
              </a:lnSpc>
            </a:pPr>
            <a:r>
              <a:rPr lang="en-GB" sz="1400" dirty="0">
                <a:solidFill>
                  <a:srgbClr val="002060"/>
                </a:solidFill>
              </a:rPr>
              <a:t>Patients received, on average, </a:t>
            </a:r>
            <a:r>
              <a:rPr lang="en-GB" sz="1400" b="1" dirty="0">
                <a:solidFill>
                  <a:srgbClr val="002060"/>
                </a:solidFill>
              </a:rPr>
              <a:t>180 minutes</a:t>
            </a:r>
            <a:r>
              <a:rPr lang="en-GB" sz="1400" dirty="0">
                <a:solidFill>
                  <a:srgbClr val="002060"/>
                </a:solidFill>
              </a:rPr>
              <a:t> of support from a Social Prescriber</a:t>
            </a:r>
          </a:p>
          <a:p>
            <a:pPr>
              <a:lnSpc>
                <a:spcPct val="110000"/>
              </a:lnSpc>
            </a:pPr>
            <a:endParaRPr lang="en-GB" sz="1400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solidFill>
                  <a:srgbClr val="002060"/>
                </a:solidFill>
              </a:rPr>
              <a:t>This support may pay for itself nearly </a:t>
            </a:r>
            <a:r>
              <a:rPr lang="en-GB" sz="1400" b="1" dirty="0">
                <a:solidFill>
                  <a:srgbClr val="002060"/>
                </a:solidFill>
              </a:rPr>
              <a:t>2 times </a:t>
            </a:r>
            <a:r>
              <a:rPr lang="en-GB" sz="1400" dirty="0">
                <a:solidFill>
                  <a:srgbClr val="002060"/>
                </a:solidFill>
              </a:rPr>
              <a:t>over in reductions in primary care demand and </a:t>
            </a:r>
            <a:r>
              <a:rPr lang="en-GB" sz="1400" b="1" dirty="0">
                <a:solidFill>
                  <a:srgbClr val="002060"/>
                </a:solidFill>
              </a:rPr>
              <a:t>6 times </a:t>
            </a:r>
            <a:r>
              <a:rPr lang="en-GB" sz="1400" dirty="0">
                <a:solidFill>
                  <a:srgbClr val="002060"/>
                </a:solidFill>
              </a:rPr>
              <a:t>over in reductions in primary care and secondary care demand</a:t>
            </a:r>
          </a:p>
          <a:p>
            <a:pPr>
              <a:lnSpc>
                <a:spcPct val="110000"/>
              </a:lnSpc>
            </a:pPr>
            <a:endParaRPr lang="en-GB" sz="1400" b="1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solidFill>
                  <a:srgbClr val="002060"/>
                </a:solidFill>
              </a:rPr>
              <a:t>This does not count the cost of any onward referrals but it also doesn’t count benefit in year 2, benefit to other providers or the </a:t>
            </a:r>
            <a:r>
              <a:rPr lang="en-GB" sz="1400" b="1" dirty="0">
                <a:solidFill>
                  <a:srgbClr val="002060"/>
                </a:solidFill>
              </a:rPr>
              <a:t>benefit of better health to patients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FD2317-CB0C-4C5D-AE37-FAFBD98202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1470" y="1919092"/>
            <a:ext cx="3384697" cy="287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281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263160A-1BFB-47D4-B125-F0C6C73C94BE}"/>
              </a:ext>
            </a:extLst>
          </p:cNvPr>
          <p:cNvSpPr/>
          <p:nvPr/>
        </p:nvSpPr>
        <p:spPr>
          <a:xfrm>
            <a:off x="2245360" y="256891"/>
            <a:ext cx="6553407" cy="6451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3500" b="1" dirty="0">
                <a:solidFill>
                  <a:srgbClr val="002060"/>
                </a:solidFill>
              </a:rPr>
              <a:t>Why This Matters to Our PCN?</a:t>
            </a:r>
          </a:p>
          <a:p>
            <a:endParaRPr lang="en-GB" sz="3500" b="1" dirty="0">
              <a:solidFill>
                <a:srgbClr val="00206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E80DEA9-2ACD-4DD2-BB65-C4140CB314A2}"/>
              </a:ext>
            </a:extLst>
          </p:cNvPr>
          <p:cNvSpPr txBox="1"/>
          <p:nvPr/>
        </p:nvSpPr>
        <p:spPr>
          <a:xfrm>
            <a:off x="5105503" y="2016511"/>
            <a:ext cx="3384696" cy="36847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44000" tIns="190800" rIns="144000" bIns="190800">
            <a:spAutoFit/>
          </a:bodyPr>
          <a:lstStyle/>
          <a:p>
            <a:pPr>
              <a:lnSpc>
                <a:spcPct val="110000"/>
              </a:lnSpc>
            </a:pPr>
            <a:r>
              <a:rPr lang="en-GB" sz="1400" dirty="0">
                <a:solidFill>
                  <a:srgbClr val="002060"/>
                </a:solidFill>
              </a:rPr>
              <a:t>A large number of people in our PCN may benefit from proactive prevention and these numbers are growing each year</a:t>
            </a:r>
          </a:p>
          <a:p>
            <a:pPr>
              <a:lnSpc>
                <a:spcPct val="110000"/>
              </a:lnSpc>
            </a:pPr>
            <a:endParaRPr lang="en-GB" sz="1400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solidFill>
                  <a:srgbClr val="002060"/>
                </a:solidFill>
              </a:rPr>
              <a:t>These people are more likely to live in deprived areas, suffer health inequalities and have social needs</a:t>
            </a:r>
          </a:p>
          <a:p>
            <a:pPr>
              <a:lnSpc>
                <a:spcPct val="110000"/>
              </a:lnSpc>
            </a:pPr>
            <a:endParaRPr lang="en-GB" sz="1400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</a:pPr>
            <a:r>
              <a:rPr lang="en-GB" sz="1400" dirty="0">
                <a:solidFill>
                  <a:srgbClr val="002060"/>
                </a:solidFill>
              </a:rPr>
              <a:t>Supporting the 10% of people who are obese with anxiety risk could help them improve their wellbeing and manage their health while ‘saving’ up to </a:t>
            </a:r>
            <a:r>
              <a:rPr lang="en-GB" sz="1400" b="1" dirty="0">
                <a:solidFill>
                  <a:srgbClr val="002060"/>
                </a:solidFill>
              </a:rPr>
              <a:t>18,000</a:t>
            </a:r>
            <a:r>
              <a:rPr lang="en-GB" sz="1400" dirty="0">
                <a:solidFill>
                  <a:srgbClr val="002060"/>
                </a:solidFill>
              </a:rPr>
              <a:t> GP appointments a year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1008B5-F92C-4977-97F0-619E84371AA7}"/>
              </a:ext>
            </a:extLst>
          </p:cNvPr>
          <p:cNvSpPr txBox="1"/>
          <p:nvPr/>
        </p:nvSpPr>
        <p:spPr>
          <a:xfrm>
            <a:off x="1609725" y="4964025"/>
            <a:ext cx="30861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endParaRPr lang="en-GB" sz="1600" dirty="0">
              <a:solidFill>
                <a:srgbClr val="002060"/>
              </a:solidFill>
            </a:endParaRPr>
          </a:p>
          <a:p>
            <a:pPr algn="ctr" fontAlgn="base"/>
            <a:r>
              <a:rPr lang="en-GB" b="1" dirty="0">
                <a:solidFill>
                  <a:srgbClr val="002060"/>
                </a:solidFill>
              </a:rPr>
              <a:t>The Needs of Our PCN’s Population</a:t>
            </a:r>
            <a:endParaRPr lang="en-GB" b="1" dirty="0">
              <a:solidFill>
                <a:srgbClr val="002060"/>
              </a:solidFill>
              <a:effectLst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A3E079-C37B-45F7-BB29-FFE377F5463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3313" b="12194"/>
          <a:stretch/>
        </p:blipFill>
        <p:spPr>
          <a:xfrm>
            <a:off x="998806" y="1723687"/>
            <a:ext cx="3697019" cy="3110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50471"/>
      </p:ext>
    </p:extLst>
  </p:cSld>
  <p:clrMapOvr>
    <a:masterClrMapping/>
  </p:clrMapOvr>
</p:sld>
</file>

<file path=ppt/theme/theme1.xml><?xml version="1.0" encoding="utf-8"?>
<a:theme xmlns:a="http://schemas.openxmlformats.org/drawingml/2006/main" name="NAPC">
  <a:themeElements>
    <a:clrScheme name="NAPC">
      <a:dk1>
        <a:sysClr val="windowText" lastClr="000000"/>
      </a:dk1>
      <a:lt1>
        <a:sysClr val="window" lastClr="FFFFFF"/>
      </a:lt1>
      <a:dk2>
        <a:srgbClr val="004990"/>
      </a:dk2>
      <a:lt2>
        <a:srgbClr val="E7E6E6"/>
      </a:lt2>
      <a:accent1>
        <a:srgbClr val="00499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PC Presentation.potx" id="{3816F850-019E-4920-8CD1-2D5B7CB14D64}" vid="{F45452F5-86A7-4EB5-9C97-53C580CBC2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1D7E6351981244A9B4DDA468D2B4AD" ma:contentTypeVersion="16" ma:contentTypeDescription="Create a new document." ma:contentTypeScope="" ma:versionID="deb18602743a57969f78f353553bf679">
  <xsd:schema xmlns:xsd="http://www.w3.org/2001/XMLSchema" xmlns:xs="http://www.w3.org/2001/XMLSchema" xmlns:p="http://schemas.microsoft.com/office/2006/metadata/properties" xmlns:ns2="ce5076b5-59ba-463c-a612-e2e9abb69a97" xmlns:ns3="e718b2a9-e70c-43bd-99ef-45afc2bca0cf" targetNamespace="http://schemas.microsoft.com/office/2006/metadata/properties" ma:root="true" ma:fieldsID="0c2e3a7e34a1461c9fbdc394cca1e609" ns2:_="" ns3:_="">
    <xsd:import namespace="ce5076b5-59ba-463c-a612-e2e9abb69a97"/>
    <xsd:import namespace="e718b2a9-e70c-43bd-99ef-45afc2bca0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076b5-59ba-463c-a612-e2e9abb69a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a39c481-87b5-468c-a58a-eae9ae71b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18b2a9-e70c-43bd-99ef-45afc2bca0c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1b7d6ff-e645-4a16-bae7-3b0aabdd800e}" ma:internalName="TaxCatchAll" ma:showField="CatchAllData" ma:web="e718b2a9-e70c-43bd-99ef-45afc2bca0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718b2a9-e70c-43bd-99ef-45afc2bca0cf" xsi:nil="true"/>
    <lcf76f155ced4ddcb4097134ff3c332f xmlns="ce5076b5-59ba-463c-a612-e2e9abb69a9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120477-9218-4517-93D1-1313959F76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5076b5-59ba-463c-a612-e2e9abb69a97"/>
    <ds:schemaRef ds:uri="e718b2a9-e70c-43bd-99ef-45afc2bca0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C60400-4320-4688-B1EC-75364852526D}">
  <ds:schemaRefs>
    <ds:schemaRef ds:uri="http://schemas.microsoft.com/office/2006/metadata/properties"/>
    <ds:schemaRef ds:uri="http://schemas.microsoft.com/office/infopath/2007/PartnerControls"/>
    <ds:schemaRef ds:uri="e718b2a9-e70c-43bd-99ef-45afc2bca0cf"/>
    <ds:schemaRef ds:uri="ce5076b5-59ba-463c-a612-e2e9abb69a97"/>
  </ds:schemaRefs>
</ds:datastoreItem>
</file>

<file path=customXml/itemProps3.xml><?xml version="1.0" encoding="utf-8"?>
<ds:datastoreItem xmlns:ds="http://schemas.openxmlformats.org/officeDocument/2006/customXml" ds:itemID="{F9BA7877-EB80-4F83-8187-BC403CDAC5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Dorset ACS - 1st November Event (draft 31st Oct)</Template>
  <TotalTime>2188</TotalTime>
  <Words>470</Words>
  <Application>Microsoft Office PowerPoint</Application>
  <PresentationFormat>On-screen Show (4:3)</PresentationFormat>
  <Paragraphs>68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NAPC</vt:lpstr>
      <vt:lpstr> .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Care Home – Dorset ACS</dc:title>
  <dc:creator>andy mullins</dc:creator>
  <cp:lastModifiedBy>SHAH, Neena (ROYAL FREE LONDON NHS FOUNDATION TRUST)</cp:lastModifiedBy>
  <cp:revision>16</cp:revision>
  <cp:lastPrinted>2020-02-12T20:56:22Z</cp:lastPrinted>
  <dcterms:created xsi:type="dcterms:W3CDTF">2018-01-05T15:35:37Z</dcterms:created>
  <dcterms:modified xsi:type="dcterms:W3CDTF">2022-11-29T10:20:45Z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0x0101009D1D7E6351981244A9B4DDA468D2B4AD</vt:lpwstr>
  </property>
  <property fmtid="{D5CDD505-2E9C-101B-9397-08002B2CF9AE}" pid="3" name="MediaServiceImageTags">
    <vt:lpwstr/>
  </property>
</Properties>
</file>