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16"/>
  </p:notesMasterIdLst>
  <p:sldIdLst>
    <p:sldId id="267" r:id="rId5"/>
    <p:sldId id="478" r:id="rId6"/>
    <p:sldId id="481" r:id="rId7"/>
    <p:sldId id="459" r:id="rId8"/>
    <p:sldId id="482" r:id="rId9"/>
    <p:sldId id="484" r:id="rId10"/>
    <p:sldId id="479" r:id="rId11"/>
    <p:sldId id="485" r:id="rId12"/>
    <p:sldId id="486" r:id="rId13"/>
    <p:sldId id="487" r:id="rId14"/>
    <p:sldId id="477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g Mundra" initials="JM" lastIdx="1" clrIdx="0">
    <p:extLst>
      <p:ext uri="{19B8F6BF-5375-455C-9EA6-DF929625EA0E}">
        <p15:presenceInfo xmlns:p15="http://schemas.microsoft.com/office/powerpoint/2012/main" userId="e97d57dc5b9961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D9EEF3"/>
    <a:srgbClr val="0075EA"/>
    <a:srgbClr val="478FD1"/>
    <a:srgbClr val="ACCCEA"/>
    <a:srgbClr val="C7DDF1"/>
    <a:srgbClr val="F6FAF4"/>
    <a:srgbClr val="DCF4DF"/>
    <a:srgbClr val="E7EFFF"/>
    <a:srgbClr val="C8EE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36" autoAdjust="0"/>
  </p:normalViewPr>
  <p:slideViewPr>
    <p:cSldViewPr snapToGrid="0">
      <p:cViewPr varScale="1">
        <p:scale>
          <a:sx n="57" d="100"/>
          <a:sy n="57" d="100"/>
        </p:scale>
        <p:origin x="15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1FA14-44AF-4B94-B378-D358E184F594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5D810-6CF5-46CE-A94B-4F30A5337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76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br01.safelinks.protection.outlook.com/?url=https%3A%2F%2Fageing-better.org.uk%2Fsites%2Fdefault%2Ffiles%2F2019-03%2FThe-state-of-ageing.pdf&amp;data=04%7C01%7CRenee.Comerford%40cht.nhs.uk%7C2798627d59b2434406e208d9e599a882%7Ca2467a44f21b47538241e03a3d26a01f%7C0%7C0%7C637793271692173740%7CUnknown%7CTWFpbGZsb3d8eyJWIjoiMC4wLjAwMDAiLCJQIjoiV2luMzIiLCJBTiI6Ik1haWwiLCJXVCI6Mn0%3D%7C3000&amp;sdata=TE5QccEuMQPefMiclhhKmX0GykUFDPB97e0vzhXwl7w%3D&amp;reserved=0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160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85 patients include those in the pilot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995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0" i="0" dirty="0">
                <a:effectLst/>
                <a:latin typeface="Calibri" panose="020F0502020204030204" pitchFamily="34" charset="0"/>
                <a:hlinkClick r:id="rId3"/>
              </a:rPr>
              <a:t>https://ageing-better.org.uk/sites/default/files/2019-03/The-state-of-ageing.pdf</a:t>
            </a:r>
            <a:endParaRPr lang="en-GB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763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485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274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770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029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36 patients include some of those in the pilot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54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64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50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5D810-6CF5-46CE-A94B-4F30A5337C2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6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D92711-68D6-4ECD-8CA4-35457504CB31}"/>
              </a:ext>
            </a:extLst>
          </p:cNvPr>
          <p:cNvSpPr/>
          <p:nvPr userDrawn="1"/>
        </p:nvSpPr>
        <p:spPr>
          <a:xfrm>
            <a:off x="0" y="3438000"/>
            <a:ext cx="9144000" cy="34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F72324-6C0E-4492-A918-17C4EB6938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03327" y="5605725"/>
            <a:ext cx="1494679" cy="231947"/>
          </a:xfrm>
        </p:spPr>
        <p:txBody>
          <a:bodyPr/>
          <a:lstStyle>
            <a:lvl1pPr>
              <a:defRPr sz="1200"/>
            </a:lvl1pPr>
          </a:lstStyle>
          <a:p>
            <a:pPr algn="r"/>
            <a:r>
              <a:rPr lang="en-US" dirty="0"/>
              <a:t>15/09/2017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DBEEB7-B5F6-4AAD-BDB0-8D936CC61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0000" y="5120449"/>
            <a:ext cx="6858000" cy="338555"/>
          </a:xfrm>
        </p:spPr>
        <p:txBody>
          <a:bodyPr>
            <a:noAutofit/>
          </a:bodyPr>
          <a:lstStyle>
            <a:lvl1pPr>
              <a:defRPr sz="1652"/>
            </a:lvl1pPr>
          </a:lstStyle>
          <a:p>
            <a:r>
              <a:rPr lang="en-GB" dirty="0"/>
              <a:t>Name of author - add with Insert &gt; Header and Footer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93FD5-8678-4F19-8786-2D81974D45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0006" y="5573960"/>
            <a:ext cx="3858317" cy="295467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257156" indent="0" algn="ctr">
              <a:buNone/>
              <a:defRPr sz="1125"/>
            </a:lvl2pPr>
            <a:lvl3pPr marL="514311" indent="0" algn="ctr">
              <a:buNone/>
              <a:defRPr sz="1013"/>
            </a:lvl3pPr>
            <a:lvl4pPr marL="771468" indent="0" algn="ctr">
              <a:buNone/>
              <a:defRPr sz="900"/>
            </a:lvl4pPr>
            <a:lvl5pPr marL="1028624" indent="0" algn="ctr">
              <a:buNone/>
              <a:defRPr sz="900"/>
            </a:lvl5pPr>
            <a:lvl6pPr marL="1285780" indent="0" algn="ctr">
              <a:buNone/>
              <a:defRPr sz="900"/>
            </a:lvl6pPr>
            <a:lvl7pPr marL="1542935" indent="0" algn="ctr">
              <a:buNone/>
              <a:defRPr sz="900"/>
            </a:lvl7pPr>
            <a:lvl8pPr marL="1800091" indent="0" algn="ctr">
              <a:buNone/>
              <a:defRPr sz="900"/>
            </a:lvl8pPr>
            <a:lvl9pPr marL="2057246" indent="0" algn="ctr">
              <a:buNone/>
              <a:defRPr sz="900"/>
            </a:lvl9pPr>
          </a:lstStyle>
          <a:p>
            <a:r>
              <a:rPr lang="en-US" dirty="0"/>
              <a:t>Job title of author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015F5D-F825-4243-903D-77F2606966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0000" y="4176008"/>
            <a:ext cx="6858000" cy="720197"/>
          </a:xfrm>
        </p:spPr>
        <p:txBody>
          <a:bodyPr anchor="b">
            <a:noAutofit/>
          </a:bodyPr>
          <a:lstStyle>
            <a:lvl1pPr algn="l">
              <a:spcBef>
                <a:spcPts val="0"/>
              </a:spcBef>
              <a:defRPr sz="292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437747-3390-4332-A34A-97D91AD62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360004"/>
            <a:ext cx="3708000" cy="13483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A2C4199-8DF3-4485-ABC6-D5D5DC55F8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9" t="41154" b="34482"/>
          <a:stretch/>
        </p:blipFill>
        <p:spPr>
          <a:xfrm>
            <a:off x="540005" y="3552093"/>
            <a:ext cx="7977403" cy="6239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6FA4EFA-5508-48F3-A140-8D5C08CF83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9" t="41154" b="34482"/>
          <a:stretch/>
        </p:blipFill>
        <p:spPr>
          <a:xfrm>
            <a:off x="540004" y="6060034"/>
            <a:ext cx="7977403" cy="62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4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F37E-FCBE-4DB9-B0B2-8F367740F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D8CF5-2D38-4BA0-B4A4-51B23811D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0740FC-6A94-4729-875D-FF36C9748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15/09/2017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E51A00-EBD9-488D-B41B-561EB194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 of author - add with Insert &gt; Header and Footer</a:t>
            </a:r>
          </a:p>
        </p:txBody>
      </p:sp>
    </p:spTree>
    <p:extLst>
      <p:ext uri="{BB962C8B-B14F-4D97-AF65-F5344CB8AC3E}">
        <p14:creationId xmlns:p14="http://schemas.microsoft.com/office/powerpoint/2010/main" val="67466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F9BA1-0782-482E-AE1A-85BE5AF3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279D9-E2ED-4622-9D82-7329AB7C73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116000"/>
            <a:ext cx="4104000" cy="489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7DDAE-A900-440A-8351-33437A0D3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0000" y="1127819"/>
            <a:ext cx="4104000" cy="489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73AD3E8-8D73-4942-AE38-8ABC8C32F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15/09/2017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9E087F1-3791-4181-88B0-919F87926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 of author - add with Insert &gt; Header and Footer</a:t>
            </a:r>
          </a:p>
        </p:txBody>
      </p:sp>
    </p:spTree>
    <p:extLst>
      <p:ext uri="{BB962C8B-B14F-4D97-AF65-F5344CB8AC3E}">
        <p14:creationId xmlns:p14="http://schemas.microsoft.com/office/powerpoint/2010/main" val="251547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02887-908A-455A-BDA4-634BF29D8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8B3C72-2044-4613-AA90-62EBDFA1B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15/09/2017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E66AD01-9CE0-4A51-A9E8-24ADDF54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 of author - add with Insert &gt; Header and Footer</a:t>
            </a:r>
          </a:p>
        </p:txBody>
      </p:sp>
    </p:spTree>
    <p:extLst>
      <p:ext uri="{BB962C8B-B14F-4D97-AF65-F5344CB8AC3E}">
        <p14:creationId xmlns:p14="http://schemas.microsoft.com/office/powerpoint/2010/main" val="216292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06C67-6A30-49B5-87C0-4A56215DB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15/09/2017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21C2C-D2A1-4166-844B-1DF02A0B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 of author - add with Insert &gt; Header and Footer</a:t>
            </a:r>
          </a:p>
        </p:txBody>
      </p:sp>
    </p:spTree>
    <p:extLst>
      <p:ext uri="{BB962C8B-B14F-4D97-AF65-F5344CB8AC3E}">
        <p14:creationId xmlns:p14="http://schemas.microsoft.com/office/powerpoint/2010/main" val="239774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D92711-68D6-4ECD-8CA4-35457504CB31}"/>
              </a:ext>
            </a:extLst>
          </p:cNvPr>
          <p:cNvSpPr/>
          <p:nvPr userDrawn="1"/>
        </p:nvSpPr>
        <p:spPr>
          <a:xfrm>
            <a:off x="0" y="3438000"/>
            <a:ext cx="9144000" cy="34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437747-3390-4332-A34A-97D91AD62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360004"/>
            <a:ext cx="3708000" cy="13483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A2C4199-8DF3-4485-ABC6-D5D5DC55F8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9" t="41154" b="34482"/>
          <a:stretch/>
        </p:blipFill>
        <p:spPr>
          <a:xfrm>
            <a:off x="540005" y="3552093"/>
            <a:ext cx="7977403" cy="6239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6FA4EFA-5508-48F3-A140-8D5C08CF83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9" t="41154" b="34482"/>
          <a:stretch/>
        </p:blipFill>
        <p:spPr>
          <a:xfrm>
            <a:off x="540004" y="6060034"/>
            <a:ext cx="7977403" cy="62390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0F02F45-8855-49E9-89C5-E821D2615BF1}"/>
              </a:ext>
            </a:extLst>
          </p:cNvPr>
          <p:cNvSpPr/>
          <p:nvPr userDrawn="1"/>
        </p:nvSpPr>
        <p:spPr>
          <a:xfrm>
            <a:off x="184447" y="6524758"/>
            <a:ext cx="1846980" cy="2078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751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</a:rPr>
              <a:t>© National Association of Primary Care</a:t>
            </a:r>
            <a:endParaRPr lang="en-GB" sz="75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D86FFB-C849-4BF4-B3E7-D57ED7A25A5D}"/>
              </a:ext>
            </a:extLst>
          </p:cNvPr>
          <p:cNvSpPr/>
          <p:nvPr userDrawn="1"/>
        </p:nvSpPr>
        <p:spPr>
          <a:xfrm>
            <a:off x="1729596" y="4569437"/>
            <a:ext cx="5684808" cy="85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 rtl="0">
              <a:lnSpc>
                <a:spcPts val="3151"/>
              </a:lnSpc>
            </a:pPr>
            <a:r>
              <a:rPr lang="en-GB" sz="2400" b="1" i="0" u="none" strike="noStrike" baseline="30000" dirty="0">
                <a:solidFill>
                  <a:schemeClr val="bg1"/>
                </a:solidFill>
                <a:latin typeface="+mj-lt"/>
              </a:rPr>
              <a:t>www.napc.co.uk/primary-care-home</a:t>
            </a:r>
            <a:br>
              <a:rPr lang="en-GB" sz="2400" b="1" i="0" u="none" strike="noStrike" baseline="30000" dirty="0">
                <a:solidFill>
                  <a:schemeClr val="bg1"/>
                </a:solidFill>
                <a:latin typeface="+mj-lt"/>
              </a:rPr>
            </a:br>
            <a:r>
              <a:rPr lang="en-GB" sz="2400" b="1" i="0" u="none" strike="noStrike" baseline="30000" dirty="0">
                <a:solidFill>
                  <a:schemeClr val="bg1"/>
                </a:solidFill>
                <a:latin typeface="+mj-lt"/>
              </a:rPr>
              <a:t>@NAPC_NHS  #primarycarehome</a:t>
            </a:r>
          </a:p>
        </p:txBody>
      </p:sp>
    </p:spTree>
    <p:extLst>
      <p:ext uri="{BB962C8B-B14F-4D97-AF65-F5344CB8AC3E}">
        <p14:creationId xmlns:p14="http://schemas.microsoft.com/office/powerpoint/2010/main" val="49111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50E2E5-8B61-4624-A135-836B4DDFC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000" y="280800"/>
            <a:ext cx="6336000" cy="45704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EC159-371C-49E8-A315-894665051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116006"/>
            <a:ext cx="8424000" cy="48992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A27B8-ED4A-4C4F-8E92-F1DA9907C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5" y="6577481"/>
            <a:ext cx="1116051" cy="18466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15/09/2017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FBBAC-048A-4917-B5EF-2C1295020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76052" y="6577481"/>
            <a:ext cx="5131226" cy="18466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Name of author - add with Insert &gt; Header and Footer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8A1159-2171-45DC-9213-0A228B8FD0A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388809"/>
            <a:ext cx="1810516" cy="6583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E81C48-5A9F-411E-B7D8-8B499C55CA2C}"/>
              </a:ext>
            </a:extLst>
          </p:cNvPr>
          <p:cNvSpPr txBox="1"/>
          <p:nvPr userDrawn="1"/>
        </p:nvSpPr>
        <p:spPr>
          <a:xfrm>
            <a:off x="1168063" y="6530662"/>
            <a:ext cx="2151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27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/>
  <p:txStyles>
    <p:titleStyle>
      <a:lvl1pPr algn="l" defTabSz="514311" rtl="0" eaLnBrk="1" latinLnBrk="0" hangingPunct="1">
        <a:lnSpc>
          <a:spcPct val="120000"/>
        </a:lnSpc>
        <a:spcBef>
          <a:spcPts val="1063"/>
        </a:spcBef>
        <a:buNone/>
        <a:defRPr sz="3076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514311" rtl="0" eaLnBrk="1" latinLnBrk="0" hangingPunct="1">
        <a:lnSpc>
          <a:spcPct val="120000"/>
        </a:lnSpc>
        <a:spcBef>
          <a:spcPts val="561"/>
        </a:spcBef>
        <a:buFont typeface="Arial" panose="020B0604020202020204" pitchFamily="34" charset="0"/>
        <a:buNone/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385734" indent="-128579" algn="l" defTabSz="51431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642891" indent="-128579" algn="l" defTabSz="51431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900046" indent="-128579" algn="l" defTabSz="51431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02" indent="-128579" algn="l" defTabSz="51431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356" indent="-128579" algn="l" defTabSz="51431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15" indent="-128579" algn="l" defTabSz="51431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670" indent="-128579" algn="l" defTabSz="51431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824" indent="-128579" algn="l" defTabSz="51431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56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11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68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24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780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935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091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246" algn="l" defTabSz="514311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0B67B-B835-45B3-998F-1910D4471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9327" y="2849444"/>
            <a:ext cx="4015453" cy="2298815"/>
          </a:xfrm>
        </p:spPr>
        <p:txBody>
          <a:bodyPr>
            <a:normAutofit/>
          </a:bodyPr>
          <a:lstStyle/>
          <a:p>
            <a:br>
              <a:rPr lang="en-GB" sz="1238" dirty="0"/>
            </a:br>
            <a:r>
              <a:rPr lang="en-GB" sz="1013" dirty="0"/>
              <a:t>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A37DE8-5908-4460-A948-CA3A05945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666" y="4076303"/>
            <a:ext cx="7413296" cy="919347"/>
          </a:xfrm>
        </p:spPr>
        <p:txBody>
          <a:bodyPr>
            <a:noAutofit/>
          </a:bodyPr>
          <a:lstStyle/>
          <a:p>
            <a:pPr defTabSz="25716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4300" b="1" dirty="0">
                <a:solidFill>
                  <a:prstClr val="white"/>
                </a:solidFill>
              </a:rPr>
              <a:t>Population Health Improvement Project Evaluation</a:t>
            </a:r>
          </a:p>
          <a:p>
            <a:pPr defTabSz="25716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GB" sz="1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26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4665677-BA98-4F35-A0E8-E8002ED40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279654"/>
              </p:ext>
            </p:extLst>
          </p:nvPr>
        </p:nvGraphicFramePr>
        <p:xfrm>
          <a:off x="685800" y="1899248"/>
          <a:ext cx="7772399" cy="25108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37014">
                  <a:extLst>
                    <a:ext uri="{9D8B030D-6E8A-4147-A177-3AD203B41FA5}">
                      <a16:colId xmlns:a16="http://schemas.microsoft.com/office/drawing/2014/main" val="3387384282"/>
                    </a:ext>
                  </a:extLst>
                </a:gridCol>
                <a:gridCol w="791936">
                  <a:extLst>
                    <a:ext uri="{9D8B030D-6E8A-4147-A177-3AD203B41FA5}">
                      <a16:colId xmlns:a16="http://schemas.microsoft.com/office/drawing/2014/main" val="1184910740"/>
                    </a:ext>
                  </a:extLst>
                </a:gridCol>
                <a:gridCol w="840921">
                  <a:extLst>
                    <a:ext uri="{9D8B030D-6E8A-4147-A177-3AD203B41FA5}">
                      <a16:colId xmlns:a16="http://schemas.microsoft.com/office/drawing/2014/main" val="1598761003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3268585072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3304953232"/>
                    </a:ext>
                  </a:extLst>
                </a:gridCol>
                <a:gridCol w="996042">
                  <a:extLst>
                    <a:ext uri="{9D8B030D-6E8A-4147-A177-3AD203B41FA5}">
                      <a16:colId xmlns:a16="http://schemas.microsoft.com/office/drawing/2014/main" val="995039719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2054002307"/>
                    </a:ext>
                  </a:extLst>
                </a:gridCol>
              </a:tblGrid>
              <a:tr h="750838">
                <a:tc>
                  <a:txBody>
                    <a:bodyPr/>
                    <a:lstStyle/>
                    <a:p>
                      <a:pPr algn="l"/>
                      <a:endParaRPr lang="en-GB" sz="13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GP Contacts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GP Demand Trend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Hospital Admissions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Falls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Community Nurse Contacts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324982"/>
                  </a:ext>
                </a:extLst>
              </a:tr>
              <a:tr h="880024">
                <a:tc>
                  <a:txBody>
                    <a:bodyPr/>
                    <a:lstStyle/>
                    <a:p>
                      <a:pPr algn="l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Patients who have </a:t>
                      </a:r>
                      <a:r>
                        <a:rPr lang="en-GB" sz="1300" b="1" dirty="0">
                          <a:solidFill>
                            <a:srgbClr val="002060"/>
                          </a:solidFill>
                        </a:rPr>
                        <a:t>just started</a:t>
                      </a:r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 receiving </a:t>
                      </a:r>
                      <a:r>
                        <a:rPr lang="en-GB" sz="1300" b="0" dirty="0">
                          <a:solidFill>
                            <a:srgbClr val="002060"/>
                          </a:solidFill>
                        </a:rPr>
                        <a:t>support from a frailty nurse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Rising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1 for every 5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1 for every 3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Over</a:t>
                      </a:r>
                    </a:p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3298860"/>
                  </a:ext>
                </a:extLst>
              </a:tr>
              <a:tr h="880024">
                <a:tc>
                  <a:txBody>
                    <a:bodyPr/>
                    <a:lstStyle/>
                    <a:p>
                      <a:pPr algn="l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Patients who have received support from a frailty nurse for </a:t>
                      </a:r>
                      <a:r>
                        <a:rPr lang="en-GB" sz="1300" b="1" dirty="0">
                          <a:solidFill>
                            <a:srgbClr val="002060"/>
                          </a:solidFill>
                        </a:rPr>
                        <a:t>1 year or more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chemeClr val="accent6"/>
                          </a:solidFill>
                        </a:rPr>
                        <a:t>Stable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1 for every 43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5143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1 for every 6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5143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Less than</a:t>
                      </a:r>
                    </a:p>
                    <a:p>
                      <a:pPr marL="0" marR="0" lvl="0" indent="0" algn="ctr" defTabSz="5143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606692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FCFB59D1-F19D-417E-9297-4DC5FAEB5F9F}"/>
              </a:ext>
            </a:extLst>
          </p:cNvPr>
          <p:cNvSpPr/>
          <p:nvPr/>
        </p:nvSpPr>
        <p:spPr>
          <a:xfrm>
            <a:off x="2245360" y="256891"/>
            <a:ext cx="6553407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500" b="1" dirty="0">
                <a:solidFill>
                  <a:srgbClr val="002060"/>
                </a:solidFill>
              </a:rPr>
              <a:t>Impact of Early Intervention on Frail Patients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CAA0DE-C5B2-4EA4-807B-63282E673DE6}"/>
              </a:ext>
            </a:extLst>
          </p:cNvPr>
          <p:cNvSpPr txBox="1"/>
          <p:nvPr/>
        </p:nvSpPr>
        <p:spPr>
          <a:xfrm>
            <a:off x="4486759" y="4828122"/>
            <a:ext cx="3971440" cy="13080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44000" tIns="190800" rIns="144000" bIns="180000">
            <a:spAutoFit/>
          </a:bodyPr>
          <a:lstStyle/>
          <a:p>
            <a:pPr fontAlgn="base">
              <a:spcAft>
                <a:spcPts val="200"/>
              </a:spcAft>
            </a:pPr>
            <a:r>
              <a:rPr lang="en-GB" sz="1400" dirty="0">
                <a:solidFill>
                  <a:srgbClr val="002060"/>
                </a:solidFill>
              </a:rPr>
              <a:t>These patients had fewer </a:t>
            </a:r>
            <a:r>
              <a:rPr lang="en-GB" sz="1400" b="1" dirty="0">
                <a:solidFill>
                  <a:srgbClr val="002060"/>
                </a:solidFill>
              </a:rPr>
              <a:t>admissions</a:t>
            </a:r>
            <a:r>
              <a:rPr lang="en-GB" sz="1400" dirty="0">
                <a:solidFill>
                  <a:srgbClr val="002060"/>
                </a:solidFill>
              </a:rPr>
              <a:t>, fewer </a:t>
            </a:r>
            <a:r>
              <a:rPr lang="en-GB" sz="1400" b="1" dirty="0">
                <a:solidFill>
                  <a:srgbClr val="002060"/>
                </a:solidFill>
              </a:rPr>
              <a:t>falls</a:t>
            </a:r>
            <a:r>
              <a:rPr lang="en-GB" sz="1400" dirty="0">
                <a:solidFill>
                  <a:srgbClr val="002060"/>
                </a:solidFill>
              </a:rPr>
              <a:t> and fewer </a:t>
            </a:r>
            <a:r>
              <a:rPr lang="en-GB" sz="1400" b="1" dirty="0">
                <a:solidFill>
                  <a:srgbClr val="002060"/>
                </a:solidFill>
              </a:rPr>
              <a:t>UTIs</a:t>
            </a:r>
            <a:r>
              <a:rPr lang="en-GB" sz="1400" dirty="0">
                <a:solidFill>
                  <a:srgbClr val="002060"/>
                </a:solidFill>
              </a:rPr>
              <a:t>. They also had fewer contacts with </a:t>
            </a:r>
            <a:r>
              <a:rPr lang="en-GB" sz="1400" b="1" dirty="0">
                <a:solidFill>
                  <a:srgbClr val="002060"/>
                </a:solidFill>
              </a:rPr>
              <a:t>community</a:t>
            </a:r>
            <a:r>
              <a:rPr lang="en-GB" sz="1400" dirty="0">
                <a:solidFill>
                  <a:srgbClr val="002060"/>
                </a:solidFill>
              </a:rPr>
              <a:t> </a:t>
            </a:r>
            <a:r>
              <a:rPr lang="en-GB" sz="1400" b="1" dirty="0">
                <a:solidFill>
                  <a:srgbClr val="002060"/>
                </a:solidFill>
              </a:rPr>
              <a:t>nurses</a:t>
            </a:r>
            <a:r>
              <a:rPr lang="en-GB" sz="1400" dirty="0">
                <a:solidFill>
                  <a:srgbClr val="002060"/>
                </a:solidFill>
              </a:rPr>
              <a:t> and had</a:t>
            </a:r>
          </a:p>
          <a:p>
            <a:pPr fontAlgn="base"/>
            <a:r>
              <a:rPr lang="en-GB" sz="1700" b="1" dirty="0">
                <a:solidFill>
                  <a:schemeClr val="accent5"/>
                </a:solidFill>
              </a:rPr>
              <a:t>10 fewer GP contacts.</a:t>
            </a:r>
            <a:endParaRPr lang="en-GB" sz="1700" b="1" dirty="0">
              <a:solidFill>
                <a:schemeClr val="accent5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10483C-34A9-4810-B7D7-3FC14D6FACC1}"/>
              </a:ext>
            </a:extLst>
          </p:cNvPr>
          <p:cNvSpPr txBox="1"/>
          <p:nvPr/>
        </p:nvSpPr>
        <p:spPr>
          <a:xfrm>
            <a:off x="685798" y="4828122"/>
            <a:ext cx="3521991" cy="13189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44000" tIns="190800" rIns="144000" bIns="190800">
            <a:spAutoFit/>
          </a:bodyPr>
          <a:lstStyle/>
          <a:p>
            <a:pPr fontAlgn="base">
              <a:spcAft>
                <a:spcPts val="200"/>
              </a:spcAft>
            </a:pPr>
            <a:r>
              <a:rPr lang="en-GB" sz="1400" dirty="0">
                <a:solidFill>
                  <a:srgbClr val="002060"/>
                </a:solidFill>
              </a:rPr>
              <a:t>Mild and moderately frail people were supported by a general practice frailty nurse, each receiving an average of</a:t>
            </a:r>
          </a:p>
          <a:p>
            <a:pPr fontAlgn="base"/>
            <a:r>
              <a:rPr lang="en-GB" sz="1700" b="1" dirty="0">
                <a:solidFill>
                  <a:schemeClr val="accent5"/>
                </a:solidFill>
              </a:rPr>
              <a:t>4 nurse contacts.</a:t>
            </a:r>
            <a:endParaRPr lang="en-GB" sz="17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494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12AB70-6557-49BB-A31B-466EC9CACC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8025" y="1799297"/>
            <a:ext cx="3384696" cy="314734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263160A-1BFB-47D4-B125-F0C6C73C94BE}"/>
              </a:ext>
            </a:extLst>
          </p:cNvPr>
          <p:cNvSpPr/>
          <p:nvPr/>
        </p:nvSpPr>
        <p:spPr>
          <a:xfrm>
            <a:off x="2245360" y="256891"/>
            <a:ext cx="6553407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500" b="1" dirty="0">
                <a:solidFill>
                  <a:srgbClr val="002060"/>
                </a:solidFill>
              </a:rPr>
              <a:t>Why This Matters to Our PCN?</a:t>
            </a:r>
          </a:p>
          <a:p>
            <a:endParaRPr lang="en-GB" sz="3500" b="1" dirty="0">
              <a:solidFill>
                <a:srgbClr val="00206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80DEA9-2ACD-4DD2-BB65-C4140CB314A2}"/>
              </a:ext>
            </a:extLst>
          </p:cNvPr>
          <p:cNvSpPr txBox="1"/>
          <p:nvPr/>
        </p:nvSpPr>
        <p:spPr>
          <a:xfrm>
            <a:off x="5105503" y="1934869"/>
            <a:ext cx="3384696" cy="4175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44000" tIns="190800" rIns="144000" bIns="19080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500" b="1" dirty="0">
                <a:solidFill>
                  <a:srgbClr val="002060"/>
                </a:solidFill>
              </a:rPr>
              <a:t>Levels of frailty are rising rapidly</a:t>
            </a:r>
          </a:p>
          <a:p>
            <a:pPr>
              <a:lnSpc>
                <a:spcPct val="110000"/>
              </a:lnSpc>
            </a:pPr>
            <a:endParaRPr lang="en-GB" sz="14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Within the next 20 years the number of people over 65 is likely to increase by </a:t>
            </a:r>
            <a:r>
              <a:rPr lang="en-GB" sz="1400" b="1" dirty="0">
                <a:solidFill>
                  <a:srgbClr val="002060"/>
                </a:solidFill>
              </a:rPr>
              <a:t>40%</a:t>
            </a:r>
            <a:r>
              <a:rPr lang="en-GB" sz="1400" dirty="0">
                <a:solidFill>
                  <a:srgbClr val="002060"/>
                </a:solidFill>
              </a:rPr>
              <a:t> and the number of people over 80 will increase by </a:t>
            </a:r>
            <a:r>
              <a:rPr lang="en-GB" sz="1400" b="1" dirty="0">
                <a:solidFill>
                  <a:srgbClr val="002060"/>
                </a:solidFill>
              </a:rPr>
              <a:t>69%</a:t>
            </a:r>
          </a:p>
          <a:p>
            <a:pPr>
              <a:lnSpc>
                <a:spcPct val="110000"/>
              </a:lnSpc>
            </a:pPr>
            <a:endParaRPr lang="en-GB" sz="14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Quality of life improvements have mitigated the impact of an aging population on frailty services </a:t>
            </a:r>
            <a:r>
              <a:rPr lang="en-GB" sz="1400">
                <a:solidFill>
                  <a:srgbClr val="002060"/>
                </a:solidFill>
              </a:rPr>
              <a:t>but improvements </a:t>
            </a:r>
            <a:r>
              <a:rPr lang="en-GB" sz="1400" dirty="0">
                <a:solidFill>
                  <a:srgbClr val="002060"/>
                </a:solidFill>
              </a:rPr>
              <a:t>have stalled due to lifestyle factors like smoking and obesity</a:t>
            </a:r>
          </a:p>
          <a:p>
            <a:pPr>
              <a:lnSpc>
                <a:spcPct val="110000"/>
              </a:lnSpc>
            </a:pPr>
            <a:endParaRPr lang="en-GB" sz="14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Patients with severe frailty have </a:t>
            </a:r>
            <a:r>
              <a:rPr lang="en-GB" sz="1400" b="1" dirty="0">
                <a:solidFill>
                  <a:srgbClr val="002060"/>
                </a:solidFill>
              </a:rPr>
              <a:t>5 times </a:t>
            </a:r>
            <a:r>
              <a:rPr lang="en-GB" sz="1400" dirty="0">
                <a:solidFill>
                  <a:srgbClr val="002060"/>
                </a:solidFill>
              </a:rPr>
              <a:t>more GP contact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1008B5-F92C-4977-97F0-619E84371AA7}"/>
              </a:ext>
            </a:extLst>
          </p:cNvPr>
          <p:cNvSpPr txBox="1"/>
          <p:nvPr/>
        </p:nvSpPr>
        <p:spPr>
          <a:xfrm>
            <a:off x="1149926" y="4854718"/>
            <a:ext cx="3620893" cy="1146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endParaRPr lang="en-GB" sz="1600" dirty="0">
              <a:solidFill>
                <a:srgbClr val="002060"/>
              </a:solidFill>
            </a:endParaRPr>
          </a:p>
          <a:p>
            <a:pPr algn="ctr" fontAlgn="base">
              <a:spcAft>
                <a:spcPts val="300"/>
              </a:spcAft>
            </a:pPr>
            <a:r>
              <a:rPr lang="en-GB" b="1" dirty="0">
                <a:solidFill>
                  <a:srgbClr val="002060"/>
                </a:solidFill>
              </a:rPr>
              <a:t>Frailty in Our PCN</a:t>
            </a:r>
          </a:p>
          <a:p>
            <a:pPr algn="ctr" fontAlgn="base"/>
            <a:r>
              <a:rPr lang="en-GB" sz="1600" dirty="0">
                <a:solidFill>
                  <a:srgbClr val="002060"/>
                </a:solidFill>
                <a:effectLst/>
              </a:rPr>
              <a:t>Figures in the ba</a:t>
            </a:r>
            <a:r>
              <a:rPr lang="en-GB" sz="1600" dirty="0">
                <a:solidFill>
                  <a:srgbClr val="002060"/>
                </a:solidFill>
              </a:rPr>
              <a:t>rs show how much more GP contact these patients have</a:t>
            </a:r>
            <a:endParaRPr lang="en-GB" sz="1600" dirty="0">
              <a:solidFill>
                <a:srgbClr val="002060"/>
              </a:solidFill>
              <a:effectLst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718C31-A5DD-4FF3-BF5D-82A1D62E8D58}"/>
              </a:ext>
            </a:extLst>
          </p:cNvPr>
          <p:cNvSpPr/>
          <p:nvPr/>
        </p:nvSpPr>
        <p:spPr>
          <a:xfrm>
            <a:off x="2033089" y="2400774"/>
            <a:ext cx="293914" cy="318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b="1" dirty="0"/>
              <a:t>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BC77C-6553-4AB6-A3F2-01F8DA94685C}"/>
              </a:ext>
            </a:extLst>
          </p:cNvPr>
          <p:cNvSpPr/>
          <p:nvPr/>
        </p:nvSpPr>
        <p:spPr>
          <a:xfrm>
            <a:off x="2984866" y="3269796"/>
            <a:ext cx="293914" cy="318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b="1" dirty="0"/>
              <a:t>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F6746C-F486-468B-8AF9-4A1B19E7188E}"/>
              </a:ext>
            </a:extLst>
          </p:cNvPr>
          <p:cNvSpPr/>
          <p:nvPr/>
        </p:nvSpPr>
        <p:spPr>
          <a:xfrm>
            <a:off x="3754452" y="3852445"/>
            <a:ext cx="629769" cy="318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b="1" dirty="0"/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DBC392-0B6F-4DF9-AEF0-93E269C237B1}"/>
              </a:ext>
            </a:extLst>
          </p:cNvPr>
          <p:cNvSpPr txBox="1"/>
          <p:nvPr/>
        </p:nvSpPr>
        <p:spPr>
          <a:xfrm rot="16200000">
            <a:off x="-4665" y="3014787"/>
            <a:ext cx="1935153" cy="295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300" b="1" dirty="0">
                <a:solidFill>
                  <a:srgbClr val="002060"/>
                </a:solidFill>
              </a:rPr>
              <a:t>% of Population</a:t>
            </a:r>
          </a:p>
        </p:txBody>
      </p:sp>
    </p:spTree>
    <p:extLst>
      <p:ext uri="{BB962C8B-B14F-4D97-AF65-F5344CB8AC3E}">
        <p14:creationId xmlns:p14="http://schemas.microsoft.com/office/powerpoint/2010/main" val="26725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63160A-1BFB-47D4-B125-F0C6C73C94BE}"/>
              </a:ext>
            </a:extLst>
          </p:cNvPr>
          <p:cNvSpPr/>
          <p:nvPr/>
        </p:nvSpPr>
        <p:spPr>
          <a:xfrm>
            <a:off x="2245360" y="256891"/>
            <a:ext cx="6553407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500" b="1" dirty="0">
                <a:solidFill>
                  <a:srgbClr val="002060"/>
                </a:solidFill>
              </a:rPr>
              <a:t>Testing the Value of Prevention</a:t>
            </a:r>
            <a:endParaRPr lang="en-GB" sz="3500" dirty="0">
              <a:solidFill>
                <a:srgbClr val="00206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80DEA9-2ACD-4DD2-BB65-C4140CB314A2}"/>
              </a:ext>
            </a:extLst>
          </p:cNvPr>
          <p:cNvSpPr txBox="1"/>
          <p:nvPr/>
        </p:nvSpPr>
        <p:spPr>
          <a:xfrm>
            <a:off x="933501" y="1849604"/>
            <a:ext cx="7276997" cy="32143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44000" tIns="190800" rIns="144000" bIns="190800">
            <a:sp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GB" sz="2000" b="1" dirty="0">
                <a:solidFill>
                  <a:srgbClr val="002060"/>
                </a:solidFill>
              </a:rPr>
              <a:t>What we did…</a:t>
            </a:r>
          </a:p>
          <a:p>
            <a:pPr marL="28575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Identify: </a:t>
            </a:r>
            <a:r>
              <a:rPr lang="en-GB" sz="1600" dirty="0">
                <a:solidFill>
                  <a:srgbClr val="002060"/>
                </a:solidFill>
              </a:rPr>
              <a:t>People with mild or moderate frailty, anxiety, living alone or with one other person with high and growing BMI and GP demand</a:t>
            </a:r>
          </a:p>
          <a:p>
            <a:pPr marL="28575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Intervene:</a:t>
            </a:r>
            <a:r>
              <a:rPr lang="en-GB" sz="1600" dirty="0">
                <a:solidFill>
                  <a:srgbClr val="002060"/>
                </a:solidFill>
              </a:rPr>
              <a:t> Proactive, holistic, personalised care offered by the Social Prescribing and Care Coordination team</a:t>
            </a:r>
          </a:p>
          <a:p>
            <a:pPr marL="28575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Impact: </a:t>
            </a:r>
            <a:r>
              <a:rPr lang="en-GB" sz="1600" dirty="0">
                <a:solidFill>
                  <a:srgbClr val="002060"/>
                </a:solidFill>
              </a:rPr>
              <a:t>Aim to improve activation, wellbeing and health while reducing GP demand</a:t>
            </a:r>
          </a:p>
          <a:p>
            <a:pPr marL="28575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30</a:t>
            </a:r>
            <a:r>
              <a:rPr lang="en-GB" sz="1600" dirty="0">
                <a:solidFill>
                  <a:srgbClr val="002060"/>
                </a:solidFill>
              </a:rPr>
              <a:t> patients who took up support have been evaluated</a:t>
            </a:r>
          </a:p>
        </p:txBody>
      </p:sp>
    </p:spTree>
    <p:extLst>
      <p:ext uri="{BB962C8B-B14F-4D97-AF65-F5344CB8AC3E}">
        <p14:creationId xmlns:p14="http://schemas.microsoft.com/office/powerpoint/2010/main" val="89420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63A64BA-C7C9-42EA-B13F-546701F71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182" y="2099033"/>
            <a:ext cx="3271408" cy="215006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179F91E-D434-4984-BFC2-81D6AF701517}"/>
              </a:ext>
            </a:extLst>
          </p:cNvPr>
          <p:cNvSpPr txBox="1"/>
          <p:nvPr/>
        </p:nvSpPr>
        <p:spPr>
          <a:xfrm rot="16200000">
            <a:off x="-40313" y="2933801"/>
            <a:ext cx="1935153" cy="295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300" b="1" dirty="0">
                <a:solidFill>
                  <a:srgbClr val="002060"/>
                </a:solidFill>
              </a:rPr>
              <a:t>GP Contacts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DAF2A2-80DD-4EE9-9730-0480DAB658F0}"/>
              </a:ext>
            </a:extLst>
          </p:cNvPr>
          <p:cNvSpPr txBox="1"/>
          <p:nvPr/>
        </p:nvSpPr>
        <p:spPr>
          <a:xfrm>
            <a:off x="1211470" y="4881758"/>
            <a:ext cx="338469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GB" b="1" dirty="0">
                <a:solidFill>
                  <a:srgbClr val="002060"/>
                </a:solidFill>
              </a:rPr>
              <a:t>Patient Activation Level</a:t>
            </a:r>
            <a:r>
              <a:rPr lang="en-GB" b="1" dirty="0">
                <a:solidFill>
                  <a:srgbClr val="002060"/>
                </a:solidFill>
                <a:effectLst/>
              </a:rPr>
              <a:t>:</a:t>
            </a:r>
          </a:p>
          <a:p>
            <a:pPr algn="ctr" fontAlgn="base"/>
            <a:r>
              <a:rPr lang="en-GB" sz="1600" dirty="0">
                <a:solidFill>
                  <a:srgbClr val="002060"/>
                </a:solidFill>
                <a:effectLst/>
              </a:rPr>
              <a:t>A person’s </a:t>
            </a:r>
            <a:r>
              <a:rPr lang="en-GB" sz="1600" dirty="0">
                <a:solidFill>
                  <a:srgbClr val="002060"/>
                </a:solidFill>
              </a:rPr>
              <a:t>knowledge, skills and confidence in managing their own health and wellbeing</a:t>
            </a:r>
            <a:br>
              <a:rPr lang="en-GB" b="1" dirty="0">
                <a:solidFill>
                  <a:srgbClr val="002060"/>
                </a:solidFill>
                <a:effectLst/>
              </a:rPr>
            </a:br>
            <a:endParaRPr lang="en-GB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7643BE-FDEE-4FA3-8239-83B33770D5D5}"/>
              </a:ext>
            </a:extLst>
          </p:cNvPr>
          <p:cNvSpPr txBox="1"/>
          <p:nvPr/>
        </p:nvSpPr>
        <p:spPr>
          <a:xfrm>
            <a:off x="1524973" y="4052937"/>
            <a:ext cx="574632" cy="6924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en-GB" sz="1300" b="1" i="1">
                <a:solidFill>
                  <a:srgbClr val="C00000"/>
                </a:solidFill>
                <a:effectLst/>
              </a:rPr>
              <a:t>1</a:t>
            </a:r>
          </a:p>
          <a:p>
            <a:pPr algn="ctr" fontAlgn="base"/>
            <a:r>
              <a:rPr lang="en-GB" sz="1300" b="0" i="1">
                <a:solidFill>
                  <a:srgbClr val="C00000"/>
                </a:solidFill>
                <a:effectLst/>
              </a:rPr>
              <a:t>not able </a:t>
            </a:r>
            <a:endParaRPr lang="en-GB" sz="1300" b="0" i="0">
              <a:solidFill>
                <a:srgbClr val="C00000"/>
              </a:solidFill>
              <a:effectLst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8E3DA1-508C-43AA-880F-3A1597D12AA9}"/>
              </a:ext>
            </a:extLst>
          </p:cNvPr>
          <p:cNvSpPr txBox="1"/>
          <p:nvPr/>
        </p:nvSpPr>
        <p:spPr>
          <a:xfrm>
            <a:off x="2198706" y="4051665"/>
            <a:ext cx="649125" cy="6924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en-GB" sz="1300" b="1" i="1">
                <a:solidFill>
                  <a:srgbClr val="0070C0"/>
                </a:solidFill>
                <a:effectLst/>
              </a:rPr>
              <a:t>2</a:t>
            </a:r>
            <a:endParaRPr lang="en-GB" sz="1300" b="0" i="1">
              <a:solidFill>
                <a:srgbClr val="0070C0"/>
              </a:solidFill>
              <a:effectLst/>
            </a:endParaRPr>
          </a:p>
          <a:p>
            <a:pPr algn="ctr" fontAlgn="base"/>
            <a:r>
              <a:rPr lang="en-GB" sz="1300" b="0" i="1">
                <a:solidFill>
                  <a:srgbClr val="0070C0"/>
                </a:solidFill>
                <a:effectLst/>
              </a:rPr>
              <a:t>a little able</a:t>
            </a:r>
            <a:endParaRPr lang="en-GB" sz="1300" b="0" i="0">
              <a:solidFill>
                <a:srgbClr val="0070C0"/>
              </a:solidFill>
              <a:effectLst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49BF17-E255-42BC-8F53-30588168E2F5}"/>
              </a:ext>
            </a:extLst>
          </p:cNvPr>
          <p:cNvSpPr txBox="1"/>
          <p:nvPr/>
        </p:nvSpPr>
        <p:spPr>
          <a:xfrm>
            <a:off x="2903818" y="4052937"/>
            <a:ext cx="725639" cy="6924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en-GB" sz="1300" b="1" i="1">
                <a:solidFill>
                  <a:srgbClr val="0070C0"/>
                </a:solidFill>
                <a:effectLst/>
              </a:rPr>
              <a:t>3</a:t>
            </a:r>
            <a:endParaRPr lang="en-GB" sz="1300" i="1">
              <a:solidFill>
                <a:srgbClr val="0070C0"/>
              </a:solidFill>
            </a:endParaRPr>
          </a:p>
          <a:p>
            <a:pPr algn="ctr" fontAlgn="base"/>
            <a:r>
              <a:rPr lang="en-GB" sz="1300" b="0" i="1">
                <a:solidFill>
                  <a:srgbClr val="0070C0"/>
                </a:solidFill>
                <a:effectLst/>
              </a:rPr>
              <a:t>quite able</a:t>
            </a:r>
            <a:endParaRPr lang="en-GB" sz="1300" b="0" i="0">
              <a:solidFill>
                <a:srgbClr val="0070C0"/>
              </a:solidFill>
              <a:effectLst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00F3F8-FC67-4266-82A6-6D11F190C588}"/>
              </a:ext>
            </a:extLst>
          </p:cNvPr>
          <p:cNvSpPr txBox="1"/>
          <p:nvPr/>
        </p:nvSpPr>
        <p:spPr>
          <a:xfrm>
            <a:off x="3627740" y="4048876"/>
            <a:ext cx="753632" cy="6924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1300" b="1" i="1" dirty="0">
                <a:solidFill>
                  <a:srgbClr val="00B050"/>
                </a:solidFill>
                <a:effectLst/>
              </a:rPr>
              <a:t>4</a:t>
            </a:r>
            <a:endParaRPr lang="en-GB" sz="1300" i="1" dirty="0">
              <a:solidFill>
                <a:srgbClr val="00B050"/>
              </a:solidFill>
            </a:endParaRPr>
          </a:p>
          <a:p>
            <a:pPr algn="ctr"/>
            <a:r>
              <a:rPr lang="en-GB" sz="1300" b="0" i="1" dirty="0">
                <a:solidFill>
                  <a:srgbClr val="00B050"/>
                </a:solidFill>
                <a:effectLst/>
              </a:rPr>
              <a:t>very able</a:t>
            </a:r>
            <a:endParaRPr lang="en-GB" sz="1300" dirty="0">
              <a:solidFill>
                <a:srgbClr val="00B050"/>
              </a:solidFill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25649875-FC63-4B15-8872-24919683C27D}"/>
              </a:ext>
            </a:extLst>
          </p:cNvPr>
          <p:cNvSpPr/>
          <p:nvPr/>
        </p:nvSpPr>
        <p:spPr>
          <a:xfrm>
            <a:off x="2444494" y="3288975"/>
            <a:ext cx="292213" cy="692498"/>
          </a:xfrm>
          <a:prstGeom prst="downArrow">
            <a:avLst>
              <a:gd name="adj1" fmla="val 73418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/>
              <a:t>Before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D0255968-0339-4CA8-BE36-0A69E798E68F}"/>
              </a:ext>
            </a:extLst>
          </p:cNvPr>
          <p:cNvSpPr/>
          <p:nvPr/>
        </p:nvSpPr>
        <p:spPr>
          <a:xfrm>
            <a:off x="3144829" y="3278509"/>
            <a:ext cx="292213" cy="692498"/>
          </a:xfrm>
          <a:prstGeom prst="downArrow">
            <a:avLst>
              <a:gd name="adj1" fmla="val 73418"/>
              <a:gd name="adj2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/>
              <a:t>After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80DEA9-2ACD-4DD2-BB65-C4140CB314A2}"/>
              </a:ext>
            </a:extLst>
          </p:cNvPr>
          <p:cNvSpPr txBox="1"/>
          <p:nvPr/>
        </p:nvSpPr>
        <p:spPr>
          <a:xfrm>
            <a:off x="5095979" y="2016511"/>
            <a:ext cx="3384696" cy="36847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44000" tIns="190800" rIns="144000" bIns="19080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Patients started with an average activation level of </a:t>
            </a:r>
            <a:r>
              <a:rPr lang="en-GB" sz="1400" b="1" dirty="0">
                <a:solidFill>
                  <a:srgbClr val="002060"/>
                </a:solidFill>
              </a:rPr>
              <a:t>2.1</a:t>
            </a:r>
            <a:r>
              <a:rPr lang="en-GB" sz="1400" dirty="0">
                <a:solidFill>
                  <a:srgbClr val="002060"/>
                </a:solidFill>
              </a:rPr>
              <a:t> and this rose to </a:t>
            </a:r>
            <a:r>
              <a:rPr lang="en-GB" sz="1400" b="1" dirty="0">
                <a:solidFill>
                  <a:srgbClr val="002060"/>
                </a:solidFill>
              </a:rPr>
              <a:t>3</a:t>
            </a:r>
          </a:p>
          <a:p>
            <a:pPr>
              <a:lnSpc>
                <a:spcPct val="110000"/>
              </a:lnSpc>
            </a:pPr>
            <a:endParaRPr lang="en-GB" sz="14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As ability rises, it’s only a matter of time before physical health improves and contacts fall</a:t>
            </a:r>
          </a:p>
          <a:p>
            <a:pPr>
              <a:lnSpc>
                <a:spcPct val="110000"/>
              </a:lnSpc>
            </a:pPr>
            <a:endParaRPr lang="en-GB" sz="14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A 0.9 point rise in activation is linked to a </a:t>
            </a:r>
            <a:r>
              <a:rPr lang="en-GB" sz="1400" b="1" dirty="0">
                <a:solidFill>
                  <a:srgbClr val="002060"/>
                </a:solidFill>
              </a:rPr>
              <a:t>reduction of 5 GP appointments </a:t>
            </a:r>
            <a:r>
              <a:rPr lang="en-GB" sz="1400" dirty="0">
                <a:solidFill>
                  <a:srgbClr val="002060"/>
                </a:solidFill>
              </a:rPr>
              <a:t>per patient per year</a:t>
            </a:r>
          </a:p>
          <a:p>
            <a:pPr>
              <a:lnSpc>
                <a:spcPct val="110000"/>
              </a:lnSpc>
            </a:pPr>
            <a:endParaRPr lang="en-GB" sz="14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A 0.9 point rise in activation is linked to primary and secondary care </a:t>
            </a:r>
            <a:r>
              <a:rPr lang="en-GB" sz="1400" b="1" dirty="0">
                <a:solidFill>
                  <a:srgbClr val="002060"/>
                </a:solidFill>
              </a:rPr>
              <a:t>demand savings of £524 </a:t>
            </a:r>
            <a:r>
              <a:rPr lang="en-GB" sz="1400" dirty="0">
                <a:solidFill>
                  <a:srgbClr val="002060"/>
                </a:solidFill>
              </a:rPr>
              <a:t>per patient per year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9CB0FE-4B69-49C3-95FB-7EC83AC46559}"/>
              </a:ext>
            </a:extLst>
          </p:cNvPr>
          <p:cNvSpPr/>
          <p:nvPr/>
        </p:nvSpPr>
        <p:spPr>
          <a:xfrm>
            <a:off x="2245360" y="256891"/>
            <a:ext cx="6553407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500" b="1" dirty="0">
                <a:solidFill>
                  <a:srgbClr val="002060"/>
                </a:solidFill>
              </a:rPr>
              <a:t>Impact on Patient Activation and System Demand</a:t>
            </a:r>
          </a:p>
        </p:txBody>
      </p:sp>
    </p:spTree>
    <p:extLst>
      <p:ext uri="{BB962C8B-B14F-4D97-AF65-F5344CB8AC3E}">
        <p14:creationId xmlns:p14="http://schemas.microsoft.com/office/powerpoint/2010/main" val="207794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EADDE6-8E24-4F7C-818E-1C6A67760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470" y="1919092"/>
            <a:ext cx="3384696" cy="287541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263160A-1BFB-47D4-B125-F0C6C73C94BE}"/>
              </a:ext>
            </a:extLst>
          </p:cNvPr>
          <p:cNvSpPr/>
          <p:nvPr/>
        </p:nvSpPr>
        <p:spPr>
          <a:xfrm>
            <a:off x="2245360" y="256891"/>
            <a:ext cx="6553407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500" b="1" dirty="0">
                <a:solidFill>
                  <a:srgbClr val="002060"/>
                </a:solidFill>
              </a:rPr>
              <a:t>The Return on Investment of the Intervention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DAF2A2-80DD-4EE9-9730-0480DAB658F0}"/>
              </a:ext>
            </a:extLst>
          </p:cNvPr>
          <p:cNvSpPr txBox="1"/>
          <p:nvPr/>
        </p:nvSpPr>
        <p:spPr>
          <a:xfrm>
            <a:off x="1211470" y="4938908"/>
            <a:ext cx="3384696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GB" b="1" dirty="0">
                <a:solidFill>
                  <a:srgbClr val="002060"/>
                </a:solidFill>
              </a:rPr>
              <a:t>Return on Investment (ROI)</a:t>
            </a:r>
            <a:r>
              <a:rPr lang="en-GB" b="1" dirty="0">
                <a:solidFill>
                  <a:srgbClr val="002060"/>
                </a:solidFill>
                <a:effectLst/>
              </a:rPr>
              <a:t>:</a:t>
            </a:r>
          </a:p>
          <a:p>
            <a:pPr algn="ctr" fontAlgn="base"/>
            <a:r>
              <a:rPr lang="en-GB" sz="1600" dirty="0">
                <a:solidFill>
                  <a:srgbClr val="002060"/>
                </a:solidFill>
              </a:rPr>
              <a:t>Do the benefits of an intervention exceed the input costs?</a:t>
            </a:r>
            <a:br>
              <a:rPr lang="en-GB" b="1" dirty="0">
                <a:solidFill>
                  <a:srgbClr val="002060"/>
                </a:solidFill>
                <a:effectLst/>
              </a:rPr>
            </a:br>
            <a:endParaRPr lang="en-GB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80DEA9-2ACD-4DD2-BB65-C4140CB314A2}"/>
              </a:ext>
            </a:extLst>
          </p:cNvPr>
          <p:cNvSpPr txBox="1"/>
          <p:nvPr/>
        </p:nvSpPr>
        <p:spPr>
          <a:xfrm>
            <a:off x="5105503" y="2016511"/>
            <a:ext cx="3384696" cy="39217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44000" tIns="190800" rIns="144000" bIns="19080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Patients received, on average, </a:t>
            </a:r>
            <a:r>
              <a:rPr lang="en-GB" sz="1400" b="1" dirty="0">
                <a:solidFill>
                  <a:srgbClr val="002060"/>
                </a:solidFill>
              </a:rPr>
              <a:t>180 minutes</a:t>
            </a:r>
            <a:r>
              <a:rPr lang="en-GB" sz="1400" dirty="0">
                <a:solidFill>
                  <a:srgbClr val="002060"/>
                </a:solidFill>
              </a:rPr>
              <a:t> of support from a Social Prescriber or Care Coordinator</a:t>
            </a:r>
          </a:p>
          <a:p>
            <a:pPr>
              <a:lnSpc>
                <a:spcPct val="110000"/>
              </a:lnSpc>
            </a:pPr>
            <a:endParaRPr lang="en-GB" sz="14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This support may pay for itself </a:t>
            </a:r>
            <a:r>
              <a:rPr lang="en-GB" sz="1400" b="1" dirty="0">
                <a:solidFill>
                  <a:srgbClr val="002060"/>
                </a:solidFill>
              </a:rPr>
              <a:t>2 times </a:t>
            </a:r>
            <a:r>
              <a:rPr lang="en-GB" sz="1400" dirty="0">
                <a:solidFill>
                  <a:srgbClr val="002060"/>
                </a:solidFill>
              </a:rPr>
              <a:t>over in reductions in primary care demand and </a:t>
            </a:r>
            <a:r>
              <a:rPr lang="en-GB" sz="1400" b="1" dirty="0">
                <a:solidFill>
                  <a:srgbClr val="002060"/>
                </a:solidFill>
              </a:rPr>
              <a:t>7 times </a:t>
            </a:r>
            <a:r>
              <a:rPr lang="en-GB" sz="1400" dirty="0">
                <a:solidFill>
                  <a:srgbClr val="002060"/>
                </a:solidFill>
              </a:rPr>
              <a:t>over in reductions in primary care and secondary care demand</a:t>
            </a:r>
          </a:p>
          <a:p>
            <a:pPr>
              <a:lnSpc>
                <a:spcPct val="110000"/>
              </a:lnSpc>
            </a:pPr>
            <a:endParaRPr lang="en-GB" sz="14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This does not count the cost of any onward referrals but it also doesn’t count benefit in year 2, benefit to other providers or the </a:t>
            </a:r>
            <a:r>
              <a:rPr lang="en-GB" sz="1400" b="1" dirty="0">
                <a:solidFill>
                  <a:srgbClr val="002060"/>
                </a:solidFill>
              </a:rPr>
              <a:t>benefit of better health to patients</a:t>
            </a:r>
          </a:p>
        </p:txBody>
      </p:sp>
    </p:spTree>
    <p:extLst>
      <p:ext uri="{BB962C8B-B14F-4D97-AF65-F5344CB8AC3E}">
        <p14:creationId xmlns:p14="http://schemas.microsoft.com/office/powerpoint/2010/main" val="121728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63160A-1BFB-47D4-B125-F0C6C73C94BE}"/>
              </a:ext>
            </a:extLst>
          </p:cNvPr>
          <p:cNvSpPr/>
          <p:nvPr/>
        </p:nvSpPr>
        <p:spPr>
          <a:xfrm>
            <a:off x="2286182" y="352683"/>
            <a:ext cx="6553407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500" b="1" dirty="0">
                <a:solidFill>
                  <a:srgbClr val="002060"/>
                </a:solidFill>
              </a:rPr>
              <a:t>How Did Patients Feel?</a:t>
            </a:r>
            <a:endParaRPr lang="en-GB" sz="3500" dirty="0">
              <a:solidFill>
                <a:srgbClr val="002060"/>
              </a:solidFill>
            </a:endParaRP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CF1D73B4-57BA-455B-80CE-BEF999322820}"/>
              </a:ext>
            </a:extLst>
          </p:cNvPr>
          <p:cNvSpPr/>
          <p:nvPr/>
        </p:nvSpPr>
        <p:spPr>
          <a:xfrm>
            <a:off x="684349" y="1636519"/>
            <a:ext cx="3169194" cy="1360977"/>
          </a:xfrm>
          <a:prstGeom prst="wedgeRectCallou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4000" tIns="144000" rIns="144000" bIns="144000" numCol="1" spcCol="38100" rtlCol="0" anchor="ctr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1300" b="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 have been very approachable and treated me with a lot of </a:t>
            </a:r>
            <a:r>
              <a:rPr lang="en-GB" sz="1300" b="1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kindness </a:t>
            </a:r>
            <a:r>
              <a:rPr lang="en-GB" sz="1300" b="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 understanding, thank you </a:t>
            </a:r>
            <a:r>
              <a:rPr lang="en-GB" sz="1300" b="1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following up </a:t>
            </a:r>
            <a:r>
              <a:rPr lang="en-GB" sz="1300" b="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everything for me. You've been a superstar, it's been a real joy.</a:t>
            </a:r>
            <a:endParaRPr lang="en-GB" sz="1300" i="1" dirty="0"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8D20B8B2-A08D-4116-A4F0-E75FBF9567FF}"/>
              </a:ext>
            </a:extLst>
          </p:cNvPr>
          <p:cNvSpPr/>
          <p:nvPr/>
        </p:nvSpPr>
        <p:spPr>
          <a:xfrm>
            <a:off x="4453504" y="1480030"/>
            <a:ext cx="3931217" cy="1091032"/>
          </a:xfrm>
          <a:prstGeom prst="wedgeRectCallou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4000" tIns="144000" rIns="144000" bIns="144000" numCol="1" spcCol="38100" rtlCol="0" anchor="ctr">
            <a:spAutoFit/>
          </a:bodyPr>
          <a:lstStyle/>
          <a:p>
            <a:pPr algn="ctr"/>
            <a:r>
              <a:rPr lang="en-GB" sz="130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You offered me help when I was at my worst and I'll never forget that. The service was caring and understanding - tell your boss it’s a 10/10 from me. Thank you for </a:t>
            </a:r>
            <a:r>
              <a:rPr lang="en-GB" sz="1300" b="1" i="1" dirty="0">
                <a:solidFill>
                  <a:schemeClr val="bg1"/>
                </a:solidFill>
                <a:effectLst/>
                <a:latin typeface="+mj-lt"/>
              </a:rPr>
              <a:t>getting me to a better place</a:t>
            </a:r>
            <a:r>
              <a:rPr lang="en-GB" sz="130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. </a:t>
            </a:r>
            <a:endParaRPr lang="en-GB" sz="1300" i="1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FE5874EE-4761-4E23-9BF0-ADA170A5AB35}"/>
              </a:ext>
            </a:extLst>
          </p:cNvPr>
          <p:cNvSpPr/>
          <p:nvPr/>
        </p:nvSpPr>
        <p:spPr>
          <a:xfrm>
            <a:off x="5165102" y="4876296"/>
            <a:ext cx="3105691" cy="1146944"/>
          </a:xfrm>
          <a:prstGeom prst="wedgeRectCallou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4000" tIns="144000" rIns="144000" bIns="144000" numCol="1" spcCol="38100" rtlCol="0" anchor="ctr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1300" b="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It's amazing how you </a:t>
            </a:r>
            <a:r>
              <a:rPr lang="en-GB" sz="1300" b="1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looked at everything</a:t>
            </a:r>
            <a:r>
              <a:rPr lang="en-GB" sz="1300" b="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I can't thank you enough, you </a:t>
            </a:r>
            <a:r>
              <a:rPr lang="en-GB" sz="1300" b="1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dug me out of a hole </a:t>
            </a:r>
            <a:r>
              <a:rPr lang="en-GB" sz="1300" b="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everything is great about the service.</a:t>
            </a:r>
            <a:endParaRPr lang="en-GB" sz="1300" i="1" dirty="0"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53DAA4A5-2B64-4A97-9312-2CECA62663EA}"/>
              </a:ext>
            </a:extLst>
          </p:cNvPr>
          <p:cNvSpPr/>
          <p:nvPr/>
        </p:nvSpPr>
        <p:spPr>
          <a:xfrm>
            <a:off x="1185092" y="4769279"/>
            <a:ext cx="3268412" cy="1360977"/>
          </a:xfrm>
          <a:prstGeom prst="wedgeRectCallou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4000" tIns="144000" rIns="144000" bIns="144000" numCol="1" spcCol="38100" rtlCol="0" anchor="ctr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1300" b="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have had the chance to </a:t>
            </a:r>
            <a:r>
              <a:rPr lang="en-GB" sz="1300" b="1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talk about my problems</a:t>
            </a:r>
            <a:r>
              <a:rPr lang="en-GB" sz="1300" b="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been </a:t>
            </a:r>
            <a:r>
              <a:rPr lang="en-GB" sz="1300" b="1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linked to services </a:t>
            </a:r>
            <a:r>
              <a:rPr lang="en-GB" sz="1300" b="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which have been a great help as I would not have through about asking these services for support.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5FDC4AD4-9E61-4F24-92E0-5B488865599B}"/>
              </a:ext>
            </a:extLst>
          </p:cNvPr>
          <p:cNvSpPr/>
          <p:nvPr/>
        </p:nvSpPr>
        <p:spPr>
          <a:xfrm>
            <a:off x="4176737" y="3131952"/>
            <a:ext cx="1792425" cy="1130658"/>
          </a:xfrm>
          <a:prstGeom prst="wedgeRectCallou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4000" tIns="144000" rIns="144000" bIns="144000" numCol="1" spcCol="38100" rtlCol="0" anchor="ctr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1700" b="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Very impressed as you </a:t>
            </a:r>
            <a:r>
              <a:rPr lang="en-GB" sz="1700" b="1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never let me go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E4B21A26-46A0-4809-92E2-49EC8EDA94A5}"/>
              </a:ext>
            </a:extLst>
          </p:cNvPr>
          <p:cNvSpPr/>
          <p:nvPr/>
        </p:nvSpPr>
        <p:spPr>
          <a:xfrm>
            <a:off x="684349" y="3445401"/>
            <a:ext cx="2775170" cy="850709"/>
          </a:xfrm>
          <a:prstGeom prst="wedgeRectCallou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4000" tIns="144000" rIns="144000" bIns="144000" numCol="1" spcCol="38100" rtlCol="0" anchor="ctr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17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 brought out a little bit of the old </a:t>
            </a:r>
            <a:r>
              <a:rPr lang="en-GB" sz="17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spark</a:t>
            </a:r>
            <a:r>
              <a:rPr lang="en-GB" sz="17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me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48518369-7D88-4BD1-BF85-9BA91FAB5DA9}"/>
              </a:ext>
            </a:extLst>
          </p:cNvPr>
          <p:cNvSpPr/>
          <p:nvPr/>
        </p:nvSpPr>
        <p:spPr>
          <a:xfrm>
            <a:off x="6686381" y="2810559"/>
            <a:ext cx="1584412" cy="1608161"/>
          </a:xfrm>
          <a:prstGeom prst="wedgeRectCallou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4000" tIns="144000" rIns="144000" bIns="144000" numCol="1" spcCol="38100" rtlCol="0" anchor="ctr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16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 was very reassuring to know I had </a:t>
            </a:r>
            <a:r>
              <a:rPr lang="en-GB" sz="16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someone there</a:t>
            </a:r>
          </a:p>
        </p:txBody>
      </p:sp>
    </p:spTree>
    <p:extLst>
      <p:ext uri="{BB962C8B-B14F-4D97-AF65-F5344CB8AC3E}">
        <p14:creationId xmlns:p14="http://schemas.microsoft.com/office/powerpoint/2010/main" val="1992213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4665677-BA98-4F35-A0E8-E8002ED40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673204"/>
              </p:ext>
            </p:extLst>
          </p:nvPr>
        </p:nvGraphicFramePr>
        <p:xfrm>
          <a:off x="685800" y="1899248"/>
          <a:ext cx="7772399" cy="25108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08912">
                  <a:extLst>
                    <a:ext uri="{9D8B030D-6E8A-4147-A177-3AD203B41FA5}">
                      <a16:colId xmlns:a16="http://schemas.microsoft.com/office/drawing/2014/main" val="3387384282"/>
                    </a:ext>
                  </a:extLst>
                </a:gridCol>
                <a:gridCol w="918010">
                  <a:extLst>
                    <a:ext uri="{9D8B030D-6E8A-4147-A177-3AD203B41FA5}">
                      <a16:colId xmlns:a16="http://schemas.microsoft.com/office/drawing/2014/main" val="1184910740"/>
                    </a:ext>
                  </a:extLst>
                </a:gridCol>
                <a:gridCol w="936484">
                  <a:extLst>
                    <a:ext uri="{9D8B030D-6E8A-4147-A177-3AD203B41FA5}">
                      <a16:colId xmlns:a16="http://schemas.microsoft.com/office/drawing/2014/main" val="1598761003"/>
                    </a:ext>
                  </a:extLst>
                </a:gridCol>
                <a:gridCol w="927248">
                  <a:extLst>
                    <a:ext uri="{9D8B030D-6E8A-4147-A177-3AD203B41FA5}">
                      <a16:colId xmlns:a16="http://schemas.microsoft.com/office/drawing/2014/main" val="3268585072"/>
                    </a:ext>
                  </a:extLst>
                </a:gridCol>
                <a:gridCol w="1152035">
                  <a:extLst>
                    <a:ext uri="{9D8B030D-6E8A-4147-A177-3AD203B41FA5}">
                      <a16:colId xmlns:a16="http://schemas.microsoft.com/office/drawing/2014/main" val="3304953232"/>
                    </a:ext>
                  </a:extLst>
                </a:gridCol>
                <a:gridCol w="814856">
                  <a:extLst>
                    <a:ext uri="{9D8B030D-6E8A-4147-A177-3AD203B41FA5}">
                      <a16:colId xmlns:a16="http://schemas.microsoft.com/office/drawing/2014/main" val="995039719"/>
                    </a:ext>
                  </a:extLst>
                </a:gridCol>
                <a:gridCol w="814854">
                  <a:extLst>
                    <a:ext uri="{9D8B030D-6E8A-4147-A177-3AD203B41FA5}">
                      <a16:colId xmlns:a16="http://schemas.microsoft.com/office/drawing/2014/main" val="2054002307"/>
                    </a:ext>
                  </a:extLst>
                </a:gridCol>
              </a:tblGrid>
              <a:tr h="750838">
                <a:tc>
                  <a:txBody>
                    <a:bodyPr/>
                    <a:lstStyle/>
                    <a:p>
                      <a:pPr algn="l"/>
                      <a:endParaRPr lang="en-GB" sz="13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GP Contacts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GP Demand Trend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Hospital Admissions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Falls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Repeat Meds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324982"/>
                  </a:ext>
                </a:extLst>
              </a:tr>
              <a:tr h="880024">
                <a:tc>
                  <a:txBody>
                    <a:bodyPr/>
                    <a:lstStyle/>
                    <a:p>
                      <a:pPr algn="l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Patients over 65 who have </a:t>
                      </a:r>
                      <a:r>
                        <a:rPr lang="en-GB" sz="1300" b="1" dirty="0">
                          <a:solidFill>
                            <a:srgbClr val="002060"/>
                          </a:solidFill>
                        </a:rPr>
                        <a:t>just started</a:t>
                      </a:r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 receiving </a:t>
                      </a:r>
                      <a:r>
                        <a:rPr lang="en-GB" sz="1300" b="0" dirty="0">
                          <a:solidFill>
                            <a:srgbClr val="002060"/>
                          </a:solidFill>
                        </a:rPr>
                        <a:t>social prescribing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Rising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1 for every 6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1 for every 4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3298860"/>
                  </a:ext>
                </a:extLst>
              </a:tr>
              <a:tr h="880024">
                <a:tc>
                  <a:txBody>
                    <a:bodyPr/>
                    <a:lstStyle/>
                    <a:p>
                      <a:pPr algn="l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Patients over 65 who had </a:t>
                      </a:r>
                      <a:r>
                        <a:rPr lang="en-GB" sz="1300" b="0" dirty="0">
                          <a:solidFill>
                            <a:srgbClr val="002060"/>
                          </a:solidFill>
                        </a:rPr>
                        <a:t>social prescribing support </a:t>
                      </a:r>
                      <a:r>
                        <a:rPr lang="en-GB" sz="1300" b="1" dirty="0">
                          <a:solidFill>
                            <a:srgbClr val="002060"/>
                          </a:solidFill>
                        </a:rPr>
                        <a:t>1+ year ago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chemeClr val="accent6"/>
                          </a:solidFill>
                        </a:rPr>
                        <a:t>Stable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No admissions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5143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1 for every 7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5143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606692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FCFB59D1-F19D-417E-9297-4DC5FAEB5F9F}"/>
              </a:ext>
            </a:extLst>
          </p:cNvPr>
          <p:cNvSpPr/>
          <p:nvPr/>
        </p:nvSpPr>
        <p:spPr>
          <a:xfrm>
            <a:off x="2245360" y="256891"/>
            <a:ext cx="6553407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500" b="1" dirty="0">
                <a:solidFill>
                  <a:srgbClr val="002060"/>
                </a:solidFill>
              </a:rPr>
              <a:t>Impact of Social Prescribing on Older People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CAA0DE-C5B2-4EA4-807B-63282E673DE6}"/>
              </a:ext>
            </a:extLst>
          </p:cNvPr>
          <p:cNvSpPr txBox="1"/>
          <p:nvPr/>
        </p:nvSpPr>
        <p:spPr>
          <a:xfrm>
            <a:off x="685800" y="4828122"/>
            <a:ext cx="5151664" cy="12471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44000" tIns="190800" rIns="144000" bIns="190800">
            <a:spAutoFit/>
          </a:bodyPr>
          <a:lstStyle/>
          <a:p>
            <a:pPr fontAlgn="base"/>
            <a:r>
              <a:rPr lang="en-GB" sz="1400" dirty="0">
                <a:solidFill>
                  <a:srgbClr val="002060"/>
                </a:solidFill>
              </a:rPr>
              <a:t>Older people who were supported by social prescribers have fewer </a:t>
            </a:r>
            <a:r>
              <a:rPr lang="en-GB" sz="1400" b="1" dirty="0">
                <a:solidFill>
                  <a:srgbClr val="002060"/>
                </a:solidFill>
              </a:rPr>
              <a:t>admissions</a:t>
            </a:r>
            <a:r>
              <a:rPr lang="en-GB" sz="1400" dirty="0">
                <a:solidFill>
                  <a:srgbClr val="002060"/>
                </a:solidFill>
              </a:rPr>
              <a:t>, fewer </a:t>
            </a:r>
            <a:r>
              <a:rPr lang="en-GB" sz="1400" b="1" dirty="0">
                <a:solidFill>
                  <a:srgbClr val="002060"/>
                </a:solidFill>
              </a:rPr>
              <a:t>falls</a:t>
            </a:r>
            <a:r>
              <a:rPr lang="en-GB" sz="1400" dirty="0">
                <a:solidFill>
                  <a:srgbClr val="002060"/>
                </a:solidFill>
              </a:rPr>
              <a:t> and fewer repeat </a:t>
            </a:r>
            <a:r>
              <a:rPr lang="en-GB" sz="1400" b="1" dirty="0">
                <a:solidFill>
                  <a:srgbClr val="002060"/>
                </a:solidFill>
              </a:rPr>
              <a:t>medications</a:t>
            </a:r>
            <a:r>
              <a:rPr lang="en-GB" sz="1400" dirty="0">
                <a:solidFill>
                  <a:srgbClr val="002060"/>
                </a:solidFill>
              </a:rPr>
              <a:t>. They also had fewer contacts with specialist </a:t>
            </a:r>
            <a:r>
              <a:rPr lang="en-GB" sz="1400" b="1" dirty="0">
                <a:solidFill>
                  <a:srgbClr val="002060"/>
                </a:solidFill>
              </a:rPr>
              <a:t>nurses</a:t>
            </a:r>
            <a:r>
              <a:rPr lang="en-GB" sz="1400" dirty="0">
                <a:solidFill>
                  <a:srgbClr val="002060"/>
                </a:solidFill>
              </a:rPr>
              <a:t> and had </a:t>
            </a:r>
            <a:r>
              <a:rPr lang="en-GB" sz="1400" b="1" dirty="0">
                <a:solidFill>
                  <a:srgbClr val="002060"/>
                </a:solidFill>
              </a:rPr>
              <a:t>7 fewer GP contacts </a:t>
            </a:r>
            <a:r>
              <a:rPr lang="en-GB" sz="1400" dirty="0">
                <a:solidFill>
                  <a:srgbClr val="002060"/>
                </a:solidFill>
              </a:rPr>
              <a:t>last year.</a:t>
            </a:r>
            <a:endParaRPr lang="en-GB" sz="1400" b="1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1591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63160A-1BFB-47D4-B125-F0C6C73C94BE}"/>
              </a:ext>
            </a:extLst>
          </p:cNvPr>
          <p:cNvSpPr/>
          <p:nvPr/>
        </p:nvSpPr>
        <p:spPr>
          <a:xfrm>
            <a:off x="2245360" y="256891"/>
            <a:ext cx="6553407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500" b="1" dirty="0">
                <a:solidFill>
                  <a:srgbClr val="002060"/>
                </a:solidFill>
              </a:rPr>
              <a:t>Testing the Value of Prevention</a:t>
            </a:r>
            <a:endParaRPr lang="en-GB" sz="3500" dirty="0">
              <a:solidFill>
                <a:srgbClr val="00206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80DEA9-2ACD-4DD2-BB65-C4140CB314A2}"/>
              </a:ext>
            </a:extLst>
          </p:cNvPr>
          <p:cNvSpPr txBox="1"/>
          <p:nvPr/>
        </p:nvSpPr>
        <p:spPr>
          <a:xfrm>
            <a:off x="933501" y="1849604"/>
            <a:ext cx="7276997" cy="37559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44000" tIns="190800" rIns="144000" bIns="190800">
            <a:sp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GB" sz="2000" b="1" dirty="0">
                <a:solidFill>
                  <a:srgbClr val="002060"/>
                </a:solidFill>
              </a:rPr>
              <a:t>What we did…</a:t>
            </a:r>
          </a:p>
          <a:p>
            <a:pPr marL="28575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Identify: </a:t>
            </a:r>
            <a:r>
              <a:rPr lang="en-GB" sz="1600" dirty="0">
                <a:solidFill>
                  <a:srgbClr val="002060"/>
                </a:solidFill>
              </a:rPr>
              <a:t>People with moderate frailty, with 3 or more conditions (falls risk, falls, UTIs, constipation, memory, delirium, dementia, confusion and incontinence) with high and growing GP demand who have not seen a community nurse</a:t>
            </a:r>
          </a:p>
          <a:p>
            <a:pPr marL="28575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Intervene:</a:t>
            </a:r>
            <a:r>
              <a:rPr lang="en-GB" sz="1600" dirty="0">
                <a:solidFill>
                  <a:srgbClr val="002060"/>
                </a:solidFill>
              </a:rPr>
              <a:t> Proactive primary care frailty nursing support, including home visits</a:t>
            </a:r>
          </a:p>
          <a:p>
            <a:pPr marL="28575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Impact: </a:t>
            </a:r>
            <a:r>
              <a:rPr lang="en-GB" sz="1600" dirty="0">
                <a:solidFill>
                  <a:srgbClr val="002060"/>
                </a:solidFill>
              </a:rPr>
              <a:t>Aim to improve activation and stabilise health while reducing GP demand</a:t>
            </a:r>
          </a:p>
          <a:p>
            <a:pPr marL="28575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23</a:t>
            </a:r>
            <a:r>
              <a:rPr lang="en-GB" sz="1600" dirty="0">
                <a:solidFill>
                  <a:srgbClr val="002060"/>
                </a:solidFill>
              </a:rPr>
              <a:t> patients who took up support have been evaluated</a:t>
            </a:r>
          </a:p>
        </p:txBody>
      </p:sp>
    </p:spTree>
    <p:extLst>
      <p:ext uri="{BB962C8B-B14F-4D97-AF65-F5344CB8AC3E}">
        <p14:creationId xmlns:p14="http://schemas.microsoft.com/office/powerpoint/2010/main" val="1890555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63A64BA-C7C9-42EA-B13F-546701F71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182" y="2099033"/>
            <a:ext cx="3271408" cy="215006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179F91E-D434-4984-BFC2-81D6AF701517}"/>
              </a:ext>
            </a:extLst>
          </p:cNvPr>
          <p:cNvSpPr txBox="1"/>
          <p:nvPr/>
        </p:nvSpPr>
        <p:spPr>
          <a:xfrm rot="16200000">
            <a:off x="-40313" y="2933801"/>
            <a:ext cx="1935153" cy="295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300" b="1" dirty="0">
                <a:solidFill>
                  <a:srgbClr val="002060"/>
                </a:solidFill>
              </a:rPr>
              <a:t>GP Contacts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DAF2A2-80DD-4EE9-9730-0480DAB658F0}"/>
              </a:ext>
            </a:extLst>
          </p:cNvPr>
          <p:cNvSpPr txBox="1"/>
          <p:nvPr/>
        </p:nvSpPr>
        <p:spPr>
          <a:xfrm>
            <a:off x="1211470" y="4881758"/>
            <a:ext cx="338469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GB" b="1" dirty="0">
                <a:solidFill>
                  <a:srgbClr val="002060"/>
                </a:solidFill>
              </a:rPr>
              <a:t>Patient Activation Level</a:t>
            </a:r>
            <a:r>
              <a:rPr lang="en-GB" b="1" dirty="0">
                <a:solidFill>
                  <a:srgbClr val="002060"/>
                </a:solidFill>
                <a:effectLst/>
              </a:rPr>
              <a:t>:</a:t>
            </a:r>
          </a:p>
          <a:p>
            <a:pPr algn="ctr" fontAlgn="base"/>
            <a:r>
              <a:rPr lang="en-GB" sz="1600" dirty="0">
                <a:solidFill>
                  <a:srgbClr val="002060"/>
                </a:solidFill>
                <a:effectLst/>
              </a:rPr>
              <a:t>A person’s </a:t>
            </a:r>
            <a:r>
              <a:rPr lang="en-GB" sz="1600" dirty="0">
                <a:solidFill>
                  <a:srgbClr val="002060"/>
                </a:solidFill>
              </a:rPr>
              <a:t>knowledge, skills and confidence in managing their own health and wellbeing</a:t>
            </a:r>
            <a:br>
              <a:rPr lang="en-GB" b="1" dirty="0">
                <a:solidFill>
                  <a:srgbClr val="002060"/>
                </a:solidFill>
                <a:effectLst/>
              </a:rPr>
            </a:br>
            <a:endParaRPr lang="en-GB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7643BE-FDEE-4FA3-8239-83B33770D5D5}"/>
              </a:ext>
            </a:extLst>
          </p:cNvPr>
          <p:cNvSpPr txBox="1"/>
          <p:nvPr/>
        </p:nvSpPr>
        <p:spPr>
          <a:xfrm>
            <a:off x="1524973" y="4052937"/>
            <a:ext cx="574632" cy="6924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en-GB" sz="1300" b="1" i="1">
                <a:solidFill>
                  <a:srgbClr val="C00000"/>
                </a:solidFill>
                <a:effectLst/>
              </a:rPr>
              <a:t>1</a:t>
            </a:r>
          </a:p>
          <a:p>
            <a:pPr algn="ctr" fontAlgn="base"/>
            <a:r>
              <a:rPr lang="en-GB" sz="1300" b="0" i="1">
                <a:solidFill>
                  <a:srgbClr val="C00000"/>
                </a:solidFill>
                <a:effectLst/>
              </a:rPr>
              <a:t>not able </a:t>
            </a:r>
            <a:endParaRPr lang="en-GB" sz="1300" b="0" i="0">
              <a:solidFill>
                <a:srgbClr val="C00000"/>
              </a:solidFill>
              <a:effectLst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8E3DA1-508C-43AA-880F-3A1597D12AA9}"/>
              </a:ext>
            </a:extLst>
          </p:cNvPr>
          <p:cNvSpPr txBox="1"/>
          <p:nvPr/>
        </p:nvSpPr>
        <p:spPr>
          <a:xfrm>
            <a:off x="2198706" y="4051665"/>
            <a:ext cx="649125" cy="6924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en-GB" sz="1300" b="1" i="1">
                <a:solidFill>
                  <a:srgbClr val="0070C0"/>
                </a:solidFill>
                <a:effectLst/>
              </a:rPr>
              <a:t>2</a:t>
            </a:r>
            <a:endParaRPr lang="en-GB" sz="1300" b="0" i="1">
              <a:solidFill>
                <a:srgbClr val="0070C0"/>
              </a:solidFill>
              <a:effectLst/>
            </a:endParaRPr>
          </a:p>
          <a:p>
            <a:pPr algn="ctr" fontAlgn="base"/>
            <a:r>
              <a:rPr lang="en-GB" sz="1300" b="0" i="1">
                <a:solidFill>
                  <a:srgbClr val="0070C0"/>
                </a:solidFill>
                <a:effectLst/>
              </a:rPr>
              <a:t>a little able</a:t>
            </a:r>
            <a:endParaRPr lang="en-GB" sz="1300" b="0" i="0">
              <a:solidFill>
                <a:srgbClr val="0070C0"/>
              </a:solidFill>
              <a:effectLst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49BF17-E255-42BC-8F53-30588168E2F5}"/>
              </a:ext>
            </a:extLst>
          </p:cNvPr>
          <p:cNvSpPr txBox="1"/>
          <p:nvPr/>
        </p:nvSpPr>
        <p:spPr>
          <a:xfrm>
            <a:off x="2903818" y="4052937"/>
            <a:ext cx="725639" cy="6924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en-GB" sz="1300" b="1" i="1">
                <a:solidFill>
                  <a:srgbClr val="0070C0"/>
                </a:solidFill>
                <a:effectLst/>
              </a:rPr>
              <a:t>3</a:t>
            </a:r>
            <a:endParaRPr lang="en-GB" sz="1300" i="1">
              <a:solidFill>
                <a:srgbClr val="0070C0"/>
              </a:solidFill>
            </a:endParaRPr>
          </a:p>
          <a:p>
            <a:pPr algn="ctr" fontAlgn="base"/>
            <a:r>
              <a:rPr lang="en-GB" sz="1300" b="0" i="1">
                <a:solidFill>
                  <a:srgbClr val="0070C0"/>
                </a:solidFill>
                <a:effectLst/>
              </a:rPr>
              <a:t>quite able</a:t>
            </a:r>
            <a:endParaRPr lang="en-GB" sz="1300" b="0" i="0">
              <a:solidFill>
                <a:srgbClr val="0070C0"/>
              </a:solidFill>
              <a:effectLst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00F3F8-FC67-4266-82A6-6D11F190C588}"/>
              </a:ext>
            </a:extLst>
          </p:cNvPr>
          <p:cNvSpPr txBox="1"/>
          <p:nvPr/>
        </p:nvSpPr>
        <p:spPr>
          <a:xfrm>
            <a:off x="3627740" y="4048876"/>
            <a:ext cx="753632" cy="6924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1300" b="1" i="1" dirty="0">
                <a:solidFill>
                  <a:srgbClr val="00B050"/>
                </a:solidFill>
                <a:effectLst/>
              </a:rPr>
              <a:t>4</a:t>
            </a:r>
            <a:endParaRPr lang="en-GB" sz="1300" i="1" dirty="0">
              <a:solidFill>
                <a:srgbClr val="00B050"/>
              </a:solidFill>
            </a:endParaRPr>
          </a:p>
          <a:p>
            <a:pPr algn="ctr"/>
            <a:r>
              <a:rPr lang="en-GB" sz="1300" b="0" i="1" dirty="0">
                <a:solidFill>
                  <a:srgbClr val="00B050"/>
                </a:solidFill>
                <a:effectLst/>
              </a:rPr>
              <a:t>very able</a:t>
            </a:r>
            <a:endParaRPr lang="en-GB" sz="1300" dirty="0">
              <a:solidFill>
                <a:srgbClr val="00B050"/>
              </a:solidFill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25649875-FC63-4B15-8872-24919683C27D}"/>
              </a:ext>
            </a:extLst>
          </p:cNvPr>
          <p:cNvSpPr/>
          <p:nvPr/>
        </p:nvSpPr>
        <p:spPr>
          <a:xfrm>
            <a:off x="2607779" y="3272647"/>
            <a:ext cx="292213" cy="692498"/>
          </a:xfrm>
          <a:prstGeom prst="downArrow">
            <a:avLst>
              <a:gd name="adj1" fmla="val 73418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/>
              <a:t>Before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D0255968-0339-4CA8-BE36-0A69E798E68F}"/>
              </a:ext>
            </a:extLst>
          </p:cNvPr>
          <p:cNvSpPr/>
          <p:nvPr/>
        </p:nvSpPr>
        <p:spPr>
          <a:xfrm>
            <a:off x="3389759" y="3270345"/>
            <a:ext cx="292213" cy="692498"/>
          </a:xfrm>
          <a:prstGeom prst="downArrow">
            <a:avLst>
              <a:gd name="adj1" fmla="val 73418"/>
              <a:gd name="adj2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/>
              <a:t>After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80DEA9-2ACD-4DD2-BB65-C4140CB314A2}"/>
              </a:ext>
            </a:extLst>
          </p:cNvPr>
          <p:cNvSpPr txBox="1"/>
          <p:nvPr/>
        </p:nvSpPr>
        <p:spPr>
          <a:xfrm>
            <a:off x="5095979" y="2016511"/>
            <a:ext cx="3384696" cy="39217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44000" tIns="190800" rIns="144000" bIns="19080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Patients started with an average activation level of </a:t>
            </a:r>
            <a:r>
              <a:rPr lang="en-GB" sz="1400" b="1" dirty="0">
                <a:solidFill>
                  <a:srgbClr val="002060"/>
                </a:solidFill>
              </a:rPr>
              <a:t>2.3</a:t>
            </a:r>
            <a:r>
              <a:rPr lang="en-GB" sz="1400" dirty="0">
                <a:solidFill>
                  <a:srgbClr val="002060"/>
                </a:solidFill>
              </a:rPr>
              <a:t> and this rose to </a:t>
            </a:r>
            <a:r>
              <a:rPr lang="en-GB" sz="1400" b="1" dirty="0">
                <a:solidFill>
                  <a:srgbClr val="002060"/>
                </a:solidFill>
              </a:rPr>
              <a:t>3.4</a:t>
            </a:r>
          </a:p>
          <a:p>
            <a:pPr>
              <a:lnSpc>
                <a:spcPct val="110000"/>
              </a:lnSpc>
            </a:pPr>
            <a:endParaRPr lang="en-GB" sz="14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As ability rises, it’s only a matter of time before physical health improves and contacts fall</a:t>
            </a:r>
          </a:p>
          <a:p>
            <a:pPr>
              <a:lnSpc>
                <a:spcPct val="110000"/>
              </a:lnSpc>
            </a:pPr>
            <a:endParaRPr lang="en-GB" sz="14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A 1.1 point rise in activation is linked to a </a:t>
            </a:r>
            <a:r>
              <a:rPr lang="en-GB" sz="1400" b="1" dirty="0">
                <a:solidFill>
                  <a:srgbClr val="002060"/>
                </a:solidFill>
              </a:rPr>
              <a:t>reduction of 5 GP appointments </a:t>
            </a:r>
            <a:r>
              <a:rPr lang="en-GB" sz="1400" dirty="0">
                <a:solidFill>
                  <a:srgbClr val="002060"/>
                </a:solidFill>
              </a:rPr>
              <a:t>per patient per year</a:t>
            </a:r>
          </a:p>
          <a:p>
            <a:pPr>
              <a:lnSpc>
                <a:spcPct val="110000"/>
              </a:lnSpc>
            </a:pPr>
            <a:endParaRPr lang="en-GB" sz="14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solidFill>
                  <a:srgbClr val="002060"/>
                </a:solidFill>
              </a:rPr>
              <a:t>A 1.1 point rise in activation is linked to primary and secondary care </a:t>
            </a:r>
            <a:r>
              <a:rPr lang="en-GB" sz="1400" b="1" dirty="0">
                <a:solidFill>
                  <a:srgbClr val="002060"/>
                </a:solidFill>
              </a:rPr>
              <a:t>demand savings of £612 </a:t>
            </a:r>
            <a:r>
              <a:rPr lang="en-GB" sz="1400" dirty="0">
                <a:solidFill>
                  <a:srgbClr val="002060"/>
                </a:solidFill>
              </a:rPr>
              <a:t>per patient per year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9CB0FE-4B69-49C3-95FB-7EC83AC46559}"/>
              </a:ext>
            </a:extLst>
          </p:cNvPr>
          <p:cNvSpPr/>
          <p:nvPr/>
        </p:nvSpPr>
        <p:spPr>
          <a:xfrm>
            <a:off x="2245360" y="256891"/>
            <a:ext cx="6553407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500" b="1" dirty="0">
                <a:solidFill>
                  <a:srgbClr val="002060"/>
                </a:solidFill>
              </a:rPr>
              <a:t>Impact on Patient Activation and System Demand</a:t>
            </a:r>
          </a:p>
        </p:txBody>
      </p:sp>
    </p:spTree>
    <p:extLst>
      <p:ext uri="{BB962C8B-B14F-4D97-AF65-F5344CB8AC3E}">
        <p14:creationId xmlns:p14="http://schemas.microsoft.com/office/powerpoint/2010/main" val="413827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63160A-1BFB-47D4-B125-F0C6C73C94BE}"/>
              </a:ext>
            </a:extLst>
          </p:cNvPr>
          <p:cNvSpPr/>
          <p:nvPr/>
        </p:nvSpPr>
        <p:spPr>
          <a:xfrm>
            <a:off x="2286182" y="352683"/>
            <a:ext cx="6553407" cy="64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3500" b="1" dirty="0">
                <a:solidFill>
                  <a:srgbClr val="002060"/>
                </a:solidFill>
              </a:rPr>
              <a:t>How Did Patients Feel?</a:t>
            </a:r>
            <a:endParaRPr lang="en-GB" sz="3500" dirty="0">
              <a:solidFill>
                <a:srgbClr val="002060"/>
              </a:solidFill>
            </a:endParaRP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CF1D73B4-57BA-455B-80CE-BEF999322820}"/>
              </a:ext>
            </a:extLst>
          </p:cNvPr>
          <p:cNvSpPr/>
          <p:nvPr/>
        </p:nvSpPr>
        <p:spPr>
          <a:xfrm>
            <a:off x="684349" y="1743535"/>
            <a:ext cx="3169194" cy="1146944"/>
          </a:xfrm>
          <a:prstGeom prst="wedgeRectCallou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4000" tIns="144000" rIns="144000" bIns="144000" numCol="1" spcCol="38100" rtlCol="0" anchor="ctr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1300" b="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Feel the service is useful, you took his memory seriously and got him tests and diagnosis. </a:t>
            </a:r>
            <a:r>
              <a:rPr lang="en-GB" sz="1300" b="1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 know we can ring you </a:t>
            </a:r>
            <a:r>
              <a:rPr lang="en-GB" sz="1300" b="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if we need you.</a:t>
            </a:r>
            <a:endParaRPr lang="en-GB" sz="1300" i="1" dirty="0"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8D20B8B2-A08D-4116-A4F0-E75FBF9567FF}"/>
              </a:ext>
            </a:extLst>
          </p:cNvPr>
          <p:cNvSpPr/>
          <p:nvPr/>
        </p:nvSpPr>
        <p:spPr>
          <a:xfrm>
            <a:off x="4453504" y="1580057"/>
            <a:ext cx="3931217" cy="890977"/>
          </a:xfrm>
          <a:prstGeom prst="wedgeRectCallou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4000" tIns="144000" rIns="144000" bIns="144000" numCol="1" spcCol="38100" rtlCol="0" anchor="ctr">
            <a:spAutoFit/>
          </a:bodyPr>
          <a:lstStyle/>
          <a:p>
            <a:pPr algn="ctr"/>
            <a:r>
              <a:rPr lang="en-GB" sz="130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I know if I needed advise you would be the </a:t>
            </a:r>
            <a:r>
              <a:rPr lang="en-GB" sz="1300" b="1" i="1" dirty="0">
                <a:solidFill>
                  <a:schemeClr val="bg1"/>
                </a:solidFill>
                <a:effectLst/>
                <a:latin typeface="+mj-lt"/>
              </a:rPr>
              <a:t>first port of call</a:t>
            </a:r>
            <a:r>
              <a:rPr lang="en-GB" sz="130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. It's very good to know there's help if I need it. </a:t>
            </a:r>
            <a:endParaRPr lang="en-GB" sz="1300" i="1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FE5874EE-4761-4E23-9BF0-ADA170A5AB35}"/>
              </a:ext>
            </a:extLst>
          </p:cNvPr>
          <p:cNvSpPr/>
          <p:nvPr/>
        </p:nvSpPr>
        <p:spPr>
          <a:xfrm>
            <a:off x="6419113" y="2728192"/>
            <a:ext cx="1943270" cy="1608161"/>
          </a:xfrm>
          <a:prstGeom prst="wedgeRectCallou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4000" tIns="144000" rIns="144000" bIns="144000" numCol="1" spcCol="38100" rtlCol="0" anchor="ctr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1600" b="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think it’s brilliant and </a:t>
            </a:r>
            <a:r>
              <a:rPr lang="en-GB" sz="1600" b="1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Faye has been very supportive </a:t>
            </a:r>
            <a:r>
              <a:rPr lang="en-GB" sz="1600" b="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 helpful. 100%</a:t>
            </a:r>
            <a:endParaRPr lang="en-GB" sz="1600" i="1" dirty="0"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53DAA4A5-2B64-4A97-9312-2CECA62663EA}"/>
              </a:ext>
            </a:extLst>
          </p:cNvPr>
          <p:cNvSpPr/>
          <p:nvPr/>
        </p:nvSpPr>
        <p:spPr>
          <a:xfrm>
            <a:off x="898023" y="4729820"/>
            <a:ext cx="3268412" cy="1146944"/>
          </a:xfrm>
          <a:prstGeom prst="wedgeRectCallou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4000" tIns="144000" rIns="144000" bIns="144000" numCol="1" spcCol="38100" rtlCol="0" anchor="ctr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1300" b="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 first I thought why do I need this. Good to know there is someone you can contact especially when there are a lot of </a:t>
            </a:r>
            <a:r>
              <a:rPr lang="en-GB" sz="1300" b="1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barriers to accessing GPs</a:t>
            </a:r>
            <a:r>
              <a:rPr lang="en-GB" sz="1300" b="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5FDC4AD4-9E61-4F24-92E0-5B488865599B}"/>
              </a:ext>
            </a:extLst>
          </p:cNvPr>
          <p:cNvSpPr/>
          <p:nvPr/>
        </p:nvSpPr>
        <p:spPr>
          <a:xfrm>
            <a:off x="4176737" y="3131952"/>
            <a:ext cx="1792425" cy="1130658"/>
          </a:xfrm>
          <a:prstGeom prst="wedgeRectCallou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4000" tIns="144000" rIns="144000" bIns="144000" numCol="1" spcCol="38100" rtlCol="0" anchor="ctr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17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a</a:t>
            </a:r>
            <a:r>
              <a:rPr lang="en-GB" sz="170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lways have </a:t>
            </a:r>
            <a:r>
              <a:rPr lang="en-GB" sz="1700" b="1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someone to turn to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E4B21A26-46A0-4809-92E2-49EC8EDA94A5}"/>
              </a:ext>
            </a:extLst>
          </p:cNvPr>
          <p:cNvSpPr/>
          <p:nvPr/>
        </p:nvSpPr>
        <p:spPr>
          <a:xfrm>
            <a:off x="684349" y="3585375"/>
            <a:ext cx="2775170" cy="570761"/>
          </a:xfrm>
          <a:prstGeom prst="wedgeRectCallou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4000" tIns="144000" rIns="144000" bIns="144000" numCol="1" spcCol="38100" rtlCol="0" anchor="ctr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170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don't feel on my own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48518369-7D88-4BD1-BF85-9BA91FAB5DA9}"/>
              </a:ext>
            </a:extLst>
          </p:cNvPr>
          <p:cNvSpPr/>
          <p:nvPr/>
        </p:nvSpPr>
        <p:spPr>
          <a:xfrm>
            <a:off x="5072949" y="4923528"/>
            <a:ext cx="2919882" cy="1146944"/>
          </a:xfrm>
          <a:prstGeom prst="wedgeRectCallout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4000" tIns="144000" rIns="144000" bIns="144000" numCol="1" spcCol="38100" rtlCol="0" anchor="ctr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1300" b="1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I’m extremely likely to recommend this service</a:t>
            </a:r>
            <a:r>
              <a:rPr lang="en-GB" sz="1300" i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It is good to be able to talk to someone regarding personal problems.</a:t>
            </a:r>
          </a:p>
        </p:txBody>
      </p:sp>
    </p:spTree>
    <p:extLst>
      <p:ext uri="{BB962C8B-B14F-4D97-AF65-F5344CB8AC3E}">
        <p14:creationId xmlns:p14="http://schemas.microsoft.com/office/powerpoint/2010/main" val="1483835725"/>
      </p:ext>
    </p:extLst>
  </p:cSld>
  <p:clrMapOvr>
    <a:masterClrMapping/>
  </p:clrMapOvr>
</p:sld>
</file>

<file path=ppt/theme/theme1.xml><?xml version="1.0" encoding="utf-8"?>
<a:theme xmlns:a="http://schemas.openxmlformats.org/drawingml/2006/main" name="NAPC">
  <a:themeElements>
    <a:clrScheme name="NAPC">
      <a:dk1>
        <a:sysClr val="windowText" lastClr="000000"/>
      </a:dk1>
      <a:lt1>
        <a:sysClr val="window" lastClr="FFFFFF"/>
      </a:lt1>
      <a:dk2>
        <a:srgbClr val="004990"/>
      </a:dk2>
      <a:lt2>
        <a:srgbClr val="E7E6E6"/>
      </a:lt2>
      <a:accent1>
        <a:srgbClr val="00499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 Presentation.potx" id="{3816F850-019E-4920-8CD1-2D5B7CB14D64}" vid="{F45452F5-86A7-4EB5-9C97-53C580CBC2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D7E6351981244A9B4DDA468D2B4AD" ma:contentTypeVersion="16" ma:contentTypeDescription="Create a new document." ma:contentTypeScope="" ma:versionID="deb18602743a57969f78f353553bf679">
  <xsd:schema xmlns:xsd="http://www.w3.org/2001/XMLSchema" xmlns:xs="http://www.w3.org/2001/XMLSchema" xmlns:p="http://schemas.microsoft.com/office/2006/metadata/properties" xmlns:ns2="ce5076b5-59ba-463c-a612-e2e9abb69a97" xmlns:ns3="e718b2a9-e70c-43bd-99ef-45afc2bca0cf" targetNamespace="http://schemas.microsoft.com/office/2006/metadata/properties" ma:root="true" ma:fieldsID="0c2e3a7e34a1461c9fbdc394cca1e609" ns2:_="" ns3:_="">
    <xsd:import namespace="ce5076b5-59ba-463c-a612-e2e9abb69a97"/>
    <xsd:import namespace="e718b2a9-e70c-43bd-99ef-45afc2bca0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076b5-59ba-463c-a612-e2e9abb69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a39c481-87b5-468c-a58a-eae9ae71b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18b2a9-e70c-43bd-99ef-45afc2bca0c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1b7d6ff-e645-4a16-bae7-3b0aabdd800e}" ma:internalName="TaxCatchAll" ma:showField="CatchAllData" ma:web="e718b2a9-e70c-43bd-99ef-45afc2bca0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18b2a9-e70c-43bd-99ef-45afc2bca0cf" xsi:nil="true"/>
    <lcf76f155ced4ddcb4097134ff3c332f xmlns="ce5076b5-59ba-463c-a612-e2e9abb69a9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B45366-8F11-4A54-9BDF-2655352B8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5076b5-59ba-463c-a612-e2e9abb69a97"/>
    <ds:schemaRef ds:uri="e718b2a9-e70c-43bd-99ef-45afc2bca0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5F316B-59C9-4EB8-BCD7-A83E5174A9D7}">
  <ds:schemaRefs>
    <ds:schemaRef ds:uri="http://schemas.microsoft.com/office/2006/metadata/properties"/>
    <ds:schemaRef ds:uri="http://schemas.microsoft.com/office/infopath/2007/PartnerControls"/>
    <ds:schemaRef ds:uri="e718b2a9-e70c-43bd-99ef-45afc2bca0cf"/>
    <ds:schemaRef ds:uri="ce5076b5-59ba-463c-a612-e2e9abb69a97"/>
  </ds:schemaRefs>
</ds:datastoreItem>
</file>

<file path=customXml/itemProps3.xml><?xml version="1.0" encoding="utf-8"?>
<ds:datastoreItem xmlns:ds="http://schemas.openxmlformats.org/officeDocument/2006/customXml" ds:itemID="{0E053A17-63B0-4255-989F-232D7A94B9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Dorset ACS - 1st November Event (draft 31st Oct)</Template>
  <TotalTime>2724</TotalTime>
  <Words>1197</Words>
  <Application>Microsoft Office PowerPoint</Application>
  <PresentationFormat>On-screen Show (4:3)</PresentationFormat>
  <Paragraphs>158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NAPC</vt:lpstr>
      <vt:lpstr> 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Care Home – Dorset ACS</dc:title>
  <dc:creator>andy mullins</dc:creator>
  <cp:lastModifiedBy>SHAH, Neena (ROYAL FREE LONDON NHS FOUNDATION TRUST)</cp:lastModifiedBy>
  <cp:revision>18</cp:revision>
  <cp:lastPrinted>2020-02-12T20:56:22Z</cp:lastPrinted>
  <dcterms:created xsi:type="dcterms:W3CDTF">2018-01-05T15:35:37Z</dcterms:created>
  <dcterms:modified xsi:type="dcterms:W3CDTF">2022-11-29T10:20:19Z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0x0101009D1D7E6351981244A9B4DDA468D2B4AD</vt:lpwstr>
  </property>
  <property fmtid="{D5CDD505-2E9C-101B-9397-08002B2CF9AE}" pid="3" name="MediaServiceImageTags">
    <vt:lpwstr/>
  </property>
</Properties>
</file>