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757" r:id="rId5"/>
  </p:sldMasterIdLst>
  <p:notesMasterIdLst>
    <p:notesMasterId r:id="rId23"/>
  </p:notesMasterIdLst>
  <p:sldIdLst>
    <p:sldId id="2442" r:id="rId6"/>
    <p:sldId id="2450" r:id="rId7"/>
    <p:sldId id="2453" r:id="rId8"/>
    <p:sldId id="2458" r:id="rId9"/>
    <p:sldId id="2448" r:id="rId10"/>
    <p:sldId id="2451" r:id="rId11"/>
    <p:sldId id="2460" r:id="rId12"/>
    <p:sldId id="2463" r:id="rId13"/>
    <p:sldId id="2456" r:id="rId14"/>
    <p:sldId id="2449" r:id="rId15"/>
    <p:sldId id="2464" r:id="rId16"/>
    <p:sldId id="2465" r:id="rId17"/>
    <p:sldId id="2461" r:id="rId18"/>
    <p:sldId id="2443" r:id="rId19"/>
    <p:sldId id="2446" r:id="rId20"/>
    <p:sldId id="2462" r:id="rId21"/>
    <p:sldId id="2455" r:id="rId22"/>
  </p:sldIdLst>
  <p:sldSz cx="12192000" cy="6858000"/>
  <p:notesSz cx="6858000" cy="9144000"/>
  <p:embeddedFontLst>
    <p:embeddedFont>
      <p:font typeface="Arial Black" panose="020B0A04020102020204" pitchFamily="34" charset="0"/>
      <p:regular r:id="rId24"/>
      <p:bold r:id="rId25"/>
    </p:embeddedFont>
    <p:embeddedFont>
      <p:font typeface="Calibri" panose="020F0502020204030204" pitchFamily="34" charset="0"/>
      <p:regular r:id="rId26"/>
      <p:bold r:id="rId27"/>
      <p:italic r:id="rId28"/>
      <p:boldItalic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BE74F-9F16-4FC6-004F-F4FE514C66B4}" name="Lianna Martin" initials="LM" userId="S::lianna.martin@hlp.nhs.uk::59b1ca76-3e9c-4230-8169-44b1a9e786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Lianna (HEALTHY LONDON PARTNERSHIP)" initials="ML(LP" lastIdx="1" clrIdx="0">
    <p:extLst>
      <p:ext uri="{19B8F6BF-5375-455C-9EA6-DF929625EA0E}">
        <p15:presenceInfo xmlns:p15="http://schemas.microsoft.com/office/powerpoint/2012/main" userId="S::lianna.martin@nhs.net::3bf04fc8-8821-4567-9979-194a1b828cac" providerId="AD"/>
      </p:ext>
    </p:extLst>
  </p:cmAuthor>
  <p:cmAuthor id="2" name="Jennifer Brooks" initials="JB" lastIdx="3" clrIdx="1">
    <p:extLst>
      <p:ext uri="{19B8F6BF-5375-455C-9EA6-DF929625EA0E}">
        <p15:presenceInfo xmlns:p15="http://schemas.microsoft.com/office/powerpoint/2012/main" userId="Jennifer Broo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A25BA0"/>
    <a:srgbClr val="007EB0"/>
    <a:srgbClr val="0072C6"/>
    <a:srgbClr val="C5D8E1"/>
    <a:srgbClr val="AD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8E632-E511-4546-B5E1-0DDDE40967C9}" v="274" dt="2022-05-16T08:12:17.571"/>
    <p1510:client id="{AF09B816-B904-8D99-B890-E1A3557D979C}" v="9" dt="2022-07-13T16:07:42.916"/>
  </p1510:revLst>
</p1510:revInfo>
</file>

<file path=ppt/tableStyles.xml><?xml version="1.0" encoding="utf-8"?>
<a:tblStyleLst xmlns:a="http://schemas.openxmlformats.org/drawingml/2006/main" def="{B2261337-0275-4067-8E78-EA01C606D6E9}">
  <a:tblStyle styleId="{B2261337-0275-4067-8E78-EA01C606D6E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D"/>
          </a:solidFill>
        </a:fill>
      </a:tcStyle>
    </a:wholeTbl>
    <a:band1H>
      <a:tcTxStyle/>
      <a:tcStyle>
        <a:tcBdr/>
        <a:fill>
          <a:solidFill>
            <a:srgbClr val="F4CBD8"/>
          </a:solidFill>
        </a:fill>
      </a:tcStyle>
    </a:band1H>
    <a:band2H>
      <a:tcTxStyle/>
      <a:tcStyle>
        <a:tcBdr/>
      </a:tcStyle>
    </a:band2H>
    <a:band1V>
      <a:tcTxStyle/>
      <a:tcStyle>
        <a:tcBdr/>
        <a:fill>
          <a:solidFill>
            <a:srgbClr val="F4CB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73B78-B3D0-4DD1-8EF1-D747671652B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E745C068-4173-47C5-A04B-84AF888EA89C}">
      <dgm:prSet phldrT="[Text]" phldr="0"/>
      <dgm:spPr/>
      <dgm:t>
        <a:bodyPr/>
        <a:lstStyle/>
        <a:p>
          <a:r>
            <a:rPr lang="en-GB">
              <a:latin typeface="Arial Black"/>
            </a:rPr>
            <a:t>Inputs</a:t>
          </a:r>
          <a:endParaRPr lang="en-GB"/>
        </a:p>
      </dgm:t>
    </dgm:pt>
    <dgm:pt modelId="{F9A73A38-81D3-46C0-9B78-DD737F433D12}" type="parTrans" cxnId="{5E00DC7E-F8D5-4512-A462-9475657409FA}">
      <dgm:prSet/>
      <dgm:spPr/>
      <dgm:t>
        <a:bodyPr/>
        <a:lstStyle/>
        <a:p>
          <a:endParaRPr lang="en-GB"/>
        </a:p>
      </dgm:t>
    </dgm:pt>
    <dgm:pt modelId="{CC91C20E-55D5-484E-8E3F-BCE8EE1E446A}" type="sibTrans" cxnId="{5E00DC7E-F8D5-4512-A462-9475657409FA}">
      <dgm:prSet/>
      <dgm:spPr/>
      <dgm:t>
        <a:bodyPr/>
        <a:lstStyle/>
        <a:p>
          <a:endParaRPr lang="en-GB"/>
        </a:p>
      </dgm:t>
    </dgm:pt>
    <dgm:pt modelId="{96F0E270-A908-4FE6-9CA7-C74922A50D9B}">
      <dgm:prSet phldrT="[Text]" phldr="0"/>
      <dgm:spPr/>
      <dgm:t>
        <a:bodyPr/>
        <a:lstStyle/>
        <a:p>
          <a:r>
            <a:rPr lang="en-GB">
              <a:latin typeface="Arial Black"/>
              <a:cs typeface="Arial"/>
            </a:rPr>
            <a:t>Activities</a:t>
          </a:r>
          <a:endParaRPr lang="en-GB"/>
        </a:p>
      </dgm:t>
    </dgm:pt>
    <dgm:pt modelId="{86911B5D-B6BE-4632-9C09-BF0006A0A6F2}" type="parTrans" cxnId="{A5716088-5578-48A6-A7B3-3A86D7D320C8}">
      <dgm:prSet/>
      <dgm:spPr/>
      <dgm:t>
        <a:bodyPr/>
        <a:lstStyle/>
        <a:p>
          <a:endParaRPr lang="en-GB"/>
        </a:p>
      </dgm:t>
    </dgm:pt>
    <dgm:pt modelId="{DB081C2F-9CE0-41CB-813C-2712326AD170}" type="sibTrans" cxnId="{A5716088-5578-48A6-A7B3-3A86D7D320C8}">
      <dgm:prSet/>
      <dgm:spPr/>
      <dgm:t>
        <a:bodyPr/>
        <a:lstStyle/>
        <a:p>
          <a:endParaRPr lang="en-GB"/>
        </a:p>
      </dgm:t>
    </dgm:pt>
    <dgm:pt modelId="{A9EA463F-DE04-4419-9FB4-9A366ED3D1BC}">
      <dgm:prSet phldrT="[Text]" phldr="0"/>
      <dgm:spPr/>
      <dgm:t>
        <a:bodyPr/>
        <a:lstStyle/>
        <a:p>
          <a:r>
            <a:rPr lang="en-GB">
              <a:latin typeface="Arial Black"/>
            </a:rPr>
            <a:t>Outputs</a:t>
          </a:r>
          <a:endParaRPr lang="en-GB"/>
        </a:p>
      </dgm:t>
    </dgm:pt>
    <dgm:pt modelId="{EA504F14-A74D-47E6-BA00-EFEF7190D1C7}" type="parTrans" cxnId="{92A7D884-B503-473F-8FF9-861046964744}">
      <dgm:prSet/>
      <dgm:spPr/>
      <dgm:t>
        <a:bodyPr/>
        <a:lstStyle/>
        <a:p>
          <a:endParaRPr lang="en-GB"/>
        </a:p>
      </dgm:t>
    </dgm:pt>
    <dgm:pt modelId="{A3C66961-68B1-46E7-B4E7-4F54D5B4013E}" type="sibTrans" cxnId="{92A7D884-B503-473F-8FF9-861046964744}">
      <dgm:prSet/>
      <dgm:spPr/>
      <dgm:t>
        <a:bodyPr/>
        <a:lstStyle/>
        <a:p>
          <a:endParaRPr lang="en-GB"/>
        </a:p>
      </dgm:t>
    </dgm:pt>
    <dgm:pt modelId="{4FDA1DB6-BCC1-45E0-877B-A3403FBE840E}">
      <dgm:prSet phldrT="[Text]" phldr="0"/>
      <dgm:spPr/>
      <dgm:t>
        <a:bodyPr/>
        <a:lstStyle/>
        <a:p>
          <a:r>
            <a:rPr lang="en-GB">
              <a:latin typeface="Arial Black"/>
            </a:rPr>
            <a:t>Outcomes</a:t>
          </a:r>
          <a:endParaRPr lang="en-GB"/>
        </a:p>
      </dgm:t>
    </dgm:pt>
    <dgm:pt modelId="{7C4E5F0C-8C18-46F4-8BB6-2195E968F015}" type="parTrans" cxnId="{B631B9C9-F9BD-4AEF-BA7C-BF7F66A4483C}">
      <dgm:prSet/>
      <dgm:spPr/>
      <dgm:t>
        <a:bodyPr/>
        <a:lstStyle/>
        <a:p>
          <a:endParaRPr lang="en-GB"/>
        </a:p>
      </dgm:t>
    </dgm:pt>
    <dgm:pt modelId="{44231042-FAF1-4945-A311-5CFBF53D753E}" type="sibTrans" cxnId="{B631B9C9-F9BD-4AEF-BA7C-BF7F66A4483C}">
      <dgm:prSet/>
      <dgm:spPr/>
      <dgm:t>
        <a:bodyPr/>
        <a:lstStyle/>
        <a:p>
          <a:endParaRPr lang="en-GB"/>
        </a:p>
      </dgm:t>
    </dgm:pt>
    <dgm:pt modelId="{5291525E-C70C-42AD-858E-EA830F660F3C}">
      <dgm:prSet phldr="0"/>
      <dgm:spPr/>
      <dgm:t>
        <a:bodyPr/>
        <a:lstStyle/>
        <a:p>
          <a:r>
            <a:rPr lang="en-GB">
              <a:latin typeface="Arial Black"/>
            </a:rPr>
            <a:t>Impact</a:t>
          </a:r>
        </a:p>
      </dgm:t>
    </dgm:pt>
    <dgm:pt modelId="{82DB24D6-4FD2-4041-8934-FF6867949259}" type="parTrans" cxnId="{7D44AD4A-D550-4963-A15C-19391791AA12}">
      <dgm:prSet/>
      <dgm:spPr/>
    </dgm:pt>
    <dgm:pt modelId="{56EB147D-AB8E-48B4-97CC-4C3FE4E2A4FA}" type="sibTrans" cxnId="{7D44AD4A-D550-4963-A15C-19391791AA12}">
      <dgm:prSet/>
      <dgm:spPr/>
    </dgm:pt>
    <dgm:pt modelId="{A35D7E8C-06F5-4315-9EF0-5FE5B58AC810}" type="pres">
      <dgm:prSet presAssocID="{34973B78-B3D0-4DD1-8EF1-D747671652B4}" presName="Name0" presStyleCnt="0">
        <dgm:presLayoutVars>
          <dgm:dir/>
          <dgm:animLvl val="lvl"/>
          <dgm:resizeHandles val="exact"/>
        </dgm:presLayoutVars>
      </dgm:prSet>
      <dgm:spPr/>
    </dgm:pt>
    <dgm:pt modelId="{119F78B2-EA55-4F09-937D-4DEC0E9E3F0B}" type="pres">
      <dgm:prSet presAssocID="{E745C068-4173-47C5-A04B-84AF888EA89C}" presName="parTxOnly" presStyleLbl="node1" presStyleIdx="0" presStyleCnt="5">
        <dgm:presLayoutVars>
          <dgm:chMax val="0"/>
          <dgm:chPref val="0"/>
          <dgm:bulletEnabled val="1"/>
        </dgm:presLayoutVars>
      </dgm:prSet>
      <dgm:spPr/>
    </dgm:pt>
    <dgm:pt modelId="{9F2B622C-BFD8-4F91-810D-FAE7D531CE08}" type="pres">
      <dgm:prSet presAssocID="{CC91C20E-55D5-484E-8E3F-BCE8EE1E446A}" presName="parTxOnlySpace" presStyleCnt="0"/>
      <dgm:spPr/>
    </dgm:pt>
    <dgm:pt modelId="{3AA2748A-E59B-49F2-954B-06AAFA3729FB}" type="pres">
      <dgm:prSet presAssocID="{96F0E270-A908-4FE6-9CA7-C74922A50D9B}" presName="parTxOnly" presStyleLbl="node1" presStyleIdx="1" presStyleCnt="5">
        <dgm:presLayoutVars>
          <dgm:chMax val="0"/>
          <dgm:chPref val="0"/>
          <dgm:bulletEnabled val="1"/>
        </dgm:presLayoutVars>
      </dgm:prSet>
      <dgm:spPr/>
    </dgm:pt>
    <dgm:pt modelId="{84476EC8-EAF8-4633-AB57-79D62E192504}" type="pres">
      <dgm:prSet presAssocID="{DB081C2F-9CE0-41CB-813C-2712326AD170}" presName="parTxOnlySpace" presStyleCnt="0"/>
      <dgm:spPr/>
    </dgm:pt>
    <dgm:pt modelId="{CE1F59A8-545A-450F-A63B-EE6ACB1A1013}" type="pres">
      <dgm:prSet presAssocID="{A9EA463F-DE04-4419-9FB4-9A366ED3D1BC}" presName="parTxOnly" presStyleLbl="node1" presStyleIdx="2" presStyleCnt="5">
        <dgm:presLayoutVars>
          <dgm:chMax val="0"/>
          <dgm:chPref val="0"/>
          <dgm:bulletEnabled val="1"/>
        </dgm:presLayoutVars>
      </dgm:prSet>
      <dgm:spPr/>
    </dgm:pt>
    <dgm:pt modelId="{C36E3D72-9BA2-4EA7-B3C3-4357C061E4DA}" type="pres">
      <dgm:prSet presAssocID="{A3C66961-68B1-46E7-B4E7-4F54D5B4013E}" presName="parTxOnlySpace" presStyleCnt="0"/>
      <dgm:spPr/>
    </dgm:pt>
    <dgm:pt modelId="{1B226C83-DC83-419C-9DCE-85652E316BDA}" type="pres">
      <dgm:prSet presAssocID="{4FDA1DB6-BCC1-45E0-877B-A3403FBE840E}" presName="parTxOnly" presStyleLbl="node1" presStyleIdx="3" presStyleCnt="5">
        <dgm:presLayoutVars>
          <dgm:chMax val="0"/>
          <dgm:chPref val="0"/>
          <dgm:bulletEnabled val="1"/>
        </dgm:presLayoutVars>
      </dgm:prSet>
      <dgm:spPr/>
    </dgm:pt>
    <dgm:pt modelId="{4D1D0052-472E-4774-B06A-281BBE2B08AD}" type="pres">
      <dgm:prSet presAssocID="{44231042-FAF1-4945-A311-5CFBF53D753E}" presName="parTxOnlySpace" presStyleCnt="0"/>
      <dgm:spPr/>
    </dgm:pt>
    <dgm:pt modelId="{16C9C482-5068-4712-BFA7-0C6DB1CBAA57}" type="pres">
      <dgm:prSet presAssocID="{5291525E-C70C-42AD-858E-EA830F660F3C}" presName="parTxOnly" presStyleLbl="node1" presStyleIdx="4" presStyleCnt="5">
        <dgm:presLayoutVars>
          <dgm:chMax val="0"/>
          <dgm:chPref val="0"/>
          <dgm:bulletEnabled val="1"/>
        </dgm:presLayoutVars>
      </dgm:prSet>
      <dgm:spPr/>
    </dgm:pt>
  </dgm:ptLst>
  <dgm:cxnLst>
    <dgm:cxn modelId="{7CBC7400-F151-43A6-9121-E467B8799A48}" type="presOf" srcId="{5291525E-C70C-42AD-858E-EA830F660F3C}" destId="{16C9C482-5068-4712-BFA7-0C6DB1CBAA57}" srcOrd="0" destOrd="0" presId="urn:microsoft.com/office/officeart/2005/8/layout/chevron1"/>
    <dgm:cxn modelId="{FF02913D-C164-466E-99EF-C82A9814D640}" type="presOf" srcId="{4FDA1DB6-BCC1-45E0-877B-A3403FBE840E}" destId="{1B226C83-DC83-419C-9DCE-85652E316BDA}" srcOrd="0" destOrd="0" presId="urn:microsoft.com/office/officeart/2005/8/layout/chevron1"/>
    <dgm:cxn modelId="{7D44AD4A-D550-4963-A15C-19391791AA12}" srcId="{34973B78-B3D0-4DD1-8EF1-D747671652B4}" destId="{5291525E-C70C-42AD-858E-EA830F660F3C}" srcOrd="4" destOrd="0" parTransId="{82DB24D6-4FD2-4041-8934-FF6867949259}" sibTransId="{56EB147D-AB8E-48B4-97CC-4C3FE4E2A4FA}"/>
    <dgm:cxn modelId="{D2BA654C-185D-4CA0-ABD7-3296047045BC}" type="presOf" srcId="{96F0E270-A908-4FE6-9CA7-C74922A50D9B}" destId="{3AA2748A-E59B-49F2-954B-06AAFA3729FB}" srcOrd="0" destOrd="0" presId="urn:microsoft.com/office/officeart/2005/8/layout/chevron1"/>
    <dgm:cxn modelId="{5E00DC7E-F8D5-4512-A462-9475657409FA}" srcId="{34973B78-B3D0-4DD1-8EF1-D747671652B4}" destId="{E745C068-4173-47C5-A04B-84AF888EA89C}" srcOrd="0" destOrd="0" parTransId="{F9A73A38-81D3-46C0-9B78-DD737F433D12}" sibTransId="{CC91C20E-55D5-484E-8E3F-BCE8EE1E446A}"/>
    <dgm:cxn modelId="{92A7D884-B503-473F-8FF9-861046964744}" srcId="{34973B78-B3D0-4DD1-8EF1-D747671652B4}" destId="{A9EA463F-DE04-4419-9FB4-9A366ED3D1BC}" srcOrd="2" destOrd="0" parTransId="{EA504F14-A74D-47E6-BA00-EFEF7190D1C7}" sibTransId="{A3C66961-68B1-46E7-B4E7-4F54D5B4013E}"/>
    <dgm:cxn modelId="{A5716088-5578-48A6-A7B3-3A86D7D320C8}" srcId="{34973B78-B3D0-4DD1-8EF1-D747671652B4}" destId="{96F0E270-A908-4FE6-9CA7-C74922A50D9B}" srcOrd="1" destOrd="0" parTransId="{86911B5D-B6BE-4632-9C09-BF0006A0A6F2}" sibTransId="{DB081C2F-9CE0-41CB-813C-2712326AD170}"/>
    <dgm:cxn modelId="{CC9F0A90-14F6-4590-B89B-B62E331EC54B}" type="presOf" srcId="{E745C068-4173-47C5-A04B-84AF888EA89C}" destId="{119F78B2-EA55-4F09-937D-4DEC0E9E3F0B}" srcOrd="0" destOrd="0" presId="urn:microsoft.com/office/officeart/2005/8/layout/chevron1"/>
    <dgm:cxn modelId="{B90673C4-129A-4C48-8A59-FB65AD186A7F}" type="presOf" srcId="{A9EA463F-DE04-4419-9FB4-9A366ED3D1BC}" destId="{CE1F59A8-545A-450F-A63B-EE6ACB1A1013}" srcOrd="0" destOrd="0" presId="urn:microsoft.com/office/officeart/2005/8/layout/chevron1"/>
    <dgm:cxn modelId="{B631B9C9-F9BD-4AEF-BA7C-BF7F66A4483C}" srcId="{34973B78-B3D0-4DD1-8EF1-D747671652B4}" destId="{4FDA1DB6-BCC1-45E0-877B-A3403FBE840E}" srcOrd="3" destOrd="0" parTransId="{7C4E5F0C-8C18-46F4-8BB6-2195E968F015}" sibTransId="{44231042-FAF1-4945-A311-5CFBF53D753E}"/>
    <dgm:cxn modelId="{9DED11F2-BF3A-45CD-B878-952F98C326E4}" type="presOf" srcId="{34973B78-B3D0-4DD1-8EF1-D747671652B4}" destId="{A35D7E8C-06F5-4315-9EF0-5FE5B58AC810}" srcOrd="0" destOrd="0" presId="urn:microsoft.com/office/officeart/2005/8/layout/chevron1"/>
    <dgm:cxn modelId="{23C5B38B-EDCB-4A69-9F5E-FF10002C3A50}" type="presParOf" srcId="{A35D7E8C-06F5-4315-9EF0-5FE5B58AC810}" destId="{119F78B2-EA55-4F09-937D-4DEC0E9E3F0B}" srcOrd="0" destOrd="0" presId="urn:microsoft.com/office/officeart/2005/8/layout/chevron1"/>
    <dgm:cxn modelId="{6F355C5C-114C-4511-9077-6512E228BD18}" type="presParOf" srcId="{A35D7E8C-06F5-4315-9EF0-5FE5B58AC810}" destId="{9F2B622C-BFD8-4F91-810D-FAE7D531CE08}" srcOrd="1" destOrd="0" presId="urn:microsoft.com/office/officeart/2005/8/layout/chevron1"/>
    <dgm:cxn modelId="{8D2C0E13-5B48-405B-87FD-B72087FC2092}" type="presParOf" srcId="{A35D7E8C-06F5-4315-9EF0-5FE5B58AC810}" destId="{3AA2748A-E59B-49F2-954B-06AAFA3729FB}" srcOrd="2" destOrd="0" presId="urn:microsoft.com/office/officeart/2005/8/layout/chevron1"/>
    <dgm:cxn modelId="{21A06E52-11FF-4DDF-A8AE-D14676A74E09}" type="presParOf" srcId="{A35D7E8C-06F5-4315-9EF0-5FE5B58AC810}" destId="{84476EC8-EAF8-4633-AB57-79D62E192504}" srcOrd="3" destOrd="0" presId="urn:microsoft.com/office/officeart/2005/8/layout/chevron1"/>
    <dgm:cxn modelId="{88D4FBCD-D545-4A63-B2B3-5D6E59AA72A6}" type="presParOf" srcId="{A35D7E8C-06F5-4315-9EF0-5FE5B58AC810}" destId="{CE1F59A8-545A-450F-A63B-EE6ACB1A1013}" srcOrd="4" destOrd="0" presId="urn:microsoft.com/office/officeart/2005/8/layout/chevron1"/>
    <dgm:cxn modelId="{5285C719-50DF-4BEE-9695-A80A355AC802}" type="presParOf" srcId="{A35D7E8C-06F5-4315-9EF0-5FE5B58AC810}" destId="{C36E3D72-9BA2-4EA7-B3C3-4357C061E4DA}" srcOrd="5" destOrd="0" presId="urn:microsoft.com/office/officeart/2005/8/layout/chevron1"/>
    <dgm:cxn modelId="{377FEF2F-1126-4423-8D85-0D9AD7C60EC5}" type="presParOf" srcId="{A35D7E8C-06F5-4315-9EF0-5FE5B58AC810}" destId="{1B226C83-DC83-419C-9DCE-85652E316BDA}" srcOrd="6" destOrd="0" presId="urn:microsoft.com/office/officeart/2005/8/layout/chevron1"/>
    <dgm:cxn modelId="{E3066AAF-8C60-43A0-B2C3-7717DA72CC8B}" type="presParOf" srcId="{A35D7E8C-06F5-4315-9EF0-5FE5B58AC810}" destId="{4D1D0052-472E-4774-B06A-281BBE2B08AD}" srcOrd="7" destOrd="0" presId="urn:microsoft.com/office/officeart/2005/8/layout/chevron1"/>
    <dgm:cxn modelId="{742E9815-29D8-42A2-86FE-C91CB19358F4}" type="presParOf" srcId="{A35D7E8C-06F5-4315-9EF0-5FE5B58AC810}" destId="{16C9C482-5068-4712-BFA7-0C6DB1CBAA5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F78B2-EA55-4F09-937D-4DEC0E9E3F0B}">
      <dsp:nvSpPr>
        <dsp:cNvPr id="0" name=""/>
        <dsp:cNvSpPr/>
      </dsp:nvSpPr>
      <dsp:spPr>
        <a:xfrm>
          <a:off x="2761" y="82632"/>
          <a:ext cx="2457945" cy="9831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a:rPr>
            <a:t>Inputs</a:t>
          </a:r>
          <a:endParaRPr lang="en-GB" sz="1900" kern="1200"/>
        </a:p>
      </dsp:txBody>
      <dsp:txXfrm>
        <a:off x="494350" y="82632"/>
        <a:ext cx="1474767" cy="983178"/>
      </dsp:txXfrm>
    </dsp:sp>
    <dsp:sp modelId="{3AA2748A-E59B-49F2-954B-06AAFA3729FB}">
      <dsp:nvSpPr>
        <dsp:cNvPr id="0" name=""/>
        <dsp:cNvSpPr/>
      </dsp:nvSpPr>
      <dsp:spPr>
        <a:xfrm>
          <a:off x="2214912" y="82632"/>
          <a:ext cx="2457945" cy="9831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a:cs typeface="Arial"/>
            </a:rPr>
            <a:t>Activities</a:t>
          </a:r>
          <a:endParaRPr lang="en-GB" sz="1900" kern="1200"/>
        </a:p>
      </dsp:txBody>
      <dsp:txXfrm>
        <a:off x="2706501" y="82632"/>
        <a:ext cx="1474767" cy="983178"/>
      </dsp:txXfrm>
    </dsp:sp>
    <dsp:sp modelId="{CE1F59A8-545A-450F-A63B-EE6ACB1A1013}">
      <dsp:nvSpPr>
        <dsp:cNvPr id="0" name=""/>
        <dsp:cNvSpPr/>
      </dsp:nvSpPr>
      <dsp:spPr>
        <a:xfrm>
          <a:off x="4427062" y="82632"/>
          <a:ext cx="2457945" cy="9831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a:rPr>
            <a:t>Outputs</a:t>
          </a:r>
          <a:endParaRPr lang="en-GB" sz="1900" kern="1200"/>
        </a:p>
      </dsp:txBody>
      <dsp:txXfrm>
        <a:off x="4918651" y="82632"/>
        <a:ext cx="1474767" cy="983178"/>
      </dsp:txXfrm>
    </dsp:sp>
    <dsp:sp modelId="{1B226C83-DC83-419C-9DCE-85652E316BDA}">
      <dsp:nvSpPr>
        <dsp:cNvPr id="0" name=""/>
        <dsp:cNvSpPr/>
      </dsp:nvSpPr>
      <dsp:spPr>
        <a:xfrm>
          <a:off x="6639213" y="82632"/>
          <a:ext cx="2457945" cy="9831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a:rPr>
            <a:t>Outcomes</a:t>
          </a:r>
          <a:endParaRPr lang="en-GB" sz="1900" kern="1200"/>
        </a:p>
      </dsp:txBody>
      <dsp:txXfrm>
        <a:off x="7130802" y="82632"/>
        <a:ext cx="1474767" cy="983178"/>
      </dsp:txXfrm>
    </dsp:sp>
    <dsp:sp modelId="{16C9C482-5068-4712-BFA7-0C6DB1CBAA57}">
      <dsp:nvSpPr>
        <dsp:cNvPr id="0" name=""/>
        <dsp:cNvSpPr/>
      </dsp:nvSpPr>
      <dsp:spPr>
        <a:xfrm>
          <a:off x="8851364" y="82632"/>
          <a:ext cx="2457945" cy="9831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a:rPr>
            <a:t>Impact</a:t>
          </a:r>
        </a:p>
      </dsp:txBody>
      <dsp:txXfrm>
        <a:off x="9342953" y="82632"/>
        <a:ext cx="1474767" cy="9831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616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3786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401153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Postpone by 3 weeks to make sure people are prepped to apply who we think are the main audience and engage the key stakeholders</a:t>
            </a:r>
          </a:p>
        </p:txBody>
      </p:sp>
    </p:spTree>
    <p:extLst>
      <p:ext uri="{BB962C8B-B14F-4D97-AF65-F5344CB8AC3E}">
        <p14:creationId xmlns:p14="http://schemas.microsoft.com/office/powerpoint/2010/main" val="404583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DC2DA8-7DFE-4819-90C7-43BC460D4D13}" type="slidenum">
              <a:rPr lang="en-GB" smtClean="0"/>
              <a:t>12</a:t>
            </a:fld>
            <a:endParaRPr lang="en-GB"/>
          </a:p>
        </p:txBody>
      </p:sp>
    </p:spTree>
    <p:extLst>
      <p:ext uri="{BB962C8B-B14F-4D97-AF65-F5344CB8AC3E}">
        <p14:creationId xmlns:p14="http://schemas.microsoft.com/office/powerpoint/2010/main" val="172116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2552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Three Column">
  <p:cSld name="5_Title and Three Column">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p:nvPr/>
        </p:nvSpPr>
        <p:spPr>
          <a:xfrm>
            <a:off x="33600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2" name="Google Shape;112;p1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key message">
  <p:cSld name="5_Title and key message">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7"/>
          <p:cNvSpPr txBox="1"/>
          <p:nvPr/>
        </p:nvSpPr>
        <p:spPr>
          <a:xfrm>
            <a:off x="33536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9" name="Google Shape;119;p1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viderslide">
  <p:cSld name="2_Deviderslide">
    <p:spTree>
      <p:nvGrpSpPr>
        <p:cNvPr id="1" name="Shape 120"/>
        <p:cNvGrpSpPr/>
        <p:nvPr/>
      </p:nvGrpSpPr>
      <p:grpSpPr>
        <a:xfrm>
          <a:off x="0" y="0"/>
          <a:ext cx="0" cy="0"/>
          <a:chOff x="0" y="0"/>
          <a:chExt cx="0" cy="0"/>
        </a:xfrm>
      </p:grpSpPr>
      <p:sp>
        <p:nvSpPr>
          <p:cNvPr id="121" name="Google Shape;121;p18"/>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03</a:t>
            </a:r>
            <a:endParaRPr sz="8800">
              <a:solidFill>
                <a:schemeClr val="lt1"/>
              </a:solidFill>
              <a:latin typeface="Arial"/>
              <a:ea typeface="Arial"/>
              <a:cs typeface="Arial"/>
              <a:sym typeface="Arial"/>
            </a:endParaRPr>
          </a:p>
        </p:txBody>
      </p:sp>
      <p:sp>
        <p:nvSpPr>
          <p:cNvPr id="124" name="Google Shape;124;p1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25" name="Google Shape;125;p1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26" name="Google Shape;126;p1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ontent and Two Column">
  <p:cSld name="2_Content and Two Colum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Three Column">
  <p:cSld name="2_Title and Three Column">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1"/>
          <p:cNvSpPr txBox="1"/>
          <p:nvPr/>
        </p:nvSpPr>
        <p:spPr>
          <a:xfrm>
            <a:off x="336000" y="190801"/>
            <a:ext cx="11523133" cy="503783"/>
          </a:xfrm>
          <a:prstGeom prst="rect">
            <a:avLst/>
          </a:prstGeom>
          <a:solidFill>
            <a:srgbClr val="A25BA0"/>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45" name="Google Shape;145;p2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key message">
  <p:cSld name="2_Title and key message">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200"/>
              <a:buNone/>
              <a:defRPr sz="22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2"/>
          <p:cNvSpPr txBox="1"/>
          <p:nvPr/>
        </p:nvSpPr>
        <p:spPr>
          <a:xfrm>
            <a:off x="335360" y="190801"/>
            <a:ext cx="11523133" cy="503783"/>
          </a:xfrm>
          <a:prstGeom prst="rect">
            <a:avLst/>
          </a:prstGeom>
          <a:solidFill>
            <a:schemeClr val="accent2"/>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52" name="Google Shape;152;p2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Deviderslide">
  <p:cSld name="3_Deviderslide">
    <p:spTree>
      <p:nvGrpSpPr>
        <p:cNvPr id="1" name="Shape 153"/>
        <p:cNvGrpSpPr/>
        <p:nvPr/>
      </p:nvGrpSpPr>
      <p:grpSpPr>
        <a:xfrm>
          <a:off x="0" y="0"/>
          <a:ext cx="0" cy="0"/>
          <a:chOff x="0" y="0"/>
          <a:chExt cx="0" cy="0"/>
        </a:xfrm>
      </p:grpSpPr>
      <p:sp>
        <p:nvSpPr>
          <p:cNvPr id="154" name="Google Shape;154;p23"/>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04</a:t>
            </a:r>
            <a:endParaRPr sz="8800">
              <a:solidFill>
                <a:schemeClr val="lt1"/>
              </a:solidFill>
              <a:latin typeface="Arial"/>
              <a:ea typeface="Arial"/>
              <a:cs typeface="Arial"/>
              <a:sym typeface="Arial"/>
            </a:endParaRPr>
          </a:p>
        </p:txBody>
      </p:sp>
      <p:sp>
        <p:nvSpPr>
          <p:cNvPr id="157" name="Google Shape;157;p2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58" name="Google Shape;158;p2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59" name="Google Shape;159;p2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ontent and Two Column">
  <p:cSld name="3_Content and Two Column">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key message">
  <p:cSld name="Title and key message">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
          <p:cNvSpPr txBox="1"/>
          <p:nvPr/>
        </p:nvSpPr>
        <p:spPr>
          <a:xfrm>
            <a:off x="33536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53" name="Google Shape;53;p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Three Column">
  <p:cSld name="3_Title and Three Column">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6"/>
          <p:cNvSpPr txBox="1"/>
          <p:nvPr/>
        </p:nvSpPr>
        <p:spPr>
          <a:xfrm>
            <a:off x="33600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78" name="Google Shape;178;p2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key message">
  <p:cSld name="3_Title and key message">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7"/>
          <p:cNvSpPr txBox="1"/>
          <p:nvPr/>
        </p:nvSpPr>
        <p:spPr>
          <a:xfrm>
            <a:off x="33536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85" name="Google Shape;185;p2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Deviderslide">
  <p:cSld name="4_Deviderslide">
    <p:spTree>
      <p:nvGrpSpPr>
        <p:cNvPr id="1"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0038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8"/>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05</a:t>
            </a:r>
            <a:endParaRPr sz="8800">
              <a:solidFill>
                <a:schemeClr val="lt1"/>
              </a:solidFill>
              <a:latin typeface="Arial"/>
              <a:ea typeface="Arial"/>
              <a:cs typeface="Arial"/>
              <a:sym typeface="Arial"/>
            </a:endParaRPr>
          </a:p>
        </p:txBody>
      </p:sp>
      <p:sp>
        <p:nvSpPr>
          <p:cNvPr id="190" name="Google Shape;190;p2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91" name="Google Shape;191;p2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92" name="Google Shape;192;p2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ontent and Two Column">
  <p:cSld name="4_Content and Two Column">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3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Three Column">
  <p:cSld name="4_Title and Three Column">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3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1"/>
          <p:cNvSpPr txBox="1"/>
          <p:nvPr/>
        </p:nvSpPr>
        <p:spPr>
          <a:xfrm>
            <a:off x="33600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1" name="Google Shape;211;p3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and key message">
  <p:cSld name="4_Title and key message">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2"/>
          <p:cNvSpPr txBox="1"/>
          <p:nvPr/>
        </p:nvSpPr>
        <p:spPr>
          <a:xfrm>
            <a:off x="33536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8" name="Google Shape;218;p3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Deviderslide">
  <p:cSld name="5_Deviderslide">
    <p:spTree>
      <p:nvGrpSpPr>
        <p:cNvPr id="1" name="Shape 219"/>
        <p:cNvGrpSpPr/>
        <p:nvPr/>
      </p:nvGrpSpPr>
      <p:grpSpPr>
        <a:xfrm>
          <a:off x="0" y="0"/>
          <a:ext cx="0" cy="0"/>
          <a:chOff x="0" y="0"/>
          <a:chExt cx="0" cy="0"/>
        </a:xfrm>
      </p:grpSpPr>
      <p:sp>
        <p:nvSpPr>
          <p:cNvPr id="220" name="Google Shape;220;p3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3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3"/>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06</a:t>
            </a:r>
            <a:endParaRPr sz="8800">
              <a:solidFill>
                <a:schemeClr val="lt1"/>
              </a:solidFill>
              <a:latin typeface="Arial"/>
              <a:ea typeface="Arial"/>
              <a:cs typeface="Arial"/>
              <a:sym typeface="Arial"/>
            </a:endParaRPr>
          </a:p>
        </p:txBody>
      </p:sp>
      <p:sp>
        <p:nvSpPr>
          <p:cNvPr id="223" name="Google Shape;223;p3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24" name="Google Shape;224;p3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25" name="Google Shape;225;p3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Deviderslide">
  <p:cSld name="6_Deviderslide">
    <p:spTree>
      <p:nvGrpSpPr>
        <p:cNvPr id="1" name="Shape 226"/>
        <p:cNvGrpSpPr/>
        <p:nvPr/>
      </p:nvGrpSpPr>
      <p:grpSpPr>
        <a:xfrm>
          <a:off x="0" y="0"/>
          <a:ext cx="0" cy="0"/>
          <a:chOff x="0" y="0"/>
          <a:chExt cx="0" cy="0"/>
        </a:xfrm>
      </p:grpSpPr>
      <p:sp>
        <p:nvSpPr>
          <p:cNvPr id="227" name="Google Shape;227;p34"/>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4"/>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4"/>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07</a:t>
            </a:r>
            <a:endParaRPr sz="8800">
              <a:solidFill>
                <a:schemeClr val="lt1"/>
              </a:solidFill>
              <a:latin typeface="Arial"/>
              <a:ea typeface="Arial"/>
              <a:cs typeface="Arial"/>
              <a:sym typeface="Arial"/>
            </a:endParaRPr>
          </a:p>
        </p:txBody>
      </p:sp>
      <p:sp>
        <p:nvSpPr>
          <p:cNvPr id="230" name="Google Shape;230;p34"/>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1" name="Google Shape;231;p34"/>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2" name="Google Shape;232;p3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Deviderslide">
  <p:cSld name="8_Deviderslide">
    <p:spTree>
      <p:nvGrpSpPr>
        <p:cNvPr id="1" name="Shape 233"/>
        <p:cNvGrpSpPr/>
        <p:nvPr/>
      </p:nvGrpSpPr>
      <p:grpSpPr>
        <a:xfrm>
          <a:off x="0" y="0"/>
          <a:ext cx="0" cy="0"/>
          <a:chOff x="0" y="0"/>
          <a:chExt cx="0" cy="0"/>
        </a:xfrm>
      </p:grpSpPr>
      <p:sp>
        <p:nvSpPr>
          <p:cNvPr id="234" name="Google Shape;234;p35"/>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35"/>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5"/>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09</a:t>
            </a:r>
            <a:endParaRPr sz="8800">
              <a:solidFill>
                <a:schemeClr val="lt1"/>
              </a:solidFill>
              <a:latin typeface="Arial"/>
              <a:ea typeface="Arial"/>
              <a:cs typeface="Arial"/>
              <a:sym typeface="Arial"/>
            </a:endParaRPr>
          </a:p>
        </p:txBody>
      </p:sp>
      <p:sp>
        <p:nvSpPr>
          <p:cNvPr id="237" name="Google Shape;237;p35"/>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8" name="Google Shape;238;p35"/>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335723" y="1660327"/>
            <a:ext cx="10464800" cy="5766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b="1">
                <a:solidFill>
                  <a:srgbClr val="0072C6"/>
                </a:solidFil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36"/>
          <p:cNvSpPr txBox="1">
            <a:spLocks noGrp="1"/>
          </p:cNvSpPr>
          <p:nvPr>
            <p:ph type="body" idx="2"/>
          </p:nvPr>
        </p:nvSpPr>
        <p:spPr>
          <a:xfrm>
            <a:off x="334434" y="2275200"/>
            <a:ext cx="11523133" cy="410612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4" name="Google Shape;244;p36"/>
          <p:cNvPicPr preferRelativeResize="0"/>
          <p:nvPr/>
        </p:nvPicPr>
        <p:blipFill rotWithShape="1">
          <a:blip r:embed="rId2">
            <a:alphaModFix/>
          </a:blip>
          <a:srcRect/>
          <a:stretch/>
        </p:blipFill>
        <p:spPr>
          <a:xfrm>
            <a:off x="1271464" y="-158619"/>
            <a:ext cx="10751840" cy="178072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508602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41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168507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36B3-6C61-42AB-A7C3-27C6ECA0BE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53753-BDB4-4494-850A-CF8BCCC5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1577C-E677-468F-A542-1E04088F0845}"/>
              </a:ext>
            </a:extLst>
          </p:cNvPr>
          <p:cNvSpPr>
            <a:spLocks noGrp="1"/>
          </p:cNvSpPr>
          <p:nvPr>
            <p:ph type="dt" sz="half" idx="10"/>
          </p:nvPr>
        </p:nvSpPr>
        <p:spPr/>
        <p:txBody>
          <a:bodyPr/>
          <a:lstStyle/>
          <a:p>
            <a:fld id="{60C7B8B4-4354-49D2-98EE-F21174F482A3}" type="datetimeFigureOut">
              <a:rPr lang="en-GB" smtClean="0"/>
              <a:t>13/07/2022</a:t>
            </a:fld>
            <a:endParaRPr lang="en-GB"/>
          </a:p>
        </p:txBody>
      </p:sp>
      <p:sp>
        <p:nvSpPr>
          <p:cNvPr id="5" name="Footer Placeholder 4">
            <a:extLst>
              <a:ext uri="{FF2B5EF4-FFF2-40B4-BE49-F238E27FC236}">
                <a16:creationId xmlns:a16="http://schemas.microsoft.com/office/drawing/2014/main" id="{9D9C0E74-08C9-4FD8-AA46-7A4A5CD52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376B9-DBE3-4B4B-BC3C-575498086839}"/>
              </a:ext>
            </a:extLst>
          </p:cNvPr>
          <p:cNvSpPr>
            <a:spLocks noGrp="1"/>
          </p:cNvSpPr>
          <p:nvPr>
            <p:ph type="sldNum" sz="quarter" idx="12"/>
          </p:nvPr>
        </p:nvSpPr>
        <p:spPr/>
        <p:txBody>
          <a:bodyPr/>
          <a:lstStyle/>
          <a:p>
            <a:fld id="{501DCF08-2930-4DC4-AB18-A17FB2914942}" type="slidenum">
              <a:rPr lang="en-GB" smtClean="0"/>
              <a:t>‹#›</a:t>
            </a:fld>
            <a:endParaRPr lang="en-GB"/>
          </a:p>
        </p:txBody>
      </p:sp>
    </p:spTree>
    <p:extLst>
      <p:ext uri="{BB962C8B-B14F-4D97-AF65-F5344CB8AC3E}">
        <p14:creationId xmlns:p14="http://schemas.microsoft.com/office/powerpoint/2010/main" val="387763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5"/>
            <a:ext cx="11523133" cy="503783"/>
          </a:xfrm>
          <a:prstGeom prst="rect">
            <a:avLst/>
          </a:prstGeom>
          <a:solidFill>
            <a:srgbClr val="0072C6"/>
          </a:solidFill>
        </p:spPr>
        <p:txBody>
          <a:bodyPr/>
          <a:lstStyle>
            <a:lvl1pPr marL="9524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5" y="692698"/>
            <a:ext cx="11523133" cy="432047"/>
          </a:xfrm>
        </p:spPr>
        <p:txBody>
          <a:bodyPr>
            <a:normAutofit/>
          </a:bodyPr>
          <a:lstStyle>
            <a:lvl1pPr marL="177796"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365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and Two Column">
  <p:cSld name="1_Content and Two Colum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Three Column">
  <p:cSld name="1_Title and Three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p:nvPr/>
        </p:nvSpPr>
        <p:spPr>
          <a:xfrm>
            <a:off x="33600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79" name="Google Shape;79;p1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key message">
  <p:cSld name="1_Title and key message">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p:nvPr/>
        </p:nvSpPr>
        <p:spPr>
          <a:xfrm>
            <a:off x="33536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86" name="Google Shape;86;p1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Deviderslide">
  <p:cSld name="1_Deviderslide">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02</a:t>
            </a:r>
            <a:endParaRPr sz="8800">
              <a:solidFill>
                <a:schemeClr val="lt1"/>
              </a:solidFill>
              <a:latin typeface="Arial"/>
              <a:ea typeface="Arial"/>
              <a:cs typeface="Arial"/>
              <a:sym typeface="Arial"/>
            </a:endParaRPr>
          </a:p>
        </p:txBody>
      </p:sp>
      <p:sp>
        <p:nvSpPr>
          <p:cNvPr id="91" name="Google Shape;91;p1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92" name="Google Shape;92;p1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93" name="Google Shape;93;p1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ontent and Two Column">
  <p:cSld name="5_Content and Two Column">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34434" y="908050"/>
            <a:ext cx="11523133" cy="5473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1F1F"/>
                </a:solidFill>
                <a:latin typeface="Arial"/>
                <a:ea typeface="Arial"/>
                <a:cs typeface="Arial"/>
                <a:sym typeface="Arial"/>
              </a:defRPr>
            </a:lvl1pPr>
            <a:lvl2pPr marL="0" marR="0" lvl="1" indent="0" algn="r" rtl="0">
              <a:spcBef>
                <a:spcPts val="0"/>
              </a:spcBef>
              <a:buNone/>
              <a:defRPr sz="1200" b="0" i="0" u="none" strike="noStrike" cap="none">
                <a:solidFill>
                  <a:srgbClr val="1F1F1F"/>
                </a:solidFill>
                <a:latin typeface="Arial"/>
                <a:ea typeface="Arial"/>
                <a:cs typeface="Arial"/>
                <a:sym typeface="Arial"/>
              </a:defRPr>
            </a:lvl2pPr>
            <a:lvl3pPr marL="0" marR="0" lvl="2" indent="0" algn="r" rtl="0">
              <a:spcBef>
                <a:spcPts val="0"/>
              </a:spcBef>
              <a:buNone/>
              <a:defRPr sz="1200" b="0" i="0" u="none" strike="noStrike" cap="none">
                <a:solidFill>
                  <a:srgbClr val="1F1F1F"/>
                </a:solidFill>
                <a:latin typeface="Arial"/>
                <a:ea typeface="Arial"/>
                <a:cs typeface="Arial"/>
                <a:sym typeface="Arial"/>
              </a:defRPr>
            </a:lvl3pPr>
            <a:lvl4pPr marL="0" marR="0" lvl="3" indent="0" algn="r" rtl="0">
              <a:spcBef>
                <a:spcPts val="0"/>
              </a:spcBef>
              <a:buNone/>
              <a:defRPr sz="1200" b="0" i="0" u="none" strike="noStrike" cap="none">
                <a:solidFill>
                  <a:srgbClr val="1F1F1F"/>
                </a:solidFill>
                <a:latin typeface="Arial"/>
                <a:ea typeface="Arial"/>
                <a:cs typeface="Arial"/>
                <a:sym typeface="Arial"/>
              </a:defRPr>
            </a:lvl4pPr>
            <a:lvl5pPr marL="0" marR="0" lvl="4" indent="0" algn="r" rtl="0">
              <a:spcBef>
                <a:spcPts val="0"/>
              </a:spcBef>
              <a:buNone/>
              <a:defRPr sz="1200" b="0" i="0" u="none" strike="noStrike" cap="none">
                <a:solidFill>
                  <a:srgbClr val="1F1F1F"/>
                </a:solidFill>
                <a:latin typeface="Arial"/>
                <a:ea typeface="Arial"/>
                <a:cs typeface="Arial"/>
                <a:sym typeface="Arial"/>
              </a:defRPr>
            </a:lvl5pPr>
            <a:lvl6pPr marL="0" marR="0" lvl="5" indent="0" algn="r" rtl="0">
              <a:spcBef>
                <a:spcPts val="0"/>
              </a:spcBef>
              <a:buNone/>
              <a:defRPr sz="1200" b="0" i="0" u="none" strike="noStrike" cap="none">
                <a:solidFill>
                  <a:srgbClr val="1F1F1F"/>
                </a:solidFill>
                <a:latin typeface="Arial"/>
                <a:ea typeface="Arial"/>
                <a:cs typeface="Arial"/>
                <a:sym typeface="Arial"/>
              </a:defRPr>
            </a:lvl6pPr>
            <a:lvl7pPr marL="0" marR="0" lvl="6" indent="0" algn="r" rtl="0">
              <a:spcBef>
                <a:spcPts val="0"/>
              </a:spcBef>
              <a:buNone/>
              <a:defRPr sz="1200" b="0" i="0" u="none" strike="noStrike" cap="none">
                <a:solidFill>
                  <a:srgbClr val="1F1F1F"/>
                </a:solidFill>
                <a:latin typeface="Arial"/>
                <a:ea typeface="Arial"/>
                <a:cs typeface="Arial"/>
                <a:sym typeface="Arial"/>
              </a:defRPr>
            </a:lvl7pPr>
            <a:lvl8pPr marL="0" marR="0" lvl="7" indent="0" algn="r" rtl="0">
              <a:spcBef>
                <a:spcPts val="0"/>
              </a:spcBef>
              <a:buNone/>
              <a:defRPr sz="1200" b="0" i="0" u="none" strike="noStrike" cap="none">
                <a:solidFill>
                  <a:srgbClr val="1F1F1F"/>
                </a:solidFill>
                <a:latin typeface="Arial"/>
                <a:ea typeface="Arial"/>
                <a:cs typeface="Arial"/>
                <a:sym typeface="Arial"/>
              </a:defRPr>
            </a:lvl8pPr>
            <a:lvl9pPr marL="0" marR="0" lvl="8" indent="0" algn="r" rtl="0">
              <a:spcBef>
                <a:spcPts val="0"/>
              </a:spcBef>
              <a:buNone/>
              <a:defRPr sz="1200" b="0" i="0" u="none" strike="noStrike" cap="none">
                <a:solidFill>
                  <a:srgbClr val="1F1F1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61" r:id="rId1"/>
    <p:sldLayoutId id="2147483653" r:id="rId2"/>
    <p:sldLayoutId id="2147483655" r:id="rId3"/>
    <p:sldLayoutId id="2147483656" r:id="rId4"/>
    <p:sldLayoutId id="2147483657" r:id="rId5"/>
    <p:sldLayoutId id="2147483658" r:id="rId6"/>
    <p:sldLayoutId id="2147483659"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682" r:id="rId30"/>
    <p:sldLayoutId id="2147483684" r:id="rId31"/>
    <p:sldLayoutId id="2147483685" r:id="rId32"/>
    <p:sldLayoutId id="2147483686" r:id="rId33"/>
    <p:sldLayoutId id="2147483687"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5" y="908051"/>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9011840" y="6381330"/>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a:p>
        </p:txBody>
      </p:sp>
      <p:sp>
        <p:nvSpPr>
          <p:cNvPr id="3" name="Footer Placeholder 2"/>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527785498"/>
      </p:ext>
    </p:extLst>
  </p:cSld>
  <p:clrMap bg1="lt1" tx1="dk1" bg2="lt2" tx2="dk2" accent1="accent1" accent2="accent2" accent3="accent3" accent4="accent4" accent5="accent5" accent6="accent6" hlink="hlink" folHlink="folHlink"/>
  <p:sldLayoutIdLst>
    <p:sldLayoutId id="2147483760" r:id="rId1"/>
  </p:sldLayoutIdLst>
  <p:hf hdr="0" ftr="0" dt="0"/>
  <p:txStyles>
    <p:titleStyle>
      <a:lvl1pPr algn="l" defTabSz="914377"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377"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44" indent="-28574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37" indent="-269868"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05" indent="-269868"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473" indent="-269868"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377"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england.nhs.uk/publication/network-contract-directed-enhanced-service-personalised-care" TargetMode="External"/><Relationship Id="rId3" Type="http://schemas.openxmlformats.org/officeDocument/2006/relationships/hyperlink" Target="https://socialprescribingacademy.org.uk/thriving-communities-webinars/co-production-and-social-prescribing/" TargetMode="External"/><Relationship Id="rId7" Type="http://schemas.openxmlformats.org/officeDocument/2006/relationships/hyperlink" Target="https://socialprescribingacademy.org.uk/thriving-communities-webinars/health_inequalities_webinar/" TargetMode="External"/><Relationship Id="rId2" Type="http://schemas.openxmlformats.org/officeDocument/2006/relationships/hyperlink" Target="https://coalitionforpersonalisedcare.org.uk/resources/a-co-production-model/" TargetMode="External"/><Relationship Id="rId1" Type="http://schemas.openxmlformats.org/officeDocument/2006/relationships/slideLayout" Target="../slideLayouts/slideLayout1.xml"/><Relationship Id="rId6" Type="http://schemas.openxmlformats.org/officeDocument/2006/relationships/hyperlink" Target="https://www.healthylondon.org/our-work/personalised_care/projects/#:~:text=The%20solution%3A%20Applications%20are%20now,sharing%20innovative%20ways%20of%20working." TargetMode="External"/><Relationship Id="rId5" Type="http://schemas.openxmlformats.org/officeDocument/2006/relationships/hyperlink" Target="https://www.england.nhs.uk/hssf/" TargetMode="External"/><Relationship Id="rId4" Type="http://schemas.openxmlformats.org/officeDocument/2006/relationships/hyperlink" Target="https://www.coproductioncollective.co.uk/what-is-co-production/resources" TargetMode="External"/><Relationship Id="rId9" Type="http://schemas.openxmlformats.org/officeDocument/2006/relationships/hyperlink" Target="https://www.england.nhs.uk/publication/tackling-neighbourhood-health-inequalit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50" name="Google Shape;250;p37"/>
          <p:cNvSpPr/>
          <p:nvPr/>
        </p:nvSpPr>
        <p:spPr>
          <a:xfrm>
            <a:off x="-1" y="-5483"/>
            <a:ext cx="12192000" cy="5300636"/>
          </a:xfrm>
          <a:prstGeom prst="rect">
            <a:avLst/>
          </a:prstGeom>
          <a:solidFill>
            <a:srgbClr val="0070C0"/>
          </a:solidFill>
          <a:ln>
            <a:solidFill>
              <a:srgbClr val="4472C4"/>
            </a:solid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51" name="Google Shape;251;p37"/>
          <p:cNvSpPr txBox="1"/>
          <p:nvPr/>
        </p:nvSpPr>
        <p:spPr>
          <a:xfrm>
            <a:off x="761999" y="719952"/>
            <a:ext cx="10668000" cy="36353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i="0" u="none" strike="noStrike" cap="none">
                <a:solidFill>
                  <a:schemeClr val="lt1"/>
                </a:solidFill>
                <a:latin typeface="+mn-lt"/>
                <a:cs typeface="Calibri"/>
                <a:sym typeface="Arial"/>
              </a:rPr>
              <a:t>PERSONALISED CARE </a:t>
            </a:r>
            <a:r>
              <a:rPr lang="en-GB" sz="3200">
                <a:solidFill>
                  <a:schemeClr val="lt1"/>
                </a:solidFill>
                <a:latin typeface="+mn-lt"/>
                <a:cs typeface="Calibri"/>
              </a:rPr>
              <a:t>FOR</a:t>
            </a:r>
            <a:r>
              <a:rPr lang="en-GB" sz="3200" i="0" u="none" strike="noStrike" cap="none">
                <a:solidFill>
                  <a:schemeClr val="lt1"/>
                </a:solidFill>
                <a:latin typeface="+mn-lt"/>
                <a:cs typeface="Calibri"/>
                <a:sym typeface="Arial"/>
              </a:rPr>
              <a:t> LONDON</a:t>
            </a:r>
          </a:p>
          <a:p>
            <a:pPr marL="0" marR="0" lvl="0" indent="0" algn="ctr" rtl="0">
              <a:spcBef>
                <a:spcPts val="0"/>
              </a:spcBef>
              <a:spcAft>
                <a:spcPts val="0"/>
              </a:spcAft>
              <a:buNone/>
            </a:pPr>
            <a:endParaRPr sz="3200">
              <a:solidFill>
                <a:schemeClr val="lt1"/>
              </a:solidFill>
              <a:latin typeface="+mn-lt"/>
              <a:cs typeface="Calibri"/>
            </a:endParaRPr>
          </a:p>
          <a:p>
            <a:pPr algn="ctr"/>
            <a:r>
              <a:rPr lang="en-GB" sz="4000" b="1">
                <a:solidFill>
                  <a:schemeClr val="lt1"/>
                </a:solidFill>
                <a:latin typeface="+mn-lt"/>
              </a:rPr>
              <a:t>Social Prescribing Innovators Programme</a:t>
            </a:r>
            <a:endParaRPr lang="en-GB" sz="4000" b="1" i="0" u="none" strike="noStrike" cap="none">
              <a:solidFill>
                <a:schemeClr val="lt1"/>
              </a:solidFill>
              <a:latin typeface="+mn-lt"/>
              <a:ea typeface="Arial"/>
              <a:cs typeface="Arial"/>
            </a:endParaRPr>
          </a:p>
          <a:p>
            <a:pPr algn="ctr"/>
            <a:r>
              <a:rPr lang="en-GB" sz="2800" b="1">
                <a:solidFill>
                  <a:schemeClr val="lt1"/>
                </a:solidFill>
                <a:latin typeface="+mn-lt"/>
              </a:rPr>
              <a:t>Investing in London's problem solvers.</a:t>
            </a:r>
          </a:p>
          <a:p>
            <a:pPr algn="ctr"/>
            <a:endParaRPr lang="en-GB" sz="4000" b="1">
              <a:solidFill>
                <a:schemeClr val="lt1"/>
              </a:solidFill>
              <a:latin typeface="+mn-lt"/>
            </a:endParaRPr>
          </a:p>
          <a:p>
            <a:pPr marL="0" marR="0" lvl="0" indent="0" algn="ctr">
              <a:spcBef>
                <a:spcPts val="0"/>
              </a:spcBef>
              <a:spcAft>
                <a:spcPts val="0"/>
              </a:spcAft>
              <a:buNone/>
            </a:pPr>
            <a:r>
              <a:rPr lang="en-GB" sz="4000" b="1">
                <a:solidFill>
                  <a:schemeClr val="lt1"/>
                </a:solidFill>
                <a:latin typeface="+mn-lt"/>
              </a:rPr>
              <a:t>Information for applicants</a:t>
            </a:r>
            <a:endParaRPr sz="4000" b="1" i="0" u="none" strike="noStrike" cap="none">
              <a:solidFill>
                <a:schemeClr val="lt1"/>
              </a:solidFill>
              <a:latin typeface="+mn-lt"/>
              <a:ea typeface="Arial"/>
              <a:cs typeface="Arial"/>
            </a:endParaRPr>
          </a:p>
        </p:txBody>
      </p:sp>
      <p:grpSp>
        <p:nvGrpSpPr>
          <p:cNvPr id="252" name="Google Shape;252;p37"/>
          <p:cNvGrpSpPr/>
          <p:nvPr/>
        </p:nvGrpSpPr>
        <p:grpSpPr>
          <a:xfrm>
            <a:off x="232884" y="5382000"/>
            <a:ext cx="11726231" cy="1476000"/>
            <a:chOff x="302757" y="4270976"/>
            <a:chExt cx="8809985" cy="1107000"/>
          </a:xfrm>
        </p:grpSpPr>
        <p:pic>
          <p:nvPicPr>
            <p:cNvPr id="253" name="Google Shape;253;p37"/>
            <p:cNvPicPr preferRelativeResize="0">
              <a:picLocks noChangeAspect="1"/>
            </p:cNvPicPr>
            <p:nvPr/>
          </p:nvPicPr>
          <p:blipFill rotWithShape="1">
            <a:blip r:embed="rId3">
              <a:alphaModFix/>
            </a:blip>
            <a:srcRect/>
            <a:stretch/>
          </p:blipFill>
          <p:spPr>
            <a:xfrm>
              <a:off x="7929323" y="4405976"/>
              <a:ext cx="1183419" cy="837000"/>
            </a:xfrm>
            <a:prstGeom prst="rect">
              <a:avLst/>
            </a:prstGeom>
            <a:noFill/>
            <a:ln>
              <a:noFill/>
            </a:ln>
          </p:spPr>
        </p:pic>
        <p:pic>
          <p:nvPicPr>
            <p:cNvPr id="254" name="Google Shape;254;p37"/>
            <p:cNvPicPr preferRelativeResize="0">
              <a:picLocks noChangeAspect="1"/>
            </p:cNvPicPr>
            <p:nvPr/>
          </p:nvPicPr>
          <p:blipFill rotWithShape="1">
            <a:blip r:embed="rId4">
              <a:alphaModFix/>
            </a:blip>
            <a:srcRect/>
            <a:stretch/>
          </p:blipFill>
          <p:spPr>
            <a:xfrm>
              <a:off x="302757" y="4270976"/>
              <a:ext cx="3000839" cy="1107000"/>
            </a:xfrm>
            <a:prstGeom prst="rect">
              <a:avLst/>
            </a:prstGeom>
            <a:noFill/>
            <a:ln>
              <a:noFill/>
            </a:ln>
          </p:spPr>
        </p:pic>
      </p:grpSp>
      <p:sp>
        <p:nvSpPr>
          <p:cNvPr id="8" name="TextBox 7">
            <a:extLst>
              <a:ext uri="{FF2B5EF4-FFF2-40B4-BE49-F238E27FC236}">
                <a16:creationId xmlns:a16="http://schemas.microsoft.com/office/drawing/2014/main" id="{7E8E12BF-86F2-4B3F-91CB-1E54E323E5B2}"/>
              </a:ext>
            </a:extLst>
          </p:cNvPr>
          <p:cNvSpPr txBox="1"/>
          <p:nvPr/>
        </p:nvSpPr>
        <p:spPr>
          <a:xfrm>
            <a:off x="1211751" y="4354026"/>
            <a:ext cx="3471377" cy="830997"/>
          </a:xfrm>
          <a:prstGeom prst="rect">
            <a:avLst/>
          </a:prstGeom>
          <a:noFill/>
        </p:spPr>
        <p:txBody>
          <a:bodyPr wrap="square">
            <a:spAutoFit/>
          </a:bodyPr>
          <a:lstStyle/>
          <a:p>
            <a:r>
              <a:rPr lang="en-GB" sz="1800">
                <a:solidFill>
                  <a:schemeClr val="bg1"/>
                </a:solidFill>
              </a:rPr>
              <a:t>@SP_LDN</a:t>
            </a: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r>
              <a:rPr lang="en-GB" sz="1800">
                <a:solidFill>
                  <a:schemeClr val="bg1"/>
                </a:solidFill>
              </a:rPr>
              <a:t>hlp.socialprescribing@nhs.net</a:t>
            </a:r>
          </a:p>
        </p:txBody>
      </p:sp>
      <p:pic>
        <p:nvPicPr>
          <p:cNvPr id="3" name="Picture 2" descr="A white circle with a black background&#10;&#10;Description automatically generated with low confidence">
            <a:extLst>
              <a:ext uri="{FF2B5EF4-FFF2-40B4-BE49-F238E27FC236}">
                <a16:creationId xmlns:a16="http://schemas.microsoft.com/office/drawing/2014/main" id="{3BD8A884-3281-4C42-82A7-D17C083DFE26}"/>
              </a:ext>
            </a:extLst>
          </p:cNvPr>
          <p:cNvPicPr>
            <a:picLocks noChangeAspect="1"/>
          </p:cNvPicPr>
          <p:nvPr/>
        </p:nvPicPr>
        <p:blipFill>
          <a:blip r:embed="rId5"/>
          <a:stretch>
            <a:fillRect/>
          </a:stretch>
        </p:blipFill>
        <p:spPr>
          <a:xfrm>
            <a:off x="512607" y="4373321"/>
            <a:ext cx="435807" cy="369399"/>
          </a:xfrm>
          <a:prstGeom prst="rect">
            <a:avLst/>
          </a:prstGeom>
        </p:spPr>
      </p:pic>
      <p:pic>
        <p:nvPicPr>
          <p:cNvPr id="5" name="Picture 4" descr="Icon&#10;&#10;Description automatically generated">
            <a:extLst>
              <a:ext uri="{FF2B5EF4-FFF2-40B4-BE49-F238E27FC236}">
                <a16:creationId xmlns:a16="http://schemas.microsoft.com/office/drawing/2014/main" id="{268F73BF-7824-4779-9486-4DA107006B5C}"/>
              </a:ext>
            </a:extLst>
          </p:cNvPr>
          <p:cNvPicPr>
            <a:picLocks noChangeAspect="1"/>
          </p:cNvPicPr>
          <p:nvPr/>
        </p:nvPicPr>
        <p:blipFill>
          <a:blip r:embed="rId6"/>
          <a:stretch>
            <a:fillRect/>
          </a:stretch>
        </p:blipFill>
        <p:spPr>
          <a:xfrm>
            <a:off x="490849" y="4825616"/>
            <a:ext cx="435807" cy="341770"/>
          </a:xfrm>
          <a:prstGeom prst="rect">
            <a:avLst/>
          </a:prstGeom>
        </p:spPr>
      </p:pic>
    </p:spTree>
    <p:extLst>
      <p:ext uri="{BB962C8B-B14F-4D97-AF65-F5344CB8AC3E}">
        <p14:creationId xmlns:p14="http://schemas.microsoft.com/office/powerpoint/2010/main" val="77565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59FC03-3C26-4CAA-B9B1-02B08CCE45E4}"/>
              </a:ext>
            </a:extLst>
          </p:cNvPr>
          <p:cNvSpPr>
            <a:spLocks noGrp="1"/>
          </p:cNvSpPr>
          <p:nvPr>
            <p:ph type="title"/>
          </p:nvPr>
        </p:nvSpPr>
        <p:spPr/>
        <p:txBody>
          <a:bodyPr/>
          <a:lstStyle/>
          <a:p>
            <a:r>
              <a:rPr lang="en-GB"/>
              <a:t>Application Process</a:t>
            </a:r>
          </a:p>
        </p:txBody>
      </p:sp>
      <p:sp>
        <p:nvSpPr>
          <p:cNvPr id="9" name="Text Placeholder 8">
            <a:extLst>
              <a:ext uri="{FF2B5EF4-FFF2-40B4-BE49-F238E27FC236}">
                <a16:creationId xmlns:a16="http://schemas.microsoft.com/office/drawing/2014/main" id="{45BE3EF1-706B-40F0-95BF-B37922D02E0F}"/>
              </a:ext>
            </a:extLst>
          </p:cNvPr>
          <p:cNvSpPr>
            <a:spLocks noGrp="1"/>
          </p:cNvSpPr>
          <p:nvPr>
            <p:ph type="body" idx="1"/>
          </p:nvPr>
        </p:nvSpPr>
        <p:spPr>
          <a:xfrm>
            <a:off x="334434" y="742939"/>
            <a:ext cx="11523133" cy="432047"/>
          </a:xfrm>
        </p:spPr>
        <p:txBody>
          <a:bodyPr/>
          <a:lstStyle/>
          <a:p>
            <a:r>
              <a:rPr lang="en-GB" b="1" u="sng"/>
              <a:t>How to apply?</a:t>
            </a:r>
          </a:p>
        </p:txBody>
      </p:sp>
      <p:sp>
        <p:nvSpPr>
          <p:cNvPr id="7" name="Slide Number Placeholder 6">
            <a:extLst>
              <a:ext uri="{FF2B5EF4-FFF2-40B4-BE49-F238E27FC236}">
                <a16:creationId xmlns:a16="http://schemas.microsoft.com/office/drawing/2014/main" id="{13BCE12D-A0A3-44D2-A6E9-16D5706EA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10" name="Text Placeholder 9">
            <a:extLst>
              <a:ext uri="{FF2B5EF4-FFF2-40B4-BE49-F238E27FC236}">
                <a16:creationId xmlns:a16="http://schemas.microsoft.com/office/drawing/2014/main" id="{8146A5F3-208B-47FC-9F97-14DFC78F9F16}"/>
              </a:ext>
            </a:extLst>
          </p:cNvPr>
          <p:cNvSpPr>
            <a:spLocks noGrp="1"/>
          </p:cNvSpPr>
          <p:nvPr>
            <p:ph type="body" idx="2"/>
          </p:nvPr>
        </p:nvSpPr>
        <p:spPr>
          <a:xfrm>
            <a:off x="334434" y="1282825"/>
            <a:ext cx="11523133" cy="5519944"/>
          </a:xfrm>
        </p:spPr>
        <p:txBody>
          <a:bodyPr>
            <a:normAutofit/>
          </a:bodyPr>
          <a:lstStyle/>
          <a:p>
            <a:r>
              <a:rPr lang="en-GB" dirty="0"/>
              <a:t>There is an online application process. The application form can be found here (launch from 22</a:t>
            </a:r>
            <a:r>
              <a:rPr lang="en-GB" baseline="30000" dirty="0"/>
              <a:t>nd</a:t>
            </a:r>
            <a:r>
              <a:rPr lang="en-GB" dirty="0"/>
              <a:t> June). </a:t>
            </a:r>
          </a:p>
          <a:p>
            <a:r>
              <a:rPr lang="en-GB" dirty="0"/>
              <a:t>The deadline for submitting is </a:t>
            </a:r>
            <a:r>
              <a:rPr lang="en-GB" b="1" dirty="0"/>
              <a:t>12 midnight on Wednesday 20th July 2022</a:t>
            </a:r>
            <a:endParaRPr lang="en-GB" dirty="0"/>
          </a:p>
          <a:p>
            <a:r>
              <a:rPr lang="en-GB" dirty="0"/>
              <a:t>If your application is successful, you will be shortlisted and may be invited to a follow-up conversation to talk about your project idea in more detail. A board of decision members will help us award places on the programme to successful applicants.</a:t>
            </a:r>
          </a:p>
          <a:p>
            <a:pPr marL="457200" marR="0" lvl="0" indent="-228600" algn="l" defTabSz="914400" rtl="0" eaLnBrk="1" fontAlgn="auto" latinLnBrk="0" hangingPunct="1">
              <a:lnSpc>
                <a:spcPct val="100000"/>
              </a:lnSpc>
              <a:spcBef>
                <a:spcPts val="600"/>
              </a:spcBef>
              <a:spcAft>
                <a:spcPts val="0"/>
              </a:spcAft>
              <a:buClr>
                <a:srgbClr val="3F3F3F"/>
              </a:buClr>
              <a:buSzPts val="1800"/>
              <a:buFont typeface="Arial"/>
              <a:buNone/>
              <a:tabLst/>
              <a:defRPr/>
            </a:pPr>
            <a:endParaRPr kumimoji="0" lang="en-GB" sz="1800" b="0" i="0" u="none" strike="noStrike" kern="0" cap="none" spc="0" normalizeH="0" baseline="0" noProof="0" dirty="0">
              <a:ln>
                <a:noFill/>
              </a:ln>
              <a:solidFill>
                <a:srgbClr val="3F3F3F"/>
              </a:solidFill>
              <a:effectLst/>
              <a:uLnTx/>
              <a:uFillTx/>
              <a:latin typeface="Arial"/>
              <a:cs typeface="Arial"/>
              <a:sym typeface="Arial"/>
            </a:endParaRPr>
          </a:p>
          <a:p>
            <a:pPr marL="228600" indent="0"/>
            <a:endParaRPr lang="en-GB" dirty="0"/>
          </a:p>
          <a:p>
            <a:r>
              <a:rPr lang="en-GB" dirty="0">
                <a:solidFill>
                  <a:schemeClr val="tx1"/>
                </a:solidFill>
              </a:rPr>
              <a:t>Key things to consider before applying:</a:t>
            </a:r>
          </a:p>
          <a:p>
            <a:pPr marL="571500" indent="-342900">
              <a:buFont typeface="+mj-lt"/>
              <a:buAutoNum type="arabicPeriod"/>
            </a:pPr>
            <a:r>
              <a:rPr lang="en-GB" dirty="0">
                <a:solidFill>
                  <a:schemeClr val="tx1"/>
                </a:solidFill>
              </a:rPr>
              <a:t>What the </a:t>
            </a:r>
            <a:r>
              <a:rPr lang="en-GB" b="1" dirty="0">
                <a:solidFill>
                  <a:schemeClr val="tx1"/>
                </a:solidFill>
              </a:rPr>
              <a:t>most pressing challenges </a:t>
            </a:r>
            <a:r>
              <a:rPr lang="en-GB" dirty="0">
                <a:solidFill>
                  <a:schemeClr val="tx1"/>
                </a:solidFill>
              </a:rPr>
              <a:t>to your social prescribing service are</a:t>
            </a:r>
          </a:p>
          <a:p>
            <a:pPr marL="571500" indent="-342900">
              <a:buFont typeface="+mj-lt"/>
              <a:buAutoNum type="arabicPeriod"/>
            </a:pPr>
            <a:r>
              <a:rPr lang="en-GB" b="1" dirty="0">
                <a:solidFill>
                  <a:schemeClr val="tx1"/>
                </a:solidFill>
              </a:rPr>
              <a:t>What good would like </a:t>
            </a:r>
            <a:r>
              <a:rPr lang="en-GB" dirty="0">
                <a:solidFill>
                  <a:schemeClr val="tx1"/>
                </a:solidFill>
              </a:rPr>
              <a:t>when solving your chosen challenge</a:t>
            </a:r>
          </a:p>
          <a:p>
            <a:pPr marL="571500" indent="-342900">
              <a:buFont typeface="+mj-lt"/>
              <a:buAutoNum type="arabicPeriod"/>
            </a:pPr>
            <a:r>
              <a:rPr lang="en-GB" dirty="0">
                <a:solidFill>
                  <a:schemeClr val="tx1"/>
                </a:solidFill>
              </a:rPr>
              <a:t>What </a:t>
            </a:r>
            <a:r>
              <a:rPr lang="en-GB" b="1" dirty="0">
                <a:solidFill>
                  <a:schemeClr val="tx1"/>
                </a:solidFill>
              </a:rPr>
              <a:t>support </a:t>
            </a:r>
            <a:r>
              <a:rPr lang="en-GB" dirty="0">
                <a:solidFill>
                  <a:schemeClr val="tx1"/>
                </a:solidFill>
              </a:rPr>
              <a:t>you would need to successfully innovate against your chosen challenge</a:t>
            </a:r>
          </a:p>
          <a:p>
            <a:pPr marL="571500" indent="-342900">
              <a:buFont typeface="+mj-lt"/>
              <a:buAutoNum type="arabicPeriod"/>
            </a:pPr>
            <a:r>
              <a:rPr lang="en-GB" dirty="0">
                <a:solidFill>
                  <a:schemeClr val="tx1"/>
                </a:solidFill>
              </a:rPr>
              <a:t>What </a:t>
            </a:r>
            <a:r>
              <a:rPr lang="en-GB" b="1" dirty="0">
                <a:solidFill>
                  <a:schemeClr val="tx1"/>
                </a:solidFill>
              </a:rPr>
              <a:t>capacity</a:t>
            </a:r>
            <a:r>
              <a:rPr lang="en-GB" dirty="0">
                <a:solidFill>
                  <a:schemeClr val="tx1"/>
                </a:solidFill>
              </a:rPr>
              <a:t> you or your team might need to be a part of this programme</a:t>
            </a:r>
          </a:p>
          <a:p>
            <a:pPr marL="571500" indent="-342900">
              <a:buFont typeface="+mj-lt"/>
              <a:buAutoNum type="arabicPeriod"/>
            </a:pPr>
            <a:r>
              <a:rPr lang="en-GB" dirty="0">
                <a:solidFill>
                  <a:schemeClr val="tx1"/>
                </a:solidFill>
              </a:rPr>
              <a:t>What </a:t>
            </a:r>
            <a:r>
              <a:rPr lang="en-GB" b="1" dirty="0">
                <a:solidFill>
                  <a:schemeClr val="tx1"/>
                </a:solidFill>
              </a:rPr>
              <a:t>senior buy in or stakeholders</a:t>
            </a:r>
            <a:r>
              <a:rPr lang="en-GB" dirty="0">
                <a:solidFill>
                  <a:schemeClr val="tx1"/>
                </a:solidFill>
              </a:rPr>
              <a:t> you might need  on board to successfully innovate against your chosen challenge</a:t>
            </a:r>
          </a:p>
          <a:p>
            <a:pPr marL="571500" indent="-342900">
              <a:buFont typeface="+mj-lt"/>
              <a:buAutoNum type="arabicPeriod"/>
            </a:pPr>
            <a:r>
              <a:rPr lang="en-GB" dirty="0">
                <a:solidFill>
                  <a:schemeClr val="tx1"/>
                </a:solidFill>
              </a:rPr>
              <a:t>What you will spend your </a:t>
            </a:r>
            <a:r>
              <a:rPr lang="en-GB" b="1" dirty="0">
                <a:solidFill>
                  <a:schemeClr val="tx1"/>
                </a:solidFill>
              </a:rPr>
              <a:t>budget </a:t>
            </a:r>
            <a:r>
              <a:rPr lang="en-GB" dirty="0">
                <a:solidFill>
                  <a:schemeClr val="tx1"/>
                </a:solidFill>
              </a:rPr>
              <a:t>on (guidance on next slide)</a:t>
            </a:r>
          </a:p>
        </p:txBody>
      </p:sp>
      <p:pic>
        <p:nvPicPr>
          <p:cNvPr id="2" name="Picture 2" descr="Text&#10;&#10;Description automatically generated">
            <a:extLst>
              <a:ext uri="{FF2B5EF4-FFF2-40B4-BE49-F238E27FC236}">
                <a16:creationId xmlns:a16="http://schemas.microsoft.com/office/drawing/2014/main" id="{A10C56F0-7ADF-1DCC-5A35-99F0C105D01B}"/>
              </a:ext>
            </a:extLst>
          </p:cNvPr>
          <p:cNvPicPr>
            <a:picLocks noChangeAspect="1"/>
          </p:cNvPicPr>
          <p:nvPr/>
        </p:nvPicPr>
        <p:blipFill>
          <a:blip r:embed="rId3"/>
          <a:stretch>
            <a:fillRect/>
          </a:stretch>
        </p:blipFill>
        <p:spPr>
          <a:xfrm>
            <a:off x="7939872" y="5840770"/>
            <a:ext cx="3882013" cy="920768"/>
          </a:xfrm>
          <a:prstGeom prst="rect">
            <a:avLst/>
          </a:prstGeom>
        </p:spPr>
      </p:pic>
    </p:spTree>
    <p:extLst>
      <p:ext uri="{BB962C8B-B14F-4D97-AF65-F5344CB8AC3E}">
        <p14:creationId xmlns:p14="http://schemas.microsoft.com/office/powerpoint/2010/main" val="304671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59FC03-3C26-4CAA-B9B1-02B08CCE45E4}"/>
              </a:ext>
            </a:extLst>
          </p:cNvPr>
          <p:cNvSpPr>
            <a:spLocks noGrp="1"/>
          </p:cNvSpPr>
          <p:nvPr>
            <p:ph type="title"/>
          </p:nvPr>
        </p:nvSpPr>
        <p:spPr/>
        <p:txBody>
          <a:bodyPr/>
          <a:lstStyle/>
          <a:p>
            <a:r>
              <a:rPr lang="en-GB"/>
              <a:t>Application Guidance</a:t>
            </a:r>
          </a:p>
        </p:txBody>
      </p:sp>
      <p:sp>
        <p:nvSpPr>
          <p:cNvPr id="9" name="Text Placeholder 8">
            <a:extLst>
              <a:ext uri="{FF2B5EF4-FFF2-40B4-BE49-F238E27FC236}">
                <a16:creationId xmlns:a16="http://schemas.microsoft.com/office/drawing/2014/main" id="{45BE3EF1-706B-40F0-95BF-B37922D02E0F}"/>
              </a:ext>
            </a:extLst>
          </p:cNvPr>
          <p:cNvSpPr>
            <a:spLocks noGrp="1"/>
          </p:cNvSpPr>
          <p:nvPr>
            <p:ph type="body" idx="1"/>
          </p:nvPr>
        </p:nvSpPr>
        <p:spPr>
          <a:xfrm>
            <a:off x="314642" y="721437"/>
            <a:ext cx="11523133" cy="432047"/>
          </a:xfrm>
        </p:spPr>
        <p:txBody>
          <a:bodyPr/>
          <a:lstStyle/>
          <a:p>
            <a:r>
              <a:rPr lang="en-GB" b="1" u="sng"/>
              <a:t>What can you spend the money on?</a:t>
            </a:r>
            <a:endParaRPr lang="en-US" u="sng"/>
          </a:p>
          <a:p>
            <a:endParaRPr lang="en-GB" b="1" u="sng"/>
          </a:p>
        </p:txBody>
      </p:sp>
      <p:sp>
        <p:nvSpPr>
          <p:cNvPr id="7" name="Slide Number Placeholder 6">
            <a:extLst>
              <a:ext uri="{FF2B5EF4-FFF2-40B4-BE49-F238E27FC236}">
                <a16:creationId xmlns:a16="http://schemas.microsoft.com/office/drawing/2014/main" id="{13BCE12D-A0A3-44D2-A6E9-16D5706EA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10" name="Text Placeholder 9">
            <a:extLst>
              <a:ext uri="{FF2B5EF4-FFF2-40B4-BE49-F238E27FC236}">
                <a16:creationId xmlns:a16="http://schemas.microsoft.com/office/drawing/2014/main" id="{8146A5F3-208B-47FC-9F97-14DFC78F9F16}"/>
              </a:ext>
            </a:extLst>
          </p:cNvPr>
          <p:cNvSpPr>
            <a:spLocks noGrp="1"/>
          </p:cNvSpPr>
          <p:nvPr>
            <p:ph type="body" idx="2"/>
          </p:nvPr>
        </p:nvSpPr>
        <p:spPr>
          <a:xfrm>
            <a:off x="370115" y="1158301"/>
            <a:ext cx="11155345" cy="5143131"/>
          </a:xfrm>
        </p:spPr>
        <p:txBody>
          <a:bodyPr>
            <a:normAutofit/>
          </a:bodyPr>
          <a:lstStyle/>
          <a:p>
            <a:endParaRPr lang="en-GB"/>
          </a:p>
          <a:p>
            <a:endParaRPr lang="en-GB" b="1"/>
          </a:p>
          <a:p>
            <a:endParaRPr lang="en-GB" b="1"/>
          </a:p>
        </p:txBody>
      </p:sp>
      <p:pic>
        <p:nvPicPr>
          <p:cNvPr id="2" name="Picture 2" descr="Text&#10;&#10;Description automatically generated">
            <a:extLst>
              <a:ext uri="{FF2B5EF4-FFF2-40B4-BE49-F238E27FC236}">
                <a16:creationId xmlns:a16="http://schemas.microsoft.com/office/drawing/2014/main" id="{A10C56F0-7ADF-1DCC-5A35-99F0C105D01B}"/>
              </a:ext>
            </a:extLst>
          </p:cNvPr>
          <p:cNvPicPr>
            <a:picLocks noChangeAspect="1"/>
          </p:cNvPicPr>
          <p:nvPr/>
        </p:nvPicPr>
        <p:blipFill>
          <a:blip r:embed="rId2"/>
          <a:stretch>
            <a:fillRect/>
          </a:stretch>
        </p:blipFill>
        <p:spPr>
          <a:xfrm>
            <a:off x="7939872" y="5840770"/>
            <a:ext cx="3882013" cy="920768"/>
          </a:xfrm>
          <a:prstGeom prst="rect">
            <a:avLst/>
          </a:prstGeom>
        </p:spPr>
      </p:pic>
      <p:graphicFrame>
        <p:nvGraphicFramePr>
          <p:cNvPr id="3" name="Table 4">
            <a:extLst>
              <a:ext uri="{FF2B5EF4-FFF2-40B4-BE49-F238E27FC236}">
                <a16:creationId xmlns:a16="http://schemas.microsoft.com/office/drawing/2014/main" id="{BF523284-FF45-16D9-770B-157580B73C24}"/>
              </a:ext>
            </a:extLst>
          </p:cNvPr>
          <p:cNvGraphicFramePr>
            <a:graphicFrameLocks noGrp="1"/>
          </p:cNvGraphicFramePr>
          <p:nvPr>
            <p:extLst>
              <p:ext uri="{D42A27DB-BD31-4B8C-83A1-F6EECF244321}">
                <p14:modId xmlns:p14="http://schemas.microsoft.com/office/powerpoint/2010/main" val="4148788296"/>
              </p:ext>
            </p:extLst>
          </p:nvPr>
        </p:nvGraphicFramePr>
        <p:xfrm>
          <a:off x="1557494" y="1750087"/>
          <a:ext cx="9144000" cy="313436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639327347"/>
                    </a:ext>
                  </a:extLst>
                </a:gridCol>
                <a:gridCol w="4572000">
                  <a:extLst>
                    <a:ext uri="{9D8B030D-6E8A-4147-A177-3AD203B41FA5}">
                      <a16:colId xmlns:a16="http://schemas.microsoft.com/office/drawing/2014/main" val="33459234"/>
                    </a:ext>
                  </a:extLst>
                </a:gridCol>
              </a:tblGrid>
              <a:tr h="370840">
                <a:tc>
                  <a:txBody>
                    <a:bodyPr/>
                    <a:lstStyle/>
                    <a:p>
                      <a:r>
                        <a:rPr lang="en-US" sz="1800" b="0"/>
                        <a:t>Funding </a:t>
                      </a:r>
                      <a:r>
                        <a:rPr lang="en-US" sz="1800" b="1" u="none"/>
                        <a:t>can </a:t>
                      </a:r>
                      <a:r>
                        <a:rPr lang="en-US" sz="1800" b="0" u="none"/>
                        <a:t>go</a:t>
                      </a:r>
                      <a:r>
                        <a:rPr lang="en-US" sz="1800" b="0"/>
                        <a:t> towards</a:t>
                      </a:r>
                    </a:p>
                  </a:txBody>
                  <a:tcPr/>
                </a:tc>
                <a:tc>
                  <a:txBody>
                    <a:bodyPr/>
                    <a:lstStyle/>
                    <a:p>
                      <a:pPr lvl="0">
                        <a:buNone/>
                      </a:pPr>
                      <a:r>
                        <a:rPr lang="en-US" sz="1800" b="0" i="0" u="none" strike="noStrike" noProof="0">
                          <a:latin typeface="Arial"/>
                        </a:rPr>
                        <a:t>Funding </a:t>
                      </a:r>
                      <a:r>
                        <a:rPr lang="en-US" sz="1800" b="1" i="0" u="none" strike="noStrike" noProof="0">
                          <a:latin typeface="Arial"/>
                        </a:rPr>
                        <a:t>can't </a:t>
                      </a:r>
                      <a:r>
                        <a:rPr lang="en-US" sz="1800" b="0" i="0" u="none" strike="noStrike" noProof="0">
                          <a:latin typeface="Arial"/>
                        </a:rPr>
                        <a:t>go towards</a:t>
                      </a:r>
                      <a:endParaRPr lang="en-US" sz="1800"/>
                    </a:p>
                  </a:txBody>
                  <a:tcPr/>
                </a:tc>
                <a:extLst>
                  <a:ext uri="{0D108BD9-81ED-4DB2-BD59-A6C34878D82A}">
                    <a16:rowId xmlns:a16="http://schemas.microsoft.com/office/drawing/2014/main" val="3301793507"/>
                  </a:ext>
                </a:extLst>
              </a:tr>
              <a:tr h="370840">
                <a:tc>
                  <a:txBody>
                    <a:bodyPr/>
                    <a:lstStyle/>
                    <a:p>
                      <a:pPr lvl="0">
                        <a:buNone/>
                      </a:pPr>
                      <a:r>
                        <a:rPr lang="en-GB" sz="1800" b="0" i="0" u="none" strike="noStrike" noProof="0"/>
                        <a:t>Staff salaries </a:t>
                      </a:r>
                      <a:endParaRPr lang="en-US" sz="1800"/>
                    </a:p>
                  </a:txBody>
                  <a:tcPr/>
                </a:tc>
                <a:tc>
                  <a:txBody>
                    <a:bodyPr/>
                    <a:lstStyle/>
                    <a:p>
                      <a:r>
                        <a:rPr lang="en-US" sz="1800"/>
                        <a:t>V</a:t>
                      </a:r>
                      <a:r>
                        <a:rPr lang="en-US" sz="1800" b="0" i="0" u="none" strike="noStrike" noProof="0">
                          <a:latin typeface="Arial"/>
                        </a:rPr>
                        <a:t>oluntary/community sector activities alone </a:t>
                      </a:r>
                      <a:endParaRPr lang="en-US" sz="1800"/>
                    </a:p>
                  </a:txBody>
                  <a:tcPr/>
                </a:tc>
                <a:extLst>
                  <a:ext uri="{0D108BD9-81ED-4DB2-BD59-A6C34878D82A}">
                    <a16:rowId xmlns:a16="http://schemas.microsoft.com/office/drawing/2014/main" val="501445790"/>
                  </a:ext>
                </a:extLst>
              </a:tr>
              <a:tr h="370840">
                <a:tc>
                  <a:txBody>
                    <a:bodyPr/>
                    <a:lstStyle/>
                    <a:p>
                      <a:r>
                        <a:rPr lang="en-US" sz="1800"/>
                        <a:t>Equipment </a:t>
                      </a:r>
                    </a:p>
                  </a:txBody>
                  <a:tcPr/>
                </a:tc>
                <a:tc>
                  <a:txBody>
                    <a:bodyPr/>
                    <a:lstStyle/>
                    <a:p>
                      <a:r>
                        <a:rPr lang="en-US" sz="1800"/>
                        <a:t>Activities that replace government funding </a:t>
                      </a:r>
                    </a:p>
                  </a:txBody>
                  <a:tcPr/>
                </a:tc>
                <a:extLst>
                  <a:ext uri="{0D108BD9-81ED-4DB2-BD59-A6C34878D82A}">
                    <a16:rowId xmlns:a16="http://schemas.microsoft.com/office/drawing/2014/main" val="2965140294"/>
                  </a:ext>
                </a:extLst>
              </a:tr>
              <a:tr h="370840">
                <a:tc>
                  <a:txBody>
                    <a:bodyPr/>
                    <a:lstStyle/>
                    <a:p>
                      <a:r>
                        <a:rPr lang="en-US" sz="1800" dirty="0" err="1"/>
                        <a:t>Organisational</a:t>
                      </a:r>
                      <a:r>
                        <a:rPr lang="en-US" sz="1800" dirty="0"/>
                        <a:t> development</a:t>
                      </a:r>
                      <a:r>
                        <a:rPr lang="en-US" sz="1800" dirty="0">
                          <a:solidFill>
                            <a:schemeClr val="tx1"/>
                          </a:solidFill>
                        </a:rPr>
                        <a:t> and training </a:t>
                      </a:r>
                    </a:p>
                  </a:txBody>
                  <a:tcPr/>
                </a:tc>
                <a:tc>
                  <a:txBody>
                    <a:bodyPr/>
                    <a:lstStyle/>
                    <a:p>
                      <a:r>
                        <a:rPr lang="en-US" sz="1800"/>
                        <a:t>Political activities </a:t>
                      </a:r>
                    </a:p>
                  </a:txBody>
                  <a:tcPr/>
                </a:tc>
                <a:extLst>
                  <a:ext uri="{0D108BD9-81ED-4DB2-BD59-A6C34878D82A}">
                    <a16:rowId xmlns:a16="http://schemas.microsoft.com/office/drawing/2014/main" val="1451839109"/>
                  </a:ext>
                </a:extLst>
              </a:tr>
              <a:tr h="370840">
                <a:tc>
                  <a:txBody>
                    <a:bodyPr/>
                    <a:lstStyle/>
                    <a:p>
                      <a:r>
                        <a:rPr lang="en-US" sz="1800"/>
                        <a:t>Small-scale refurbishment </a:t>
                      </a:r>
                    </a:p>
                  </a:txBody>
                  <a:tcPr/>
                </a:tc>
                <a:tc>
                  <a:txBody>
                    <a:bodyPr/>
                    <a:lstStyle/>
                    <a:p>
                      <a:r>
                        <a:rPr lang="en-US" sz="1800"/>
                        <a:t>Retrospective costs </a:t>
                      </a:r>
                    </a:p>
                  </a:txBody>
                  <a:tcPr/>
                </a:tc>
                <a:extLst>
                  <a:ext uri="{0D108BD9-81ED-4DB2-BD59-A6C34878D82A}">
                    <a16:rowId xmlns:a16="http://schemas.microsoft.com/office/drawing/2014/main" val="1526614224"/>
                  </a:ext>
                </a:extLst>
              </a:tr>
              <a:tr h="370840">
                <a:tc>
                  <a:txBody>
                    <a:bodyPr/>
                    <a:lstStyle/>
                    <a:p>
                      <a:r>
                        <a:rPr lang="en-US" sz="1800"/>
                        <a:t>Any running costs </a:t>
                      </a:r>
                    </a:p>
                  </a:txBody>
                  <a:tcPr/>
                </a:tc>
                <a:tc>
                  <a:txBody>
                    <a:bodyPr/>
                    <a:lstStyle/>
                    <a:p>
                      <a:r>
                        <a:rPr lang="en-US" sz="1800"/>
                        <a:t>Loan repayments </a:t>
                      </a:r>
                    </a:p>
                  </a:txBody>
                  <a:tcPr/>
                </a:tc>
                <a:extLst>
                  <a:ext uri="{0D108BD9-81ED-4DB2-BD59-A6C34878D82A}">
                    <a16:rowId xmlns:a16="http://schemas.microsoft.com/office/drawing/2014/main" val="3235290870"/>
                  </a:ext>
                </a:extLst>
              </a:tr>
              <a:tr h="370840">
                <a:tc>
                  <a:txBody>
                    <a:bodyPr/>
                    <a:lstStyle/>
                    <a:p>
                      <a:r>
                        <a:rPr lang="en-US" sz="1800"/>
                        <a:t>Project activities </a:t>
                      </a:r>
                    </a:p>
                  </a:txBody>
                  <a:tcPr/>
                </a:tc>
                <a:tc>
                  <a:txBody>
                    <a:bodyPr/>
                    <a:lstStyle/>
                    <a:p>
                      <a:r>
                        <a:rPr lang="en-US" sz="1800" dirty="0"/>
                        <a:t>Any activities that generate profits for private gain </a:t>
                      </a:r>
                    </a:p>
                  </a:txBody>
                  <a:tcPr/>
                </a:tc>
                <a:extLst>
                  <a:ext uri="{0D108BD9-81ED-4DB2-BD59-A6C34878D82A}">
                    <a16:rowId xmlns:a16="http://schemas.microsoft.com/office/drawing/2014/main" val="3354118082"/>
                  </a:ext>
                </a:extLst>
              </a:tr>
            </a:tbl>
          </a:graphicData>
        </a:graphic>
      </p:graphicFrame>
    </p:spTree>
    <p:extLst>
      <p:ext uri="{BB962C8B-B14F-4D97-AF65-F5344CB8AC3E}">
        <p14:creationId xmlns:p14="http://schemas.microsoft.com/office/powerpoint/2010/main" val="187836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98EAFA-F943-4F6F-856D-08E58971379D}"/>
              </a:ext>
            </a:extLst>
          </p:cNvPr>
          <p:cNvSpPr>
            <a:spLocks noGrp="1"/>
          </p:cNvSpPr>
          <p:nvPr>
            <p:ph type="title"/>
          </p:nvPr>
        </p:nvSpPr>
        <p:spPr/>
        <p:txBody>
          <a:bodyPr/>
          <a:lstStyle/>
          <a:p>
            <a:r>
              <a:rPr lang="en-GB" dirty="0"/>
              <a:t>Application process: The decision making board</a:t>
            </a:r>
          </a:p>
        </p:txBody>
      </p:sp>
      <p:sp>
        <p:nvSpPr>
          <p:cNvPr id="7" name="Slide Number Placeholder 6">
            <a:extLst>
              <a:ext uri="{FF2B5EF4-FFF2-40B4-BE49-F238E27FC236}">
                <a16:creationId xmlns:a16="http://schemas.microsoft.com/office/drawing/2014/main" id="{EABB6204-19E7-48A3-825D-AA54E09AFC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2" name="Picture 2">
            <a:extLst>
              <a:ext uri="{FF2B5EF4-FFF2-40B4-BE49-F238E27FC236}">
                <a16:creationId xmlns:a16="http://schemas.microsoft.com/office/drawing/2014/main" id="{EEFB1229-8D03-D3AE-19EC-F2B81C8F8C13}"/>
              </a:ext>
            </a:extLst>
          </p:cNvPr>
          <p:cNvPicPr>
            <a:picLocks noChangeAspect="1"/>
          </p:cNvPicPr>
          <p:nvPr/>
        </p:nvPicPr>
        <p:blipFill>
          <a:blip r:embed="rId3"/>
          <a:stretch>
            <a:fillRect/>
          </a:stretch>
        </p:blipFill>
        <p:spPr>
          <a:xfrm>
            <a:off x="7939872" y="5840770"/>
            <a:ext cx="3882013" cy="920768"/>
          </a:xfrm>
          <a:prstGeom prst="rect">
            <a:avLst/>
          </a:prstGeom>
        </p:spPr>
      </p:pic>
      <p:sp>
        <p:nvSpPr>
          <p:cNvPr id="4" name="Text Placeholder 3">
            <a:extLst>
              <a:ext uri="{FF2B5EF4-FFF2-40B4-BE49-F238E27FC236}">
                <a16:creationId xmlns:a16="http://schemas.microsoft.com/office/drawing/2014/main" id="{FCAE581D-971B-43D1-9C3E-D17A412236D2}"/>
              </a:ext>
            </a:extLst>
          </p:cNvPr>
          <p:cNvSpPr>
            <a:spLocks noGrp="1"/>
          </p:cNvSpPr>
          <p:nvPr>
            <p:ph type="body" idx="2"/>
          </p:nvPr>
        </p:nvSpPr>
        <p:spPr>
          <a:xfrm>
            <a:off x="333507" y="756344"/>
            <a:ext cx="11523133" cy="1154111"/>
          </a:xfr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 </a:t>
            </a:r>
            <a:r>
              <a:rPr kumimoji="0" lang="en-GB" sz="1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We have a collective of leaders who will support us throughout the project lifecycle to:</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2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Calibri" panose="020F0502020204030204" pitchFamily="34" charset="0"/>
                <a:sym typeface="Arial"/>
              </a:rPr>
              <a:t>Help us decide who to award funds to</a:t>
            </a:r>
            <a:endParaRPr kumimoji="0" lang="en-GB" sz="1200" b="0" i="0" u="none" strike="noStrike" kern="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2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Calibri" panose="020F0502020204030204" pitchFamily="34" charset="0"/>
                <a:sym typeface="Arial"/>
              </a:rPr>
              <a:t>Share feedback on the programme and processes of the Innovation Fund, to inform the Pilot, as well as the refined 23/24 fund </a:t>
            </a:r>
            <a:endParaRPr kumimoji="0" lang="en-GB" sz="1200" b="0" i="0" u="none" strike="noStrike" kern="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2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Calibri" panose="020F0502020204030204" pitchFamily="34" charset="0"/>
                <a:sym typeface="Arial"/>
              </a:rPr>
              <a:t>Champion your areas of expertise by supporting successful </a:t>
            </a:r>
            <a:r>
              <a:rPr kumimoji="0" lang="en-GB" sz="1200" b="0" i="0" u="none" strike="noStrike" kern="0" cap="none" spc="0" normalizeH="0" baseline="0" noProof="0" dirty="0">
                <a:ln>
                  <a:noFill/>
                </a:ln>
                <a:solidFill>
                  <a:srgbClr val="3F3F3F">
                    <a:lumMod val="50000"/>
                  </a:srgbClr>
                </a:solidFill>
                <a:effectLst/>
                <a:uLnTx/>
                <a:uFillTx/>
                <a:latin typeface="+mj-lt"/>
                <a:ea typeface="Times New Roman" panose="02020603050405020304" pitchFamily="18" charset="0"/>
                <a:cs typeface="Calibri" panose="020F0502020204030204" pitchFamily="34" charset="0"/>
                <a:sym typeface="Arial"/>
              </a:rPr>
              <a:t>applicants, connecting them with people in your network that might be able to support</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200" b="0" i="0" u="none" strike="noStrike" kern="0" cap="none" spc="0" normalizeH="0" baseline="0" noProof="0" dirty="0">
                <a:ln>
                  <a:noFill/>
                </a:ln>
                <a:solidFill>
                  <a:srgbClr val="3F3F3F">
                    <a:lumMod val="50000"/>
                  </a:srgbClr>
                </a:solidFill>
                <a:effectLst/>
                <a:uLnTx/>
                <a:uFillTx/>
                <a:latin typeface="+mj-lt"/>
                <a:ea typeface="Calibri" panose="020F0502020204030204" pitchFamily="34" charset="0"/>
                <a:cs typeface="Calibri" panose="020F0502020204030204" pitchFamily="34" charset="0"/>
                <a:sym typeface="Arial"/>
              </a:rPr>
              <a:t>Help us promote the programme to those in their network</a:t>
            </a:r>
          </a:p>
          <a:p>
            <a:endParaRPr lang="en-GB" sz="1200" dirty="0">
              <a:latin typeface="+mj-lt"/>
              <a:cs typeface="Calibri" panose="020F0502020204030204" pitchFamily="34" charset="0"/>
            </a:endParaRPr>
          </a:p>
        </p:txBody>
      </p:sp>
      <p:graphicFrame>
        <p:nvGraphicFramePr>
          <p:cNvPr id="5" name="Table 5">
            <a:extLst>
              <a:ext uri="{FF2B5EF4-FFF2-40B4-BE49-F238E27FC236}">
                <a16:creationId xmlns:a16="http://schemas.microsoft.com/office/drawing/2014/main" id="{EEF38E4E-EE5C-4EE0-A4EE-9D3CCF987A45}"/>
              </a:ext>
            </a:extLst>
          </p:cNvPr>
          <p:cNvGraphicFramePr>
            <a:graphicFrameLocks noGrp="1"/>
          </p:cNvGraphicFramePr>
          <p:nvPr>
            <p:extLst>
              <p:ext uri="{D42A27DB-BD31-4B8C-83A1-F6EECF244321}">
                <p14:modId xmlns:p14="http://schemas.microsoft.com/office/powerpoint/2010/main" val="1135307165"/>
              </p:ext>
            </p:extLst>
          </p:nvPr>
        </p:nvGraphicFramePr>
        <p:xfrm>
          <a:off x="275292" y="1910455"/>
          <a:ext cx="11639561" cy="4800600"/>
        </p:xfrm>
        <a:graphic>
          <a:graphicData uri="http://schemas.openxmlformats.org/drawingml/2006/table">
            <a:tbl>
              <a:tblPr firstRow="1" bandRow="1">
                <a:tableStyleId>{5C22544A-7EE6-4342-B048-85BDC9FD1C3A}</a:tableStyleId>
              </a:tblPr>
              <a:tblGrid>
                <a:gridCol w="1267758">
                  <a:extLst>
                    <a:ext uri="{9D8B030D-6E8A-4147-A177-3AD203B41FA5}">
                      <a16:colId xmlns:a16="http://schemas.microsoft.com/office/drawing/2014/main" val="2046628722"/>
                    </a:ext>
                  </a:extLst>
                </a:gridCol>
                <a:gridCol w="3164828">
                  <a:extLst>
                    <a:ext uri="{9D8B030D-6E8A-4147-A177-3AD203B41FA5}">
                      <a16:colId xmlns:a16="http://schemas.microsoft.com/office/drawing/2014/main" val="169648063"/>
                    </a:ext>
                  </a:extLst>
                </a:gridCol>
                <a:gridCol w="1988197">
                  <a:extLst>
                    <a:ext uri="{9D8B030D-6E8A-4147-A177-3AD203B41FA5}">
                      <a16:colId xmlns:a16="http://schemas.microsoft.com/office/drawing/2014/main" val="1542905229"/>
                    </a:ext>
                  </a:extLst>
                </a:gridCol>
                <a:gridCol w="5218778">
                  <a:extLst>
                    <a:ext uri="{9D8B030D-6E8A-4147-A177-3AD203B41FA5}">
                      <a16:colId xmlns:a16="http://schemas.microsoft.com/office/drawing/2014/main" val="1629117243"/>
                    </a:ext>
                  </a:extLst>
                </a:gridCol>
              </a:tblGrid>
              <a:tr h="210178">
                <a:tc>
                  <a:txBody>
                    <a:bodyPr/>
                    <a:lstStyle/>
                    <a:p>
                      <a:r>
                        <a:rPr lang="en-GB" sz="1200" dirty="0">
                          <a:latin typeface="+mj-lt"/>
                        </a:rPr>
                        <a:t>Name </a:t>
                      </a:r>
                    </a:p>
                  </a:txBody>
                  <a:tcPr/>
                </a:tc>
                <a:tc>
                  <a:txBody>
                    <a:bodyPr/>
                    <a:lstStyle/>
                    <a:p>
                      <a:r>
                        <a:rPr lang="en-GB" sz="1200">
                          <a:latin typeface="+mj-lt"/>
                        </a:rPr>
                        <a:t>Role</a:t>
                      </a:r>
                    </a:p>
                  </a:txBody>
                  <a:tcPr/>
                </a:tc>
                <a:tc>
                  <a:txBody>
                    <a:bodyPr/>
                    <a:lstStyle/>
                    <a:p>
                      <a:r>
                        <a:rPr lang="en-GB" sz="1200">
                          <a:latin typeface="+mj-lt"/>
                        </a:rPr>
                        <a:t>Organisation</a:t>
                      </a:r>
                    </a:p>
                  </a:txBody>
                  <a:tcPr/>
                </a:tc>
                <a:tc>
                  <a:txBody>
                    <a:bodyPr/>
                    <a:lstStyle/>
                    <a:p>
                      <a:r>
                        <a:rPr lang="en-GB" sz="1200">
                          <a:latin typeface="+mj-lt"/>
                        </a:rPr>
                        <a:t>Specialty areas</a:t>
                      </a:r>
                    </a:p>
                  </a:txBody>
                  <a:tcPr/>
                </a:tc>
                <a:extLst>
                  <a:ext uri="{0D108BD9-81ED-4DB2-BD59-A6C34878D82A}">
                    <a16:rowId xmlns:a16="http://schemas.microsoft.com/office/drawing/2014/main" val="998298476"/>
                  </a:ext>
                </a:extLst>
              </a:tr>
              <a:tr h="198501">
                <a:tc>
                  <a:txBody>
                    <a:bodyPr/>
                    <a:lstStyle/>
                    <a:p>
                      <a:r>
                        <a:rPr lang="en-GB" sz="1100" dirty="0">
                          <a:latin typeface="+mj-lt"/>
                        </a:rPr>
                        <a:t>Zlatina Nikolova</a:t>
                      </a:r>
                    </a:p>
                  </a:txBody>
                  <a:tcPr/>
                </a:tc>
                <a:tc>
                  <a:txBody>
                    <a:bodyPr/>
                    <a:lstStyle/>
                    <a:p>
                      <a:r>
                        <a:rPr lang="en-GB" sz="1100" dirty="0">
                          <a:latin typeface="+mj-lt"/>
                        </a:rPr>
                        <a:t>SPLW, SP Advocate</a:t>
                      </a:r>
                    </a:p>
                  </a:txBody>
                  <a:tcPr/>
                </a:tc>
                <a:tc>
                  <a:txBody>
                    <a:bodyPr/>
                    <a:lstStyle/>
                    <a:p>
                      <a:r>
                        <a:rPr lang="en-GB" sz="1100">
                          <a:latin typeface="+mj-lt"/>
                        </a:rPr>
                        <a:t>Age UK Islington</a:t>
                      </a:r>
                    </a:p>
                  </a:txBody>
                  <a:tcPr/>
                </a:tc>
                <a:tc>
                  <a:txBody>
                    <a:bodyPr/>
                    <a:lstStyle/>
                    <a:p>
                      <a:r>
                        <a:rPr lang="en-GB" sz="1100">
                          <a:latin typeface="+mj-lt"/>
                        </a:rPr>
                        <a:t>Social prescribing, VCSE</a:t>
                      </a:r>
                    </a:p>
                  </a:txBody>
                  <a:tcPr/>
                </a:tc>
                <a:extLst>
                  <a:ext uri="{0D108BD9-81ED-4DB2-BD59-A6C34878D82A}">
                    <a16:rowId xmlns:a16="http://schemas.microsoft.com/office/drawing/2014/main" val="3206901425"/>
                  </a:ext>
                </a:extLst>
              </a:tr>
              <a:tr h="198501">
                <a:tc>
                  <a:txBody>
                    <a:bodyPr/>
                    <a:lstStyle/>
                    <a:p>
                      <a:r>
                        <a:rPr lang="en-GB" sz="1100" dirty="0">
                          <a:latin typeface="+mj-lt"/>
                        </a:rPr>
                        <a:t>Kateryn Florez</a:t>
                      </a:r>
                    </a:p>
                  </a:txBody>
                  <a:tcPr/>
                </a:tc>
                <a:tc>
                  <a:txBody>
                    <a:bodyPr/>
                    <a:lstStyle/>
                    <a:p>
                      <a:r>
                        <a:rPr lang="en-GB" sz="1100">
                          <a:latin typeface="+mj-lt"/>
                        </a:rPr>
                        <a:t>SPLW</a:t>
                      </a:r>
                    </a:p>
                  </a:txBody>
                  <a:tcPr/>
                </a:tc>
                <a:tc>
                  <a:txBody>
                    <a:bodyPr/>
                    <a:lstStyle/>
                    <a:p>
                      <a:r>
                        <a:rPr lang="en-GB" sz="1050" dirty="0">
                          <a:latin typeface="+mj-lt"/>
                        </a:rPr>
                        <a:t>OneWestminster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j-lt"/>
                        </a:rPr>
                        <a:t>Social prescribing, VCSE, Psychology  </a:t>
                      </a:r>
                    </a:p>
                  </a:txBody>
                  <a:tcPr/>
                </a:tc>
                <a:extLst>
                  <a:ext uri="{0D108BD9-81ED-4DB2-BD59-A6C34878D82A}">
                    <a16:rowId xmlns:a16="http://schemas.microsoft.com/office/drawing/2014/main" val="1526927576"/>
                  </a:ext>
                </a:extLst>
              </a:tr>
              <a:tr h="326943">
                <a:tc>
                  <a:txBody>
                    <a:bodyPr/>
                    <a:lstStyle/>
                    <a:p>
                      <a:r>
                        <a:rPr lang="en-GB" sz="1100" dirty="0">
                          <a:latin typeface="+mj-lt"/>
                        </a:rPr>
                        <a:t>Nirja Joshi</a:t>
                      </a:r>
                    </a:p>
                  </a:txBody>
                  <a:tcPr/>
                </a:tc>
                <a:tc>
                  <a:txBody>
                    <a:bodyPr/>
                    <a:lstStyle/>
                    <a:p>
                      <a:r>
                        <a:rPr lang="en-GB" sz="1100" dirty="0">
                          <a:latin typeface="+mj-lt"/>
                        </a:rPr>
                        <a:t>GP, Fellow, SWL Long Covid Education Champion </a:t>
                      </a:r>
                    </a:p>
                  </a:txBody>
                  <a:tcPr/>
                </a:tc>
                <a:tc>
                  <a:txBody>
                    <a:bodyPr/>
                    <a:lstStyle/>
                    <a:p>
                      <a:r>
                        <a:rPr lang="en-GB" sz="1100" b="0" i="0" kern="1200">
                          <a:solidFill>
                            <a:schemeClr val="dk1"/>
                          </a:solidFill>
                          <a:effectLst/>
                          <a:latin typeface="+mj-lt"/>
                          <a:ea typeface="+mn-ea"/>
                          <a:cs typeface="+mn-cs"/>
                        </a:rPr>
                        <a:t>Wandsworth Training Hub</a:t>
                      </a:r>
                      <a:endParaRPr lang="en-GB" sz="1050" dirty="0">
                        <a:latin typeface="+mj-lt"/>
                      </a:endParaRPr>
                    </a:p>
                  </a:txBody>
                  <a:tcPr/>
                </a:tc>
                <a:tc>
                  <a:txBody>
                    <a:bodyPr/>
                    <a:lstStyle/>
                    <a:p>
                      <a:r>
                        <a:rPr lang="en-GB" sz="1100">
                          <a:latin typeface="+mj-lt"/>
                        </a:rPr>
                        <a:t>Social prescribing improvement, Long COVID, Clinical, Primary Care</a:t>
                      </a:r>
                    </a:p>
                  </a:txBody>
                  <a:tcPr/>
                </a:tc>
                <a:extLst>
                  <a:ext uri="{0D108BD9-81ED-4DB2-BD59-A6C34878D82A}">
                    <a16:rowId xmlns:a16="http://schemas.microsoft.com/office/drawing/2014/main" val="2423404398"/>
                  </a:ext>
                </a:extLst>
              </a:tr>
              <a:tr h="326943">
                <a:tc>
                  <a:txBody>
                    <a:bodyPr/>
                    <a:lstStyle/>
                    <a:p>
                      <a:r>
                        <a:rPr lang="en-GB" sz="1100">
                          <a:latin typeface="+mj-lt"/>
                        </a:rPr>
                        <a:t>Liz Ayres</a:t>
                      </a:r>
                    </a:p>
                  </a:txBody>
                  <a:tcPr/>
                </a:tc>
                <a:tc>
                  <a:txBody>
                    <a:bodyPr/>
                    <a:lstStyle/>
                    <a:p>
                      <a:r>
                        <a:rPr lang="en-GB" sz="1100" dirty="0">
                          <a:latin typeface="+mj-lt"/>
                        </a:rPr>
                        <a:t>Lead Transformation Programme Manager (Kingston and Richmond)</a:t>
                      </a:r>
                    </a:p>
                  </a:txBody>
                  <a:tcPr/>
                </a:tc>
                <a:tc>
                  <a:txBody>
                    <a:bodyPr/>
                    <a:lstStyle/>
                    <a:p>
                      <a:r>
                        <a:rPr lang="en-GB" sz="1100" dirty="0">
                          <a:latin typeface="+mj-lt"/>
                        </a:rPr>
                        <a:t>SWL CCG</a:t>
                      </a:r>
                    </a:p>
                  </a:txBody>
                  <a:tcPr/>
                </a:tc>
                <a:tc>
                  <a:txBody>
                    <a:bodyPr/>
                    <a:lstStyle/>
                    <a:p>
                      <a:r>
                        <a:rPr lang="en-GB" sz="1100" dirty="0">
                          <a:latin typeface="+mj-lt"/>
                        </a:rPr>
                        <a:t>Transformation, Commissioning, Health Inequalities, ARRS </a:t>
                      </a:r>
                    </a:p>
                  </a:txBody>
                  <a:tcPr/>
                </a:tc>
                <a:extLst>
                  <a:ext uri="{0D108BD9-81ED-4DB2-BD59-A6C34878D82A}">
                    <a16:rowId xmlns:a16="http://schemas.microsoft.com/office/drawing/2014/main" val="3623061249"/>
                  </a:ext>
                </a:extLst>
              </a:tr>
              <a:tr h="198501">
                <a:tc>
                  <a:txBody>
                    <a:bodyPr/>
                    <a:lstStyle/>
                    <a:p>
                      <a:r>
                        <a:rPr lang="en-GB" sz="1100">
                          <a:latin typeface="+mj-lt"/>
                        </a:rPr>
                        <a:t>Suzi Griffiths </a:t>
                      </a:r>
                    </a:p>
                  </a:txBody>
                  <a:tcPr/>
                </a:tc>
                <a:tc>
                  <a:txBody>
                    <a:bodyPr/>
                    <a:lstStyle/>
                    <a:p>
                      <a:r>
                        <a:rPr lang="en-GB" sz="1100" dirty="0">
                          <a:latin typeface="+mj-lt"/>
                        </a:rPr>
                        <a:t>Project manager</a:t>
                      </a:r>
                    </a:p>
                  </a:txBody>
                  <a:tcPr/>
                </a:tc>
                <a:tc>
                  <a:txBody>
                    <a:bodyPr/>
                    <a:lstStyle/>
                    <a:p>
                      <a:r>
                        <a:rPr lang="en-GB" sz="1100">
                          <a:latin typeface="+mj-lt"/>
                        </a:rPr>
                        <a:t>Healthy London Partnership</a:t>
                      </a:r>
                    </a:p>
                  </a:txBody>
                  <a:tcPr/>
                </a:tc>
                <a:tc>
                  <a:txBody>
                    <a:bodyPr/>
                    <a:lstStyle/>
                    <a:p>
                      <a:r>
                        <a:rPr lang="en-GB" sz="1100" dirty="0">
                          <a:latin typeface="+mj-lt"/>
                        </a:rPr>
                        <a:t>CYP, Social Prescribing, Local Authority</a:t>
                      </a:r>
                    </a:p>
                  </a:txBody>
                  <a:tcPr/>
                </a:tc>
                <a:extLst>
                  <a:ext uri="{0D108BD9-81ED-4DB2-BD59-A6C34878D82A}">
                    <a16:rowId xmlns:a16="http://schemas.microsoft.com/office/drawing/2014/main" val="302695973"/>
                  </a:ext>
                </a:extLst>
              </a:tr>
              <a:tr h="326943">
                <a:tc>
                  <a:txBody>
                    <a:bodyPr/>
                    <a:lstStyle/>
                    <a:p>
                      <a:r>
                        <a:rPr lang="en-GB" sz="1100" dirty="0">
                          <a:latin typeface="+mj-lt"/>
                        </a:rPr>
                        <a:t>Devika Vadher</a:t>
                      </a:r>
                    </a:p>
                  </a:txBody>
                  <a:tcPr/>
                </a:tc>
                <a:tc>
                  <a:txBody>
                    <a:bodyPr/>
                    <a:lstStyle/>
                    <a:p>
                      <a:r>
                        <a:rPr lang="en-GB" sz="1100" dirty="0">
                          <a:latin typeface="+mj-lt"/>
                        </a:rPr>
                        <a:t>Senior Manager - Personalised care London</a:t>
                      </a:r>
                    </a:p>
                  </a:txBody>
                  <a:tcPr/>
                </a:tc>
                <a:tc>
                  <a:txBody>
                    <a:bodyPr/>
                    <a:lstStyle/>
                    <a:p>
                      <a:r>
                        <a:rPr lang="en-GB" sz="1100" dirty="0">
                          <a:latin typeface="+mj-lt"/>
                        </a:rPr>
                        <a:t>NHSEI London Region </a:t>
                      </a:r>
                    </a:p>
                  </a:txBody>
                  <a:tcPr/>
                </a:tc>
                <a:tc>
                  <a:txBody>
                    <a:bodyPr/>
                    <a:lstStyle/>
                    <a:p>
                      <a:r>
                        <a:rPr lang="en-GB" sz="1100" dirty="0">
                          <a:latin typeface="+mj-lt"/>
                        </a:rPr>
                        <a:t>Personalised Care, NHS, Digital Social Prescribing, Public health, Primary care, Dental</a:t>
                      </a:r>
                    </a:p>
                  </a:txBody>
                  <a:tcPr/>
                </a:tc>
                <a:extLst>
                  <a:ext uri="{0D108BD9-81ED-4DB2-BD59-A6C34878D82A}">
                    <a16:rowId xmlns:a16="http://schemas.microsoft.com/office/drawing/2014/main" val="1037944040"/>
                  </a:ext>
                </a:extLst>
              </a:tr>
              <a:tr h="326943">
                <a:tc>
                  <a:txBody>
                    <a:bodyPr/>
                    <a:lstStyle/>
                    <a:p>
                      <a:r>
                        <a:rPr lang="en-GB" sz="1100" i="0">
                          <a:latin typeface="+mj-lt"/>
                        </a:rPr>
                        <a:t>Stephanie McKinley </a:t>
                      </a:r>
                    </a:p>
                  </a:txBody>
                  <a:tcPr/>
                </a:tc>
                <a:tc>
                  <a:txBody>
                    <a:bodyPr/>
                    <a:lstStyle/>
                    <a:p>
                      <a:r>
                        <a:rPr lang="en-GB" sz="1100" dirty="0">
                          <a:latin typeface="+mj-lt"/>
                        </a:rPr>
                        <a:t>London Social Prescribing Network Manager </a:t>
                      </a:r>
                    </a:p>
                  </a:txBody>
                  <a:tcPr/>
                </a:tc>
                <a:tc>
                  <a:txBody>
                    <a:bodyPr/>
                    <a:lstStyle/>
                    <a:p>
                      <a:r>
                        <a:rPr lang="en-GB" sz="1100" dirty="0">
                          <a:latin typeface="+mj-lt"/>
                        </a:rPr>
                        <a:t>LondonPlus</a:t>
                      </a:r>
                    </a:p>
                  </a:txBody>
                  <a:tcPr/>
                </a:tc>
                <a:tc>
                  <a:txBody>
                    <a:bodyPr/>
                    <a:lstStyle/>
                    <a:p>
                      <a:r>
                        <a:rPr lang="en-GB" sz="1100">
                          <a:latin typeface="+mj-lt"/>
                        </a:rPr>
                        <a:t>VCSE, Green SP, Thriving Communities, Partnerships, Physical activity SP, Cost of Living crisis</a:t>
                      </a:r>
                    </a:p>
                  </a:txBody>
                  <a:tcPr/>
                </a:tc>
                <a:extLst>
                  <a:ext uri="{0D108BD9-81ED-4DB2-BD59-A6C34878D82A}">
                    <a16:rowId xmlns:a16="http://schemas.microsoft.com/office/drawing/2014/main" val="1246309257"/>
                  </a:ext>
                </a:extLst>
              </a:tr>
              <a:tr h="198501">
                <a:tc>
                  <a:txBody>
                    <a:bodyPr/>
                    <a:lstStyle/>
                    <a:p>
                      <a:r>
                        <a:rPr lang="en-GB" sz="1100" i="0" dirty="0">
                          <a:latin typeface="+mj-lt"/>
                        </a:rPr>
                        <a:t>Anthony Atherton</a:t>
                      </a:r>
                    </a:p>
                  </a:txBody>
                  <a:tcPr/>
                </a:tc>
                <a:tc>
                  <a:txBody>
                    <a:bodyPr/>
                    <a:lstStyle/>
                    <a:p>
                      <a:r>
                        <a:rPr lang="en-GB" sz="1100" dirty="0">
                          <a:latin typeface="+mj-lt"/>
                        </a:rPr>
                        <a:t>Part of Regional strategic coproduction group </a:t>
                      </a:r>
                    </a:p>
                  </a:txBody>
                  <a:tcPr/>
                </a:tc>
                <a:tc>
                  <a:txBody>
                    <a:bodyPr/>
                    <a:lstStyle/>
                    <a:p>
                      <a:r>
                        <a:rPr lang="en-GB" sz="1100" dirty="0">
                          <a:latin typeface="+mj-lt"/>
                        </a:rPr>
                        <a:t>NHSEI </a:t>
                      </a:r>
                    </a:p>
                  </a:txBody>
                  <a:tcPr/>
                </a:tc>
                <a:tc>
                  <a:txBody>
                    <a:bodyPr/>
                    <a:lstStyle/>
                    <a:p>
                      <a:r>
                        <a:rPr lang="en-GB" sz="1100" dirty="0">
                          <a:latin typeface="+mj-lt"/>
                        </a:rPr>
                        <a:t>Coproduction</a:t>
                      </a:r>
                    </a:p>
                  </a:txBody>
                  <a:tcPr/>
                </a:tc>
                <a:extLst>
                  <a:ext uri="{0D108BD9-81ED-4DB2-BD59-A6C34878D82A}">
                    <a16:rowId xmlns:a16="http://schemas.microsoft.com/office/drawing/2014/main" val="320789796"/>
                  </a:ext>
                </a:extLst>
              </a:tr>
              <a:tr h="326943">
                <a:tc>
                  <a:txBody>
                    <a:bodyPr/>
                    <a:lstStyle/>
                    <a:p>
                      <a:r>
                        <a:rPr lang="en-GB" sz="1100" i="0">
                          <a:latin typeface="+mj-lt"/>
                        </a:rPr>
                        <a:t>Dan Hopewell</a:t>
                      </a:r>
                    </a:p>
                  </a:txBody>
                  <a:tcPr/>
                </a:tc>
                <a:tc>
                  <a:txBody>
                    <a:bodyPr/>
                    <a:lstStyle/>
                    <a:p>
                      <a:r>
                        <a:rPr lang="en-GB" sz="1100">
                          <a:latin typeface="+mj-lt"/>
                        </a:rPr>
                        <a:t>Director of Innovation</a:t>
                      </a:r>
                    </a:p>
                  </a:txBody>
                  <a:tcPr/>
                </a:tc>
                <a:tc>
                  <a:txBody>
                    <a:bodyPr/>
                    <a:lstStyle/>
                    <a:p>
                      <a:r>
                        <a:rPr lang="en-GB" sz="1100">
                          <a:latin typeface="+mj-lt"/>
                        </a:rPr>
                        <a:t>Bromley By Bow Centre</a:t>
                      </a:r>
                    </a:p>
                  </a:txBody>
                  <a:tcPr/>
                </a:tc>
                <a:tc>
                  <a:txBody>
                    <a:bodyPr/>
                    <a:lstStyle/>
                    <a:p>
                      <a:r>
                        <a:rPr lang="en-GB" sz="1100">
                          <a:latin typeface="+mj-lt"/>
                        </a:rPr>
                        <a:t>Innovation, Data and evaluation, Social Prescribing, Service design, Research, Population Health, Health Creation and communities</a:t>
                      </a:r>
                    </a:p>
                  </a:txBody>
                  <a:tcPr/>
                </a:tc>
                <a:extLst>
                  <a:ext uri="{0D108BD9-81ED-4DB2-BD59-A6C34878D82A}">
                    <a16:rowId xmlns:a16="http://schemas.microsoft.com/office/drawing/2014/main" val="2896870894"/>
                  </a:ext>
                </a:extLst>
              </a:tr>
              <a:tr h="712270">
                <a:tc>
                  <a:txBody>
                    <a:bodyPr/>
                    <a:lstStyle/>
                    <a:p>
                      <a:r>
                        <a:rPr lang="en-GB" sz="1100" i="0">
                          <a:latin typeface="+mj-lt"/>
                        </a:rPr>
                        <a:t>Jagan John</a:t>
                      </a:r>
                    </a:p>
                  </a:txBody>
                  <a:tcPr/>
                </a:tc>
                <a:tc>
                  <a:txBody>
                    <a:bodyPr/>
                    <a:lstStyle/>
                    <a:p>
                      <a:r>
                        <a:rPr lang="en-GB" sz="1100" dirty="0">
                          <a:latin typeface="+mj-lt"/>
                        </a:rPr>
                        <a:t>GP (Aurora </a:t>
                      </a:r>
                      <a:r>
                        <a:rPr lang="en-GB" sz="1100" dirty="0" err="1">
                          <a:latin typeface="+mj-lt"/>
                        </a:rPr>
                        <a:t>Medcare</a:t>
                      </a:r>
                      <a:r>
                        <a:rPr lang="en-GB" sz="1100" dirty="0">
                          <a:latin typeface="+mj-lt"/>
                        </a:rPr>
                        <a:t>)</a:t>
                      </a:r>
                    </a:p>
                    <a:p>
                      <a:r>
                        <a:rPr lang="en-GB" sz="1100" dirty="0">
                          <a:latin typeface="+mj-lt"/>
                        </a:rPr>
                        <a:t>GPWSI in Cardiology ( BDCHS)</a:t>
                      </a:r>
                    </a:p>
                    <a:p>
                      <a:r>
                        <a:rPr lang="en-GB" sz="1100" dirty="0">
                          <a:latin typeface="+mj-lt"/>
                        </a:rPr>
                        <a:t>Personalised Care Clinical Lead Clinical Chair Barking &amp;Dagenham </a:t>
                      </a:r>
                    </a:p>
                    <a:p>
                      <a:r>
                        <a:rPr lang="en-GB" sz="1100" dirty="0">
                          <a:latin typeface="+mj-lt"/>
                        </a:rPr>
                        <a:t>Chair NEL CCG </a:t>
                      </a:r>
                    </a:p>
                  </a:txBody>
                  <a:tcPr/>
                </a:tc>
                <a:tc>
                  <a:txBody>
                    <a:bodyPr/>
                    <a:lstStyle/>
                    <a:p>
                      <a:r>
                        <a:rPr lang="en-GB" sz="1100">
                          <a:latin typeface="+mj-lt"/>
                        </a:rPr>
                        <a:t>NEL ICS</a:t>
                      </a:r>
                    </a:p>
                  </a:txBody>
                  <a:tcPr/>
                </a:tc>
                <a:tc>
                  <a:txBody>
                    <a:bodyPr/>
                    <a:lstStyle/>
                    <a:p>
                      <a:r>
                        <a:rPr lang="en-GB" sz="1100" dirty="0">
                          <a:latin typeface="+mj-lt"/>
                        </a:rPr>
                        <a:t>ICS, Clinical, Social Prescribing, Leadership, Primary Care, Cardiology</a:t>
                      </a:r>
                    </a:p>
                  </a:txBody>
                  <a:tcPr/>
                </a:tc>
                <a:extLst>
                  <a:ext uri="{0D108BD9-81ED-4DB2-BD59-A6C34878D82A}">
                    <a16:rowId xmlns:a16="http://schemas.microsoft.com/office/drawing/2014/main" val="1707285393"/>
                  </a:ext>
                </a:extLst>
              </a:tr>
              <a:tr h="326943">
                <a:tc>
                  <a:txBody>
                    <a:bodyPr/>
                    <a:lstStyle/>
                    <a:p>
                      <a:r>
                        <a:rPr lang="en-GB" sz="1100" i="0">
                          <a:latin typeface="+mj-lt"/>
                        </a:rPr>
                        <a:t>Thomas Kador</a:t>
                      </a:r>
                    </a:p>
                  </a:txBody>
                  <a:tcPr/>
                </a:tc>
                <a:tc>
                  <a:txBody>
                    <a:bodyPr/>
                    <a:lstStyle/>
                    <a:p>
                      <a:r>
                        <a:rPr lang="en-GB" sz="1100" dirty="0">
                          <a:latin typeface="+mj-lt"/>
                        </a:rPr>
                        <a:t>Lecturer in Creative Health, researcher, lead for Creative Health </a:t>
                      </a:r>
                      <a:r>
                        <a:rPr lang="en-GB" sz="1100" dirty="0" err="1">
                          <a:latin typeface="+mj-lt"/>
                        </a:rPr>
                        <a:t>MASc</a:t>
                      </a:r>
                      <a:endParaRPr lang="en-GB" sz="1100" dirty="0">
                        <a:latin typeface="+mj-lt"/>
                      </a:endParaRPr>
                    </a:p>
                  </a:txBody>
                  <a:tcPr/>
                </a:tc>
                <a:tc>
                  <a:txBody>
                    <a:bodyPr/>
                    <a:lstStyle/>
                    <a:p>
                      <a:r>
                        <a:rPr lang="en-GB" sz="1100" dirty="0">
                          <a:latin typeface="+mj-lt"/>
                        </a:rPr>
                        <a:t>University College London</a:t>
                      </a:r>
                    </a:p>
                  </a:txBody>
                  <a:tcPr/>
                </a:tc>
                <a:tc>
                  <a:txBody>
                    <a:bodyPr/>
                    <a:lstStyle/>
                    <a:p>
                      <a:r>
                        <a:rPr lang="en-GB" sz="1100" dirty="0">
                          <a:latin typeface="+mj-lt"/>
                        </a:rPr>
                        <a:t>Academic, research, ARRS, Social Prescribing, Evaluation,  Creative health, Health inequalities, mental health, wellbeing </a:t>
                      </a:r>
                    </a:p>
                  </a:txBody>
                  <a:tcPr/>
                </a:tc>
                <a:extLst>
                  <a:ext uri="{0D108BD9-81ED-4DB2-BD59-A6C34878D82A}">
                    <a16:rowId xmlns:a16="http://schemas.microsoft.com/office/drawing/2014/main" val="789179510"/>
                  </a:ext>
                </a:extLst>
              </a:tr>
            </a:tbl>
          </a:graphicData>
        </a:graphic>
      </p:graphicFrame>
    </p:spTree>
    <p:extLst>
      <p:ext uri="{BB962C8B-B14F-4D97-AF65-F5344CB8AC3E}">
        <p14:creationId xmlns:p14="http://schemas.microsoft.com/office/powerpoint/2010/main" val="112079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ACF56D-9DA3-4CDA-999B-29C947AE21EE}"/>
              </a:ext>
            </a:extLst>
          </p:cNvPr>
          <p:cNvSpPr>
            <a:spLocks noGrp="1"/>
          </p:cNvSpPr>
          <p:nvPr>
            <p:ph type="title"/>
          </p:nvPr>
        </p:nvSpPr>
        <p:spPr/>
        <p:txBody>
          <a:bodyPr/>
          <a:lstStyle/>
          <a:p>
            <a:r>
              <a:rPr lang="en-GB"/>
              <a:t>Application Process</a:t>
            </a:r>
          </a:p>
        </p:txBody>
      </p:sp>
      <p:sp>
        <p:nvSpPr>
          <p:cNvPr id="8" name="Text Placeholder 7">
            <a:extLst>
              <a:ext uri="{FF2B5EF4-FFF2-40B4-BE49-F238E27FC236}">
                <a16:creationId xmlns:a16="http://schemas.microsoft.com/office/drawing/2014/main" id="{5E4289CC-0E48-437B-B1CA-37F6FADE8AB6}"/>
              </a:ext>
            </a:extLst>
          </p:cNvPr>
          <p:cNvSpPr>
            <a:spLocks noGrp="1"/>
          </p:cNvSpPr>
          <p:nvPr>
            <p:ph type="body" idx="1"/>
          </p:nvPr>
        </p:nvSpPr>
        <p:spPr/>
        <p:txBody>
          <a:bodyPr/>
          <a:lstStyle/>
          <a:p>
            <a:r>
              <a:rPr lang="en-GB" b="1" u="sng"/>
              <a:t>How to cost up your idea? </a:t>
            </a:r>
          </a:p>
          <a:p>
            <a:endParaRPr lang="en-GB"/>
          </a:p>
        </p:txBody>
      </p:sp>
      <p:sp>
        <p:nvSpPr>
          <p:cNvPr id="6" name="Slide Number Placeholder 5">
            <a:extLst>
              <a:ext uri="{FF2B5EF4-FFF2-40B4-BE49-F238E27FC236}">
                <a16:creationId xmlns:a16="http://schemas.microsoft.com/office/drawing/2014/main" id="{D4A2A961-2B5B-4D63-83A9-783EFADD0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9" name="Text Placeholder 8">
            <a:extLst>
              <a:ext uri="{FF2B5EF4-FFF2-40B4-BE49-F238E27FC236}">
                <a16:creationId xmlns:a16="http://schemas.microsoft.com/office/drawing/2014/main" id="{1746AE9E-C578-4957-95BA-D704A5276DEF}"/>
              </a:ext>
            </a:extLst>
          </p:cNvPr>
          <p:cNvSpPr>
            <a:spLocks noGrp="1"/>
          </p:cNvSpPr>
          <p:nvPr>
            <p:ph type="body" idx="2"/>
          </p:nvPr>
        </p:nvSpPr>
        <p:spPr/>
        <p:txBody>
          <a:bodyPr>
            <a:normAutofit lnSpcReduction="10000"/>
          </a:bodyPr>
          <a:lstStyle/>
          <a:p>
            <a:r>
              <a:rPr lang="en-GB"/>
              <a:t>Coming to the programme with a challenge rather than a fully agreed solution makes it more difficult to cost up the project. The steps below will help you consider how much you could need. </a:t>
            </a:r>
          </a:p>
          <a:p>
            <a:pPr marL="228600" indent="0"/>
            <a:endParaRPr lang="en-GB"/>
          </a:p>
          <a:p>
            <a:pPr marL="571500" indent="-342900">
              <a:buFont typeface="+mj-lt"/>
              <a:buAutoNum type="arabicPeriod"/>
            </a:pPr>
            <a:r>
              <a:rPr lang="en-GB"/>
              <a:t>Brainstorm some of the possible solutions to your challenge</a:t>
            </a:r>
          </a:p>
          <a:p>
            <a:pPr marL="571500" indent="-342900">
              <a:buFont typeface="+mj-lt"/>
              <a:buAutoNum type="arabicPeriod"/>
            </a:pPr>
            <a:r>
              <a:rPr lang="en-GB"/>
              <a:t>Do any of these solutions require buying something? E.g. an information system, space</a:t>
            </a:r>
          </a:p>
          <a:p>
            <a:pPr marL="571500" indent="-342900">
              <a:buFont typeface="+mj-lt"/>
              <a:buAutoNum type="arabicPeriod"/>
            </a:pPr>
            <a:r>
              <a:rPr lang="en-GB"/>
              <a:t>Do any of these solutions involve bringing in a specific role? E.g. a community development worker for 3 months</a:t>
            </a:r>
          </a:p>
          <a:p>
            <a:pPr marL="571500" indent="-342900">
              <a:buFont typeface="+mj-lt"/>
              <a:buAutoNum type="arabicPeriod"/>
            </a:pPr>
            <a:r>
              <a:rPr lang="en-GB"/>
              <a:t>What capacity of the team members is required to develop the solutions? Could you cost this? </a:t>
            </a:r>
          </a:p>
          <a:p>
            <a:pPr marL="571500" indent="-342900">
              <a:buFont typeface="+mj-lt"/>
              <a:buAutoNum type="arabicPeriod"/>
            </a:pPr>
            <a:r>
              <a:rPr lang="en-GB"/>
              <a:t>Do you need extra project management support? Could you cost this?</a:t>
            </a:r>
          </a:p>
          <a:p>
            <a:pPr marL="571500" indent="-342900">
              <a:buFont typeface="+mj-lt"/>
              <a:buAutoNum type="arabicPeriod"/>
            </a:pPr>
            <a:r>
              <a:rPr lang="en-GB"/>
              <a:t>Is there any additional expertise you might need for the process or solution? E.g. costs for a data analyst or graphic designer</a:t>
            </a:r>
          </a:p>
          <a:p>
            <a:pPr marL="228600" indent="0"/>
            <a:endParaRPr lang="en-GB"/>
          </a:p>
          <a:p>
            <a:pPr marL="228600" indent="0"/>
            <a:r>
              <a:rPr lang="en-GB"/>
              <a:t>Example costs:</a:t>
            </a:r>
          </a:p>
          <a:p>
            <a:pPr marL="228600" indent="0"/>
            <a:r>
              <a:rPr lang="en-GB"/>
              <a:t>Staff costs: e.g. A SPLW for 3 months = 7.5k</a:t>
            </a:r>
            <a:endParaRPr lang="en-US"/>
          </a:p>
          <a:p>
            <a:pPr marL="228600" indent="0"/>
            <a:r>
              <a:rPr lang="en-GB"/>
              <a:t>Evaluation support: e.g. Data analysis and evaluation support = 2k</a:t>
            </a:r>
            <a:endParaRPr lang="en-US"/>
          </a:p>
          <a:p>
            <a:pPr marL="228600" indent="0"/>
            <a:r>
              <a:rPr lang="en-GB"/>
              <a:t>Comms output: e.g. Video production cost = £500 - 1.5k</a:t>
            </a:r>
          </a:p>
          <a:p>
            <a:pPr marL="571500" indent="-342900">
              <a:buFont typeface="+mj-lt"/>
              <a:buAutoNum type="arabicPeriod"/>
            </a:pPr>
            <a:endParaRPr lang="en-GB"/>
          </a:p>
          <a:p>
            <a:pPr marL="571500" indent="-342900">
              <a:buFont typeface="+mj-lt"/>
              <a:buAutoNum type="arabicPeriod"/>
            </a:pPr>
            <a:endParaRPr lang="en-GB"/>
          </a:p>
        </p:txBody>
      </p:sp>
    </p:spTree>
    <p:extLst>
      <p:ext uri="{BB962C8B-B14F-4D97-AF65-F5344CB8AC3E}">
        <p14:creationId xmlns:p14="http://schemas.microsoft.com/office/powerpoint/2010/main" val="307812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C07130-B26E-48DC-9D4F-6933E207B4D0}"/>
              </a:ext>
            </a:extLst>
          </p:cNvPr>
          <p:cNvSpPr>
            <a:spLocks noGrp="1"/>
          </p:cNvSpPr>
          <p:nvPr>
            <p:ph type="title"/>
          </p:nvPr>
        </p:nvSpPr>
        <p:spPr/>
        <p:txBody>
          <a:bodyPr/>
          <a:lstStyle/>
          <a:p>
            <a:r>
              <a:rPr lang="en-GB"/>
              <a:t>Pre programme timeline </a:t>
            </a:r>
          </a:p>
        </p:txBody>
      </p:sp>
      <p:sp>
        <p:nvSpPr>
          <p:cNvPr id="9" name="Text Placeholder 8">
            <a:extLst>
              <a:ext uri="{FF2B5EF4-FFF2-40B4-BE49-F238E27FC236}">
                <a16:creationId xmlns:a16="http://schemas.microsoft.com/office/drawing/2014/main" id="{E72E4B6C-150C-495F-A237-727EC5E39544}"/>
              </a:ext>
            </a:extLst>
          </p:cNvPr>
          <p:cNvSpPr>
            <a:spLocks noGrp="1"/>
          </p:cNvSpPr>
          <p:nvPr>
            <p:ph type="body" idx="1"/>
          </p:nvPr>
        </p:nvSpPr>
        <p:spPr>
          <a:xfrm>
            <a:off x="334434" y="768060"/>
            <a:ext cx="11523133" cy="432047"/>
          </a:xfrm>
        </p:spPr>
        <p:txBody>
          <a:bodyPr/>
          <a:lstStyle/>
          <a:p>
            <a:r>
              <a:rPr lang="en-GB" b="1" u="sng"/>
              <a:t>Dates for your diary (pre-programme)</a:t>
            </a:r>
            <a:endParaRPr lang="en-US" b="1" u="sng"/>
          </a:p>
        </p:txBody>
      </p:sp>
      <p:sp>
        <p:nvSpPr>
          <p:cNvPr id="7" name="Slide Number Placeholder 6">
            <a:extLst>
              <a:ext uri="{FF2B5EF4-FFF2-40B4-BE49-F238E27FC236}">
                <a16:creationId xmlns:a16="http://schemas.microsoft.com/office/drawing/2014/main" id="{9388388F-1DFB-468C-93E2-00EF3D7D50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aphicFrame>
        <p:nvGraphicFramePr>
          <p:cNvPr id="5" name="Table 5">
            <a:extLst>
              <a:ext uri="{FF2B5EF4-FFF2-40B4-BE49-F238E27FC236}">
                <a16:creationId xmlns:a16="http://schemas.microsoft.com/office/drawing/2014/main" id="{6DDDD5D2-CA47-BEEE-D485-C4F7AA338669}"/>
              </a:ext>
            </a:extLst>
          </p:cNvPr>
          <p:cNvGraphicFramePr>
            <a:graphicFrameLocks noGrp="1"/>
          </p:cNvGraphicFramePr>
          <p:nvPr>
            <p:extLst>
              <p:ext uri="{D42A27DB-BD31-4B8C-83A1-F6EECF244321}">
                <p14:modId xmlns:p14="http://schemas.microsoft.com/office/powerpoint/2010/main" val="314795835"/>
              </p:ext>
            </p:extLst>
          </p:nvPr>
        </p:nvGraphicFramePr>
        <p:xfrm>
          <a:off x="594527" y="1465384"/>
          <a:ext cx="10926386" cy="3444240"/>
        </p:xfrm>
        <a:graphic>
          <a:graphicData uri="http://schemas.openxmlformats.org/drawingml/2006/table">
            <a:tbl>
              <a:tblPr firstRow="1" bandRow="1">
                <a:tableStyleId>{0E3FDE45-AF77-4B5C-9715-49D594BDF05E}</a:tableStyleId>
              </a:tblPr>
              <a:tblGrid>
                <a:gridCol w="5463193">
                  <a:extLst>
                    <a:ext uri="{9D8B030D-6E8A-4147-A177-3AD203B41FA5}">
                      <a16:colId xmlns:a16="http://schemas.microsoft.com/office/drawing/2014/main" val="1852515539"/>
                    </a:ext>
                  </a:extLst>
                </a:gridCol>
                <a:gridCol w="5463193">
                  <a:extLst>
                    <a:ext uri="{9D8B030D-6E8A-4147-A177-3AD203B41FA5}">
                      <a16:colId xmlns:a16="http://schemas.microsoft.com/office/drawing/2014/main" val="1835685229"/>
                    </a:ext>
                  </a:extLst>
                </a:gridCol>
              </a:tblGrid>
              <a:tr h="370840">
                <a:tc>
                  <a:txBody>
                    <a:bodyPr/>
                    <a:lstStyle/>
                    <a:p>
                      <a:r>
                        <a:rPr lang="en-US" sz="1800"/>
                        <a:t>Activity </a:t>
                      </a:r>
                    </a:p>
                  </a:txBody>
                  <a:tcPr/>
                </a:tc>
                <a:tc>
                  <a:txBody>
                    <a:bodyPr/>
                    <a:lstStyle/>
                    <a:p>
                      <a:r>
                        <a:rPr lang="en-US" sz="1800"/>
                        <a:t>Timeframe (date and time where applicable)</a:t>
                      </a:r>
                    </a:p>
                  </a:txBody>
                  <a:tcPr/>
                </a:tc>
                <a:extLst>
                  <a:ext uri="{0D108BD9-81ED-4DB2-BD59-A6C34878D82A}">
                    <a16:rowId xmlns:a16="http://schemas.microsoft.com/office/drawing/2014/main" val="3494863764"/>
                  </a:ext>
                </a:extLst>
              </a:tr>
              <a:tr h="370840">
                <a:tc>
                  <a:txBody>
                    <a:bodyPr/>
                    <a:lstStyle/>
                    <a:p>
                      <a:pPr lvl="0">
                        <a:buNone/>
                      </a:pPr>
                      <a:r>
                        <a:rPr lang="en-GB" sz="1700" u="none" strike="noStrike" noProof="0"/>
                        <a:t>Social Prescribing Innovation Fund launch – publish guidance and application form </a:t>
                      </a:r>
                      <a:endParaRPr lang="en-US" sz="1700"/>
                    </a:p>
                  </a:txBody>
                  <a:tcPr/>
                </a:tc>
                <a:tc>
                  <a:txBody>
                    <a:bodyPr/>
                    <a:lstStyle/>
                    <a:p>
                      <a:r>
                        <a:rPr lang="en-US" sz="1700"/>
                        <a:t>Wednesday 22nd June 2022 – 12 noon </a:t>
                      </a:r>
                    </a:p>
                  </a:txBody>
                  <a:tcPr/>
                </a:tc>
                <a:extLst>
                  <a:ext uri="{0D108BD9-81ED-4DB2-BD59-A6C34878D82A}">
                    <a16:rowId xmlns:a16="http://schemas.microsoft.com/office/drawing/2014/main" val="2149469658"/>
                  </a:ext>
                </a:extLst>
              </a:tr>
              <a:tr h="370840">
                <a:tc>
                  <a:txBody>
                    <a:bodyPr/>
                    <a:lstStyle/>
                    <a:p>
                      <a:r>
                        <a:rPr lang="en-US" sz="1700"/>
                        <a:t>Application workshop and Q&amp;A</a:t>
                      </a:r>
                    </a:p>
                  </a:txBody>
                  <a:tcPr/>
                </a:tc>
                <a:tc>
                  <a:txBody>
                    <a:bodyPr/>
                    <a:lstStyle/>
                    <a:p>
                      <a:r>
                        <a:rPr lang="en-US" sz="1700"/>
                        <a:t>Thursday 7th July 2022 – 9-11am </a:t>
                      </a:r>
                    </a:p>
                  </a:txBody>
                  <a:tcPr/>
                </a:tc>
                <a:extLst>
                  <a:ext uri="{0D108BD9-81ED-4DB2-BD59-A6C34878D82A}">
                    <a16:rowId xmlns:a16="http://schemas.microsoft.com/office/drawing/2014/main" val="4039901819"/>
                  </a:ext>
                </a:extLst>
              </a:tr>
              <a:tr h="370840">
                <a:tc>
                  <a:txBody>
                    <a:bodyPr/>
                    <a:lstStyle/>
                    <a:p>
                      <a:pPr lvl="0">
                        <a:buNone/>
                      </a:pPr>
                      <a:r>
                        <a:rPr lang="en-GB" sz="1700" u="none" strike="noStrike" noProof="0"/>
                        <a:t>Release of application workshop recording </a:t>
                      </a:r>
                      <a:endParaRPr lang="en-US" sz="1700"/>
                    </a:p>
                  </a:txBody>
                  <a:tcPr/>
                </a:tc>
                <a:tc>
                  <a:txBody>
                    <a:bodyPr/>
                    <a:lstStyle/>
                    <a:p>
                      <a:r>
                        <a:rPr lang="en-US" sz="1700"/>
                        <a:t>Friday 8th July 2022</a:t>
                      </a:r>
                    </a:p>
                  </a:txBody>
                  <a:tcPr/>
                </a:tc>
                <a:extLst>
                  <a:ext uri="{0D108BD9-81ED-4DB2-BD59-A6C34878D82A}">
                    <a16:rowId xmlns:a16="http://schemas.microsoft.com/office/drawing/2014/main" val="4091665862"/>
                  </a:ext>
                </a:extLst>
              </a:tr>
              <a:tr h="370840">
                <a:tc>
                  <a:txBody>
                    <a:bodyPr/>
                    <a:lstStyle/>
                    <a:p>
                      <a:pPr lvl="0">
                        <a:buNone/>
                      </a:pPr>
                      <a:r>
                        <a:rPr lang="en-GB" sz="1700" u="none" strike="noStrike" noProof="0"/>
                        <a:t>Deadline for applications</a:t>
                      </a:r>
                      <a:endParaRPr lang="en-US" sz="1700"/>
                    </a:p>
                  </a:txBody>
                  <a:tcPr/>
                </a:tc>
                <a:tc>
                  <a:txBody>
                    <a:bodyPr/>
                    <a:lstStyle/>
                    <a:p>
                      <a:r>
                        <a:rPr lang="en-US" sz="1700"/>
                        <a:t>Wednesday 20th July 2022 – 12 midnight </a:t>
                      </a:r>
                    </a:p>
                  </a:txBody>
                  <a:tcPr/>
                </a:tc>
                <a:extLst>
                  <a:ext uri="{0D108BD9-81ED-4DB2-BD59-A6C34878D82A}">
                    <a16:rowId xmlns:a16="http://schemas.microsoft.com/office/drawing/2014/main" val="691368668"/>
                  </a:ext>
                </a:extLst>
              </a:tr>
              <a:tr h="370840">
                <a:tc>
                  <a:txBody>
                    <a:bodyPr/>
                    <a:lstStyle/>
                    <a:p>
                      <a:pPr lvl="0">
                        <a:buNone/>
                      </a:pPr>
                      <a:r>
                        <a:rPr lang="en-GB" sz="1700" u="none" strike="noStrike" noProof="0" dirty="0"/>
                        <a:t>Clarification period</a:t>
                      </a:r>
                      <a:endParaRPr lang="en-US" sz="1700" dirty="0"/>
                    </a:p>
                  </a:txBody>
                  <a:tcPr/>
                </a:tc>
                <a:tc>
                  <a:txBody>
                    <a:bodyPr/>
                    <a:lstStyle/>
                    <a:p>
                      <a:r>
                        <a:rPr lang="en-US" sz="1700"/>
                        <a:t>Monday 25th – Friday 29th July 2022</a:t>
                      </a:r>
                    </a:p>
                  </a:txBody>
                  <a:tcPr/>
                </a:tc>
                <a:extLst>
                  <a:ext uri="{0D108BD9-81ED-4DB2-BD59-A6C34878D82A}">
                    <a16:rowId xmlns:a16="http://schemas.microsoft.com/office/drawing/2014/main" val="2426640568"/>
                  </a:ext>
                </a:extLst>
              </a:tr>
              <a:tr h="370840">
                <a:tc>
                  <a:txBody>
                    <a:bodyPr/>
                    <a:lstStyle/>
                    <a:p>
                      <a:r>
                        <a:rPr lang="en-US" sz="1700" dirty="0"/>
                        <a:t>Outcome of applications communicated </a:t>
                      </a:r>
                    </a:p>
                  </a:txBody>
                  <a:tcPr/>
                </a:tc>
                <a:tc>
                  <a:txBody>
                    <a:bodyPr/>
                    <a:lstStyle/>
                    <a:p>
                      <a:r>
                        <a:rPr lang="en-US" sz="1700"/>
                        <a:t>Week commencing 8th August 2022 </a:t>
                      </a:r>
                    </a:p>
                  </a:txBody>
                  <a:tcPr/>
                </a:tc>
                <a:extLst>
                  <a:ext uri="{0D108BD9-81ED-4DB2-BD59-A6C34878D82A}">
                    <a16:rowId xmlns:a16="http://schemas.microsoft.com/office/drawing/2014/main" val="363099061"/>
                  </a:ext>
                </a:extLst>
              </a:tr>
              <a:tr h="370839">
                <a:tc>
                  <a:txBody>
                    <a:bodyPr/>
                    <a:lstStyle/>
                    <a:p>
                      <a:pPr lvl="0">
                        <a:buNone/>
                      </a:pPr>
                      <a:r>
                        <a:rPr lang="en-US" sz="1700" dirty="0"/>
                        <a:t>Deadline to </a:t>
                      </a:r>
                      <a:r>
                        <a:rPr lang="en-GB" sz="1700" u="none" strike="noStrike" noProof="0" dirty="0"/>
                        <a:t>accept offer of programme place and confirm programme team names</a:t>
                      </a:r>
                      <a:endParaRPr lang="en-US" sz="1700" dirty="0"/>
                    </a:p>
                  </a:txBody>
                  <a:tcPr/>
                </a:tc>
                <a:tc>
                  <a:txBody>
                    <a:bodyPr/>
                    <a:lstStyle/>
                    <a:p>
                      <a:pPr lvl="0">
                        <a:buNone/>
                      </a:pPr>
                      <a:r>
                        <a:rPr lang="en-US" sz="1700" dirty="0"/>
                        <a:t>Monday 15th August 2022 – 12 midnight  </a:t>
                      </a:r>
                    </a:p>
                  </a:txBody>
                  <a:tcPr/>
                </a:tc>
                <a:extLst>
                  <a:ext uri="{0D108BD9-81ED-4DB2-BD59-A6C34878D82A}">
                    <a16:rowId xmlns:a16="http://schemas.microsoft.com/office/drawing/2014/main" val="1812806804"/>
                  </a:ext>
                </a:extLst>
              </a:tr>
            </a:tbl>
          </a:graphicData>
        </a:graphic>
      </p:graphicFrame>
      <p:pic>
        <p:nvPicPr>
          <p:cNvPr id="6" name="Picture 2" descr="Text&#10;&#10;Description automatically generated">
            <a:extLst>
              <a:ext uri="{FF2B5EF4-FFF2-40B4-BE49-F238E27FC236}">
                <a16:creationId xmlns:a16="http://schemas.microsoft.com/office/drawing/2014/main" id="{4D90815A-809C-4690-0A88-2B2DCD5E3A90}"/>
              </a:ext>
            </a:extLst>
          </p:cNvPr>
          <p:cNvPicPr>
            <a:picLocks noChangeAspect="1"/>
          </p:cNvPicPr>
          <p:nvPr/>
        </p:nvPicPr>
        <p:blipFill>
          <a:blip r:embed="rId2"/>
          <a:stretch>
            <a:fillRect/>
          </a:stretch>
        </p:blipFill>
        <p:spPr>
          <a:xfrm>
            <a:off x="7939872" y="5840770"/>
            <a:ext cx="3882013" cy="920768"/>
          </a:xfrm>
          <a:prstGeom prst="rect">
            <a:avLst/>
          </a:prstGeom>
        </p:spPr>
      </p:pic>
    </p:spTree>
    <p:extLst>
      <p:ext uri="{BB962C8B-B14F-4D97-AF65-F5344CB8AC3E}">
        <p14:creationId xmlns:p14="http://schemas.microsoft.com/office/powerpoint/2010/main" val="280914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DDFF43-337C-43C4-AE3C-D875EC249D53}"/>
              </a:ext>
            </a:extLst>
          </p:cNvPr>
          <p:cNvSpPr>
            <a:spLocks noGrp="1"/>
          </p:cNvSpPr>
          <p:nvPr>
            <p:ph type="title"/>
          </p:nvPr>
        </p:nvSpPr>
        <p:spPr/>
        <p:txBody>
          <a:bodyPr/>
          <a:lstStyle/>
          <a:p>
            <a:r>
              <a:rPr lang="en-GB"/>
              <a:t>Programme timetable</a:t>
            </a:r>
          </a:p>
        </p:txBody>
      </p:sp>
      <p:sp>
        <p:nvSpPr>
          <p:cNvPr id="9" name="Text Placeholder 8">
            <a:extLst>
              <a:ext uri="{FF2B5EF4-FFF2-40B4-BE49-F238E27FC236}">
                <a16:creationId xmlns:a16="http://schemas.microsoft.com/office/drawing/2014/main" id="{DFC90CDE-7E19-4F7B-8F5F-B6318C97AFC2}"/>
              </a:ext>
            </a:extLst>
          </p:cNvPr>
          <p:cNvSpPr>
            <a:spLocks noGrp="1"/>
          </p:cNvSpPr>
          <p:nvPr>
            <p:ph type="body" idx="1"/>
          </p:nvPr>
        </p:nvSpPr>
        <p:spPr/>
        <p:txBody>
          <a:bodyPr/>
          <a:lstStyle/>
          <a:p>
            <a:endParaRPr lang="en-GB"/>
          </a:p>
        </p:txBody>
      </p:sp>
      <p:sp>
        <p:nvSpPr>
          <p:cNvPr id="7" name="Slide Number Placeholder 6">
            <a:extLst>
              <a:ext uri="{FF2B5EF4-FFF2-40B4-BE49-F238E27FC236}">
                <a16:creationId xmlns:a16="http://schemas.microsoft.com/office/drawing/2014/main" id="{8FE6C4DB-26DA-4E19-9360-2596335589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10" name="Text Placeholder 9">
            <a:extLst>
              <a:ext uri="{FF2B5EF4-FFF2-40B4-BE49-F238E27FC236}">
                <a16:creationId xmlns:a16="http://schemas.microsoft.com/office/drawing/2014/main" id="{CB8C320D-ABD3-4966-9CDF-4099305C242F}"/>
              </a:ext>
            </a:extLst>
          </p:cNvPr>
          <p:cNvSpPr>
            <a:spLocks noGrp="1"/>
          </p:cNvSpPr>
          <p:nvPr>
            <p:ph type="body" idx="2"/>
          </p:nvPr>
        </p:nvSpPr>
        <p:spPr/>
        <p:txBody>
          <a:bodyPr/>
          <a:lstStyle/>
          <a:p>
            <a:endParaRPr lang="en-GB"/>
          </a:p>
        </p:txBody>
      </p:sp>
      <p:graphicFrame>
        <p:nvGraphicFramePr>
          <p:cNvPr id="11" name="Table 11">
            <a:extLst>
              <a:ext uri="{FF2B5EF4-FFF2-40B4-BE49-F238E27FC236}">
                <a16:creationId xmlns:a16="http://schemas.microsoft.com/office/drawing/2014/main" id="{808319DD-52F6-484F-96A6-0DB0FE14C131}"/>
              </a:ext>
            </a:extLst>
          </p:cNvPr>
          <p:cNvGraphicFramePr>
            <a:graphicFrameLocks noGrp="1"/>
          </p:cNvGraphicFramePr>
          <p:nvPr>
            <p:extLst>
              <p:ext uri="{D42A27DB-BD31-4B8C-83A1-F6EECF244321}">
                <p14:modId xmlns:p14="http://schemas.microsoft.com/office/powerpoint/2010/main" val="953765195"/>
              </p:ext>
            </p:extLst>
          </p:nvPr>
        </p:nvGraphicFramePr>
        <p:xfrm>
          <a:off x="114682" y="675511"/>
          <a:ext cx="11962636" cy="5733255"/>
        </p:xfrm>
        <a:graphic>
          <a:graphicData uri="http://schemas.openxmlformats.org/drawingml/2006/table">
            <a:tbl>
              <a:tblPr firstRow="1" bandRow="1">
                <a:tableStyleId>{B2261337-0275-4067-8E78-EA01C606D6E9}</a:tableStyleId>
              </a:tblPr>
              <a:tblGrid>
                <a:gridCol w="2662149">
                  <a:extLst>
                    <a:ext uri="{9D8B030D-6E8A-4147-A177-3AD203B41FA5}">
                      <a16:colId xmlns:a16="http://schemas.microsoft.com/office/drawing/2014/main" val="4078782870"/>
                    </a:ext>
                  </a:extLst>
                </a:gridCol>
                <a:gridCol w="3215359">
                  <a:extLst>
                    <a:ext uri="{9D8B030D-6E8A-4147-A177-3AD203B41FA5}">
                      <a16:colId xmlns:a16="http://schemas.microsoft.com/office/drawing/2014/main" val="1193841108"/>
                    </a:ext>
                  </a:extLst>
                </a:gridCol>
                <a:gridCol w="2321559">
                  <a:extLst>
                    <a:ext uri="{9D8B030D-6E8A-4147-A177-3AD203B41FA5}">
                      <a16:colId xmlns:a16="http://schemas.microsoft.com/office/drawing/2014/main" val="396087196"/>
                    </a:ext>
                  </a:extLst>
                </a:gridCol>
                <a:gridCol w="3052590">
                  <a:extLst>
                    <a:ext uri="{9D8B030D-6E8A-4147-A177-3AD203B41FA5}">
                      <a16:colId xmlns:a16="http://schemas.microsoft.com/office/drawing/2014/main" val="3092634050"/>
                    </a:ext>
                  </a:extLst>
                </a:gridCol>
                <a:gridCol w="710979">
                  <a:extLst>
                    <a:ext uri="{9D8B030D-6E8A-4147-A177-3AD203B41FA5}">
                      <a16:colId xmlns:a16="http://schemas.microsoft.com/office/drawing/2014/main" val="1061025445"/>
                    </a:ext>
                  </a:extLst>
                </a:gridCol>
              </a:tblGrid>
              <a:tr h="465939">
                <a:tc>
                  <a:txBody>
                    <a:bodyPr/>
                    <a:lstStyle/>
                    <a:p>
                      <a:r>
                        <a:rPr lang="en-GB" sz="1200"/>
                        <a:t>Standard training (mandatory)</a:t>
                      </a:r>
                    </a:p>
                  </a:txBody>
                  <a:tcPr/>
                </a:tc>
                <a:tc>
                  <a:txBody>
                    <a:bodyPr/>
                    <a:lstStyle/>
                    <a:p>
                      <a:r>
                        <a:rPr lang="en-GB" sz="1200"/>
                        <a:t>Peer support </a:t>
                      </a:r>
                    </a:p>
                  </a:txBody>
                  <a:tcPr/>
                </a:tc>
                <a:tc>
                  <a:txBody>
                    <a:bodyPr/>
                    <a:lstStyle/>
                    <a:p>
                      <a:r>
                        <a:rPr lang="en-GB" sz="1200"/>
                        <a:t>Project support </a:t>
                      </a:r>
                      <a:endParaRPr lang="en-GB" sz="1200" b="1" i="0" u="none" strike="noStrike" noProof="0">
                        <a:latin typeface="Arial"/>
                      </a:endParaRPr>
                    </a:p>
                  </a:txBody>
                  <a:tcPr/>
                </a:tc>
                <a:tc>
                  <a:txBody>
                    <a:bodyPr/>
                    <a:lstStyle/>
                    <a:p>
                      <a:r>
                        <a:rPr lang="en-GB" sz="1200"/>
                        <a:t>Development support </a:t>
                      </a:r>
                      <a:endParaRPr lang="en-GB" sz="1200" b="1" i="0" u="none" strike="noStrike" noProof="0">
                        <a:latin typeface="Arial"/>
                      </a:endParaRPr>
                    </a:p>
                  </a:txBody>
                  <a:tcPr/>
                </a:tc>
                <a:tc>
                  <a:txBody>
                    <a:bodyPr/>
                    <a:lstStyle/>
                    <a:p>
                      <a:r>
                        <a:rPr lang="en-GB" sz="1200"/>
                        <a:t>Month</a:t>
                      </a:r>
                    </a:p>
                  </a:txBody>
                  <a:tcPr/>
                </a:tc>
                <a:extLst>
                  <a:ext uri="{0D108BD9-81ED-4DB2-BD59-A6C34878D82A}">
                    <a16:rowId xmlns:a16="http://schemas.microsoft.com/office/drawing/2014/main" val="1931014159"/>
                  </a:ext>
                </a:extLst>
              </a:tr>
              <a:tr h="657796">
                <a:tc>
                  <a:txBody>
                    <a:bodyPr/>
                    <a:lstStyle/>
                    <a:p>
                      <a:pPr marL="342900" indent="-342900">
                        <a:buFont typeface="+mj-lt"/>
                        <a:buAutoNum type="arabicPeriod"/>
                      </a:pPr>
                      <a:endParaRPr lang="en-GB" sz="1200"/>
                    </a:p>
                  </a:txBody>
                  <a:tcPr/>
                </a:tc>
                <a:tc>
                  <a:txBody>
                    <a:bodyPr/>
                    <a:lstStyle/>
                    <a:p>
                      <a:pPr marL="342900" indent="-342900">
                        <a:buFont typeface="+mj-lt"/>
                        <a:buAutoNum type="arabicPeriod"/>
                      </a:pPr>
                      <a:r>
                        <a:rPr lang="en-GB" sz="1200" u="sng"/>
                        <a:t>Pre-programme kick-off meeting (2hr)</a:t>
                      </a:r>
                    </a:p>
                  </a:txBody>
                  <a:tcPr/>
                </a:tc>
                <a:tc>
                  <a:txBody>
                    <a:bodyPr/>
                    <a:lstStyle/>
                    <a:p>
                      <a:pPr marL="342900" indent="-342900">
                        <a:buFont typeface="+mj-lt"/>
                        <a:buAutoNum type="arabicPeriod"/>
                      </a:pPr>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GB" sz="1200" dirty="0"/>
                        <a:t>Skills share ( 2 hour)/ Peer consulting</a:t>
                      </a:r>
                    </a:p>
                    <a:p>
                      <a:pPr marL="342900" indent="-342900">
                        <a:buFont typeface="+mj-lt"/>
                        <a:buAutoNum type="arabicPeriod"/>
                      </a:pPr>
                      <a:endParaRPr lang="en-GB" sz="1200" dirty="0"/>
                    </a:p>
                  </a:txBody>
                  <a:tcPr/>
                </a:tc>
                <a:tc>
                  <a:txBody>
                    <a:bodyPr/>
                    <a:lstStyle/>
                    <a:p>
                      <a:r>
                        <a:rPr lang="en-GB" sz="1200" dirty="0"/>
                        <a:t>Sep</a:t>
                      </a:r>
                    </a:p>
                  </a:txBody>
                  <a:tcPr/>
                </a:tc>
                <a:extLst>
                  <a:ext uri="{0D108BD9-81ED-4DB2-BD59-A6C34878D82A}">
                    <a16:rowId xmlns:a16="http://schemas.microsoft.com/office/drawing/2014/main" val="2689021097"/>
                  </a:ext>
                </a:extLst>
              </a:tr>
              <a:tr h="657796">
                <a:tc>
                  <a:txBody>
                    <a:bodyPr/>
                    <a:lstStyle/>
                    <a:p>
                      <a:pPr marL="342900" indent="-342900">
                        <a:buFont typeface="+mj-lt"/>
                        <a:buAutoNum type="arabicPeriod"/>
                      </a:pPr>
                      <a:r>
                        <a:rPr lang="en-GB" sz="1200" u="sng" dirty="0"/>
                        <a:t>Quality Improvement Session 1: Scoping and planning TBC (half day)</a:t>
                      </a:r>
                    </a:p>
                  </a:txBody>
                  <a:tcPr/>
                </a:tc>
                <a:tc>
                  <a:txBody>
                    <a:bodyPr/>
                    <a:lstStyle/>
                    <a:p>
                      <a:pPr marL="228600" lvl="0" indent="-228600">
                        <a:buAutoNum type="arabicPeriod"/>
                      </a:pPr>
                      <a:r>
                        <a:rPr lang="en-GB" sz="1200" b="0" i="0" u="none" strike="noStrike" noProof="0" dirty="0">
                          <a:latin typeface="Arial"/>
                        </a:rPr>
                        <a:t>Monthly HLP led peer support drop ins</a:t>
                      </a:r>
                      <a:endParaRPr lang="en-US" dirty="0"/>
                    </a:p>
                  </a:txBody>
                  <a:tcPr/>
                </a:tc>
                <a:tc>
                  <a:txBody>
                    <a:bodyPr/>
                    <a:lstStyle/>
                    <a:p>
                      <a:pPr marL="342900" lvl="0" indent="-342900">
                        <a:buAutoNum type="arabicPeriod"/>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GB" sz="1200" dirty="0"/>
                    </a:p>
                  </a:txBody>
                  <a:tcPr/>
                </a:tc>
                <a:tc>
                  <a:txBody>
                    <a:bodyPr/>
                    <a:lstStyle/>
                    <a:p>
                      <a:r>
                        <a:rPr lang="en-GB" sz="1200" dirty="0"/>
                        <a:t>Oct</a:t>
                      </a:r>
                    </a:p>
                  </a:txBody>
                  <a:tcPr/>
                </a:tc>
                <a:extLst>
                  <a:ext uri="{0D108BD9-81ED-4DB2-BD59-A6C34878D82A}">
                    <a16:rowId xmlns:a16="http://schemas.microsoft.com/office/drawing/2014/main" val="2631997417"/>
                  </a:ext>
                </a:extLst>
              </a:tr>
              <a:tr h="849653">
                <a:tc>
                  <a:txBody>
                    <a:bodyPr/>
                    <a:lstStyle/>
                    <a:p>
                      <a:pPr marL="342900" indent="-342900">
                        <a:buFont typeface="+mj-lt"/>
                        <a:buAutoNum type="arabicPeriod"/>
                      </a:pPr>
                      <a:r>
                        <a:rPr lang="en-GB" sz="1200" u="sng" dirty="0"/>
                        <a:t>Quality Improvement Session 2: Implementing change TBC (half day)</a:t>
                      </a:r>
                    </a:p>
                  </a:txBody>
                  <a:tcPr/>
                </a:tc>
                <a:tc>
                  <a:txBody>
                    <a:bodyPr/>
                    <a:lstStyle/>
                    <a:p>
                      <a:pPr marL="342900" indent="-342900">
                        <a:buFont typeface="+mj-lt"/>
                        <a:buAutoNum type="arabicPeriod"/>
                      </a:pPr>
                      <a:r>
                        <a:rPr lang="en-GB" sz="1200" dirty="0"/>
                        <a:t>Monthly HLP led peer support drop ins (same day as skills share)</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GB" sz="1200" u="sng"/>
                        <a:t>Board check-in and support and feedback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GB" sz="1200" u="sng" dirty="0"/>
                        <a:t>. 1:1 45 min coaching session</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lang="en-GB" sz="1200" dirty="0"/>
                    </a:p>
                  </a:txBody>
                  <a:tcPr/>
                </a:tc>
                <a:tc>
                  <a:txBody>
                    <a:bodyPr/>
                    <a:lstStyle/>
                    <a:p>
                      <a:r>
                        <a:rPr lang="en-GB" sz="1200" dirty="0"/>
                        <a:t>Nov</a:t>
                      </a:r>
                    </a:p>
                  </a:txBody>
                  <a:tcPr/>
                </a:tc>
                <a:extLst>
                  <a:ext uri="{0D108BD9-81ED-4DB2-BD59-A6C34878D82A}">
                    <a16:rowId xmlns:a16="http://schemas.microsoft.com/office/drawing/2014/main" val="648868960"/>
                  </a:ext>
                </a:extLst>
              </a:tr>
              <a:tr h="657796">
                <a:tc>
                  <a:txBody>
                    <a:bodyPr/>
                    <a:lstStyle/>
                    <a:p>
                      <a:pPr marL="342900" indent="-342900">
                        <a:buFont typeface="+mj-lt"/>
                        <a:buAutoNum type="arabicPeriod"/>
                      </a:pPr>
                      <a:r>
                        <a:rPr lang="en-GB" sz="1200" u="sng" dirty="0"/>
                        <a:t>Quality Improvement Session 3: Tracking progress and refining TBC (half day)</a:t>
                      </a:r>
                    </a:p>
                  </a:txBody>
                  <a:tcPr/>
                </a:tc>
                <a:tc>
                  <a:txBody>
                    <a:bodyPr/>
                    <a:lstStyle/>
                    <a:p>
                      <a:pPr marL="342900" indent="-342900">
                        <a:buFont typeface="+mj-lt"/>
                        <a:buAutoNum type="arabicPeriod"/>
                      </a:pPr>
                      <a:r>
                        <a:rPr lang="en-GB" sz="1200" dirty="0"/>
                        <a:t>Monthly HLP led peer support drop ins </a:t>
                      </a:r>
                    </a:p>
                    <a:p>
                      <a:pPr marL="342900" indent="-342900">
                        <a:buFont typeface="+mj-lt"/>
                        <a:buAutoNum type="arabicPeriod"/>
                      </a:pPr>
                      <a:endParaRPr lang="en-GB" sz="1200" dirty="0"/>
                    </a:p>
                  </a:txBody>
                  <a:tcPr/>
                </a:tc>
                <a:tc>
                  <a:txBody>
                    <a:bodyPr/>
                    <a:lstStyle/>
                    <a:p>
                      <a:pPr marL="342900" indent="-342900">
                        <a:buFont typeface="+mj-lt"/>
                        <a:buAutoNum type="arabicPeriod"/>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GB" sz="1200" dirty="0"/>
                        <a:t>Skills share ( 2 hour)/ Peer consulting</a:t>
                      </a:r>
                    </a:p>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GB" sz="1200" dirty="0"/>
                    </a:p>
                  </a:txBody>
                  <a:tcPr/>
                </a:tc>
                <a:tc>
                  <a:txBody>
                    <a:bodyPr/>
                    <a:lstStyle/>
                    <a:p>
                      <a:r>
                        <a:rPr lang="en-GB" sz="1200" dirty="0"/>
                        <a:t>Dec</a:t>
                      </a:r>
                    </a:p>
                  </a:txBody>
                  <a:tcPr/>
                </a:tc>
                <a:extLst>
                  <a:ext uri="{0D108BD9-81ED-4DB2-BD59-A6C34878D82A}">
                    <a16:rowId xmlns:a16="http://schemas.microsoft.com/office/drawing/2014/main" val="686840794"/>
                  </a:ext>
                </a:extLst>
              </a:tr>
              <a:tr h="849653">
                <a:tc>
                  <a:txBody>
                    <a:bodyPr/>
                    <a:lstStyle/>
                    <a:p>
                      <a:pPr marL="342900" indent="-342900">
                        <a:buFont typeface="+mj-lt"/>
                        <a:buAutoNum type="arabicPeriod"/>
                      </a:pPr>
                      <a:r>
                        <a:rPr lang="en-GB" sz="1200" u="sng" dirty="0"/>
                        <a:t>Quality Improvement session 4: Measuring success and evaluation TBC (half day)</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GB" sz="1200" dirty="0"/>
                        <a:t>Monthly HLP led peer support drop ins (same day as skills share)</a:t>
                      </a:r>
                    </a:p>
                    <a:p>
                      <a:pPr marL="342900" indent="-342900">
                        <a:buFont typeface="+mj-lt"/>
                        <a:buAutoNum type="arabicPeriod"/>
                      </a:pPr>
                      <a:endParaRPr lang="en-GB" sz="1200" dirty="0"/>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GB" sz="1200" u="sng" dirty="0"/>
                        <a:t>Board check-in and support and feedback</a:t>
                      </a:r>
                    </a:p>
                    <a:p>
                      <a:pPr marL="342900" indent="-342900">
                        <a:buFont typeface="+mj-lt"/>
                        <a:buAutoNum type="arabicPeriod"/>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GB" sz="1200" u="sng" dirty="0"/>
                        <a:t>2. 1:1 45 min coaching session</a:t>
                      </a:r>
                    </a:p>
                    <a:p>
                      <a:pPr marL="0" indent="0">
                        <a:buFont typeface="+mj-lt"/>
                        <a:buNone/>
                      </a:pPr>
                      <a:endParaRPr lang="en-GB" sz="1200" dirty="0"/>
                    </a:p>
                  </a:txBody>
                  <a:tcPr/>
                </a:tc>
                <a:tc>
                  <a:txBody>
                    <a:bodyPr/>
                    <a:lstStyle/>
                    <a:p>
                      <a:r>
                        <a:rPr lang="en-GB" sz="1200" dirty="0"/>
                        <a:t>Jan</a:t>
                      </a:r>
                    </a:p>
                  </a:txBody>
                  <a:tcPr/>
                </a:tc>
                <a:extLst>
                  <a:ext uri="{0D108BD9-81ED-4DB2-BD59-A6C34878D82A}">
                    <a16:rowId xmlns:a16="http://schemas.microsoft.com/office/drawing/2014/main" val="2503621742"/>
                  </a:ext>
                </a:extLst>
              </a:tr>
              <a:tr h="657796">
                <a:tc>
                  <a:txBody>
                    <a:bodyPr/>
                    <a:lstStyle/>
                    <a:p>
                      <a:pPr marL="342900" indent="-342900">
                        <a:buFont typeface="+mj-lt"/>
                        <a:buAutoNum type="arabicPeriod"/>
                      </a:pPr>
                      <a:endParaRPr lang="en-GB" sz="1200" dirty="0"/>
                    </a:p>
                  </a:txBody>
                  <a:tcPr/>
                </a:tc>
                <a:tc>
                  <a:txBody>
                    <a:bodyPr/>
                    <a:lstStyle/>
                    <a:p>
                      <a:pPr marL="342900" indent="-342900">
                        <a:buFont typeface="+mj-lt"/>
                        <a:buAutoNum type="arabicPeriod"/>
                      </a:pPr>
                      <a:r>
                        <a:rPr lang="en-GB" sz="1200" dirty="0"/>
                        <a:t>Monthly HLP led peer support drop ins </a:t>
                      </a:r>
                    </a:p>
                    <a:p>
                      <a:pPr marL="342900" indent="-342900">
                        <a:buFont typeface="+mj-lt"/>
                        <a:buAutoNum type="arabicPeriod"/>
                      </a:pPr>
                      <a:endParaRPr lang="en-GB" sz="1200" dirty="0"/>
                    </a:p>
                  </a:txBody>
                  <a:tcPr/>
                </a:tc>
                <a:tc>
                  <a:txBody>
                    <a:bodyPr/>
                    <a:lstStyle/>
                    <a:p>
                      <a:pPr marL="342900" indent="-342900">
                        <a:buFont typeface="+mj-lt"/>
                        <a:buAutoNum type="arabicPeriod"/>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GB" sz="1200" dirty="0"/>
                        <a:t>Skills share ( 2 hour)/ Peer consulting</a:t>
                      </a:r>
                    </a:p>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en-GB" sz="1200" dirty="0"/>
                    </a:p>
                  </a:txBody>
                  <a:tcPr/>
                </a:tc>
                <a:tc>
                  <a:txBody>
                    <a:bodyPr/>
                    <a:lstStyle/>
                    <a:p>
                      <a:r>
                        <a:rPr lang="en-GB" sz="1200" dirty="0"/>
                        <a:t>Feb</a:t>
                      </a:r>
                    </a:p>
                  </a:txBody>
                  <a:tcPr/>
                </a:tc>
                <a:extLst>
                  <a:ext uri="{0D108BD9-81ED-4DB2-BD59-A6C34878D82A}">
                    <a16:rowId xmlns:a16="http://schemas.microsoft.com/office/drawing/2014/main" val="132879776"/>
                  </a:ext>
                </a:extLst>
              </a:tr>
              <a:tr h="657796">
                <a:tc>
                  <a:txBody>
                    <a:bodyPr/>
                    <a:lstStyle/>
                    <a:p>
                      <a:pPr marL="342900" indent="-342900">
                        <a:buFont typeface="+mj-lt"/>
                        <a:buAutoNum type="arabicPeriod"/>
                      </a:pPr>
                      <a:endParaRPr lang="en-GB" sz="1200"/>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GB" sz="1200" dirty="0"/>
                        <a:t>Monthly HLP led peer support drop ins (same day as skills share)</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GB" sz="1200" u="sng"/>
                        <a:t>Board check-in and support and feedback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GB" sz="1200" u="sng" dirty="0"/>
                        <a:t>1:1 45 min coaching session</a:t>
                      </a:r>
                    </a:p>
                    <a:p>
                      <a:pPr marL="0" indent="0">
                        <a:buFont typeface="+mj-lt"/>
                        <a:buNone/>
                      </a:pPr>
                      <a:endParaRPr lang="en-GB" sz="1200" dirty="0"/>
                    </a:p>
                  </a:txBody>
                  <a:tcPr/>
                </a:tc>
                <a:tc>
                  <a:txBody>
                    <a:bodyPr/>
                    <a:lstStyle/>
                    <a:p>
                      <a:r>
                        <a:rPr lang="en-GB" sz="1200" dirty="0"/>
                        <a:t>Mar</a:t>
                      </a:r>
                    </a:p>
                  </a:txBody>
                  <a:tcPr/>
                </a:tc>
                <a:extLst>
                  <a:ext uri="{0D108BD9-81ED-4DB2-BD59-A6C34878D82A}">
                    <a16:rowId xmlns:a16="http://schemas.microsoft.com/office/drawing/2014/main" val="1542896686"/>
                  </a:ext>
                </a:extLst>
              </a:tr>
              <a:tr h="279030">
                <a:tc gridSpan="4">
                  <a:txBody>
                    <a:bodyPr/>
                    <a:lstStyle/>
                    <a:p>
                      <a:pPr marL="0" indent="0">
                        <a:buFont typeface="+mj-lt"/>
                        <a:buNone/>
                      </a:pPr>
                      <a:r>
                        <a:rPr lang="en-GB" sz="1200"/>
                        <a:t> Programme graduation: Sharing success celebration – present results and forward plan w/c 27 March 22</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lang="en-GB"/>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lang="en-GB"/>
                    </a:p>
                  </a:txBody>
                  <a:tcPr/>
                </a:tc>
                <a:tc hMerge="1">
                  <a:txBody>
                    <a:bodyPr/>
                    <a:lstStyle/>
                    <a:p>
                      <a:pPr marL="0" indent="0">
                        <a:buFont typeface="+mj-lt"/>
                        <a:buNone/>
                      </a:pPr>
                      <a:endParaRPr lang="en-GB"/>
                    </a:p>
                  </a:txBody>
                  <a:tcPr/>
                </a:tc>
                <a:tc>
                  <a:txBody>
                    <a:bodyPr/>
                    <a:lstStyle/>
                    <a:p>
                      <a:r>
                        <a:rPr lang="en-GB" sz="1200" dirty="0"/>
                        <a:t>Mar</a:t>
                      </a:r>
                    </a:p>
                  </a:txBody>
                  <a:tcPr/>
                </a:tc>
                <a:extLst>
                  <a:ext uri="{0D108BD9-81ED-4DB2-BD59-A6C34878D82A}">
                    <a16:rowId xmlns:a16="http://schemas.microsoft.com/office/drawing/2014/main" val="1697508423"/>
                  </a:ext>
                </a:extLst>
              </a:tr>
            </a:tbl>
          </a:graphicData>
        </a:graphic>
      </p:graphicFrame>
      <p:sp>
        <p:nvSpPr>
          <p:cNvPr id="3" name="TextBox 2">
            <a:extLst>
              <a:ext uri="{FF2B5EF4-FFF2-40B4-BE49-F238E27FC236}">
                <a16:creationId xmlns:a16="http://schemas.microsoft.com/office/drawing/2014/main" id="{F74763DA-649D-744A-6B14-157DBF501F28}"/>
              </a:ext>
            </a:extLst>
          </p:cNvPr>
          <p:cNvSpPr txBox="1"/>
          <p:nvPr/>
        </p:nvSpPr>
        <p:spPr>
          <a:xfrm>
            <a:off x="334434" y="6458264"/>
            <a:ext cx="11264899" cy="307777"/>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All peer, project and development support sessions will be recorded for those unable to attend. Underlined sessions are mandatory to attend</a:t>
            </a:r>
          </a:p>
        </p:txBody>
      </p:sp>
    </p:spTree>
    <p:extLst>
      <p:ext uri="{BB962C8B-B14F-4D97-AF65-F5344CB8AC3E}">
        <p14:creationId xmlns:p14="http://schemas.microsoft.com/office/powerpoint/2010/main" val="225124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1C5EED-5A3D-4C84-A496-6BBF68680B70}"/>
              </a:ext>
            </a:extLst>
          </p:cNvPr>
          <p:cNvSpPr>
            <a:spLocks noGrp="1"/>
          </p:cNvSpPr>
          <p:nvPr>
            <p:ph type="title"/>
          </p:nvPr>
        </p:nvSpPr>
        <p:spPr/>
        <p:txBody>
          <a:bodyPr/>
          <a:lstStyle/>
          <a:p>
            <a:r>
              <a:rPr lang="en-GB"/>
              <a:t>Quality Improvement (QI) </a:t>
            </a:r>
          </a:p>
        </p:txBody>
      </p:sp>
      <p:sp>
        <p:nvSpPr>
          <p:cNvPr id="7" name="Slide Number Placeholder 6">
            <a:extLst>
              <a:ext uri="{FF2B5EF4-FFF2-40B4-BE49-F238E27FC236}">
                <a16:creationId xmlns:a16="http://schemas.microsoft.com/office/drawing/2014/main" id="{CA130970-E656-4246-A730-988988429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3" name="Text Placeholder 2">
            <a:extLst>
              <a:ext uri="{FF2B5EF4-FFF2-40B4-BE49-F238E27FC236}">
                <a16:creationId xmlns:a16="http://schemas.microsoft.com/office/drawing/2014/main" id="{FA6FC7F2-C042-FFF8-530A-BD8504694444}"/>
              </a:ext>
            </a:extLst>
          </p:cNvPr>
          <p:cNvSpPr>
            <a:spLocks noGrp="1"/>
          </p:cNvSpPr>
          <p:nvPr>
            <p:ph type="body" idx="2"/>
          </p:nvPr>
        </p:nvSpPr>
        <p:spPr>
          <a:xfrm>
            <a:off x="334434" y="925803"/>
            <a:ext cx="11761110" cy="4352253"/>
          </a:xfrm>
        </p:spPr>
        <p:txBody>
          <a:bodyPr>
            <a:normAutofit/>
          </a:bodyPr>
          <a:lstStyle/>
          <a:p>
            <a:r>
              <a:rPr lang="en-US"/>
              <a:t>Quality Improvement is a structured way to try out different solutions to a chosen challenge. The training delivered as part of this programme will encourage you to understand the problem, develop innovative ideas for change, test solutions and evaluate.</a:t>
            </a:r>
          </a:p>
          <a:p>
            <a:endParaRPr lang="en-US"/>
          </a:p>
          <a:p>
            <a:endParaRPr lang="en-US"/>
          </a:p>
          <a:p>
            <a:endParaRPr lang="en-US"/>
          </a:p>
          <a:p>
            <a:endParaRPr lang="en-US"/>
          </a:p>
          <a:p>
            <a:endParaRPr lang="en-US"/>
          </a:p>
          <a:p>
            <a:endParaRPr lang="en-US"/>
          </a:p>
          <a:p>
            <a:endParaRPr lang="en-US"/>
          </a:p>
          <a:p>
            <a:pPr marL="228600" indent="0"/>
            <a:endParaRPr lang="en-US"/>
          </a:p>
          <a:p>
            <a:pPr marL="228600" indent="0"/>
            <a:endParaRPr lang="en-US"/>
          </a:p>
          <a:p>
            <a:endParaRPr lang="en-US"/>
          </a:p>
          <a:p>
            <a:endParaRPr lang="en-US"/>
          </a:p>
          <a:p>
            <a:endParaRPr lang="en-US"/>
          </a:p>
          <a:p>
            <a:endParaRPr lang="en-US"/>
          </a:p>
        </p:txBody>
      </p:sp>
      <p:pic>
        <p:nvPicPr>
          <p:cNvPr id="6" name="Picture 12" descr="A picture containing graphical user interface&#10;&#10;Description automatically generated">
            <a:extLst>
              <a:ext uri="{FF2B5EF4-FFF2-40B4-BE49-F238E27FC236}">
                <a16:creationId xmlns:a16="http://schemas.microsoft.com/office/drawing/2014/main" id="{2B416681-B1A0-4C81-5906-712066777B10}"/>
              </a:ext>
            </a:extLst>
          </p:cNvPr>
          <p:cNvPicPr>
            <a:picLocks noChangeAspect="1"/>
          </p:cNvPicPr>
          <p:nvPr/>
        </p:nvPicPr>
        <p:blipFill rotWithShape="1">
          <a:blip r:embed="rId2"/>
          <a:srcRect t="3716" r="-101" b="6728"/>
          <a:stretch/>
        </p:blipFill>
        <p:spPr>
          <a:xfrm>
            <a:off x="1693324" y="4325113"/>
            <a:ext cx="9354374" cy="2493675"/>
          </a:xfrm>
          <a:prstGeom prst="rect">
            <a:avLst/>
          </a:prstGeom>
        </p:spPr>
      </p:pic>
      <p:sp>
        <p:nvSpPr>
          <p:cNvPr id="11" name="TextBox 10">
            <a:extLst>
              <a:ext uri="{FF2B5EF4-FFF2-40B4-BE49-F238E27FC236}">
                <a16:creationId xmlns:a16="http://schemas.microsoft.com/office/drawing/2014/main" id="{0F5C24CC-50F0-488F-8519-9CC235A1960A}"/>
              </a:ext>
            </a:extLst>
          </p:cNvPr>
          <p:cNvSpPr txBox="1"/>
          <p:nvPr/>
        </p:nvSpPr>
        <p:spPr>
          <a:xfrm>
            <a:off x="8525451" y="1998081"/>
            <a:ext cx="3431197" cy="190821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457200" marR="0" lvl="0" indent="-228600" algn="l" defTabSz="914400" rtl="0" eaLnBrk="1" fontAlgn="auto" latinLnBrk="0" hangingPunct="1">
              <a:lnSpc>
                <a:spcPct val="100000"/>
              </a:lnSpc>
              <a:spcBef>
                <a:spcPts val="600"/>
              </a:spcBef>
              <a:spcAft>
                <a:spcPts val="0"/>
              </a:spcAft>
              <a:buClr>
                <a:srgbClr val="3F3F3F"/>
              </a:buClr>
              <a:buSzPts val="1800"/>
              <a:buFont typeface="Arial"/>
              <a:buNone/>
              <a:tabLst/>
              <a:defRPr/>
            </a:pPr>
            <a:r>
              <a:rPr kumimoji="0" lang="en-US" b="0" i="0" u="none" strike="noStrike" kern="0" cap="none" spc="0" normalizeH="0" baseline="0" noProof="0">
                <a:ln>
                  <a:noFill/>
                </a:ln>
                <a:solidFill>
                  <a:schemeClr val="bg1"/>
                </a:solidFill>
                <a:effectLst/>
                <a:uLnTx/>
                <a:uFillTx/>
                <a:latin typeface="Arial"/>
                <a:cs typeface="Arial"/>
                <a:sym typeface="Arial"/>
              </a:rPr>
              <a:t>Key questions/things to consider:</a:t>
            </a:r>
          </a:p>
          <a:p>
            <a:pPr marL="5143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b="0" i="0" u="none" strike="noStrike" kern="0" cap="none" spc="0" normalizeH="0" baseline="0" noProof="0">
                <a:ln>
                  <a:noFill/>
                </a:ln>
                <a:solidFill>
                  <a:schemeClr val="bg1"/>
                </a:solidFill>
                <a:effectLst/>
                <a:uLnTx/>
                <a:uFillTx/>
                <a:latin typeface="Arial"/>
                <a:cs typeface="Arial"/>
                <a:sym typeface="Arial"/>
              </a:rPr>
              <a:t>What does success look like? </a:t>
            </a:r>
          </a:p>
          <a:p>
            <a:pPr marL="5143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b="0" i="0" u="none" strike="noStrike" kern="0" cap="none" spc="0" normalizeH="0" baseline="0" noProof="0">
                <a:ln>
                  <a:noFill/>
                </a:ln>
                <a:solidFill>
                  <a:schemeClr val="bg1"/>
                </a:solidFill>
                <a:effectLst/>
                <a:uLnTx/>
                <a:uFillTx/>
                <a:latin typeface="Arial"/>
                <a:cs typeface="Arial"/>
                <a:sym typeface="Arial"/>
              </a:rPr>
              <a:t>What are we trying to achieve? </a:t>
            </a:r>
          </a:p>
          <a:p>
            <a:pPr marL="5143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b="0" i="0" u="none" strike="noStrike" kern="0" cap="none" spc="0" normalizeH="0" baseline="0" noProof="0">
                <a:ln>
                  <a:noFill/>
                </a:ln>
                <a:solidFill>
                  <a:schemeClr val="bg1"/>
                </a:solidFill>
                <a:effectLst/>
                <a:uLnTx/>
                <a:uFillTx/>
                <a:latin typeface="Arial"/>
                <a:cs typeface="Arial"/>
                <a:sym typeface="Arial"/>
              </a:rPr>
              <a:t>How will we know that a change is an improvement?</a:t>
            </a:r>
          </a:p>
          <a:p>
            <a:pPr marL="514350" marR="0" lvl="0" indent="-285750" algn="l" defTabSz="914400" rtl="0" eaLnBrk="1" fontAlgn="auto" latinLnBrk="0" hangingPunct="1">
              <a:lnSpc>
                <a:spcPct val="100000"/>
              </a:lnSpc>
              <a:spcBef>
                <a:spcPts val="600"/>
              </a:spcBef>
              <a:spcAft>
                <a:spcPts val="0"/>
              </a:spcAft>
              <a:buClr>
                <a:srgbClr val="3F3F3F"/>
              </a:buClr>
              <a:buSzPts val="1800"/>
              <a:buFont typeface="Arial"/>
              <a:buChar char="•"/>
              <a:tabLst/>
              <a:defRPr/>
            </a:pPr>
            <a:r>
              <a:rPr kumimoji="0" lang="en-US" b="0" i="0" u="none" strike="noStrike" kern="0" cap="none" spc="0" normalizeH="0" baseline="0" noProof="0">
                <a:ln>
                  <a:noFill/>
                </a:ln>
                <a:solidFill>
                  <a:schemeClr val="bg1"/>
                </a:solidFill>
                <a:effectLst/>
                <a:uLnTx/>
                <a:uFillTx/>
                <a:latin typeface="Arial"/>
                <a:cs typeface="Arial"/>
                <a:sym typeface="Arial"/>
              </a:rPr>
              <a:t>What change can we make that will result in improvement?</a:t>
            </a:r>
          </a:p>
        </p:txBody>
      </p:sp>
      <p:sp>
        <p:nvSpPr>
          <p:cNvPr id="12" name="TextBox 11">
            <a:extLst>
              <a:ext uri="{FF2B5EF4-FFF2-40B4-BE49-F238E27FC236}">
                <a16:creationId xmlns:a16="http://schemas.microsoft.com/office/drawing/2014/main" id="{9F2014CB-0065-4262-950E-E61A57AB9F79}"/>
              </a:ext>
            </a:extLst>
          </p:cNvPr>
          <p:cNvSpPr txBox="1"/>
          <p:nvPr/>
        </p:nvSpPr>
        <p:spPr>
          <a:xfrm>
            <a:off x="235352" y="1918468"/>
            <a:ext cx="8191017" cy="2862322"/>
          </a:xfrm>
          <a:prstGeom prst="rect">
            <a:avLst/>
          </a:prstGeom>
          <a:noFill/>
        </p:spPr>
        <p:txBody>
          <a:bodyPr wrap="square">
            <a:spAutoFit/>
          </a:bodyPr>
          <a:lstStyle/>
          <a:p>
            <a:r>
              <a:rPr lang="en-GB" sz="1800">
                <a:solidFill>
                  <a:schemeClr val="accent5"/>
                </a:solidFill>
              </a:rPr>
              <a:t>Why take a QI approach?</a:t>
            </a:r>
          </a:p>
          <a:p>
            <a:pPr marL="514350" indent="-285750">
              <a:buFont typeface="Wingdings" panose="05000000000000000000" pitchFamily="2" charset="2"/>
              <a:buChar char="Ø"/>
            </a:pPr>
            <a:r>
              <a:rPr lang="en-GB" sz="1800">
                <a:solidFill>
                  <a:schemeClr val="accent5"/>
                </a:solidFill>
              </a:rPr>
              <a:t>Helps you pick clear goals for what success looks like</a:t>
            </a:r>
          </a:p>
          <a:p>
            <a:pPr marL="514350" indent="-285750">
              <a:buFont typeface="Wingdings" panose="05000000000000000000" pitchFamily="2" charset="2"/>
              <a:buChar char="Ø"/>
            </a:pPr>
            <a:r>
              <a:rPr lang="en-GB" sz="1800">
                <a:solidFill>
                  <a:schemeClr val="accent5"/>
                </a:solidFill>
              </a:rPr>
              <a:t>It is flexible, allowing for approaches to be changed if something isn’t working  </a:t>
            </a:r>
          </a:p>
          <a:p>
            <a:pPr marL="514350" indent="-285750">
              <a:buFont typeface="Wingdings" panose="05000000000000000000" pitchFamily="2" charset="2"/>
              <a:buChar char="Ø"/>
            </a:pPr>
            <a:r>
              <a:rPr lang="en-GB" sz="1800">
                <a:solidFill>
                  <a:schemeClr val="accent5"/>
                </a:solidFill>
              </a:rPr>
              <a:t>Helps you keep on track as progress is continuously monitored</a:t>
            </a:r>
          </a:p>
          <a:p>
            <a:pPr marL="514350" indent="-285750">
              <a:buFont typeface="Wingdings" panose="05000000000000000000" pitchFamily="2" charset="2"/>
              <a:buChar char="Ø"/>
            </a:pPr>
            <a:r>
              <a:rPr lang="en-GB" sz="1800">
                <a:solidFill>
                  <a:schemeClr val="accent5"/>
                </a:solidFill>
              </a:rPr>
              <a:t>Structured enough so you always know what the next step is</a:t>
            </a:r>
          </a:p>
          <a:p>
            <a:pPr marL="514350" indent="-285750">
              <a:buFont typeface="Wingdings" panose="05000000000000000000" pitchFamily="2" charset="2"/>
              <a:buChar char="Ø"/>
            </a:pPr>
            <a:r>
              <a:rPr lang="en-GB" sz="1800">
                <a:solidFill>
                  <a:schemeClr val="accent5"/>
                </a:solidFill>
              </a:rPr>
              <a:t>Encourages use of data in a meaningful way, not boring reporting </a:t>
            </a:r>
          </a:p>
          <a:p>
            <a:pPr marL="514350" indent="-285750">
              <a:buFont typeface="Wingdings" panose="05000000000000000000" pitchFamily="2" charset="2"/>
              <a:buChar char="Ø"/>
            </a:pPr>
            <a:r>
              <a:rPr lang="en-GB" sz="1800">
                <a:solidFill>
                  <a:schemeClr val="accent5"/>
                </a:solidFill>
              </a:rPr>
              <a:t>The skills can be used when trying to improve anything</a:t>
            </a:r>
          </a:p>
          <a:p>
            <a:pPr marL="514350" indent="-285750">
              <a:buFont typeface="Wingdings" panose="05000000000000000000" pitchFamily="2" charset="2"/>
              <a:buChar char="Ø"/>
            </a:pPr>
            <a:r>
              <a:rPr lang="en-GB" sz="1800">
                <a:solidFill>
                  <a:schemeClr val="accent5"/>
                </a:solidFill>
              </a:rPr>
              <a:t>It has been used successfully throughout the NHS to improve services for both staff and patients </a:t>
            </a:r>
          </a:p>
        </p:txBody>
      </p:sp>
      <p:sp>
        <p:nvSpPr>
          <p:cNvPr id="14" name="TextBox 13">
            <a:extLst>
              <a:ext uri="{FF2B5EF4-FFF2-40B4-BE49-F238E27FC236}">
                <a16:creationId xmlns:a16="http://schemas.microsoft.com/office/drawing/2014/main" id="{8FDCFF84-359F-4376-9207-9ECA3D7E293E}"/>
              </a:ext>
            </a:extLst>
          </p:cNvPr>
          <p:cNvSpPr txBox="1"/>
          <p:nvPr/>
        </p:nvSpPr>
        <p:spPr>
          <a:xfrm>
            <a:off x="3447226" y="6301286"/>
            <a:ext cx="6157730" cy="369332"/>
          </a:xfrm>
          <a:prstGeom prst="rect">
            <a:avLst/>
          </a:prstGeom>
          <a:noFill/>
        </p:spPr>
        <p:txBody>
          <a:bodyPr wrap="square">
            <a:spAutoFit/>
          </a:bodyPr>
          <a:lstStyle/>
          <a:p>
            <a:pPr marL="228600" indent="0"/>
            <a:r>
              <a:rPr lang="en-US" sz="1800">
                <a:solidFill>
                  <a:schemeClr val="accent5"/>
                </a:solidFill>
              </a:rPr>
              <a:t>Permission to fail as well as to succeed</a:t>
            </a:r>
            <a:r>
              <a:rPr lang="en-US" sz="1800"/>
              <a:t>!</a:t>
            </a:r>
          </a:p>
        </p:txBody>
      </p:sp>
    </p:spTree>
    <p:extLst>
      <p:ext uri="{BB962C8B-B14F-4D97-AF65-F5344CB8AC3E}">
        <p14:creationId xmlns:p14="http://schemas.microsoft.com/office/powerpoint/2010/main" val="232360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1C5EED-5A3D-4C84-A496-6BBF68680B70}"/>
              </a:ext>
            </a:extLst>
          </p:cNvPr>
          <p:cNvSpPr>
            <a:spLocks noGrp="1"/>
          </p:cNvSpPr>
          <p:nvPr>
            <p:ph type="title"/>
          </p:nvPr>
        </p:nvSpPr>
        <p:spPr/>
        <p:txBody>
          <a:bodyPr/>
          <a:lstStyle/>
          <a:p>
            <a:r>
              <a:rPr lang="en-GB"/>
              <a:t>Helpful Resources </a:t>
            </a:r>
            <a:endParaRPr lang="en-US"/>
          </a:p>
        </p:txBody>
      </p:sp>
      <p:sp>
        <p:nvSpPr>
          <p:cNvPr id="7" name="Slide Number Placeholder 6">
            <a:extLst>
              <a:ext uri="{FF2B5EF4-FFF2-40B4-BE49-F238E27FC236}">
                <a16:creationId xmlns:a16="http://schemas.microsoft.com/office/drawing/2014/main" id="{CA130970-E656-4246-A730-988988429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10" name="Text Placeholder 9">
            <a:extLst>
              <a:ext uri="{FF2B5EF4-FFF2-40B4-BE49-F238E27FC236}">
                <a16:creationId xmlns:a16="http://schemas.microsoft.com/office/drawing/2014/main" id="{CF9ED068-5F58-48B4-AD80-E9C0348B8D59}"/>
              </a:ext>
            </a:extLst>
          </p:cNvPr>
          <p:cNvSpPr>
            <a:spLocks noGrp="1"/>
          </p:cNvSpPr>
          <p:nvPr>
            <p:ph type="body" idx="2"/>
          </p:nvPr>
        </p:nvSpPr>
        <p:spPr>
          <a:xfrm>
            <a:off x="334434" y="1084140"/>
            <a:ext cx="11523133" cy="4967287"/>
          </a:xfrm>
        </p:spPr>
        <p:txBody>
          <a:bodyPr/>
          <a:lstStyle/>
          <a:p>
            <a:pPr marL="228600" indent="0"/>
            <a:r>
              <a:rPr lang="en-GB" dirty="0"/>
              <a:t>Co-production:</a:t>
            </a:r>
          </a:p>
          <a:p>
            <a:pPr marL="514350" indent="-285750">
              <a:buChar char="•"/>
            </a:pPr>
            <a:r>
              <a:rPr lang="en-GB" dirty="0">
                <a:hlinkClick r:id="rId2"/>
              </a:rPr>
              <a:t>Model of Co-production</a:t>
            </a:r>
            <a:endParaRPr lang="en-GB" dirty="0"/>
          </a:p>
          <a:p>
            <a:pPr marL="514350" indent="-285750">
              <a:buChar char="•"/>
            </a:pPr>
            <a:r>
              <a:rPr lang="en-GB" dirty="0"/>
              <a:t>NASP: </a:t>
            </a:r>
            <a:r>
              <a:rPr lang="en-GB" dirty="0">
                <a:hlinkClick r:id="rId3"/>
              </a:rPr>
              <a:t>Co-Production and Social Prescribing</a:t>
            </a:r>
            <a:r>
              <a:rPr lang="en-GB" dirty="0"/>
              <a:t> </a:t>
            </a:r>
          </a:p>
          <a:p>
            <a:pPr marL="514350" indent="-285750">
              <a:buChar char="•"/>
            </a:pPr>
            <a:r>
              <a:rPr lang="en-GB" dirty="0"/>
              <a:t>Co-Production Collective </a:t>
            </a:r>
            <a:r>
              <a:rPr lang="en-GB" dirty="0">
                <a:hlinkClick r:id="rId4"/>
              </a:rPr>
              <a:t>Learning &amp; Resources</a:t>
            </a:r>
            <a:r>
              <a:rPr lang="en-GB" dirty="0"/>
              <a:t> </a:t>
            </a:r>
          </a:p>
          <a:p>
            <a:pPr marL="228600" indent="0"/>
            <a:endParaRPr lang="en-GB"/>
          </a:p>
          <a:p>
            <a:pPr marL="228600" indent="0"/>
            <a:r>
              <a:rPr lang="en-GB" dirty="0"/>
              <a:t>Digital:</a:t>
            </a:r>
          </a:p>
          <a:p>
            <a:pPr marL="228600" indent="0"/>
            <a:r>
              <a:rPr lang="en-GB" dirty="0">
                <a:hlinkClick r:id="rId5"/>
              </a:rPr>
              <a:t>HSSF support framework</a:t>
            </a:r>
            <a:endParaRPr lang="en-GB" dirty="0"/>
          </a:p>
          <a:p>
            <a:pPr marL="228600" indent="0"/>
            <a:endParaRPr lang="en-GB"/>
          </a:p>
          <a:p>
            <a:pPr marL="228600" indent="0"/>
            <a:r>
              <a:rPr lang="en-GB" dirty="0"/>
              <a:t>QI: </a:t>
            </a:r>
          </a:p>
          <a:p>
            <a:pPr marL="514350" indent="-285750">
              <a:buChar char="•"/>
            </a:pPr>
            <a:r>
              <a:rPr lang="en-GB" dirty="0">
                <a:hlinkClick r:id="rId6"/>
              </a:rPr>
              <a:t>Quality Improvement Overview  </a:t>
            </a:r>
            <a:r>
              <a:rPr lang="en-GB" dirty="0"/>
              <a:t>- linked under 'more information' on the HLP website </a:t>
            </a:r>
          </a:p>
          <a:p>
            <a:pPr marL="514350" indent="-285750">
              <a:buChar char="•"/>
            </a:pPr>
            <a:endParaRPr lang="en-GB"/>
          </a:p>
          <a:p>
            <a:pPr marL="228600" indent="0"/>
            <a:r>
              <a:rPr lang="en-GB" dirty="0"/>
              <a:t>Health inequalities:</a:t>
            </a:r>
          </a:p>
          <a:p>
            <a:pPr marL="514350" indent="-285750">
              <a:buChar char="•"/>
            </a:pPr>
            <a:r>
              <a:rPr lang="en-GB" dirty="0"/>
              <a:t>NASP: </a:t>
            </a:r>
            <a:r>
              <a:rPr lang="en-GB" dirty="0">
                <a:hlinkClick r:id="rId7"/>
              </a:rPr>
              <a:t>The role of social prescribing in addressing health inequalities</a:t>
            </a:r>
            <a:endParaRPr lang="en-GB" dirty="0"/>
          </a:p>
          <a:p>
            <a:pPr marL="514350" indent="-285750">
              <a:buChar char="•"/>
            </a:pPr>
            <a:r>
              <a:rPr lang="en-GB" dirty="0">
                <a:hlinkClick r:id="rId8">
                  <a:extLst>
                    <a:ext uri="{A12FA001-AC4F-418D-AE19-62706E023703}">
                      <ahyp:hlinkClr xmlns:ahyp="http://schemas.microsoft.com/office/drawing/2018/hyperlinkcolor" val="tx"/>
                    </a:ext>
                  </a:extLst>
                </a:hlinkClick>
              </a:rPr>
              <a:t>Personalised Care DES spec</a:t>
            </a:r>
            <a:r>
              <a:rPr lang="en-GB" dirty="0"/>
              <a:t>    </a:t>
            </a:r>
            <a:r>
              <a:rPr lang="en-GB" dirty="0">
                <a:hlinkClick r:id="rId9">
                  <a:extLst>
                    <a:ext uri="{A12FA001-AC4F-418D-AE19-62706E023703}">
                      <ahyp:hlinkClr xmlns:ahyp="http://schemas.microsoft.com/office/drawing/2018/hyperlinkcolor" val="tx"/>
                    </a:ext>
                  </a:extLst>
                </a:hlinkClick>
              </a:rPr>
              <a:t>Health inequalities DES spec</a:t>
            </a:r>
            <a:endParaRPr lang="en-GB" dirty="0"/>
          </a:p>
          <a:p>
            <a:pPr marL="514350" indent="-285750">
              <a:buChar char="•"/>
            </a:pPr>
            <a:endParaRPr lang="en-GB"/>
          </a:p>
          <a:p>
            <a:pPr marL="514350" indent="-285750">
              <a:buChar char="•"/>
            </a:pPr>
            <a:endParaRPr lang="en-GB"/>
          </a:p>
        </p:txBody>
      </p:sp>
    </p:spTree>
    <p:extLst>
      <p:ext uri="{BB962C8B-B14F-4D97-AF65-F5344CB8AC3E}">
        <p14:creationId xmlns:p14="http://schemas.microsoft.com/office/powerpoint/2010/main" val="51868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98EAFA-F943-4F6F-856D-08E58971379D}"/>
              </a:ext>
            </a:extLst>
          </p:cNvPr>
          <p:cNvSpPr>
            <a:spLocks noGrp="1"/>
          </p:cNvSpPr>
          <p:nvPr>
            <p:ph type="title"/>
          </p:nvPr>
        </p:nvSpPr>
        <p:spPr/>
        <p:txBody>
          <a:bodyPr/>
          <a:lstStyle/>
          <a:p>
            <a:r>
              <a:rPr lang="en-GB"/>
              <a:t>Who we are?</a:t>
            </a:r>
          </a:p>
        </p:txBody>
      </p:sp>
      <p:sp>
        <p:nvSpPr>
          <p:cNvPr id="9" name="Text Placeholder 8">
            <a:extLst>
              <a:ext uri="{FF2B5EF4-FFF2-40B4-BE49-F238E27FC236}">
                <a16:creationId xmlns:a16="http://schemas.microsoft.com/office/drawing/2014/main" id="{6C6C2FBB-A195-47D4-8D8E-EDC0B0FBE168}"/>
              </a:ext>
            </a:extLst>
          </p:cNvPr>
          <p:cNvSpPr>
            <a:spLocks noGrp="1"/>
          </p:cNvSpPr>
          <p:nvPr>
            <p:ph type="body" idx="1"/>
          </p:nvPr>
        </p:nvSpPr>
        <p:spPr>
          <a:xfrm>
            <a:off x="300940" y="742939"/>
            <a:ext cx="11523133" cy="432047"/>
          </a:xfrm>
        </p:spPr>
        <p:txBody>
          <a:bodyPr/>
          <a:lstStyle/>
          <a:p>
            <a:r>
              <a:rPr lang="en-GB" b="1" u="sng"/>
              <a:t>Personalised Care – Health Inequalities and Inclusion </a:t>
            </a:r>
            <a:endParaRPr lang="en-US"/>
          </a:p>
          <a:p>
            <a:endParaRPr lang="en-GB"/>
          </a:p>
        </p:txBody>
      </p:sp>
      <p:sp>
        <p:nvSpPr>
          <p:cNvPr id="7" name="Slide Number Placeholder 6">
            <a:extLst>
              <a:ext uri="{FF2B5EF4-FFF2-40B4-BE49-F238E27FC236}">
                <a16:creationId xmlns:a16="http://schemas.microsoft.com/office/drawing/2014/main" id="{EABB6204-19E7-48A3-825D-AA54E09AFC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10" name="Text Placeholder 9">
            <a:extLst>
              <a:ext uri="{FF2B5EF4-FFF2-40B4-BE49-F238E27FC236}">
                <a16:creationId xmlns:a16="http://schemas.microsoft.com/office/drawing/2014/main" id="{1263D942-15E9-4C4F-89A4-7623C7C88D78}"/>
              </a:ext>
            </a:extLst>
          </p:cNvPr>
          <p:cNvSpPr>
            <a:spLocks noGrp="1"/>
          </p:cNvSpPr>
          <p:nvPr>
            <p:ph type="body" idx="2"/>
          </p:nvPr>
        </p:nvSpPr>
        <p:spPr>
          <a:xfrm>
            <a:off x="334434" y="1299571"/>
            <a:ext cx="11456144" cy="5084518"/>
          </a:xfrm>
        </p:spPr>
        <p:txBody>
          <a:bodyPr/>
          <a:lstStyle/>
          <a:p>
            <a:r>
              <a:rPr lang="en-GB" b="1"/>
              <a:t>Our vision is for all Londoners to be more actively involved in their health and wellbeing and make decisions based on ‘what matters’ to them and what they really need. Personalised care means people have choice and control over the way their care is planned and delivered. </a:t>
            </a:r>
            <a:endParaRPr lang="en-US"/>
          </a:p>
          <a:p>
            <a:endParaRPr lang="en-GB" b="1">
              <a:solidFill>
                <a:srgbClr val="3F3F3F"/>
              </a:solidFill>
            </a:endParaRPr>
          </a:p>
          <a:p>
            <a:r>
              <a:rPr lang="en-GB" b="1">
                <a:solidFill>
                  <a:srgbClr val="005EB8"/>
                </a:solidFill>
              </a:rPr>
              <a:t>Our role in personalised care</a:t>
            </a:r>
            <a:endParaRPr lang="en-GB">
              <a:solidFill>
                <a:srgbClr val="005EB8"/>
              </a:solidFill>
            </a:endParaRPr>
          </a:p>
          <a:p>
            <a:r>
              <a:rPr lang="en-GB"/>
              <a:t>We provide leadership and support to the London system; including NHS England, Integrated Care Systems (ICS) and Primary Care Networks (PCN) to help spread and scale personalised care. We also lead the London Social Prescribing partnership and improvement collaborative, connecting system partners including health, social care, public health, VCSE, Greater London Authority (GLA) and other partners across London to facilitate cross sector collaboration.</a:t>
            </a:r>
          </a:p>
          <a:p>
            <a:r>
              <a:rPr lang="en-GB"/>
              <a:t>Our focus is on the spread, scale-up and sustainability of Social Prescribing in London by:</a:t>
            </a:r>
          </a:p>
          <a:p>
            <a:pPr marL="514350" indent="-285750">
              <a:buChar char="•"/>
            </a:pPr>
            <a:r>
              <a:rPr lang="en-GB"/>
              <a:t>Supporting the workforce through recruitment and retention initiatives</a:t>
            </a:r>
          </a:p>
          <a:p>
            <a:pPr marL="514350" indent="-285750">
              <a:buChar char="•"/>
            </a:pPr>
            <a:r>
              <a:rPr lang="en-GB"/>
              <a:t>Supporting ICSs and PCNs to develop Social Prescribing Strategies</a:t>
            </a:r>
          </a:p>
          <a:p>
            <a:pPr marL="514350" indent="-285750">
              <a:buChar char="•"/>
            </a:pPr>
            <a:r>
              <a:rPr lang="en-GB"/>
              <a:t>Driving innovation in Social Prescribing</a:t>
            </a:r>
          </a:p>
          <a:p>
            <a:pPr marL="514350" indent="-285750">
              <a:buChar char="•"/>
            </a:pPr>
            <a:r>
              <a:rPr lang="en-GB"/>
              <a:t>Communicating the benefits and the impact of Social Prescribing</a:t>
            </a:r>
          </a:p>
          <a:p>
            <a:endParaRPr lang="en-GB"/>
          </a:p>
        </p:txBody>
      </p:sp>
      <p:pic>
        <p:nvPicPr>
          <p:cNvPr id="2" name="Picture 2">
            <a:extLst>
              <a:ext uri="{FF2B5EF4-FFF2-40B4-BE49-F238E27FC236}">
                <a16:creationId xmlns:a16="http://schemas.microsoft.com/office/drawing/2014/main" id="{EEFB1229-8D03-D3AE-19EC-F2B81C8F8C13}"/>
              </a:ext>
            </a:extLst>
          </p:cNvPr>
          <p:cNvPicPr>
            <a:picLocks noChangeAspect="1"/>
          </p:cNvPicPr>
          <p:nvPr/>
        </p:nvPicPr>
        <p:blipFill>
          <a:blip r:embed="rId2"/>
          <a:stretch>
            <a:fillRect/>
          </a:stretch>
        </p:blipFill>
        <p:spPr>
          <a:xfrm>
            <a:off x="7939872" y="5840770"/>
            <a:ext cx="3882013" cy="920768"/>
          </a:xfrm>
          <a:prstGeom prst="rect">
            <a:avLst/>
          </a:prstGeom>
        </p:spPr>
      </p:pic>
    </p:spTree>
    <p:extLst>
      <p:ext uri="{BB962C8B-B14F-4D97-AF65-F5344CB8AC3E}">
        <p14:creationId xmlns:p14="http://schemas.microsoft.com/office/powerpoint/2010/main" val="126188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98EAFA-F943-4F6F-856D-08E58971379D}"/>
              </a:ext>
            </a:extLst>
          </p:cNvPr>
          <p:cNvSpPr>
            <a:spLocks noGrp="1"/>
          </p:cNvSpPr>
          <p:nvPr>
            <p:ph type="title"/>
          </p:nvPr>
        </p:nvSpPr>
        <p:spPr/>
        <p:txBody>
          <a:bodyPr/>
          <a:lstStyle/>
          <a:p>
            <a:r>
              <a:rPr lang="en-GB"/>
              <a:t>What is it?</a:t>
            </a:r>
          </a:p>
        </p:txBody>
      </p:sp>
      <p:sp>
        <p:nvSpPr>
          <p:cNvPr id="9" name="Text Placeholder 8">
            <a:extLst>
              <a:ext uri="{FF2B5EF4-FFF2-40B4-BE49-F238E27FC236}">
                <a16:creationId xmlns:a16="http://schemas.microsoft.com/office/drawing/2014/main" id="{6C6C2FBB-A195-47D4-8D8E-EDC0B0FBE168}"/>
              </a:ext>
            </a:extLst>
          </p:cNvPr>
          <p:cNvSpPr>
            <a:spLocks noGrp="1"/>
          </p:cNvSpPr>
          <p:nvPr>
            <p:ph type="body" idx="1"/>
          </p:nvPr>
        </p:nvSpPr>
        <p:spPr>
          <a:xfrm>
            <a:off x="334434" y="697264"/>
            <a:ext cx="11523133" cy="432047"/>
          </a:xfrm>
        </p:spPr>
        <p:txBody>
          <a:bodyPr/>
          <a:lstStyle/>
          <a:p>
            <a:r>
              <a:rPr lang="en-GB" b="1" u="sng"/>
              <a:t>Social Prescribing Innovators Programme</a:t>
            </a:r>
            <a:endParaRPr lang="en-US"/>
          </a:p>
          <a:p>
            <a:endParaRPr lang="en-GB"/>
          </a:p>
        </p:txBody>
      </p:sp>
      <p:sp>
        <p:nvSpPr>
          <p:cNvPr id="7" name="Slide Number Placeholder 6">
            <a:extLst>
              <a:ext uri="{FF2B5EF4-FFF2-40B4-BE49-F238E27FC236}">
                <a16:creationId xmlns:a16="http://schemas.microsoft.com/office/drawing/2014/main" id="{EABB6204-19E7-48A3-825D-AA54E09AFC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10" name="Text Placeholder 9">
            <a:extLst>
              <a:ext uri="{FF2B5EF4-FFF2-40B4-BE49-F238E27FC236}">
                <a16:creationId xmlns:a16="http://schemas.microsoft.com/office/drawing/2014/main" id="{1263D942-15E9-4C4F-89A4-7623C7C88D78}"/>
              </a:ext>
            </a:extLst>
          </p:cNvPr>
          <p:cNvSpPr>
            <a:spLocks noGrp="1"/>
          </p:cNvSpPr>
          <p:nvPr>
            <p:ph type="body" idx="2"/>
          </p:nvPr>
        </p:nvSpPr>
        <p:spPr>
          <a:xfrm>
            <a:off x="334434" y="1132099"/>
            <a:ext cx="11661678" cy="5729285"/>
          </a:xfrm>
        </p:spPr>
        <p:txBody>
          <a:bodyPr>
            <a:normAutofit fontScale="92500" lnSpcReduction="20000"/>
          </a:bodyPr>
          <a:lstStyle/>
          <a:p>
            <a:r>
              <a:rPr lang="en-GB"/>
              <a:t>The Social Prescribing Innovators Programme aims to support </a:t>
            </a:r>
            <a:r>
              <a:rPr lang="en-GB" b="1"/>
              <a:t>Social Prescribing services</a:t>
            </a:r>
            <a:r>
              <a:rPr lang="en-GB"/>
              <a:t> and individual </a:t>
            </a:r>
            <a:r>
              <a:rPr lang="en-GB" b="1"/>
              <a:t>Social Prescribing Link Workers </a:t>
            </a:r>
            <a:r>
              <a:rPr lang="en-GB"/>
              <a:t>across </a:t>
            </a:r>
            <a:r>
              <a:rPr lang="en-GB" b="1"/>
              <a:t>London </a:t>
            </a:r>
            <a:r>
              <a:rPr lang="en-GB"/>
              <a:t>to mitigate challenges they face in delivering social prescribing in primary care by testing and sharing innovative ways of working. This is a pilot fund with a 6 month project lifecycle from Oct 22- Mar 23.</a:t>
            </a:r>
          </a:p>
          <a:p>
            <a:r>
              <a:rPr lang="en-GB"/>
              <a:t>A programme of support and an award of </a:t>
            </a:r>
            <a:r>
              <a:rPr lang="en-GB" b="1"/>
              <a:t>up to £10k</a:t>
            </a:r>
            <a:r>
              <a:rPr lang="en-GB"/>
              <a:t> can be granted to each successful applicant/team, which may include </a:t>
            </a:r>
            <a:r>
              <a:rPr lang="en-GB" b="1"/>
              <a:t>social prescribing services</a:t>
            </a:r>
            <a:r>
              <a:rPr lang="en-GB"/>
              <a:t>, PCNs, VCSE sector organisations, Local Authorities, charity organisations or GP Federation partners. </a:t>
            </a:r>
          </a:p>
          <a:p>
            <a:r>
              <a:rPr lang="en-GB"/>
              <a:t>Funding will be used to support an individual or small team to innovate a solution to their chosen challenge(s), this could involve: </a:t>
            </a:r>
          </a:p>
          <a:p>
            <a:pPr marL="514350" indent="-285750">
              <a:buChar char="•"/>
            </a:pPr>
            <a:r>
              <a:rPr lang="en-GB"/>
              <a:t>Implementing a </a:t>
            </a:r>
            <a:r>
              <a:rPr lang="en-GB" b="1"/>
              <a:t>Social Prescribing service design </a:t>
            </a:r>
            <a:r>
              <a:rPr lang="en-GB"/>
              <a:t>change</a:t>
            </a:r>
          </a:p>
          <a:p>
            <a:pPr marL="514350" indent="-285750">
              <a:buChar char="•"/>
            </a:pPr>
            <a:r>
              <a:rPr lang="en-GB"/>
              <a:t>Carrying out a local pilot to test </a:t>
            </a:r>
            <a:r>
              <a:rPr lang="en-GB" b="1"/>
              <a:t>solutions to systemic challenges</a:t>
            </a:r>
            <a:r>
              <a:rPr lang="en-GB"/>
              <a:t> </a:t>
            </a:r>
            <a:r>
              <a:rPr lang="en-GB" b="1"/>
              <a:t>in embedding social prescribing</a:t>
            </a:r>
            <a:r>
              <a:rPr lang="en-GB"/>
              <a:t> successfully into the health service </a:t>
            </a:r>
          </a:p>
          <a:p>
            <a:pPr marL="514350" indent="-285750">
              <a:buChar char="•"/>
            </a:pPr>
            <a:r>
              <a:rPr lang="en-GB"/>
              <a:t>Develop solutions to specific </a:t>
            </a:r>
            <a:r>
              <a:rPr lang="en-GB" b="1"/>
              <a:t>priorities within the NHS, </a:t>
            </a:r>
            <a:r>
              <a:rPr lang="en-GB"/>
              <a:t>following the </a:t>
            </a:r>
            <a:r>
              <a:rPr lang="en-GB" b="1"/>
              <a:t>COVID pandemic, </a:t>
            </a:r>
            <a:r>
              <a:rPr lang="en-GB"/>
              <a:t>including</a:t>
            </a:r>
            <a:r>
              <a:rPr lang="en-GB" b="1"/>
              <a:t> tackling inequalities </a:t>
            </a:r>
          </a:p>
          <a:p>
            <a:pPr marL="228600" indent="0"/>
            <a:r>
              <a:rPr lang="en-GB"/>
              <a:t>Projects for this fund will begin in </a:t>
            </a:r>
            <a:r>
              <a:rPr lang="en-GB" b="1"/>
              <a:t>September/October 2022</a:t>
            </a:r>
            <a:r>
              <a:rPr lang="en-GB"/>
              <a:t>.</a:t>
            </a:r>
          </a:p>
          <a:p>
            <a:pPr marL="228600" indent="0"/>
            <a:endParaRPr lang="en-GB"/>
          </a:p>
          <a:p>
            <a:pPr marL="228600" indent="0"/>
            <a:r>
              <a:rPr lang="en-GB"/>
              <a:t>Target </a:t>
            </a:r>
            <a:r>
              <a:rPr lang="en-GB" b="1"/>
              <a:t>impact </a:t>
            </a:r>
            <a:r>
              <a:rPr lang="en-GB"/>
              <a:t>of the overall programme:</a:t>
            </a:r>
          </a:p>
          <a:p>
            <a:pPr marL="514350" indent="-285750">
              <a:buChar char="•"/>
            </a:pPr>
            <a:r>
              <a:rPr lang="en-GB"/>
              <a:t>Empower social prescribing services to tackle some of the </a:t>
            </a:r>
            <a:r>
              <a:rPr lang="en-GB" b="1"/>
              <a:t>universal challenges </a:t>
            </a:r>
            <a:r>
              <a:rPr lang="en-GB"/>
              <a:t>to deliver impactful and sustainable embedded services </a:t>
            </a:r>
          </a:p>
          <a:p>
            <a:pPr marL="514350" indent="-285750">
              <a:buChar char="•"/>
            </a:pPr>
            <a:r>
              <a:rPr lang="en-GB"/>
              <a:t>Reduce </a:t>
            </a:r>
            <a:r>
              <a:rPr lang="en-GB" b="1"/>
              <a:t>health inequalities</a:t>
            </a:r>
            <a:r>
              <a:rPr lang="en-GB"/>
              <a:t> </a:t>
            </a:r>
          </a:p>
          <a:p>
            <a:pPr marL="514350" indent="-285750">
              <a:buChar char="•"/>
            </a:pPr>
            <a:r>
              <a:rPr lang="en-GB"/>
              <a:t>Support the creation of </a:t>
            </a:r>
            <a:r>
              <a:rPr lang="en-GB" b="1"/>
              <a:t>new approaches that can be scaled </a:t>
            </a:r>
          </a:p>
          <a:p>
            <a:pPr marL="514350" indent="-285750">
              <a:buFont typeface="Arial"/>
              <a:buChar char="•"/>
            </a:pPr>
            <a:r>
              <a:rPr lang="en-GB"/>
              <a:t>Make the case for Social Prescribing and its </a:t>
            </a:r>
            <a:r>
              <a:rPr lang="en-GB" b="1"/>
              <a:t>benefit on NHS services</a:t>
            </a:r>
          </a:p>
        </p:txBody>
      </p:sp>
      <p:pic>
        <p:nvPicPr>
          <p:cNvPr id="2" name="Picture 2" descr="Text&#10;&#10;Description automatically generated">
            <a:extLst>
              <a:ext uri="{FF2B5EF4-FFF2-40B4-BE49-F238E27FC236}">
                <a16:creationId xmlns:a16="http://schemas.microsoft.com/office/drawing/2014/main" id="{C9B845EF-8302-A0A7-7137-D367EF5FD990}"/>
              </a:ext>
            </a:extLst>
          </p:cNvPr>
          <p:cNvPicPr>
            <a:picLocks noChangeAspect="1"/>
          </p:cNvPicPr>
          <p:nvPr/>
        </p:nvPicPr>
        <p:blipFill>
          <a:blip r:embed="rId3"/>
          <a:stretch>
            <a:fillRect/>
          </a:stretch>
        </p:blipFill>
        <p:spPr>
          <a:xfrm>
            <a:off x="8197171" y="5939731"/>
            <a:ext cx="3882013" cy="920768"/>
          </a:xfrm>
          <a:prstGeom prst="rect">
            <a:avLst/>
          </a:prstGeom>
        </p:spPr>
      </p:pic>
    </p:spTree>
    <p:extLst>
      <p:ext uri="{BB962C8B-B14F-4D97-AF65-F5344CB8AC3E}">
        <p14:creationId xmlns:p14="http://schemas.microsoft.com/office/powerpoint/2010/main" val="95696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fld id="{8FC524A1-7B6A-464D-B8BC-8FE2E057339E}" type="slidenum">
              <a:rPr lang="en-GB" smtClean="0"/>
              <a:pPr/>
              <a:t>4</a:t>
            </a:fld>
            <a:endParaRPr lang="en-GB"/>
          </a:p>
        </p:txBody>
      </p:sp>
      <p:sp>
        <p:nvSpPr>
          <p:cNvPr id="3" name="Prostokąt 2">
            <a:extLst>
              <a:ext uri="{FF2B5EF4-FFF2-40B4-BE49-F238E27FC236}">
                <a16:creationId xmlns:a16="http://schemas.microsoft.com/office/drawing/2014/main" id="{B3625DF5-1908-4FC0-B32B-854900E55A8A}"/>
              </a:ext>
            </a:extLst>
          </p:cNvPr>
          <p:cNvSpPr/>
          <p:nvPr/>
        </p:nvSpPr>
        <p:spPr>
          <a:xfrm>
            <a:off x="334432" y="836712"/>
            <a:ext cx="11522208" cy="451342"/>
          </a:xfrm>
          <a:prstGeom prst="rect">
            <a:avLst/>
          </a:prstGeom>
        </p:spPr>
        <p:txBody>
          <a:bodyPr wrap="square" lIns="121920" tIns="60960" rIns="121920" bIns="60960" anchor="t">
            <a:spAutoFit/>
          </a:bodyPr>
          <a:lstStyle/>
          <a:p>
            <a:endParaRPr lang="en-US" sz="2133" b="1">
              <a:latin typeface="Calibri" panose="020F0502020204030204" pitchFamily="34" charset="0"/>
              <a:cs typeface="Calibri" panose="020F0502020204030204" pitchFamily="34" charset="0"/>
            </a:endParaRPr>
          </a:p>
        </p:txBody>
      </p:sp>
      <p:graphicFrame>
        <p:nvGraphicFramePr>
          <p:cNvPr id="22" name="Diagram 22">
            <a:extLst>
              <a:ext uri="{FF2B5EF4-FFF2-40B4-BE49-F238E27FC236}">
                <a16:creationId xmlns:a16="http://schemas.microsoft.com/office/drawing/2014/main" id="{527595D6-113C-72FE-3360-98876C55A20F}"/>
              </a:ext>
            </a:extLst>
          </p:cNvPr>
          <p:cNvGraphicFramePr/>
          <p:nvPr>
            <p:extLst>
              <p:ext uri="{D42A27DB-BD31-4B8C-83A1-F6EECF244321}">
                <p14:modId xmlns:p14="http://schemas.microsoft.com/office/powerpoint/2010/main" val="2829952992"/>
              </p:ext>
            </p:extLst>
          </p:nvPr>
        </p:nvGraphicFramePr>
        <p:xfrm>
          <a:off x="440759" y="787032"/>
          <a:ext cx="11312071" cy="114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0" name="TextBox 149">
            <a:extLst>
              <a:ext uri="{FF2B5EF4-FFF2-40B4-BE49-F238E27FC236}">
                <a16:creationId xmlns:a16="http://schemas.microsoft.com/office/drawing/2014/main" id="{53751DC5-5575-18AC-7ED3-87005611B5EA}"/>
              </a:ext>
            </a:extLst>
          </p:cNvPr>
          <p:cNvSpPr txBox="1"/>
          <p:nvPr/>
        </p:nvSpPr>
        <p:spPr>
          <a:xfrm>
            <a:off x="1959315" y="1940920"/>
            <a:ext cx="2732314" cy="406265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837565" lvl="1" indent="-227965">
              <a:buFont typeface="Wingdings"/>
              <a:buChar char="ü"/>
            </a:pPr>
            <a:r>
              <a:rPr lang="en-GB" sz="1600" b="1">
                <a:solidFill>
                  <a:srgbClr val="444444"/>
                </a:solidFill>
                <a:latin typeface="Calibri"/>
              </a:rPr>
              <a:t>Local Social Prescribing services</a:t>
            </a:r>
            <a:r>
              <a:rPr lang="en-GB" sz="1600">
                <a:solidFill>
                  <a:srgbClr val="444444"/>
                </a:solidFill>
                <a:latin typeface="Calibri"/>
              </a:rPr>
              <a:t> to</a:t>
            </a:r>
            <a:r>
              <a:rPr lang="en-GB" sz="1600" b="1">
                <a:solidFill>
                  <a:srgbClr val="444444"/>
                </a:solidFill>
                <a:latin typeface="Calibri"/>
              </a:rPr>
              <a:t> test new approaches </a:t>
            </a:r>
            <a:r>
              <a:rPr lang="en-GB" sz="1600">
                <a:solidFill>
                  <a:srgbClr val="444444"/>
                </a:solidFill>
                <a:latin typeface="Calibri"/>
              </a:rPr>
              <a:t>to old/systemic challenges </a:t>
            </a:r>
            <a:endParaRPr lang="en-US" sz="1600">
              <a:solidFill>
                <a:srgbClr val="444444"/>
              </a:solidFill>
              <a:latin typeface="Calibri"/>
            </a:endParaRPr>
          </a:p>
          <a:p>
            <a:pPr marL="837565" lvl="1" indent="-227965">
              <a:buFont typeface="Wingdings"/>
              <a:buChar char="ü"/>
            </a:pPr>
            <a:r>
              <a:rPr lang="en-GB" sz="1600" b="1">
                <a:solidFill>
                  <a:srgbClr val="444444"/>
                </a:solidFill>
                <a:latin typeface="Calibri"/>
                <a:ea typeface="ヒラギノ角ゴ Pro W3"/>
              </a:rPr>
              <a:t>Community of practice</a:t>
            </a:r>
            <a:r>
              <a:rPr lang="en-GB" sz="1600">
                <a:solidFill>
                  <a:srgbClr val="444444"/>
                </a:solidFill>
                <a:latin typeface="Calibri"/>
                <a:ea typeface="ヒラギノ角ゴ Pro W3"/>
              </a:rPr>
              <a:t> created for change makers participating</a:t>
            </a:r>
          </a:p>
          <a:p>
            <a:pPr marL="837565" lvl="1" indent="-227965">
              <a:buFont typeface="Wingdings"/>
              <a:buChar char="ü"/>
            </a:pPr>
            <a:r>
              <a:rPr lang="en-GB" sz="1600" b="1">
                <a:solidFill>
                  <a:srgbClr val="444444"/>
                </a:solidFill>
                <a:latin typeface="Calibri"/>
              </a:rPr>
              <a:t>Ad-hoc support </a:t>
            </a:r>
            <a:r>
              <a:rPr lang="en-GB" sz="1600">
                <a:solidFill>
                  <a:srgbClr val="444444"/>
                </a:solidFill>
                <a:latin typeface="Calibri"/>
              </a:rPr>
              <a:t>and </a:t>
            </a:r>
            <a:r>
              <a:rPr lang="en-GB" sz="1600" b="1">
                <a:solidFill>
                  <a:srgbClr val="444444"/>
                </a:solidFill>
                <a:latin typeface="Calibri"/>
              </a:rPr>
              <a:t>connection building </a:t>
            </a:r>
            <a:r>
              <a:rPr lang="en-GB" sz="1600">
                <a:solidFill>
                  <a:srgbClr val="444444"/>
                </a:solidFill>
                <a:latin typeface="Calibri"/>
              </a:rPr>
              <a:t>where most needed for each project to support success</a:t>
            </a:r>
          </a:p>
        </p:txBody>
      </p:sp>
      <p:sp>
        <p:nvSpPr>
          <p:cNvPr id="151" name="TextBox 150">
            <a:extLst>
              <a:ext uri="{FF2B5EF4-FFF2-40B4-BE49-F238E27FC236}">
                <a16:creationId xmlns:a16="http://schemas.microsoft.com/office/drawing/2014/main" id="{7E7C36CC-7BBD-DB9E-CBA3-DD76D3AFEDFF}"/>
              </a:ext>
            </a:extLst>
          </p:cNvPr>
          <p:cNvSpPr txBox="1"/>
          <p:nvPr/>
        </p:nvSpPr>
        <p:spPr>
          <a:xfrm>
            <a:off x="4138552" y="1932546"/>
            <a:ext cx="2786743" cy="430887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837565" lvl="1" indent="-227965">
              <a:buFont typeface="Wingdings"/>
              <a:buChar char="ü"/>
            </a:pPr>
            <a:r>
              <a:rPr lang="en-GB" sz="1600">
                <a:solidFill>
                  <a:srgbClr val="444444"/>
                </a:solidFill>
                <a:latin typeface="Calibri"/>
                <a:ea typeface="ヒラギノ角ゴ Pro W3"/>
              </a:rPr>
              <a:t>12 projects tackling </a:t>
            </a:r>
            <a:r>
              <a:rPr lang="en-GB" sz="1600" b="1">
                <a:solidFill>
                  <a:srgbClr val="444444"/>
                </a:solidFill>
                <a:latin typeface="Calibri"/>
                <a:ea typeface="ヒラギノ角ゴ Pro W3"/>
              </a:rPr>
              <a:t>challenges to effective Social Prescribing </a:t>
            </a:r>
            <a:endParaRPr lang="en-US" sz="1600" b="1">
              <a:solidFill>
                <a:srgbClr val="444444"/>
              </a:solidFill>
              <a:latin typeface="Calibri"/>
            </a:endParaRPr>
          </a:p>
          <a:p>
            <a:pPr marL="837565" lvl="1" indent="-227965">
              <a:buFont typeface="Wingdings"/>
              <a:buChar char="ü"/>
            </a:pPr>
            <a:r>
              <a:rPr lang="en-GB" sz="1600" b="1">
                <a:solidFill>
                  <a:srgbClr val="444444"/>
                </a:solidFill>
                <a:latin typeface="Calibri"/>
                <a:ea typeface="ヒラギノ角ゴ Pro W3"/>
              </a:rPr>
              <a:t>Case studies</a:t>
            </a:r>
            <a:r>
              <a:rPr lang="en-GB" sz="1600">
                <a:solidFill>
                  <a:srgbClr val="444444"/>
                </a:solidFill>
                <a:latin typeface="Calibri"/>
                <a:ea typeface="ヒラギノ角ゴ Pro W3"/>
              </a:rPr>
              <a:t> of the approach tested </a:t>
            </a:r>
            <a:r>
              <a:rPr lang="en-US" sz="1600">
                <a:solidFill>
                  <a:srgbClr val="444444"/>
                </a:solidFill>
                <a:latin typeface="Calibri"/>
                <a:ea typeface="ヒラギノ角ゴ Pro W3"/>
                <a:cs typeface="Arial"/>
              </a:rPr>
              <a:t>​</a:t>
            </a:r>
          </a:p>
          <a:p>
            <a:pPr marL="837565" lvl="1" indent="-227965">
              <a:buFont typeface="Wingdings"/>
              <a:buChar char="ü"/>
            </a:pPr>
            <a:r>
              <a:rPr lang="en-GB" sz="1600" b="1">
                <a:solidFill>
                  <a:srgbClr val="444444"/>
                </a:solidFill>
                <a:latin typeface="Calibri"/>
              </a:rPr>
              <a:t>Development of resources</a:t>
            </a:r>
            <a:r>
              <a:rPr lang="en-GB" sz="1600">
                <a:solidFill>
                  <a:srgbClr val="444444"/>
                </a:solidFill>
                <a:latin typeface="Calibri"/>
              </a:rPr>
              <a:t> that will be useful across the system </a:t>
            </a:r>
            <a:endParaRPr lang="en-US" sz="1600"/>
          </a:p>
          <a:p>
            <a:pPr marL="837565" lvl="1" indent="-227965">
              <a:buFont typeface="Wingdings"/>
              <a:buChar char="ü"/>
            </a:pPr>
            <a:r>
              <a:rPr lang="en-US" sz="1600">
                <a:solidFill>
                  <a:schemeClr val="tx1"/>
                </a:solidFill>
                <a:latin typeface="Calibri"/>
                <a:ea typeface="ヒラギノ角ゴ Pro W3"/>
                <a:cs typeface="Calibri"/>
              </a:rPr>
              <a:t>A </a:t>
            </a:r>
            <a:r>
              <a:rPr lang="en-US" sz="1600" b="1">
                <a:solidFill>
                  <a:schemeClr val="tx1"/>
                </a:solidFill>
                <a:latin typeface="Calibri"/>
                <a:ea typeface="ヒラギノ角ゴ Pro W3"/>
                <a:cs typeface="Calibri"/>
              </a:rPr>
              <a:t>toolkit </a:t>
            </a:r>
            <a:r>
              <a:rPr lang="en-US" sz="1600">
                <a:solidFill>
                  <a:schemeClr val="tx1"/>
                </a:solidFill>
                <a:latin typeface="Calibri"/>
                <a:ea typeface="ヒラギノ角ゴ Pro W3"/>
                <a:cs typeface="Calibri"/>
              </a:rPr>
              <a:t>to share with </a:t>
            </a:r>
            <a:r>
              <a:rPr lang="en-US" sz="1600" b="1">
                <a:solidFill>
                  <a:schemeClr val="tx1"/>
                </a:solidFill>
                <a:latin typeface="Calibri"/>
                <a:ea typeface="ヒラギノ角ゴ Pro W3"/>
                <a:cs typeface="Calibri"/>
              </a:rPr>
              <a:t>ICSs </a:t>
            </a:r>
            <a:r>
              <a:rPr lang="en-US" sz="1600">
                <a:solidFill>
                  <a:schemeClr val="tx1"/>
                </a:solidFill>
                <a:latin typeface="Calibri"/>
                <a:ea typeface="ヒラギノ角ゴ Pro W3"/>
                <a:cs typeface="Calibri"/>
              </a:rPr>
              <a:t>to run similar programs focused on </a:t>
            </a:r>
          </a:p>
          <a:p>
            <a:pPr marL="609600" lvl="1"/>
            <a:r>
              <a:rPr lang="en-US" sz="1600" b="1">
                <a:solidFill>
                  <a:schemeClr val="tx1"/>
                </a:solidFill>
                <a:latin typeface="Calibri"/>
                <a:ea typeface="ヒラギノ角ゴ Pro W3"/>
                <a:cs typeface="Calibri"/>
              </a:rPr>
              <a:t>     improvement </a:t>
            </a:r>
            <a:endParaRPr lang="en-GB" sz="1600">
              <a:solidFill>
                <a:schemeClr val="tx1"/>
              </a:solidFill>
              <a:latin typeface="Calibri"/>
              <a:ea typeface="ヒラギノ角ゴ Pro W3"/>
              <a:cs typeface="Arial"/>
            </a:endParaRPr>
          </a:p>
          <a:p>
            <a:pPr marL="609600" lvl="1"/>
            <a:endParaRPr lang="en-GB" sz="1600">
              <a:solidFill>
                <a:srgbClr val="444444"/>
              </a:solidFill>
              <a:latin typeface="Calibri"/>
              <a:ea typeface="ヒラギノ角ゴ Pro W3"/>
            </a:endParaRPr>
          </a:p>
          <a:p>
            <a:pPr marL="837565" lvl="1" indent="-227965">
              <a:buFont typeface="Wingdings"/>
              <a:buChar char="ü"/>
            </a:pPr>
            <a:endParaRPr lang="en-GB" sz="1600">
              <a:solidFill>
                <a:srgbClr val="444444"/>
              </a:solidFill>
              <a:latin typeface="Calibri"/>
              <a:ea typeface="ヒラギノ角ゴ Pro W3"/>
            </a:endParaRPr>
          </a:p>
        </p:txBody>
      </p:sp>
      <p:sp>
        <p:nvSpPr>
          <p:cNvPr id="152" name="TextBox 151">
            <a:extLst>
              <a:ext uri="{FF2B5EF4-FFF2-40B4-BE49-F238E27FC236}">
                <a16:creationId xmlns:a16="http://schemas.microsoft.com/office/drawing/2014/main" id="{3ACA2483-4603-C186-8B7D-8D0522203CF5}"/>
              </a:ext>
            </a:extLst>
          </p:cNvPr>
          <p:cNvSpPr txBox="1"/>
          <p:nvPr/>
        </p:nvSpPr>
        <p:spPr>
          <a:xfrm>
            <a:off x="6422459" y="1940919"/>
            <a:ext cx="3004457" cy="406265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837565" lvl="1" indent="-227965">
              <a:buFont typeface="Wingdings"/>
              <a:buChar char="ü"/>
            </a:pPr>
            <a:r>
              <a:rPr lang="en-GB" sz="1600" b="1">
                <a:solidFill>
                  <a:srgbClr val="444444"/>
                </a:solidFill>
                <a:latin typeface="Calibri"/>
              </a:rPr>
              <a:t>Better insights</a:t>
            </a:r>
            <a:r>
              <a:rPr lang="en-GB" sz="1600">
                <a:solidFill>
                  <a:srgbClr val="444444"/>
                </a:solidFill>
                <a:latin typeface="Calibri"/>
              </a:rPr>
              <a:t> into challenges embedding Social Prescribing in PCNs </a:t>
            </a:r>
            <a:endParaRPr lang="en-US" sz="1600"/>
          </a:p>
          <a:p>
            <a:pPr marL="837565" lvl="1" indent="-227965">
              <a:buFont typeface="Wingdings"/>
              <a:buChar char="ü"/>
            </a:pPr>
            <a:r>
              <a:rPr lang="en-GB" sz="1600">
                <a:solidFill>
                  <a:srgbClr val="444444"/>
                </a:solidFill>
                <a:latin typeface="Calibri"/>
                <a:ea typeface="ヒラギノ角ゴ Pro W3"/>
              </a:rPr>
              <a:t>Examples of</a:t>
            </a:r>
            <a:r>
              <a:rPr lang="en-GB" sz="1600" b="1">
                <a:solidFill>
                  <a:srgbClr val="444444"/>
                </a:solidFill>
                <a:latin typeface="Calibri"/>
                <a:ea typeface="ヒラギノ角ゴ Pro W3"/>
              </a:rPr>
              <a:t> innovative work to share</a:t>
            </a:r>
            <a:r>
              <a:rPr lang="en-GB" sz="1600">
                <a:solidFill>
                  <a:srgbClr val="444444"/>
                </a:solidFill>
                <a:latin typeface="Calibri"/>
                <a:ea typeface="ヒラギノ角ゴ Pro W3"/>
              </a:rPr>
              <a:t> with other Social Prescribing services </a:t>
            </a:r>
          </a:p>
          <a:p>
            <a:pPr marL="837565" lvl="1" indent="-227965">
              <a:buFont typeface="Wingdings"/>
              <a:buChar char="ü"/>
            </a:pPr>
            <a:r>
              <a:rPr lang="en-GB" sz="1600">
                <a:solidFill>
                  <a:srgbClr val="444444"/>
                </a:solidFill>
                <a:latin typeface="Calibri"/>
              </a:rPr>
              <a:t>System empowered to </a:t>
            </a:r>
            <a:r>
              <a:rPr lang="en-GB" sz="1600" b="1">
                <a:solidFill>
                  <a:srgbClr val="444444"/>
                </a:solidFill>
                <a:latin typeface="Calibri"/>
              </a:rPr>
              <a:t>innovate and develop meaningful solutions</a:t>
            </a:r>
            <a:endParaRPr lang="en-US" sz="1600"/>
          </a:p>
          <a:p>
            <a:pPr marL="837565" lvl="1" indent="-227965">
              <a:buFont typeface="Wingdings"/>
              <a:buChar char="ü"/>
            </a:pPr>
            <a:r>
              <a:rPr lang="en-US" sz="1600">
                <a:solidFill>
                  <a:schemeClr val="tx1"/>
                </a:solidFill>
                <a:latin typeface="Calibri"/>
              </a:rPr>
              <a:t>A process to enable </a:t>
            </a:r>
            <a:r>
              <a:rPr lang="en-US" sz="1600" b="1">
                <a:solidFill>
                  <a:schemeClr val="tx1"/>
                </a:solidFill>
                <a:latin typeface="Calibri"/>
              </a:rPr>
              <a:t>meaningful bottom-up change</a:t>
            </a:r>
            <a:r>
              <a:rPr lang="en-US" sz="1600">
                <a:solidFill>
                  <a:schemeClr val="tx1"/>
                </a:solidFill>
                <a:latin typeface="Calibri"/>
              </a:rPr>
              <a:t> on the frontline</a:t>
            </a:r>
          </a:p>
          <a:p>
            <a:pPr marL="837565" lvl="1" indent="-227965">
              <a:buFont typeface="Wingdings"/>
              <a:buChar char="ü"/>
            </a:pPr>
            <a:endParaRPr lang="en-US" sz="1600" b="1">
              <a:solidFill>
                <a:schemeClr val="tx1"/>
              </a:solidFill>
              <a:latin typeface="Calibri"/>
            </a:endParaRPr>
          </a:p>
        </p:txBody>
      </p:sp>
      <p:sp>
        <p:nvSpPr>
          <p:cNvPr id="153" name="TextBox 152">
            <a:extLst>
              <a:ext uri="{FF2B5EF4-FFF2-40B4-BE49-F238E27FC236}">
                <a16:creationId xmlns:a16="http://schemas.microsoft.com/office/drawing/2014/main" id="{8492A0DE-8B58-FA2C-2EB7-503ACB646C72}"/>
              </a:ext>
            </a:extLst>
          </p:cNvPr>
          <p:cNvSpPr txBox="1"/>
          <p:nvPr/>
        </p:nvSpPr>
        <p:spPr>
          <a:xfrm>
            <a:off x="8673079" y="1935475"/>
            <a:ext cx="3140529" cy="480131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837565" lvl="1" indent="-227965">
              <a:buFont typeface="Wingdings"/>
              <a:buChar char="ü"/>
            </a:pPr>
            <a:r>
              <a:rPr lang="en-GB" sz="1600">
                <a:solidFill>
                  <a:srgbClr val="444444"/>
                </a:solidFill>
                <a:latin typeface="Calibri"/>
                <a:ea typeface="ヒラギノ角ゴ Pro W3"/>
              </a:rPr>
              <a:t>Social Prescribing better </a:t>
            </a:r>
            <a:r>
              <a:rPr lang="en-GB" sz="1600" b="1">
                <a:solidFill>
                  <a:srgbClr val="444444"/>
                </a:solidFill>
                <a:latin typeface="Calibri"/>
                <a:ea typeface="ヒラギノ角ゴ Pro W3"/>
              </a:rPr>
              <a:t>embedded </a:t>
            </a:r>
            <a:r>
              <a:rPr lang="en-GB" sz="1600">
                <a:solidFill>
                  <a:srgbClr val="444444"/>
                </a:solidFill>
                <a:latin typeface="Calibri"/>
                <a:ea typeface="ヒラギノ角ゴ Pro W3"/>
              </a:rPr>
              <a:t>and more </a:t>
            </a:r>
            <a:r>
              <a:rPr lang="en-GB" sz="1600" b="1">
                <a:solidFill>
                  <a:srgbClr val="444444"/>
                </a:solidFill>
                <a:latin typeface="Calibri"/>
                <a:ea typeface="ヒラギノ角ゴ Pro W3"/>
              </a:rPr>
              <a:t>sustainable </a:t>
            </a:r>
            <a:endParaRPr lang="en-GB" sz="1600" b="1">
              <a:solidFill>
                <a:srgbClr val="444444"/>
              </a:solidFill>
              <a:latin typeface="Calibri"/>
              <a:ea typeface="ヒラギノ角ゴ Pro W3"/>
              <a:cs typeface="Arial"/>
            </a:endParaRPr>
          </a:p>
          <a:p>
            <a:pPr marL="837565" lvl="1" indent="-227965">
              <a:buFont typeface="Wingdings"/>
              <a:buChar char="ü"/>
            </a:pPr>
            <a:r>
              <a:rPr lang="en-GB" sz="1600">
                <a:solidFill>
                  <a:srgbClr val="444444"/>
                </a:solidFill>
                <a:latin typeface="Calibri"/>
                <a:cs typeface="Calibri"/>
              </a:rPr>
              <a:t>Support Social Prescribing services to provide an</a:t>
            </a:r>
            <a:r>
              <a:rPr lang="en-GB" sz="1600" b="1">
                <a:solidFill>
                  <a:srgbClr val="444444"/>
                </a:solidFill>
                <a:latin typeface="Calibri"/>
                <a:cs typeface="Calibri"/>
              </a:rPr>
              <a:t> impactful service </a:t>
            </a:r>
            <a:r>
              <a:rPr lang="en-GB" sz="1600">
                <a:solidFill>
                  <a:srgbClr val="444444"/>
                </a:solidFill>
                <a:latin typeface="Calibri"/>
                <a:cs typeface="Calibri"/>
              </a:rPr>
              <a:t>to London's</a:t>
            </a:r>
            <a:r>
              <a:rPr lang="en-GB" sz="1600" b="1">
                <a:solidFill>
                  <a:srgbClr val="444444"/>
                </a:solidFill>
                <a:latin typeface="Calibri"/>
                <a:cs typeface="Calibri"/>
              </a:rPr>
              <a:t> most disadvantaged communities, </a:t>
            </a:r>
            <a:r>
              <a:rPr lang="en-GB" sz="1600">
                <a:solidFill>
                  <a:srgbClr val="444444"/>
                </a:solidFill>
                <a:latin typeface="Calibri"/>
                <a:cs typeface="Calibri"/>
              </a:rPr>
              <a:t>reducing </a:t>
            </a:r>
            <a:r>
              <a:rPr lang="en-GB" sz="1600" b="1">
                <a:solidFill>
                  <a:srgbClr val="444444"/>
                </a:solidFill>
                <a:latin typeface="Calibri"/>
                <a:cs typeface="Calibri"/>
              </a:rPr>
              <a:t>health inequalities  </a:t>
            </a:r>
            <a:endParaRPr lang="en-GB" sz="1600" b="1">
              <a:solidFill>
                <a:srgbClr val="444444"/>
              </a:solidFill>
              <a:latin typeface="Calibri"/>
            </a:endParaRPr>
          </a:p>
          <a:p>
            <a:pPr marL="837565" lvl="1" indent="-227965">
              <a:buFont typeface="Wingdings"/>
              <a:buChar char="ü"/>
            </a:pPr>
            <a:r>
              <a:rPr lang="en-GB" sz="1600" b="1">
                <a:solidFill>
                  <a:srgbClr val="444444"/>
                </a:solidFill>
                <a:latin typeface="Calibri"/>
                <a:cs typeface="Calibri"/>
              </a:rPr>
              <a:t>Collective of leaders </a:t>
            </a:r>
            <a:r>
              <a:rPr lang="en-GB" sz="1600">
                <a:solidFill>
                  <a:srgbClr val="444444"/>
                </a:solidFill>
                <a:latin typeface="Calibri"/>
                <a:cs typeface="Calibri"/>
              </a:rPr>
              <a:t>improving </a:t>
            </a:r>
            <a:r>
              <a:rPr lang="en-GB" sz="1600" b="1">
                <a:solidFill>
                  <a:srgbClr val="444444"/>
                </a:solidFill>
                <a:latin typeface="Calibri"/>
                <a:cs typeface="Calibri"/>
              </a:rPr>
              <a:t>Social Prescribing </a:t>
            </a:r>
            <a:r>
              <a:rPr lang="en-GB" sz="1600">
                <a:solidFill>
                  <a:srgbClr val="444444"/>
                </a:solidFill>
                <a:latin typeface="Calibri"/>
                <a:cs typeface="Calibri"/>
              </a:rPr>
              <a:t>who can demonstrate its </a:t>
            </a:r>
            <a:r>
              <a:rPr lang="en-GB" sz="1600" b="1">
                <a:solidFill>
                  <a:srgbClr val="444444"/>
                </a:solidFill>
                <a:latin typeface="Calibri"/>
                <a:cs typeface="Calibri"/>
              </a:rPr>
              <a:t>impact</a:t>
            </a:r>
          </a:p>
          <a:p>
            <a:pPr marL="609600" lvl="1"/>
            <a:endParaRPr lang="en-GB" sz="1600">
              <a:solidFill>
                <a:srgbClr val="444444"/>
              </a:solidFill>
              <a:latin typeface="Calibri"/>
              <a:ea typeface="ヒラギノ角ゴ Pro W3"/>
              <a:cs typeface="Arial"/>
            </a:endParaRPr>
          </a:p>
          <a:p>
            <a:pPr marL="837565" lvl="1" indent="-227965">
              <a:buFont typeface="Wingdings"/>
              <a:buChar char="ü"/>
            </a:pPr>
            <a:endParaRPr lang="en-GB" sz="1600">
              <a:solidFill>
                <a:srgbClr val="444444"/>
              </a:solidFill>
              <a:latin typeface="Calibri"/>
              <a:ea typeface="ヒラギノ角ゴ Pro W3"/>
              <a:cs typeface="Arial"/>
            </a:endParaRPr>
          </a:p>
          <a:p>
            <a:pPr lvl="1"/>
            <a:endParaRPr lang="en-GB" sz="1600" u="sng">
              <a:solidFill>
                <a:srgbClr val="444444"/>
              </a:solidFill>
              <a:latin typeface="Calibri"/>
              <a:ea typeface="ヒラギノ角ゴ Pro W3"/>
              <a:cs typeface="Arial"/>
            </a:endParaRPr>
          </a:p>
          <a:p>
            <a:pPr lvl="1"/>
            <a:endParaRPr lang="en-GB" sz="1600" u="sng">
              <a:solidFill>
                <a:srgbClr val="444444"/>
              </a:solidFill>
              <a:latin typeface="Calibri"/>
              <a:ea typeface="ヒラギノ角ゴ Pro W3"/>
            </a:endParaRPr>
          </a:p>
        </p:txBody>
      </p:sp>
      <p:sp>
        <p:nvSpPr>
          <p:cNvPr id="20" name="Title 19">
            <a:extLst>
              <a:ext uri="{FF2B5EF4-FFF2-40B4-BE49-F238E27FC236}">
                <a16:creationId xmlns:a16="http://schemas.microsoft.com/office/drawing/2014/main" id="{6B0C3A78-8C64-8D50-3E30-C5F7284D5E5D}"/>
              </a:ext>
            </a:extLst>
          </p:cNvPr>
          <p:cNvSpPr>
            <a:spLocks noGrp="1"/>
          </p:cNvSpPr>
          <p:nvPr>
            <p:ph type="title"/>
          </p:nvPr>
        </p:nvSpPr>
        <p:spPr/>
        <p:txBody>
          <a:bodyPr lIns="91440" tIns="45720" rIns="91440" bIns="45720" anchor="t"/>
          <a:lstStyle/>
          <a:p>
            <a:pPr marL="94615"/>
            <a:r>
              <a:rPr lang="en-US"/>
              <a:t>Theory of Change &amp; Impact</a:t>
            </a:r>
          </a:p>
        </p:txBody>
      </p:sp>
      <p:pic>
        <p:nvPicPr>
          <p:cNvPr id="28" name="Picture 2" descr="Text&#10;&#10;Description automatically generated">
            <a:extLst>
              <a:ext uri="{FF2B5EF4-FFF2-40B4-BE49-F238E27FC236}">
                <a16:creationId xmlns:a16="http://schemas.microsoft.com/office/drawing/2014/main" id="{0FF1C287-5C5A-FB11-7B8D-C087C62CE6CC}"/>
              </a:ext>
            </a:extLst>
          </p:cNvPr>
          <p:cNvPicPr>
            <a:picLocks noChangeAspect="1"/>
          </p:cNvPicPr>
          <p:nvPr/>
        </p:nvPicPr>
        <p:blipFill>
          <a:blip r:embed="rId8"/>
          <a:stretch>
            <a:fillRect/>
          </a:stretch>
        </p:blipFill>
        <p:spPr>
          <a:xfrm>
            <a:off x="8224575" y="5974748"/>
            <a:ext cx="3463332" cy="828658"/>
          </a:xfrm>
          <a:prstGeom prst="rect">
            <a:avLst/>
          </a:prstGeom>
        </p:spPr>
      </p:pic>
      <p:sp>
        <p:nvSpPr>
          <p:cNvPr id="18" name="TextBox 1">
            <a:extLst>
              <a:ext uri="{FF2B5EF4-FFF2-40B4-BE49-F238E27FC236}">
                <a16:creationId xmlns:a16="http://schemas.microsoft.com/office/drawing/2014/main" id="{C11083A3-5E42-C21C-9063-FDA30C0CBAF5}"/>
              </a:ext>
            </a:extLst>
          </p:cNvPr>
          <p:cNvSpPr txBox="1"/>
          <p:nvPr/>
        </p:nvSpPr>
        <p:spPr>
          <a:xfrm>
            <a:off x="-233179" y="1940918"/>
            <a:ext cx="2886529" cy="3816429"/>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37565" lvl="1" indent="-227965">
              <a:buFont typeface="Wingdings"/>
              <a:buChar char="ü"/>
            </a:pPr>
            <a:r>
              <a:rPr lang="en-GB" sz="1600" b="1">
                <a:solidFill>
                  <a:srgbClr val="444444"/>
                </a:solidFill>
                <a:latin typeface="Calibri"/>
                <a:ea typeface="ヒラギノ角ゴ Pro W3"/>
              </a:rPr>
              <a:t>£10k grants</a:t>
            </a:r>
            <a:r>
              <a:rPr lang="en-US" sz="1600">
                <a:solidFill>
                  <a:srgbClr val="444444"/>
                </a:solidFill>
                <a:latin typeface="Calibri"/>
                <a:ea typeface="ヒラギノ角ゴ Pro W3"/>
                <a:cs typeface="Arial"/>
              </a:rPr>
              <a:t>​</a:t>
            </a:r>
            <a:r>
              <a:rPr lang="en-US" sz="1600">
                <a:solidFill>
                  <a:srgbClr val="444444"/>
                </a:solidFill>
                <a:latin typeface="Calibri"/>
                <a:ea typeface="ヒラギノ角ゴ Pro W3"/>
              </a:rPr>
              <a:t> to be awarded to local Social Prescribing services with chosen challenge</a:t>
            </a:r>
            <a:endParaRPr lang="en-US" sz="4267"/>
          </a:p>
          <a:p>
            <a:pPr marL="837565" lvl="1" indent="-227965">
              <a:buFont typeface="Wingdings"/>
              <a:buChar char="ü"/>
              <a:defRPr/>
            </a:pPr>
            <a:r>
              <a:rPr kumimoji="0" lang="en-GB" sz="1600" b="1" i="0" u="none" strike="noStrike" kern="0" cap="none" spc="0" normalizeH="0" baseline="0" noProof="0">
                <a:ln>
                  <a:noFill/>
                </a:ln>
                <a:solidFill>
                  <a:srgbClr val="444444"/>
                </a:solidFill>
                <a:effectLst/>
                <a:uLnTx/>
                <a:uFillTx/>
                <a:latin typeface="Calibri"/>
                <a:ea typeface="ヒラギノ角ゴ Pro W3"/>
                <a:cs typeface="Arial"/>
                <a:sym typeface="Arial"/>
              </a:rPr>
              <a:t>Programme of </a:t>
            </a:r>
            <a:r>
              <a:rPr lang="en-GB" sz="1600" b="1">
                <a:solidFill>
                  <a:srgbClr val="444444"/>
                </a:solidFill>
                <a:latin typeface="Calibri"/>
                <a:ea typeface="ヒラギノ角ゴ Pro W3"/>
              </a:rPr>
              <a:t>support </a:t>
            </a:r>
            <a:r>
              <a:rPr lang="en-GB" sz="1600">
                <a:solidFill>
                  <a:srgbClr val="444444"/>
                </a:solidFill>
                <a:latin typeface="Calibri"/>
                <a:ea typeface="ヒラギノ角ゴ Pro W3"/>
              </a:rPr>
              <a:t>(including 1:1 coaching, project and developmental support)</a:t>
            </a:r>
            <a:r>
              <a:rPr lang="en-GB" sz="1600" b="1">
                <a:solidFill>
                  <a:srgbClr val="444444"/>
                </a:solidFill>
                <a:latin typeface="Calibri"/>
                <a:ea typeface="ヒラギノ角ゴ Pro W3"/>
              </a:rPr>
              <a:t> </a:t>
            </a:r>
            <a:r>
              <a:rPr kumimoji="0" lang="en-GB" sz="1600" b="0" i="0" u="none" strike="noStrike" kern="0" cap="none" spc="0" normalizeH="0" baseline="0" noProof="0">
                <a:ln>
                  <a:noFill/>
                </a:ln>
                <a:solidFill>
                  <a:srgbClr val="444444"/>
                </a:solidFill>
                <a:effectLst/>
                <a:uLnTx/>
                <a:uFillTx/>
                <a:latin typeface="Calibri"/>
                <a:ea typeface="ヒラギノ角ゴ Pro W3"/>
                <a:cs typeface="Arial"/>
                <a:sym typeface="Arial"/>
              </a:rPr>
              <a:t>to</a:t>
            </a:r>
            <a:r>
              <a:rPr kumimoji="0" lang="en-GB" sz="1600" b="1" i="0" u="none" strike="noStrike" kern="0" cap="none" spc="0" normalizeH="0" baseline="0" noProof="0">
                <a:ln>
                  <a:noFill/>
                </a:ln>
                <a:solidFill>
                  <a:srgbClr val="444444"/>
                </a:solidFill>
                <a:effectLst/>
                <a:uLnTx/>
                <a:uFillTx/>
                <a:latin typeface="Calibri"/>
                <a:ea typeface="ヒラギノ角ゴ Pro W3"/>
                <a:cs typeface="Arial"/>
                <a:sym typeface="Arial"/>
              </a:rPr>
              <a:t> take a continuous improvement</a:t>
            </a:r>
            <a:r>
              <a:rPr kumimoji="0" lang="en-GB" sz="1600" b="0" i="0" u="none" strike="noStrike" kern="0" cap="none" spc="0" normalizeH="0" baseline="0" noProof="0">
                <a:ln>
                  <a:noFill/>
                </a:ln>
                <a:solidFill>
                  <a:srgbClr val="444444"/>
                </a:solidFill>
                <a:effectLst/>
                <a:uLnTx/>
                <a:uFillTx/>
                <a:latin typeface="Calibri"/>
                <a:ea typeface="ヒラギノ角ゴ Pro W3"/>
                <a:cs typeface="Arial"/>
                <a:sym typeface="Arial"/>
              </a:rPr>
              <a:t> approach to achieve </a:t>
            </a:r>
            <a:r>
              <a:rPr kumimoji="0" lang="en-GB" sz="1600" b="1" i="0" u="none" strike="noStrike" kern="0" cap="none" spc="0" normalizeH="0" baseline="0" noProof="0">
                <a:ln>
                  <a:noFill/>
                </a:ln>
                <a:solidFill>
                  <a:srgbClr val="444444"/>
                </a:solidFill>
                <a:effectLst/>
                <a:uLnTx/>
                <a:uFillTx/>
                <a:latin typeface="Calibri"/>
                <a:ea typeface="ヒラギノ角ゴ Pro W3"/>
                <a:cs typeface="Arial"/>
                <a:sym typeface="Arial"/>
              </a:rPr>
              <a:t>meaningful change</a:t>
            </a:r>
            <a:endParaRPr kumimoji="0" lang="en-GB" sz="1600" b="1" i="0" u="none" strike="noStrike" kern="0" cap="none" spc="0" normalizeH="0" baseline="0" noProof="0">
              <a:ln>
                <a:noFill/>
              </a:ln>
              <a:solidFill>
                <a:srgbClr val="444444"/>
              </a:solidFill>
              <a:effectLst/>
              <a:uLnTx/>
              <a:uFillTx/>
              <a:latin typeface="Calibri"/>
              <a:ea typeface="ヒラギノ角ゴ Pro W3"/>
              <a:cs typeface="Arial"/>
            </a:endParaRPr>
          </a:p>
          <a:p>
            <a:pPr marL="609600" lvl="1">
              <a:defRPr/>
            </a:pPr>
            <a:endParaRPr lang="en-GB" sz="1600" b="1">
              <a:solidFill>
                <a:srgbClr val="444444"/>
              </a:solidFill>
              <a:latin typeface="Calibri"/>
              <a:ea typeface="ヒラギノ角ゴ Pro W3"/>
            </a:endParaRPr>
          </a:p>
        </p:txBody>
      </p:sp>
    </p:spTree>
    <p:extLst>
      <p:ext uri="{BB962C8B-B14F-4D97-AF65-F5344CB8AC3E}">
        <p14:creationId xmlns:p14="http://schemas.microsoft.com/office/powerpoint/2010/main" val="74507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2137F2-7749-405F-A5D4-CFCF628A4252}"/>
              </a:ext>
            </a:extLst>
          </p:cNvPr>
          <p:cNvSpPr>
            <a:spLocks noGrp="1"/>
          </p:cNvSpPr>
          <p:nvPr>
            <p:ph type="title"/>
          </p:nvPr>
        </p:nvSpPr>
        <p:spPr/>
        <p:txBody>
          <a:bodyPr/>
          <a:lstStyle/>
          <a:p>
            <a:r>
              <a:rPr lang="en-GB"/>
              <a:t>Programme Offer and Support</a:t>
            </a:r>
          </a:p>
        </p:txBody>
      </p:sp>
      <p:sp>
        <p:nvSpPr>
          <p:cNvPr id="7" name="Slide Number Placeholder 6">
            <a:extLst>
              <a:ext uri="{FF2B5EF4-FFF2-40B4-BE49-F238E27FC236}">
                <a16:creationId xmlns:a16="http://schemas.microsoft.com/office/drawing/2014/main" id="{5F6CBA97-BCC5-4BFA-B71B-EC6907B508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10" name="Text Placeholder 9">
            <a:extLst>
              <a:ext uri="{FF2B5EF4-FFF2-40B4-BE49-F238E27FC236}">
                <a16:creationId xmlns:a16="http://schemas.microsoft.com/office/drawing/2014/main" id="{A2068B88-0524-485C-BBB6-A5AF5FC6B459}"/>
              </a:ext>
            </a:extLst>
          </p:cNvPr>
          <p:cNvSpPr>
            <a:spLocks noGrp="1"/>
          </p:cNvSpPr>
          <p:nvPr>
            <p:ph type="body" idx="2"/>
          </p:nvPr>
        </p:nvSpPr>
        <p:spPr>
          <a:xfrm>
            <a:off x="359555" y="942976"/>
            <a:ext cx="11523133" cy="5114542"/>
          </a:xfrm>
        </p:spPr>
        <p:txBody>
          <a:bodyPr>
            <a:normAutofit lnSpcReduction="10000"/>
          </a:bodyPr>
          <a:lstStyle/>
          <a:p>
            <a:pPr marL="228600" indent="0"/>
            <a:r>
              <a:rPr lang="en-GB"/>
              <a:t>Successful applicants will benefit from a 6-month programme of support to help deliver projects against their specified ‘challenge’. </a:t>
            </a:r>
            <a:endParaRPr lang="en-US"/>
          </a:p>
          <a:p>
            <a:pPr marL="228600" indent="0"/>
            <a:r>
              <a:rPr lang="en-GB"/>
              <a:t>This will include:</a:t>
            </a:r>
          </a:p>
          <a:p>
            <a:pPr marL="514350" indent="-285750">
              <a:buFont typeface="Arial" panose="020B0604020202020204" pitchFamily="34" charset="0"/>
              <a:buChar char="•"/>
            </a:pPr>
            <a:r>
              <a:rPr lang="en-GB" b="1"/>
              <a:t>4x monthly Quality Improvement training sessions </a:t>
            </a:r>
            <a:r>
              <a:rPr lang="en-GB"/>
              <a:t>– project lead and deputy only (half day)</a:t>
            </a:r>
          </a:p>
          <a:p>
            <a:pPr marL="514350" indent="-285750">
              <a:buFont typeface="Arial" panose="020B0604020202020204" pitchFamily="34" charset="0"/>
              <a:buChar char="•"/>
            </a:pPr>
            <a:r>
              <a:rPr lang="en-GB" b="1"/>
              <a:t>3x Bi-monthly skills share</a:t>
            </a:r>
            <a:r>
              <a:rPr lang="en-GB"/>
              <a:t> to support you as a changemaker for all project participants (1.5 hours)</a:t>
            </a:r>
          </a:p>
          <a:p>
            <a:pPr marL="514350" indent="-285750">
              <a:buFont typeface="Arial" panose="020B0604020202020204" pitchFamily="34" charset="0"/>
              <a:buChar char="•"/>
            </a:pPr>
            <a:r>
              <a:rPr lang="en-GB" b="1"/>
              <a:t>3x Bi-monthly Peer Consulting Group </a:t>
            </a:r>
            <a:r>
              <a:rPr lang="en-GB"/>
              <a:t>with your programme peers – project leads only (2 hours)</a:t>
            </a:r>
          </a:p>
          <a:p>
            <a:pPr marL="514350" indent="-285750">
              <a:buFont typeface="Arial" panose="020B0604020202020204" pitchFamily="34" charset="0"/>
              <a:buChar char="•"/>
            </a:pPr>
            <a:r>
              <a:rPr lang="en-GB" b="1"/>
              <a:t>3x Bi-monthly 1:1 coaching sessions </a:t>
            </a:r>
            <a:r>
              <a:rPr lang="en-GB"/>
              <a:t>to develop your leadership in improvement – project leads only (45 min)</a:t>
            </a:r>
            <a:endParaRPr lang="en-GB" b="1"/>
          </a:p>
          <a:p>
            <a:pPr marL="514350" indent="-285750">
              <a:buFont typeface="Arial" panose="020B0604020202020204" pitchFamily="34" charset="0"/>
              <a:buChar char="•"/>
            </a:pPr>
            <a:r>
              <a:rPr lang="en-GB" b="1"/>
              <a:t>Fortnightly drop-in support sessions</a:t>
            </a:r>
            <a:r>
              <a:rPr lang="en-GB"/>
              <a:t> – optional ad-hoc support all project participants (1.5 hours)</a:t>
            </a:r>
          </a:p>
          <a:p>
            <a:pPr marL="228600" indent="0"/>
            <a:endParaRPr lang="en-GB"/>
          </a:p>
          <a:p>
            <a:pPr marL="228600" indent="0"/>
            <a:r>
              <a:rPr lang="en-GB"/>
              <a:t>Additional support provided:</a:t>
            </a:r>
          </a:p>
          <a:p>
            <a:pPr marL="514350" indent="-285750">
              <a:buFont typeface="Arial" panose="020B0604020202020204" pitchFamily="34" charset="0"/>
              <a:buChar char="•"/>
            </a:pPr>
            <a:r>
              <a:rPr lang="en-GB"/>
              <a:t>Cohort </a:t>
            </a:r>
            <a:r>
              <a:rPr lang="en-GB" err="1"/>
              <a:t>Whatsapp</a:t>
            </a:r>
            <a:r>
              <a:rPr lang="en-GB"/>
              <a:t> group</a:t>
            </a:r>
          </a:p>
          <a:p>
            <a:pPr marL="514350" indent="-285750">
              <a:buFont typeface="Arial" panose="020B0604020202020204" pitchFamily="34" charset="0"/>
              <a:buChar char="•"/>
            </a:pPr>
            <a:r>
              <a:rPr lang="en-GB"/>
              <a:t>Networking opportunities with cohort as well as wider partners </a:t>
            </a:r>
          </a:p>
          <a:p>
            <a:pPr marL="514350" indent="-285750">
              <a:buFont typeface="Arial" panose="020B0604020202020204" pitchFamily="34" charset="0"/>
              <a:buChar char="•"/>
            </a:pPr>
            <a:r>
              <a:rPr lang="en-GB"/>
              <a:t>Access to ad hoc support through partners (decision making board) for specialised topics e.g. digital</a:t>
            </a:r>
          </a:p>
          <a:p>
            <a:pPr marL="514350" indent="-285750">
              <a:buFont typeface="Arial" panose="020B0604020202020204" pitchFamily="34" charset="0"/>
              <a:buChar char="•"/>
            </a:pPr>
            <a:r>
              <a:rPr lang="en-GB"/>
              <a:t>Potential to access further Quality Improvement training or more specialised skills training</a:t>
            </a:r>
          </a:p>
          <a:p>
            <a:pPr marL="514350" indent="-285750">
              <a:buFont typeface="Arial" panose="020B0604020202020204" pitchFamily="34" charset="0"/>
              <a:buChar char="•"/>
            </a:pPr>
            <a:r>
              <a:rPr lang="en-GB"/>
              <a:t>Opportunity to innovate and explore new ways of working </a:t>
            </a:r>
          </a:p>
          <a:p>
            <a:pPr marL="514350" indent="-285750">
              <a:buFont typeface="Arial" panose="020B0604020202020204" pitchFamily="34" charset="0"/>
              <a:buChar char="•"/>
            </a:pPr>
            <a:endParaRPr lang="en-GB"/>
          </a:p>
        </p:txBody>
      </p:sp>
      <p:pic>
        <p:nvPicPr>
          <p:cNvPr id="2" name="Picture 2" descr="Text&#10;&#10;Description automatically generated">
            <a:extLst>
              <a:ext uri="{FF2B5EF4-FFF2-40B4-BE49-F238E27FC236}">
                <a16:creationId xmlns:a16="http://schemas.microsoft.com/office/drawing/2014/main" id="{23923865-541E-CF9A-F651-1821661042EE}"/>
              </a:ext>
            </a:extLst>
          </p:cNvPr>
          <p:cNvPicPr>
            <a:picLocks noChangeAspect="1"/>
          </p:cNvPicPr>
          <p:nvPr/>
        </p:nvPicPr>
        <p:blipFill>
          <a:blip r:embed="rId2"/>
          <a:stretch>
            <a:fillRect/>
          </a:stretch>
        </p:blipFill>
        <p:spPr>
          <a:xfrm>
            <a:off x="7939872" y="5840770"/>
            <a:ext cx="3882013" cy="920768"/>
          </a:xfrm>
          <a:prstGeom prst="rect">
            <a:avLst/>
          </a:prstGeom>
        </p:spPr>
      </p:pic>
      <p:sp>
        <p:nvSpPr>
          <p:cNvPr id="3" name="TextBox 2">
            <a:extLst>
              <a:ext uri="{FF2B5EF4-FFF2-40B4-BE49-F238E27FC236}">
                <a16:creationId xmlns:a16="http://schemas.microsoft.com/office/drawing/2014/main" id="{06824A70-ED5E-6AB8-3CD9-52630780F741}"/>
              </a:ext>
            </a:extLst>
          </p:cNvPr>
          <p:cNvSpPr txBox="1"/>
          <p:nvPr/>
        </p:nvSpPr>
        <p:spPr>
          <a:xfrm rot="-10800000" flipV="1">
            <a:off x="370115" y="6007790"/>
            <a:ext cx="7036219" cy="73866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programme is a </a:t>
            </a:r>
            <a:r>
              <a:rPr lang="en-US" b="1"/>
              <a:t>pilot </a:t>
            </a:r>
            <a:r>
              <a:rPr lang="en-US"/>
              <a:t>but the wider strategic vision is to </a:t>
            </a:r>
            <a:r>
              <a:rPr lang="en-US" b="1"/>
              <a:t>scale this approach</a:t>
            </a:r>
            <a:r>
              <a:rPr lang="en-US"/>
              <a:t> with additional funding. We plan to </a:t>
            </a:r>
            <a:r>
              <a:rPr lang="en-US" b="1"/>
              <a:t>share learnings</a:t>
            </a:r>
            <a:r>
              <a:rPr lang="en-US"/>
              <a:t> with other social prescribing services and </a:t>
            </a:r>
            <a:r>
              <a:rPr lang="en-US" b="1"/>
              <a:t>embed </a:t>
            </a:r>
            <a:r>
              <a:rPr lang="en-US"/>
              <a:t>this innovation programme approach into ICSs. </a:t>
            </a:r>
            <a:endParaRPr lang="en-US">
              <a:cs typeface="Arial"/>
            </a:endParaRPr>
          </a:p>
        </p:txBody>
      </p:sp>
    </p:spTree>
    <p:extLst>
      <p:ext uri="{BB962C8B-B14F-4D97-AF65-F5344CB8AC3E}">
        <p14:creationId xmlns:p14="http://schemas.microsoft.com/office/powerpoint/2010/main" val="169695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3AD55C-C1EB-43F6-A93F-520E3C1B3C47}"/>
              </a:ext>
            </a:extLst>
          </p:cNvPr>
          <p:cNvSpPr>
            <a:spLocks noGrp="1"/>
          </p:cNvSpPr>
          <p:nvPr>
            <p:ph type="title"/>
          </p:nvPr>
        </p:nvSpPr>
        <p:spPr/>
        <p:txBody>
          <a:bodyPr/>
          <a:lstStyle/>
          <a:p>
            <a:r>
              <a:rPr lang="en-GB"/>
              <a:t>Project Guidance </a:t>
            </a:r>
          </a:p>
        </p:txBody>
      </p:sp>
      <p:sp>
        <p:nvSpPr>
          <p:cNvPr id="9" name="Text Placeholder 8">
            <a:extLst>
              <a:ext uri="{FF2B5EF4-FFF2-40B4-BE49-F238E27FC236}">
                <a16:creationId xmlns:a16="http://schemas.microsoft.com/office/drawing/2014/main" id="{98950B3A-5B68-415D-BA91-8C5FBE653E09}"/>
              </a:ext>
            </a:extLst>
          </p:cNvPr>
          <p:cNvSpPr>
            <a:spLocks noGrp="1"/>
          </p:cNvSpPr>
          <p:nvPr>
            <p:ph type="body" idx="1"/>
          </p:nvPr>
        </p:nvSpPr>
        <p:spPr>
          <a:xfrm>
            <a:off x="334434" y="759686"/>
            <a:ext cx="11523133" cy="432047"/>
          </a:xfrm>
        </p:spPr>
        <p:txBody>
          <a:bodyPr/>
          <a:lstStyle/>
          <a:p>
            <a:r>
              <a:rPr lang="en-GB" b="1" u="sng"/>
              <a:t>What would an ideal project look like for the innovation fund?</a:t>
            </a:r>
          </a:p>
          <a:p>
            <a:endParaRPr lang="en-GB"/>
          </a:p>
        </p:txBody>
      </p:sp>
      <p:sp>
        <p:nvSpPr>
          <p:cNvPr id="7" name="Slide Number Placeholder 6">
            <a:extLst>
              <a:ext uri="{FF2B5EF4-FFF2-40B4-BE49-F238E27FC236}">
                <a16:creationId xmlns:a16="http://schemas.microsoft.com/office/drawing/2014/main" id="{477FE629-3BA7-432B-85CB-717765E8C4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10" name="Text Placeholder 9">
            <a:extLst>
              <a:ext uri="{FF2B5EF4-FFF2-40B4-BE49-F238E27FC236}">
                <a16:creationId xmlns:a16="http://schemas.microsoft.com/office/drawing/2014/main" id="{54F54B8E-E9E5-4318-BEDE-BD74A1CB10A4}"/>
              </a:ext>
            </a:extLst>
          </p:cNvPr>
          <p:cNvSpPr>
            <a:spLocks noGrp="1"/>
          </p:cNvSpPr>
          <p:nvPr>
            <p:ph type="body" idx="2"/>
          </p:nvPr>
        </p:nvSpPr>
        <p:spPr>
          <a:xfrm>
            <a:off x="334434" y="1149160"/>
            <a:ext cx="11487451" cy="2925436"/>
          </a:xfrm>
        </p:spPr>
        <p:txBody>
          <a:bodyPr>
            <a:normAutofit fontScale="77500" lnSpcReduction="20000"/>
          </a:bodyPr>
          <a:lstStyle/>
          <a:p>
            <a:r>
              <a:rPr lang="en-GB"/>
              <a:t>Applicants should choose a challenge that impacts their social prescribing service being able to:</a:t>
            </a:r>
          </a:p>
          <a:p>
            <a:pPr marL="514350" indent="-285750">
              <a:buFont typeface="Arial"/>
              <a:buChar char="•"/>
            </a:pPr>
            <a:endParaRPr lang="en-GB"/>
          </a:p>
          <a:p>
            <a:pPr marL="514350" indent="-285750">
              <a:buFont typeface="Arial"/>
              <a:buChar char="•"/>
            </a:pPr>
            <a:r>
              <a:rPr lang="en-GB"/>
              <a:t>Have a sustainable workforce </a:t>
            </a:r>
          </a:p>
          <a:p>
            <a:pPr marL="514350" indent="-285750">
              <a:buFont typeface="Arial"/>
              <a:buChar char="•"/>
            </a:pPr>
            <a:r>
              <a:rPr lang="en-GB"/>
              <a:t>Run effectively and efficiently </a:t>
            </a:r>
          </a:p>
          <a:p>
            <a:pPr marL="514350" indent="-285750">
              <a:buChar char="•"/>
            </a:pPr>
            <a:r>
              <a:rPr lang="en-GB"/>
              <a:t>Tackle health inequalities</a:t>
            </a:r>
          </a:p>
          <a:p>
            <a:pPr marL="514350" indent="-285750">
              <a:buChar char="•"/>
            </a:pPr>
            <a:r>
              <a:rPr lang="en-GB"/>
              <a:t>Reduce pressure on other NHS services</a:t>
            </a:r>
          </a:p>
          <a:p>
            <a:pPr marL="228600" indent="0"/>
            <a:endParaRPr lang="en-GB"/>
          </a:p>
          <a:p>
            <a:pPr marL="228600" indent="0"/>
            <a:r>
              <a:rPr lang="en-GB"/>
              <a:t>In the application you will be asked for some suggested solutions to your chosen challenge.</a:t>
            </a:r>
          </a:p>
          <a:p>
            <a:pPr marL="228600" indent="0"/>
            <a:endParaRPr lang="en-GB"/>
          </a:p>
          <a:p>
            <a:pPr marL="228600" indent="0"/>
            <a:r>
              <a:rPr lang="en-GB" b="1"/>
              <a:t>There is ringfenced funding specifically for projects related to recruitment and retention.</a:t>
            </a:r>
          </a:p>
          <a:p>
            <a:pPr marL="228600" indent="0"/>
            <a:r>
              <a:rPr lang="en-GB" b="1"/>
              <a:t>With this in mind, we will prioritise applications looking at challenges to this as well as those in two other priority areas: Access and Impact.</a:t>
            </a:r>
            <a:endParaRPr lang="en-GB"/>
          </a:p>
        </p:txBody>
      </p:sp>
      <p:pic>
        <p:nvPicPr>
          <p:cNvPr id="2" name="Picture 2" descr="Text&#10;&#10;Description automatically generated">
            <a:extLst>
              <a:ext uri="{FF2B5EF4-FFF2-40B4-BE49-F238E27FC236}">
                <a16:creationId xmlns:a16="http://schemas.microsoft.com/office/drawing/2014/main" id="{CA600483-E870-EE88-038A-EBBB3776C997}"/>
              </a:ext>
            </a:extLst>
          </p:cNvPr>
          <p:cNvPicPr>
            <a:picLocks noChangeAspect="1"/>
          </p:cNvPicPr>
          <p:nvPr/>
        </p:nvPicPr>
        <p:blipFill>
          <a:blip r:embed="rId2"/>
          <a:stretch>
            <a:fillRect/>
          </a:stretch>
        </p:blipFill>
        <p:spPr>
          <a:xfrm>
            <a:off x="7939872" y="5840770"/>
            <a:ext cx="3882013" cy="920768"/>
          </a:xfrm>
          <a:prstGeom prst="rect">
            <a:avLst/>
          </a:prstGeom>
        </p:spPr>
      </p:pic>
      <p:graphicFrame>
        <p:nvGraphicFramePr>
          <p:cNvPr id="3" name="Table 3">
            <a:extLst>
              <a:ext uri="{FF2B5EF4-FFF2-40B4-BE49-F238E27FC236}">
                <a16:creationId xmlns:a16="http://schemas.microsoft.com/office/drawing/2014/main" id="{731BCDC4-A77A-4568-AA90-B363A7CC7D70}"/>
              </a:ext>
            </a:extLst>
          </p:cNvPr>
          <p:cNvGraphicFramePr>
            <a:graphicFrameLocks noGrp="1"/>
          </p:cNvGraphicFramePr>
          <p:nvPr>
            <p:extLst>
              <p:ext uri="{D42A27DB-BD31-4B8C-83A1-F6EECF244321}">
                <p14:modId xmlns:p14="http://schemas.microsoft.com/office/powerpoint/2010/main" val="4265459289"/>
              </p:ext>
            </p:extLst>
          </p:nvPr>
        </p:nvGraphicFramePr>
        <p:xfrm>
          <a:off x="374018" y="4005259"/>
          <a:ext cx="7302499" cy="2555959"/>
        </p:xfrm>
        <a:graphic>
          <a:graphicData uri="http://schemas.openxmlformats.org/drawingml/2006/table">
            <a:tbl>
              <a:tblPr firstRow="1" bandRow="1">
                <a:tableStyleId>{B2261337-0275-4067-8E78-EA01C606D6E9}</a:tableStyleId>
              </a:tblPr>
              <a:tblGrid>
                <a:gridCol w="3155804">
                  <a:extLst>
                    <a:ext uri="{9D8B030D-6E8A-4147-A177-3AD203B41FA5}">
                      <a16:colId xmlns:a16="http://schemas.microsoft.com/office/drawing/2014/main" val="1628962287"/>
                    </a:ext>
                  </a:extLst>
                </a:gridCol>
                <a:gridCol w="4146695">
                  <a:extLst>
                    <a:ext uri="{9D8B030D-6E8A-4147-A177-3AD203B41FA5}">
                      <a16:colId xmlns:a16="http://schemas.microsoft.com/office/drawing/2014/main" val="219894259"/>
                    </a:ext>
                  </a:extLst>
                </a:gridCol>
              </a:tblGrid>
              <a:tr h="324740">
                <a:tc>
                  <a:txBody>
                    <a:bodyPr/>
                    <a:lstStyle/>
                    <a:p>
                      <a:r>
                        <a:rPr lang="en-GB" sz="1600"/>
                        <a:t>Challenge theme</a:t>
                      </a:r>
                    </a:p>
                  </a:txBody>
                  <a:tcPr/>
                </a:tc>
                <a:tc>
                  <a:txBody>
                    <a:bodyPr/>
                    <a:lstStyle/>
                    <a:p>
                      <a:r>
                        <a:rPr lang="en-GB" sz="1600"/>
                        <a:t>Example challenges</a:t>
                      </a:r>
                    </a:p>
                  </a:txBody>
                  <a:tcPr/>
                </a:tc>
                <a:extLst>
                  <a:ext uri="{0D108BD9-81ED-4DB2-BD59-A6C34878D82A}">
                    <a16:rowId xmlns:a16="http://schemas.microsoft.com/office/drawing/2014/main" val="3728554479"/>
                  </a:ext>
                </a:extLst>
              </a:tr>
              <a:tr h="667544">
                <a:tc>
                  <a:txBody>
                    <a:bodyPr/>
                    <a:lstStyle/>
                    <a:p>
                      <a:r>
                        <a:rPr lang="en-GB" sz="1600"/>
                        <a:t>Recruitment and retention</a:t>
                      </a:r>
                    </a:p>
                  </a:txBody>
                  <a:tcPr/>
                </a:tc>
                <a:tc>
                  <a:txBody>
                    <a:bodyPr/>
                    <a:lstStyle/>
                    <a:p>
                      <a:pPr marL="0" marR="0" indent="0" algn="l" rtl="0">
                        <a:lnSpc>
                          <a:spcPct val="100000"/>
                        </a:lnSpc>
                        <a:spcBef>
                          <a:spcPts val="0"/>
                        </a:spcBef>
                        <a:spcAft>
                          <a:spcPts val="0"/>
                        </a:spcAft>
                        <a:buClr>
                          <a:srgbClr val="000000"/>
                        </a:buClr>
                        <a:buFont typeface="Arial" panose="020B0604020202020204" pitchFamily="34" charset="0"/>
                        <a:buNone/>
                      </a:pPr>
                      <a:r>
                        <a:rPr lang="en-GB" sz="1400" b="0" i="0" u="none" strike="noStrike" cap="none">
                          <a:solidFill>
                            <a:schemeClr val="dk1"/>
                          </a:solidFill>
                          <a:latin typeface="Arial"/>
                          <a:cs typeface="Arial"/>
                          <a:sym typeface="Arial"/>
                        </a:rPr>
                        <a:t>Lack of progression in the SP service leading to well embedded SPLWs moving onto other roles</a:t>
                      </a:r>
                    </a:p>
                  </a:txBody>
                  <a:tcPr/>
                </a:tc>
                <a:extLst>
                  <a:ext uri="{0D108BD9-81ED-4DB2-BD59-A6C34878D82A}">
                    <a16:rowId xmlns:a16="http://schemas.microsoft.com/office/drawing/2014/main" val="1456013066"/>
                  </a:ext>
                </a:extLst>
              </a:tr>
              <a:tr h="821615">
                <a:tc>
                  <a:txBody>
                    <a:bodyPr/>
                    <a:lstStyle/>
                    <a:p>
                      <a:r>
                        <a:rPr lang="en-GB" sz="1600"/>
                        <a:t>Access – social prescribing reaching the right people</a:t>
                      </a:r>
                    </a:p>
                  </a:txBody>
                  <a:tcPr/>
                </a:tc>
                <a:tc>
                  <a:txBody>
                    <a:bodyPr/>
                    <a:lstStyle/>
                    <a:p>
                      <a:pPr marL="0" marR="0" lvl="1" indent="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None/>
                        <a:tabLst/>
                        <a:defRPr/>
                      </a:pPr>
                      <a:r>
                        <a:rPr lang="en-GB" sz="1400"/>
                        <a:t>Lack of access and uptake of social prescribing among specific cohorts of people e.g. refugee populations</a:t>
                      </a:r>
                    </a:p>
                  </a:txBody>
                  <a:tcPr/>
                </a:tc>
                <a:extLst>
                  <a:ext uri="{0D108BD9-81ED-4DB2-BD59-A6C34878D82A}">
                    <a16:rowId xmlns:a16="http://schemas.microsoft.com/office/drawing/2014/main" val="2976065013"/>
                  </a:ext>
                </a:extLst>
              </a:tr>
              <a:tr h="708524">
                <a:tc>
                  <a:txBody>
                    <a:bodyPr/>
                    <a:lstStyle/>
                    <a:p>
                      <a:r>
                        <a:rPr lang="en-GB" sz="1600"/>
                        <a:t>Impact – demonstrating the benefit of social prescribing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400" b="0" i="0" u="none" strike="noStrike" cap="none" noProof="0">
                          <a:solidFill>
                            <a:schemeClr val="dk1"/>
                          </a:solidFill>
                          <a:latin typeface="Arial"/>
                          <a:cs typeface="Arial"/>
                          <a:sym typeface="Arial"/>
                        </a:rPr>
                        <a:t>Lack of collection of data to inform around who is likely to benefit most from SP</a:t>
                      </a:r>
                    </a:p>
                    <a:p>
                      <a:pPr marL="0" indent="0">
                        <a:buFont typeface="Arial" panose="020B0604020202020204" pitchFamily="34" charset="0"/>
                        <a:buNone/>
                      </a:pPr>
                      <a:endParaRPr lang="en-GB" sz="1400"/>
                    </a:p>
                  </a:txBody>
                  <a:tcPr/>
                </a:tc>
                <a:extLst>
                  <a:ext uri="{0D108BD9-81ED-4DB2-BD59-A6C34878D82A}">
                    <a16:rowId xmlns:a16="http://schemas.microsoft.com/office/drawing/2014/main" val="1815748079"/>
                  </a:ext>
                </a:extLst>
              </a:tr>
            </a:tbl>
          </a:graphicData>
        </a:graphic>
      </p:graphicFrame>
    </p:spTree>
    <p:extLst>
      <p:ext uri="{BB962C8B-B14F-4D97-AF65-F5344CB8AC3E}">
        <p14:creationId xmlns:p14="http://schemas.microsoft.com/office/powerpoint/2010/main" val="276664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4CBD-42AD-4459-97C5-F9CC608DC6DB}"/>
              </a:ext>
            </a:extLst>
          </p:cNvPr>
          <p:cNvSpPr>
            <a:spLocks noGrp="1"/>
          </p:cNvSpPr>
          <p:nvPr>
            <p:ph type="title"/>
          </p:nvPr>
        </p:nvSpPr>
        <p:spPr/>
        <p:txBody>
          <a:bodyPr/>
          <a:lstStyle/>
          <a:p>
            <a:r>
              <a:rPr lang="en-GB"/>
              <a:t>Project Guidance </a:t>
            </a:r>
          </a:p>
        </p:txBody>
      </p:sp>
      <p:sp>
        <p:nvSpPr>
          <p:cNvPr id="3" name="Text Placeholder 2">
            <a:extLst>
              <a:ext uri="{FF2B5EF4-FFF2-40B4-BE49-F238E27FC236}">
                <a16:creationId xmlns:a16="http://schemas.microsoft.com/office/drawing/2014/main" id="{F66F8BB5-4C72-4C60-8560-9B8FAE9BB78D}"/>
              </a:ext>
            </a:extLst>
          </p:cNvPr>
          <p:cNvSpPr>
            <a:spLocks noGrp="1"/>
          </p:cNvSpPr>
          <p:nvPr>
            <p:ph type="body" idx="1"/>
          </p:nvPr>
        </p:nvSpPr>
        <p:spPr/>
        <p:txBody>
          <a:bodyPr/>
          <a:lstStyle/>
          <a:p>
            <a:r>
              <a:rPr lang="en-GB" b="1" u="sng"/>
              <a:t>What would an ideal applicant look like for the programme?</a:t>
            </a:r>
          </a:p>
          <a:p>
            <a:endParaRPr lang="en-GB"/>
          </a:p>
        </p:txBody>
      </p:sp>
      <p:sp>
        <p:nvSpPr>
          <p:cNvPr id="4" name="Slide Number Placeholder 3">
            <a:extLst>
              <a:ext uri="{FF2B5EF4-FFF2-40B4-BE49-F238E27FC236}">
                <a16:creationId xmlns:a16="http://schemas.microsoft.com/office/drawing/2014/main" id="{1DACCC1C-EBB7-4BDE-8F4E-00B19635BA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ext Placeholder 4">
            <a:extLst>
              <a:ext uri="{FF2B5EF4-FFF2-40B4-BE49-F238E27FC236}">
                <a16:creationId xmlns:a16="http://schemas.microsoft.com/office/drawing/2014/main" id="{0BC8DD4A-89DC-40E3-A3B0-FE6C2678EB67}"/>
              </a:ext>
            </a:extLst>
          </p:cNvPr>
          <p:cNvSpPr>
            <a:spLocks noGrp="1"/>
          </p:cNvSpPr>
          <p:nvPr>
            <p:ph type="body" idx="2"/>
          </p:nvPr>
        </p:nvSpPr>
        <p:spPr>
          <a:xfrm>
            <a:off x="334434" y="1053692"/>
            <a:ext cx="11522205" cy="5589979"/>
          </a:xfrm>
        </p:spPr>
        <p:txBody>
          <a:bodyPr>
            <a:normAutofit/>
          </a:bodyPr>
          <a:lstStyle/>
          <a:p>
            <a:endParaRPr lang="en-GB"/>
          </a:p>
          <a:p>
            <a:r>
              <a:rPr lang="en-GB"/>
              <a:t>Service improvement is most successful when delivered as a </a:t>
            </a:r>
            <a:r>
              <a:rPr lang="en-GB" b="1"/>
              <a:t>small team</a:t>
            </a:r>
            <a:r>
              <a:rPr lang="en-GB"/>
              <a:t>. We’d encourage applications from small groups with one lead, or from individuals who have at least one colleague who will be supporting with the project activities.</a:t>
            </a:r>
          </a:p>
          <a:p>
            <a:endParaRPr lang="en-GB"/>
          </a:p>
          <a:p>
            <a:r>
              <a:rPr lang="en-GB"/>
              <a:t>For example, applicants may be:</a:t>
            </a:r>
          </a:p>
          <a:p>
            <a:pPr marL="514350" indent="-285750">
              <a:buChar char="•"/>
            </a:pPr>
            <a:r>
              <a:rPr lang="en-GB"/>
              <a:t>Those working in a PCN or GP practice (</a:t>
            </a:r>
            <a:r>
              <a:rPr lang="en-GB" b="1"/>
              <a:t>Social prescribing link workers</a:t>
            </a:r>
            <a:r>
              <a:rPr lang="en-GB"/>
              <a:t>, GPs or PCN Managers)</a:t>
            </a:r>
          </a:p>
          <a:p>
            <a:pPr marL="514350" indent="-285750">
              <a:buChar char="•"/>
            </a:pPr>
            <a:r>
              <a:rPr lang="en-GB"/>
              <a:t>A group of SPLW working in a VCSE organisation e.g. Age UK</a:t>
            </a:r>
          </a:p>
          <a:p>
            <a:pPr marL="514350" indent="-285750">
              <a:buChar char="•"/>
            </a:pPr>
            <a:r>
              <a:rPr lang="en-GB"/>
              <a:t>Service Managers </a:t>
            </a:r>
          </a:p>
          <a:p>
            <a:pPr marL="514350" indent="-285750">
              <a:buChar char="•"/>
            </a:pPr>
            <a:r>
              <a:rPr lang="en-GB"/>
              <a:t>Training hubs</a:t>
            </a:r>
          </a:p>
          <a:p>
            <a:pPr marL="514350" indent="-285750">
              <a:buChar char="•"/>
            </a:pPr>
            <a:r>
              <a:rPr lang="en-GB"/>
              <a:t>Those working closely with Social Prescribing within an ICS/CCG</a:t>
            </a:r>
          </a:p>
          <a:p>
            <a:endParaRPr lang="en-GB"/>
          </a:p>
          <a:p>
            <a:pPr marL="514350" indent="-285750">
              <a:buFont typeface="Arial" panose="020B0604020202020204" pitchFamily="34" charset="0"/>
              <a:buChar char="•"/>
            </a:pPr>
            <a:endParaRPr lang="en-GB"/>
          </a:p>
        </p:txBody>
      </p:sp>
      <p:pic>
        <p:nvPicPr>
          <p:cNvPr id="7" name="Picture 2" descr="Text&#10;&#10;Description automatically generated">
            <a:extLst>
              <a:ext uri="{FF2B5EF4-FFF2-40B4-BE49-F238E27FC236}">
                <a16:creationId xmlns:a16="http://schemas.microsoft.com/office/drawing/2014/main" id="{0C8ED892-9196-B4C2-12FB-AE73AF819195}"/>
              </a:ext>
            </a:extLst>
          </p:cNvPr>
          <p:cNvPicPr>
            <a:picLocks noChangeAspect="1"/>
          </p:cNvPicPr>
          <p:nvPr/>
        </p:nvPicPr>
        <p:blipFill>
          <a:blip r:embed="rId3"/>
          <a:stretch>
            <a:fillRect/>
          </a:stretch>
        </p:blipFill>
        <p:spPr>
          <a:xfrm>
            <a:off x="7464858" y="5722017"/>
            <a:ext cx="4376819" cy="1029625"/>
          </a:xfrm>
          <a:prstGeom prst="rect">
            <a:avLst/>
          </a:prstGeom>
        </p:spPr>
      </p:pic>
    </p:spTree>
    <p:extLst>
      <p:ext uri="{BB962C8B-B14F-4D97-AF65-F5344CB8AC3E}">
        <p14:creationId xmlns:p14="http://schemas.microsoft.com/office/powerpoint/2010/main" val="7093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A8702C34-8476-F4DD-9319-E8D97C3DD225}"/>
              </a:ext>
            </a:extLst>
          </p:cNvPr>
          <p:cNvSpPr txBox="1">
            <a:spLocks/>
          </p:cNvSpPr>
          <p:nvPr/>
        </p:nvSpPr>
        <p:spPr>
          <a:xfrm>
            <a:off x="314642" y="1184177"/>
            <a:ext cx="11543782" cy="5515930"/>
          </a:xfrm>
          <a:prstGeom prst="rect">
            <a:avLst/>
          </a:prstGeom>
          <a:noFill/>
          <a:ln>
            <a:noFill/>
          </a:ln>
        </p:spPr>
        <p:txBody>
          <a:bodyPr spcFirstLastPara="1" wrap="square" lIns="0" tIns="0" rIns="0" bIns="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571500" indent="-342900">
              <a:buAutoNum type="arabicPeriod"/>
            </a:pPr>
            <a:r>
              <a:rPr lang="en-GB" kern="0" dirty="0"/>
              <a:t>A clear understanding of the challenge(s</a:t>
            </a:r>
            <a:r>
              <a:rPr lang="en-GB" kern="0" dirty="0">
                <a:solidFill>
                  <a:schemeClr val="tx1"/>
                </a:solidFill>
              </a:rPr>
              <a:t>) to social prescribing:</a:t>
            </a:r>
            <a:endParaRPr lang="en-US" dirty="0">
              <a:solidFill>
                <a:schemeClr val="tx1"/>
              </a:solidFill>
            </a:endParaRPr>
          </a:p>
          <a:p>
            <a:pPr marL="1028700" lvl="1">
              <a:buAutoNum type="alphaLcParenR"/>
            </a:pPr>
            <a:r>
              <a:rPr lang="en-GB" kern="0" dirty="0"/>
              <a:t>How it creates a barrier for social prescribing </a:t>
            </a:r>
            <a:r>
              <a:rPr lang="en-GB" kern="0" dirty="0">
                <a:solidFill>
                  <a:schemeClr val="tx1"/>
                </a:solidFill>
              </a:rPr>
              <a:t>to thrive</a:t>
            </a:r>
            <a:endParaRPr lang="en-GB" dirty="0">
              <a:solidFill>
                <a:schemeClr val="tx1"/>
              </a:solidFill>
            </a:endParaRPr>
          </a:p>
          <a:p>
            <a:pPr marL="1028700" lvl="1">
              <a:buAutoNum type="alphaLcParenR"/>
            </a:pPr>
            <a:r>
              <a:rPr lang="en-GB" kern="0" dirty="0"/>
              <a:t>How the challenge(s) </a:t>
            </a:r>
            <a:r>
              <a:rPr lang="en-GB" kern="0" dirty="0">
                <a:solidFill>
                  <a:schemeClr val="tx1"/>
                </a:solidFill>
              </a:rPr>
              <a:t>may be </a:t>
            </a:r>
            <a:r>
              <a:rPr lang="en-GB" kern="0" dirty="0"/>
              <a:t>widespread </a:t>
            </a:r>
          </a:p>
          <a:p>
            <a:pPr marL="571500" indent="-342900">
              <a:buAutoNum type="arabicPeriod"/>
            </a:pPr>
            <a:r>
              <a:rPr lang="en-GB" kern="0" dirty="0">
                <a:solidFill>
                  <a:srgbClr val="3F3F3F"/>
                </a:solidFill>
              </a:rPr>
              <a:t>A broad understanding of the existing solutions:</a:t>
            </a:r>
          </a:p>
          <a:p>
            <a:pPr marL="1028700" lvl="1">
              <a:buAutoNum type="alphaLcParenR"/>
            </a:pPr>
            <a:r>
              <a:rPr lang="en-GB" kern="0" dirty="0">
                <a:solidFill>
                  <a:srgbClr val="3F3F3F"/>
                </a:solidFill>
              </a:rPr>
              <a:t>How they are insufficient </a:t>
            </a:r>
          </a:p>
          <a:p>
            <a:pPr marL="571500" indent="-342900">
              <a:buAutoNum type="arabicPeriod"/>
            </a:pPr>
            <a:r>
              <a:rPr lang="en-GB" kern="0" dirty="0"/>
              <a:t>Creative and strategic thinking in suggested alternative solutions</a:t>
            </a:r>
          </a:p>
          <a:p>
            <a:pPr marL="1028700" lvl="1">
              <a:buAutoNum type="alphaLcParenR"/>
            </a:pPr>
            <a:r>
              <a:rPr lang="en-GB" dirty="0"/>
              <a:t>Goals/outcomes of suggested solutions that are appropriate, feasible and achievable </a:t>
            </a:r>
          </a:p>
          <a:p>
            <a:pPr marL="1028700" lvl="1">
              <a:buAutoNum type="alphaLcParenR"/>
            </a:pPr>
            <a:r>
              <a:rPr lang="en-GB" dirty="0"/>
              <a:t>Project planning, deliverables and risks </a:t>
            </a:r>
          </a:p>
          <a:p>
            <a:pPr marL="571500" indent="-342900">
              <a:buAutoNum type="arabicPeriod"/>
            </a:pPr>
            <a:r>
              <a:rPr lang="en-GB" kern="0" dirty="0"/>
              <a:t>A good idea of the people, partners and resources required </a:t>
            </a:r>
            <a:r>
              <a:rPr lang="en-GB" kern="0" dirty="0">
                <a:solidFill>
                  <a:schemeClr val="tx1"/>
                </a:solidFill>
              </a:rPr>
              <a:t>to enable this work </a:t>
            </a:r>
            <a:r>
              <a:rPr lang="en-GB" kern="0" dirty="0">
                <a:solidFill>
                  <a:srgbClr val="3F3F3F"/>
                </a:solidFill>
              </a:rPr>
              <a:t>and</a:t>
            </a:r>
            <a:r>
              <a:rPr lang="en-GB" kern="0" dirty="0"/>
              <a:t> why </a:t>
            </a:r>
          </a:p>
          <a:p>
            <a:pPr marL="1028700" lvl="1">
              <a:buAutoNum type="alphaLcParenR"/>
            </a:pPr>
            <a:r>
              <a:rPr lang="en-GB" dirty="0"/>
              <a:t>How you plan to engage them </a:t>
            </a:r>
          </a:p>
          <a:p>
            <a:pPr marL="571500" indent="-342900">
              <a:buAutoNum type="arabicPeriod"/>
            </a:pPr>
            <a:r>
              <a:rPr lang="en-GB" dirty="0"/>
              <a:t>A strong understanding of coproduction and how to apply it</a:t>
            </a:r>
          </a:p>
          <a:p>
            <a:pPr marL="571500" indent="-342900">
              <a:buAutoNum type="arabicPeriod"/>
            </a:pPr>
            <a:r>
              <a:rPr lang="en-GB" dirty="0"/>
              <a:t>How overcoming the challenge(s) will have a </a:t>
            </a:r>
            <a:r>
              <a:rPr lang="en-GB" dirty="0">
                <a:solidFill>
                  <a:schemeClr val="tx1"/>
                </a:solidFill>
              </a:rPr>
              <a:t>positive </a:t>
            </a:r>
            <a:r>
              <a:rPr lang="en-GB" dirty="0"/>
              <a:t>impact, in particular on:</a:t>
            </a:r>
          </a:p>
          <a:p>
            <a:pPr marL="1028700" lvl="1">
              <a:buAutoNum type="alphaLcParenR"/>
            </a:pPr>
            <a:r>
              <a:rPr lang="en-GB" dirty="0">
                <a:solidFill>
                  <a:schemeClr val="tx1"/>
                </a:solidFill>
              </a:rPr>
              <a:t>Tackling h</a:t>
            </a:r>
            <a:r>
              <a:rPr lang="en-GB" dirty="0"/>
              <a:t>ealth inequalities </a:t>
            </a:r>
          </a:p>
          <a:p>
            <a:pPr marL="1028700" lvl="1">
              <a:buAutoNum type="alphaLcParenR"/>
            </a:pPr>
            <a:r>
              <a:rPr lang="en-GB" dirty="0"/>
              <a:t>PCN work</a:t>
            </a:r>
          </a:p>
          <a:p>
            <a:pPr marL="571500" indent="-342900">
              <a:buAutoNum type="arabicPeriod"/>
            </a:pPr>
            <a:r>
              <a:rPr lang="en-GB" dirty="0"/>
              <a:t>A clear understanding of and ability to carry out evaluation, specifically in terms of:</a:t>
            </a:r>
          </a:p>
          <a:p>
            <a:pPr marL="1028700" lvl="1">
              <a:buAutoNum type="alphaLcParenR"/>
            </a:pPr>
            <a:r>
              <a:rPr lang="en-GB" dirty="0"/>
              <a:t>How to measure impact</a:t>
            </a:r>
          </a:p>
          <a:p>
            <a:pPr marL="1028700" lvl="1">
              <a:buAutoNum type="alphaLcParenR"/>
            </a:pPr>
            <a:r>
              <a:rPr lang="en-GB" dirty="0"/>
              <a:t>Data collection and analysis</a:t>
            </a:r>
          </a:p>
          <a:p>
            <a:pPr marL="571500" indent="-342900">
              <a:buAutoNum type="arabicPeriod"/>
            </a:pPr>
            <a:r>
              <a:rPr lang="en-GB" dirty="0"/>
              <a:t>That you have considered how the learnings from this programme could be shared and a willingness to scale solutions</a:t>
            </a:r>
          </a:p>
          <a:p>
            <a:pPr marL="571500" indent="-342900">
              <a:buAutoNum type="arabicPeriod"/>
            </a:pPr>
            <a:r>
              <a:rPr lang="en-GB" dirty="0"/>
              <a:t>An understanding of the current priorities within the NHS and how the solution can support </a:t>
            </a:r>
          </a:p>
          <a:p>
            <a:pPr marL="228600" indent="0"/>
            <a:endParaRPr lang="en-GB" kern="0" dirty="0"/>
          </a:p>
        </p:txBody>
      </p:sp>
      <p:sp>
        <p:nvSpPr>
          <p:cNvPr id="8" name="Title 7">
            <a:extLst>
              <a:ext uri="{FF2B5EF4-FFF2-40B4-BE49-F238E27FC236}">
                <a16:creationId xmlns:a16="http://schemas.microsoft.com/office/drawing/2014/main" id="{C059FC03-3C26-4CAA-B9B1-02B08CCE45E4}"/>
              </a:ext>
            </a:extLst>
          </p:cNvPr>
          <p:cNvSpPr>
            <a:spLocks noGrp="1"/>
          </p:cNvSpPr>
          <p:nvPr>
            <p:ph type="title"/>
          </p:nvPr>
        </p:nvSpPr>
        <p:spPr/>
        <p:txBody>
          <a:bodyPr/>
          <a:lstStyle/>
          <a:p>
            <a:r>
              <a:rPr lang="en-GB"/>
              <a:t>Application Guidance</a:t>
            </a:r>
          </a:p>
        </p:txBody>
      </p:sp>
      <p:sp>
        <p:nvSpPr>
          <p:cNvPr id="9" name="Text Placeholder 8">
            <a:extLst>
              <a:ext uri="{FF2B5EF4-FFF2-40B4-BE49-F238E27FC236}">
                <a16:creationId xmlns:a16="http://schemas.microsoft.com/office/drawing/2014/main" id="{45BE3EF1-706B-40F0-95BF-B37922D02E0F}"/>
              </a:ext>
            </a:extLst>
          </p:cNvPr>
          <p:cNvSpPr>
            <a:spLocks noGrp="1"/>
          </p:cNvSpPr>
          <p:nvPr>
            <p:ph type="body" idx="1"/>
          </p:nvPr>
        </p:nvSpPr>
        <p:spPr>
          <a:xfrm>
            <a:off x="314642" y="721437"/>
            <a:ext cx="11523133" cy="432047"/>
          </a:xfrm>
        </p:spPr>
        <p:txBody>
          <a:bodyPr/>
          <a:lstStyle/>
          <a:p>
            <a:r>
              <a:rPr lang="en-GB" b="1" u="sng"/>
              <a:t>Successful applicants will need to demonstrate the following in their application:</a:t>
            </a:r>
            <a:endParaRPr lang="en-US" b="1"/>
          </a:p>
        </p:txBody>
      </p:sp>
      <p:sp>
        <p:nvSpPr>
          <p:cNvPr id="7" name="Slide Number Placeholder 6">
            <a:extLst>
              <a:ext uri="{FF2B5EF4-FFF2-40B4-BE49-F238E27FC236}">
                <a16:creationId xmlns:a16="http://schemas.microsoft.com/office/drawing/2014/main" id="{13BCE12D-A0A3-44D2-A6E9-16D5706EA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88005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59FC03-3C26-4CAA-B9B1-02B08CCE45E4}"/>
              </a:ext>
            </a:extLst>
          </p:cNvPr>
          <p:cNvSpPr>
            <a:spLocks noGrp="1"/>
          </p:cNvSpPr>
          <p:nvPr>
            <p:ph type="title"/>
          </p:nvPr>
        </p:nvSpPr>
        <p:spPr/>
        <p:txBody>
          <a:bodyPr/>
          <a:lstStyle/>
          <a:p>
            <a:r>
              <a:rPr lang="en-GB"/>
              <a:t>Application Process</a:t>
            </a:r>
          </a:p>
        </p:txBody>
      </p:sp>
      <p:sp>
        <p:nvSpPr>
          <p:cNvPr id="9" name="Text Placeholder 8">
            <a:extLst>
              <a:ext uri="{FF2B5EF4-FFF2-40B4-BE49-F238E27FC236}">
                <a16:creationId xmlns:a16="http://schemas.microsoft.com/office/drawing/2014/main" id="{45BE3EF1-706B-40F0-95BF-B37922D02E0F}"/>
              </a:ext>
            </a:extLst>
          </p:cNvPr>
          <p:cNvSpPr>
            <a:spLocks noGrp="1"/>
          </p:cNvSpPr>
          <p:nvPr>
            <p:ph type="body" idx="1"/>
          </p:nvPr>
        </p:nvSpPr>
        <p:spPr>
          <a:xfrm>
            <a:off x="314642" y="721437"/>
            <a:ext cx="11523133" cy="432047"/>
          </a:xfrm>
        </p:spPr>
        <p:txBody>
          <a:bodyPr/>
          <a:lstStyle/>
          <a:p>
            <a:r>
              <a:rPr lang="en-GB" b="1" u="sng"/>
              <a:t>Key criteria </a:t>
            </a:r>
          </a:p>
        </p:txBody>
      </p:sp>
      <p:sp>
        <p:nvSpPr>
          <p:cNvPr id="7" name="Slide Number Placeholder 6">
            <a:extLst>
              <a:ext uri="{FF2B5EF4-FFF2-40B4-BE49-F238E27FC236}">
                <a16:creationId xmlns:a16="http://schemas.microsoft.com/office/drawing/2014/main" id="{13BCE12D-A0A3-44D2-A6E9-16D5706EAC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10" name="Text Placeholder 9">
            <a:extLst>
              <a:ext uri="{FF2B5EF4-FFF2-40B4-BE49-F238E27FC236}">
                <a16:creationId xmlns:a16="http://schemas.microsoft.com/office/drawing/2014/main" id="{8146A5F3-208B-47FC-9F97-14DFC78F9F16}"/>
              </a:ext>
            </a:extLst>
          </p:cNvPr>
          <p:cNvSpPr>
            <a:spLocks noGrp="1"/>
          </p:cNvSpPr>
          <p:nvPr>
            <p:ph type="body" idx="2"/>
          </p:nvPr>
        </p:nvSpPr>
        <p:spPr>
          <a:xfrm>
            <a:off x="370115" y="1149928"/>
            <a:ext cx="11908971" cy="5126384"/>
          </a:xfrm>
        </p:spPr>
        <p:txBody>
          <a:bodyPr>
            <a:normAutofit/>
          </a:bodyPr>
          <a:lstStyle/>
          <a:p>
            <a:r>
              <a:rPr lang="en-GB"/>
              <a:t>There is an online application process, launching </a:t>
            </a:r>
            <a:r>
              <a:rPr lang="en-GB" b="1"/>
              <a:t>22nd June</a:t>
            </a:r>
            <a:r>
              <a:rPr lang="en-GB"/>
              <a:t>. The application form can be found here. If you have any accessibility requirements, we are keen to support, please get in touch: hlp.socialprescribing@nhs.net</a:t>
            </a:r>
          </a:p>
          <a:p>
            <a:r>
              <a:rPr lang="en-GB"/>
              <a:t>The deadline for submitting is </a:t>
            </a:r>
            <a:r>
              <a:rPr lang="en-GB" b="1"/>
              <a:t>12 midnight on Wednesday 20th July 2022</a:t>
            </a:r>
            <a:endParaRPr lang="en-GB"/>
          </a:p>
          <a:p>
            <a:endParaRPr lang="en-GB" b="1"/>
          </a:p>
          <a:p>
            <a:endParaRPr lang="en-GB" b="1"/>
          </a:p>
        </p:txBody>
      </p:sp>
      <p:pic>
        <p:nvPicPr>
          <p:cNvPr id="2" name="Picture 2" descr="Text&#10;&#10;Description automatically generated">
            <a:extLst>
              <a:ext uri="{FF2B5EF4-FFF2-40B4-BE49-F238E27FC236}">
                <a16:creationId xmlns:a16="http://schemas.microsoft.com/office/drawing/2014/main" id="{A10C56F0-7ADF-1DCC-5A35-99F0C105D01B}"/>
              </a:ext>
            </a:extLst>
          </p:cNvPr>
          <p:cNvPicPr>
            <a:picLocks noChangeAspect="1"/>
          </p:cNvPicPr>
          <p:nvPr/>
        </p:nvPicPr>
        <p:blipFill>
          <a:blip r:embed="rId2"/>
          <a:stretch>
            <a:fillRect/>
          </a:stretch>
        </p:blipFill>
        <p:spPr>
          <a:xfrm>
            <a:off x="7939872" y="5840770"/>
            <a:ext cx="3882013" cy="920768"/>
          </a:xfrm>
          <a:prstGeom prst="rect">
            <a:avLst/>
          </a:prstGeom>
        </p:spPr>
      </p:pic>
      <p:graphicFrame>
        <p:nvGraphicFramePr>
          <p:cNvPr id="3" name="Table 5">
            <a:extLst>
              <a:ext uri="{FF2B5EF4-FFF2-40B4-BE49-F238E27FC236}">
                <a16:creationId xmlns:a16="http://schemas.microsoft.com/office/drawing/2014/main" id="{C0D5FEF4-4B18-D753-0A81-B52590CBB246}"/>
              </a:ext>
            </a:extLst>
          </p:cNvPr>
          <p:cNvGraphicFramePr>
            <a:graphicFrameLocks noGrp="1"/>
          </p:cNvGraphicFramePr>
          <p:nvPr>
            <p:extLst>
              <p:ext uri="{D42A27DB-BD31-4B8C-83A1-F6EECF244321}">
                <p14:modId xmlns:p14="http://schemas.microsoft.com/office/powerpoint/2010/main" val="532269387"/>
              </p:ext>
            </p:extLst>
          </p:nvPr>
        </p:nvGraphicFramePr>
        <p:xfrm>
          <a:off x="857459" y="2128536"/>
          <a:ext cx="10260483" cy="4587239"/>
        </p:xfrm>
        <a:graphic>
          <a:graphicData uri="http://schemas.openxmlformats.org/drawingml/2006/table">
            <a:tbl>
              <a:tblPr firstRow="1" bandRow="1">
                <a:tableStyleId>{0E3FDE45-AF77-4B5C-9715-49D594BDF05E}</a:tableStyleId>
              </a:tblPr>
              <a:tblGrid>
                <a:gridCol w="10260483">
                  <a:extLst>
                    <a:ext uri="{9D8B030D-6E8A-4147-A177-3AD203B41FA5}">
                      <a16:colId xmlns:a16="http://schemas.microsoft.com/office/drawing/2014/main" val="1852515539"/>
                    </a:ext>
                  </a:extLst>
                </a:gridCol>
              </a:tblGrid>
              <a:tr h="370840">
                <a:tc>
                  <a:txBody>
                    <a:bodyPr/>
                    <a:lstStyle/>
                    <a:p>
                      <a:pPr algn="ctr"/>
                      <a:r>
                        <a:rPr lang="en-US" sz="1800"/>
                        <a:t>Expectations</a:t>
                      </a:r>
                    </a:p>
                  </a:txBody>
                  <a:tcPr/>
                </a:tc>
                <a:extLst>
                  <a:ext uri="{0D108BD9-81ED-4DB2-BD59-A6C34878D82A}">
                    <a16:rowId xmlns:a16="http://schemas.microsoft.com/office/drawing/2014/main" val="3494863764"/>
                  </a:ext>
                </a:extLst>
              </a:tr>
              <a:tr h="370840">
                <a:tc>
                  <a:txBody>
                    <a:bodyPr/>
                    <a:lstStyle/>
                    <a:p>
                      <a:pPr lvl="0">
                        <a:buNone/>
                      </a:pPr>
                      <a:r>
                        <a:rPr lang="en-GB" sz="1700" u="none" strike="noStrike" noProof="0"/>
                        <a:t>Part of an organisation that is </a:t>
                      </a:r>
                      <a:r>
                        <a:rPr lang="en-GB" sz="1700" b="1" u="none" strike="noStrike" noProof="0"/>
                        <a:t>based in London</a:t>
                      </a:r>
                      <a:r>
                        <a:rPr lang="en-GB" sz="1700" u="none" strike="noStrike" noProof="0"/>
                        <a:t> - please note, we will be looking for a </a:t>
                      </a:r>
                      <a:r>
                        <a:rPr lang="en-GB" sz="1700" b="1" u="none" strike="noStrike" noProof="0"/>
                        <a:t>geographical spread</a:t>
                      </a:r>
                      <a:r>
                        <a:rPr lang="en-GB" sz="1700" u="none" strike="noStrike" noProof="0"/>
                        <a:t> of projects across London.</a:t>
                      </a:r>
                    </a:p>
                  </a:txBody>
                  <a:tcPr/>
                </a:tc>
                <a:extLst>
                  <a:ext uri="{0D108BD9-81ED-4DB2-BD59-A6C34878D82A}">
                    <a16:rowId xmlns:a16="http://schemas.microsoft.com/office/drawing/2014/main" val="2149469658"/>
                  </a:ext>
                </a:extLst>
              </a:tr>
              <a:tr h="370840">
                <a:tc>
                  <a:txBody>
                    <a:bodyPr/>
                    <a:lstStyle/>
                    <a:p>
                      <a:r>
                        <a:rPr lang="en-US" sz="1700"/>
                        <a:t>Projects should focus on solutions to support </a:t>
                      </a:r>
                      <a:r>
                        <a:rPr lang="en-US" sz="1700" b="1"/>
                        <a:t>Social Prescribing service design</a:t>
                      </a:r>
                      <a:r>
                        <a:rPr lang="en-US" sz="1700"/>
                        <a:t> - </a:t>
                      </a:r>
                      <a:r>
                        <a:rPr lang="en-US" sz="1700" u="sng"/>
                        <a:t>not funding </a:t>
                      </a:r>
                      <a:r>
                        <a:rPr lang="en-US" sz="1700"/>
                        <a:t>voluntary/community sector activities which individuals are referred to. </a:t>
                      </a:r>
                    </a:p>
                  </a:txBody>
                  <a:tcPr/>
                </a:tc>
                <a:extLst>
                  <a:ext uri="{0D108BD9-81ED-4DB2-BD59-A6C34878D82A}">
                    <a16:rowId xmlns:a16="http://schemas.microsoft.com/office/drawing/2014/main" val="4039901819"/>
                  </a:ext>
                </a:extLst>
              </a:tr>
              <a:tr h="370840">
                <a:tc>
                  <a:txBody>
                    <a:bodyPr/>
                    <a:lstStyle/>
                    <a:p>
                      <a:pPr lvl="0">
                        <a:buNone/>
                      </a:pPr>
                      <a:r>
                        <a:rPr lang="en-GB" sz="1700" b="0" i="0" u="none" strike="noStrike" noProof="0">
                          <a:latin typeface="Arial"/>
                        </a:rPr>
                        <a:t>The Innovators Programme is an opportunity to lead a 6-month pilot project between </a:t>
                      </a:r>
                      <a:r>
                        <a:rPr lang="en-GB" sz="1700" b="1" i="0" u="none" strike="noStrike" noProof="0">
                          <a:latin typeface="Arial"/>
                        </a:rPr>
                        <a:t>September 2022 and February 2023</a:t>
                      </a:r>
                      <a:r>
                        <a:rPr lang="en-GB" sz="1700" b="0" i="0" u="none" strike="noStrike" noProof="0">
                          <a:latin typeface="Arial"/>
                        </a:rPr>
                        <a:t> and participants will be expected to </a:t>
                      </a:r>
                      <a:r>
                        <a:rPr lang="en-GB" sz="1700" b="1" i="0" u="none" strike="noStrike" noProof="0">
                          <a:latin typeface="Arial"/>
                        </a:rPr>
                        <a:t>share outcomes and learnings publicly</a:t>
                      </a:r>
                      <a:r>
                        <a:rPr lang="en-GB" sz="1700" b="0" i="0" u="none" strike="noStrike" noProof="0">
                          <a:latin typeface="Arial"/>
                        </a:rPr>
                        <a:t>. Participants must be willing to </a:t>
                      </a:r>
                      <a:r>
                        <a:rPr lang="en-GB" sz="1700" b="0" i="0" u="none" strike="noStrike" noProof="0"/>
                        <a:t>publicly share outcomes and learnings at the end of their project - even if key deliverables are not achieved.</a:t>
                      </a:r>
                      <a:endParaRPr lang="en-US"/>
                    </a:p>
                  </a:txBody>
                  <a:tcPr/>
                </a:tc>
                <a:extLst>
                  <a:ext uri="{0D108BD9-81ED-4DB2-BD59-A6C34878D82A}">
                    <a16:rowId xmlns:a16="http://schemas.microsoft.com/office/drawing/2014/main" val="4091665862"/>
                  </a:ext>
                </a:extLst>
              </a:tr>
              <a:tr h="370840">
                <a:tc>
                  <a:txBody>
                    <a:bodyPr/>
                    <a:lstStyle/>
                    <a:p>
                      <a:pPr lvl="0">
                        <a:buNone/>
                      </a:pPr>
                      <a:r>
                        <a:rPr lang="en-GB" sz="1700" b="0" i="0" u="none" strike="noStrike" noProof="0">
                          <a:latin typeface="Arial"/>
                        </a:rPr>
                        <a:t>The application deadline is midnight on the </a:t>
                      </a:r>
                      <a:r>
                        <a:rPr lang="en-GB" sz="1700" b="1" i="0" u="none" strike="noStrike" noProof="0">
                          <a:latin typeface="Arial"/>
                        </a:rPr>
                        <a:t>20th July 2022</a:t>
                      </a:r>
                      <a:r>
                        <a:rPr lang="en-GB" sz="1700" b="0" i="0" u="none" strike="noStrike" noProof="0">
                          <a:latin typeface="Arial"/>
                        </a:rPr>
                        <a:t>. Projects and programme support will commence in </a:t>
                      </a:r>
                      <a:r>
                        <a:rPr lang="en-GB" sz="1700" b="1" i="0" u="none" strike="noStrike" noProof="0">
                          <a:latin typeface="Arial"/>
                        </a:rPr>
                        <a:t>September 2022</a:t>
                      </a:r>
                      <a:r>
                        <a:rPr lang="en-GB" sz="1700" b="0" i="0" u="none" strike="noStrike" noProof="0">
                          <a:latin typeface="Arial"/>
                        </a:rPr>
                        <a:t> and will run until </a:t>
                      </a:r>
                      <a:r>
                        <a:rPr lang="en-GB" sz="1700" b="1" i="0" u="none" strike="noStrike" noProof="0">
                          <a:latin typeface="Arial"/>
                        </a:rPr>
                        <a:t>February 2023</a:t>
                      </a:r>
                      <a:r>
                        <a:rPr lang="en-GB" sz="1700" b="0" i="0" u="none" strike="noStrike" noProof="0">
                          <a:latin typeface="Arial"/>
                        </a:rPr>
                        <a:t>. Participants need to be able to commence projects and programme support at the beginning of September 2022 and have capacity to commit to the 6 month programme. </a:t>
                      </a:r>
                      <a:endParaRPr lang="en-US"/>
                    </a:p>
                  </a:txBody>
                  <a:tcPr/>
                </a:tc>
                <a:extLst>
                  <a:ext uri="{0D108BD9-81ED-4DB2-BD59-A6C34878D82A}">
                    <a16:rowId xmlns:a16="http://schemas.microsoft.com/office/drawing/2014/main" val="691368668"/>
                  </a:ext>
                </a:extLst>
              </a:tr>
              <a:tr h="370840">
                <a:tc>
                  <a:txBody>
                    <a:bodyPr/>
                    <a:lstStyle/>
                    <a:p>
                      <a:pPr lvl="0">
                        <a:buNone/>
                      </a:pPr>
                      <a:r>
                        <a:rPr lang="en-GB" sz="1700" u="none" strike="noStrike" noProof="0"/>
                        <a:t>Must have a </a:t>
                      </a:r>
                      <a:r>
                        <a:rPr lang="en-GB" sz="1700" b="1" u="none" strike="noStrike" noProof="0"/>
                        <a:t>direct link</a:t>
                      </a:r>
                      <a:r>
                        <a:rPr lang="en-GB" sz="1700" u="none" strike="noStrike" noProof="0"/>
                        <a:t> to Social Prescribing.</a:t>
                      </a:r>
                    </a:p>
                  </a:txBody>
                  <a:tcPr/>
                </a:tc>
                <a:extLst>
                  <a:ext uri="{0D108BD9-81ED-4DB2-BD59-A6C34878D82A}">
                    <a16:rowId xmlns:a16="http://schemas.microsoft.com/office/drawing/2014/main" val="2426640568"/>
                  </a:ext>
                </a:extLst>
              </a:tr>
              <a:tr h="370839">
                <a:tc>
                  <a:txBody>
                    <a:bodyPr/>
                    <a:lstStyle/>
                    <a:p>
                      <a:pPr lvl="0">
                        <a:buNone/>
                      </a:pPr>
                      <a:r>
                        <a:rPr lang="en-GB" sz="1700" b="0" i="0" u="none" strike="noStrike" noProof="0">
                          <a:latin typeface="Arial"/>
                        </a:rPr>
                        <a:t>Attend all </a:t>
                      </a:r>
                      <a:r>
                        <a:rPr lang="en-GB" sz="1700" b="1" i="0" u="none" strike="noStrike" noProof="0">
                          <a:latin typeface="Arial"/>
                        </a:rPr>
                        <a:t>mandatory </a:t>
                      </a:r>
                      <a:r>
                        <a:rPr lang="en-GB" sz="1700" b="0" i="0" u="none" strike="noStrike" noProof="0">
                          <a:latin typeface="Arial"/>
                        </a:rPr>
                        <a:t>sessions. </a:t>
                      </a:r>
                      <a:endParaRPr lang="en-US"/>
                    </a:p>
                  </a:txBody>
                  <a:tcPr/>
                </a:tc>
                <a:extLst>
                  <a:ext uri="{0D108BD9-81ED-4DB2-BD59-A6C34878D82A}">
                    <a16:rowId xmlns:a16="http://schemas.microsoft.com/office/drawing/2014/main" val="1952836251"/>
                  </a:ext>
                </a:extLst>
              </a:tr>
            </a:tbl>
          </a:graphicData>
        </a:graphic>
      </p:graphicFrame>
    </p:spTree>
    <p:extLst>
      <p:ext uri="{BB962C8B-B14F-4D97-AF65-F5344CB8AC3E}">
        <p14:creationId xmlns:p14="http://schemas.microsoft.com/office/powerpoint/2010/main" val="2152226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aa956f50-76f9-478a-a8d6-074db8d41559"/>
  <p:tag name="SLIDO_EVENT_SECTION_UUID" val="6d77e688-4e9c-4a24-b909-5f0a3b9594c9"/>
</p:tagLst>
</file>

<file path=ppt/theme/theme1.xml><?xml version="1.0" encoding="utf-8"?>
<a:theme xmlns:a="http://schemas.openxmlformats.org/drawingml/2006/main" name="2017 - HLP updated branding-PPT Template">
  <a:themeElements>
    <a:clrScheme name="Healthy London PPT colours">
      <a:dk1>
        <a:srgbClr val="3F3F3F"/>
      </a:dk1>
      <a:lt1>
        <a:srgbClr val="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D7E6351981244A9B4DDA468D2B4AD" ma:contentTypeVersion="16" ma:contentTypeDescription="Create a new document." ma:contentTypeScope="" ma:versionID="deb18602743a57969f78f353553bf679">
  <xsd:schema xmlns:xsd="http://www.w3.org/2001/XMLSchema" xmlns:xs="http://www.w3.org/2001/XMLSchema" xmlns:p="http://schemas.microsoft.com/office/2006/metadata/properties" xmlns:ns2="ce5076b5-59ba-463c-a612-e2e9abb69a97" xmlns:ns3="e718b2a9-e70c-43bd-99ef-45afc2bca0cf" targetNamespace="http://schemas.microsoft.com/office/2006/metadata/properties" ma:root="true" ma:fieldsID="0c2e3a7e34a1461c9fbdc394cca1e609" ns2:_="" ns3:_="">
    <xsd:import namespace="ce5076b5-59ba-463c-a612-e2e9abb69a97"/>
    <xsd:import namespace="e718b2a9-e70c-43bd-99ef-45afc2bca0c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76b5-59ba-463c-a612-e2e9abb69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39c481-87b5-468c-a58a-eae9ae71bb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18b2a9-e70c-43bd-99ef-45afc2bca0c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7d6ff-e645-4a16-bae7-3b0aabdd800e}" ma:internalName="TaxCatchAll" ma:showField="CatchAllData" ma:web="e718b2a9-e70c-43bd-99ef-45afc2bca0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718b2a9-e70c-43bd-99ef-45afc2bca0cf" xsi:nil="true"/>
    <lcf76f155ced4ddcb4097134ff3c332f xmlns="ce5076b5-59ba-463c-a612-e2e9abb69a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60B02E-5CB5-422E-945D-977EF5D0DDE8}">
  <ds:schemaRefs>
    <ds:schemaRef ds:uri="ce5076b5-59ba-463c-a612-e2e9abb69a97"/>
    <ds:schemaRef ds:uri="e718b2a9-e70c-43bd-99ef-45afc2bca0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A404EE-B933-4A17-9F7E-49ED1BDCDEAA}">
  <ds:schemaRefs>
    <ds:schemaRef ds:uri="http://schemas.microsoft.com/sharepoint/v3/contenttype/forms"/>
  </ds:schemaRefs>
</ds:datastoreItem>
</file>

<file path=customXml/itemProps3.xml><?xml version="1.0" encoding="utf-8"?>
<ds:datastoreItem xmlns:ds="http://schemas.openxmlformats.org/officeDocument/2006/customXml" ds:itemID="{4E86ADB0-3128-4AEF-AFE5-A0B19E6B5E39}">
  <ds:schemaRefs>
    <ds:schemaRef ds:uri="ce5076b5-59ba-463c-a612-e2e9abb69a97"/>
    <ds:schemaRef ds:uri="e718b2a9-e70c-43bd-99ef-45afc2bca0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529</TotalTime>
  <Words>2988</Words>
  <Application>Microsoft Office PowerPoint</Application>
  <PresentationFormat>Widescreen</PresentationFormat>
  <Paragraphs>363</Paragraphs>
  <Slides>17</Slides>
  <Notes>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2017 - HLP updated branding-PPT Template</vt:lpstr>
      <vt:lpstr>2017 - HLP updated branding-PPT Template</vt:lpstr>
      <vt:lpstr>PowerPoint Presentation</vt:lpstr>
      <vt:lpstr>Who we are?</vt:lpstr>
      <vt:lpstr>What is it?</vt:lpstr>
      <vt:lpstr>Theory of Change &amp; Impact</vt:lpstr>
      <vt:lpstr>Programme Offer and Support</vt:lpstr>
      <vt:lpstr>Project Guidance </vt:lpstr>
      <vt:lpstr>Project Guidance </vt:lpstr>
      <vt:lpstr>Application Guidance</vt:lpstr>
      <vt:lpstr>Application Process</vt:lpstr>
      <vt:lpstr>Application Process</vt:lpstr>
      <vt:lpstr>Application Guidance</vt:lpstr>
      <vt:lpstr>Application process: The decision making board</vt:lpstr>
      <vt:lpstr>Application Process</vt:lpstr>
      <vt:lpstr>Pre programme timeline </vt:lpstr>
      <vt:lpstr>Programme timetable</vt:lpstr>
      <vt:lpstr>Quality Improvement (QI) </vt:lpstr>
      <vt:lpstr>Helpful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Lianna</dc:creator>
  <cp:lastModifiedBy>Jennifer Brooks</cp:lastModifiedBy>
  <cp:revision>12</cp:revision>
  <dcterms:modified xsi:type="dcterms:W3CDTF">2022-07-13T16:07:48Z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0x0101009D1D7E6351981244A9B4DDA468D2B4AD</vt:lpwstr>
  </property>
  <property fmtid="{D5CDD505-2E9C-101B-9397-08002B2CF9AE}" pid="3" name="SlidoAppVersion">
    <vt:lpwstr>1.0.1.2417</vt:lpwstr>
  </property>
  <property fmtid="{D5CDD505-2E9C-101B-9397-08002B2CF9AE}" pid="4" name="MediaServiceImageTags">
    <vt:lpwstr/>
  </property>
</Properties>
</file>