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67"/>
  </p:normalViewPr>
  <p:slideViewPr>
    <p:cSldViewPr snapToGrid="0" snapToObjects="1">
      <p:cViewPr varScale="1">
        <p:scale>
          <a:sx n="78" d="100"/>
          <a:sy n="78" d="100"/>
        </p:scale>
        <p:origin x="1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6CF48-0AE5-8A46-96FA-C5EBDDF63D87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BCAD3-AEBC-1540-843E-434E88BFEB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3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GB" sz="1200" dirty="0"/>
              <a:t>Inclusion health based on the groundswell HHPA program 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Practical support in attending follow ups and hospital stays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Support to find out information 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Support a client to address their health issue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Pay for travel including taxis if needed</a:t>
            </a:r>
          </a:p>
          <a:p>
            <a:pPr marL="285750" indent="-285750">
              <a:buFontTx/>
              <a:buChar char="-"/>
            </a:pPr>
            <a:endParaRPr lang="en-GB" sz="1200" dirty="0"/>
          </a:p>
          <a:p>
            <a:pPr marL="285750" indent="-285750">
              <a:buFontTx/>
              <a:buChar char="-"/>
            </a:pPr>
            <a:r>
              <a:rPr lang="en-GB" sz="1200" dirty="0"/>
              <a:t>Front of house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Face to face presence (started last week and facilitated 6 GP registrations already) 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Multi-lingual </a:t>
            </a:r>
          </a:p>
          <a:p>
            <a:pPr marL="742950" lvl="1" indent="-285750">
              <a:buFontTx/>
              <a:buChar char="-"/>
            </a:pPr>
            <a:r>
              <a:rPr lang="en-GB" sz="1200" dirty="0"/>
              <a:t>Local recruitment</a:t>
            </a:r>
          </a:p>
          <a:p>
            <a:pPr marL="285750" indent="-285750">
              <a:buFontTx/>
              <a:buChar char="-"/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4689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A9CC-2B92-0F4F-B48A-40FAD6912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3CBAF-BD0B-854C-AEF0-65B62688D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F61BE-DB00-FA46-A088-8C1053AEE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EA9FE-22B7-1049-8BFF-ACFFE77A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4A6D3-0D06-3E4C-9714-A642741D4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0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8726-25FE-8F4B-9DD2-68C0FB32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5948F-405F-AE4F-8F17-DDD13DCBC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0B8CF-8751-CB42-B354-B88898A2B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6564C-BBC0-9D4F-A5C5-FB40D816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E9C76-23ED-5741-AC4A-B52897CBD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3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10CE5-F9D3-2047-B9D0-9A935522D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FCC3F1-9731-EF40-9552-32B621E68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8122F-223F-BA4B-89B2-39F61F4F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FA9A8-DE3A-984C-9E03-6E5E6BD6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C8DBB-BFA5-9B47-A887-6B95F964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55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4B7C-7443-BD43-A79E-ACB985D26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14D45-1638-D441-8613-9EF71315D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3B18E-6D91-DF48-B18C-019B21FE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124C9-2F1D-2444-BC3B-555B07A9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7E426-3FC1-D949-A259-63FCD157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C630-1771-CA45-8F87-C14E59ED5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EE650-1324-D447-9777-4828D863F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BFDCA-DF92-7F4A-97BC-B7E987B4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AEAC9-9A72-9143-A7FA-36F31C59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38C4B-2B63-F74A-9239-693F50F92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37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2EE5E-017C-6B48-9974-F4FB848C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8DBAE-75AF-254A-8069-1EFDBD56E6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93E7A6-49CA-9042-946D-45B807DF6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C440E-E0D0-914B-87A8-00360624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CBB89-EE1C-FA43-89BF-A9E1B2FB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802746-7876-BB43-B0E6-C92A493F0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0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4DCC-2A9E-1941-9D59-1A2181C8C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11FED-1A0C-EF49-903C-582E8AD7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051722-24E3-9E40-BA9B-F4E435F8A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EA8D3-9BA9-0841-B781-1E42F4CEE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61D95C-8995-1A4D-94D1-DF4DC87C8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0E6765-68E9-C048-B081-7AFE27626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95700-EDF5-7A46-98DC-0CE84E5FC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DB4100-D23F-5F48-BF08-C68F45407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56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9F394-3DBF-AB40-BBB6-53644B422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FD023-4EA4-7947-9F91-279D40781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FF613-42B3-2641-944D-B96CBE0D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0A99D-9ECF-F54A-845F-81770670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A0E1E9-2602-0A48-AB4E-EEA755877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96C6A3-0127-9545-A6AA-D6FA4D8B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0C199-015B-8144-867F-D1F2601FC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0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9FF37-F70A-FC42-80EB-47932E3E9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7B69F-8791-8842-86A7-CA2D0E2B7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0F839-D859-154B-ADB8-D0BAC3E31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E17D0-2017-0D4C-8E14-441D25B1B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C24F0-71AF-014A-9F6E-71C193D54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B1E10-950E-A843-8DDF-3C27E4D7C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00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26F70-CF9A-B744-8469-D9642E412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E5A68-855B-E247-AB38-4E6B4AD38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ED74EB-65A9-BE45-8F5E-67735D816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4D4F7D-7AF5-1E4B-9B8F-EE3DB0AA9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A7B94-A1D3-BC49-AC9F-DC5BB987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F9C49-1F4C-834C-8242-EABB6D67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02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D1202-75F5-044D-8D9F-0ADBF491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468D8-86C9-0143-B1B9-F02DDA684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D45CC-0676-A049-A935-EFF99310D5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7E30-652C-FA45-B313-F8B4017DFFA8}" type="datetimeFigureOut">
              <a:rPr lang="en-GB" smtClean="0"/>
              <a:t>31/03/2022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2F988-14D9-7244-9879-0E82FB903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E5321-9210-364A-B683-89384DC9E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05816-9BF1-2C4A-8CC6-8F73CED9F5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2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A3A15BB2-C32C-9146-985F-D64F72CA6A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5" b="824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6" name="Curved Up Arrow 25">
            <a:extLst>
              <a:ext uri="{FF2B5EF4-FFF2-40B4-BE49-F238E27FC236}">
                <a16:creationId xmlns:a16="http://schemas.microsoft.com/office/drawing/2014/main" id="{33C7EDAC-3C9E-AF43-A5B7-F1CD138179AD}"/>
              </a:ext>
            </a:extLst>
          </p:cNvPr>
          <p:cNvSpPr/>
          <p:nvPr/>
        </p:nvSpPr>
        <p:spPr>
          <a:xfrm rot="18498249">
            <a:off x="5657886" y="3640934"/>
            <a:ext cx="5533891" cy="85417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74E20B-AF94-A74C-9D7D-C8BCF4EE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5164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Care Coordinators For Health Inequalities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DCBF39-5C6B-AD4F-BEB7-3A60E1306648}"/>
              </a:ext>
            </a:extLst>
          </p:cNvPr>
          <p:cNvSpPr txBox="1"/>
          <p:nvPr/>
        </p:nvSpPr>
        <p:spPr>
          <a:xfrm>
            <a:off x="8433022" y="3375512"/>
            <a:ext cx="286249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Front of House CC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CBAE55-53BC-A84E-98FB-D54015C61B0D}"/>
              </a:ext>
            </a:extLst>
          </p:cNvPr>
          <p:cNvSpPr txBox="1"/>
          <p:nvPr/>
        </p:nvSpPr>
        <p:spPr>
          <a:xfrm>
            <a:off x="4644618" y="5772996"/>
            <a:ext cx="1749488" cy="83099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GP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</a:rPr>
              <a:t> Practices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8E6046-1791-DF41-9D29-B057E877BDD4}"/>
              </a:ext>
            </a:extLst>
          </p:cNvPr>
          <p:cNvSpPr txBox="1"/>
          <p:nvPr/>
        </p:nvSpPr>
        <p:spPr>
          <a:xfrm>
            <a:off x="209787" y="1342274"/>
            <a:ext cx="2894144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Homeless</a:t>
            </a:r>
            <a:r>
              <a:rPr lang="en-GB" sz="2400" dirty="0"/>
              <a:t> </a:t>
            </a:r>
            <a:r>
              <a:rPr lang="en-GB" sz="2400" dirty="0">
                <a:solidFill>
                  <a:schemeClr val="bg1"/>
                </a:solidFill>
              </a:rPr>
              <a:t>Services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8882BC-287A-0C46-A0A0-716B9210D44D}"/>
              </a:ext>
            </a:extLst>
          </p:cNvPr>
          <p:cNvSpPr txBox="1"/>
          <p:nvPr/>
        </p:nvSpPr>
        <p:spPr>
          <a:xfrm>
            <a:off x="3784263" y="1346022"/>
            <a:ext cx="374280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Community Organisations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7AE17E-B8B2-8641-9AD0-4A0EDB57F8AA}"/>
              </a:ext>
            </a:extLst>
          </p:cNvPr>
          <p:cNvSpPr txBox="1"/>
          <p:nvPr/>
        </p:nvSpPr>
        <p:spPr>
          <a:xfrm>
            <a:off x="8113775" y="1375139"/>
            <a:ext cx="2653321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Social Prescribers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1B2DFAA-9848-D544-ACFF-F0EA864CAF18}"/>
              </a:ext>
            </a:extLst>
          </p:cNvPr>
          <p:cNvGrpSpPr/>
          <p:nvPr/>
        </p:nvGrpSpPr>
        <p:grpSpPr>
          <a:xfrm>
            <a:off x="133998" y="3476062"/>
            <a:ext cx="3205325" cy="2469083"/>
            <a:chOff x="197494" y="2034203"/>
            <a:chExt cx="3205325" cy="246908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8B37750-5E62-604D-9839-259677A4C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2442" y="2610529"/>
              <a:ext cx="2344081" cy="577767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0BDB848-294E-F345-8046-168C50814478}"/>
                </a:ext>
              </a:extLst>
            </p:cNvPr>
            <p:cNvSpPr txBox="1"/>
            <p:nvPr/>
          </p:nvSpPr>
          <p:spPr>
            <a:xfrm>
              <a:off x="197494" y="2034203"/>
              <a:ext cx="2894144" cy="461665"/>
            </a:xfrm>
            <a:prstGeom prst="rect">
              <a:avLst/>
            </a:prstGeom>
            <a:solidFill>
              <a:srgbClr val="FFC000">
                <a:alpha val="50000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chemeClr val="tx1"/>
                  </a:solidFill>
                </a:rPr>
                <a:t>Inclusion Health CC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4308DB8-AE99-7A4D-A769-BE785EC640A0}"/>
                </a:ext>
              </a:extLst>
            </p:cNvPr>
            <p:cNvSpPr/>
            <p:nvPr/>
          </p:nvSpPr>
          <p:spPr>
            <a:xfrm>
              <a:off x="374071" y="3302957"/>
              <a:ext cx="3028748" cy="12003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n-GB" sz="1800" b="1" dirty="0"/>
                <a:t>Lived Experience of Exclusion</a:t>
              </a:r>
              <a:endParaRPr lang="en-GB" sz="1800" dirty="0"/>
            </a:p>
            <a:p>
              <a:pPr marL="285750" indent="-285750">
                <a:buFontTx/>
                <a:buChar char="-"/>
              </a:pPr>
              <a:r>
                <a:rPr lang="en-GB" sz="1800" dirty="0"/>
                <a:t>Direct support to improve engagement</a:t>
              </a:r>
            </a:p>
          </p:txBody>
        </p:sp>
      </p:grpSp>
      <p:sp>
        <p:nvSpPr>
          <p:cNvPr id="20" name="Left Arrow 19">
            <a:extLst>
              <a:ext uri="{FF2B5EF4-FFF2-40B4-BE49-F238E27FC236}">
                <a16:creationId xmlns:a16="http://schemas.microsoft.com/office/drawing/2014/main" id="{B79F5B18-8C4E-054F-899C-17738A2732BE}"/>
              </a:ext>
            </a:extLst>
          </p:cNvPr>
          <p:cNvSpPr/>
          <p:nvPr/>
        </p:nvSpPr>
        <p:spPr>
          <a:xfrm>
            <a:off x="6394106" y="3465974"/>
            <a:ext cx="2019441" cy="39197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6AA3EB27-467F-6C48-8561-C1A9F27CEBCA}"/>
              </a:ext>
            </a:extLst>
          </p:cNvPr>
          <p:cNvSpPr/>
          <p:nvPr/>
        </p:nvSpPr>
        <p:spPr>
          <a:xfrm>
            <a:off x="1388531" y="1861270"/>
            <a:ext cx="484909" cy="16147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Down Arrow 21">
            <a:extLst>
              <a:ext uri="{FF2B5EF4-FFF2-40B4-BE49-F238E27FC236}">
                <a16:creationId xmlns:a16="http://schemas.microsoft.com/office/drawing/2014/main" id="{702A509D-F654-9E4B-8F1E-D86E6736D161}"/>
              </a:ext>
            </a:extLst>
          </p:cNvPr>
          <p:cNvSpPr/>
          <p:nvPr/>
        </p:nvSpPr>
        <p:spPr>
          <a:xfrm>
            <a:off x="5276905" y="1861270"/>
            <a:ext cx="484909" cy="10159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Left Arrow 23">
            <a:extLst>
              <a:ext uri="{FF2B5EF4-FFF2-40B4-BE49-F238E27FC236}">
                <a16:creationId xmlns:a16="http://schemas.microsoft.com/office/drawing/2014/main" id="{1EDF48E9-5B91-414A-8533-697730751231}"/>
              </a:ext>
            </a:extLst>
          </p:cNvPr>
          <p:cNvSpPr/>
          <p:nvPr/>
        </p:nvSpPr>
        <p:spPr>
          <a:xfrm>
            <a:off x="3037667" y="3394683"/>
            <a:ext cx="1636325" cy="5336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Up-Down Arrow 24">
            <a:extLst>
              <a:ext uri="{FF2B5EF4-FFF2-40B4-BE49-F238E27FC236}">
                <a16:creationId xmlns:a16="http://schemas.microsoft.com/office/drawing/2014/main" id="{1705D3D1-B5B2-B446-A2BA-CF56355C73B9}"/>
              </a:ext>
            </a:extLst>
          </p:cNvPr>
          <p:cNvSpPr/>
          <p:nvPr/>
        </p:nvSpPr>
        <p:spPr>
          <a:xfrm rot="3799830">
            <a:off x="7014460" y="1270505"/>
            <a:ext cx="509137" cy="251564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Up-Down Arrow 27">
            <a:extLst>
              <a:ext uri="{FF2B5EF4-FFF2-40B4-BE49-F238E27FC236}">
                <a16:creationId xmlns:a16="http://schemas.microsoft.com/office/drawing/2014/main" id="{F73BB909-03D0-914F-93DA-C7F71A6C707D}"/>
              </a:ext>
            </a:extLst>
          </p:cNvPr>
          <p:cNvSpPr/>
          <p:nvPr/>
        </p:nvSpPr>
        <p:spPr>
          <a:xfrm>
            <a:off x="5321713" y="3671448"/>
            <a:ext cx="420241" cy="21015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1D1F6D-2824-497D-B3A3-9AC9BD16CA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48D19E-6187-6046-8C0A-64B158EAAE56}"/>
              </a:ext>
            </a:extLst>
          </p:cNvPr>
          <p:cNvSpPr/>
          <p:nvPr/>
        </p:nvSpPr>
        <p:spPr>
          <a:xfrm>
            <a:off x="4724372" y="2877247"/>
            <a:ext cx="1638300" cy="138852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CC Team</a:t>
            </a:r>
          </a:p>
        </p:txBody>
      </p:sp>
    </p:spTree>
    <p:extLst>
      <p:ext uri="{BB962C8B-B14F-4D97-AF65-F5344CB8AC3E}">
        <p14:creationId xmlns:p14="http://schemas.microsoft.com/office/powerpoint/2010/main" val="78226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8B4515-131D-4747-BA91-FCED1DEFC5F0}"/>
</file>

<file path=customXml/itemProps2.xml><?xml version="1.0" encoding="utf-8"?>
<ds:datastoreItem xmlns:ds="http://schemas.openxmlformats.org/officeDocument/2006/customXml" ds:itemID="{D241385D-150D-4631-A796-EF4D9FCC6205}"/>
</file>

<file path=customXml/itemProps3.xml><?xml version="1.0" encoding="utf-8"?>
<ds:datastoreItem xmlns:ds="http://schemas.openxmlformats.org/officeDocument/2006/customXml" ds:itemID="{91809CDD-BEFC-46A1-A33F-9031FB6901C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Macintosh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Care Coordinators For Health Inequalities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Coordinators For Health Inequalities</dc:title>
  <dc:creator>Aaminah Verity</dc:creator>
  <cp:lastModifiedBy>Aaminah Verity</cp:lastModifiedBy>
  <cp:revision>1</cp:revision>
  <dcterms:created xsi:type="dcterms:W3CDTF">2022-03-31T11:59:00Z</dcterms:created>
  <dcterms:modified xsi:type="dcterms:W3CDTF">2022-03-31T11:59:26Z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MediaServiceImageTags">
    <vt:lpwstr/>
  </property>
</Properties>
</file>