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93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6615E-2DE7-4604-B96B-9B2990710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E784DA-408A-4B1E-989A-4D14BCAF8A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A8B68-9362-4345-83CA-8FAA99890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E2B8-DCA6-459E-BCD0-A12ECD029D53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864D0-5EB2-4AC9-8F68-33B9B0CEE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94B42-10B8-4D19-B585-F427E0AAA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39256-C2A5-4C12-8E94-B106F88F8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8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08861-95B7-4048-98A5-AB929E0AB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980A36-F7E9-498F-9304-0067EFC38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FF95E-9805-46DF-A283-03760A4FA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E2B8-DCA6-459E-BCD0-A12ECD029D53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5346E-2496-4546-A0A2-2631F14F7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EA23F-E8D1-4E9A-81F1-850AF8CF4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39256-C2A5-4C12-8E94-B106F88F8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30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C082FA-A967-4EC7-944A-22410CF1B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319D0-8816-4506-8285-E23854E22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BBDF3-E9EF-4A87-BD96-C73E99B64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E2B8-DCA6-459E-BCD0-A12ECD029D53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D74E8-6EF4-47D9-8C13-B8C18E0AE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E6B96-9279-4F54-B8D6-E040164CD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39256-C2A5-4C12-8E94-B106F88F8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12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B55FD-AEF6-4029-91C0-1D747E9D1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C4CF2-E7CD-4175-9CB7-5344C64B3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78288-9D04-48CE-A7E9-FC3A3720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E2B8-DCA6-459E-BCD0-A12ECD029D53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F4CFE-840B-48AF-821B-A2CEAAE5D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BD448-FB73-467E-ACA4-6AB553AB6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39256-C2A5-4C12-8E94-B106F88F8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00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639BC-9D46-4AE7-9675-32ABF2588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EA02FF-9EC2-4866-AEB9-C25C5B4FA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83FA1-83B3-4B3B-BA81-6D2E1E3DA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E2B8-DCA6-459E-BCD0-A12ECD029D53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BA28C-100E-46FA-9201-A8300804B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E3B5B-BFE6-465F-AA90-6F2BBCA5C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39256-C2A5-4C12-8E94-B106F88F8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5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4432C-E7B1-4DFF-B1CB-53C41E60F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B2851-4CA3-4C44-B3AA-9EB5F74BED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27ECA-3B89-4B0C-980E-1288AFE3A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A05AE8-41F4-414A-AD68-D37196A3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E2B8-DCA6-459E-BCD0-A12ECD029D53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844C3-156D-4EDB-AB07-0DD8E2161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45173D-1849-4572-97A2-6F135301E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39256-C2A5-4C12-8E94-B106F88F8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297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7C681-F860-4B79-ADB4-CDD9E8713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B3C56-B86E-48C3-9B05-8B8C98FB8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EAF505-8EBB-4B35-91EE-8F7EC01DF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77B571-1089-413A-9029-282263DB81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CA8C50-3B45-477D-A093-6186EE6008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BA0ECF-870B-4F69-A919-7DF3E0994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E2B8-DCA6-459E-BCD0-A12ECD029D53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E2366C-9F81-4904-ADFE-DA615739A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7B0FAA-60F9-4FCD-97D1-A7318A6D5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39256-C2A5-4C12-8E94-B106F88F8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41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6B5A-FA22-44BD-AA60-EC4B2DF8A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9E54B6-25FA-4D1B-80B5-5508FF922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E2B8-DCA6-459E-BCD0-A12ECD029D53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5BA53F-0962-4451-AD6E-4AC2BF0BA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3C645B-F660-48F5-9B3A-E9363F6C8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39256-C2A5-4C12-8E94-B106F88F8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77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413659-5A6A-43FC-ACE7-2FF5E9295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E2B8-DCA6-459E-BCD0-A12ECD029D53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C17742-9683-456A-B8C1-08CBB8169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BEF33A-928E-40C9-8D24-188687089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39256-C2A5-4C12-8E94-B106F88F8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49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6EA8F-3A4C-4F00-AEAC-467893AE2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BBBE1-76B5-4B44-B7A3-A4016308F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F6E73C-FDBA-4D75-8536-017EDC776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6EC346-271E-4888-AB35-4849A5DF4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E2B8-DCA6-459E-BCD0-A12ECD029D53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A103C-ACC4-4016-9258-B67AA8177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3F004-5E6D-4C44-A02C-D8B6F632D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39256-C2A5-4C12-8E94-B106F88F8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46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1267B-80C1-4BE6-ABE9-64A73D146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C64203-8D67-4444-85A6-1DA82370EC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AAFA8-8D00-4E42-A552-8E0D2E51C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9A723-0A6C-4A04-95C5-70827F71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9E2B8-DCA6-459E-BCD0-A12ECD029D53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1CC0CF-117C-4597-9227-C456110D6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7A6225-5B7E-4573-A9FD-35E417B7F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39256-C2A5-4C12-8E94-B106F88F8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23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C14EE5-1F34-4778-9954-D5A07FB0C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AF47B-8235-44F0-816B-F76A869D4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7EB5D-6B07-4D8B-A863-9AEF55367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9E2B8-DCA6-459E-BCD0-A12ECD029D53}" type="datetimeFigureOut">
              <a:rPr lang="en-GB" smtClean="0"/>
              <a:t>12/07/2022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C60B7-67FB-4A1E-8C77-906E8D19C3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4A7BE-4B99-4931-8220-FA365B7B4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39256-C2A5-4C12-8E94-B106F88F8C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08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6AA38-5454-4203-8A55-BA5E02E1D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4CE25-4332-7E44-B312-BA5746963069}" type="datetime1">
              <a:rPr lang="en-GB" smtClean="0"/>
              <a:t>12/07/2022</a:t>
            </a:fld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C5D2AC-3D23-42E9-93F4-481B75BE6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17672-313D-49D0-85C5-A3632A337796}" type="slidenum">
              <a:rPr lang="en-GB" smtClean="0"/>
              <a:t>1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C10812-8E29-4F7E-A1F7-EDE93E8B99AF}"/>
              </a:ext>
            </a:extLst>
          </p:cNvPr>
          <p:cNvSpPr txBox="1"/>
          <p:nvPr/>
        </p:nvSpPr>
        <p:spPr>
          <a:xfrm>
            <a:off x="1009650" y="2158455"/>
            <a:ext cx="937260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​“A relentless focus on the needs of patients, families and carers; proper and sophisticated use of data for learning and improvement; systems thinking; a commitment to engage with the workforce; widespread use of rapid test​s of change (PDSA cycles) for continual learning; the removal of waste from processes, products and services; and the pursuit of joy at work."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77E63E4-9DFD-491D-A91D-01737D31BC1B}"/>
              </a:ext>
            </a:extLst>
          </p:cNvPr>
          <p:cNvSpPr txBox="1"/>
          <p:nvPr/>
        </p:nvSpPr>
        <p:spPr>
          <a:xfrm>
            <a:off x="1009650" y="5562600"/>
            <a:ext cx="5991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Kings Fund - Improving Quality in the English NHS 2016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1208C9-9011-4AD6-9B5B-FA2F48DCD762}"/>
              </a:ext>
            </a:extLst>
          </p:cNvPr>
          <p:cNvSpPr txBox="1"/>
          <p:nvPr/>
        </p:nvSpPr>
        <p:spPr>
          <a:xfrm>
            <a:off x="1076325" y="1182242"/>
            <a:ext cx="5305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is QI?</a:t>
            </a:r>
          </a:p>
        </p:txBody>
      </p:sp>
    </p:spTree>
    <p:extLst>
      <p:ext uri="{BB962C8B-B14F-4D97-AF65-F5344CB8AC3E}">
        <p14:creationId xmlns:p14="http://schemas.microsoft.com/office/powerpoint/2010/main" val="26967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13">
            <a:extLst>
              <a:ext uri="{FF2B5EF4-FFF2-40B4-BE49-F238E27FC236}">
                <a16:creationId xmlns:a16="http://schemas.microsoft.com/office/drawing/2014/main" id="{0EABE3CD-CA93-477C-83AF-F4760F9FE809}"/>
              </a:ext>
            </a:extLst>
          </p:cNvPr>
          <p:cNvSpPr/>
          <p:nvPr/>
        </p:nvSpPr>
        <p:spPr>
          <a:xfrm>
            <a:off x="661919" y="1722267"/>
            <a:ext cx="11447223" cy="3020911"/>
          </a:xfrm>
          <a:prstGeom prst="rightArrow">
            <a:avLst>
              <a:gd name="adj1" fmla="val 50000"/>
              <a:gd name="adj2" fmla="val 2913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reeform 14">
            <a:extLst>
              <a:ext uri="{FF2B5EF4-FFF2-40B4-BE49-F238E27FC236}">
                <a16:creationId xmlns:a16="http://schemas.microsoft.com/office/drawing/2014/main" id="{4661BBD1-7EC1-4AC7-BD91-5839CA4D86EC}"/>
              </a:ext>
            </a:extLst>
          </p:cNvPr>
          <p:cNvSpPr/>
          <p:nvPr/>
        </p:nvSpPr>
        <p:spPr>
          <a:xfrm>
            <a:off x="1304758" y="2534902"/>
            <a:ext cx="1549578" cy="1371274"/>
          </a:xfrm>
          <a:custGeom>
            <a:avLst/>
            <a:gdLst>
              <a:gd name="connsiteX0" fmla="*/ 0 w 1549578"/>
              <a:gd name="connsiteY0" fmla="*/ 258268 h 1641782"/>
              <a:gd name="connsiteX1" fmla="*/ 258268 w 1549578"/>
              <a:gd name="connsiteY1" fmla="*/ 0 h 1641782"/>
              <a:gd name="connsiteX2" fmla="*/ 1291310 w 1549578"/>
              <a:gd name="connsiteY2" fmla="*/ 0 h 1641782"/>
              <a:gd name="connsiteX3" fmla="*/ 1549578 w 1549578"/>
              <a:gd name="connsiteY3" fmla="*/ 258268 h 1641782"/>
              <a:gd name="connsiteX4" fmla="*/ 1549578 w 1549578"/>
              <a:gd name="connsiteY4" fmla="*/ 1383514 h 1641782"/>
              <a:gd name="connsiteX5" fmla="*/ 1291310 w 1549578"/>
              <a:gd name="connsiteY5" fmla="*/ 1641782 h 1641782"/>
              <a:gd name="connsiteX6" fmla="*/ 258268 w 1549578"/>
              <a:gd name="connsiteY6" fmla="*/ 1641782 h 1641782"/>
              <a:gd name="connsiteX7" fmla="*/ 0 w 1549578"/>
              <a:gd name="connsiteY7" fmla="*/ 1383514 h 1641782"/>
              <a:gd name="connsiteX8" fmla="*/ 0 w 1549578"/>
              <a:gd name="connsiteY8" fmla="*/ 258268 h 164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9578" h="1641782">
                <a:moveTo>
                  <a:pt x="0" y="258268"/>
                </a:moveTo>
                <a:cubicBezTo>
                  <a:pt x="0" y="115631"/>
                  <a:pt x="115631" y="0"/>
                  <a:pt x="258268" y="0"/>
                </a:cubicBezTo>
                <a:lnTo>
                  <a:pt x="1291310" y="0"/>
                </a:lnTo>
                <a:cubicBezTo>
                  <a:pt x="1433947" y="0"/>
                  <a:pt x="1549578" y="115631"/>
                  <a:pt x="1549578" y="258268"/>
                </a:cubicBezTo>
                <a:lnTo>
                  <a:pt x="1549578" y="1383514"/>
                </a:lnTo>
                <a:cubicBezTo>
                  <a:pt x="1549578" y="1526151"/>
                  <a:pt x="1433947" y="1641782"/>
                  <a:pt x="1291310" y="1641782"/>
                </a:cubicBezTo>
                <a:lnTo>
                  <a:pt x="258268" y="1641782"/>
                </a:lnTo>
                <a:cubicBezTo>
                  <a:pt x="115631" y="1641782"/>
                  <a:pt x="0" y="1526151"/>
                  <a:pt x="0" y="1383514"/>
                </a:cubicBezTo>
                <a:lnTo>
                  <a:pt x="0" y="258268"/>
                </a:lnTo>
                <a:close/>
              </a:path>
            </a:pathLst>
          </a:custGeom>
          <a:solidFill>
            <a:schemeClr val="accent2"/>
          </a:solidFill>
          <a:ln w="76200">
            <a:solidFill>
              <a:schemeClr val="accent2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794" tIns="132794" rIns="132794" bIns="132794" numCol="1" spcCol="1270" anchor="ctr" anchorCtr="0">
            <a:noAutofit/>
          </a:bodyPr>
          <a:lstStyle/>
          <a:p>
            <a:pPr marL="0" marR="0" lvl="0" indent="0" algn="ctr" defTabSz="6667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Identifying the quality issue</a:t>
            </a:r>
          </a:p>
        </p:txBody>
      </p:sp>
      <p:sp>
        <p:nvSpPr>
          <p:cNvPr id="6" name="Freeform 15">
            <a:extLst>
              <a:ext uri="{FF2B5EF4-FFF2-40B4-BE49-F238E27FC236}">
                <a16:creationId xmlns:a16="http://schemas.microsoft.com/office/drawing/2014/main" id="{869A6FC2-5B15-4D06-9924-802860EA70EB}"/>
              </a:ext>
            </a:extLst>
          </p:cNvPr>
          <p:cNvSpPr/>
          <p:nvPr/>
        </p:nvSpPr>
        <p:spPr>
          <a:xfrm>
            <a:off x="3451982" y="2534902"/>
            <a:ext cx="1572155" cy="1371274"/>
          </a:xfrm>
          <a:custGeom>
            <a:avLst/>
            <a:gdLst>
              <a:gd name="connsiteX0" fmla="*/ 0 w 1549578"/>
              <a:gd name="connsiteY0" fmla="*/ 258268 h 1641782"/>
              <a:gd name="connsiteX1" fmla="*/ 258268 w 1549578"/>
              <a:gd name="connsiteY1" fmla="*/ 0 h 1641782"/>
              <a:gd name="connsiteX2" fmla="*/ 1291310 w 1549578"/>
              <a:gd name="connsiteY2" fmla="*/ 0 h 1641782"/>
              <a:gd name="connsiteX3" fmla="*/ 1549578 w 1549578"/>
              <a:gd name="connsiteY3" fmla="*/ 258268 h 1641782"/>
              <a:gd name="connsiteX4" fmla="*/ 1549578 w 1549578"/>
              <a:gd name="connsiteY4" fmla="*/ 1383514 h 1641782"/>
              <a:gd name="connsiteX5" fmla="*/ 1291310 w 1549578"/>
              <a:gd name="connsiteY5" fmla="*/ 1641782 h 1641782"/>
              <a:gd name="connsiteX6" fmla="*/ 258268 w 1549578"/>
              <a:gd name="connsiteY6" fmla="*/ 1641782 h 1641782"/>
              <a:gd name="connsiteX7" fmla="*/ 0 w 1549578"/>
              <a:gd name="connsiteY7" fmla="*/ 1383514 h 1641782"/>
              <a:gd name="connsiteX8" fmla="*/ 0 w 1549578"/>
              <a:gd name="connsiteY8" fmla="*/ 258268 h 164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9578" h="1641782">
                <a:moveTo>
                  <a:pt x="0" y="258268"/>
                </a:moveTo>
                <a:cubicBezTo>
                  <a:pt x="0" y="115631"/>
                  <a:pt x="115631" y="0"/>
                  <a:pt x="258268" y="0"/>
                </a:cubicBezTo>
                <a:lnTo>
                  <a:pt x="1291310" y="0"/>
                </a:lnTo>
                <a:cubicBezTo>
                  <a:pt x="1433947" y="0"/>
                  <a:pt x="1549578" y="115631"/>
                  <a:pt x="1549578" y="258268"/>
                </a:cubicBezTo>
                <a:lnTo>
                  <a:pt x="1549578" y="1383514"/>
                </a:lnTo>
                <a:cubicBezTo>
                  <a:pt x="1549578" y="1526151"/>
                  <a:pt x="1433947" y="1641782"/>
                  <a:pt x="1291310" y="1641782"/>
                </a:cubicBezTo>
                <a:lnTo>
                  <a:pt x="258268" y="1641782"/>
                </a:lnTo>
                <a:cubicBezTo>
                  <a:pt x="115631" y="1641782"/>
                  <a:pt x="0" y="1526151"/>
                  <a:pt x="0" y="1383514"/>
                </a:cubicBezTo>
                <a:lnTo>
                  <a:pt x="0" y="258268"/>
                </a:lnTo>
                <a:close/>
              </a:path>
            </a:pathLst>
          </a:cu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794" tIns="132794" rIns="132794" bIns="132794" numCol="1" spcCol="1270" anchor="ctr" anchorCtr="0">
            <a:noAutofit/>
          </a:bodyPr>
          <a:lstStyle/>
          <a:p>
            <a:pPr marL="0" marR="0" lvl="0" indent="0" algn="ctr" defTabSz="6667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Understand the problem</a:t>
            </a:r>
          </a:p>
        </p:txBody>
      </p:sp>
      <p:sp>
        <p:nvSpPr>
          <p:cNvPr id="7" name="Freeform 16">
            <a:extLst>
              <a:ext uri="{FF2B5EF4-FFF2-40B4-BE49-F238E27FC236}">
                <a16:creationId xmlns:a16="http://schemas.microsoft.com/office/drawing/2014/main" id="{98751E54-63AD-465F-A825-78505E2EE2D1}"/>
              </a:ext>
            </a:extLst>
          </p:cNvPr>
          <p:cNvSpPr/>
          <p:nvPr/>
        </p:nvSpPr>
        <p:spPr>
          <a:xfrm>
            <a:off x="5434685" y="2534902"/>
            <a:ext cx="1549578" cy="1371274"/>
          </a:xfrm>
          <a:custGeom>
            <a:avLst/>
            <a:gdLst>
              <a:gd name="connsiteX0" fmla="*/ 0 w 1549578"/>
              <a:gd name="connsiteY0" fmla="*/ 258268 h 1641782"/>
              <a:gd name="connsiteX1" fmla="*/ 258268 w 1549578"/>
              <a:gd name="connsiteY1" fmla="*/ 0 h 1641782"/>
              <a:gd name="connsiteX2" fmla="*/ 1291310 w 1549578"/>
              <a:gd name="connsiteY2" fmla="*/ 0 h 1641782"/>
              <a:gd name="connsiteX3" fmla="*/ 1549578 w 1549578"/>
              <a:gd name="connsiteY3" fmla="*/ 258268 h 1641782"/>
              <a:gd name="connsiteX4" fmla="*/ 1549578 w 1549578"/>
              <a:gd name="connsiteY4" fmla="*/ 1383514 h 1641782"/>
              <a:gd name="connsiteX5" fmla="*/ 1291310 w 1549578"/>
              <a:gd name="connsiteY5" fmla="*/ 1641782 h 1641782"/>
              <a:gd name="connsiteX6" fmla="*/ 258268 w 1549578"/>
              <a:gd name="connsiteY6" fmla="*/ 1641782 h 1641782"/>
              <a:gd name="connsiteX7" fmla="*/ 0 w 1549578"/>
              <a:gd name="connsiteY7" fmla="*/ 1383514 h 1641782"/>
              <a:gd name="connsiteX8" fmla="*/ 0 w 1549578"/>
              <a:gd name="connsiteY8" fmla="*/ 258268 h 164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9578" h="1641782">
                <a:moveTo>
                  <a:pt x="0" y="258268"/>
                </a:moveTo>
                <a:cubicBezTo>
                  <a:pt x="0" y="115631"/>
                  <a:pt x="115631" y="0"/>
                  <a:pt x="258268" y="0"/>
                </a:cubicBezTo>
                <a:lnTo>
                  <a:pt x="1291310" y="0"/>
                </a:lnTo>
                <a:cubicBezTo>
                  <a:pt x="1433947" y="0"/>
                  <a:pt x="1549578" y="115631"/>
                  <a:pt x="1549578" y="258268"/>
                </a:cubicBezTo>
                <a:lnTo>
                  <a:pt x="1549578" y="1383514"/>
                </a:lnTo>
                <a:cubicBezTo>
                  <a:pt x="1549578" y="1526151"/>
                  <a:pt x="1433947" y="1641782"/>
                  <a:pt x="1291310" y="1641782"/>
                </a:cubicBezTo>
                <a:lnTo>
                  <a:pt x="258268" y="1641782"/>
                </a:lnTo>
                <a:cubicBezTo>
                  <a:pt x="115631" y="1641782"/>
                  <a:pt x="0" y="1526151"/>
                  <a:pt x="0" y="1383514"/>
                </a:cubicBezTo>
                <a:lnTo>
                  <a:pt x="0" y="258268"/>
                </a:lnTo>
                <a:close/>
              </a:path>
            </a:pathLst>
          </a:custGeom>
          <a:solidFill>
            <a:srgbClr val="33CCFF"/>
          </a:solidFill>
          <a:ln>
            <a:solidFill>
              <a:srgbClr val="33CCFF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794" tIns="132794" rIns="132794" bIns="132794" numCol="1" spcCol="1270" anchor="ctr" anchorCtr="0">
            <a:noAutofit/>
          </a:bodyPr>
          <a:lstStyle/>
          <a:p>
            <a:pPr marL="0" marR="0" lvl="0" indent="0" algn="ctr" defTabSz="6667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Developing a strategy and change ideas</a:t>
            </a:r>
          </a:p>
        </p:txBody>
      </p:sp>
      <p:sp>
        <p:nvSpPr>
          <p:cNvPr id="8" name="Freeform 17">
            <a:extLst>
              <a:ext uri="{FF2B5EF4-FFF2-40B4-BE49-F238E27FC236}">
                <a16:creationId xmlns:a16="http://schemas.microsoft.com/office/drawing/2014/main" id="{DB77FD40-96B3-40FE-8459-523427B1B3E6}"/>
              </a:ext>
            </a:extLst>
          </p:cNvPr>
          <p:cNvSpPr/>
          <p:nvPr/>
        </p:nvSpPr>
        <p:spPr>
          <a:xfrm>
            <a:off x="7321798" y="2534902"/>
            <a:ext cx="1549578" cy="1371274"/>
          </a:xfrm>
          <a:custGeom>
            <a:avLst/>
            <a:gdLst>
              <a:gd name="connsiteX0" fmla="*/ 0 w 1549578"/>
              <a:gd name="connsiteY0" fmla="*/ 258268 h 1641782"/>
              <a:gd name="connsiteX1" fmla="*/ 258268 w 1549578"/>
              <a:gd name="connsiteY1" fmla="*/ 0 h 1641782"/>
              <a:gd name="connsiteX2" fmla="*/ 1291310 w 1549578"/>
              <a:gd name="connsiteY2" fmla="*/ 0 h 1641782"/>
              <a:gd name="connsiteX3" fmla="*/ 1549578 w 1549578"/>
              <a:gd name="connsiteY3" fmla="*/ 258268 h 1641782"/>
              <a:gd name="connsiteX4" fmla="*/ 1549578 w 1549578"/>
              <a:gd name="connsiteY4" fmla="*/ 1383514 h 1641782"/>
              <a:gd name="connsiteX5" fmla="*/ 1291310 w 1549578"/>
              <a:gd name="connsiteY5" fmla="*/ 1641782 h 1641782"/>
              <a:gd name="connsiteX6" fmla="*/ 258268 w 1549578"/>
              <a:gd name="connsiteY6" fmla="*/ 1641782 h 1641782"/>
              <a:gd name="connsiteX7" fmla="*/ 0 w 1549578"/>
              <a:gd name="connsiteY7" fmla="*/ 1383514 h 1641782"/>
              <a:gd name="connsiteX8" fmla="*/ 0 w 1549578"/>
              <a:gd name="connsiteY8" fmla="*/ 258268 h 164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9578" h="1641782">
                <a:moveTo>
                  <a:pt x="0" y="258268"/>
                </a:moveTo>
                <a:cubicBezTo>
                  <a:pt x="0" y="115631"/>
                  <a:pt x="115631" y="0"/>
                  <a:pt x="258268" y="0"/>
                </a:cubicBezTo>
                <a:lnTo>
                  <a:pt x="1291310" y="0"/>
                </a:lnTo>
                <a:cubicBezTo>
                  <a:pt x="1433947" y="0"/>
                  <a:pt x="1549578" y="115631"/>
                  <a:pt x="1549578" y="258268"/>
                </a:cubicBezTo>
                <a:lnTo>
                  <a:pt x="1549578" y="1383514"/>
                </a:lnTo>
                <a:cubicBezTo>
                  <a:pt x="1549578" y="1526151"/>
                  <a:pt x="1433947" y="1641782"/>
                  <a:pt x="1291310" y="1641782"/>
                </a:cubicBezTo>
                <a:lnTo>
                  <a:pt x="258268" y="1641782"/>
                </a:lnTo>
                <a:cubicBezTo>
                  <a:pt x="115631" y="1641782"/>
                  <a:pt x="0" y="1526151"/>
                  <a:pt x="0" y="1383514"/>
                </a:cubicBezTo>
                <a:lnTo>
                  <a:pt x="0" y="258268"/>
                </a:lnTo>
                <a:close/>
              </a:path>
            </a:pathLst>
          </a:custGeom>
          <a:solidFill>
            <a:srgbClr val="9933FF"/>
          </a:solidFill>
          <a:ln>
            <a:solidFill>
              <a:srgbClr val="9933FF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794" tIns="132794" rIns="132794" bIns="132794" numCol="1" spcCol="1270" anchor="ctr" anchorCtr="0">
            <a:noAutofit/>
          </a:bodyPr>
          <a:lstStyle/>
          <a:p>
            <a:pPr marL="0" marR="0" lvl="0" indent="0" algn="ctr" defTabSz="6667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Testing </a:t>
            </a:r>
          </a:p>
        </p:txBody>
      </p:sp>
      <p:sp>
        <p:nvSpPr>
          <p:cNvPr id="9" name="Freeform 18">
            <a:extLst>
              <a:ext uri="{FF2B5EF4-FFF2-40B4-BE49-F238E27FC236}">
                <a16:creationId xmlns:a16="http://schemas.microsoft.com/office/drawing/2014/main" id="{4F45423F-1612-41EF-B3D0-19CBE584AE6E}"/>
              </a:ext>
            </a:extLst>
          </p:cNvPr>
          <p:cNvSpPr/>
          <p:nvPr/>
        </p:nvSpPr>
        <p:spPr>
          <a:xfrm>
            <a:off x="9208911" y="2534902"/>
            <a:ext cx="1549578" cy="1371274"/>
          </a:xfrm>
          <a:custGeom>
            <a:avLst/>
            <a:gdLst>
              <a:gd name="connsiteX0" fmla="*/ 0 w 1549578"/>
              <a:gd name="connsiteY0" fmla="*/ 258268 h 1641782"/>
              <a:gd name="connsiteX1" fmla="*/ 258268 w 1549578"/>
              <a:gd name="connsiteY1" fmla="*/ 0 h 1641782"/>
              <a:gd name="connsiteX2" fmla="*/ 1291310 w 1549578"/>
              <a:gd name="connsiteY2" fmla="*/ 0 h 1641782"/>
              <a:gd name="connsiteX3" fmla="*/ 1549578 w 1549578"/>
              <a:gd name="connsiteY3" fmla="*/ 258268 h 1641782"/>
              <a:gd name="connsiteX4" fmla="*/ 1549578 w 1549578"/>
              <a:gd name="connsiteY4" fmla="*/ 1383514 h 1641782"/>
              <a:gd name="connsiteX5" fmla="*/ 1291310 w 1549578"/>
              <a:gd name="connsiteY5" fmla="*/ 1641782 h 1641782"/>
              <a:gd name="connsiteX6" fmla="*/ 258268 w 1549578"/>
              <a:gd name="connsiteY6" fmla="*/ 1641782 h 1641782"/>
              <a:gd name="connsiteX7" fmla="*/ 0 w 1549578"/>
              <a:gd name="connsiteY7" fmla="*/ 1383514 h 1641782"/>
              <a:gd name="connsiteX8" fmla="*/ 0 w 1549578"/>
              <a:gd name="connsiteY8" fmla="*/ 258268 h 164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49578" h="1641782">
                <a:moveTo>
                  <a:pt x="0" y="258268"/>
                </a:moveTo>
                <a:cubicBezTo>
                  <a:pt x="0" y="115631"/>
                  <a:pt x="115631" y="0"/>
                  <a:pt x="258268" y="0"/>
                </a:cubicBezTo>
                <a:lnTo>
                  <a:pt x="1291310" y="0"/>
                </a:lnTo>
                <a:cubicBezTo>
                  <a:pt x="1433947" y="0"/>
                  <a:pt x="1549578" y="115631"/>
                  <a:pt x="1549578" y="258268"/>
                </a:cubicBezTo>
                <a:lnTo>
                  <a:pt x="1549578" y="1383514"/>
                </a:lnTo>
                <a:cubicBezTo>
                  <a:pt x="1549578" y="1526151"/>
                  <a:pt x="1433947" y="1641782"/>
                  <a:pt x="1291310" y="1641782"/>
                </a:cubicBezTo>
                <a:lnTo>
                  <a:pt x="258268" y="1641782"/>
                </a:lnTo>
                <a:cubicBezTo>
                  <a:pt x="115631" y="1641782"/>
                  <a:pt x="0" y="1526151"/>
                  <a:pt x="0" y="1383514"/>
                </a:cubicBezTo>
                <a:lnTo>
                  <a:pt x="0" y="258268"/>
                </a:lnTo>
                <a:close/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794" tIns="132794" rIns="132794" bIns="132794" numCol="1" spcCol="1270" anchor="ctr" anchorCtr="0">
            <a:noAutofit/>
          </a:bodyPr>
          <a:lstStyle/>
          <a:p>
            <a:pPr marL="0" marR="0" lvl="0" indent="0" algn="ctr" defTabSz="6667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Implement &amp; sustaining the gains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F965E0A-75A6-487B-8819-EEE456994F4B}"/>
              </a:ext>
            </a:extLst>
          </p:cNvPr>
          <p:cNvSpPr/>
          <p:nvPr/>
        </p:nvSpPr>
        <p:spPr>
          <a:xfrm>
            <a:off x="1069066" y="4319131"/>
            <a:ext cx="2271043" cy="102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Deciding what to improve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When to use QI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131119-3441-4485-A363-1B5E2209B096}"/>
              </a:ext>
            </a:extLst>
          </p:cNvPr>
          <p:cNvSpPr/>
          <p:nvPr/>
        </p:nvSpPr>
        <p:spPr>
          <a:xfrm>
            <a:off x="3451982" y="4225438"/>
            <a:ext cx="1892178" cy="135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Pareto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Flow Chart 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Fishbone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3-part data review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B5BED7-4FA2-4896-9CD4-04D6A46A5CB4}"/>
              </a:ext>
            </a:extLst>
          </p:cNvPr>
          <p:cNvSpPr/>
          <p:nvPr/>
        </p:nvSpPr>
        <p:spPr>
          <a:xfrm>
            <a:off x="5456033" y="4209822"/>
            <a:ext cx="1952556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Divergent/ convergent thinking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Driver diagram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Engaging the team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Creativity methods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B5F6FA-73F3-4804-91BD-22F222E13BA3}"/>
              </a:ext>
            </a:extLst>
          </p:cNvPr>
          <p:cNvSpPr/>
          <p:nvPr/>
        </p:nvSpPr>
        <p:spPr>
          <a:xfrm>
            <a:off x="9101480" y="4198300"/>
            <a:ext cx="1797015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PDSA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Time series analysis (run charts, control charts)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EEFCF8-6350-475B-941C-EAF20C4350BD}"/>
              </a:ext>
            </a:extLst>
          </p:cNvPr>
          <p:cNvSpPr/>
          <p:nvPr/>
        </p:nvSpPr>
        <p:spPr>
          <a:xfrm>
            <a:off x="7414812" y="4198300"/>
            <a:ext cx="203174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Policy, training, manuals, resource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Quality control, 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Audit and assurance processes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Benchmarking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432DD8-43CD-4696-844A-9F13FB5014E4}"/>
              </a:ext>
            </a:extLst>
          </p:cNvPr>
          <p:cNvSpPr txBox="1"/>
          <p:nvPr/>
        </p:nvSpPr>
        <p:spPr>
          <a:xfrm>
            <a:off x="955040" y="772290"/>
            <a:ext cx="8778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Quality Improvement Journey</a:t>
            </a:r>
          </a:p>
        </p:txBody>
      </p:sp>
    </p:spTree>
    <p:extLst>
      <p:ext uri="{BB962C8B-B14F-4D97-AF65-F5344CB8AC3E}">
        <p14:creationId xmlns:p14="http://schemas.microsoft.com/office/powerpoint/2010/main" val="140460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1CFE07FB-9B9D-4CBC-B7B2-1AB064298F94}"/>
              </a:ext>
            </a:extLst>
          </p:cNvPr>
          <p:cNvSpPr/>
          <p:nvPr/>
        </p:nvSpPr>
        <p:spPr>
          <a:xfrm>
            <a:off x="5509608" y="5460564"/>
            <a:ext cx="4962525" cy="110353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5C19A8F-A4E0-467C-ADBA-146E92334DC8}"/>
              </a:ext>
            </a:extLst>
          </p:cNvPr>
          <p:cNvSpPr/>
          <p:nvPr/>
        </p:nvSpPr>
        <p:spPr>
          <a:xfrm>
            <a:off x="6222833" y="2237155"/>
            <a:ext cx="4749967" cy="310290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A1198EB-3FD5-41BB-A2A7-F57A60803B59}"/>
              </a:ext>
            </a:extLst>
          </p:cNvPr>
          <p:cNvSpPr/>
          <p:nvPr/>
        </p:nvSpPr>
        <p:spPr>
          <a:xfrm>
            <a:off x="6222833" y="962025"/>
            <a:ext cx="5095408" cy="110353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696B1A-8820-433C-A229-59D6AFD23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759" y="1500631"/>
            <a:ext cx="2976879" cy="404855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6002923-4E94-4888-B053-D96BDDDDC446}"/>
              </a:ext>
            </a:extLst>
          </p:cNvPr>
          <p:cNvSpPr txBox="1"/>
          <p:nvPr/>
        </p:nvSpPr>
        <p:spPr>
          <a:xfrm>
            <a:off x="1631662" y="360675"/>
            <a:ext cx="8058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Systematic Approach to addressing complex issues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9734D597-E148-41AB-9983-3F83F89B2386}"/>
              </a:ext>
            </a:extLst>
          </p:cNvPr>
          <p:cNvSpPr/>
          <p:nvPr/>
        </p:nvSpPr>
        <p:spPr>
          <a:xfrm rot="20859164">
            <a:off x="3809844" y="1727372"/>
            <a:ext cx="2152650" cy="295275"/>
          </a:xfrm>
          <a:prstGeom prst="rightArrow">
            <a:avLst>
              <a:gd name="adj1" fmla="val 100000"/>
              <a:gd name="adj2" fmla="val 114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EDC2FE1-F590-4290-A460-61ADEC162E01}"/>
              </a:ext>
            </a:extLst>
          </p:cNvPr>
          <p:cNvSpPr txBox="1"/>
          <p:nvPr/>
        </p:nvSpPr>
        <p:spPr>
          <a:xfrm>
            <a:off x="6413817" y="1141409"/>
            <a:ext cx="4660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does success look like? What are we trying to achieve? By how much? By when?</a:t>
            </a: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5FB542BC-A3E0-4442-AB0A-E26C5687D3A8}"/>
              </a:ext>
            </a:extLst>
          </p:cNvPr>
          <p:cNvSpPr/>
          <p:nvPr/>
        </p:nvSpPr>
        <p:spPr>
          <a:xfrm rot="641302">
            <a:off x="3962109" y="2614486"/>
            <a:ext cx="2149253" cy="310798"/>
          </a:xfrm>
          <a:prstGeom prst="rightArrow">
            <a:avLst>
              <a:gd name="adj1" fmla="val 100000"/>
              <a:gd name="adj2" fmla="val 114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60883D0-7CED-48C6-8B7F-DF2B5E228A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1841" y="2433064"/>
            <a:ext cx="4171950" cy="2726658"/>
          </a:xfrm>
          <a:prstGeom prst="rect">
            <a:avLst/>
          </a:prstGeom>
        </p:spPr>
      </p:pic>
      <p:sp>
        <p:nvSpPr>
          <p:cNvPr id="18" name="Arrow: Right 17">
            <a:extLst>
              <a:ext uri="{FF2B5EF4-FFF2-40B4-BE49-F238E27FC236}">
                <a16:creationId xmlns:a16="http://schemas.microsoft.com/office/drawing/2014/main" id="{847C77CB-E9E5-4813-B206-A8EC306A1EBF}"/>
              </a:ext>
            </a:extLst>
          </p:cNvPr>
          <p:cNvSpPr/>
          <p:nvPr/>
        </p:nvSpPr>
        <p:spPr>
          <a:xfrm rot="2842753">
            <a:off x="3618038" y="3743889"/>
            <a:ext cx="2149253" cy="310798"/>
          </a:xfrm>
          <a:prstGeom prst="rightArrow">
            <a:avLst>
              <a:gd name="adj1" fmla="val 100000"/>
              <a:gd name="adj2" fmla="val 114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65A543-8F43-4A76-99FF-77A223827CDA}"/>
              </a:ext>
            </a:extLst>
          </p:cNvPr>
          <p:cNvSpPr txBox="1"/>
          <p:nvPr/>
        </p:nvSpPr>
        <p:spPr>
          <a:xfrm>
            <a:off x="5660737" y="5519659"/>
            <a:ext cx="4660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if we try this? What happens? Is it better? Is it worse? Permission to fail …… as well as succeed </a:t>
            </a:r>
          </a:p>
        </p:txBody>
      </p:sp>
    </p:spTree>
    <p:extLst>
      <p:ext uri="{BB962C8B-B14F-4D97-AF65-F5344CB8AC3E}">
        <p14:creationId xmlns:p14="http://schemas.microsoft.com/office/powerpoint/2010/main" val="2668737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18b2a9-e70c-43bd-99ef-45afc2bca0cf" xsi:nil="true"/>
    <lcf76f155ced4ddcb4097134ff3c332f xmlns="ce5076b5-59ba-463c-a612-e2e9abb69a9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1D7E6351981244A9B4DDA468D2B4AD" ma:contentTypeVersion="16" ma:contentTypeDescription="Create a new document." ma:contentTypeScope="" ma:versionID="deb18602743a57969f78f353553bf679">
  <xsd:schema xmlns:xsd="http://www.w3.org/2001/XMLSchema" xmlns:xs="http://www.w3.org/2001/XMLSchema" xmlns:p="http://schemas.microsoft.com/office/2006/metadata/properties" xmlns:ns2="ce5076b5-59ba-463c-a612-e2e9abb69a97" xmlns:ns3="e718b2a9-e70c-43bd-99ef-45afc2bca0cf" targetNamespace="http://schemas.microsoft.com/office/2006/metadata/properties" ma:root="true" ma:fieldsID="0c2e3a7e34a1461c9fbdc394cca1e609" ns2:_="" ns3:_="">
    <xsd:import namespace="ce5076b5-59ba-463c-a612-e2e9abb69a97"/>
    <xsd:import namespace="e718b2a9-e70c-43bd-99ef-45afc2bca0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076b5-59ba-463c-a612-e2e9abb69a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a39c481-87b5-468c-a58a-eae9ae71b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18b2a9-e70c-43bd-99ef-45afc2bca0c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1b7d6ff-e645-4a16-bae7-3b0aabdd800e}" ma:internalName="TaxCatchAll" ma:showField="CatchAllData" ma:web="e718b2a9-e70c-43bd-99ef-45afc2bca0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C7A62A-625E-4F89-9B1E-1E3D27AE65D9}">
  <ds:schemaRefs>
    <ds:schemaRef ds:uri="http://schemas.microsoft.com/office/2006/metadata/properties"/>
    <ds:schemaRef ds:uri="http://schemas.microsoft.com/office/infopath/2007/PartnerControls"/>
    <ds:schemaRef ds:uri="e718b2a9-e70c-43bd-99ef-45afc2bca0cf"/>
    <ds:schemaRef ds:uri="ce5076b5-59ba-463c-a612-e2e9abb69a97"/>
  </ds:schemaRefs>
</ds:datastoreItem>
</file>

<file path=customXml/itemProps2.xml><?xml version="1.0" encoding="utf-8"?>
<ds:datastoreItem xmlns:ds="http://schemas.openxmlformats.org/officeDocument/2006/customXml" ds:itemID="{B2D3B31B-AA08-4B6D-AD3B-CD1F488E3F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2D6F36-F15D-4B4A-9CE7-E20276B1F3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5076b5-59ba-463c-a612-e2e9abb69a97"/>
    <ds:schemaRef ds:uri="e718b2a9-e70c-43bd-99ef-45afc2bca0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215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Groom</dc:creator>
  <cp:lastModifiedBy>Jennifer Brooks</cp:lastModifiedBy>
  <cp:revision>2</cp:revision>
  <dcterms:created xsi:type="dcterms:W3CDTF">2022-04-27T12:28:52Z</dcterms:created>
  <dcterms:modified xsi:type="dcterms:W3CDTF">2022-07-12T11:25:13Z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0x0101009D1D7E6351981244A9B4DDA468D2B4AD</vt:lpwstr>
  </property>
  <property fmtid="{D5CDD505-2E9C-101B-9397-08002B2CF9AE}" pid="3" name="MediaServiceImageTags">
    <vt:lpwstr/>
  </property>
</Properties>
</file>