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  <p:sldMasterId id="2147483757" r:id="rId5"/>
    <p:sldMasterId id="2147483648" r:id="rId6"/>
  </p:sldMasterIdLst>
  <p:notesMasterIdLst>
    <p:notesMasterId r:id="rId28"/>
  </p:notesMasterIdLst>
  <p:sldIdLst>
    <p:sldId id="259" r:id="rId7"/>
    <p:sldId id="258" r:id="rId8"/>
    <p:sldId id="260" r:id="rId9"/>
    <p:sldId id="261" r:id="rId10"/>
    <p:sldId id="265" r:id="rId11"/>
    <p:sldId id="264" r:id="rId12"/>
    <p:sldId id="301" r:id="rId13"/>
    <p:sldId id="267" r:id="rId14"/>
    <p:sldId id="302" r:id="rId15"/>
    <p:sldId id="300" r:id="rId16"/>
    <p:sldId id="288" r:id="rId17"/>
    <p:sldId id="289" r:id="rId18"/>
    <p:sldId id="291" r:id="rId19"/>
    <p:sldId id="292" r:id="rId20"/>
    <p:sldId id="284" r:id="rId21"/>
    <p:sldId id="282" r:id="rId22"/>
    <p:sldId id="295" r:id="rId23"/>
    <p:sldId id="280" r:id="rId24"/>
    <p:sldId id="296" r:id="rId25"/>
    <p:sldId id="283" r:id="rId26"/>
    <p:sldId id="290" r:id="rId27"/>
  </p:sldIdLst>
  <p:sldSz cx="12192000" cy="6858000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D8BE74F-9F16-4FC6-004F-F4FE514C66B4}" name="Lianna Martin" initials="LM" userId="S::lianna.martin@hlp.nhs.uk::59b1ca76-3e9c-4230-8169-44b1a9e78614" providerId="AD"/>
  <p188:author id="{87F2CBD2-BA46-BF8B-2FD6-76A177B71AFF}" name="Jennifer Brooks" initials="JB" userId="S::jennifer.brooks@hlp.nhs.uk::93ef732e-884d-4c04-8997-b138296c939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AFC74B-F418-4A3E-82AB-F755C7E70DC4}" v="10" dt="2022-07-08T09:26:28.641"/>
    <p1510:client id="{51332AB1-84B8-4045-9CFD-86F2D92B9D16}" v="1" dt="2022-07-07T10:07:29.3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Relationship Id="rId35" Type="http://schemas.microsoft.com/office/2018/10/relationships/authors" Target="authors.xml"/><Relationship Id="rId8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973B78-B3D0-4DD1-8EF1-D747671652B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745C068-4173-47C5-A04B-84AF888EA89C}">
      <dgm:prSet phldrT="[Text]" phldr="0"/>
      <dgm:spPr/>
      <dgm:t>
        <a:bodyPr/>
        <a:lstStyle/>
        <a:p>
          <a:pPr rtl="0"/>
          <a:r>
            <a:rPr lang="en-GB">
              <a:latin typeface="Arial Black"/>
            </a:rPr>
            <a:t>Inputs</a:t>
          </a:r>
          <a:endParaRPr lang="en-GB"/>
        </a:p>
      </dgm:t>
    </dgm:pt>
    <dgm:pt modelId="{F9A73A38-81D3-46C0-9B78-DD737F433D12}" type="parTrans" cxnId="{5E00DC7E-F8D5-4512-A462-9475657409FA}">
      <dgm:prSet/>
      <dgm:spPr/>
      <dgm:t>
        <a:bodyPr/>
        <a:lstStyle/>
        <a:p>
          <a:endParaRPr lang="en-GB"/>
        </a:p>
      </dgm:t>
    </dgm:pt>
    <dgm:pt modelId="{CC91C20E-55D5-484E-8E3F-BCE8EE1E446A}" type="sibTrans" cxnId="{5E00DC7E-F8D5-4512-A462-9475657409FA}">
      <dgm:prSet/>
      <dgm:spPr/>
      <dgm:t>
        <a:bodyPr/>
        <a:lstStyle/>
        <a:p>
          <a:endParaRPr lang="en-GB"/>
        </a:p>
      </dgm:t>
    </dgm:pt>
    <dgm:pt modelId="{96F0E270-A908-4FE6-9CA7-C74922A50D9B}">
      <dgm:prSet phldrT="[Text]" phldr="0"/>
      <dgm:spPr/>
      <dgm:t>
        <a:bodyPr/>
        <a:lstStyle/>
        <a:p>
          <a:r>
            <a:rPr lang="en-GB">
              <a:latin typeface="Arial Black"/>
              <a:cs typeface="Arial"/>
            </a:rPr>
            <a:t>Activities</a:t>
          </a:r>
          <a:endParaRPr lang="en-GB"/>
        </a:p>
      </dgm:t>
    </dgm:pt>
    <dgm:pt modelId="{86911B5D-B6BE-4632-9C09-BF0006A0A6F2}" type="parTrans" cxnId="{A5716088-5578-48A6-A7B3-3A86D7D320C8}">
      <dgm:prSet/>
      <dgm:spPr/>
      <dgm:t>
        <a:bodyPr/>
        <a:lstStyle/>
        <a:p>
          <a:endParaRPr lang="en-GB"/>
        </a:p>
      </dgm:t>
    </dgm:pt>
    <dgm:pt modelId="{DB081C2F-9CE0-41CB-813C-2712326AD170}" type="sibTrans" cxnId="{A5716088-5578-48A6-A7B3-3A86D7D320C8}">
      <dgm:prSet/>
      <dgm:spPr/>
      <dgm:t>
        <a:bodyPr/>
        <a:lstStyle/>
        <a:p>
          <a:endParaRPr lang="en-GB"/>
        </a:p>
      </dgm:t>
    </dgm:pt>
    <dgm:pt modelId="{A9EA463F-DE04-4419-9FB4-9A366ED3D1BC}">
      <dgm:prSet phldrT="[Text]" phldr="0"/>
      <dgm:spPr/>
      <dgm:t>
        <a:bodyPr/>
        <a:lstStyle/>
        <a:p>
          <a:r>
            <a:rPr lang="en-GB">
              <a:latin typeface="Arial Black"/>
            </a:rPr>
            <a:t>Outputs</a:t>
          </a:r>
          <a:endParaRPr lang="en-GB"/>
        </a:p>
      </dgm:t>
    </dgm:pt>
    <dgm:pt modelId="{EA504F14-A74D-47E6-BA00-EFEF7190D1C7}" type="parTrans" cxnId="{92A7D884-B503-473F-8FF9-861046964744}">
      <dgm:prSet/>
      <dgm:spPr/>
      <dgm:t>
        <a:bodyPr/>
        <a:lstStyle/>
        <a:p>
          <a:endParaRPr lang="en-GB"/>
        </a:p>
      </dgm:t>
    </dgm:pt>
    <dgm:pt modelId="{A3C66961-68B1-46E7-B4E7-4F54D5B4013E}" type="sibTrans" cxnId="{92A7D884-B503-473F-8FF9-861046964744}">
      <dgm:prSet/>
      <dgm:spPr/>
      <dgm:t>
        <a:bodyPr/>
        <a:lstStyle/>
        <a:p>
          <a:endParaRPr lang="en-GB"/>
        </a:p>
      </dgm:t>
    </dgm:pt>
    <dgm:pt modelId="{4FDA1DB6-BCC1-45E0-877B-A3403FBE840E}">
      <dgm:prSet phldrT="[Text]" phldr="0"/>
      <dgm:spPr/>
      <dgm:t>
        <a:bodyPr/>
        <a:lstStyle/>
        <a:p>
          <a:r>
            <a:rPr lang="en-GB">
              <a:latin typeface="Arial Black"/>
            </a:rPr>
            <a:t>Outcomes</a:t>
          </a:r>
          <a:endParaRPr lang="en-GB"/>
        </a:p>
      </dgm:t>
    </dgm:pt>
    <dgm:pt modelId="{7C4E5F0C-8C18-46F4-8BB6-2195E968F015}" type="parTrans" cxnId="{B631B9C9-F9BD-4AEF-BA7C-BF7F66A4483C}">
      <dgm:prSet/>
      <dgm:spPr/>
      <dgm:t>
        <a:bodyPr/>
        <a:lstStyle/>
        <a:p>
          <a:endParaRPr lang="en-GB"/>
        </a:p>
      </dgm:t>
    </dgm:pt>
    <dgm:pt modelId="{44231042-FAF1-4945-A311-5CFBF53D753E}" type="sibTrans" cxnId="{B631B9C9-F9BD-4AEF-BA7C-BF7F66A4483C}">
      <dgm:prSet/>
      <dgm:spPr/>
      <dgm:t>
        <a:bodyPr/>
        <a:lstStyle/>
        <a:p>
          <a:endParaRPr lang="en-GB"/>
        </a:p>
      </dgm:t>
    </dgm:pt>
    <dgm:pt modelId="{5291525E-C70C-42AD-858E-EA830F660F3C}">
      <dgm:prSet phldr="0"/>
      <dgm:spPr/>
      <dgm:t>
        <a:bodyPr/>
        <a:lstStyle/>
        <a:p>
          <a:r>
            <a:rPr lang="en-GB">
              <a:latin typeface="Arial Black"/>
            </a:rPr>
            <a:t>Impact</a:t>
          </a:r>
        </a:p>
      </dgm:t>
    </dgm:pt>
    <dgm:pt modelId="{82DB24D6-4FD2-4041-8934-FF6867949259}" type="parTrans" cxnId="{7D44AD4A-D550-4963-A15C-19391791AA12}">
      <dgm:prSet/>
      <dgm:spPr/>
    </dgm:pt>
    <dgm:pt modelId="{56EB147D-AB8E-48B4-97CC-4C3FE4E2A4FA}" type="sibTrans" cxnId="{7D44AD4A-D550-4963-A15C-19391791AA12}">
      <dgm:prSet/>
      <dgm:spPr/>
    </dgm:pt>
    <dgm:pt modelId="{A35D7E8C-06F5-4315-9EF0-5FE5B58AC810}" type="pres">
      <dgm:prSet presAssocID="{34973B78-B3D0-4DD1-8EF1-D747671652B4}" presName="Name0" presStyleCnt="0">
        <dgm:presLayoutVars>
          <dgm:dir/>
          <dgm:animLvl val="lvl"/>
          <dgm:resizeHandles val="exact"/>
        </dgm:presLayoutVars>
      </dgm:prSet>
      <dgm:spPr/>
    </dgm:pt>
    <dgm:pt modelId="{119F78B2-EA55-4F09-937D-4DEC0E9E3F0B}" type="pres">
      <dgm:prSet presAssocID="{E745C068-4173-47C5-A04B-84AF888EA89C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9F2B622C-BFD8-4F91-810D-FAE7D531CE08}" type="pres">
      <dgm:prSet presAssocID="{CC91C20E-55D5-484E-8E3F-BCE8EE1E446A}" presName="parTxOnlySpace" presStyleCnt="0"/>
      <dgm:spPr/>
    </dgm:pt>
    <dgm:pt modelId="{3AA2748A-E59B-49F2-954B-06AAFA3729FB}" type="pres">
      <dgm:prSet presAssocID="{96F0E270-A908-4FE6-9CA7-C74922A50D9B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84476EC8-EAF8-4633-AB57-79D62E192504}" type="pres">
      <dgm:prSet presAssocID="{DB081C2F-9CE0-41CB-813C-2712326AD170}" presName="parTxOnlySpace" presStyleCnt="0"/>
      <dgm:spPr/>
    </dgm:pt>
    <dgm:pt modelId="{CE1F59A8-545A-450F-A63B-EE6ACB1A1013}" type="pres">
      <dgm:prSet presAssocID="{A9EA463F-DE04-4419-9FB4-9A366ED3D1B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C36E3D72-9BA2-4EA7-B3C3-4357C061E4DA}" type="pres">
      <dgm:prSet presAssocID="{A3C66961-68B1-46E7-B4E7-4F54D5B4013E}" presName="parTxOnlySpace" presStyleCnt="0"/>
      <dgm:spPr/>
    </dgm:pt>
    <dgm:pt modelId="{1B226C83-DC83-419C-9DCE-85652E316BDA}" type="pres">
      <dgm:prSet presAssocID="{4FDA1DB6-BCC1-45E0-877B-A3403FBE840E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4D1D0052-472E-4774-B06A-281BBE2B08AD}" type="pres">
      <dgm:prSet presAssocID="{44231042-FAF1-4945-A311-5CFBF53D753E}" presName="parTxOnlySpace" presStyleCnt="0"/>
      <dgm:spPr/>
    </dgm:pt>
    <dgm:pt modelId="{16C9C482-5068-4712-BFA7-0C6DB1CBAA57}" type="pres">
      <dgm:prSet presAssocID="{5291525E-C70C-42AD-858E-EA830F660F3C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7CBC7400-F151-43A6-9121-E467B8799A48}" type="presOf" srcId="{5291525E-C70C-42AD-858E-EA830F660F3C}" destId="{16C9C482-5068-4712-BFA7-0C6DB1CBAA57}" srcOrd="0" destOrd="0" presId="urn:microsoft.com/office/officeart/2005/8/layout/chevron1"/>
    <dgm:cxn modelId="{FF02913D-C164-466E-99EF-C82A9814D640}" type="presOf" srcId="{4FDA1DB6-BCC1-45E0-877B-A3403FBE840E}" destId="{1B226C83-DC83-419C-9DCE-85652E316BDA}" srcOrd="0" destOrd="0" presId="urn:microsoft.com/office/officeart/2005/8/layout/chevron1"/>
    <dgm:cxn modelId="{7D44AD4A-D550-4963-A15C-19391791AA12}" srcId="{34973B78-B3D0-4DD1-8EF1-D747671652B4}" destId="{5291525E-C70C-42AD-858E-EA830F660F3C}" srcOrd="4" destOrd="0" parTransId="{82DB24D6-4FD2-4041-8934-FF6867949259}" sibTransId="{56EB147D-AB8E-48B4-97CC-4C3FE4E2A4FA}"/>
    <dgm:cxn modelId="{D2BA654C-185D-4CA0-ABD7-3296047045BC}" type="presOf" srcId="{96F0E270-A908-4FE6-9CA7-C74922A50D9B}" destId="{3AA2748A-E59B-49F2-954B-06AAFA3729FB}" srcOrd="0" destOrd="0" presId="urn:microsoft.com/office/officeart/2005/8/layout/chevron1"/>
    <dgm:cxn modelId="{5E00DC7E-F8D5-4512-A462-9475657409FA}" srcId="{34973B78-B3D0-4DD1-8EF1-D747671652B4}" destId="{E745C068-4173-47C5-A04B-84AF888EA89C}" srcOrd="0" destOrd="0" parTransId="{F9A73A38-81D3-46C0-9B78-DD737F433D12}" sibTransId="{CC91C20E-55D5-484E-8E3F-BCE8EE1E446A}"/>
    <dgm:cxn modelId="{92A7D884-B503-473F-8FF9-861046964744}" srcId="{34973B78-B3D0-4DD1-8EF1-D747671652B4}" destId="{A9EA463F-DE04-4419-9FB4-9A366ED3D1BC}" srcOrd="2" destOrd="0" parTransId="{EA504F14-A74D-47E6-BA00-EFEF7190D1C7}" sibTransId="{A3C66961-68B1-46E7-B4E7-4F54D5B4013E}"/>
    <dgm:cxn modelId="{A5716088-5578-48A6-A7B3-3A86D7D320C8}" srcId="{34973B78-B3D0-4DD1-8EF1-D747671652B4}" destId="{96F0E270-A908-4FE6-9CA7-C74922A50D9B}" srcOrd="1" destOrd="0" parTransId="{86911B5D-B6BE-4632-9C09-BF0006A0A6F2}" sibTransId="{DB081C2F-9CE0-41CB-813C-2712326AD170}"/>
    <dgm:cxn modelId="{CC9F0A90-14F6-4590-B89B-B62E331EC54B}" type="presOf" srcId="{E745C068-4173-47C5-A04B-84AF888EA89C}" destId="{119F78B2-EA55-4F09-937D-4DEC0E9E3F0B}" srcOrd="0" destOrd="0" presId="urn:microsoft.com/office/officeart/2005/8/layout/chevron1"/>
    <dgm:cxn modelId="{B90673C4-129A-4C48-8A59-FB65AD186A7F}" type="presOf" srcId="{A9EA463F-DE04-4419-9FB4-9A366ED3D1BC}" destId="{CE1F59A8-545A-450F-A63B-EE6ACB1A1013}" srcOrd="0" destOrd="0" presId="urn:microsoft.com/office/officeart/2005/8/layout/chevron1"/>
    <dgm:cxn modelId="{B631B9C9-F9BD-4AEF-BA7C-BF7F66A4483C}" srcId="{34973B78-B3D0-4DD1-8EF1-D747671652B4}" destId="{4FDA1DB6-BCC1-45E0-877B-A3403FBE840E}" srcOrd="3" destOrd="0" parTransId="{7C4E5F0C-8C18-46F4-8BB6-2195E968F015}" sibTransId="{44231042-FAF1-4945-A311-5CFBF53D753E}"/>
    <dgm:cxn modelId="{9DED11F2-BF3A-45CD-B878-952F98C326E4}" type="presOf" srcId="{34973B78-B3D0-4DD1-8EF1-D747671652B4}" destId="{A35D7E8C-06F5-4315-9EF0-5FE5B58AC810}" srcOrd="0" destOrd="0" presId="urn:microsoft.com/office/officeart/2005/8/layout/chevron1"/>
    <dgm:cxn modelId="{23C5B38B-EDCB-4A69-9F5E-FF10002C3A50}" type="presParOf" srcId="{A35D7E8C-06F5-4315-9EF0-5FE5B58AC810}" destId="{119F78B2-EA55-4F09-937D-4DEC0E9E3F0B}" srcOrd="0" destOrd="0" presId="urn:microsoft.com/office/officeart/2005/8/layout/chevron1"/>
    <dgm:cxn modelId="{6F355C5C-114C-4511-9077-6512E228BD18}" type="presParOf" srcId="{A35D7E8C-06F5-4315-9EF0-5FE5B58AC810}" destId="{9F2B622C-BFD8-4F91-810D-FAE7D531CE08}" srcOrd="1" destOrd="0" presId="urn:microsoft.com/office/officeart/2005/8/layout/chevron1"/>
    <dgm:cxn modelId="{8D2C0E13-5B48-405B-87FD-B72087FC2092}" type="presParOf" srcId="{A35D7E8C-06F5-4315-9EF0-5FE5B58AC810}" destId="{3AA2748A-E59B-49F2-954B-06AAFA3729FB}" srcOrd="2" destOrd="0" presId="urn:microsoft.com/office/officeart/2005/8/layout/chevron1"/>
    <dgm:cxn modelId="{21A06E52-11FF-4DDF-A8AE-D14676A74E09}" type="presParOf" srcId="{A35D7E8C-06F5-4315-9EF0-5FE5B58AC810}" destId="{84476EC8-EAF8-4633-AB57-79D62E192504}" srcOrd="3" destOrd="0" presId="urn:microsoft.com/office/officeart/2005/8/layout/chevron1"/>
    <dgm:cxn modelId="{88D4FBCD-D545-4A63-B2B3-5D6E59AA72A6}" type="presParOf" srcId="{A35D7E8C-06F5-4315-9EF0-5FE5B58AC810}" destId="{CE1F59A8-545A-450F-A63B-EE6ACB1A1013}" srcOrd="4" destOrd="0" presId="urn:microsoft.com/office/officeart/2005/8/layout/chevron1"/>
    <dgm:cxn modelId="{5285C719-50DF-4BEE-9695-A80A355AC802}" type="presParOf" srcId="{A35D7E8C-06F5-4315-9EF0-5FE5B58AC810}" destId="{C36E3D72-9BA2-4EA7-B3C3-4357C061E4DA}" srcOrd="5" destOrd="0" presId="urn:microsoft.com/office/officeart/2005/8/layout/chevron1"/>
    <dgm:cxn modelId="{377FEF2F-1126-4423-8D85-0D9AD7C60EC5}" type="presParOf" srcId="{A35D7E8C-06F5-4315-9EF0-5FE5B58AC810}" destId="{1B226C83-DC83-419C-9DCE-85652E316BDA}" srcOrd="6" destOrd="0" presId="urn:microsoft.com/office/officeart/2005/8/layout/chevron1"/>
    <dgm:cxn modelId="{E3066AAF-8C60-43A0-B2C3-7717DA72CC8B}" type="presParOf" srcId="{A35D7E8C-06F5-4315-9EF0-5FE5B58AC810}" destId="{4D1D0052-472E-4774-B06A-281BBE2B08AD}" srcOrd="7" destOrd="0" presId="urn:microsoft.com/office/officeart/2005/8/layout/chevron1"/>
    <dgm:cxn modelId="{742E9815-29D8-42A2-86FE-C91CB19358F4}" type="presParOf" srcId="{A35D7E8C-06F5-4315-9EF0-5FE5B58AC810}" destId="{16C9C482-5068-4712-BFA7-0C6DB1CBAA57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9F78B2-EA55-4F09-937D-4DEC0E9E3F0B}">
      <dsp:nvSpPr>
        <dsp:cNvPr id="0" name=""/>
        <dsp:cNvSpPr/>
      </dsp:nvSpPr>
      <dsp:spPr>
        <a:xfrm>
          <a:off x="2761" y="82632"/>
          <a:ext cx="2457945" cy="9831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>
              <a:latin typeface="Arial Black"/>
            </a:rPr>
            <a:t>Inputs</a:t>
          </a:r>
          <a:endParaRPr lang="en-GB" sz="1900" kern="1200"/>
        </a:p>
      </dsp:txBody>
      <dsp:txXfrm>
        <a:off x="494350" y="82632"/>
        <a:ext cx="1474767" cy="983178"/>
      </dsp:txXfrm>
    </dsp:sp>
    <dsp:sp modelId="{3AA2748A-E59B-49F2-954B-06AAFA3729FB}">
      <dsp:nvSpPr>
        <dsp:cNvPr id="0" name=""/>
        <dsp:cNvSpPr/>
      </dsp:nvSpPr>
      <dsp:spPr>
        <a:xfrm>
          <a:off x="2214912" y="82632"/>
          <a:ext cx="2457945" cy="9831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>
              <a:latin typeface="Arial Black"/>
              <a:cs typeface="Arial"/>
            </a:rPr>
            <a:t>Activities</a:t>
          </a:r>
          <a:endParaRPr lang="en-GB" sz="1900" kern="1200"/>
        </a:p>
      </dsp:txBody>
      <dsp:txXfrm>
        <a:off x="2706501" y="82632"/>
        <a:ext cx="1474767" cy="983178"/>
      </dsp:txXfrm>
    </dsp:sp>
    <dsp:sp modelId="{CE1F59A8-545A-450F-A63B-EE6ACB1A1013}">
      <dsp:nvSpPr>
        <dsp:cNvPr id="0" name=""/>
        <dsp:cNvSpPr/>
      </dsp:nvSpPr>
      <dsp:spPr>
        <a:xfrm>
          <a:off x="4427062" y="82632"/>
          <a:ext cx="2457945" cy="9831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>
              <a:latin typeface="Arial Black"/>
            </a:rPr>
            <a:t>Outputs</a:t>
          </a:r>
          <a:endParaRPr lang="en-GB" sz="1900" kern="1200"/>
        </a:p>
      </dsp:txBody>
      <dsp:txXfrm>
        <a:off x="4918651" y="82632"/>
        <a:ext cx="1474767" cy="983178"/>
      </dsp:txXfrm>
    </dsp:sp>
    <dsp:sp modelId="{1B226C83-DC83-419C-9DCE-85652E316BDA}">
      <dsp:nvSpPr>
        <dsp:cNvPr id="0" name=""/>
        <dsp:cNvSpPr/>
      </dsp:nvSpPr>
      <dsp:spPr>
        <a:xfrm>
          <a:off x="6639213" y="82632"/>
          <a:ext cx="2457945" cy="9831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>
              <a:latin typeface="Arial Black"/>
            </a:rPr>
            <a:t>Outcomes</a:t>
          </a:r>
          <a:endParaRPr lang="en-GB" sz="1900" kern="1200"/>
        </a:p>
      </dsp:txBody>
      <dsp:txXfrm>
        <a:off x="7130802" y="82632"/>
        <a:ext cx="1474767" cy="983178"/>
      </dsp:txXfrm>
    </dsp:sp>
    <dsp:sp modelId="{16C9C482-5068-4712-BFA7-0C6DB1CBAA57}">
      <dsp:nvSpPr>
        <dsp:cNvPr id="0" name=""/>
        <dsp:cNvSpPr/>
      </dsp:nvSpPr>
      <dsp:spPr>
        <a:xfrm>
          <a:off x="8851364" y="82632"/>
          <a:ext cx="2457945" cy="9831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>
              <a:latin typeface="Arial Black"/>
            </a:rPr>
            <a:t>Impact</a:t>
          </a:r>
        </a:p>
      </dsp:txBody>
      <dsp:txXfrm>
        <a:off x="9342953" y="82632"/>
        <a:ext cx="1474767" cy="983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7E090-565A-4EEE-A475-D433A5A0EB78}" type="datetimeFigureOut">
              <a:t>7/8/2022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D2167-7666-4F23-B103-EE7AFC0FDA4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44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8953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5297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4615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60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Add detailed inputs and outputs – what is the programme, </a:t>
            </a:r>
            <a:r>
              <a:rPr lang="en-GB" err="1"/>
              <a:t>eg.</a:t>
            </a:r>
            <a:r>
              <a:rPr lang="en-GB"/>
              <a:t> 1:1 coaching sessions</a:t>
            </a:r>
          </a:p>
        </p:txBody>
      </p:sp>
    </p:spTree>
    <p:extLst>
      <p:ext uri="{BB962C8B-B14F-4D97-AF65-F5344CB8AC3E}">
        <p14:creationId xmlns:p14="http://schemas.microsoft.com/office/powerpoint/2010/main" val="1937860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D2167-7666-4F23-B103-EE7AFC0FDA48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24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C2DA8-7DFE-4819-90C7-43BC460D4D1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160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071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1778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1157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0939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334434" y="188914"/>
            <a:ext cx="11523133" cy="503783"/>
          </a:xfrm>
          <a:prstGeom prst="rect">
            <a:avLst/>
          </a:prstGeom>
          <a:solidFill>
            <a:srgbClr val="0072C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 Black"/>
              <a:buNone/>
              <a:defRPr sz="24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334434" y="692697"/>
            <a:ext cx="11523133" cy="432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200"/>
              <a:buNone/>
              <a:defRPr sz="22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–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–"/>
              <a:defRPr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011840" y="6381329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2"/>
          </p:nvPr>
        </p:nvSpPr>
        <p:spPr>
          <a:xfrm>
            <a:off x="334434" y="1341439"/>
            <a:ext cx="11523133" cy="496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–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–"/>
              <a:defRPr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957195-5053-432B-9B7B-16C6F081F94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2B753E-8BA7-42BF-ABC6-2FA156CD01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94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35" y="188915"/>
            <a:ext cx="11523133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95248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5" y="692698"/>
            <a:ext cx="11523133" cy="432047"/>
          </a:xfrm>
        </p:spPr>
        <p:txBody>
          <a:bodyPr>
            <a:normAutofit/>
          </a:bodyPr>
          <a:lstStyle>
            <a:lvl1pPr marL="177796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334435" y="1341441"/>
            <a:ext cx="11523133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65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334434" y="188914"/>
            <a:ext cx="11523133" cy="503783"/>
          </a:xfrm>
          <a:prstGeom prst="rect">
            <a:avLst/>
          </a:prstGeom>
          <a:solidFill>
            <a:srgbClr val="0072C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 Black"/>
              <a:buNone/>
              <a:defRPr sz="24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334434" y="692697"/>
            <a:ext cx="11523133" cy="432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200"/>
              <a:buNone/>
              <a:defRPr sz="22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–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–"/>
              <a:defRPr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011840" y="6381329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2"/>
          </p:nvPr>
        </p:nvSpPr>
        <p:spPr>
          <a:xfrm>
            <a:off x="334434" y="1341439"/>
            <a:ext cx="11523133" cy="496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–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–"/>
              <a:defRPr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6pPr>
            <a:lvl7pPr marL="3200400" lvl="6" indent="-3429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743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334434" y="908050"/>
            <a:ext cx="11523133" cy="54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sldNum" idx="12"/>
          </p:nvPr>
        </p:nvSpPr>
        <p:spPr>
          <a:xfrm>
            <a:off x="9011840" y="6381329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34435" y="908051"/>
            <a:ext cx="11523133" cy="54737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011840" y="638133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8FC524A1-7B6A-464D-B8BC-8FE2E057339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78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</p:sldLayoutIdLst>
  <p:hf hdr="0" ftr="0" dt="0"/>
  <p:txStyles>
    <p:titleStyle>
      <a:lvl1pPr algn="l" defTabSz="914377" rtl="0" eaLnBrk="1" latinLnBrk="0" hangingPunct="1">
        <a:spcBef>
          <a:spcPts val="60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285744" indent="-285744" algn="l" defTabSz="91437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539737" indent="-269868" algn="l" defTabSz="91437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–"/>
        <a:defRPr sz="18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809605" indent="-269868" algn="l" defTabSz="91437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1079473" indent="-269868" algn="l" defTabSz="91437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–"/>
        <a:defRPr sz="18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0" indent="0" algn="l" defTabSz="914377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219304-4C45-4083-8FC2-117ADB445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D30C41-1121-4AB4-9BA1-E315D5048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B4D78-A77F-4EAA-A19D-B517AD9C96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F1B94-36CC-4A46-8373-CC20CE7497D7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E7EB8-6D48-4265-9178-8EFFC0D240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1C869-65FB-4CE3-A7C5-4B338A9E2D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08B2-98D2-4D4B-B58F-580111576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590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jamboard.google.com/d/11XXHwSwzi-2uARfVy5ONiMODuKFO6jaYFCJbTVFtNrA/viewer?f=0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jamboard.google.com/d/11XXHwSwzi-2uARfVy5ONiMODuKFO6jaYFCJbTVFtNrA/viewer?f=6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fFkeAqT-CbpEPWeQjUGmbYLVuJbso3yORB0apAE5t09OPkNA/viewform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sq.org/quality-resources/fishbone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fFkeAqT-CbpEPWeQjUGmbYLVuJbso3yORB0apAE5t09OPkNA/viewfor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hyperlink" Target="https://www.healthylondon.org/wp-content/uploads/2022/06/SP-Innovators-Programme-information-for-applicants.ppt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7"/>
          <p:cNvSpPr txBox="1">
            <a:spLocks noGrp="1"/>
          </p:cNvSpPr>
          <p:nvPr>
            <p:ph type="sldNum" idx="12"/>
          </p:nvPr>
        </p:nvSpPr>
        <p:spPr>
          <a:xfrm>
            <a:off x="9011840" y="6381329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250" name="Google Shape;250;p37"/>
          <p:cNvSpPr/>
          <p:nvPr/>
        </p:nvSpPr>
        <p:spPr>
          <a:xfrm>
            <a:off x="-1" y="-5483"/>
            <a:ext cx="12192000" cy="5300636"/>
          </a:xfrm>
          <a:prstGeom prst="rect">
            <a:avLst/>
          </a:prstGeom>
          <a:solidFill>
            <a:srgbClr val="0070C0"/>
          </a:solidFill>
          <a:ln>
            <a:solidFill>
              <a:srgbClr val="4472C4"/>
            </a:solidFill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7"/>
          <p:cNvSpPr txBox="1"/>
          <p:nvPr/>
        </p:nvSpPr>
        <p:spPr>
          <a:xfrm>
            <a:off x="761999" y="719952"/>
            <a:ext cx="10668000" cy="3635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i="0" u="none" strike="noStrike" cap="none">
                <a:solidFill>
                  <a:schemeClr val="lt1"/>
                </a:solidFill>
                <a:latin typeface="+mn-lt"/>
                <a:cs typeface="Calibri"/>
                <a:sym typeface="Arial"/>
              </a:rPr>
              <a:t>PERSONALISED CARE </a:t>
            </a:r>
            <a:r>
              <a:rPr lang="en-GB" sz="3200">
                <a:solidFill>
                  <a:schemeClr val="lt1"/>
                </a:solidFill>
                <a:latin typeface="+mn-lt"/>
                <a:cs typeface="Calibri"/>
              </a:rPr>
              <a:t>FOR</a:t>
            </a:r>
            <a:r>
              <a:rPr lang="en-GB" sz="3200" i="0" u="none" strike="noStrike" cap="none">
                <a:solidFill>
                  <a:schemeClr val="lt1"/>
                </a:solidFill>
                <a:latin typeface="+mn-lt"/>
                <a:cs typeface="Calibri"/>
                <a:sym typeface="Arial"/>
              </a:rPr>
              <a:t> LONDON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1"/>
              </a:solidFill>
              <a:latin typeface="+mn-lt"/>
              <a:cs typeface="Calibri"/>
            </a:endParaRPr>
          </a:p>
          <a:p>
            <a:pPr algn="ctr"/>
            <a:r>
              <a:rPr lang="en-GB" sz="4000" b="1">
                <a:solidFill>
                  <a:schemeClr val="lt1"/>
                </a:solidFill>
                <a:latin typeface="+mn-lt"/>
              </a:rPr>
              <a:t>Social Prescribing Innovators Programme</a:t>
            </a:r>
            <a:endParaRPr lang="en-GB" sz="4000" b="1" i="0" u="none" strike="noStrike" cap="none">
              <a:solidFill>
                <a:schemeClr val="lt1"/>
              </a:solidFill>
              <a:latin typeface="+mn-lt"/>
              <a:ea typeface="Arial"/>
              <a:cs typeface="Arial"/>
            </a:endParaRPr>
          </a:p>
          <a:p>
            <a:pPr algn="ctr"/>
            <a:r>
              <a:rPr lang="en-GB" sz="2800" b="1">
                <a:solidFill>
                  <a:schemeClr val="lt1"/>
                </a:solidFill>
                <a:latin typeface="+mn-lt"/>
              </a:rPr>
              <a:t>Investing in London's problem solvers.</a:t>
            </a:r>
            <a:endParaRPr lang="en-GB" sz="2800" b="1">
              <a:solidFill>
                <a:schemeClr val="lt1"/>
              </a:solidFill>
              <a:latin typeface="+mn-lt"/>
              <a:cs typeface="Arial"/>
            </a:endParaRPr>
          </a:p>
          <a:p>
            <a:pPr algn="ctr"/>
            <a:endParaRPr lang="en-GB" sz="4000" b="1">
              <a:solidFill>
                <a:schemeClr val="lt1"/>
              </a:solidFill>
              <a:latin typeface="+mn-lt"/>
            </a:endParaRPr>
          </a:p>
          <a:p>
            <a:pPr algn="ctr"/>
            <a:r>
              <a:rPr lang="en-GB" sz="4000" b="1">
                <a:solidFill>
                  <a:schemeClr val="lt1"/>
                </a:solidFill>
              </a:rPr>
              <a:t>Application workshop</a:t>
            </a:r>
            <a:endParaRPr lang="en-GB" sz="4000" b="1" i="0" u="none" strike="noStrike" cap="none">
              <a:solidFill>
                <a:schemeClr val="lt1"/>
              </a:solidFill>
              <a:latin typeface="+mn-lt"/>
              <a:ea typeface="Arial"/>
              <a:cs typeface="Arial"/>
            </a:endParaRPr>
          </a:p>
        </p:txBody>
      </p:sp>
      <p:grpSp>
        <p:nvGrpSpPr>
          <p:cNvPr id="252" name="Google Shape;252;p37"/>
          <p:cNvGrpSpPr/>
          <p:nvPr/>
        </p:nvGrpSpPr>
        <p:grpSpPr>
          <a:xfrm>
            <a:off x="232884" y="5382000"/>
            <a:ext cx="11726231" cy="1476000"/>
            <a:chOff x="302757" y="4270976"/>
            <a:chExt cx="8809985" cy="1107000"/>
          </a:xfrm>
        </p:grpSpPr>
        <p:pic>
          <p:nvPicPr>
            <p:cNvPr id="253" name="Google Shape;253;p37"/>
            <p:cNvPicPr preferRelativeResize="0">
              <a:picLocks noChangeAspect="1"/>
            </p:cNvPicPr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929323" y="4405976"/>
              <a:ext cx="1183419" cy="837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4" name="Google Shape;254;p37"/>
            <p:cNvPicPr preferRelativeResize="0">
              <a:picLocks noChangeAspect="1"/>
            </p:cNvPicPr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02757" y="4270976"/>
              <a:ext cx="3000839" cy="1107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E8E12BF-86F2-4B3F-91CB-1E54E323E5B2}"/>
              </a:ext>
            </a:extLst>
          </p:cNvPr>
          <p:cNvSpPr txBox="1"/>
          <p:nvPr/>
        </p:nvSpPr>
        <p:spPr>
          <a:xfrm>
            <a:off x="935421" y="4337279"/>
            <a:ext cx="34713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>
                <a:solidFill>
                  <a:schemeClr val="bg1"/>
                </a:solidFill>
              </a:rPr>
              <a:t>@SP_LDN</a:t>
            </a: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r>
              <a:rPr lang="en-GB" sz="1800">
                <a:solidFill>
                  <a:schemeClr val="bg1"/>
                </a:solidFill>
              </a:rPr>
              <a:t>hlp.socialprescribing@nhs.net</a:t>
            </a:r>
          </a:p>
        </p:txBody>
      </p:sp>
      <p:pic>
        <p:nvPicPr>
          <p:cNvPr id="3" name="Picture 2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3BD8A884-3281-4C42-82A7-D17C083DFE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607" y="4373321"/>
            <a:ext cx="435807" cy="369399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68F73BF-7824-4779-9486-4DA107006B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849" y="4825616"/>
            <a:ext cx="435807" cy="34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686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CC07130-B26E-48DC-9D4F-6933E207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Timeline 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72E4B6C-150C-495F-A237-727EC5E39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434" y="768060"/>
            <a:ext cx="11523133" cy="432047"/>
          </a:xfrm>
        </p:spPr>
        <p:txBody>
          <a:bodyPr/>
          <a:lstStyle/>
          <a:p>
            <a:r>
              <a:rPr lang="en-GB" b="1" u="sng"/>
              <a:t>Dates for your diary</a:t>
            </a:r>
            <a:endParaRPr lang="en-US" b="1" u="sn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8388F-1DFB-468C-93E2-00EF3D7D50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DDDD5D2-CA47-BEEE-D485-C4F7AA338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706033"/>
              </p:ext>
            </p:extLst>
          </p:nvPr>
        </p:nvGraphicFramePr>
        <p:xfrm>
          <a:off x="594527" y="1323032"/>
          <a:ext cx="10926386" cy="455675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463193">
                  <a:extLst>
                    <a:ext uri="{9D8B030D-6E8A-4147-A177-3AD203B41FA5}">
                      <a16:colId xmlns:a16="http://schemas.microsoft.com/office/drawing/2014/main" val="1852515539"/>
                    </a:ext>
                  </a:extLst>
                </a:gridCol>
                <a:gridCol w="5463193">
                  <a:extLst>
                    <a:ext uri="{9D8B030D-6E8A-4147-A177-3AD203B41FA5}">
                      <a16:colId xmlns:a16="http://schemas.microsoft.com/office/drawing/2014/main" val="1835685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Activity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Timeframe (date and time where applicable)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863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u="none" strike="noStrike" noProof="0"/>
                        <a:t>Social Prescribing Innovators Programme launch – publish guidance and application form 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Wednesday 22nd June 2022 – 12 noon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469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>
                          <a:highlight>
                            <a:srgbClr val="FFFF00"/>
                          </a:highlight>
                        </a:rPr>
                        <a:t>Application workshop and Q&amp;A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highlight>
                            <a:srgbClr val="FFFF00"/>
                          </a:highlight>
                        </a:rPr>
                        <a:t>Thursday 7th July 2022 – 9-11am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901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u="none" strike="noStrike" noProof="0"/>
                        <a:t>Release of application workshop recording 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Monday 11th July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665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u="none" strike="noStrike" noProof="0"/>
                        <a:t>Deadline for applications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Wednesday 20th July 2022 – 12 midnight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368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u="none" strike="noStrike" noProof="0"/>
                        <a:t>Clarification period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Monday 25th – Friday 29th July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640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/>
                        <a:t>Outcome of applications communicated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Week commencing 8th August 2022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9906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700"/>
                        <a:t>Deadline to </a:t>
                      </a:r>
                      <a:r>
                        <a:rPr lang="en-GB" sz="1700" u="none" strike="noStrike" noProof="0"/>
                        <a:t>accept offer of programme place and confirm programme team names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700"/>
                        <a:t>Monday 15th August 2022 – 12 midnight 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80680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u="none" strike="noStrike" noProof="0"/>
                        <a:t>Programme launch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700"/>
                        <a:t>Monday 5th September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47357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u="none" strike="noStrike" noProof="0"/>
                        <a:t>Programme wrap-up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700"/>
                        <a:t>Tuesday 28th February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28897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u="none" strike="noStrike" noProof="0"/>
                        <a:t>Showcase projects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700"/>
                        <a:t>March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67514"/>
                  </a:ext>
                </a:extLst>
              </a:tr>
            </a:tbl>
          </a:graphicData>
        </a:graphic>
      </p:graphicFrame>
      <p:pic>
        <p:nvPicPr>
          <p:cNvPr id="6" name="Picture 2" descr="Text&#10;&#10;Description automatically generated">
            <a:extLst>
              <a:ext uri="{FF2B5EF4-FFF2-40B4-BE49-F238E27FC236}">
                <a16:creationId xmlns:a16="http://schemas.microsoft.com/office/drawing/2014/main" id="{4D90815A-809C-4690-0A88-2B2DCD5E3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9872" y="5840770"/>
            <a:ext cx="3882013" cy="92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70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7"/>
          <p:cNvSpPr txBox="1">
            <a:spLocks noGrp="1"/>
          </p:cNvSpPr>
          <p:nvPr>
            <p:ph type="sldNum" idx="12"/>
          </p:nvPr>
        </p:nvSpPr>
        <p:spPr>
          <a:xfrm>
            <a:off x="9011840" y="6381329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250" name="Google Shape;250;p37"/>
          <p:cNvSpPr/>
          <p:nvPr/>
        </p:nvSpPr>
        <p:spPr>
          <a:xfrm>
            <a:off x="-1" y="-5483"/>
            <a:ext cx="12192000" cy="5300636"/>
          </a:xfrm>
          <a:prstGeom prst="rect">
            <a:avLst/>
          </a:prstGeom>
          <a:solidFill>
            <a:srgbClr val="0070C0"/>
          </a:solidFill>
          <a:ln>
            <a:solidFill>
              <a:srgbClr val="4472C4"/>
            </a:solidFill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7"/>
          <p:cNvSpPr txBox="1"/>
          <p:nvPr/>
        </p:nvSpPr>
        <p:spPr>
          <a:xfrm>
            <a:off x="761999" y="719952"/>
            <a:ext cx="10668000" cy="3635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i="0" u="none" strike="noStrike" cap="none">
                <a:solidFill>
                  <a:schemeClr val="lt1"/>
                </a:solidFill>
                <a:latin typeface="+mn-lt"/>
                <a:cs typeface="Calibri"/>
                <a:sym typeface="Arial"/>
              </a:rPr>
              <a:t>PERSONALISED CARE </a:t>
            </a:r>
            <a:r>
              <a:rPr lang="en-GB" sz="3200">
                <a:solidFill>
                  <a:schemeClr val="lt1"/>
                </a:solidFill>
                <a:latin typeface="+mn-lt"/>
                <a:cs typeface="Calibri"/>
              </a:rPr>
              <a:t>FOR</a:t>
            </a:r>
            <a:r>
              <a:rPr lang="en-GB" sz="3200" i="0" u="none" strike="noStrike" cap="none">
                <a:solidFill>
                  <a:schemeClr val="lt1"/>
                </a:solidFill>
                <a:latin typeface="+mn-lt"/>
                <a:cs typeface="Calibri"/>
                <a:sym typeface="Arial"/>
              </a:rPr>
              <a:t> LONDON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1"/>
              </a:solidFill>
              <a:latin typeface="+mn-lt"/>
              <a:cs typeface="Calibri"/>
            </a:endParaRPr>
          </a:p>
          <a:p>
            <a:pPr algn="ctr"/>
            <a:endParaRPr lang="en-GB" sz="4000" b="1">
              <a:solidFill>
                <a:schemeClr val="lt1"/>
              </a:solidFill>
            </a:endParaRPr>
          </a:p>
          <a:p>
            <a:pPr algn="ctr"/>
            <a:r>
              <a:rPr lang="en-GB" sz="4000" b="1">
                <a:solidFill>
                  <a:schemeClr val="lt1"/>
                </a:solidFill>
              </a:rPr>
              <a:t>03 Challenges</a:t>
            </a:r>
            <a:endParaRPr lang="en-GB" sz="4000" b="1">
              <a:solidFill>
                <a:schemeClr val="lt1"/>
              </a:solidFill>
              <a:cs typeface="Arial"/>
            </a:endParaRPr>
          </a:p>
          <a:p>
            <a:pPr algn="ctr"/>
            <a:r>
              <a:rPr lang="en-GB" sz="4000" b="1" i="1">
                <a:solidFill>
                  <a:schemeClr val="lt1"/>
                </a:solidFill>
                <a:cs typeface="Arial"/>
                <a:hlinkClick r:id="rId3"/>
              </a:rPr>
              <a:t>Link to Jamboard</a:t>
            </a:r>
            <a:r>
              <a:rPr lang="en-GB" sz="4000" b="1">
                <a:solidFill>
                  <a:schemeClr val="lt1"/>
                </a:solidFill>
                <a:cs typeface="Arial"/>
              </a:rPr>
              <a:t> </a:t>
            </a:r>
          </a:p>
        </p:txBody>
      </p:sp>
      <p:grpSp>
        <p:nvGrpSpPr>
          <p:cNvPr id="252" name="Google Shape;252;p37"/>
          <p:cNvGrpSpPr/>
          <p:nvPr/>
        </p:nvGrpSpPr>
        <p:grpSpPr>
          <a:xfrm>
            <a:off x="232884" y="5382000"/>
            <a:ext cx="11726231" cy="1476000"/>
            <a:chOff x="302757" y="4270976"/>
            <a:chExt cx="8809985" cy="1107000"/>
          </a:xfrm>
        </p:grpSpPr>
        <p:pic>
          <p:nvPicPr>
            <p:cNvPr id="253" name="Google Shape;253;p37"/>
            <p:cNvPicPr preferRelativeResize="0">
              <a:picLocks noChangeAspect="1"/>
            </p:cNvPicPr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929323" y="4405976"/>
              <a:ext cx="1183419" cy="837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4" name="Google Shape;254;p37"/>
            <p:cNvPicPr preferRelativeResize="0">
              <a:picLocks noChangeAspect="1"/>
            </p:cNvPicPr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302757" y="4270976"/>
              <a:ext cx="3000839" cy="1107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E8E12BF-86F2-4B3F-91CB-1E54E323E5B2}"/>
              </a:ext>
            </a:extLst>
          </p:cNvPr>
          <p:cNvSpPr txBox="1"/>
          <p:nvPr/>
        </p:nvSpPr>
        <p:spPr>
          <a:xfrm>
            <a:off x="935421" y="4337279"/>
            <a:ext cx="34713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>
                <a:solidFill>
                  <a:schemeClr val="bg1"/>
                </a:solidFill>
              </a:rPr>
              <a:t>@SP_LDN</a:t>
            </a: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r>
              <a:rPr lang="en-GB" sz="1800">
                <a:solidFill>
                  <a:schemeClr val="bg1"/>
                </a:solidFill>
              </a:rPr>
              <a:t>hlp.socialprescribing@nhs.net</a:t>
            </a:r>
          </a:p>
        </p:txBody>
      </p:sp>
      <p:pic>
        <p:nvPicPr>
          <p:cNvPr id="3" name="Picture 2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3BD8A884-3281-4C42-82A7-D17C083DFE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2607" y="4373321"/>
            <a:ext cx="435807" cy="369399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68F73BF-7824-4779-9486-4DA107006B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0849" y="4825616"/>
            <a:ext cx="435807" cy="34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776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7"/>
          <p:cNvSpPr txBox="1">
            <a:spLocks noGrp="1"/>
          </p:cNvSpPr>
          <p:nvPr>
            <p:ph type="sldNum" idx="12"/>
          </p:nvPr>
        </p:nvSpPr>
        <p:spPr>
          <a:xfrm>
            <a:off x="9011840" y="6381329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250" name="Google Shape;250;p37"/>
          <p:cNvSpPr/>
          <p:nvPr/>
        </p:nvSpPr>
        <p:spPr>
          <a:xfrm>
            <a:off x="-1" y="-5483"/>
            <a:ext cx="12192000" cy="5300636"/>
          </a:xfrm>
          <a:prstGeom prst="rect">
            <a:avLst/>
          </a:prstGeom>
          <a:solidFill>
            <a:srgbClr val="0070C0"/>
          </a:solidFill>
          <a:ln>
            <a:solidFill>
              <a:srgbClr val="4472C4"/>
            </a:solidFill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7"/>
          <p:cNvSpPr txBox="1"/>
          <p:nvPr/>
        </p:nvSpPr>
        <p:spPr>
          <a:xfrm>
            <a:off x="761999" y="719952"/>
            <a:ext cx="10668000" cy="3635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i="0" u="none" strike="noStrike" cap="none">
                <a:solidFill>
                  <a:schemeClr val="lt1"/>
                </a:solidFill>
                <a:latin typeface="+mn-lt"/>
                <a:cs typeface="Calibri"/>
                <a:sym typeface="Arial"/>
              </a:rPr>
              <a:t>PERSONALISED CARE </a:t>
            </a:r>
            <a:r>
              <a:rPr lang="en-GB" sz="3200">
                <a:solidFill>
                  <a:schemeClr val="lt1"/>
                </a:solidFill>
                <a:latin typeface="+mn-lt"/>
                <a:cs typeface="Calibri"/>
              </a:rPr>
              <a:t>FOR</a:t>
            </a:r>
            <a:r>
              <a:rPr lang="en-GB" sz="3200" i="0" u="none" strike="noStrike" cap="none">
                <a:solidFill>
                  <a:schemeClr val="lt1"/>
                </a:solidFill>
                <a:latin typeface="+mn-lt"/>
                <a:cs typeface="Calibri"/>
                <a:sym typeface="Arial"/>
              </a:rPr>
              <a:t> LONDON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1"/>
              </a:solidFill>
              <a:latin typeface="+mn-lt"/>
              <a:cs typeface="Calibri"/>
            </a:endParaRPr>
          </a:p>
          <a:p>
            <a:pPr algn="ctr"/>
            <a:endParaRPr lang="en-GB" sz="4000" b="1">
              <a:solidFill>
                <a:schemeClr val="lt1"/>
              </a:solidFill>
            </a:endParaRPr>
          </a:p>
          <a:p>
            <a:pPr algn="ctr"/>
            <a:r>
              <a:rPr lang="en-GB" sz="4000" b="1">
                <a:solidFill>
                  <a:schemeClr val="lt1"/>
                </a:solidFill>
              </a:rPr>
              <a:t>04 Solutions</a:t>
            </a:r>
            <a:endParaRPr lang="en-GB" sz="4000" b="1" dirty="0">
              <a:solidFill>
                <a:schemeClr val="lt1"/>
              </a:solidFill>
              <a:cs typeface="Arial"/>
            </a:endParaRPr>
          </a:p>
          <a:p>
            <a:pPr algn="ctr"/>
            <a:r>
              <a:rPr lang="en-GB" sz="4000" b="1" i="1" dirty="0">
                <a:solidFill>
                  <a:schemeClr val="lt1"/>
                </a:solidFill>
                <a:cs typeface="Arial"/>
                <a:hlinkClick r:id="rId3"/>
              </a:rPr>
              <a:t>Link to </a:t>
            </a:r>
            <a:r>
              <a:rPr lang="en-GB" sz="4000" b="1" i="1" dirty="0" err="1">
                <a:solidFill>
                  <a:schemeClr val="lt1"/>
                </a:solidFill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Jamboard</a:t>
            </a:r>
            <a:endParaRPr lang="en-GB" sz="4000" b="1" i="1">
              <a:solidFill>
                <a:schemeClr val="lt1"/>
              </a:solidFill>
              <a:cs typeface="Arial"/>
            </a:endParaRPr>
          </a:p>
        </p:txBody>
      </p:sp>
      <p:grpSp>
        <p:nvGrpSpPr>
          <p:cNvPr id="252" name="Google Shape;252;p37"/>
          <p:cNvGrpSpPr/>
          <p:nvPr/>
        </p:nvGrpSpPr>
        <p:grpSpPr>
          <a:xfrm>
            <a:off x="232884" y="5382000"/>
            <a:ext cx="11726231" cy="1476000"/>
            <a:chOff x="302757" y="4270976"/>
            <a:chExt cx="8809985" cy="1107000"/>
          </a:xfrm>
        </p:grpSpPr>
        <p:pic>
          <p:nvPicPr>
            <p:cNvPr id="253" name="Google Shape;253;p37"/>
            <p:cNvPicPr preferRelativeResize="0">
              <a:picLocks noChangeAspect="1"/>
            </p:cNvPicPr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929323" y="4405976"/>
              <a:ext cx="1183419" cy="837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4" name="Google Shape;254;p37"/>
            <p:cNvPicPr preferRelativeResize="0">
              <a:picLocks noChangeAspect="1"/>
            </p:cNvPicPr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302757" y="4270976"/>
              <a:ext cx="3000839" cy="1107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E8E12BF-86F2-4B3F-91CB-1E54E323E5B2}"/>
              </a:ext>
            </a:extLst>
          </p:cNvPr>
          <p:cNvSpPr txBox="1"/>
          <p:nvPr/>
        </p:nvSpPr>
        <p:spPr>
          <a:xfrm>
            <a:off x="935421" y="4337279"/>
            <a:ext cx="34713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>
                <a:solidFill>
                  <a:schemeClr val="bg1"/>
                </a:solidFill>
              </a:rPr>
              <a:t>@SP_LDN</a:t>
            </a: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r>
              <a:rPr lang="en-GB" sz="1800">
                <a:solidFill>
                  <a:schemeClr val="bg1"/>
                </a:solidFill>
              </a:rPr>
              <a:t>hlp.socialprescribing@nhs.net</a:t>
            </a:r>
          </a:p>
        </p:txBody>
      </p:sp>
      <p:pic>
        <p:nvPicPr>
          <p:cNvPr id="3" name="Picture 2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3BD8A884-3281-4C42-82A7-D17C083DFE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2607" y="4373321"/>
            <a:ext cx="435807" cy="369399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68F73BF-7824-4779-9486-4DA107006B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0849" y="4825616"/>
            <a:ext cx="435807" cy="34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84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7"/>
          <p:cNvSpPr txBox="1">
            <a:spLocks noGrp="1"/>
          </p:cNvSpPr>
          <p:nvPr>
            <p:ph type="sldNum" idx="12"/>
          </p:nvPr>
        </p:nvSpPr>
        <p:spPr>
          <a:xfrm>
            <a:off x="9011840" y="6381329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250" name="Google Shape;250;p37"/>
          <p:cNvSpPr/>
          <p:nvPr/>
        </p:nvSpPr>
        <p:spPr>
          <a:xfrm>
            <a:off x="-1" y="-5483"/>
            <a:ext cx="12192000" cy="5300636"/>
          </a:xfrm>
          <a:prstGeom prst="rect">
            <a:avLst/>
          </a:prstGeom>
          <a:solidFill>
            <a:srgbClr val="0070C0"/>
          </a:solidFill>
          <a:ln>
            <a:solidFill>
              <a:srgbClr val="4472C4"/>
            </a:solidFill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7"/>
          <p:cNvSpPr txBox="1"/>
          <p:nvPr/>
        </p:nvSpPr>
        <p:spPr>
          <a:xfrm>
            <a:off x="761999" y="719952"/>
            <a:ext cx="10668000" cy="3635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i="0" u="none" strike="noStrike" cap="none">
                <a:solidFill>
                  <a:schemeClr val="lt1"/>
                </a:solidFill>
                <a:latin typeface="+mn-lt"/>
                <a:cs typeface="Calibri"/>
                <a:sym typeface="Arial"/>
              </a:rPr>
              <a:t>PERSONALISED CARE </a:t>
            </a:r>
            <a:r>
              <a:rPr lang="en-GB" sz="3200">
                <a:solidFill>
                  <a:schemeClr val="lt1"/>
                </a:solidFill>
                <a:latin typeface="+mn-lt"/>
                <a:cs typeface="Calibri"/>
              </a:rPr>
              <a:t>FOR</a:t>
            </a:r>
            <a:r>
              <a:rPr lang="en-GB" sz="3200" i="0" u="none" strike="noStrike" cap="none">
                <a:solidFill>
                  <a:schemeClr val="lt1"/>
                </a:solidFill>
                <a:latin typeface="+mn-lt"/>
                <a:cs typeface="Calibri"/>
                <a:sym typeface="Arial"/>
              </a:rPr>
              <a:t> LONDON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1"/>
              </a:solidFill>
              <a:latin typeface="+mn-lt"/>
              <a:cs typeface="Calibri"/>
            </a:endParaRPr>
          </a:p>
          <a:p>
            <a:pPr algn="ctr"/>
            <a:endParaRPr lang="en-GB" sz="4000" b="1">
              <a:solidFill>
                <a:schemeClr val="lt1"/>
              </a:solidFill>
            </a:endParaRPr>
          </a:p>
          <a:p>
            <a:pPr algn="ctr"/>
            <a:r>
              <a:rPr lang="en-GB" sz="4000" b="1">
                <a:solidFill>
                  <a:schemeClr val="lt1"/>
                </a:solidFill>
              </a:rPr>
              <a:t>05 Break</a:t>
            </a:r>
            <a:endParaRPr lang="en-GB">
              <a:solidFill>
                <a:schemeClr val="lt1"/>
              </a:solidFill>
              <a:cs typeface="Arial"/>
            </a:endParaRPr>
          </a:p>
        </p:txBody>
      </p:sp>
      <p:grpSp>
        <p:nvGrpSpPr>
          <p:cNvPr id="252" name="Google Shape;252;p37"/>
          <p:cNvGrpSpPr/>
          <p:nvPr/>
        </p:nvGrpSpPr>
        <p:grpSpPr>
          <a:xfrm>
            <a:off x="232884" y="5382000"/>
            <a:ext cx="11726231" cy="1476000"/>
            <a:chOff x="302757" y="4270976"/>
            <a:chExt cx="8809985" cy="1107000"/>
          </a:xfrm>
        </p:grpSpPr>
        <p:pic>
          <p:nvPicPr>
            <p:cNvPr id="253" name="Google Shape;253;p37"/>
            <p:cNvPicPr preferRelativeResize="0">
              <a:picLocks noChangeAspect="1"/>
            </p:cNvPicPr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929323" y="4405976"/>
              <a:ext cx="1183419" cy="837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4" name="Google Shape;254;p37"/>
            <p:cNvPicPr preferRelativeResize="0">
              <a:picLocks noChangeAspect="1"/>
            </p:cNvPicPr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02757" y="4270976"/>
              <a:ext cx="3000839" cy="1107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E8E12BF-86F2-4B3F-91CB-1E54E323E5B2}"/>
              </a:ext>
            </a:extLst>
          </p:cNvPr>
          <p:cNvSpPr txBox="1"/>
          <p:nvPr/>
        </p:nvSpPr>
        <p:spPr>
          <a:xfrm>
            <a:off x="935421" y="4337279"/>
            <a:ext cx="34713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>
                <a:solidFill>
                  <a:schemeClr val="bg1"/>
                </a:solidFill>
              </a:rPr>
              <a:t>@SP_LDN</a:t>
            </a: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r>
              <a:rPr lang="en-GB" sz="1800">
                <a:solidFill>
                  <a:schemeClr val="bg1"/>
                </a:solidFill>
              </a:rPr>
              <a:t>hlp.socialprescribing@nhs.net</a:t>
            </a:r>
          </a:p>
        </p:txBody>
      </p:sp>
      <p:pic>
        <p:nvPicPr>
          <p:cNvPr id="3" name="Picture 2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3BD8A884-3281-4C42-82A7-D17C083DFE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607" y="4373321"/>
            <a:ext cx="435807" cy="369399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68F73BF-7824-4779-9486-4DA107006B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849" y="4825616"/>
            <a:ext cx="435807" cy="34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011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7"/>
          <p:cNvSpPr txBox="1">
            <a:spLocks noGrp="1"/>
          </p:cNvSpPr>
          <p:nvPr>
            <p:ph type="sldNum" idx="12"/>
          </p:nvPr>
        </p:nvSpPr>
        <p:spPr>
          <a:xfrm>
            <a:off x="9011840" y="6381329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250" name="Google Shape;250;p37"/>
          <p:cNvSpPr/>
          <p:nvPr/>
        </p:nvSpPr>
        <p:spPr>
          <a:xfrm>
            <a:off x="-1" y="-5483"/>
            <a:ext cx="12192000" cy="5300636"/>
          </a:xfrm>
          <a:prstGeom prst="rect">
            <a:avLst/>
          </a:prstGeom>
          <a:solidFill>
            <a:srgbClr val="0070C0"/>
          </a:solidFill>
          <a:ln>
            <a:solidFill>
              <a:srgbClr val="4472C4"/>
            </a:solidFill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7"/>
          <p:cNvSpPr txBox="1"/>
          <p:nvPr/>
        </p:nvSpPr>
        <p:spPr>
          <a:xfrm>
            <a:off x="761999" y="719952"/>
            <a:ext cx="10668000" cy="3635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i="0" u="none" strike="noStrike" cap="none">
                <a:solidFill>
                  <a:schemeClr val="lt1"/>
                </a:solidFill>
                <a:latin typeface="+mn-lt"/>
                <a:cs typeface="Calibri"/>
                <a:sym typeface="Arial"/>
              </a:rPr>
              <a:t>PERSONALISED CARE </a:t>
            </a:r>
            <a:r>
              <a:rPr lang="en-GB" sz="3200">
                <a:solidFill>
                  <a:schemeClr val="lt1"/>
                </a:solidFill>
                <a:latin typeface="+mn-lt"/>
                <a:cs typeface="Calibri"/>
              </a:rPr>
              <a:t>FOR</a:t>
            </a:r>
            <a:r>
              <a:rPr lang="en-GB" sz="3200" i="0" u="none" strike="noStrike" cap="none">
                <a:solidFill>
                  <a:schemeClr val="lt1"/>
                </a:solidFill>
                <a:latin typeface="+mn-lt"/>
                <a:cs typeface="Calibri"/>
                <a:sym typeface="Arial"/>
              </a:rPr>
              <a:t> LONDON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1"/>
              </a:solidFill>
              <a:latin typeface="+mn-lt"/>
              <a:cs typeface="Calibri"/>
            </a:endParaRPr>
          </a:p>
          <a:p>
            <a:pPr algn="ctr"/>
            <a:endParaRPr lang="en-GB" sz="4000" b="1">
              <a:solidFill>
                <a:schemeClr val="lt1"/>
              </a:solidFill>
            </a:endParaRPr>
          </a:p>
          <a:p>
            <a:pPr algn="ctr"/>
            <a:r>
              <a:rPr lang="en-GB" sz="4000" b="1">
                <a:solidFill>
                  <a:schemeClr val="lt1"/>
                </a:solidFill>
              </a:rPr>
              <a:t>05 Application</a:t>
            </a:r>
            <a:endParaRPr lang="en-GB">
              <a:solidFill>
                <a:schemeClr val="lt1"/>
              </a:solidFill>
              <a:cs typeface="Arial"/>
            </a:endParaRPr>
          </a:p>
        </p:txBody>
      </p:sp>
      <p:grpSp>
        <p:nvGrpSpPr>
          <p:cNvPr id="252" name="Google Shape;252;p37"/>
          <p:cNvGrpSpPr/>
          <p:nvPr/>
        </p:nvGrpSpPr>
        <p:grpSpPr>
          <a:xfrm>
            <a:off x="232884" y="5382000"/>
            <a:ext cx="11726231" cy="1476000"/>
            <a:chOff x="302757" y="4270976"/>
            <a:chExt cx="8809985" cy="1107000"/>
          </a:xfrm>
        </p:grpSpPr>
        <p:pic>
          <p:nvPicPr>
            <p:cNvPr id="253" name="Google Shape;253;p37"/>
            <p:cNvPicPr preferRelativeResize="0">
              <a:picLocks noChangeAspect="1"/>
            </p:cNvPicPr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929323" y="4405976"/>
              <a:ext cx="1183419" cy="837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4" name="Google Shape;254;p37"/>
            <p:cNvPicPr preferRelativeResize="0">
              <a:picLocks noChangeAspect="1"/>
            </p:cNvPicPr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02757" y="4270976"/>
              <a:ext cx="3000839" cy="1107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E8E12BF-86F2-4B3F-91CB-1E54E323E5B2}"/>
              </a:ext>
            </a:extLst>
          </p:cNvPr>
          <p:cNvSpPr txBox="1"/>
          <p:nvPr/>
        </p:nvSpPr>
        <p:spPr>
          <a:xfrm>
            <a:off x="935421" y="4337279"/>
            <a:ext cx="34713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>
                <a:solidFill>
                  <a:schemeClr val="bg1"/>
                </a:solidFill>
              </a:rPr>
              <a:t>@SP_LDN</a:t>
            </a: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r>
              <a:rPr lang="en-GB" sz="1800">
                <a:solidFill>
                  <a:schemeClr val="bg1"/>
                </a:solidFill>
              </a:rPr>
              <a:t>hlp.socialprescribing@nhs.net</a:t>
            </a:r>
          </a:p>
        </p:txBody>
      </p:sp>
      <p:pic>
        <p:nvPicPr>
          <p:cNvPr id="3" name="Picture 2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3BD8A884-3281-4C42-82A7-D17C083DFE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607" y="4373321"/>
            <a:ext cx="435807" cy="369399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68F73BF-7824-4779-9486-4DA107006B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849" y="4825616"/>
            <a:ext cx="435807" cy="34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952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ACF56D-9DA3-4CDA-999B-29C947AE2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Application Guidance 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2A961-2B5B-4D63-83A9-783EFADD0A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15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E329E-2F08-6296-3CC0-31759835B6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/>
              <a:t>What to expect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346DE16-8188-42B3-7AFF-B9D737FB677A}"/>
              </a:ext>
            </a:extLst>
          </p:cNvPr>
          <p:cNvSpPr>
            <a:spLocks noGrp="1"/>
          </p:cNvSpPr>
          <p:nvPr/>
        </p:nvSpPr>
        <p:spPr>
          <a:xfrm>
            <a:off x="393048" y="1114592"/>
            <a:ext cx="4921673" cy="549253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0" tIns="0" rIns="0" bIns="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GB" sz="1200" b="1"/>
          </a:p>
          <a:p>
            <a:r>
              <a:rPr lang="en-GB" sz="1200" b="1"/>
              <a:t>Section A: About you</a:t>
            </a:r>
            <a:endParaRPr lang="en-GB"/>
          </a:p>
          <a:p>
            <a:pPr marL="571500" indent="-342900">
              <a:buChar char="•"/>
            </a:pPr>
            <a:r>
              <a:rPr lang="en-GB" sz="1200"/>
              <a:t>Full name, organisation name, organisation type </a:t>
            </a:r>
          </a:p>
          <a:p>
            <a:pPr marL="571500" indent="-342900">
              <a:buChar char="•"/>
            </a:pPr>
            <a:r>
              <a:rPr lang="en-GB" sz="1200"/>
              <a:t>Job title or role and the job titles/roles of all those in group (if applicable)</a:t>
            </a:r>
          </a:p>
          <a:p>
            <a:pPr marL="571500" indent="-342900">
              <a:buChar char="•"/>
            </a:pPr>
            <a:r>
              <a:rPr lang="en-GB" sz="1200"/>
              <a:t>Contact details </a:t>
            </a:r>
          </a:p>
          <a:p>
            <a:pPr marL="571500" indent="-342900">
              <a:buAutoNum type="arabicPeriod"/>
            </a:pPr>
            <a:endParaRPr lang="en-GB" sz="1200"/>
          </a:p>
          <a:p>
            <a:pPr marL="228600" indent="0"/>
            <a:r>
              <a:rPr lang="en-GB" sz="1200" b="1"/>
              <a:t>Section B: About your proposal</a:t>
            </a:r>
            <a:endParaRPr lang="en-GB" sz="1200"/>
          </a:p>
          <a:p>
            <a:pPr marL="571500" indent="-342900">
              <a:buAutoNum type="arabicPeriod"/>
            </a:pPr>
            <a:r>
              <a:rPr lang="en-GB" sz="1200"/>
              <a:t>The challenge and why it's a problem</a:t>
            </a:r>
          </a:p>
          <a:p>
            <a:pPr marL="571500" indent="-342900">
              <a:buAutoNum type="arabicPeriod"/>
            </a:pPr>
            <a:r>
              <a:rPr lang="en-GB" sz="1200"/>
              <a:t>Why existing solutions are insufficient </a:t>
            </a:r>
          </a:p>
          <a:p>
            <a:pPr marL="571500" indent="-342900">
              <a:buAutoNum type="arabicPeriod"/>
            </a:pPr>
            <a:r>
              <a:rPr lang="en-GB" sz="1200"/>
              <a:t>Other possible solutions to overcome the challenge</a:t>
            </a:r>
          </a:p>
          <a:p>
            <a:pPr marL="571500" indent="-342900">
              <a:buAutoNum type="arabicPeriod"/>
            </a:pPr>
            <a:r>
              <a:rPr lang="en-GB" sz="1200"/>
              <a:t>People, resources or partners needed to make this a success</a:t>
            </a:r>
          </a:p>
          <a:p>
            <a:pPr marL="571500" indent="-342900">
              <a:buAutoNum type="arabicPeriod"/>
            </a:pPr>
            <a:r>
              <a:rPr lang="en-GB" sz="1200"/>
              <a:t>How to engage local communities and partners to coproduce</a:t>
            </a:r>
          </a:p>
          <a:p>
            <a:pPr marL="571500" indent="-342900">
              <a:buAutoNum type="arabicPeriod"/>
            </a:pPr>
            <a:r>
              <a:rPr lang="en-GB" sz="1200"/>
              <a:t>Impact of solving this problem and how it will be measured</a:t>
            </a:r>
          </a:p>
          <a:p>
            <a:pPr marL="571500" indent="-342900">
              <a:buAutoNum type="arabicPeriod"/>
            </a:pPr>
            <a:r>
              <a:rPr lang="en-GB" sz="1200"/>
              <a:t>How project learnings will benefit other services </a:t>
            </a:r>
          </a:p>
          <a:p>
            <a:pPr marL="571500" indent="-342900">
              <a:buAutoNum type="arabicPeriod"/>
            </a:pPr>
            <a:r>
              <a:rPr lang="en-GB" sz="1200"/>
              <a:t>How approach will support current priorities in the NHS </a:t>
            </a:r>
          </a:p>
          <a:p>
            <a:pPr marL="571500" indent="-342900">
              <a:buAutoNum type="arabicPeriod"/>
            </a:pPr>
            <a:r>
              <a:rPr lang="en-GB" sz="1200"/>
              <a:t>How approach will tackle health inequalities</a:t>
            </a:r>
          </a:p>
          <a:p>
            <a:pPr marL="571500" indent="-342900">
              <a:buAutoNum type="arabicPeriod"/>
            </a:pPr>
            <a:r>
              <a:rPr lang="en-GB" sz="1200"/>
              <a:t>How it could be scaled to other areas</a:t>
            </a:r>
          </a:p>
          <a:p>
            <a:pPr marL="571500" indent="-342900">
              <a:buAutoNum type="arabicPeriod"/>
            </a:pPr>
            <a:endParaRPr lang="en-GB" sz="1200"/>
          </a:p>
          <a:p>
            <a:r>
              <a:rPr lang="en-GB" sz="1200" b="1"/>
              <a:t>Section C: Funding and budget </a:t>
            </a:r>
            <a:endParaRPr lang="en-US" sz="1200"/>
          </a:p>
          <a:p>
            <a:pPr marL="571500" indent="-342900">
              <a:buAutoNum type="arabicPeriod"/>
            </a:pPr>
            <a:r>
              <a:rPr lang="en-GB" sz="1200"/>
              <a:t>Amount applying for </a:t>
            </a:r>
            <a:endParaRPr lang="en-US" sz="1200"/>
          </a:p>
          <a:p>
            <a:pPr marL="571500" indent="-342900">
              <a:buAutoNum type="arabicPeriod"/>
            </a:pPr>
            <a:r>
              <a:rPr lang="en-GB" sz="1200"/>
              <a:t>Breakdown of what funding will be used for</a:t>
            </a:r>
            <a:endParaRPr lang="en-US" sz="1200"/>
          </a:p>
          <a:p>
            <a:pPr marL="571500" indent="-342900">
              <a:buAutoNum type="arabicPeriod"/>
            </a:pPr>
            <a:r>
              <a:rPr lang="en-GB" sz="1200"/>
              <a:t>Any additional funding or added value</a:t>
            </a:r>
            <a:endParaRPr lang="en-US" sz="120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007321F9-2292-6AF2-803B-F1FFA6E606AC}"/>
              </a:ext>
            </a:extLst>
          </p:cNvPr>
          <p:cNvSpPr txBox="1">
            <a:spLocks/>
          </p:cNvSpPr>
          <p:nvPr/>
        </p:nvSpPr>
        <p:spPr>
          <a:xfrm>
            <a:off x="5469140" y="1116267"/>
            <a:ext cx="6390102" cy="218191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0" tIns="0" rIns="0" bIns="0" anchor="t" anchorCtr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b="1" kern="0"/>
          </a:p>
          <a:p>
            <a:pPr marL="228600" indent="0"/>
            <a:r>
              <a:rPr lang="en-GB" sz="1200" b="1" kern="0"/>
              <a:t>Section D: QI Team Assessment – scale of 1-5 </a:t>
            </a:r>
            <a:endParaRPr lang="en-GB" sz="1200" kern="0"/>
          </a:p>
          <a:p>
            <a:pPr marL="571500" indent="-342900">
              <a:buAutoNum type="arabicPeriod"/>
            </a:pPr>
            <a:r>
              <a:rPr lang="en-GB" sz="1200" kern="0"/>
              <a:t>I or the project team have worked on improvement projects before.</a:t>
            </a:r>
          </a:p>
          <a:p>
            <a:pPr marL="571500" indent="-342900">
              <a:buAutoNum type="arabicPeriod"/>
            </a:pPr>
            <a:r>
              <a:rPr lang="en-GB" sz="1200" kern="0"/>
              <a:t>I or project team are proactive and willing to try new techniques.</a:t>
            </a:r>
          </a:p>
          <a:p>
            <a:pPr marL="571500" indent="-342900">
              <a:buAutoNum type="arabicPeriod"/>
            </a:pPr>
            <a:r>
              <a:rPr lang="en-GB" sz="1200" kern="0"/>
              <a:t>I or the project team have diverse professional backgrounds and experiences.</a:t>
            </a:r>
            <a:endParaRPr lang="en-GB" sz="1200"/>
          </a:p>
          <a:p>
            <a:pPr marL="571500" indent="-342900">
              <a:buAutoNum type="arabicPeriod"/>
            </a:pPr>
            <a:r>
              <a:rPr lang="en-GB" sz="1200" kern="0"/>
              <a:t>I or project team have a good understanding of coproduction and use this approach in our work.</a:t>
            </a:r>
          </a:p>
          <a:p>
            <a:pPr marL="571500" indent="-342900">
              <a:buAutoNum type="arabicPeriod"/>
            </a:pPr>
            <a:r>
              <a:rPr lang="en-GB" sz="1200" kern="0"/>
              <a:t>I or the project team have the authority to make all decisions required as part of this project, or have buy-in from someone who can.</a:t>
            </a:r>
          </a:p>
          <a:p>
            <a:pPr marL="571500" indent="-342900">
              <a:buAutoNum type="arabicPeriod"/>
            </a:pPr>
            <a:r>
              <a:rPr lang="en-GB" sz="1200" kern="0"/>
              <a:t>I or project team have the time to dedicate to the 6-month support programme and towards developing an improvement project.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79B610B-5FE2-E400-2AB4-5A7559E675E8}"/>
              </a:ext>
            </a:extLst>
          </p:cNvPr>
          <p:cNvSpPr txBox="1">
            <a:spLocks/>
          </p:cNvSpPr>
          <p:nvPr/>
        </p:nvSpPr>
        <p:spPr>
          <a:xfrm>
            <a:off x="5469140" y="3431954"/>
            <a:ext cx="6390102" cy="180662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0" tIns="0" rIns="0" bIns="0" anchor="t" anchorCtr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b="1" kern="0"/>
          </a:p>
          <a:p>
            <a:pPr marL="228600" indent="0"/>
            <a:r>
              <a:rPr lang="en-GB" sz="1200" b="1" kern="0"/>
              <a:t>Section D: QI Team Assessment – qualitative questions</a:t>
            </a:r>
            <a:endParaRPr lang="en-GB" sz="1200" kern="0"/>
          </a:p>
          <a:p>
            <a:pPr marL="571500" indent="-342900">
              <a:buAutoNum type="arabicPeriod"/>
            </a:pPr>
            <a:r>
              <a:rPr lang="en-GB" sz="1200" kern="0"/>
              <a:t>What does Quality Improvement mean to you?</a:t>
            </a:r>
          </a:p>
          <a:p>
            <a:pPr marL="571500" indent="-342900">
              <a:buAutoNum type="arabicPeriod"/>
            </a:pPr>
            <a:r>
              <a:rPr lang="en-GB" sz="1200" kern="0"/>
              <a:t>What are the relevant skills and experience you (and your project team) can bring to working on an improvement project? </a:t>
            </a:r>
          </a:p>
          <a:p>
            <a:pPr marL="571500" indent="-342900">
              <a:buAutoNum type="arabicPeriod"/>
            </a:pPr>
            <a:r>
              <a:rPr lang="en-GB" sz="1200" kern="0"/>
              <a:t>Please provide a list of the specific people who are aware of and will support your involvement in this programme. Please provide all names and job titles.</a:t>
            </a:r>
          </a:p>
          <a:p>
            <a:pPr marL="571500" indent="-342900">
              <a:buAutoNum type="arabicPeriod"/>
            </a:pPr>
            <a:r>
              <a:rPr lang="en-GB" sz="1200" kern="0"/>
              <a:t>What is your plan for engaging and securing buy-in from key stakeholders in your improvement project?</a:t>
            </a:r>
            <a:endParaRPr lang="en-GB" sz="1200"/>
          </a:p>
          <a:p>
            <a:pPr marL="228600" indent="0"/>
            <a:endParaRPr lang="en-GB" sz="1200" kern="0"/>
          </a:p>
        </p:txBody>
      </p:sp>
      <p:pic>
        <p:nvPicPr>
          <p:cNvPr id="15" name="Picture 2" descr="Text&#10;&#10;Description automatically generated">
            <a:extLst>
              <a:ext uri="{FF2B5EF4-FFF2-40B4-BE49-F238E27FC236}">
                <a16:creationId xmlns:a16="http://schemas.microsoft.com/office/drawing/2014/main" id="{AB21B937-7D6E-3AD4-00DD-A6AE25E74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9872" y="5840770"/>
            <a:ext cx="3882013" cy="9207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E34686-98A6-12DA-E50C-50F13568E5AC}"/>
              </a:ext>
            </a:extLst>
          </p:cNvPr>
          <p:cNvSpPr txBox="1"/>
          <p:nvPr/>
        </p:nvSpPr>
        <p:spPr>
          <a:xfrm>
            <a:off x="5467467" y="5336198"/>
            <a:ext cx="6391449" cy="52322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/>
              <a:t>If you need further support or have any accessibility requirements, please get in touch:</a:t>
            </a:r>
            <a:r>
              <a:rPr lang="en-US">
                <a:solidFill>
                  <a:srgbClr val="3F3F3F"/>
                </a:solidFill>
                <a:ea typeface="+mn-lt"/>
                <a:cs typeface="+mn-lt"/>
              </a:rPr>
              <a:t> </a:t>
            </a:r>
            <a:r>
              <a:rPr lang="en-GB" b="1">
                <a:solidFill>
                  <a:schemeClr val="tx1"/>
                </a:solidFill>
                <a:ea typeface="+mn-lt"/>
                <a:cs typeface="+mn-lt"/>
              </a:rPr>
              <a:t>hlp.socialprescribing@nhs.net</a:t>
            </a:r>
            <a:endParaRPr lang="en-GB" b="1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6713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D3AD55C-C1EB-43F6-A93F-520E3C1B3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Application Guidance 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8950B3A-5B68-415D-BA91-8C5FBE653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434" y="759686"/>
            <a:ext cx="11523133" cy="432047"/>
          </a:xfrm>
        </p:spPr>
        <p:txBody>
          <a:bodyPr/>
          <a:lstStyle/>
          <a:p>
            <a:r>
              <a:rPr lang="en-GB" b="1" u="sng"/>
              <a:t>What would an ideal application look like for the Innovation Programme?</a:t>
            </a:r>
          </a:p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7FE629-3BA7-432B-85CB-717765E8C4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16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4F54B8E-E9E5-4318-BEDE-BD74A1CB10A4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34434" y="1232896"/>
            <a:ext cx="11487451" cy="2908689"/>
          </a:xfrm>
        </p:spPr>
        <p:txBody>
          <a:bodyPr>
            <a:normAutofit fontScale="77500" lnSpcReduction="20000"/>
          </a:bodyPr>
          <a:lstStyle/>
          <a:p>
            <a:r>
              <a:rPr lang="en-GB"/>
              <a:t>Applicants should choose a challenge that impacts their social prescribing service being able to:</a:t>
            </a:r>
            <a:endParaRPr lang="en-US"/>
          </a:p>
          <a:p>
            <a:pPr marL="514350" indent="-285750">
              <a:buFont typeface="Arial,Sans-Serif"/>
              <a:buChar char="•"/>
            </a:pPr>
            <a:endParaRPr lang="en-GB"/>
          </a:p>
          <a:p>
            <a:pPr marL="514350" indent="-285750">
              <a:buFont typeface="Arial,Sans-Serif"/>
              <a:buChar char="•"/>
            </a:pPr>
            <a:r>
              <a:rPr lang="en-GB"/>
              <a:t>Have a sustainable workforce </a:t>
            </a:r>
            <a:endParaRPr lang="en-US"/>
          </a:p>
          <a:p>
            <a:pPr marL="514350" indent="-285750">
              <a:buFont typeface="Arial,Sans-Serif"/>
              <a:buChar char="•"/>
            </a:pPr>
            <a:r>
              <a:rPr lang="en-GB"/>
              <a:t>Run effectively and efficiently </a:t>
            </a:r>
            <a:endParaRPr lang="en-US"/>
          </a:p>
          <a:p>
            <a:pPr marL="514350" indent="-285750">
              <a:buFont typeface="Arial,Sans-Serif"/>
              <a:buChar char="•"/>
            </a:pPr>
            <a:r>
              <a:rPr lang="en-GB"/>
              <a:t>Tackle health inequalities</a:t>
            </a:r>
            <a:endParaRPr lang="en-US"/>
          </a:p>
          <a:p>
            <a:pPr marL="514350" indent="-285750">
              <a:buFont typeface="Arial,Sans-Serif"/>
              <a:buChar char="•"/>
            </a:pPr>
            <a:r>
              <a:rPr lang="en-GB"/>
              <a:t>Reduce pressure on other NHS services</a:t>
            </a:r>
            <a:endParaRPr lang="en-US"/>
          </a:p>
          <a:p>
            <a:pPr marL="228600" indent="0"/>
            <a:endParaRPr lang="en-GB"/>
          </a:p>
          <a:p>
            <a:pPr marL="228600" indent="0"/>
            <a:r>
              <a:rPr lang="en-GB"/>
              <a:t>In the application you will be asked for some suggested solutions to your chosen challenge.</a:t>
            </a:r>
            <a:endParaRPr lang="en-US"/>
          </a:p>
          <a:p>
            <a:pPr marL="228600" indent="0"/>
            <a:endParaRPr lang="en-GB"/>
          </a:p>
          <a:p>
            <a:pPr marL="228600" indent="0"/>
            <a:r>
              <a:rPr lang="en-GB" b="1"/>
              <a:t>There is ringfenced funding specifically for projects related to recruitment and retention.</a:t>
            </a:r>
            <a:endParaRPr lang="en-US"/>
          </a:p>
          <a:p>
            <a:pPr marL="228600" indent="0"/>
            <a:r>
              <a:rPr lang="en-GB" b="1"/>
              <a:t>With this in mind, we will prioritise applications looking at challenges to this as well as those in two other priority areas: Access and Impact.</a:t>
            </a:r>
            <a:endParaRPr lang="en-GB"/>
          </a:p>
          <a:p>
            <a:pPr marL="228600" indent="0"/>
            <a:endParaRPr lang="en-GB"/>
          </a:p>
        </p:txBody>
      </p:sp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id="{CA600483-E870-EE88-038A-EBBB3776C9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9872" y="5840770"/>
            <a:ext cx="3882013" cy="920768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31BCDC4-A77A-4568-AA90-B363A7CC7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961964"/>
              </p:ext>
            </p:extLst>
          </p:nvPr>
        </p:nvGraphicFramePr>
        <p:xfrm>
          <a:off x="399139" y="4139237"/>
          <a:ext cx="7302499" cy="2555959"/>
        </p:xfrm>
        <a:graphic>
          <a:graphicData uri="http://schemas.openxmlformats.org/drawingml/2006/table">
            <a:tbl>
              <a:tblPr firstRow="1" bandRow="1"/>
              <a:tblGrid>
                <a:gridCol w="3155804">
                  <a:extLst>
                    <a:ext uri="{9D8B030D-6E8A-4147-A177-3AD203B41FA5}">
                      <a16:colId xmlns:a16="http://schemas.microsoft.com/office/drawing/2014/main" val="1628962287"/>
                    </a:ext>
                  </a:extLst>
                </a:gridCol>
                <a:gridCol w="4146695">
                  <a:extLst>
                    <a:ext uri="{9D8B030D-6E8A-4147-A177-3AD203B41FA5}">
                      <a16:colId xmlns:a16="http://schemas.microsoft.com/office/drawing/2014/main" val="219894259"/>
                    </a:ext>
                  </a:extLst>
                </a:gridCol>
              </a:tblGrid>
              <a:tr h="324740">
                <a:tc>
                  <a:txBody>
                    <a:bodyPr/>
                    <a:lstStyle/>
                    <a:p>
                      <a:r>
                        <a:rPr lang="en-GB" sz="1600" b="1"/>
                        <a:t>Challenge theme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Example challenges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554479"/>
                  </a:ext>
                </a:extLst>
              </a:tr>
              <a:tr h="667544">
                <a:tc>
                  <a:txBody>
                    <a:bodyPr/>
                    <a:lstStyle/>
                    <a:p>
                      <a:r>
                        <a:rPr lang="en-GB" sz="1600"/>
                        <a:t>Recruitment and retention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GB" sz="1400" b="0" i="0" u="none" strike="noStrike" cap="none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Lack of progression in the SP service leading to well embedded SPLWs moving onto other roles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013066"/>
                  </a:ext>
                </a:extLst>
              </a:tr>
              <a:tr h="821615">
                <a:tc>
                  <a:txBody>
                    <a:bodyPr/>
                    <a:lstStyle/>
                    <a:p>
                      <a:r>
                        <a:rPr lang="en-GB" sz="1600"/>
                        <a:t>Access – social prescribing reaching the right 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/>
                        <a:t>Lack of access and uptake of social prescribing among specific cohorts of people e.g. refugee populations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065013"/>
                  </a:ext>
                </a:extLst>
              </a:tr>
              <a:tr h="708524">
                <a:tc>
                  <a:txBody>
                    <a:bodyPr/>
                    <a:lstStyle/>
                    <a:p>
                      <a:r>
                        <a:rPr lang="en-GB" sz="1600"/>
                        <a:t>Impact – demonstrating the benefit of social prescribing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0" i="0" u="none" strike="noStrike" cap="none" noProof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Lack of consistent collection of data to inform around who is likely to benefit most from SP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748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155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A8702C34-8476-F4DD-9319-E8D97C3DD225}"/>
              </a:ext>
            </a:extLst>
          </p:cNvPr>
          <p:cNvSpPr txBox="1">
            <a:spLocks/>
          </p:cNvSpPr>
          <p:nvPr/>
        </p:nvSpPr>
        <p:spPr>
          <a:xfrm>
            <a:off x="314642" y="1184177"/>
            <a:ext cx="11543782" cy="5515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85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71500" indent="-342900">
              <a:buAutoNum type="arabicPeriod"/>
            </a:pPr>
            <a:r>
              <a:rPr lang="en-GB" kern="0"/>
              <a:t>A clear understanding of the challenge(s</a:t>
            </a:r>
            <a:r>
              <a:rPr lang="en-GB" kern="0">
                <a:solidFill>
                  <a:schemeClr val="tx1"/>
                </a:solidFill>
              </a:rPr>
              <a:t>) to social prescribing:</a:t>
            </a:r>
            <a:endParaRPr lang="en-US">
              <a:solidFill>
                <a:schemeClr val="tx1"/>
              </a:solidFill>
            </a:endParaRPr>
          </a:p>
          <a:p>
            <a:pPr marL="1028700" lvl="1">
              <a:buAutoNum type="alphaLcParenR"/>
            </a:pPr>
            <a:r>
              <a:rPr lang="en-GB" kern="0"/>
              <a:t>How it creates a barrier for social prescribing </a:t>
            </a:r>
            <a:r>
              <a:rPr lang="en-GB" kern="0">
                <a:solidFill>
                  <a:schemeClr val="tx1"/>
                </a:solidFill>
              </a:rPr>
              <a:t>to thrive</a:t>
            </a:r>
            <a:endParaRPr lang="en-GB">
              <a:solidFill>
                <a:schemeClr val="tx1"/>
              </a:solidFill>
            </a:endParaRPr>
          </a:p>
          <a:p>
            <a:pPr marL="1028700" lvl="1">
              <a:buAutoNum type="alphaLcParenR"/>
            </a:pPr>
            <a:r>
              <a:rPr lang="en-GB" kern="0"/>
              <a:t>How the challenge(s) </a:t>
            </a:r>
            <a:r>
              <a:rPr lang="en-GB" kern="0">
                <a:solidFill>
                  <a:schemeClr val="tx1"/>
                </a:solidFill>
              </a:rPr>
              <a:t>may be </a:t>
            </a:r>
            <a:r>
              <a:rPr lang="en-GB" kern="0"/>
              <a:t>widespread </a:t>
            </a:r>
          </a:p>
          <a:p>
            <a:pPr marL="571500" indent="-342900">
              <a:buAutoNum type="arabicPeriod"/>
            </a:pPr>
            <a:r>
              <a:rPr lang="en-GB" kern="0">
                <a:solidFill>
                  <a:srgbClr val="3F3F3F"/>
                </a:solidFill>
              </a:rPr>
              <a:t>A broad understanding of the existing solutions:</a:t>
            </a:r>
          </a:p>
          <a:p>
            <a:pPr marL="1028700" lvl="1">
              <a:buAutoNum type="alphaLcParenR"/>
            </a:pPr>
            <a:r>
              <a:rPr lang="en-GB" kern="0">
                <a:solidFill>
                  <a:srgbClr val="3F3F3F"/>
                </a:solidFill>
              </a:rPr>
              <a:t>How they are insufficient </a:t>
            </a:r>
          </a:p>
          <a:p>
            <a:pPr marL="571500" indent="-342900">
              <a:buAutoNum type="arabicPeriod"/>
            </a:pPr>
            <a:r>
              <a:rPr lang="en-GB" kern="0"/>
              <a:t>Creative and strategic thinking in suggested alternative solutions</a:t>
            </a:r>
          </a:p>
          <a:p>
            <a:pPr marL="1028700" lvl="1">
              <a:buAutoNum type="alphaLcParenR"/>
            </a:pPr>
            <a:r>
              <a:rPr lang="en-GB"/>
              <a:t>Goals/outcomes of suggested solutions that are appropriate, feasible and achievable </a:t>
            </a:r>
          </a:p>
          <a:p>
            <a:pPr marL="1028700" lvl="1">
              <a:buAutoNum type="alphaLcParenR"/>
            </a:pPr>
            <a:r>
              <a:rPr lang="en-GB"/>
              <a:t>Project planning, deliverables and risks </a:t>
            </a:r>
          </a:p>
          <a:p>
            <a:pPr marL="571500" indent="-342900">
              <a:buAutoNum type="arabicPeriod"/>
            </a:pPr>
            <a:r>
              <a:rPr lang="en-GB" kern="0"/>
              <a:t>A good idea of the people, partners and resources required </a:t>
            </a:r>
            <a:r>
              <a:rPr lang="en-GB" kern="0">
                <a:solidFill>
                  <a:schemeClr val="tx1"/>
                </a:solidFill>
              </a:rPr>
              <a:t>to enable this work </a:t>
            </a:r>
            <a:r>
              <a:rPr lang="en-GB" kern="0">
                <a:solidFill>
                  <a:srgbClr val="3F3F3F"/>
                </a:solidFill>
              </a:rPr>
              <a:t>and</a:t>
            </a:r>
            <a:r>
              <a:rPr lang="en-GB" kern="0"/>
              <a:t> why </a:t>
            </a:r>
          </a:p>
          <a:p>
            <a:pPr marL="1028700" lvl="1">
              <a:buAutoNum type="alphaLcParenR"/>
            </a:pPr>
            <a:r>
              <a:rPr lang="en-GB"/>
              <a:t>How you plan to engage them </a:t>
            </a:r>
          </a:p>
          <a:p>
            <a:pPr marL="571500" indent="-342900">
              <a:buAutoNum type="arabicPeriod"/>
            </a:pPr>
            <a:r>
              <a:rPr lang="en-GB"/>
              <a:t>A strong understanding of coproduction and how to apply it</a:t>
            </a:r>
          </a:p>
          <a:p>
            <a:pPr marL="571500" indent="-342900">
              <a:buAutoNum type="arabicPeriod"/>
            </a:pPr>
            <a:r>
              <a:rPr lang="en-GB"/>
              <a:t>How overcoming the challenge(s) will have a </a:t>
            </a:r>
            <a:r>
              <a:rPr lang="en-GB">
                <a:solidFill>
                  <a:schemeClr val="tx1"/>
                </a:solidFill>
              </a:rPr>
              <a:t>positive </a:t>
            </a:r>
            <a:r>
              <a:rPr lang="en-GB"/>
              <a:t>impact, in particular on:</a:t>
            </a:r>
          </a:p>
          <a:p>
            <a:pPr marL="1028700" lvl="1">
              <a:buAutoNum type="alphaLcParenR"/>
            </a:pPr>
            <a:r>
              <a:rPr lang="en-GB">
                <a:solidFill>
                  <a:schemeClr val="tx1"/>
                </a:solidFill>
              </a:rPr>
              <a:t>Tackling h</a:t>
            </a:r>
            <a:r>
              <a:rPr lang="en-GB"/>
              <a:t>ealth inequalities </a:t>
            </a:r>
          </a:p>
          <a:p>
            <a:pPr marL="1028700" lvl="1">
              <a:buAutoNum type="alphaLcParenR"/>
            </a:pPr>
            <a:r>
              <a:rPr lang="en-GB"/>
              <a:t>PCN work</a:t>
            </a:r>
          </a:p>
          <a:p>
            <a:pPr marL="571500" indent="-342900">
              <a:buAutoNum type="arabicPeriod"/>
            </a:pPr>
            <a:r>
              <a:rPr lang="en-GB"/>
              <a:t>A clear understanding of and ability to carry out evaluation, specifically in terms of:</a:t>
            </a:r>
          </a:p>
          <a:p>
            <a:pPr marL="1028700" lvl="1">
              <a:buAutoNum type="alphaLcParenR"/>
            </a:pPr>
            <a:r>
              <a:rPr lang="en-GB"/>
              <a:t>How to measure impact</a:t>
            </a:r>
          </a:p>
          <a:p>
            <a:pPr marL="1028700" lvl="1">
              <a:buAutoNum type="alphaLcParenR"/>
            </a:pPr>
            <a:r>
              <a:rPr lang="en-GB"/>
              <a:t>Data collection and analysis</a:t>
            </a:r>
          </a:p>
          <a:p>
            <a:pPr marL="571500" indent="-342900">
              <a:buAutoNum type="arabicPeriod"/>
            </a:pPr>
            <a:r>
              <a:rPr lang="en-GB"/>
              <a:t>That you have considered how the learnings from this programme could be shared and </a:t>
            </a:r>
            <a:r>
              <a:rPr lang="en-GB">
                <a:solidFill>
                  <a:srgbClr val="3F3F3F"/>
                </a:solidFill>
              </a:rPr>
              <a:t>a willingness</a:t>
            </a:r>
            <a:r>
              <a:rPr lang="en-GB"/>
              <a:t> to scale solutions</a:t>
            </a:r>
          </a:p>
          <a:p>
            <a:pPr marL="571500" indent="-342900">
              <a:buAutoNum type="arabicPeriod"/>
            </a:pPr>
            <a:r>
              <a:rPr lang="en-GB"/>
              <a:t>An understanding of the current priorities within the NHS and how the solution can support </a:t>
            </a:r>
          </a:p>
          <a:p>
            <a:pPr marL="228600" indent="0"/>
            <a:endParaRPr lang="en-GB" kern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059FC03-3C26-4CAA-B9B1-02B08CCE4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Application Guidance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5BE3EF1-706B-40F0-95BF-B37922D02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4642" y="721437"/>
            <a:ext cx="11523133" cy="432047"/>
          </a:xfrm>
        </p:spPr>
        <p:txBody>
          <a:bodyPr/>
          <a:lstStyle/>
          <a:p>
            <a:r>
              <a:rPr lang="en-GB" b="1" u="sng"/>
              <a:t>Successful applicants will need to demonstrate the following in their application:</a:t>
            </a:r>
            <a:endParaRPr lang="en-US" b="1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CE12D-A0A3-44D2-A6E9-16D5706EAC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24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059FC03-3C26-4CAA-B9B1-02B08CCE4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Application Guidance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5BE3EF1-706B-40F0-95BF-B37922D02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4642" y="721437"/>
            <a:ext cx="11523133" cy="432047"/>
          </a:xfrm>
        </p:spPr>
        <p:txBody>
          <a:bodyPr/>
          <a:lstStyle/>
          <a:p>
            <a:r>
              <a:rPr lang="en-GB" b="1" u="sng"/>
              <a:t>Key criteria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CE12D-A0A3-44D2-A6E9-16D5706EAC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18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146A5F3-208B-47FC-9F97-14DFC78F9F1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70115" y="1149928"/>
            <a:ext cx="11908971" cy="5126384"/>
          </a:xfrm>
        </p:spPr>
        <p:txBody>
          <a:bodyPr>
            <a:normAutofit/>
          </a:bodyPr>
          <a:lstStyle/>
          <a:p>
            <a:endParaRPr lang="en-GB"/>
          </a:p>
          <a:p>
            <a:endParaRPr lang="en-GB" b="1"/>
          </a:p>
          <a:p>
            <a:endParaRPr lang="en-GB" b="1"/>
          </a:p>
        </p:txBody>
      </p:sp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id="{A10C56F0-7ADF-1DCC-5A35-99F0C105D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9872" y="5840770"/>
            <a:ext cx="3882013" cy="920768"/>
          </a:xfrm>
          <a:prstGeom prst="rect">
            <a:avLst/>
          </a:prstGeom>
        </p:spPr>
      </p:pic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0D5FEF4-4B18-D753-0A81-B52590CBB2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781682"/>
              </p:ext>
            </p:extLst>
          </p:nvPr>
        </p:nvGraphicFramePr>
        <p:xfrm>
          <a:off x="957182" y="2036227"/>
          <a:ext cx="10260483" cy="458723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0260483">
                  <a:extLst>
                    <a:ext uri="{9D8B030D-6E8A-4147-A177-3AD203B41FA5}">
                      <a16:colId xmlns:a16="http://schemas.microsoft.com/office/drawing/2014/main" val="185251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/>
                        <a:t>Expectations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863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u="none" strike="noStrike" noProof="0"/>
                        <a:t>Part of an organisation that is </a:t>
                      </a:r>
                      <a:r>
                        <a:rPr lang="en-GB" sz="1700" b="1" u="none" strike="noStrike" noProof="0"/>
                        <a:t>based in London</a:t>
                      </a:r>
                      <a:r>
                        <a:rPr lang="en-GB" sz="1700" u="none" strike="noStrike" noProof="0"/>
                        <a:t> - please note, we will be looking for a </a:t>
                      </a:r>
                      <a:r>
                        <a:rPr lang="en-GB" sz="1700" b="1" u="none" strike="noStrike" noProof="0"/>
                        <a:t>geographical spread</a:t>
                      </a:r>
                      <a:r>
                        <a:rPr lang="en-GB" sz="1700" u="none" strike="noStrike" noProof="0"/>
                        <a:t> of projects across London.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469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/>
                        <a:t>Projects should focus on solutions to support </a:t>
                      </a:r>
                      <a:r>
                        <a:rPr lang="en-US" sz="1700" b="1"/>
                        <a:t>Social Prescribing service design</a:t>
                      </a:r>
                      <a:r>
                        <a:rPr lang="en-US" sz="1700"/>
                        <a:t> - </a:t>
                      </a:r>
                      <a:r>
                        <a:rPr lang="en-US" sz="1700" u="sng"/>
                        <a:t>not funding </a:t>
                      </a:r>
                      <a:r>
                        <a:rPr lang="en-US" sz="1700"/>
                        <a:t>voluntary/community sector activities which individuals are referred to.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901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b="0" i="0" u="none" strike="noStrike" noProof="0">
                          <a:latin typeface="Arial"/>
                        </a:rPr>
                        <a:t>The Innovators programme is an opportunity to lead a 6-month pilot project between </a:t>
                      </a:r>
                      <a:r>
                        <a:rPr lang="en-GB" sz="1700" b="1" i="0" u="none" strike="noStrike" noProof="0">
                          <a:latin typeface="Arial"/>
                        </a:rPr>
                        <a:t>September 2022 and February 2023</a:t>
                      </a:r>
                      <a:r>
                        <a:rPr lang="en-GB" sz="1700" b="0" i="0" u="none" strike="noStrike" noProof="0">
                          <a:latin typeface="Arial"/>
                        </a:rPr>
                        <a:t> and participants will be expected to </a:t>
                      </a:r>
                      <a:r>
                        <a:rPr lang="en-GB" sz="1700" b="1" i="0" u="none" strike="noStrike" noProof="0">
                          <a:latin typeface="Arial"/>
                        </a:rPr>
                        <a:t>share outcomes and learnings publicly</a:t>
                      </a:r>
                      <a:r>
                        <a:rPr lang="en-GB" sz="1700" b="0" i="0" u="none" strike="noStrike" noProof="0">
                          <a:latin typeface="Arial"/>
                        </a:rPr>
                        <a:t>. Participants must be willing to </a:t>
                      </a:r>
                      <a:r>
                        <a:rPr lang="en-GB" sz="1700" b="0" i="0" u="none" strike="noStrike" noProof="0"/>
                        <a:t>publicly share outcomes and learnings at the end of their project - even if key deliverables are not achieved.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665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b="0" i="0" u="none" strike="noStrike" noProof="0">
                          <a:latin typeface="Arial"/>
                        </a:rPr>
                        <a:t>The application deadline is midnight on the </a:t>
                      </a:r>
                      <a:r>
                        <a:rPr lang="en-GB" sz="1700" b="1" i="0" u="none" strike="noStrike" noProof="0">
                          <a:latin typeface="Arial"/>
                        </a:rPr>
                        <a:t>20th July 2022</a:t>
                      </a:r>
                      <a:r>
                        <a:rPr lang="en-GB" sz="1700" b="0" i="0" u="none" strike="noStrike" noProof="0">
                          <a:latin typeface="Arial"/>
                        </a:rPr>
                        <a:t>. Projects and programme support will commence in </a:t>
                      </a:r>
                      <a:r>
                        <a:rPr lang="en-GB" sz="1700" b="1" i="0" u="none" strike="noStrike" noProof="0">
                          <a:latin typeface="Arial"/>
                        </a:rPr>
                        <a:t>September 2022</a:t>
                      </a:r>
                      <a:r>
                        <a:rPr lang="en-GB" sz="1700" b="0" i="0" u="none" strike="noStrike" noProof="0">
                          <a:latin typeface="Arial"/>
                        </a:rPr>
                        <a:t> and will run until </a:t>
                      </a:r>
                      <a:r>
                        <a:rPr lang="en-GB" sz="1700" b="1" i="0" u="none" strike="noStrike" noProof="0">
                          <a:latin typeface="Arial"/>
                        </a:rPr>
                        <a:t>February 2023</a:t>
                      </a:r>
                      <a:r>
                        <a:rPr lang="en-GB" sz="1700" b="0" i="0" u="none" strike="noStrike" noProof="0">
                          <a:latin typeface="Arial"/>
                        </a:rPr>
                        <a:t>. Participants need to be able to commence projects and programme support at the beginning of September 2022 and have capacity to commit to the 6 month programme. 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368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u="none" strike="noStrike" noProof="0"/>
                        <a:t>Must have a </a:t>
                      </a:r>
                      <a:r>
                        <a:rPr lang="en-GB" sz="1700" b="1" u="none" strike="noStrike" noProof="0"/>
                        <a:t>direct link</a:t>
                      </a:r>
                      <a:r>
                        <a:rPr lang="en-GB" sz="1700" u="none" strike="noStrike" noProof="0"/>
                        <a:t> to Social Prescribing.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640568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700" u="none" strike="noStrike" noProof="0"/>
                        <a:t>Attend all </a:t>
                      </a:r>
                      <a:r>
                        <a:rPr lang="en-GB" sz="1700" b="1" u="none" strike="noStrike" noProof="0"/>
                        <a:t>mandatory </a:t>
                      </a:r>
                      <a:r>
                        <a:rPr lang="en-GB" sz="1700" u="none" strike="noStrike" noProof="0"/>
                        <a:t>sessions.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97928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6AA9313-0492-85A1-051F-8D959485B782}"/>
              </a:ext>
            </a:extLst>
          </p:cNvPr>
          <p:cNvSpPr txBox="1"/>
          <p:nvPr/>
        </p:nvSpPr>
        <p:spPr>
          <a:xfrm>
            <a:off x="330531" y="1161803"/>
            <a:ext cx="11511146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cs typeface="Segoe UI"/>
              </a:rPr>
              <a:t>There is an online application process, launching </a:t>
            </a:r>
            <a:r>
              <a:rPr lang="en-GB" b="1">
                <a:cs typeface="Segoe UI"/>
              </a:rPr>
              <a:t>22nd June</a:t>
            </a:r>
            <a:r>
              <a:rPr lang="en-GB">
                <a:cs typeface="Segoe UI"/>
              </a:rPr>
              <a:t>. The application form can be found </a:t>
            </a:r>
            <a:r>
              <a:rPr lang="en-GB">
                <a:cs typeface="Segoe UI"/>
                <a:hlinkClick r:id="rId3"/>
              </a:rPr>
              <a:t>here</a:t>
            </a:r>
            <a:r>
              <a:rPr lang="en-GB">
                <a:cs typeface="Segoe UI"/>
              </a:rPr>
              <a:t>. If you have any accessibility requirements, we are keen to support, please get in touch: hlp.socialprescribing@nhs.net</a:t>
            </a:r>
            <a:r>
              <a:rPr lang="en-US">
                <a:cs typeface="Segoe UI"/>
              </a:rPr>
              <a:t>​</a:t>
            </a:r>
          </a:p>
          <a:p>
            <a:r>
              <a:rPr lang="en-GB">
                <a:cs typeface="Segoe UI"/>
              </a:rPr>
              <a:t>The deadline for submitting is </a:t>
            </a:r>
            <a:r>
              <a:rPr lang="en-GB" b="1">
                <a:cs typeface="Segoe UI"/>
              </a:rPr>
              <a:t>12 midnight on Wednesday 20th July 2022</a:t>
            </a:r>
            <a:r>
              <a:rPr lang="en-GB">
                <a:cs typeface="Segoe U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915114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059FC03-3C26-4CAA-B9B1-02B08CCE4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Application Guidance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5BE3EF1-706B-40F0-95BF-B37922D02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4642" y="721437"/>
            <a:ext cx="11523133" cy="432047"/>
          </a:xfrm>
        </p:spPr>
        <p:txBody>
          <a:bodyPr/>
          <a:lstStyle/>
          <a:p>
            <a:r>
              <a:rPr lang="en-GB" b="1" u="sng"/>
              <a:t>What can you spend the money on?</a:t>
            </a:r>
            <a:endParaRPr lang="en-US" u="sng"/>
          </a:p>
          <a:p>
            <a:endParaRPr lang="en-GB" b="1" u="sn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CE12D-A0A3-44D2-A6E9-16D5706EAC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19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146A5F3-208B-47FC-9F97-14DFC78F9F1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70115" y="1158301"/>
            <a:ext cx="11155345" cy="5143131"/>
          </a:xfrm>
        </p:spPr>
        <p:txBody>
          <a:bodyPr>
            <a:normAutofit/>
          </a:bodyPr>
          <a:lstStyle/>
          <a:p>
            <a:endParaRPr lang="en-GB"/>
          </a:p>
          <a:p>
            <a:endParaRPr lang="en-GB" b="1"/>
          </a:p>
          <a:p>
            <a:endParaRPr lang="en-GB" b="1"/>
          </a:p>
        </p:txBody>
      </p:sp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id="{A10C56F0-7ADF-1DCC-5A35-99F0C105D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9872" y="5840770"/>
            <a:ext cx="3882013" cy="920768"/>
          </a:xfrm>
          <a:prstGeom prst="rect">
            <a:avLst/>
          </a:prstGeom>
        </p:spPr>
      </p:pic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BF523284-FF45-16D9-770B-157580B73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613264"/>
              </p:ext>
            </p:extLst>
          </p:nvPr>
        </p:nvGraphicFramePr>
        <p:xfrm>
          <a:off x="1557494" y="1750087"/>
          <a:ext cx="91440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639327347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33459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/>
                        <a:t>Funding </a:t>
                      </a:r>
                      <a:r>
                        <a:rPr lang="en-US" sz="1800" b="1" u="none"/>
                        <a:t>can </a:t>
                      </a:r>
                      <a:r>
                        <a:rPr lang="en-US" sz="1800" b="0" u="none"/>
                        <a:t>go</a:t>
                      </a:r>
                      <a:r>
                        <a:rPr lang="en-US" sz="1800" b="0"/>
                        <a:t> towards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>
                          <a:latin typeface="Arial"/>
                        </a:rPr>
                        <a:t>Funding </a:t>
                      </a:r>
                      <a:r>
                        <a:rPr lang="en-US" sz="1800" b="1" i="0" u="none" strike="noStrike" noProof="0">
                          <a:latin typeface="Arial"/>
                        </a:rPr>
                        <a:t>can't </a:t>
                      </a:r>
                      <a:r>
                        <a:rPr lang="en-US" sz="1800" b="0" i="0" u="none" strike="noStrike" noProof="0">
                          <a:latin typeface="Arial"/>
                        </a:rPr>
                        <a:t>go towards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793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0" i="0" u="none" strike="noStrike" noProof="0"/>
                        <a:t>Staff salaries 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V</a:t>
                      </a:r>
                      <a:r>
                        <a:rPr lang="en-US" sz="1800" b="0" i="0" u="none" strike="noStrike" noProof="0">
                          <a:latin typeface="Arial"/>
                        </a:rPr>
                        <a:t>oluntary/community sector activities </a:t>
                      </a:r>
                      <a:r>
                        <a:rPr lang="en-US" sz="1800" b="1" i="0" u="none" strike="noStrike" noProof="0">
                          <a:latin typeface="Arial"/>
                        </a:rPr>
                        <a:t>alone</a:t>
                      </a:r>
                      <a:r>
                        <a:rPr lang="en-US" sz="1800" b="0" i="0" u="none" strike="noStrike" noProof="0">
                          <a:latin typeface="Arial"/>
                        </a:rPr>
                        <a:t> 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445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Equipment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Activities that replace government funding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140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err="1"/>
                        <a:t>Organisational</a:t>
                      </a:r>
                      <a:r>
                        <a:rPr lang="en-US" sz="1800"/>
                        <a:t> development</a:t>
                      </a:r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 and training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Political activities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839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Small-scale refurbishment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Retrospective costs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614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Any running costs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Loan repayments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290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Project activities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Any activities that generate profits for private gain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118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650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898EAFA-F943-4F6F-856D-08E58971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Agenda 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BB6204-19E7-48A3-825D-AA54E09AFC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D834033-2B0D-0241-5C91-B63CE9D3A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397564"/>
              </p:ext>
            </p:extLst>
          </p:nvPr>
        </p:nvGraphicFramePr>
        <p:xfrm>
          <a:off x="334944" y="703384"/>
          <a:ext cx="11532355" cy="5563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164">
                  <a:extLst>
                    <a:ext uri="{9D8B030D-6E8A-4147-A177-3AD203B41FA5}">
                      <a16:colId xmlns:a16="http://schemas.microsoft.com/office/drawing/2014/main" val="2134727881"/>
                    </a:ext>
                  </a:extLst>
                </a:gridCol>
                <a:gridCol w="7369788">
                  <a:extLst>
                    <a:ext uri="{9D8B030D-6E8A-4147-A177-3AD203B41FA5}">
                      <a16:colId xmlns:a16="http://schemas.microsoft.com/office/drawing/2014/main" val="1934324858"/>
                    </a:ext>
                  </a:extLst>
                </a:gridCol>
                <a:gridCol w="3258403">
                  <a:extLst>
                    <a:ext uri="{9D8B030D-6E8A-4147-A177-3AD203B41FA5}">
                      <a16:colId xmlns:a16="http://schemas.microsoft.com/office/drawing/2014/main" val="762892489"/>
                    </a:ext>
                  </a:extLst>
                </a:gridCol>
              </a:tblGrid>
              <a:tr h="292446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>
                          <a:effectLst/>
                        </a:rPr>
                        <a:t>Time</a:t>
                      </a:r>
                      <a:endParaRPr lang="en-GB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>
                          <a:effectLst/>
                        </a:rPr>
                        <a:t>Agenda – Thursday 7th July 2022</a:t>
                      </a:r>
                      <a:endParaRPr lang="en-GB" sz="1100" kern="1200" baseline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>
                          <a:effectLst/>
                        </a:rPr>
                        <a:t>Speakers</a:t>
                      </a:r>
                      <a:endParaRPr lang="en-GB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8142705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09:00</a:t>
                      </a:r>
                      <a:endParaRPr lang="en-US">
                        <a:effectLst/>
                      </a:endParaRPr>
                    </a:p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(10 mins)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effectLst/>
                        </a:rPr>
                        <a:t>01</a:t>
                      </a:r>
                      <a:r>
                        <a:rPr lang="en-GB" sz="1000" b="1" kern="1200" baseline="0">
                          <a:effectLst/>
                        </a:rPr>
                        <a:t> </a:t>
                      </a:r>
                      <a:r>
                        <a:rPr lang="en-GB" sz="1000" b="1" kern="1200">
                          <a:effectLst/>
                        </a:rPr>
                        <a:t>Welcome, </a:t>
                      </a:r>
                      <a:r>
                        <a:rPr lang="en-GB" sz="1000" b="1" kern="1200" baseline="0">
                          <a:effectLst/>
                        </a:rPr>
                        <a:t>purpose of session, housekeeping and brief introductions</a:t>
                      </a:r>
                      <a:endParaRPr lang="en-GB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spc="0">
                          <a:effectLst/>
                        </a:rPr>
                        <a:t>Mollie McCormick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spc="0">
                          <a:effectLst/>
                        </a:rPr>
                        <a:t>Project Officer, </a:t>
                      </a:r>
                      <a:r>
                        <a:rPr lang="en-US" sz="1000" spc="0" err="1">
                          <a:effectLst/>
                        </a:rPr>
                        <a:t>Personalised</a:t>
                      </a:r>
                      <a:r>
                        <a:rPr lang="en-US" sz="1000" spc="0">
                          <a:effectLst/>
                        </a:rPr>
                        <a:t> Care Team </a:t>
                      </a:r>
                      <a:endParaRPr lang="en-US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3644166"/>
                  </a:ext>
                </a:extLst>
              </a:tr>
              <a:tr h="760361">
                <a:tc>
                  <a:txBody>
                    <a:bodyPr/>
                    <a:lstStyle/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>
                          <a:effectLst/>
                          <a:latin typeface="Arial"/>
                        </a:rPr>
                        <a:t>09:10</a:t>
                      </a:r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>
                          <a:effectLst/>
                          <a:latin typeface="Arial"/>
                        </a:rPr>
                        <a:t>(15 mins)</a:t>
                      </a:r>
                      <a:endParaRPr lang="en-US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kern="1200">
                          <a:effectLst/>
                        </a:rPr>
                        <a:t>02 Social Prescribing Innovators Programme:</a:t>
                      </a:r>
                      <a:r>
                        <a:rPr lang="en-GB" sz="1000" kern="1200">
                          <a:effectLst/>
                        </a:rPr>
                        <a:t> </a:t>
                      </a:r>
                      <a:endParaRPr lang="en-US"/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kern="1200">
                          <a:effectLst/>
                        </a:rPr>
                        <a:t>- What it is &amp; context</a:t>
                      </a:r>
                      <a:endParaRPr lang="en-GB"/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kern="1200">
                          <a:effectLst/>
                        </a:rPr>
                        <a:t>- The goals &amp; desired impact </a:t>
                      </a:r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kern="1200">
                          <a:effectLst/>
                        </a:rPr>
                        <a:t>- Programme support offer and timeline </a:t>
                      </a:r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kern="1200">
                          <a:effectLst/>
                        </a:rPr>
                        <a:t>- Opportunity for questions (5 mins)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spc="0" noProof="0">
                        <a:effectLst/>
                        <a:latin typeface="Arial"/>
                      </a:endParaRPr>
                    </a:p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spc="0" noProof="0">
                        <a:effectLst/>
                        <a:latin typeface="Arial"/>
                      </a:endParaRPr>
                    </a:p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spc="0" noProof="0">
                          <a:effectLst/>
                          <a:latin typeface="Arial"/>
                        </a:rPr>
                        <a:t>Mollie McCormick </a:t>
                      </a:r>
                      <a:endParaRPr lang="en-US" sz="1000" b="0" i="0" u="none" strike="noStrike" spc="0" noProof="0">
                        <a:effectLst/>
                      </a:endParaRPr>
                    </a:p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spc="0" noProof="0">
                          <a:effectLst/>
                        </a:rPr>
                        <a:t>Project Officer, </a:t>
                      </a:r>
                      <a:r>
                        <a:rPr lang="en-US" sz="1000" b="0" i="0" u="none" strike="noStrike" spc="0" noProof="0" err="1">
                          <a:effectLst/>
                        </a:rPr>
                        <a:t>Personalised</a:t>
                      </a:r>
                      <a:r>
                        <a:rPr lang="en-US" sz="1000" b="0" i="0" u="none" strike="noStrike" spc="0" noProof="0">
                          <a:effectLst/>
                        </a:rPr>
                        <a:t> Care Team </a:t>
                      </a:r>
                      <a:endParaRPr lang="en-US"/>
                    </a:p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spc="0" noProof="0">
                        <a:effectLst/>
                      </a:endParaRPr>
                    </a:p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spc="0" noProof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34296167"/>
                  </a:ext>
                </a:extLst>
              </a:tr>
              <a:tr h="760361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09:25</a:t>
                      </a:r>
                      <a:endParaRPr lang="en-US"/>
                    </a:p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(20 mins)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effectLst/>
                        </a:rPr>
                        <a:t>03 Challenges </a:t>
                      </a:r>
                      <a:endParaRPr lang="en-US" b="1"/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kern="1200">
                          <a:effectLst/>
                        </a:rPr>
                        <a:t>- What is Quality Improvement?</a:t>
                      </a:r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kern="1200" noProof="0">
                          <a:effectLst/>
                          <a:latin typeface="Arial"/>
                        </a:rPr>
                        <a:t>- Brainstorming session: group collaborative suggestions for common challenges</a:t>
                      </a:r>
                      <a:endParaRPr lang="en-GB" sz="1000" kern="1200">
                        <a:effectLst/>
                      </a:endParaRPr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kern="1200">
                          <a:effectLst/>
                        </a:rPr>
                        <a:t>- Tool: </a:t>
                      </a:r>
                      <a:r>
                        <a:rPr lang="en-GB" sz="1000" kern="1200" err="1">
                          <a:effectLst/>
                        </a:rPr>
                        <a:t>Jamboard</a:t>
                      </a:r>
                      <a:r>
                        <a:rPr lang="en-GB" sz="1000" kern="12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spc="0" noProof="0">
                          <a:effectLst/>
                          <a:latin typeface="Arial"/>
                        </a:rPr>
                        <a:t>Charles Kennedy-Scott </a:t>
                      </a:r>
                    </a:p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spc="0" noProof="0">
                          <a:effectLst/>
                          <a:latin typeface="Arial"/>
                        </a:rPr>
                        <a:t>Joint Project Lead - Digital Accelerator Change Team, North East London </a:t>
                      </a:r>
                      <a:endParaRPr lang="en-US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34312846"/>
                  </a:ext>
                </a:extLst>
              </a:tr>
              <a:tr h="409432">
                <a:tc>
                  <a:txBody>
                    <a:bodyPr/>
                    <a:lstStyle/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effectLst/>
                        </a:rPr>
                        <a:t>09:45</a:t>
                      </a:r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effectLst/>
                        </a:rPr>
                        <a:t>(30 mins)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kern="1200">
                          <a:effectLst/>
                        </a:rPr>
                        <a:t>04 Solutions:</a:t>
                      </a:r>
                      <a:endParaRPr lang="en-US" b="1"/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kern="1200" noProof="0">
                          <a:effectLst/>
                          <a:latin typeface="Arial"/>
                        </a:rPr>
                        <a:t>(5 mins)</a:t>
                      </a:r>
                      <a:endParaRPr lang="en-GB"/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kern="1200">
                          <a:effectLst/>
                        </a:rPr>
                        <a:t>- Explain activity </a:t>
                      </a:r>
                      <a:endParaRPr lang="en-GB"/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kern="1200">
                          <a:effectLst/>
                        </a:rPr>
                        <a:t>(15 mins)</a:t>
                      </a:r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kern="1200">
                          <a:effectLst/>
                        </a:rPr>
                        <a:t>- Pick a common challenge from previous exercise </a:t>
                      </a:r>
                      <a:endParaRPr lang="en-GB"/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kern="1200">
                          <a:effectLst/>
                        </a:rPr>
                        <a:t>- </a:t>
                      </a:r>
                      <a:r>
                        <a:rPr lang="en-GB" sz="1000" kern="1200">
                          <a:effectLst/>
                          <a:hlinkClick r:id="rId2"/>
                        </a:rPr>
                        <a:t>Fishbone diagram</a:t>
                      </a:r>
                      <a:r>
                        <a:rPr lang="en-GB" sz="1000" kern="1200">
                          <a:effectLst/>
                        </a:rPr>
                        <a:t> – collaborative brainstorming of all the possible causes of the common challenge</a:t>
                      </a:r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kern="1200">
                          <a:effectLst/>
                        </a:rPr>
                        <a:t>(10 mins)</a:t>
                      </a:r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kern="1200">
                          <a:effectLst/>
                        </a:rPr>
                        <a:t>- Brainstorm ideas for possible solutions </a:t>
                      </a:r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kern="1200" noProof="0">
                          <a:effectLst/>
                          <a:latin typeface="Arial"/>
                        </a:rPr>
                        <a:t>- Tool: </a:t>
                      </a:r>
                      <a:r>
                        <a:rPr lang="en-GB" sz="1000" b="0" i="0" u="none" strike="noStrike" kern="1200" noProof="0" err="1">
                          <a:effectLst/>
                          <a:latin typeface="Arial"/>
                        </a:rPr>
                        <a:t>Jamboard</a:t>
                      </a:r>
                      <a:endParaRPr lang="en-GB" err="1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spc="0" noProof="0">
                          <a:effectLst/>
                          <a:latin typeface="Arial"/>
                        </a:rPr>
                        <a:t>Charles Kennedy-Scott </a:t>
                      </a:r>
                    </a:p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spc="0" noProof="0">
                          <a:effectLst/>
                          <a:latin typeface="Arial"/>
                        </a:rPr>
                        <a:t>Joint Project Lead - Digital Accelerator Change Team, North East London </a:t>
                      </a:r>
                      <a:endParaRPr lang="en-US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53519595"/>
                  </a:ext>
                </a:extLst>
              </a:tr>
              <a:tr h="413098">
                <a:tc>
                  <a:txBody>
                    <a:bodyPr/>
                    <a:lstStyle/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effectLst/>
                        </a:rPr>
                        <a:t>10:15</a:t>
                      </a:r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effectLst/>
                        </a:rPr>
                        <a:t>(15 mins)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kern="1200">
                          <a:effectLst/>
                        </a:rPr>
                        <a:t>05 </a:t>
                      </a:r>
                      <a:r>
                        <a:rPr lang="en-GB" sz="1000" b="1" i="0" u="none" strike="noStrike" kern="1200" noProof="0">
                          <a:effectLst/>
                          <a:latin typeface="Arial"/>
                        </a:rPr>
                        <a:t>Application support: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000" b="0" i="0" u="none" strike="noStrike" kern="1200" noProof="0">
                          <a:effectLst/>
                          <a:latin typeface="Arial"/>
                        </a:rPr>
                        <a:t>- </a:t>
                      </a:r>
                      <a:r>
                        <a:rPr lang="en-GB" sz="1000" b="0" i="0" u="none" strike="noStrike" kern="1200" noProof="0">
                          <a:effectLst/>
                          <a:latin typeface="+mn-lt"/>
                        </a:rPr>
                        <a:t>What to start thinking about / what we'll ask in application </a:t>
                      </a:r>
                      <a:endParaRPr lang="en-GB" sz="1000" b="0" i="0" u="none" strike="noStrike" kern="1200" noProof="0">
                        <a:effectLst/>
                        <a:latin typeface="Arial"/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kern="1200" noProof="0">
                          <a:effectLst/>
                          <a:latin typeface="Arial"/>
                        </a:rPr>
                        <a:t>- Success factors and criteria  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 b="0" i="0" u="none" strike="noStrike" kern="1200" noProof="0">
                          <a:effectLst/>
                          <a:latin typeface="Arial"/>
                        </a:rPr>
                        <a:t>- What we will and won’t fund 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 b="0" i="0" u="none" strike="noStrike" kern="1200" noProof="0">
                          <a:effectLst/>
                          <a:latin typeface="Arial"/>
                        </a:rPr>
                        <a:t>- How to cost up your idea</a:t>
                      </a:r>
                      <a:endParaRPr lang="en-GB" sz="1000" b="0" i="0" u="none" strike="noStrike" kern="1200" noProof="0" dirty="0"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spc="0" noProof="0">
                        <a:effectLst/>
                        <a:latin typeface="Arial"/>
                      </a:endParaRPr>
                    </a:p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spc="0" noProof="0">
                          <a:effectLst/>
                          <a:latin typeface="Arial"/>
                        </a:rPr>
                        <a:t>Mollie McCormick </a:t>
                      </a:r>
                    </a:p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spc="0" noProof="0">
                          <a:effectLst/>
                        </a:rPr>
                        <a:t>Project Officer, </a:t>
                      </a:r>
                      <a:r>
                        <a:rPr lang="en-US" sz="1000" b="0" i="0" u="none" strike="noStrike" spc="0" noProof="0" err="1">
                          <a:effectLst/>
                        </a:rPr>
                        <a:t>Personalised</a:t>
                      </a:r>
                      <a:r>
                        <a:rPr lang="en-US" sz="1000" b="0" i="0" u="none" strike="noStrike" spc="0" noProof="0">
                          <a:effectLst/>
                        </a:rPr>
                        <a:t> Care Team </a:t>
                      </a:r>
                      <a:endParaRPr lang="en-US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68496545"/>
                  </a:ext>
                </a:extLst>
              </a:tr>
              <a:tr h="545900">
                <a:tc>
                  <a:txBody>
                    <a:bodyPr/>
                    <a:lstStyle/>
                    <a:p>
                      <a:pPr marL="0" marR="0" indent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10:30</a:t>
                      </a:r>
                      <a:endParaRPr lang="en-US"/>
                    </a:p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(15 mins)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effectLst/>
                        </a:rPr>
                        <a:t>06 Q&amp;A session 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kern="1200">
                          <a:effectLst/>
                        </a:rPr>
                        <a:t>- Opportunity to ask questions 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kern="1200">
                          <a:effectLst/>
                        </a:rPr>
                        <a:t>- FAQ document to be developed after the session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spc="0">
                          <a:effectLst/>
                        </a:rPr>
                        <a:t>All</a:t>
                      </a:r>
                      <a:endParaRPr lang="en-US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2981607"/>
                  </a:ext>
                </a:extLst>
              </a:tr>
              <a:tr h="545900">
                <a:tc>
                  <a:txBody>
                    <a:bodyPr/>
                    <a:lstStyle/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effectLst/>
                        </a:rPr>
                        <a:t>10:45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kern="1200">
                        <a:effectLst/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kern="1200">
                          <a:effectLst/>
                        </a:rPr>
                        <a:t>07 Finish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spc="0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68065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011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ACF56D-9DA3-4CDA-999B-29C947AE2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Application Guidance 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E4289CC-0E48-437B-B1CA-37F6FADE8A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u="sng"/>
              <a:t>How to cost up your idea? </a:t>
            </a:r>
          </a:p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2A961-2B5B-4D63-83A9-783EFADD0A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20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746AE9E-C578-4957-95BA-D704A5276DE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en-GB"/>
              <a:t>Coming to the programme with a challenge rather than a fully agreed solution makes it more difficult to cost up the project. The steps below will help you consider how much you could need. </a:t>
            </a:r>
          </a:p>
          <a:p>
            <a:pPr marL="228600" indent="0"/>
            <a:endParaRPr lang="en-GB"/>
          </a:p>
          <a:p>
            <a:pPr marL="571500" indent="-342900">
              <a:buFont typeface="+mj-lt"/>
              <a:buAutoNum type="arabicPeriod"/>
            </a:pPr>
            <a:r>
              <a:rPr lang="en-GB"/>
              <a:t>Brainstorm some of the possible solutions to your challenge</a:t>
            </a:r>
          </a:p>
          <a:p>
            <a:pPr marL="571500" indent="-342900">
              <a:buFont typeface="+mj-lt"/>
              <a:buAutoNum type="arabicPeriod"/>
            </a:pPr>
            <a:r>
              <a:rPr lang="en-GB"/>
              <a:t>Do any of these solutions require buying something? E.g. an information system, space</a:t>
            </a:r>
          </a:p>
          <a:p>
            <a:pPr marL="571500" indent="-342900">
              <a:buFont typeface="+mj-lt"/>
              <a:buAutoNum type="arabicPeriod"/>
            </a:pPr>
            <a:r>
              <a:rPr lang="en-GB"/>
              <a:t>Do any of these solutions involve bringing in a specific role? E.g. a community development worker for 3 months</a:t>
            </a:r>
          </a:p>
          <a:p>
            <a:pPr marL="571500" indent="-342900">
              <a:buFont typeface="+mj-lt"/>
              <a:buAutoNum type="arabicPeriod"/>
            </a:pPr>
            <a:r>
              <a:rPr lang="en-GB"/>
              <a:t>What capacity of the team members is required to develop the solutions? Could you cost this? </a:t>
            </a:r>
          </a:p>
          <a:p>
            <a:pPr marL="571500" indent="-342900">
              <a:buFont typeface="+mj-lt"/>
              <a:buAutoNum type="arabicPeriod"/>
            </a:pPr>
            <a:r>
              <a:rPr lang="en-GB"/>
              <a:t>Do you need extra project management support? Could you cost this?</a:t>
            </a:r>
          </a:p>
          <a:p>
            <a:pPr marL="571500" indent="-342900">
              <a:buFont typeface="+mj-lt"/>
              <a:buAutoNum type="arabicPeriod"/>
            </a:pPr>
            <a:r>
              <a:rPr lang="en-GB"/>
              <a:t>Is there any additional expertise you might need for the process or solution? E.g. costs for a data analyst or graphic designer</a:t>
            </a:r>
          </a:p>
          <a:p>
            <a:pPr marL="228600" indent="0"/>
            <a:endParaRPr lang="en-GB"/>
          </a:p>
          <a:p>
            <a:pPr marL="228600" indent="0"/>
            <a:r>
              <a:rPr lang="en-GB"/>
              <a:t>Example costs:</a:t>
            </a:r>
          </a:p>
          <a:p>
            <a:pPr marL="228600" indent="0"/>
            <a:r>
              <a:rPr lang="en-GB"/>
              <a:t>Staff costs: e.g. A SPLW for 3 months = 7.5k</a:t>
            </a:r>
          </a:p>
          <a:p>
            <a:pPr marL="228600" indent="0"/>
            <a:r>
              <a:rPr lang="en-GB"/>
              <a:t>Evaluation support: e.g. Data analysis and evaluation support = 2k</a:t>
            </a:r>
          </a:p>
          <a:p>
            <a:pPr marL="228600" indent="0"/>
            <a:r>
              <a:rPr lang="en-GB"/>
              <a:t>Comms output: e.g. Video production cost = £500 - 1.5k</a:t>
            </a:r>
          </a:p>
          <a:p>
            <a:pPr marL="571500" indent="-342900">
              <a:buFont typeface="+mj-lt"/>
              <a:buAutoNum type="arabicPeriod"/>
            </a:pPr>
            <a:endParaRPr lang="en-GB"/>
          </a:p>
          <a:p>
            <a:pPr marL="571500" indent="-342900">
              <a:buFont typeface="+mj-lt"/>
              <a:buAutoNum type="arabicPeriod"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39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7"/>
          <p:cNvSpPr txBox="1">
            <a:spLocks noGrp="1"/>
          </p:cNvSpPr>
          <p:nvPr>
            <p:ph type="sldNum" idx="12"/>
          </p:nvPr>
        </p:nvSpPr>
        <p:spPr>
          <a:xfrm>
            <a:off x="9011840" y="6381329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250" name="Google Shape;250;p37"/>
          <p:cNvSpPr/>
          <p:nvPr/>
        </p:nvSpPr>
        <p:spPr>
          <a:xfrm>
            <a:off x="-1" y="-5483"/>
            <a:ext cx="12192000" cy="5300636"/>
          </a:xfrm>
          <a:prstGeom prst="rect">
            <a:avLst/>
          </a:prstGeom>
          <a:solidFill>
            <a:srgbClr val="0070C0"/>
          </a:solidFill>
          <a:ln>
            <a:solidFill>
              <a:srgbClr val="4472C4"/>
            </a:solidFill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7"/>
          <p:cNvSpPr txBox="1"/>
          <p:nvPr/>
        </p:nvSpPr>
        <p:spPr>
          <a:xfrm>
            <a:off x="761999" y="719952"/>
            <a:ext cx="10668000" cy="3635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i="0" u="none" strike="noStrike" cap="none">
                <a:solidFill>
                  <a:schemeClr val="lt1"/>
                </a:solidFill>
                <a:latin typeface="+mn-lt"/>
                <a:cs typeface="Calibri"/>
                <a:sym typeface="Arial"/>
              </a:rPr>
              <a:t>PERSONALISED CARE </a:t>
            </a:r>
            <a:r>
              <a:rPr lang="en-GB" sz="3200">
                <a:solidFill>
                  <a:schemeClr val="lt1"/>
                </a:solidFill>
                <a:latin typeface="+mn-lt"/>
                <a:cs typeface="Calibri"/>
              </a:rPr>
              <a:t>FOR</a:t>
            </a:r>
            <a:r>
              <a:rPr lang="en-GB" sz="3200" i="0" u="none" strike="noStrike" cap="none">
                <a:solidFill>
                  <a:schemeClr val="lt1"/>
                </a:solidFill>
                <a:latin typeface="+mn-lt"/>
                <a:cs typeface="Calibri"/>
                <a:sym typeface="Arial"/>
              </a:rPr>
              <a:t> LONDON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1"/>
              </a:solidFill>
              <a:latin typeface="+mn-lt"/>
              <a:cs typeface="Calibri"/>
            </a:endParaRPr>
          </a:p>
          <a:p>
            <a:pPr algn="ctr"/>
            <a:endParaRPr lang="en-GB" sz="4000" b="1">
              <a:solidFill>
                <a:schemeClr val="lt1"/>
              </a:solidFill>
            </a:endParaRPr>
          </a:p>
          <a:p>
            <a:pPr algn="ctr"/>
            <a:r>
              <a:rPr lang="en-GB" sz="4000" b="1">
                <a:solidFill>
                  <a:schemeClr val="lt1"/>
                </a:solidFill>
              </a:rPr>
              <a:t>06 Any Questions?</a:t>
            </a:r>
            <a:endParaRPr lang="en-GB">
              <a:solidFill>
                <a:schemeClr val="lt1"/>
              </a:solidFill>
              <a:cs typeface="Arial"/>
            </a:endParaRPr>
          </a:p>
        </p:txBody>
      </p:sp>
      <p:grpSp>
        <p:nvGrpSpPr>
          <p:cNvPr id="252" name="Google Shape;252;p37"/>
          <p:cNvGrpSpPr/>
          <p:nvPr/>
        </p:nvGrpSpPr>
        <p:grpSpPr>
          <a:xfrm>
            <a:off x="232884" y="5382000"/>
            <a:ext cx="11726231" cy="1476000"/>
            <a:chOff x="302757" y="4270976"/>
            <a:chExt cx="8809985" cy="1107000"/>
          </a:xfrm>
        </p:grpSpPr>
        <p:pic>
          <p:nvPicPr>
            <p:cNvPr id="253" name="Google Shape;253;p37"/>
            <p:cNvPicPr preferRelativeResize="0">
              <a:picLocks noChangeAspect="1"/>
            </p:cNvPicPr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929323" y="4405976"/>
              <a:ext cx="1183419" cy="837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4" name="Google Shape;254;p37"/>
            <p:cNvPicPr preferRelativeResize="0">
              <a:picLocks noChangeAspect="1"/>
            </p:cNvPicPr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02757" y="4270976"/>
              <a:ext cx="3000839" cy="1107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E8E12BF-86F2-4B3F-91CB-1E54E323E5B2}"/>
              </a:ext>
            </a:extLst>
          </p:cNvPr>
          <p:cNvSpPr txBox="1"/>
          <p:nvPr/>
        </p:nvSpPr>
        <p:spPr>
          <a:xfrm>
            <a:off x="935421" y="4337279"/>
            <a:ext cx="34713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>
                <a:solidFill>
                  <a:schemeClr val="bg1"/>
                </a:solidFill>
              </a:rPr>
              <a:t>@SP_LDN</a:t>
            </a: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endParaRPr lang="en-GB" sz="200">
              <a:solidFill>
                <a:schemeClr val="bg1"/>
              </a:solidFill>
            </a:endParaRPr>
          </a:p>
          <a:p>
            <a:r>
              <a:rPr lang="en-GB" sz="1800">
                <a:solidFill>
                  <a:schemeClr val="bg1"/>
                </a:solidFill>
              </a:rPr>
              <a:t>hlp.socialprescribing@nhs.net</a:t>
            </a:r>
          </a:p>
        </p:txBody>
      </p:sp>
      <p:pic>
        <p:nvPicPr>
          <p:cNvPr id="3" name="Picture 2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3BD8A884-3281-4C42-82A7-D17C083DFE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607" y="4373321"/>
            <a:ext cx="435807" cy="369399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68F73BF-7824-4779-9486-4DA107006B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849" y="4825616"/>
            <a:ext cx="435807" cy="34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24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8A4BB-FDFA-1D8F-B678-AE0888323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 of the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F972C-C65C-A7A7-77B4-77EB5826D9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4ECF85-09FE-DF07-86A5-959A2C4B5C32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47384" y="810687"/>
            <a:ext cx="11518200" cy="5000780"/>
          </a:xfrm>
        </p:spPr>
        <p:txBody>
          <a:bodyPr/>
          <a:lstStyle/>
          <a:p>
            <a:pPr marL="285750" indent="-285750">
              <a:buChar char="•"/>
            </a:pPr>
            <a:r>
              <a:rPr lang="en-US" sz="1600"/>
              <a:t>Get a taster of the </a:t>
            </a:r>
            <a:r>
              <a:rPr lang="en-US" sz="1600" err="1"/>
              <a:t>programme</a:t>
            </a:r>
            <a:r>
              <a:rPr lang="en-US" sz="1600"/>
              <a:t> structure and offer of support </a:t>
            </a:r>
          </a:p>
          <a:p>
            <a:pPr marL="285750" indent="-285750">
              <a:buChar char="•"/>
            </a:pPr>
            <a:r>
              <a:rPr lang="en-US" sz="1600"/>
              <a:t>Learn more about the </a:t>
            </a:r>
            <a:r>
              <a:rPr lang="en-US" sz="1600" err="1"/>
              <a:t>programme</a:t>
            </a:r>
            <a:r>
              <a:rPr lang="en-US" sz="1600"/>
              <a:t>, the goals and target impact </a:t>
            </a:r>
          </a:p>
          <a:p>
            <a:pPr marL="285750" indent="-285750">
              <a:buChar char="•"/>
            </a:pPr>
            <a:r>
              <a:rPr lang="en-US" sz="1600"/>
              <a:t>Receive support with writing a successful application and information on application processes</a:t>
            </a:r>
          </a:p>
          <a:p>
            <a:pPr marL="285750" indent="-285750">
              <a:buChar char="•"/>
            </a:pPr>
            <a:r>
              <a:rPr lang="en-US" sz="1600"/>
              <a:t>Build connections and network with others working within Social Prescribing </a:t>
            </a:r>
          </a:p>
          <a:p>
            <a:pPr marL="285750" indent="-285750">
              <a:buChar char="•"/>
            </a:pPr>
            <a:r>
              <a:rPr lang="en-US" sz="1600"/>
              <a:t>Crowdsource shared challenges in delivering an impactful service </a:t>
            </a:r>
          </a:p>
          <a:p>
            <a:pPr marL="285750" indent="-285750">
              <a:buChar char="•"/>
            </a:pPr>
            <a:r>
              <a:rPr lang="en-US" sz="1600"/>
              <a:t>Ask any questions about the </a:t>
            </a:r>
            <a:r>
              <a:rPr lang="en-US" sz="1600" err="1"/>
              <a:t>programme</a:t>
            </a:r>
            <a:r>
              <a:rPr lang="en-US" sz="1600"/>
              <a:t> </a:t>
            </a:r>
          </a:p>
          <a:p>
            <a:pPr marL="285750" indent="-285750">
              <a:buChar char="•"/>
            </a:pPr>
            <a:endParaRPr lang="en-US" sz="1600"/>
          </a:p>
          <a:p>
            <a:pPr marL="0" indent="0"/>
            <a:endParaRPr lang="en-US"/>
          </a:p>
          <a:p>
            <a:pPr marL="0" indent="0"/>
            <a:endParaRPr lang="en-US"/>
          </a:p>
          <a:p>
            <a:pPr marL="285750" indent="-285750">
              <a:buChar char="•"/>
            </a:pPr>
            <a:endParaRPr lang="en-US"/>
          </a:p>
          <a:p>
            <a:pPr marL="0" indent="0"/>
            <a:endParaRPr lang="en-US"/>
          </a:p>
          <a:p>
            <a:endParaRPr lang="en-US" b="1"/>
          </a:p>
        </p:txBody>
      </p:sp>
      <p:pic>
        <p:nvPicPr>
          <p:cNvPr id="6" name="Picture 6" descr="Text&#10;&#10;Description automatically generated">
            <a:extLst>
              <a:ext uri="{FF2B5EF4-FFF2-40B4-BE49-F238E27FC236}">
                <a16:creationId xmlns:a16="http://schemas.microsoft.com/office/drawing/2014/main" id="{1EE47D04-6421-74D9-9CD7-4E895982A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8463" y="5813799"/>
            <a:ext cx="4010026" cy="929059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AEC080B-5077-772A-6E87-4828C308AE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613034"/>
              </p:ext>
            </p:extLst>
          </p:nvPr>
        </p:nvGraphicFramePr>
        <p:xfrm>
          <a:off x="709807" y="2891424"/>
          <a:ext cx="6663846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3846">
                  <a:extLst>
                    <a:ext uri="{9D8B030D-6E8A-4147-A177-3AD203B41FA5}">
                      <a16:colId xmlns:a16="http://schemas.microsoft.com/office/drawing/2014/main" val="307309924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We asked, you answered: 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US">
                          <a:effectLst/>
                        </a:rPr>
                        <a:t>What is the main thing you would like to get out of this session?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23086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Application criteria - what makes a good applicant and who can apply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52824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Application questions and information required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13119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sz="1400" b="0" i="0" u="none" strike="noStrike" noProof="0">
                          <a:effectLst/>
                          <a:latin typeface="Arial"/>
                        </a:rPr>
                        <a:t>Application process and tips for strong applications  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9724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0" i="0" u="none" strike="noStrike" noProof="0">
                          <a:effectLst/>
                        </a:rPr>
                        <a:t>Support with breaking down funding that you'll need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2894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0" i="0" u="none" strike="noStrike" noProof="0">
                          <a:effectLst/>
                          <a:latin typeface="Arial"/>
                        </a:rPr>
                        <a:t>Better understanding and discussion around the suggested/common challenges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1586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Opportunity to discuss potential areas of innovation and share best practice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39945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err="1">
                          <a:effectLst/>
                        </a:rPr>
                        <a:t>Programme</a:t>
                      </a:r>
                      <a:r>
                        <a:rPr lang="en-US">
                          <a:effectLst/>
                        </a:rPr>
                        <a:t> logistics &amp; timetable - how it will fit into your work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634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Support and coaching offer available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2973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47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D5079-1695-47C3-B8EE-0DCEB9FD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Housekeeping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949C4-3A2D-6D87-CBE2-8464F3C73B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Please be mindful of general virtual housekeeping rules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F6041-8DB0-99EB-1E75-2339EFE185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 lang="en-US"/>
          </a:p>
        </p:txBody>
      </p:sp>
      <p:pic>
        <p:nvPicPr>
          <p:cNvPr id="8" name="Picture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43A7775-0A7C-86BF-3535-902C98A79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388" y="1333277"/>
            <a:ext cx="7172848" cy="4727358"/>
          </a:xfrm>
          <a:prstGeom prst="rect">
            <a:avLst/>
          </a:prstGeom>
        </p:spPr>
      </p:pic>
      <p:pic>
        <p:nvPicPr>
          <p:cNvPr id="10" name="Picture 6" descr="Text&#10;&#10;Description automatically generated">
            <a:extLst>
              <a:ext uri="{FF2B5EF4-FFF2-40B4-BE49-F238E27FC236}">
                <a16:creationId xmlns:a16="http://schemas.microsoft.com/office/drawing/2014/main" id="{0972A574-E95C-3F1B-6BE1-898C459DD0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9389" y="5991595"/>
            <a:ext cx="3588936" cy="84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80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898EAFA-F943-4F6F-856D-08E58971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it?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6C2FBB-A195-47D4-8D8E-EDC0B0FBE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434" y="697264"/>
            <a:ext cx="11523133" cy="432047"/>
          </a:xfrm>
        </p:spPr>
        <p:txBody>
          <a:bodyPr/>
          <a:lstStyle/>
          <a:p>
            <a:r>
              <a:rPr lang="en-GB" b="1" u="sng"/>
              <a:t>Social Prescribing Innovators Programme</a:t>
            </a:r>
            <a:endParaRPr lang="en-US"/>
          </a:p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BB6204-19E7-48A3-825D-AA54E09AFC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263D942-15E9-4C4F-89A4-7623C7C88D78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34434" y="1215835"/>
            <a:ext cx="11661678" cy="5729285"/>
          </a:xfrm>
        </p:spPr>
        <p:txBody>
          <a:bodyPr>
            <a:normAutofit fontScale="92500" lnSpcReduction="20000"/>
          </a:bodyPr>
          <a:lstStyle/>
          <a:p>
            <a:pPr marL="228600" indent="0"/>
            <a:r>
              <a:rPr lang="en-GB"/>
              <a:t>The Programme aims to support </a:t>
            </a:r>
            <a:r>
              <a:rPr lang="en-GB" b="1"/>
              <a:t>Social Prescribing services</a:t>
            </a:r>
            <a:r>
              <a:rPr lang="en-GB"/>
              <a:t> and individual </a:t>
            </a:r>
            <a:r>
              <a:rPr lang="en-GB" b="1"/>
              <a:t>Social Prescribing Link Workers </a:t>
            </a:r>
            <a:r>
              <a:rPr lang="en-GB"/>
              <a:t>across </a:t>
            </a:r>
            <a:r>
              <a:rPr lang="en-GB" b="1"/>
              <a:t>London </a:t>
            </a:r>
            <a:r>
              <a:rPr lang="en-GB"/>
              <a:t>to mitigate challenges they face in delivering social prescribing in primary care by testing and sharing innovative ways of working.</a:t>
            </a:r>
            <a:endParaRPr lang="en-US"/>
          </a:p>
          <a:p>
            <a:pPr marL="514350" indent="-285750">
              <a:buFont typeface="Arial,Sans-Serif"/>
              <a:buChar char="•"/>
            </a:pPr>
            <a:r>
              <a:rPr lang="en-GB"/>
              <a:t>This is a </a:t>
            </a:r>
            <a:r>
              <a:rPr lang="en-GB" b="1"/>
              <a:t>pilot fund </a:t>
            </a:r>
            <a:r>
              <a:rPr lang="en-GB"/>
              <a:t>with an award of up to </a:t>
            </a:r>
            <a:r>
              <a:rPr lang="en-GB" b="1"/>
              <a:t>£10k</a:t>
            </a:r>
            <a:r>
              <a:rPr lang="en-GB"/>
              <a:t> granted to individuals or groups from </a:t>
            </a:r>
            <a:r>
              <a:rPr lang="en-GB" b="1"/>
              <a:t>Social Prescribing services. </a:t>
            </a:r>
            <a:endParaRPr lang="en-US" b="1"/>
          </a:p>
          <a:p>
            <a:pPr marL="514350" indent="-285750">
              <a:buFont typeface="Arial,Sans-Serif"/>
              <a:buChar char="•"/>
            </a:pPr>
            <a:r>
              <a:rPr lang="en-GB"/>
              <a:t>Successful applicants will benefit from a </a:t>
            </a:r>
            <a:r>
              <a:rPr lang="en-GB" b="1"/>
              <a:t>6-month programme of support</a:t>
            </a:r>
            <a:r>
              <a:rPr lang="en-GB"/>
              <a:t> between </a:t>
            </a:r>
            <a:r>
              <a:rPr lang="en-GB" b="1"/>
              <a:t>Sept 22- Feb 23 </a:t>
            </a:r>
            <a:r>
              <a:rPr lang="en-GB"/>
              <a:t>to help deliver projects against their specified ‘challenge’.</a:t>
            </a:r>
          </a:p>
          <a:p>
            <a:endParaRPr lang="en-GB"/>
          </a:p>
          <a:p>
            <a:r>
              <a:rPr lang="en-GB"/>
              <a:t>Funding will be used to support an individual or small team to innovate a solution to their chosen challenge(s), this could involve: </a:t>
            </a:r>
          </a:p>
          <a:p>
            <a:pPr marL="514350" indent="-285750">
              <a:buChar char="•"/>
            </a:pPr>
            <a:r>
              <a:rPr lang="en-GB"/>
              <a:t>Implementing a </a:t>
            </a:r>
            <a:r>
              <a:rPr lang="en-GB" b="1"/>
              <a:t>Social Prescribing service design </a:t>
            </a:r>
            <a:r>
              <a:rPr lang="en-GB"/>
              <a:t>change</a:t>
            </a:r>
          </a:p>
          <a:p>
            <a:pPr marL="514350" indent="-285750">
              <a:buChar char="•"/>
            </a:pPr>
            <a:r>
              <a:rPr lang="en-GB"/>
              <a:t>Carrying out a local pilot to test </a:t>
            </a:r>
            <a:r>
              <a:rPr lang="en-GB" b="1"/>
              <a:t>solutions to systemic challenges</a:t>
            </a:r>
            <a:r>
              <a:rPr lang="en-GB"/>
              <a:t> </a:t>
            </a:r>
            <a:r>
              <a:rPr lang="en-GB" b="1"/>
              <a:t>in embedding social prescribing</a:t>
            </a:r>
            <a:r>
              <a:rPr lang="en-GB"/>
              <a:t> successfully into the health service </a:t>
            </a:r>
          </a:p>
          <a:p>
            <a:pPr marL="514350" indent="-285750">
              <a:buChar char="•"/>
            </a:pPr>
            <a:r>
              <a:rPr lang="en-GB"/>
              <a:t>Develop solutions to specific </a:t>
            </a:r>
            <a:r>
              <a:rPr lang="en-GB" b="1"/>
              <a:t>priorities within the NHS, </a:t>
            </a:r>
            <a:r>
              <a:rPr lang="en-GB"/>
              <a:t>following the </a:t>
            </a:r>
            <a:r>
              <a:rPr lang="en-GB" b="1"/>
              <a:t>COVID pandemic, </a:t>
            </a:r>
            <a:r>
              <a:rPr lang="en-GB"/>
              <a:t>including</a:t>
            </a:r>
            <a:r>
              <a:rPr lang="en-GB" b="1"/>
              <a:t> tackling inequalities </a:t>
            </a:r>
          </a:p>
          <a:p>
            <a:pPr marL="228600" indent="0"/>
            <a:r>
              <a:rPr lang="en-GB"/>
              <a:t>Projects for this fund will begin in </a:t>
            </a:r>
            <a:r>
              <a:rPr lang="en-GB" b="1"/>
              <a:t>September 2022</a:t>
            </a:r>
            <a:r>
              <a:rPr lang="en-GB"/>
              <a:t>.</a:t>
            </a:r>
          </a:p>
          <a:p>
            <a:pPr marL="228600" indent="0"/>
            <a:endParaRPr lang="en-GB"/>
          </a:p>
          <a:p>
            <a:pPr marL="228600" indent="0"/>
            <a:r>
              <a:rPr lang="en-US"/>
              <a:t>Key resources: </a:t>
            </a:r>
          </a:p>
          <a:p>
            <a:pPr marL="514350" indent="-285750">
              <a:buFont typeface="Arial,Sans-Serif"/>
              <a:buChar char="•"/>
            </a:pPr>
            <a:r>
              <a:rPr lang="en-GB" dirty="0">
                <a:hlinkClick r:id="rId3"/>
              </a:rPr>
              <a:t>Online application form</a:t>
            </a:r>
            <a:r>
              <a:rPr lang="en-GB"/>
              <a:t> </a:t>
            </a:r>
            <a:endParaRPr lang="en-US"/>
          </a:p>
          <a:p>
            <a:pPr marL="514350" indent="-285750">
              <a:buFont typeface="Arial,Sans-Serif"/>
              <a:buChar char="•"/>
            </a:pPr>
            <a:r>
              <a:rPr lang="en-GB" dirty="0">
                <a:hlinkClick r:id="rId4"/>
              </a:rPr>
              <a:t>Information for Applicants</a:t>
            </a:r>
            <a:endParaRPr lang="en-US"/>
          </a:p>
          <a:p>
            <a:pPr marL="514350" indent="-285750">
              <a:buFont typeface="Arial,Sans-Serif"/>
              <a:buChar char="•"/>
            </a:pPr>
            <a:r>
              <a:rPr lang="en-GB"/>
              <a:t>FAQ document in development: to be released Monday 11th July </a:t>
            </a:r>
          </a:p>
        </p:txBody>
      </p:sp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id="{C9B845EF-8302-A0A7-7137-D367EF5FD9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97171" y="5939731"/>
            <a:ext cx="3882013" cy="92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67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DC5242-CF94-4F82-B6DB-3C6CEE59875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B3625DF5-1908-4FC0-B32B-854900E55A8A}"/>
              </a:ext>
            </a:extLst>
          </p:cNvPr>
          <p:cNvSpPr/>
          <p:nvPr/>
        </p:nvSpPr>
        <p:spPr>
          <a:xfrm>
            <a:off x="334432" y="836712"/>
            <a:ext cx="11522208" cy="451342"/>
          </a:xfrm>
          <a:prstGeom prst="rect">
            <a:avLst/>
          </a:prstGeom>
        </p:spPr>
        <p:txBody>
          <a:bodyPr wrap="square" lIns="121920" tIns="60960" rIns="121920" bIns="60960" anchor="t">
            <a:spAutoFit/>
          </a:bodyPr>
          <a:lstStyle/>
          <a:p>
            <a:endParaRPr lang="en-US" sz="2133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2" name="Diagram 22">
            <a:extLst>
              <a:ext uri="{FF2B5EF4-FFF2-40B4-BE49-F238E27FC236}">
                <a16:creationId xmlns:a16="http://schemas.microsoft.com/office/drawing/2014/main" id="{527595D6-113C-72FE-3360-98876C55A2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9952992"/>
              </p:ext>
            </p:extLst>
          </p:nvPr>
        </p:nvGraphicFramePr>
        <p:xfrm>
          <a:off x="440759" y="787032"/>
          <a:ext cx="11312071" cy="1148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0" name="TextBox 149">
            <a:extLst>
              <a:ext uri="{FF2B5EF4-FFF2-40B4-BE49-F238E27FC236}">
                <a16:creationId xmlns:a16="http://schemas.microsoft.com/office/drawing/2014/main" id="{53751DC5-5575-18AC-7ED3-87005611B5EA}"/>
              </a:ext>
            </a:extLst>
          </p:cNvPr>
          <p:cNvSpPr txBox="1"/>
          <p:nvPr/>
        </p:nvSpPr>
        <p:spPr>
          <a:xfrm>
            <a:off x="1959315" y="1940920"/>
            <a:ext cx="2732314" cy="40626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</a:rPr>
              <a:t>Local Social Prescribing services</a:t>
            </a:r>
            <a:r>
              <a:rPr lang="en-GB" sz="1600">
                <a:solidFill>
                  <a:srgbClr val="444444"/>
                </a:solidFill>
                <a:latin typeface="Calibri"/>
              </a:rPr>
              <a:t> to</a:t>
            </a:r>
            <a:r>
              <a:rPr lang="en-GB" sz="1600" b="1">
                <a:solidFill>
                  <a:srgbClr val="444444"/>
                </a:solidFill>
                <a:latin typeface="Calibri"/>
              </a:rPr>
              <a:t> test new approaches </a:t>
            </a:r>
            <a:r>
              <a:rPr lang="en-GB" sz="1600">
                <a:solidFill>
                  <a:srgbClr val="444444"/>
                </a:solidFill>
                <a:latin typeface="Calibri"/>
              </a:rPr>
              <a:t>to old/systemic challenges </a:t>
            </a:r>
            <a:endParaRPr lang="en-US" sz="1600">
              <a:solidFill>
                <a:srgbClr val="444444"/>
              </a:solidFill>
              <a:latin typeface="Calibri"/>
            </a:endParaRPr>
          </a:p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Community of practice</a:t>
            </a: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 for change makers participating</a:t>
            </a:r>
          </a:p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</a:rPr>
              <a:t>Ad-hoc support </a:t>
            </a:r>
            <a:r>
              <a:rPr lang="en-GB" sz="1600">
                <a:solidFill>
                  <a:srgbClr val="444444"/>
                </a:solidFill>
                <a:latin typeface="Calibri"/>
              </a:rPr>
              <a:t>and </a:t>
            </a:r>
            <a:r>
              <a:rPr lang="en-GB" sz="1600" b="1">
                <a:solidFill>
                  <a:srgbClr val="444444"/>
                </a:solidFill>
                <a:latin typeface="Calibri"/>
              </a:rPr>
              <a:t>connection building </a:t>
            </a:r>
            <a:r>
              <a:rPr lang="en-GB" sz="1600">
                <a:solidFill>
                  <a:srgbClr val="444444"/>
                </a:solidFill>
                <a:latin typeface="Calibri"/>
              </a:rPr>
              <a:t>where most needed for each project to support success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7E7C36CC-7BBD-DB9E-CBA3-DD76D3AFEDFF}"/>
              </a:ext>
            </a:extLst>
          </p:cNvPr>
          <p:cNvSpPr txBox="1"/>
          <p:nvPr/>
        </p:nvSpPr>
        <p:spPr>
          <a:xfrm>
            <a:off x="4163673" y="1932546"/>
            <a:ext cx="2870479" cy="43088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837565" lvl="1" indent="-227965">
              <a:buFont typeface="Wingdings"/>
              <a:buChar char="ü"/>
            </a:pP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10/12 projects tackling </a:t>
            </a: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challenges to effective Social Prescribing </a:t>
            </a:r>
            <a:endParaRPr lang="en-US" sz="1600" b="1">
              <a:solidFill>
                <a:srgbClr val="444444"/>
              </a:solidFill>
              <a:latin typeface="Calibri"/>
            </a:endParaRPr>
          </a:p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Case studies</a:t>
            </a: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 of the approach tested </a:t>
            </a:r>
            <a:r>
              <a:rPr lang="en-US" sz="1600">
                <a:solidFill>
                  <a:srgbClr val="444444"/>
                </a:solidFill>
                <a:latin typeface="Calibri"/>
                <a:ea typeface="ヒラギノ角ゴ Pro W3"/>
                <a:cs typeface="Arial"/>
              </a:rPr>
              <a:t>​</a:t>
            </a:r>
          </a:p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</a:rPr>
              <a:t>Development of resources</a:t>
            </a:r>
            <a:r>
              <a:rPr lang="en-GB" sz="1600">
                <a:solidFill>
                  <a:srgbClr val="444444"/>
                </a:solidFill>
                <a:latin typeface="Calibri"/>
              </a:rPr>
              <a:t> that will be useful across the system </a:t>
            </a:r>
            <a:endParaRPr lang="en-US" sz="1600"/>
          </a:p>
          <a:p>
            <a:pPr marL="837565" lvl="1" indent="-227965">
              <a:buFont typeface="Wingdings"/>
              <a:buChar char="ü"/>
            </a:pPr>
            <a:r>
              <a:rPr lang="en-US" sz="1600">
                <a:latin typeface="Calibri"/>
                <a:ea typeface="ヒラギノ角ゴ Pro W3"/>
                <a:cs typeface="Calibri"/>
              </a:rPr>
              <a:t>A </a:t>
            </a:r>
            <a:r>
              <a:rPr lang="en-US" sz="1600" b="1">
                <a:latin typeface="Calibri"/>
                <a:ea typeface="ヒラギノ角ゴ Pro W3"/>
                <a:cs typeface="Calibri"/>
              </a:rPr>
              <a:t>toolkit </a:t>
            </a:r>
            <a:r>
              <a:rPr lang="en-US" sz="1600">
                <a:latin typeface="Calibri"/>
                <a:ea typeface="ヒラギノ角ゴ Pro W3"/>
                <a:cs typeface="Calibri"/>
              </a:rPr>
              <a:t>to share with </a:t>
            </a:r>
            <a:r>
              <a:rPr lang="en-US" sz="1600" b="1">
                <a:latin typeface="Calibri"/>
                <a:ea typeface="ヒラギノ角ゴ Pro W3"/>
                <a:cs typeface="Calibri"/>
              </a:rPr>
              <a:t>ICSs </a:t>
            </a:r>
            <a:r>
              <a:rPr lang="en-US" sz="1600">
                <a:latin typeface="Calibri"/>
                <a:ea typeface="ヒラギノ角ゴ Pro W3"/>
                <a:cs typeface="Calibri"/>
              </a:rPr>
              <a:t>to run similar </a:t>
            </a:r>
            <a:r>
              <a:rPr lang="en-US" sz="1600" err="1">
                <a:latin typeface="Calibri"/>
                <a:ea typeface="ヒラギノ角ゴ Pro W3"/>
                <a:cs typeface="Calibri"/>
              </a:rPr>
              <a:t>programmes</a:t>
            </a:r>
            <a:r>
              <a:rPr lang="en-US" sz="1600">
                <a:latin typeface="Calibri"/>
                <a:ea typeface="ヒラギノ角ゴ Pro W3"/>
                <a:cs typeface="Calibri"/>
              </a:rPr>
              <a:t> focused on </a:t>
            </a:r>
            <a:r>
              <a:rPr lang="en-US" sz="1600" b="1">
                <a:latin typeface="Calibri"/>
                <a:ea typeface="ヒラギノ角ゴ Pro W3"/>
                <a:cs typeface="Calibri"/>
              </a:rPr>
              <a:t>improvement </a:t>
            </a:r>
            <a:endParaRPr lang="en-GB" sz="1600">
              <a:latin typeface="Calibri"/>
              <a:ea typeface="ヒラギノ角ゴ Pro W3"/>
              <a:cs typeface="Arial"/>
            </a:endParaRPr>
          </a:p>
          <a:p>
            <a:pPr marL="609600" lvl="1"/>
            <a:endParaRPr lang="en-GB" sz="1600">
              <a:solidFill>
                <a:srgbClr val="444444"/>
              </a:solidFill>
              <a:latin typeface="Calibri"/>
              <a:ea typeface="ヒラギノ角ゴ Pro W3"/>
            </a:endParaRPr>
          </a:p>
          <a:p>
            <a:pPr marL="837565" lvl="1" indent="-227965">
              <a:buFont typeface="Wingdings"/>
              <a:buChar char="ü"/>
            </a:pPr>
            <a:endParaRPr lang="en-GB" sz="1600">
              <a:solidFill>
                <a:srgbClr val="444444"/>
              </a:solidFill>
              <a:latin typeface="Calibri"/>
              <a:ea typeface="ヒラギノ角ゴ Pro W3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3ACA2483-4603-C186-8B7D-8D0522203CF5}"/>
              </a:ext>
            </a:extLst>
          </p:cNvPr>
          <p:cNvSpPr txBox="1"/>
          <p:nvPr/>
        </p:nvSpPr>
        <p:spPr>
          <a:xfrm>
            <a:off x="6422459" y="1940919"/>
            <a:ext cx="3004457" cy="40626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</a:rPr>
              <a:t>Better insights</a:t>
            </a:r>
            <a:r>
              <a:rPr lang="en-GB" sz="1600">
                <a:solidFill>
                  <a:srgbClr val="444444"/>
                </a:solidFill>
                <a:latin typeface="Calibri"/>
              </a:rPr>
              <a:t> into challenges embedding Social Prescribing in PCNs </a:t>
            </a:r>
            <a:endParaRPr lang="en-US" sz="1600"/>
          </a:p>
          <a:p>
            <a:pPr marL="837565" lvl="1" indent="-227965">
              <a:buFont typeface="Wingdings"/>
              <a:buChar char="ü"/>
            </a:pP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Examples of</a:t>
            </a: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 innovative work to share</a:t>
            </a: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 with other Social Prescribing services </a:t>
            </a:r>
          </a:p>
          <a:p>
            <a:pPr marL="837565" lvl="1" indent="-227965">
              <a:buFont typeface="Wingdings"/>
              <a:buChar char="ü"/>
            </a:pPr>
            <a:r>
              <a:rPr lang="en-GB" sz="1600">
                <a:solidFill>
                  <a:srgbClr val="444444"/>
                </a:solidFill>
                <a:latin typeface="Calibri"/>
              </a:rPr>
              <a:t>System empowered to </a:t>
            </a:r>
            <a:r>
              <a:rPr lang="en-GB" sz="1600" b="1">
                <a:solidFill>
                  <a:srgbClr val="444444"/>
                </a:solidFill>
                <a:latin typeface="Calibri"/>
              </a:rPr>
              <a:t>innovate and develop meaningful solutions</a:t>
            </a:r>
            <a:endParaRPr lang="en-US" sz="1600"/>
          </a:p>
          <a:p>
            <a:pPr marL="837565" lvl="1" indent="-227965">
              <a:buFont typeface="Wingdings"/>
              <a:buChar char="ü"/>
            </a:pPr>
            <a:r>
              <a:rPr lang="en-US" sz="1600">
                <a:solidFill>
                  <a:schemeClr val="tx1"/>
                </a:solidFill>
                <a:latin typeface="Calibri"/>
              </a:rPr>
              <a:t>A process to enable </a:t>
            </a:r>
            <a:r>
              <a:rPr lang="en-US" sz="1600" b="1">
                <a:solidFill>
                  <a:schemeClr val="tx1"/>
                </a:solidFill>
                <a:latin typeface="Calibri"/>
              </a:rPr>
              <a:t>meaningful bottom-up change</a:t>
            </a:r>
            <a:r>
              <a:rPr lang="en-US" sz="1600">
                <a:solidFill>
                  <a:schemeClr val="tx1"/>
                </a:solidFill>
                <a:latin typeface="Calibri"/>
              </a:rPr>
              <a:t> on the frontline</a:t>
            </a:r>
          </a:p>
          <a:p>
            <a:pPr marL="837565" lvl="1" indent="-227965">
              <a:buFont typeface="Wingdings"/>
              <a:buChar char="ü"/>
            </a:pPr>
            <a:endParaRPr lang="en-US" sz="1600" b="1">
              <a:solidFill>
                <a:schemeClr val="tx1"/>
              </a:solidFill>
              <a:latin typeface="Calibri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8492A0DE-8B58-FA2C-2EB7-503ACB646C72}"/>
              </a:ext>
            </a:extLst>
          </p:cNvPr>
          <p:cNvSpPr txBox="1"/>
          <p:nvPr/>
        </p:nvSpPr>
        <p:spPr>
          <a:xfrm>
            <a:off x="8673079" y="1935475"/>
            <a:ext cx="3140529" cy="455509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837565" lvl="1" indent="-227965">
              <a:buFont typeface="Wingdings"/>
              <a:buChar char="ü"/>
            </a:pP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Social Prescribing better </a:t>
            </a: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embedded </a:t>
            </a: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and more </a:t>
            </a: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sustainable </a:t>
            </a:r>
            <a:endParaRPr lang="en-GB" sz="1600" b="1">
              <a:solidFill>
                <a:srgbClr val="444444"/>
              </a:solidFill>
              <a:latin typeface="Calibri"/>
              <a:ea typeface="ヒラギノ角ゴ Pro W3"/>
              <a:cs typeface="Arial"/>
            </a:endParaRPr>
          </a:p>
          <a:p>
            <a:pPr marL="837565" lvl="1" indent="-227965">
              <a:buFont typeface="Wingdings"/>
              <a:buChar char="ü"/>
            </a:pPr>
            <a:r>
              <a:rPr lang="en-GB" sz="1600">
                <a:solidFill>
                  <a:srgbClr val="444444"/>
                </a:solidFill>
                <a:latin typeface="Calibri"/>
                <a:cs typeface="Calibri"/>
              </a:rPr>
              <a:t>Social Prescribing services able to provide an</a:t>
            </a:r>
            <a:r>
              <a:rPr lang="en-GB" sz="1600" b="1">
                <a:solidFill>
                  <a:srgbClr val="444444"/>
                </a:solidFill>
                <a:latin typeface="Calibri"/>
                <a:cs typeface="Calibri"/>
              </a:rPr>
              <a:t> impactful service </a:t>
            </a:r>
            <a:r>
              <a:rPr lang="en-GB" sz="1600">
                <a:solidFill>
                  <a:srgbClr val="444444"/>
                </a:solidFill>
                <a:latin typeface="Calibri"/>
                <a:cs typeface="Calibri"/>
              </a:rPr>
              <a:t>to London's</a:t>
            </a:r>
            <a:r>
              <a:rPr lang="en-GB" sz="1600" b="1">
                <a:solidFill>
                  <a:srgbClr val="444444"/>
                </a:solidFill>
                <a:latin typeface="Calibri"/>
                <a:cs typeface="Calibri"/>
              </a:rPr>
              <a:t> most disadvantaged communities, </a:t>
            </a:r>
            <a:r>
              <a:rPr lang="en-GB" sz="1600">
                <a:solidFill>
                  <a:srgbClr val="444444"/>
                </a:solidFill>
                <a:latin typeface="Calibri"/>
                <a:cs typeface="Calibri"/>
              </a:rPr>
              <a:t>reducing </a:t>
            </a:r>
            <a:r>
              <a:rPr lang="en-GB" sz="1600" b="1">
                <a:solidFill>
                  <a:srgbClr val="444444"/>
                </a:solidFill>
                <a:latin typeface="Calibri"/>
                <a:cs typeface="Calibri"/>
              </a:rPr>
              <a:t>health inequalities  </a:t>
            </a:r>
            <a:endParaRPr lang="en-GB" sz="1600" b="1">
              <a:solidFill>
                <a:srgbClr val="444444"/>
              </a:solidFill>
              <a:latin typeface="Calibri"/>
            </a:endParaRPr>
          </a:p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  <a:cs typeface="Calibri"/>
              </a:rPr>
              <a:t>Collective of leaders </a:t>
            </a:r>
            <a:r>
              <a:rPr lang="en-GB" sz="1600">
                <a:solidFill>
                  <a:srgbClr val="444444"/>
                </a:solidFill>
                <a:latin typeface="Calibri"/>
                <a:cs typeface="Calibri"/>
              </a:rPr>
              <a:t>improving </a:t>
            </a:r>
            <a:r>
              <a:rPr lang="en-GB" sz="1600" b="1">
                <a:solidFill>
                  <a:srgbClr val="444444"/>
                </a:solidFill>
                <a:latin typeface="Calibri"/>
                <a:cs typeface="Calibri"/>
              </a:rPr>
              <a:t>Social Prescribing </a:t>
            </a:r>
            <a:r>
              <a:rPr lang="en-GB" sz="1600">
                <a:solidFill>
                  <a:srgbClr val="444444"/>
                </a:solidFill>
                <a:latin typeface="Calibri"/>
                <a:cs typeface="Calibri"/>
              </a:rPr>
              <a:t>who can demonstrate its </a:t>
            </a:r>
            <a:r>
              <a:rPr lang="en-GB" sz="1600" b="1">
                <a:solidFill>
                  <a:srgbClr val="444444"/>
                </a:solidFill>
                <a:latin typeface="Calibri"/>
                <a:cs typeface="Calibri"/>
              </a:rPr>
              <a:t>impact</a:t>
            </a:r>
            <a:endParaRPr lang="en-GB" sz="1600" b="1">
              <a:solidFill>
                <a:srgbClr val="444444"/>
              </a:solidFill>
              <a:latin typeface="Calibri"/>
              <a:ea typeface="Calibri"/>
              <a:cs typeface="Calibri"/>
            </a:endParaRPr>
          </a:p>
          <a:p>
            <a:pPr marL="609600" lvl="1"/>
            <a:endParaRPr lang="en-GB" sz="1600">
              <a:solidFill>
                <a:srgbClr val="444444"/>
              </a:solidFill>
              <a:latin typeface="Calibri"/>
              <a:ea typeface="ヒラギノ角ゴ Pro W3"/>
              <a:cs typeface="Arial"/>
            </a:endParaRPr>
          </a:p>
          <a:p>
            <a:pPr marL="837565" lvl="1" indent="-227965">
              <a:buFont typeface="Wingdings"/>
              <a:buChar char="ü"/>
            </a:pPr>
            <a:endParaRPr lang="en-GB" sz="1600">
              <a:solidFill>
                <a:srgbClr val="444444"/>
              </a:solidFill>
              <a:latin typeface="Calibri"/>
              <a:ea typeface="ヒラギノ角ゴ Pro W3"/>
              <a:cs typeface="Arial"/>
            </a:endParaRPr>
          </a:p>
          <a:p>
            <a:pPr lvl="1"/>
            <a:endParaRPr lang="en-GB" sz="1600" u="sng">
              <a:solidFill>
                <a:srgbClr val="444444"/>
              </a:solidFill>
              <a:latin typeface="Calibri"/>
              <a:ea typeface="ヒラギノ角ゴ Pro W3"/>
              <a:cs typeface="Arial"/>
            </a:endParaRPr>
          </a:p>
          <a:p>
            <a:pPr lvl="1"/>
            <a:endParaRPr lang="en-GB" sz="1600" u="sng">
              <a:solidFill>
                <a:srgbClr val="444444"/>
              </a:solidFill>
              <a:latin typeface="Calibri"/>
              <a:ea typeface="ヒラギノ角ゴ Pro W3"/>
            </a:endParaRPr>
          </a:p>
        </p:txBody>
      </p:sp>
      <p:sp>
        <p:nvSpPr>
          <p:cNvPr id="20" name="Title 19">
            <a:extLst>
              <a:ext uri="{FF2B5EF4-FFF2-40B4-BE49-F238E27FC236}">
                <a16:creationId xmlns:a16="http://schemas.microsoft.com/office/drawing/2014/main" id="{6B0C3A78-8C64-8D50-3E30-C5F7284D5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pPr marL="94615"/>
            <a:r>
              <a:rPr lang="en-US"/>
              <a:t>Social Prescribing Innovators </a:t>
            </a:r>
            <a:r>
              <a:rPr lang="en-US" err="1"/>
              <a:t>Programme</a:t>
            </a:r>
            <a:r>
              <a:rPr lang="en-US"/>
              <a:t> </a:t>
            </a:r>
          </a:p>
        </p:txBody>
      </p:sp>
      <p:pic>
        <p:nvPicPr>
          <p:cNvPr id="28" name="Picture 2" descr="Text&#10;&#10;Description automatically generated">
            <a:extLst>
              <a:ext uri="{FF2B5EF4-FFF2-40B4-BE49-F238E27FC236}">
                <a16:creationId xmlns:a16="http://schemas.microsoft.com/office/drawing/2014/main" id="{0FF1C287-5C5A-FB11-7B8D-C087C62CE6C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24575" y="5974748"/>
            <a:ext cx="3463332" cy="828658"/>
          </a:xfrm>
          <a:prstGeom prst="rect">
            <a:avLst/>
          </a:prstGeom>
        </p:spPr>
      </p:pic>
      <p:sp>
        <p:nvSpPr>
          <p:cNvPr id="18" name="TextBox 1">
            <a:extLst>
              <a:ext uri="{FF2B5EF4-FFF2-40B4-BE49-F238E27FC236}">
                <a16:creationId xmlns:a16="http://schemas.microsoft.com/office/drawing/2014/main" id="{C11083A3-5E42-C21C-9063-FDA30C0CBAF5}"/>
              </a:ext>
            </a:extLst>
          </p:cNvPr>
          <p:cNvSpPr txBox="1"/>
          <p:nvPr/>
        </p:nvSpPr>
        <p:spPr>
          <a:xfrm>
            <a:off x="-233179" y="1940918"/>
            <a:ext cx="2886529" cy="3816429"/>
          </a:xfrm>
          <a:prstGeom prst="rect">
            <a:avLst/>
          </a:prstGeom>
          <a:noFill/>
        </p:spPr>
        <p:txBody>
          <a:bodyPr rot="0" spcFirstLastPara="0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837565" lvl="1" indent="-227965">
              <a:buFont typeface="Wingdings"/>
              <a:buChar char="ü"/>
            </a:pP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£10k grants</a:t>
            </a:r>
            <a:r>
              <a:rPr lang="en-US" sz="1600">
                <a:solidFill>
                  <a:srgbClr val="444444"/>
                </a:solidFill>
                <a:latin typeface="Calibri"/>
                <a:ea typeface="ヒラギノ角ゴ Pro W3"/>
                <a:cs typeface="Arial"/>
              </a:rPr>
              <a:t>​</a:t>
            </a:r>
            <a:r>
              <a:rPr lang="en-US" sz="1600">
                <a:solidFill>
                  <a:srgbClr val="444444"/>
                </a:solidFill>
                <a:latin typeface="Calibri"/>
                <a:ea typeface="ヒラギノ角ゴ Pro W3"/>
              </a:rPr>
              <a:t> to be awarded to local Social Prescribing services with chosen challenge</a:t>
            </a:r>
            <a:endParaRPr lang="en-US" sz="4267"/>
          </a:p>
          <a:p>
            <a:pPr marL="837565" lvl="1" indent="-227965">
              <a:buFont typeface="Wingdings"/>
              <a:buChar char="ü"/>
              <a:defRPr/>
            </a:pP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/>
                <a:ea typeface="ヒラギノ角ゴ Pro W3"/>
                <a:cs typeface="Arial"/>
                <a:sym typeface="Arial"/>
              </a:rPr>
              <a:t>Programme of </a:t>
            </a: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support </a:t>
            </a:r>
            <a:r>
              <a:rPr lang="en-GB" sz="1600">
                <a:solidFill>
                  <a:srgbClr val="444444"/>
                </a:solidFill>
                <a:latin typeface="Calibri"/>
                <a:ea typeface="ヒラギノ角ゴ Pro W3"/>
              </a:rPr>
              <a:t>(including 1:1 coaching, project and developmental support)</a:t>
            </a:r>
            <a:r>
              <a:rPr lang="en-GB" sz="1600" b="1">
                <a:solidFill>
                  <a:srgbClr val="444444"/>
                </a:solidFill>
                <a:latin typeface="Calibri"/>
                <a:ea typeface="ヒラギノ角ゴ Pro W3"/>
              </a:rPr>
              <a:t> </a:t>
            </a: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/>
                <a:ea typeface="ヒラギノ角ゴ Pro W3"/>
                <a:cs typeface="Arial"/>
                <a:sym typeface="Arial"/>
              </a:rPr>
              <a:t>to</a:t>
            </a: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/>
                <a:ea typeface="ヒラギノ角ゴ Pro W3"/>
                <a:cs typeface="Arial"/>
                <a:sym typeface="Arial"/>
              </a:rPr>
              <a:t> take a continuous improvement</a:t>
            </a: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/>
                <a:ea typeface="ヒラギノ角ゴ Pro W3"/>
                <a:cs typeface="Arial"/>
                <a:sym typeface="Arial"/>
              </a:rPr>
              <a:t> approach to achieve </a:t>
            </a: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/>
                <a:ea typeface="ヒラギノ角ゴ Pro W3"/>
                <a:cs typeface="Arial"/>
                <a:sym typeface="Arial"/>
              </a:rPr>
              <a:t>meaningful change</a:t>
            </a:r>
            <a:endParaRPr kumimoji="0" lang="en-GB" sz="1600" b="1" i="0" u="none" strike="noStrike" kern="0" cap="none" spc="0" normalizeH="0" baseline="0" noProof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Calibri"/>
              <a:ea typeface="ヒラギノ角ゴ Pro W3"/>
              <a:cs typeface="Arial"/>
            </a:endParaRPr>
          </a:p>
          <a:p>
            <a:pPr marL="609600" lvl="1">
              <a:defRPr/>
            </a:pPr>
            <a:endParaRPr lang="en-GB" sz="1600" b="1">
              <a:solidFill>
                <a:srgbClr val="444444"/>
              </a:solidFill>
              <a:latin typeface="Calibri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668985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B2137F2-7749-405F-A5D4-CFCF628A4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Programme Offer and Support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6CBA97-BCC5-4BFA-B71B-EC6907B508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2068B88-0524-485C-BBB6-A5AF5FC6B459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59555" y="942976"/>
            <a:ext cx="11523133" cy="5114542"/>
          </a:xfrm>
        </p:spPr>
        <p:txBody>
          <a:bodyPr>
            <a:normAutofit fontScale="92500" lnSpcReduction="10000"/>
          </a:bodyPr>
          <a:lstStyle/>
          <a:p>
            <a:pPr marL="228600" indent="0"/>
            <a:r>
              <a:rPr lang="en-GB"/>
              <a:t>Successful applicants will benefit from a 6-month programme of support to help deliver projects against their specified ‘challenge’. </a:t>
            </a:r>
            <a:endParaRPr lang="en-US"/>
          </a:p>
          <a:p>
            <a:pPr marL="228600" indent="0"/>
            <a:r>
              <a:rPr lang="en-GB"/>
              <a:t>This will include: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b="1"/>
              <a:t>4x monthly Quality Improvement training sessions </a:t>
            </a:r>
            <a:r>
              <a:rPr lang="en-GB"/>
              <a:t>– project lead and deputy only (half day)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b="1"/>
              <a:t>3x Bi-monthly skills share</a:t>
            </a:r>
            <a:r>
              <a:rPr lang="en-GB"/>
              <a:t> to support you as a changemaker for all project participants (1.5 hours)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b="1"/>
              <a:t>3x Bi-monthly Peer Consulting Group </a:t>
            </a:r>
            <a:r>
              <a:rPr lang="en-GB"/>
              <a:t>with your programme peers – project leads only (2 hours)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b="1"/>
              <a:t>3x Bi-monthly 1:1 coaching sessions </a:t>
            </a:r>
            <a:r>
              <a:rPr lang="en-GB"/>
              <a:t>to develop your leadership in improvement – project leads only (45 min)</a:t>
            </a:r>
            <a:endParaRPr lang="en-GB" b="1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b="1"/>
              <a:t>3x Bi-monthly Board check-in, support and feedback</a:t>
            </a:r>
            <a:r>
              <a:rPr lang="en-GB"/>
              <a:t> to present on your project and receive support (2 hours)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b="1"/>
              <a:t>Monthly drop-in support sessions</a:t>
            </a:r>
            <a:r>
              <a:rPr lang="en-GB"/>
              <a:t> – optional ad-hoc support all project participants (1.5 hours)</a:t>
            </a:r>
          </a:p>
          <a:p>
            <a:pPr marL="228600" indent="0"/>
            <a:endParaRPr lang="en-GB"/>
          </a:p>
          <a:p>
            <a:pPr marL="228600" indent="0"/>
            <a:r>
              <a:rPr lang="en-GB"/>
              <a:t>Additional support provided: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/>
              <a:t>Cohort </a:t>
            </a:r>
            <a:r>
              <a:rPr lang="en-GB" err="1"/>
              <a:t>Whatsapp</a:t>
            </a:r>
            <a:r>
              <a:rPr lang="en-GB"/>
              <a:t> group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/>
              <a:t>Networking opportunities with cohort as well as wider partners 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/>
              <a:t>Access to ad hoc support through partners (decision making board) for specialised topics e.g. digital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/>
              <a:t>Potential to access further Quality Improvement training or more specialised skills training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/>
              <a:t>Opportunity to innovate and explore new ways of working 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GB"/>
          </a:p>
        </p:txBody>
      </p:sp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id="{23923865-541E-CF9A-F651-1821661042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9872" y="5840770"/>
            <a:ext cx="3882013" cy="92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25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4DDFF43-337C-43C4-AE3C-D875EC249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Programme timetable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FC90CDE-7E19-4F7B-8F5F-B6318C97AF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6C4DB-26DA-4E19-9360-2596335589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B8C320D-ABD3-4966-9CDF-4099305C242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9400AF-08F3-4967-D8BA-918C7629E6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560206"/>
              </p:ext>
            </p:extLst>
          </p:nvPr>
        </p:nvGraphicFramePr>
        <p:xfrm>
          <a:off x="128587" y="678553"/>
          <a:ext cx="11934825" cy="5709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7475">
                  <a:extLst>
                    <a:ext uri="{9D8B030D-6E8A-4147-A177-3AD203B41FA5}">
                      <a16:colId xmlns:a16="http://schemas.microsoft.com/office/drawing/2014/main" val="55357841"/>
                    </a:ext>
                  </a:extLst>
                </a:gridCol>
                <a:gridCol w="3209925">
                  <a:extLst>
                    <a:ext uri="{9D8B030D-6E8A-4147-A177-3AD203B41FA5}">
                      <a16:colId xmlns:a16="http://schemas.microsoft.com/office/drawing/2014/main" val="4001551336"/>
                    </a:ext>
                  </a:extLst>
                </a:gridCol>
                <a:gridCol w="2314575">
                  <a:extLst>
                    <a:ext uri="{9D8B030D-6E8A-4147-A177-3AD203B41FA5}">
                      <a16:colId xmlns:a16="http://schemas.microsoft.com/office/drawing/2014/main" val="3872724845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2400883049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6350612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fontAlgn="base"/>
                      <a:r>
                        <a:rPr lang="en-GB" sz="1200">
                          <a:effectLst/>
                        </a:rPr>
                        <a:t>Standard training (mandatory)​</a:t>
                      </a:r>
                      <a:endParaRPr lang="en-GB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200">
                          <a:effectLst/>
                        </a:rPr>
                        <a:t>Peer support ​</a:t>
                      </a:r>
                      <a:endParaRPr lang="en-GB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200">
                          <a:effectLst/>
                        </a:rPr>
                        <a:t>Project support ​</a:t>
                      </a:r>
                      <a:endParaRPr lang="en-GB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200">
                          <a:effectLst/>
                        </a:rPr>
                        <a:t>Development support ​</a:t>
                      </a:r>
                      <a:endParaRPr lang="en-GB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200">
                          <a:effectLst/>
                        </a:rPr>
                        <a:t>Month​</a:t>
                      </a:r>
                      <a:endParaRPr lang="en-GB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216939"/>
                  </a:ext>
                </a:extLst>
              </a:tr>
              <a:tr h="651353">
                <a:tc>
                  <a:txBody>
                    <a:bodyPr/>
                    <a:lstStyle/>
                    <a:p>
                      <a:pPr marL="342900" lvl="0" indent="-342900" fontAlgn="auto">
                        <a:buFont typeface="+mj-lt"/>
                        <a:buAutoNum type="arabicPeriod"/>
                      </a:pPr>
                      <a:r>
                        <a:rPr lang="en-GB" sz="1200">
                          <a:effectLst/>
                        </a:rPr>
                        <a:t>​</a:t>
                      </a:r>
                      <a:endParaRPr lang="en-GB" sz="1200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 u="sng">
                          <a:effectLst/>
                        </a:rPr>
                        <a:t>Pre-programme support meet (2hr)​</a:t>
                      </a:r>
                      <a:endParaRPr lang="en-GB" sz="950" u="sng">
                        <a:effectLst/>
                      </a:endParaRPr>
                    </a:p>
                    <a:p>
                      <a:pPr fontAlgn="base"/>
                      <a:r>
                        <a:rPr lang="en-GB" sz="1200" u="sng">
                          <a:effectLst/>
                        </a:rPr>
                        <a:t>Preparing for your project​</a:t>
                      </a:r>
                      <a:endParaRPr lang="en-GB" u="sng">
                        <a:solidFill>
                          <a:srgbClr val="3F3F3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fontAlgn="auto">
                        <a:buNone/>
                      </a:pPr>
                      <a:endParaRPr lang="en-GB" sz="12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fontAlgn="auto">
                        <a:buNone/>
                      </a:pPr>
                      <a:endParaRPr lang="en-GB" sz="12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200">
                          <a:effectLst/>
                        </a:rPr>
                        <a:t>Aug​</a:t>
                      </a:r>
                      <a:endParaRPr lang="en-GB">
                        <a:solidFill>
                          <a:srgbClr val="3F3F3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496769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 u="sng">
                          <a:effectLst/>
                        </a:rPr>
                        <a:t>QI Session 1: Scoping and planning TBC (half day)​</a:t>
                      </a:r>
                      <a:endParaRPr lang="en-GB" sz="960" u="sng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lvl="0" indent="-228600" fontAlgn="base">
                        <a:buAutoNum type="arabicPeriod"/>
                      </a:pPr>
                      <a:r>
                        <a:rPr lang="en-GB" sz="1200">
                          <a:effectLst/>
                        </a:rPr>
                        <a:t>Monthly HLP led peer support drop ins ​</a:t>
                      </a:r>
                      <a:endParaRPr lang="en-GB" sz="950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fontAlgn="auto">
                        <a:buNone/>
                      </a:pPr>
                      <a:endParaRPr lang="en-GB" sz="12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>
                          <a:effectLst/>
                        </a:rPr>
                        <a:t>Peer consulting group – 2 hour​</a:t>
                      </a:r>
                      <a:endParaRPr lang="en-GB" sz="960">
                        <a:effectLst/>
                      </a:endParaRPr>
                    </a:p>
                    <a:p>
                      <a:pPr fontAlgn="base"/>
                      <a:r>
                        <a:rPr lang="en-GB" sz="1200" u="sng">
                          <a:effectLst/>
                        </a:rPr>
                        <a:t>2. 1:1 45 min coaching session​</a:t>
                      </a:r>
                      <a:endParaRPr lang="en-GB" u="sng">
                        <a:effectLst/>
                      </a:endParaRPr>
                    </a:p>
                    <a:p>
                      <a:pPr marL="0" lvl="0" indent="0" fontAlgn="base">
                        <a:buNone/>
                      </a:pPr>
                      <a:endParaRPr lang="en-GB" sz="12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200">
                          <a:effectLst/>
                        </a:rPr>
                        <a:t>Sep​</a:t>
                      </a:r>
                      <a:endParaRPr lang="en-GB">
                        <a:solidFill>
                          <a:srgbClr val="3F3F3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402642"/>
                  </a:ext>
                </a:extLst>
              </a:tr>
              <a:tr h="847725"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 u="sng">
                          <a:effectLst/>
                        </a:rPr>
                        <a:t>QI Session 2: Implementing change TBC (half day)​</a:t>
                      </a:r>
                      <a:endParaRPr lang="en-GB" sz="960" u="sng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>
                          <a:effectLst/>
                        </a:rPr>
                        <a:t>Monthly HLP led peer support drop ins (same day as skills share)​</a:t>
                      </a:r>
                      <a:endParaRPr lang="en-GB" sz="960">
                        <a:effectLst/>
                      </a:endParaRPr>
                    </a:p>
                    <a:p>
                      <a:pPr marL="0" lvl="0" indent="0" fontAlgn="base">
                        <a:buNone/>
                      </a:pPr>
                      <a:endParaRPr lang="en-GB" sz="12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 u="sng">
                          <a:effectLst/>
                        </a:rPr>
                        <a:t>Board check-in and support and feedback​</a:t>
                      </a:r>
                      <a:endParaRPr lang="en-GB" sz="960" u="sng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 u="none">
                          <a:effectLst/>
                        </a:rPr>
                        <a:t>Skills share ( 1.5 hour)​</a:t>
                      </a:r>
                      <a:endParaRPr lang="en-GB" sz="960" u="none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200">
                          <a:effectLst/>
                        </a:rPr>
                        <a:t>Oct​</a:t>
                      </a:r>
                      <a:endParaRPr lang="en-GB">
                        <a:solidFill>
                          <a:srgbClr val="3F3F3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750555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 u="sng">
                          <a:effectLst/>
                        </a:rPr>
                        <a:t>QI Session 3: Tracking progress and refining TBC (half day)​</a:t>
                      </a:r>
                      <a:endParaRPr lang="en-GB" sz="960" u="sng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>
                          <a:effectLst/>
                        </a:rPr>
                        <a:t>Monthly HLP led peer support drop ins ​</a:t>
                      </a:r>
                      <a:endParaRPr lang="en-GB" sz="960">
                        <a:effectLst/>
                      </a:endParaRPr>
                    </a:p>
                    <a:p>
                      <a:pPr marL="0" lvl="0" indent="0" fontAlgn="base">
                        <a:buNone/>
                      </a:pPr>
                      <a:endParaRPr lang="en-GB" sz="12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fontAlgn="auto">
                        <a:buNone/>
                      </a:pPr>
                      <a:endParaRPr lang="en-GB" sz="12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>
                          <a:effectLst/>
                        </a:rPr>
                        <a:t>Peer consulting group – 2 hour​</a:t>
                      </a:r>
                      <a:endParaRPr lang="en-GB" sz="960">
                        <a:effectLst/>
                      </a:endParaRPr>
                    </a:p>
                    <a:p>
                      <a:pPr fontAlgn="base"/>
                      <a:r>
                        <a:rPr lang="en-GB" sz="1200" u="sng">
                          <a:effectLst/>
                        </a:rPr>
                        <a:t>2. 1:1 45 min coaching session​</a:t>
                      </a:r>
                      <a:endParaRPr lang="en-GB" u="sng">
                        <a:effectLst/>
                      </a:endParaRPr>
                    </a:p>
                    <a:p>
                      <a:pPr fontAlgn="base"/>
                      <a:r>
                        <a:rPr lang="en-GB" sz="1200">
                          <a:effectLst/>
                        </a:rPr>
                        <a:t>​</a:t>
                      </a:r>
                      <a:endParaRPr lang="en-GB">
                        <a:solidFill>
                          <a:srgbClr val="3F3F3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200">
                          <a:effectLst/>
                        </a:rPr>
                        <a:t>Nov​</a:t>
                      </a:r>
                      <a:endParaRPr lang="en-GB">
                        <a:solidFill>
                          <a:srgbClr val="3F3F3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65572"/>
                  </a:ext>
                </a:extLst>
              </a:tr>
              <a:tr h="847725"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 u="sng">
                          <a:effectLst/>
                        </a:rPr>
                        <a:t>QI session 4: Measuring success and evaluation TBC (half day)​</a:t>
                      </a:r>
                      <a:endParaRPr lang="en-GB" sz="960" u="sng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>
                          <a:effectLst/>
                        </a:rPr>
                        <a:t>Monthly HLP led peer support drop ins (same day as skills share)​</a:t>
                      </a:r>
                      <a:endParaRPr lang="en-GB" sz="960">
                        <a:effectLst/>
                      </a:endParaRPr>
                    </a:p>
                    <a:p>
                      <a:pPr marL="0" lvl="0" indent="0" fontAlgn="base">
                        <a:buNone/>
                      </a:pPr>
                      <a:endParaRPr lang="en-GB" sz="12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 u="sng">
                          <a:effectLst/>
                        </a:rPr>
                        <a:t>Board check-in and support and feedback​</a:t>
                      </a:r>
                      <a:endParaRPr lang="en-GB" sz="960" u="sng">
                        <a:effectLst/>
                      </a:endParaRPr>
                    </a:p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endParaRPr lang="en-GB" sz="12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>
                          <a:effectLst/>
                        </a:rPr>
                        <a:t>Skills share ( 1.5 hour)​</a:t>
                      </a:r>
                      <a:endParaRPr lang="en-GB" sz="960">
                        <a:effectLst/>
                      </a:endParaRPr>
                    </a:p>
                    <a:p>
                      <a:pPr fontAlgn="base"/>
                      <a:r>
                        <a:rPr lang="en-GB" sz="1200">
                          <a:effectLst/>
                        </a:rPr>
                        <a:t>​</a:t>
                      </a:r>
                      <a:endParaRPr lang="en-GB">
                        <a:solidFill>
                          <a:srgbClr val="3F3F3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200">
                          <a:effectLst/>
                        </a:rPr>
                        <a:t>Dec​</a:t>
                      </a:r>
                      <a:endParaRPr lang="en-GB">
                        <a:solidFill>
                          <a:srgbClr val="3F3F3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648175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342900" lvl="0" indent="-342900" fontAlgn="auto">
                        <a:buFont typeface="+mj-lt"/>
                        <a:buAutoNum type="arabicPeriod"/>
                      </a:pPr>
                      <a:r>
                        <a:rPr lang="en-GB" sz="1200">
                          <a:effectLst/>
                        </a:rPr>
                        <a:t>​</a:t>
                      </a:r>
                      <a:endParaRPr lang="en-GB" sz="1200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>
                          <a:effectLst/>
                        </a:rPr>
                        <a:t>Monthly HLP led peer support drop ins ​</a:t>
                      </a:r>
                      <a:endParaRPr lang="en-GB" sz="960">
                        <a:effectLst/>
                      </a:endParaRPr>
                    </a:p>
                    <a:p>
                      <a:pPr marL="0" lvl="0" indent="0" fontAlgn="base">
                        <a:buNone/>
                      </a:pPr>
                      <a:endParaRPr lang="en-GB" sz="12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fontAlgn="auto">
                        <a:buNone/>
                      </a:pPr>
                      <a:endParaRPr lang="en-GB" sz="120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>
                          <a:effectLst/>
                        </a:rPr>
                        <a:t>Peer consulting group – 2 hour​</a:t>
                      </a:r>
                      <a:endParaRPr lang="en-GB" sz="960">
                        <a:effectLst/>
                      </a:endParaRPr>
                    </a:p>
                    <a:p>
                      <a:pPr fontAlgn="base"/>
                      <a:r>
                        <a:rPr lang="en-GB" sz="1200" u="sng">
                          <a:effectLst/>
                        </a:rPr>
                        <a:t>2. 1:1 45 min coaching session​</a:t>
                      </a:r>
                      <a:endParaRPr lang="en-GB" u="sng">
                        <a:effectLst/>
                      </a:endParaRPr>
                    </a:p>
                    <a:p>
                      <a:pPr fontAlgn="base"/>
                      <a:r>
                        <a:rPr lang="en-GB" sz="1200">
                          <a:effectLst/>
                        </a:rPr>
                        <a:t>​</a:t>
                      </a:r>
                      <a:endParaRPr lang="en-GB">
                        <a:solidFill>
                          <a:srgbClr val="3F3F3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200">
                          <a:effectLst/>
                        </a:rPr>
                        <a:t>Jan​</a:t>
                      </a:r>
                      <a:endParaRPr lang="en-GB">
                        <a:solidFill>
                          <a:srgbClr val="3F3F3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70864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342900" lvl="0" indent="-342900" fontAlgn="auto">
                        <a:buFont typeface="+mj-lt"/>
                        <a:buAutoNum type="arabicPeriod"/>
                      </a:pPr>
                      <a:r>
                        <a:rPr lang="en-GB" sz="1200">
                          <a:effectLst/>
                        </a:rPr>
                        <a:t>​</a:t>
                      </a:r>
                      <a:endParaRPr lang="en-GB" sz="1200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>
                          <a:effectLst/>
                        </a:rPr>
                        <a:t>Monthly HLP led peer support drop ins (same day as skills share)​</a:t>
                      </a:r>
                      <a:endParaRPr lang="en-GB" sz="960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 u="sng">
                          <a:effectLst/>
                        </a:rPr>
                        <a:t>Board check-in and support and feedback</a:t>
                      </a:r>
                      <a:r>
                        <a:rPr lang="en-GB" sz="1200">
                          <a:effectLst/>
                        </a:rPr>
                        <a:t>​</a:t>
                      </a:r>
                      <a:endParaRPr lang="en-GB" sz="960">
                        <a:solidFill>
                          <a:srgbClr val="3F3F3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en-GB" sz="1200">
                          <a:effectLst/>
                        </a:rPr>
                        <a:t>Skills share ( 1.5 hour)​</a:t>
                      </a:r>
                      <a:endParaRPr lang="en-GB" sz="960">
                        <a:effectLst/>
                      </a:endParaRPr>
                    </a:p>
                    <a:p>
                      <a:pPr fontAlgn="base"/>
                      <a:r>
                        <a:rPr lang="en-GB" sz="1200">
                          <a:effectLst/>
                        </a:rPr>
                        <a:t>​</a:t>
                      </a:r>
                      <a:endParaRPr lang="en-GB">
                        <a:solidFill>
                          <a:srgbClr val="3F3F3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200">
                          <a:effectLst/>
                        </a:rPr>
                        <a:t>Feb​</a:t>
                      </a:r>
                      <a:endParaRPr lang="en-GB">
                        <a:solidFill>
                          <a:srgbClr val="3F3F3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430781"/>
                  </a:ext>
                </a:extLst>
              </a:tr>
              <a:tr h="276225">
                <a:tc gridSpan="4">
                  <a:txBody>
                    <a:bodyPr/>
                    <a:lstStyle/>
                    <a:p>
                      <a:pPr fontAlgn="base"/>
                      <a:r>
                        <a:rPr lang="en-GB" sz="1200">
                          <a:effectLst/>
                        </a:rPr>
                        <a:t> Programme graduation: Sharing success celebration – present results and forward plan w/c 27 March 22​</a:t>
                      </a:r>
                      <a:endParaRPr lang="en-GB">
                        <a:solidFill>
                          <a:srgbClr val="3F3F3F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200">
                          <a:effectLst/>
                        </a:rPr>
                        <a:t>Mar​</a:t>
                      </a:r>
                      <a:endParaRPr lang="en-GB">
                        <a:solidFill>
                          <a:srgbClr val="3F3F3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989198"/>
                  </a:ext>
                </a:extLst>
              </a:tr>
            </a:tbl>
          </a:graphicData>
        </a:graphic>
      </p:graphicFrame>
      <p:sp>
        <p:nvSpPr>
          <p:cNvPr id="5" name="TextBox 1">
            <a:extLst>
              <a:ext uri="{FF2B5EF4-FFF2-40B4-BE49-F238E27FC236}">
                <a16:creationId xmlns:a16="http://schemas.microsoft.com/office/drawing/2014/main" id="{440A6D48-C70B-6074-6DCA-FE4C45630E68}"/>
              </a:ext>
            </a:extLst>
          </p:cNvPr>
          <p:cNvSpPr txBox="1"/>
          <p:nvPr/>
        </p:nvSpPr>
        <p:spPr>
          <a:xfrm>
            <a:off x="334434" y="6458264"/>
            <a:ext cx="11264899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/>
              <a:t>All peer, project and development support sessions will be recorded for those unable to attend. Underlined sessions are mandatory to attend</a:t>
            </a:r>
          </a:p>
        </p:txBody>
      </p:sp>
    </p:spTree>
    <p:extLst>
      <p:ext uri="{BB962C8B-B14F-4D97-AF65-F5344CB8AC3E}">
        <p14:creationId xmlns:p14="http://schemas.microsoft.com/office/powerpoint/2010/main" val="3584349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898EAFA-F943-4F6F-856D-08E58971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decision making board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BB6204-19E7-48A3-825D-AA54E09AFC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EFB1229-8D03-D3AE-19EC-F2B81C8F8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9872" y="5840770"/>
            <a:ext cx="3882013" cy="920768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EF38E4E-EE5C-4EE0-A4EE-9D3CCF987A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843052"/>
              </p:ext>
            </p:extLst>
          </p:nvPr>
        </p:nvGraphicFramePr>
        <p:xfrm>
          <a:off x="68767" y="2329194"/>
          <a:ext cx="12087247" cy="4433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64">
                  <a:extLst>
                    <a:ext uri="{9D8B030D-6E8A-4147-A177-3AD203B41FA5}">
                      <a16:colId xmlns:a16="http://schemas.microsoft.com/office/drawing/2014/main" val="2046628722"/>
                    </a:ext>
                  </a:extLst>
                </a:gridCol>
                <a:gridCol w="3161610">
                  <a:extLst>
                    <a:ext uri="{9D8B030D-6E8A-4147-A177-3AD203B41FA5}">
                      <a16:colId xmlns:a16="http://schemas.microsoft.com/office/drawing/2014/main" val="169648063"/>
                    </a:ext>
                  </a:extLst>
                </a:gridCol>
                <a:gridCol w="2037268">
                  <a:extLst>
                    <a:ext uri="{9D8B030D-6E8A-4147-A177-3AD203B41FA5}">
                      <a16:colId xmlns:a16="http://schemas.microsoft.com/office/drawing/2014/main" val="1542905229"/>
                    </a:ext>
                  </a:extLst>
                </a:gridCol>
                <a:gridCol w="5446905">
                  <a:extLst>
                    <a:ext uri="{9D8B030D-6E8A-4147-A177-3AD203B41FA5}">
                      <a16:colId xmlns:a16="http://schemas.microsoft.com/office/drawing/2014/main" val="1629117243"/>
                    </a:ext>
                  </a:extLst>
                </a:gridCol>
              </a:tblGrid>
              <a:tr h="260904">
                <a:tc>
                  <a:txBody>
                    <a:bodyPr/>
                    <a:lstStyle/>
                    <a:p>
                      <a:r>
                        <a:rPr lang="en-GB" sz="1200"/>
                        <a:t>Name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Organisation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Specialty areas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298476"/>
                  </a:ext>
                </a:extLst>
              </a:tr>
              <a:tr h="246410">
                <a:tc>
                  <a:txBody>
                    <a:bodyPr/>
                    <a:lstStyle/>
                    <a:p>
                      <a:r>
                        <a:rPr lang="en-GB" sz="1100"/>
                        <a:t>Zlatina </a:t>
                      </a:r>
                      <a:r>
                        <a:rPr lang="en-GB" sz="1100" err="1"/>
                        <a:t>Nikolova</a:t>
                      </a:r>
                      <a:endParaRPr lang="en-GB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SPLW, SP Advocate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Age UK Islington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Social prescribing, VCSE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901425"/>
                  </a:ext>
                </a:extLst>
              </a:tr>
              <a:tr h="246410">
                <a:tc>
                  <a:txBody>
                    <a:bodyPr/>
                    <a:lstStyle/>
                    <a:p>
                      <a:r>
                        <a:rPr lang="en-GB" sz="1100"/>
                        <a:t>Kateryn Florez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SPLW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err="1"/>
                        <a:t>OneWestminster</a:t>
                      </a:r>
                      <a:endParaRPr lang="en-GB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/>
                        <a:t>Social prescribing, VCSE, Psychology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927576"/>
                  </a:ext>
                </a:extLst>
              </a:tr>
              <a:tr h="304267">
                <a:tc>
                  <a:txBody>
                    <a:bodyPr/>
                    <a:lstStyle/>
                    <a:p>
                      <a:r>
                        <a:rPr lang="en-GB" sz="1100"/>
                        <a:t>Nirja Joshi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GP, Fellow, SWL Long Covid Education Champion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Wandsworth Training Hub</a:t>
                      </a:r>
                      <a:endParaRPr lang="en-GB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Social prescribing improvement, Long COVID, Clinical, Primary Care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404398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GB" sz="1100"/>
                        <a:t>Liz Ayres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Lead Transformation Programme Manager (Kingston and Richmond)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SWL CCG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Transformation, Commissioning, Health Inequalities, ARRS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061249"/>
                  </a:ext>
                </a:extLst>
              </a:tr>
              <a:tr h="246410">
                <a:tc>
                  <a:txBody>
                    <a:bodyPr/>
                    <a:lstStyle/>
                    <a:p>
                      <a:r>
                        <a:rPr lang="en-GB" sz="1100"/>
                        <a:t>Suzi Griffiths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Project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Healthy London Partnership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CYP, Social Prescribing, Local Authority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95973"/>
                  </a:ext>
                </a:extLst>
              </a:tr>
              <a:tr h="247205">
                <a:tc>
                  <a:txBody>
                    <a:bodyPr/>
                    <a:lstStyle/>
                    <a:p>
                      <a:r>
                        <a:rPr lang="en-GB" sz="1100"/>
                        <a:t>Devika </a:t>
                      </a:r>
                      <a:r>
                        <a:rPr lang="en-GB" sz="1100" err="1"/>
                        <a:t>Vadher</a:t>
                      </a:r>
                      <a:endParaRPr lang="en-GB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Senior Manager - Personalised care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NHSEI London Region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Personalised Care, NHS, Digital Social Prescribing, Public health, Primary care, Dental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944040"/>
                  </a:ext>
                </a:extLst>
              </a:tr>
              <a:tr h="304267">
                <a:tc>
                  <a:txBody>
                    <a:bodyPr/>
                    <a:lstStyle/>
                    <a:p>
                      <a:r>
                        <a:rPr lang="en-GB" sz="1100" i="0"/>
                        <a:t>Stephanie McKinley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London Social Prescribing Network Manager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err="1"/>
                        <a:t>LondonPlus</a:t>
                      </a:r>
                      <a:endParaRPr lang="en-GB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VCSE, Green SP, Thriving Communities, Partnerships, Physical activity SP, Cost of Living crisis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309257"/>
                  </a:ext>
                </a:extLst>
              </a:tr>
              <a:tr h="304267">
                <a:tc>
                  <a:txBody>
                    <a:bodyPr/>
                    <a:lstStyle/>
                    <a:p>
                      <a:r>
                        <a:rPr lang="en-GB" sz="1100" i="0"/>
                        <a:t>Anthony Atherton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Peer Leader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NHSEI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Coproduction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89796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GB" sz="1100" i="0"/>
                        <a:t>Dan Hopewell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Director of Innovation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Bromley By Bow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Innovation, Data and evaluation, Social Prescribing, Service design, Research, Population Health, Health Creation and communities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870894"/>
                  </a:ext>
                </a:extLst>
              </a:tr>
              <a:tr h="884176">
                <a:tc>
                  <a:txBody>
                    <a:bodyPr/>
                    <a:lstStyle/>
                    <a:p>
                      <a:r>
                        <a:rPr lang="en-GB" sz="1100" i="0"/>
                        <a:t>Jagan 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GP (Aurora </a:t>
                      </a:r>
                      <a:r>
                        <a:rPr lang="en-GB" sz="1100" err="1"/>
                        <a:t>Medcare</a:t>
                      </a:r>
                      <a:r>
                        <a:rPr lang="en-GB" sz="1100"/>
                        <a:t>)</a:t>
                      </a:r>
                    </a:p>
                    <a:p>
                      <a:r>
                        <a:rPr lang="en-GB" sz="1100"/>
                        <a:t>GPWSI in Cardiology ( BDCHS)</a:t>
                      </a:r>
                    </a:p>
                    <a:p>
                      <a:r>
                        <a:rPr lang="en-GB" sz="1100"/>
                        <a:t>Personalised Care Clinical Lead Clinical Chair Barking &amp;Dagenham </a:t>
                      </a:r>
                    </a:p>
                    <a:p>
                      <a:r>
                        <a:rPr lang="en-GB" sz="1100"/>
                        <a:t>Chair NEL CCG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NEL 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ICS, Clinical, Social Prescribing, Leadership, Primary Care, Cardiology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285393"/>
                  </a:ext>
                </a:extLst>
              </a:tr>
              <a:tr h="405851">
                <a:tc>
                  <a:txBody>
                    <a:bodyPr/>
                    <a:lstStyle/>
                    <a:p>
                      <a:r>
                        <a:rPr lang="en-GB" sz="1100" i="0"/>
                        <a:t>Thomas Kador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Lecturer in Creative Health, researcher, lead for Creative Health </a:t>
                      </a:r>
                      <a:r>
                        <a:rPr lang="en-GB" sz="1100" err="1"/>
                        <a:t>MASc</a:t>
                      </a:r>
                      <a:endParaRPr lang="en-GB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University College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Academic, research, ARRS, Social Prescribing, Evaluation,  Creative health, Health inequalities, mental health, wellbeing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17951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47414BB-329A-E0DE-F309-7C84282D9C8F}"/>
              </a:ext>
            </a:extLst>
          </p:cNvPr>
          <p:cNvSpPr txBox="1"/>
          <p:nvPr/>
        </p:nvSpPr>
        <p:spPr>
          <a:xfrm>
            <a:off x="335418" y="805473"/>
            <a:ext cx="11323240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 collective of leaders who can support us throughout the project lifecycle to: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Help us decide who to award funds to</a:t>
            </a: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Share feedback on the programme and processes of the Innovation Fund, to inform the Pilot, as well as the refined 23/24 fund </a:t>
            </a: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Champion your areas of expertise by supporting successful </a:t>
            </a:r>
            <a:r>
              <a: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3F3F3F">
                    <a:lumMod val="50000"/>
                  </a:srgbClr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Arial"/>
                <a:sym typeface="Arial"/>
              </a:rPr>
              <a:t>applicants, connecting them with people in your network that might be able to support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/>
                <a:sym typeface="Arial"/>
              </a:rPr>
              <a:t>Help us promote the programme to those in their network</a:t>
            </a:r>
            <a:endParaRPr lang="en-GB" sz="1400" b="0" i="0" u="none" strike="noStrike" kern="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GB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99529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VENT_SECTION_UUID" val="43bde6c3-8dc5-441e-b685-1505dcf5fa15"/>
  <p:tag name="SLIDO_PRESENTATION_ID" val="00000000-0000-0000-0000-000000000000"/>
  <p:tag name="SLIDO_EVENT_UUID" val="bb85f02b-d8ff-41f8-850d-df6a1283bb1f"/>
  <p:tag name="SLIDO_APP_VERSION" val="1.3.1.2927"/>
</p:tagLst>
</file>

<file path=ppt/theme/theme1.xml><?xml version="1.0" encoding="utf-8"?>
<a:theme xmlns:a="http://schemas.openxmlformats.org/drawingml/2006/main" name="2017 - HLP updated branding-PPT Template">
  <a:themeElements>
    <a:clrScheme name="Healthy London PPT colours">
      <a:dk1>
        <a:srgbClr val="3F3F3F"/>
      </a:dk1>
      <a:lt1>
        <a:srgbClr val="FFFFFF"/>
      </a:lt1>
      <a:dk2>
        <a:srgbClr val="0091C9"/>
      </a:dk2>
      <a:lt2>
        <a:srgbClr val="B4E7FE"/>
      </a:lt2>
      <a:accent1>
        <a:srgbClr val="E32486"/>
      </a:accent1>
      <a:accent2>
        <a:srgbClr val="A25BA0"/>
      </a:accent2>
      <a:accent3>
        <a:srgbClr val="33BBB1"/>
      </a:accent3>
      <a:accent4>
        <a:srgbClr val="003893"/>
      </a:accent4>
      <a:accent5>
        <a:srgbClr val="3F3F3F"/>
      </a:accent5>
      <a:accent6>
        <a:srgbClr val="0072C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017 - HLP updated branding-PPT Template">
  <a:themeElements>
    <a:clrScheme name="Healthy London PPT colours">
      <a:dk1>
        <a:srgbClr val="3F3F3F"/>
      </a:dk1>
      <a:lt1>
        <a:sysClr val="window" lastClr="FFFFFF"/>
      </a:lt1>
      <a:dk2>
        <a:srgbClr val="0091C9"/>
      </a:dk2>
      <a:lt2>
        <a:srgbClr val="B4E7FE"/>
      </a:lt2>
      <a:accent1>
        <a:srgbClr val="E32486"/>
      </a:accent1>
      <a:accent2>
        <a:srgbClr val="A25BA0"/>
      </a:accent2>
      <a:accent3>
        <a:srgbClr val="33BBB1"/>
      </a:accent3>
      <a:accent4>
        <a:srgbClr val="003893"/>
      </a:accent4>
      <a:accent5>
        <a:srgbClr val="3F3F3F"/>
      </a:accent5>
      <a:accent6>
        <a:srgbClr val="0072C6"/>
      </a:accent6>
      <a:hlink>
        <a:srgbClr val="0000FF"/>
      </a:hlink>
      <a:folHlink>
        <a:srgbClr val="800080"/>
      </a:folHlink>
    </a:clrScheme>
    <a:fontScheme name="London Health Partnership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-2017-Healthy London_PPT_template" id="{22512DFE-CEA9-874E-8258-F5D08575994B}" vid="{D26D8EE4-4177-564A-8030-A1F640E50AF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1D7E6351981244A9B4DDA468D2B4AD" ma:contentTypeVersion="16" ma:contentTypeDescription="Create a new document." ma:contentTypeScope="" ma:versionID="deb18602743a57969f78f353553bf679">
  <xsd:schema xmlns:xsd="http://www.w3.org/2001/XMLSchema" xmlns:xs="http://www.w3.org/2001/XMLSchema" xmlns:p="http://schemas.microsoft.com/office/2006/metadata/properties" xmlns:ns2="ce5076b5-59ba-463c-a612-e2e9abb69a97" xmlns:ns3="e718b2a9-e70c-43bd-99ef-45afc2bca0cf" targetNamespace="http://schemas.microsoft.com/office/2006/metadata/properties" ma:root="true" ma:fieldsID="0c2e3a7e34a1461c9fbdc394cca1e609" ns2:_="" ns3:_="">
    <xsd:import namespace="ce5076b5-59ba-463c-a612-e2e9abb69a97"/>
    <xsd:import namespace="e718b2a9-e70c-43bd-99ef-45afc2bca0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076b5-59ba-463c-a612-e2e9abb69a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a39c481-87b5-468c-a58a-eae9ae71b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18b2a9-e70c-43bd-99ef-45afc2bca0c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1b7d6ff-e645-4a16-bae7-3b0aabdd800e}" ma:internalName="TaxCatchAll" ma:showField="CatchAllData" ma:web="e718b2a9-e70c-43bd-99ef-45afc2bca0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18b2a9-e70c-43bd-99ef-45afc2bca0cf" xsi:nil="true"/>
    <lcf76f155ced4ddcb4097134ff3c332f xmlns="ce5076b5-59ba-463c-a612-e2e9abb69a97">
      <Terms xmlns="http://schemas.microsoft.com/office/infopath/2007/PartnerControls"/>
    </lcf76f155ced4ddcb4097134ff3c332f>
    <SharedWithUsers xmlns="e718b2a9-e70c-43bd-99ef-45afc2bca0c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542B31E-BE54-4094-94E7-730795806D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D23B45-150B-4BB9-87E4-BCB1CB5483E8}">
  <ds:schemaRefs>
    <ds:schemaRef ds:uri="ce5076b5-59ba-463c-a612-e2e9abb69a97"/>
    <ds:schemaRef ds:uri="e718b2a9-e70c-43bd-99ef-45afc2bca0c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7B9A965-8FB3-464C-BCA9-57FD9C2B63A9}">
  <ds:schemaRefs>
    <ds:schemaRef ds:uri="ce5076b5-59ba-463c-a612-e2e9abb69a97"/>
    <ds:schemaRef ds:uri="e718b2a9-e70c-43bd-99ef-45afc2bca0cf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3161</Words>
  <Application>Microsoft Office PowerPoint</Application>
  <PresentationFormat>Widescreen</PresentationFormat>
  <Paragraphs>492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Arial Black</vt:lpstr>
      <vt:lpstr>Arial,Sans-Serif</vt:lpstr>
      <vt:lpstr>Calibri</vt:lpstr>
      <vt:lpstr>Calibri Light</vt:lpstr>
      <vt:lpstr>Wingdings</vt:lpstr>
      <vt:lpstr>2017 - HLP updated branding-PPT Template</vt:lpstr>
      <vt:lpstr>2017 - HLP updated branding-PPT Template</vt:lpstr>
      <vt:lpstr>Office Theme</vt:lpstr>
      <vt:lpstr>PowerPoint Presentation</vt:lpstr>
      <vt:lpstr>Agenda </vt:lpstr>
      <vt:lpstr>Purpose of the session</vt:lpstr>
      <vt:lpstr>Housekeeping</vt:lpstr>
      <vt:lpstr>What is it?</vt:lpstr>
      <vt:lpstr>Social Prescribing Innovators Programme </vt:lpstr>
      <vt:lpstr>Programme Offer and Support</vt:lpstr>
      <vt:lpstr>Programme timetable</vt:lpstr>
      <vt:lpstr>The decision making board</vt:lpstr>
      <vt:lpstr>Timeline </vt:lpstr>
      <vt:lpstr>PowerPoint Presentation</vt:lpstr>
      <vt:lpstr>PowerPoint Presentation</vt:lpstr>
      <vt:lpstr>PowerPoint Presentation</vt:lpstr>
      <vt:lpstr>PowerPoint Presentation</vt:lpstr>
      <vt:lpstr>Application Guidance </vt:lpstr>
      <vt:lpstr>Application Guidance </vt:lpstr>
      <vt:lpstr>Application Guidance</vt:lpstr>
      <vt:lpstr>Application Guidance</vt:lpstr>
      <vt:lpstr>Application Guidance</vt:lpstr>
      <vt:lpstr>Application Guidance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Abbott McCormick, Mollie Helen - (Project Support Officer)</dc:creator>
  <cp:lastModifiedBy>Mollie McCormick</cp:lastModifiedBy>
  <cp:revision>1</cp:revision>
  <dcterms:created xsi:type="dcterms:W3CDTF">2022-05-30T11:19:25Z</dcterms:created>
  <dcterms:modified xsi:type="dcterms:W3CDTF">2022-07-08T09:26:28Z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0x0101009D1D7E6351981244A9B4DDA468D2B4AD</vt:lpwstr>
  </property>
  <property fmtid="{D5CDD505-2E9C-101B-9397-08002B2CF9AE}" pid="3" name="Order">
    <vt:r8>3600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ComplianceAssetId">
    <vt:lpwstr/>
  </property>
  <property fmtid="{D5CDD505-2E9C-101B-9397-08002B2CF9AE}" pid="7" name="MediaServiceImageTags">
    <vt:lpwstr/>
  </property>
  <property fmtid="{D5CDD505-2E9C-101B-9397-08002B2CF9AE}" pid="8" name="SlidoAppVersion">
    <vt:lpwstr>1.3.1.2927</vt:lpwstr>
  </property>
</Properties>
</file>