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3" r:id="rId5"/>
    <p:sldMasterId id="2147483757" r:id="rId6"/>
  </p:sldMasterIdLst>
  <p:notesMasterIdLst>
    <p:notesMasterId r:id="rId10"/>
  </p:notesMasterIdLst>
  <p:sldIdLst>
    <p:sldId id="257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473433-1518-4C94-8AA0-9531872F06A7}" v="14" dt="2022-06-21T07:51:12.533"/>
    <p1510:client id="{567C1F15-AB16-94D5-E008-AFD33A57A4D8}" v="5" dt="2022-06-21T07:50:01.344"/>
    <p1510:client id="{A9951F85-F23C-0103-C6C7-FA3E214B712A}" v="2" dt="2022-06-20T16:11:12.5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973B78-B3D0-4DD1-8EF1-D747671652B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745C068-4173-47C5-A04B-84AF888EA89C}">
      <dgm:prSet phldrT="[Text]" phldr="0"/>
      <dgm:spPr/>
      <dgm:t>
        <a:bodyPr/>
        <a:lstStyle/>
        <a:p>
          <a:r>
            <a:rPr lang="en-GB">
              <a:latin typeface="Arial Black"/>
            </a:rPr>
            <a:t>Inputs</a:t>
          </a:r>
          <a:endParaRPr lang="en-GB"/>
        </a:p>
      </dgm:t>
    </dgm:pt>
    <dgm:pt modelId="{F9A73A38-81D3-46C0-9B78-DD737F433D12}" type="parTrans" cxnId="{5E00DC7E-F8D5-4512-A462-9475657409FA}">
      <dgm:prSet/>
      <dgm:spPr/>
      <dgm:t>
        <a:bodyPr/>
        <a:lstStyle/>
        <a:p>
          <a:endParaRPr lang="en-GB"/>
        </a:p>
      </dgm:t>
    </dgm:pt>
    <dgm:pt modelId="{CC91C20E-55D5-484E-8E3F-BCE8EE1E446A}" type="sibTrans" cxnId="{5E00DC7E-F8D5-4512-A462-9475657409FA}">
      <dgm:prSet/>
      <dgm:spPr/>
      <dgm:t>
        <a:bodyPr/>
        <a:lstStyle/>
        <a:p>
          <a:endParaRPr lang="en-GB"/>
        </a:p>
      </dgm:t>
    </dgm:pt>
    <dgm:pt modelId="{96F0E270-A908-4FE6-9CA7-C74922A50D9B}">
      <dgm:prSet phldrT="[Text]" phldr="0"/>
      <dgm:spPr/>
      <dgm:t>
        <a:bodyPr/>
        <a:lstStyle/>
        <a:p>
          <a:r>
            <a:rPr lang="en-GB">
              <a:latin typeface="Arial Black"/>
              <a:cs typeface="Arial"/>
            </a:rPr>
            <a:t>Activities</a:t>
          </a:r>
          <a:endParaRPr lang="en-GB"/>
        </a:p>
      </dgm:t>
    </dgm:pt>
    <dgm:pt modelId="{86911B5D-B6BE-4632-9C09-BF0006A0A6F2}" type="parTrans" cxnId="{A5716088-5578-48A6-A7B3-3A86D7D320C8}">
      <dgm:prSet/>
      <dgm:spPr/>
      <dgm:t>
        <a:bodyPr/>
        <a:lstStyle/>
        <a:p>
          <a:endParaRPr lang="en-GB"/>
        </a:p>
      </dgm:t>
    </dgm:pt>
    <dgm:pt modelId="{DB081C2F-9CE0-41CB-813C-2712326AD170}" type="sibTrans" cxnId="{A5716088-5578-48A6-A7B3-3A86D7D320C8}">
      <dgm:prSet/>
      <dgm:spPr/>
      <dgm:t>
        <a:bodyPr/>
        <a:lstStyle/>
        <a:p>
          <a:endParaRPr lang="en-GB"/>
        </a:p>
      </dgm:t>
    </dgm:pt>
    <dgm:pt modelId="{A9EA463F-DE04-4419-9FB4-9A366ED3D1BC}">
      <dgm:prSet phldrT="[Text]" phldr="0"/>
      <dgm:spPr/>
      <dgm:t>
        <a:bodyPr/>
        <a:lstStyle/>
        <a:p>
          <a:r>
            <a:rPr lang="en-GB">
              <a:latin typeface="Arial Black"/>
            </a:rPr>
            <a:t>Outputs</a:t>
          </a:r>
          <a:endParaRPr lang="en-GB"/>
        </a:p>
      </dgm:t>
    </dgm:pt>
    <dgm:pt modelId="{EA504F14-A74D-47E6-BA00-EFEF7190D1C7}" type="parTrans" cxnId="{92A7D884-B503-473F-8FF9-861046964744}">
      <dgm:prSet/>
      <dgm:spPr/>
      <dgm:t>
        <a:bodyPr/>
        <a:lstStyle/>
        <a:p>
          <a:endParaRPr lang="en-GB"/>
        </a:p>
      </dgm:t>
    </dgm:pt>
    <dgm:pt modelId="{A3C66961-68B1-46E7-B4E7-4F54D5B4013E}" type="sibTrans" cxnId="{92A7D884-B503-473F-8FF9-861046964744}">
      <dgm:prSet/>
      <dgm:spPr/>
      <dgm:t>
        <a:bodyPr/>
        <a:lstStyle/>
        <a:p>
          <a:endParaRPr lang="en-GB"/>
        </a:p>
      </dgm:t>
    </dgm:pt>
    <dgm:pt modelId="{4FDA1DB6-BCC1-45E0-877B-A3403FBE840E}">
      <dgm:prSet phldrT="[Text]" phldr="0"/>
      <dgm:spPr/>
      <dgm:t>
        <a:bodyPr/>
        <a:lstStyle/>
        <a:p>
          <a:r>
            <a:rPr lang="en-GB">
              <a:latin typeface="Arial Black"/>
            </a:rPr>
            <a:t>Outcomes</a:t>
          </a:r>
          <a:endParaRPr lang="en-GB"/>
        </a:p>
      </dgm:t>
    </dgm:pt>
    <dgm:pt modelId="{7C4E5F0C-8C18-46F4-8BB6-2195E968F015}" type="parTrans" cxnId="{B631B9C9-F9BD-4AEF-BA7C-BF7F66A4483C}">
      <dgm:prSet/>
      <dgm:spPr/>
      <dgm:t>
        <a:bodyPr/>
        <a:lstStyle/>
        <a:p>
          <a:endParaRPr lang="en-GB"/>
        </a:p>
      </dgm:t>
    </dgm:pt>
    <dgm:pt modelId="{44231042-FAF1-4945-A311-5CFBF53D753E}" type="sibTrans" cxnId="{B631B9C9-F9BD-4AEF-BA7C-BF7F66A4483C}">
      <dgm:prSet/>
      <dgm:spPr/>
      <dgm:t>
        <a:bodyPr/>
        <a:lstStyle/>
        <a:p>
          <a:endParaRPr lang="en-GB"/>
        </a:p>
      </dgm:t>
    </dgm:pt>
    <dgm:pt modelId="{5291525E-C70C-42AD-858E-EA830F660F3C}">
      <dgm:prSet phldr="0"/>
      <dgm:spPr/>
      <dgm:t>
        <a:bodyPr/>
        <a:lstStyle/>
        <a:p>
          <a:r>
            <a:rPr lang="en-GB">
              <a:latin typeface="Arial Black"/>
            </a:rPr>
            <a:t>Impact</a:t>
          </a:r>
        </a:p>
      </dgm:t>
    </dgm:pt>
    <dgm:pt modelId="{82DB24D6-4FD2-4041-8934-FF6867949259}" type="parTrans" cxnId="{7D44AD4A-D550-4963-A15C-19391791AA12}">
      <dgm:prSet/>
      <dgm:spPr/>
    </dgm:pt>
    <dgm:pt modelId="{56EB147D-AB8E-48B4-97CC-4C3FE4E2A4FA}" type="sibTrans" cxnId="{7D44AD4A-D550-4963-A15C-19391791AA12}">
      <dgm:prSet/>
      <dgm:spPr/>
    </dgm:pt>
    <dgm:pt modelId="{A35D7E8C-06F5-4315-9EF0-5FE5B58AC810}" type="pres">
      <dgm:prSet presAssocID="{34973B78-B3D0-4DD1-8EF1-D747671652B4}" presName="Name0" presStyleCnt="0">
        <dgm:presLayoutVars>
          <dgm:dir/>
          <dgm:animLvl val="lvl"/>
          <dgm:resizeHandles val="exact"/>
        </dgm:presLayoutVars>
      </dgm:prSet>
      <dgm:spPr/>
    </dgm:pt>
    <dgm:pt modelId="{119F78B2-EA55-4F09-937D-4DEC0E9E3F0B}" type="pres">
      <dgm:prSet presAssocID="{E745C068-4173-47C5-A04B-84AF888EA89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9F2B622C-BFD8-4F91-810D-FAE7D531CE08}" type="pres">
      <dgm:prSet presAssocID="{CC91C20E-55D5-484E-8E3F-BCE8EE1E446A}" presName="parTxOnlySpace" presStyleCnt="0"/>
      <dgm:spPr/>
    </dgm:pt>
    <dgm:pt modelId="{3AA2748A-E59B-49F2-954B-06AAFA3729FB}" type="pres">
      <dgm:prSet presAssocID="{96F0E270-A908-4FE6-9CA7-C74922A50D9B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84476EC8-EAF8-4633-AB57-79D62E192504}" type="pres">
      <dgm:prSet presAssocID="{DB081C2F-9CE0-41CB-813C-2712326AD170}" presName="parTxOnlySpace" presStyleCnt="0"/>
      <dgm:spPr/>
    </dgm:pt>
    <dgm:pt modelId="{CE1F59A8-545A-450F-A63B-EE6ACB1A1013}" type="pres">
      <dgm:prSet presAssocID="{A9EA463F-DE04-4419-9FB4-9A366ED3D1B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C36E3D72-9BA2-4EA7-B3C3-4357C061E4DA}" type="pres">
      <dgm:prSet presAssocID="{A3C66961-68B1-46E7-B4E7-4F54D5B4013E}" presName="parTxOnlySpace" presStyleCnt="0"/>
      <dgm:spPr/>
    </dgm:pt>
    <dgm:pt modelId="{1B226C83-DC83-419C-9DCE-85652E316BDA}" type="pres">
      <dgm:prSet presAssocID="{4FDA1DB6-BCC1-45E0-877B-A3403FBE840E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4D1D0052-472E-4774-B06A-281BBE2B08AD}" type="pres">
      <dgm:prSet presAssocID="{44231042-FAF1-4945-A311-5CFBF53D753E}" presName="parTxOnlySpace" presStyleCnt="0"/>
      <dgm:spPr/>
    </dgm:pt>
    <dgm:pt modelId="{16C9C482-5068-4712-BFA7-0C6DB1CBAA57}" type="pres">
      <dgm:prSet presAssocID="{5291525E-C70C-42AD-858E-EA830F660F3C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7CBC7400-F151-43A6-9121-E467B8799A48}" type="presOf" srcId="{5291525E-C70C-42AD-858E-EA830F660F3C}" destId="{16C9C482-5068-4712-BFA7-0C6DB1CBAA57}" srcOrd="0" destOrd="0" presId="urn:microsoft.com/office/officeart/2005/8/layout/chevron1"/>
    <dgm:cxn modelId="{FF02913D-C164-466E-99EF-C82A9814D640}" type="presOf" srcId="{4FDA1DB6-BCC1-45E0-877B-A3403FBE840E}" destId="{1B226C83-DC83-419C-9DCE-85652E316BDA}" srcOrd="0" destOrd="0" presId="urn:microsoft.com/office/officeart/2005/8/layout/chevron1"/>
    <dgm:cxn modelId="{7D44AD4A-D550-4963-A15C-19391791AA12}" srcId="{34973B78-B3D0-4DD1-8EF1-D747671652B4}" destId="{5291525E-C70C-42AD-858E-EA830F660F3C}" srcOrd="4" destOrd="0" parTransId="{82DB24D6-4FD2-4041-8934-FF6867949259}" sibTransId="{56EB147D-AB8E-48B4-97CC-4C3FE4E2A4FA}"/>
    <dgm:cxn modelId="{D2BA654C-185D-4CA0-ABD7-3296047045BC}" type="presOf" srcId="{96F0E270-A908-4FE6-9CA7-C74922A50D9B}" destId="{3AA2748A-E59B-49F2-954B-06AAFA3729FB}" srcOrd="0" destOrd="0" presId="urn:microsoft.com/office/officeart/2005/8/layout/chevron1"/>
    <dgm:cxn modelId="{5E00DC7E-F8D5-4512-A462-9475657409FA}" srcId="{34973B78-B3D0-4DD1-8EF1-D747671652B4}" destId="{E745C068-4173-47C5-A04B-84AF888EA89C}" srcOrd="0" destOrd="0" parTransId="{F9A73A38-81D3-46C0-9B78-DD737F433D12}" sibTransId="{CC91C20E-55D5-484E-8E3F-BCE8EE1E446A}"/>
    <dgm:cxn modelId="{92A7D884-B503-473F-8FF9-861046964744}" srcId="{34973B78-B3D0-4DD1-8EF1-D747671652B4}" destId="{A9EA463F-DE04-4419-9FB4-9A366ED3D1BC}" srcOrd="2" destOrd="0" parTransId="{EA504F14-A74D-47E6-BA00-EFEF7190D1C7}" sibTransId="{A3C66961-68B1-46E7-B4E7-4F54D5B4013E}"/>
    <dgm:cxn modelId="{A5716088-5578-48A6-A7B3-3A86D7D320C8}" srcId="{34973B78-B3D0-4DD1-8EF1-D747671652B4}" destId="{96F0E270-A908-4FE6-9CA7-C74922A50D9B}" srcOrd="1" destOrd="0" parTransId="{86911B5D-B6BE-4632-9C09-BF0006A0A6F2}" sibTransId="{DB081C2F-9CE0-41CB-813C-2712326AD170}"/>
    <dgm:cxn modelId="{CC9F0A90-14F6-4590-B89B-B62E331EC54B}" type="presOf" srcId="{E745C068-4173-47C5-A04B-84AF888EA89C}" destId="{119F78B2-EA55-4F09-937D-4DEC0E9E3F0B}" srcOrd="0" destOrd="0" presId="urn:microsoft.com/office/officeart/2005/8/layout/chevron1"/>
    <dgm:cxn modelId="{B90673C4-129A-4C48-8A59-FB65AD186A7F}" type="presOf" srcId="{A9EA463F-DE04-4419-9FB4-9A366ED3D1BC}" destId="{CE1F59A8-545A-450F-A63B-EE6ACB1A1013}" srcOrd="0" destOrd="0" presId="urn:microsoft.com/office/officeart/2005/8/layout/chevron1"/>
    <dgm:cxn modelId="{B631B9C9-F9BD-4AEF-BA7C-BF7F66A4483C}" srcId="{34973B78-B3D0-4DD1-8EF1-D747671652B4}" destId="{4FDA1DB6-BCC1-45E0-877B-A3403FBE840E}" srcOrd="3" destOrd="0" parTransId="{7C4E5F0C-8C18-46F4-8BB6-2195E968F015}" sibTransId="{44231042-FAF1-4945-A311-5CFBF53D753E}"/>
    <dgm:cxn modelId="{9DED11F2-BF3A-45CD-B878-952F98C326E4}" type="presOf" srcId="{34973B78-B3D0-4DD1-8EF1-D747671652B4}" destId="{A35D7E8C-06F5-4315-9EF0-5FE5B58AC810}" srcOrd="0" destOrd="0" presId="urn:microsoft.com/office/officeart/2005/8/layout/chevron1"/>
    <dgm:cxn modelId="{23C5B38B-EDCB-4A69-9F5E-FF10002C3A50}" type="presParOf" srcId="{A35D7E8C-06F5-4315-9EF0-5FE5B58AC810}" destId="{119F78B2-EA55-4F09-937D-4DEC0E9E3F0B}" srcOrd="0" destOrd="0" presId="urn:microsoft.com/office/officeart/2005/8/layout/chevron1"/>
    <dgm:cxn modelId="{6F355C5C-114C-4511-9077-6512E228BD18}" type="presParOf" srcId="{A35D7E8C-06F5-4315-9EF0-5FE5B58AC810}" destId="{9F2B622C-BFD8-4F91-810D-FAE7D531CE08}" srcOrd="1" destOrd="0" presId="urn:microsoft.com/office/officeart/2005/8/layout/chevron1"/>
    <dgm:cxn modelId="{8D2C0E13-5B48-405B-87FD-B72087FC2092}" type="presParOf" srcId="{A35D7E8C-06F5-4315-9EF0-5FE5B58AC810}" destId="{3AA2748A-E59B-49F2-954B-06AAFA3729FB}" srcOrd="2" destOrd="0" presId="urn:microsoft.com/office/officeart/2005/8/layout/chevron1"/>
    <dgm:cxn modelId="{21A06E52-11FF-4DDF-A8AE-D14676A74E09}" type="presParOf" srcId="{A35D7E8C-06F5-4315-9EF0-5FE5B58AC810}" destId="{84476EC8-EAF8-4633-AB57-79D62E192504}" srcOrd="3" destOrd="0" presId="urn:microsoft.com/office/officeart/2005/8/layout/chevron1"/>
    <dgm:cxn modelId="{88D4FBCD-D545-4A63-B2B3-5D6E59AA72A6}" type="presParOf" srcId="{A35D7E8C-06F5-4315-9EF0-5FE5B58AC810}" destId="{CE1F59A8-545A-450F-A63B-EE6ACB1A1013}" srcOrd="4" destOrd="0" presId="urn:microsoft.com/office/officeart/2005/8/layout/chevron1"/>
    <dgm:cxn modelId="{5285C719-50DF-4BEE-9695-A80A355AC802}" type="presParOf" srcId="{A35D7E8C-06F5-4315-9EF0-5FE5B58AC810}" destId="{C36E3D72-9BA2-4EA7-B3C3-4357C061E4DA}" srcOrd="5" destOrd="0" presId="urn:microsoft.com/office/officeart/2005/8/layout/chevron1"/>
    <dgm:cxn modelId="{377FEF2F-1126-4423-8D85-0D9AD7C60EC5}" type="presParOf" srcId="{A35D7E8C-06F5-4315-9EF0-5FE5B58AC810}" destId="{1B226C83-DC83-419C-9DCE-85652E316BDA}" srcOrd="6" destOrd="0" presId="urn:microsoft.com/office/officeart/2005/8/layout/chevron1"/>
    <dgm:cxn modelId="{E3066AAF-8C60-43A0-B2C3-7717DA72CC8B}" type="presParOf" srcId="{A35D7E8C-06F5-4315-9EF0-5FE5B58AC810}" destId="{4D1D0052-472E-4774-B06A-281BBE2B08AD}" srcOrd="7" destOrd="0" presId="urn:microsoft.com/office/officeart/2005/8/layout/chevron1"/>
    <dgm:cxn modelId="{742E9815-29D8-42A2-86FE-C91CB19358F4}" type="presParOf" srcId="{A35D7E8C-06F5-4315-9EF0-5FE5B58AC810}" destId="{16C9C482-5068-4712-BFA7-0C6DB1CBAA57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F78B2-EA55-4F09-937D-4DEC0E9E3F0B}">
      <dsp:nvSpPr>
        <dsp:cNvPr id="0" name=""/>
        <dsp:cNvSpPr/>
      </dsp:nvSpPr>
      <dsp:spPr>
        <a:xfrm>
          <a:off x="2761" y="82632"/>
          <a:ext cx="2457945" cy="983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 Black"/>
            </a:rPr>
            <a:t>Inputs</a:t>
          </a:r>
          <a:endParaRPr lang="en-GB" sz="1900" kern="1200"/>
        </a:p>
      </dsp:txBody>
      <dsp:txXfrm>
        <a:off x="494350" y="82632"/>
        <a:ext cx="1474767" cy="983178"/>
      </dsp:txXfrm>
    </dsp:sp>
    <dsp:sp modelId="{3AA2748A-E59B-49F2-954B-06AAFA3729FB}">
      <dsp:nvSpPr>
        <dsp:cNvPr id="0" name=""/>
        <dsp:cNvSpPr/>
      </dsp:nvSpPr>
      <dsp:spPr>
        <a:xfrm>
          <a:off x="2214912" y="82632"/>
          <a:ext cx="2457945" cy="983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 Black"/>
              <a:cs typeface="Arial"/>
            </a:rPr>
            <a:t>Activities</a:t>
          </a:r>
          <a:endParaRPr lang="en-GB" sz="1900" kern="1200"/>
        </a:p>
      </dsp:txBody>
      <dsp:txXfrm>
        <a:off x="2706501" y="82632"/>
        <a:ext cx="1474767" cy="983178"/>
      </dsp:txXfrm>
    </dsp:sp>
    <dsp:sp modelId="{CE1F59A8-545A-450F-A63B-EE6ACB1A1013}">
      <dsp:nvSpPr>
        <dsp:cNvPr id="0" name=""/>
        <dsp:cNvSpPr/>
      </dsp:nvSpPr>
      <dsp:spPr>
        <a:xfrm>
          <a:off x="4427062" y="82632"/>
          <a:ext cx="2457945" cy="983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 Black"/>
            </a:rPr>
            <a:t>Outputs</a:t>
          </a:r>
          <a:endParaRPr lang="en-GB" sz="1900" kern="1200"/>
        </a:p>
      </dsp:txBody>
      <dsp:txXfrm>
        <a:off x="4918651" y="82632"/>
        <a:ext cx="1474767" cy="983178"/>
      </dsp:txXfrm>
    </dsp:sp>
    <dsp:sp modelId="{1B226C83-DC83-419C-9DCE-85652E316BDA}">
      <dsp:nvSpPr>
        <dsp:cNvPr id="0" name=""/>
        <dsp:cNvSpPr/>
      </dsp:nvSpPr>
      <dsp:spPr>
        <a:xfrm>
          <a:off x="6639213" y="82632"/>
          <a:ext cx="2457945" cy="983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 Black"/>
            </a:rPr>
            <a:t>Outcomes</a:t>
          </a:r>
          <a:endParaRPr lang="en-GB" sz="1900" kern="1200"/>
        </a:p>
      </dsp:txBody>
      <dsp:txXfrm>
        <a:off x="7130802" y="82632"/>
        <a:ext cx="1474767" cy="983178"/>
      </dsp:txXfrm>
    </dsp:sp>
    <dsp:sp modelId="{16C9C482-5068-4712-BFA7-0C6DB1CBAA57}">
      <dsp:nvSpPr>
        <dsp:cNvPr id="0" name=""/>
        <dsp:cNvSpPr/>
      </dsp:nvSpPr>
      <dsp:spPr>
        <a:xfrm>
          <a:off x="8851364" y="82632"/>
          <a:ext cx="2457945" cy="983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 Black"/>
            </a:rPr>
            <a:t>Impact</a:t>
          </a:r>
        </a:p>
      </dsp:txBody>
      <dsp:txXfrm>
        <a:off x="9342953" y="82632"/>
        <a:ext cx="1474767" cy="983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5C02F-BFD2-4BD1-896D-AA0D695F103F}" type="datetimeFigureOut">
              <a:t>6/21/2022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E485-404E-4666-83C8-61D0513A3FD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55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989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86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34434" y="188914"/>
            <a:ext cx="11523133" cy="503783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 Black"/>
              <a:buNone/>
              <a:defRPr sz="24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34434" y="692697"/>
            <a:ext cx="11523133" cy="432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200"/>
              <a:buNone/>
              <a:defRPr sz="22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2"/>
          </p:nvPr>
        </p:nvSpPr>
        <p:spPr>
          <a:xfrm>
            <a:off x="334434" y="1341439"/>
            <a:ext cx="11523133" cy="496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35" y="188915"/>
            <a:ext cx="11523133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95248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5" y="692698"/>
            <a:ext cx="11523133" cy="432047"/>
          </a:xfrm>
        </p:spPr>
        <p:txBody>
          <a:bodyPr>
            <a:normAutofit/>
          </a:bodyPr>
          <a:lstStyle>
            <a:lvl1pPr marL="177796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334435" y="1341441"/>
            <a:ext cx="11523133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65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334434" y="908050"/>
            <a:ext cx="11523133" cy="54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34435" y="908051"/>
            <a:ext cx="11523133" cy="5473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011840" y="638133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78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</p:sldLayoutIdLst>
  <p:hf hdr="0" ftr="0" dt="0"/>
  <p:txStyles>
    <p:titleStyle>
      <a:lvl1pPr algn="l" defTabSz="914377" rtl="0" eaLnBrk="1" latinLnBrk="0" hangingPunct="1">
        <a:spcBef>
          <a:spcPts val="60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285744" indent="-285744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539737" indent="-269868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809605" indent="-269868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1079473" indent="-269868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0" indent="0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7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250" name="Google Shape;250;p37"/>
          <p:cNvSpPr/>
          <p:nvPr/>
        </p:nvSpPr>
        <p:spPr>
          <a:xfrm>
            <a:off x="-1" y="-5483"/>
            <a:ext cx="12192000" cy="5300636"/>
          </a:xfrm>
          <a:prstGeom prst="rect">
            <a:avLst/>
          </a:prstGeom>
          <a:solidFill>
            <a:srgbClr val="0070C0"/>
          </a:solidFill>
          <a:ln>
            <a:solidFill>
              <a:srgbClr val="4472C4"/>
            </a:solidFill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7"/>
          <p:cNvSpPr txBox="1"/>
          <p:nvPr/>
        </p:nvSpPr>
        <p:spPr>
          <a:xfrm>
            <a:off x="761999" y="1147006"/>
            <a:ext cx="10668000" cy="320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PERSONALISED CARE </a:t>
            </a:r>
            <a:r>
              <a:rPr lang="en-GB" sz="3200">
                <a:solidFill>
                  <a:schemeClr val="lt1"/>
                </a:solidFill>
                <a:latin typeface="+mn-lt"/>
                <a:cs typeface="Calibri"/>
              </a:rPr>
              <a:t>FOR</a:t>
            </a: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 LONDON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1"/>
              </a:solidFill>
              <a:latin typeface="+mn-lt"/>
              <a:cs typeface="Calibri"/>
            </a:endParaRPr>
          </a:p>
          <a:p>
            <a:pPr algn="ctr"/>
            <a:r>
              <a:rPr lang="en-GB" sz="4000" b="1">
                <a:solidFill>
                  <a:schemeClr val="lt1"/>
                </a:solidFill>
                <a:ea typeface="+mn-lt"/>
                <a:cs typeface="+mn-lt"/>
              </a:rPr>
              <a:t>Social Prescribing Innovators Programme</a:t>
            </a:r>
            <a:endParaRPr lang="en-US" sz="4000">
              <a:solidFill>
                <a:schemeClr val="lt1"/>
              </a:solidFill>
              <a:ea typeface="+mn-lt"/>
              <a:cs typeface="+mn-lt"/>
            </a:endParaRPr>
          </a:p>
          <a:p>
            <a:pPr algn="ctr"/>
            <a:r>
              <a:rPr lang="en-GB" sz="3200" b="1">
                <a:solidFill>
                  <a:schemeClr val="lt1"/>
                </a:solidFill>
                <a:ea typeface="+mn-lt"/>
                <a:cs typeface="+mn-lt"/>
              </a:rPr>
              <a:t>Investing in London’s frontline problem solvers.</a:t>
            </a:r>
            <a:endParaRPr lang="en-GB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4000" b="1" i="0" u="none" strike="noStrike" cap="none">
              <a:solidFill>
                <a:schemeClr val="lt1"/>
              </a:solidFill>
              <a:latin typeface="+mn-lt"/>
              <a:ea typeface="Arial"/>
              <a:cs typeface="Arial"/>
            </a:endParaRPr>
          </a:p>
        </p:txBody>
      </p:sp>
      <p:grpSp>
        <p:nvGrpSpPr>
          <p:cNvPr id="252" name="Google Shape;252;p37"/>
          <p:cNvGrpSpPr/>
          <p:nvPr/>
        </p:nvGrpSpPr>
        <p:grpSpPr>
          <a:xfrm>
            <a:off x="232884" y="5382000"/>
            <a:ext cx="11726231" cy="1476000"/>
            <a:chOff x="302757" y="4270976"/>
            <a:chExt cx="8809985" cy="1107000"/>
          </a:xfrm>
        </p:grpSpPr>
        <p:pic>
          <p:nvPicPr>
            <p:cNvPr id="253" name="Google Shape;253;p37"/>
            <p:cNvPicPr preferRelativeResize="0">
              <a:picLocks noChangeAspect="1"/>
            </p:cNvPicPr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929323" y="4405976"/>
              <a:ext cx="1183419" cy="837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37"/>
            <p:cNvPicPr preferRelativeResize="0">
              <a:picLocks noChangeAspect="1"/>
            </p:cNvPicPr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02757" y="4270976"/>
              <a:ext cx="3000839" cy="1107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E8E12BF-86F2-4B3F-91CB-1E54E323E5B2}"/>
              </a:ext>
            </a:extLst>
          </p:cNvPr>
          <p:cNvSpPr txBox="1"/>
          <p:nvPr/>
        </p:nvSpPr>
        <p:spPr>
          <a:xfrm>
            <a:off x="935421" y="4337279"/>
            <a:ext cx="34713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>
                <a:solidFill>
                  <a:schemeClr val="bg1"/>
                </a:solidFill>
              </a:rPr>
              <a:t>@SP_LDN</a:t>
            </a: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r>
              <a:rPr lang="en-GB" sz="1800">
                <a:solidFill>
                  <a:schemeClr val="bg1"/>
                </a:solidFill>
              </a:rPr>
              <a:t>hlp.socialprescribing@nhs.net</a:t>
            </a:r>
          </a:p>
        </p:txBody>
      </p:sp>
      <p:pic>
        <p:nvPicPr>
          <p:cNvPr id="3" name="Picture 2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3BD8A884-3281-4C42-82A7-D17C083DFE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07" y="4373321"/>
            <a:ext cx="435807" cy="369399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68F73BF-7824-4779-9486-4DA10700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849" y="4825616"/>
            <a:ext cx="435807" cy="34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42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898EAFA-F943-4F6F-856D-08E58971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Social Prescribing Innovators Programme 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B6204-19E7-48A3-825D-AA54E09AFC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263D942-15E9-4C4F-89A4-7623C7C88D78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34434" y="778885"/>
            <a:ext cx="11522785" cy="5854889"/>
          </a:xfrm>
        </p:spPr>
        <p:txBody>
          <a:bodyPr>
            <a:normAutofit fontScale="85000" lnSpcReduction="10000"/>
          </a:bodyPr>
          <a:lstStyle/>
          <a:p>
            <a:pPr marL="228600" indent="0"/>
            <a:r>
              <a:rPr lang="en-GB"/>
              <a:t>The Programme aims to support </a:t>
            </a:r>
            <a:r>
              <a:rPr lang="en-GB" b="1"/>
              <a:t>Social Prescribing services</a:t>
            </a:r>
            <a:r>
              <a:rPr lang="en-GB"/>
              <a:t> and individual </a:t>
            </a:r>
            <a:r>
              <a:rPr lang="en-GB" b="1"/>
              <a:t>Social Prescribing Link Workers </a:t>
            </a:r>
            <a:r>
              <a:rPr lang="en-GB"/>
              <a:t>across </a:t>
            </a:r>
            <a:r>
              <a:rPr lang="en-GB" b="1"/>
              <a:t>London </a:t>
            </a:r>
            <a:r>
              <a:rPr lang="en-GB"/>
              <a:t>to mitigate challenges they face in delivering social prescribing in primary care by testing and sharing innovative ways of working.</a:t>
            </a:r>
            <a:endParaRPr lang="en-US"/>
          </a:p>
          <a:p>
            <a:pPr marL="514350" indent="-285750">
              <a:buChar char="•"/>
            </a:pPr>
            <a:r>
              <a:rPr lang="en-GB"/>
              <a:t>This is a </a:t>
            </a:r>
            <a:r>
              <a:rPr lang="en-GB" b="1"/>
              <a:t>pilot fund </a:t>
            </a:r>
            <a:r>
              <a:rPr lang="en-GB"/>
              <a:t>with an award of up to </a:t>
            </a:r>
            <a:r>
              <a:rPr lang="en-GB" b="1"/>
              <a:t>£10k</a:t>
            </a:r>
            <a:r>
              <a:rPr lang="en-GB"/>
              <a:t> granted to individuals or groups from </a:t>
            </a:r>
            <a:r>
              <a:rPr lang="en-GB" b="1"/>
              <a:t>Social Prescribing services. </a:t>
            </a:r>
          </a:p>
          <a:p>
            <a:pPr marL="514350" indent="-285750">
              <a:buChar char="•"/>
            </a:pPr>
            <a:r>
              <a:rPr lang="en-GB"/>
              <a:t>Successful applicants will benefit from a </a:t>
            </a:r>
            <a:r>
              <a:rPr lang="en-GB" b="1"/>
              <a:t>6-month programme of support</a:t>
            </a:r>
            <a:r>
              <a:rPr lang="en-GB"/>
              <a:t> between </a:t>
            </a:r>
            <a:r>
              <a:rPr lang="en-GB" b="1"/>
              <a:t>Oct 22 - Mar 23 </a:t>
            </a:r>
            <a:r>
              <a:rPr lang="en-GB"/>
              <a:t>to help deliver projects against their specified ‘challenge’.</a:t>
            </a:r>
            <a:endParaRPr lang="en-GB" b="1"/>
          </a:p>
          <a:p>
            <a:pPr marL="514350" indent="-285750">
              <a:buChar char="•"/>
            </a:pPr>
            <a:endParaRPr lang="en-GB"/>
          </a:p>
          <a:p>
            <a:pPr marL="228600" indent="0"/>
            <a:endParaRPr lang="en-GB"/>
          </a:p>
          <a:p>
            <a:pPr marL="228600" indent="0"/>
            <a:endParaRPr lang="en-GB"/>
          </a:p>
          <a:p>
            <a:pPr marL="228600" indent="0"/>
            <a:endParaRPr lang="en-GB"/>
          </a:p>
          <a:p>
            <a:pPr marL="228600" indent="0"/>
            <a:endParaRPr lang="en-GB"/>
          </a:p>
          <a:p>
            <a:pPr marL="228600" indent="0"/>
            <a:endParaRPr lang="en-GB"/>
          </a:p>
          <a:p>
            <a:pPr marL="228600" indent="0"/>
            <a:endParaRPr lang="en-GB"/>
          </a:p>
          <a:p>
            <a:pPr marL="228600" indent="0"/>
            <a:endParaRPr lang="en-US"/>
          </a:p>
          <a:p>
            <a:pPr marL="228600" indent="0"/>
            <a:endParaRPr lang="en-US"/>
          </a:p>
          <a:p>
            <a:pPr marL="228600" indent="0"/>
            <a:endParaRPr lang="en-US"/>
          </a:p>
          <a:p>
            <a:pPr marL="228600" indent="0"/>
            <a:endParaRPr lang="en-US"/>
          </a:p>
          <a:p>
            <a:pPr marL="228600" indent="0"/>
            <a:r>
              <a:rPr lang="en-US"/>
              <a:t>Key resources (links TBC): </a:t>
            </a:r>
          </a:p>
          <a:p>
            <a:pPr marL="514350" indent="-285750">
              <a:buChar char="•"/>
            </a:pPr>
            <a:r>
              <a:rPr lang="en-GB"/>
              <a:t>Online application form </a:t>
            </a:r>
          </a:p>
          <a:p>
            <a:pPr marL="514350" indent="-285750">
              <a:buChar char="•"/>
            </a:pPr>
            <a:r>
              <a:rPr lang="en-GB"/>
              <a:t>Information for Applicants</a:t>
            </a:r>
          </a:p>
          <a:p>
            <a:pPr marL="514350" indent="-285750">
              <a:buChar char="•"/>
            </a:pPr>
            <a:r>
              <a:rPr lang="en-GB"/>
              <a:t>Information for Decision Board Members</a:t>
            </a:r>
          </a:p>
          <a:p>
            <a:pPr marL="514350" indent="-285750">
              <a:buChar char="•"/>
            </a:pPr>
            <a:endParaRPr lang="en-GB"/>
          </a:p>
          <a:p>
            <a:endParaRPr lang="en-GB"/>
          </a:p>
        </p:txBody>
      </p:sp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C9B845EF-8302-A0A7-7137-D367EF5FD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7171" y="5939731"/>
            <a:ext cx="3882013" cy="920768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7948061-33C7-889A-1202-0613E69393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948786"/>
              </p:ext>
            </p:extLst>
          </p:nvPr>
        </p:nvGraphicFramePr>
        <p:xfrm>
          <a:off x="769339" y="2247138"/>
          <a:ext cx="5630882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909">
                  <a:extLst>
                    <a:ext uri="{9D8B030D-6E8A-4147-A177-3AD203B41FA5}">
                      <a16:colId xmlns:a16="http://schemas.microsoft.com/office/drawing/2014/main" val="2226964099"/>
                    </a:ext>
                  </a:extLst>
                </a:gridCol>
                <a:gridCol w="2859973">
                  <a:extLst>
                    <a:ext uri="{9D8B030D-6E8A-4147-A177-3AD203B41FA5}">
                      <a16:colId xmlns:a16="http://schemas.microsoft.com/office/drawing/2014/main" val="2311535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Pre-</a:t>
                      </a:r>
                      <a:r>
                        <a:rPr lang="en-US" sz="1200" err="1"/>
                        <a:t>programme</a:t>
                      </a:r>
                      <a:r>
                        <a:rPr lang="en-US" sz="1200"/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Key dates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275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Arial"/>
                        </a:rPr>
                        <a:t>Social Prescribing Innovation Fund application launch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Wednesday 22nd June 2022 – 12 noon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466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Application workshop and Q&amp;A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Thursday 7</a:t>
                      </a:r>
                      <a:r>
                        <a:rPr lang="en-US" sz="1200" b="0" i="0" u="none" strike="noStrike" baseline="30000" noProof="0">
                          <a:latin typeface="Arial"/>
                        </a:rPr>
                        <a:t>th</a:t>
                      </a:r>
                      <a:r>
                        <a:rPr lang="en-US" sz="1200" b="0" i="0" u="none" strike="noStrike" noProof="0">
                          <a:latin typeface="Arial"/>
                        </a:rPr>
                        <a:t> July 2022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279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Arial"/>
                        </a:rPr>
                        <a:t>Deadline for applications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Wednesday 20th July 2022 – 12 midnight 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260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Outcome of applications communicated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Week commencing 8th August 2022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123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Deadline to </a:t>
                      </a:r>
                      <a:r>
                        <a:rPr lang="en-GB" sz="1200" b="0" i="0" u="none" strike="noStrike" noProof="0">
                          <a:latin typeface="Arial"/>
                        </a:rPr>
                        <a:t>accept offer of programme place 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Monday 15th August 2022 – 12 midnight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965307"/>
                  </a:ext>
                </a:extLst>
              </a:tr>
            </a:tbl>
          </a:graphicData>
        </a:graphic>
      </p:graphicFrame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8BFC375B-DE87-D49C-12B7-949681615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934785"/>
              </p:ext>
            </p:extLst>
          </p:nvPr>
        </p:nvGraphicFramePr>
        <p:xfrm>
          <a:off x="6561117" y="2231952"/>
          <a:ext cx="4581894" cy="2658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662">
                  <a:extLst>
                    <a:ext uri="{9D8B030D-6E8A-4147-A177-3AD203B41FA5}">
                      <a16:colId xmlns:a16="http://schemas.microsoft.com/office/drawing/2014/main" val="2226964099"/>
                    </a:ext>
                  </a:extLst>
                </a:gridCol>
                <a:gridCol w="1692232">
                  <a:extLst>
                    <a:ext uri="{9D8B030D-6E8A-4147-A177-3AD203B41FA5}">
                      <a16:colId xmlns:a16="http://schemas.microsoft.com/office/drawing/2014/main" val="2311535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err="1"/>
                        <a:t>Programme</a:t>
                      </a:r>
                      <a:r>
                        <a:rPr lang="en-US" sz="1200"/>
                        <a:t> offer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Session timings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275331"/>
                  </a:ext>
                </a:extLst>
              </a:tr>
              <a:tr h="42553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Arial"/>
                        </a:rPr>
                        <a:t>4x monthly QI training sessions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Half day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466436"/>
                  </a:ext>
                </a:extLst>
              </a:tr>
              <a:tr h="48490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3x bi-monthly skills share 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1.5 hours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279962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Arial"/>
                        </a:rPr>
                        <a:t>3x bi-monthly Co consulting peer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2 hours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260294"/>
                  </a:ext>
                </a:extLst>
              </a:tr>
              <a:tr h="47501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3x bi-monthly 1:1 coaching sessions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45 minutes 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123126"/>
                  </a:ext>
                </a:extLst>
              </a:tr>
              <a:tr h="44532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Fortnightly drop-in support sessions </a:t>
                      </a:r>
                      <a:endParaRPr lang="en-GB" sz="1200" b="0" i="0" u="none" strike="noStrike" noProof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>
                          <a:latin typeface="Arial"/>
                        </a:rPr>
                        <a:t>1.5 hours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965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035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C5242-CF94-4F82-B6DB-3C6CEE59875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B3625DF5-1908-4FC0-B32B-854900E55A8A}"/>
              </a:ext>
            </a:extLst>
          </p:cNvPr>
          <p:cNvSpPr/>
          <p:nvPr/>
        </p:nvSpPr>
        <p:spPr>
          <a:xfrm>
            <a:off x="334432" y="836712"/>
            <a:ext cx="11522208" cy="451342"/>
          </a:xfrm>
          <a:prstGeom prst="rect">
            <a:avLst/>
          </a:prstGeom>
        </p:spPr>
        <p:txBody>
          <a:bodyPr wrap="square" lIns="121920" tIns="60960" rIns="121920" bIns="60960" anchor="t">
            <a:spAutoFit/>
          </a:bodyPr>
          <a:lstStyle/>
          <a:p>
            <a:endParaRPr lang="en-US" sz="2133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2" name="Diagram 22">
            <a:extLst>
              <a:ext uri="{FF2B5EF4-FFF2-40B4-BE49-F238E27FC236}">
                <a16:creationId xmlns:a16="http://schemas.microsoft.com/office/drawing/2014/main" id="{527595D6-113C-72FE-3360-98876C55A2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9952992"/>
              </p:ext>
            </p:extLst>
          </p:nvPr>
        </p:nvGraphicFramePr>
        <p:xfrm>
          <a:off x="440759" y="787032"/>
          <a:ext cx="11312071" cy="1148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0" name="TextBox 149">
            <a:extLst>
              <a:ext uri="{FF2B5EF4-FFF2-40B4-BE49-F238E27FC236}">
                <a16:creationId xmlns:a16="http://schemas.microsoft.com/office/drawing/2014/main" id="{53751DC5-5575-18AC-7ED3-87005611B5EA}"/>
              </a:ext>
            </a:extLst>
          </p:cNvPr>
          <p:cNvSpPr txBox="1"/>
          <p:nvPr/>
        </p:nvSpPr>
        <p:spPr>
          <a:xfrm>
            <a:off x="1959315" y="1940920"/>
            <a:ext cx="2732314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</a:rPr>
              <a:t>Local Social Prescribing services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 to</a:t>
            </a:r>
            <a:r>
              <a:rPr lang="en-GB" sz="1600" b="1">
                <a:solidFill>
                  <a:srgbClr val="444444"/>
                </a:solidFill>
                <a:latin typeface="Calibri"/>
              </a:rPr>
              <a:t> test new approaches 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to old/systemic challenges </a:t>
            </a:r>
            <a:endParaRPr lang="en-US" sz="1600">
              <a:solidFill>
                <a:srgbClr val="444444"/>
              </a:solidFill>
              <a:latin typeface="Calibri"/>
            </a:endParaRPr>
          </a:p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Community of practice</a:t>
            </a: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 created for change makers participating</a:t>
            </a:r>
          </a:p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</a:rPr>
              <a:t>Ad-hoc support 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and </a:t>
            </a:r>
            <a:r>
              <a:rPr lang="en-GB" sz="1600" b="1">
                <a:solidFill>
                  <a:srgbClr val="444444"/>
                </a:solidFill>
                <a:latin typeface="Calibri"/>
              </a:rPr>
              <a:t>connection building 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where most needed for each project to support success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7E7C36CC-7BBD-DB9E-CBA3-DD76D3AFEDFF}"/>
              </a:ext>
            </a:extLst>
          </p:cNvPr>
          <p:cNvSpPr txBox="1"/>
          <p:nvPr/>
        </p:nvSpPr>
        <p:spPr>
          <a:xfrm>
            <a:off x="4138552" y="1932546"/>
            <a:ext cx="2786743" cy="43088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837565" lvl="1" indent="-227965">
              <a:buFont typeface="Wingdings"/>
              <a:buChar char="ü"/>
            </a:pP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12 projects tackling 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challenges to effective Social Prescribing </a:t>
            </a:r>
            <a:endParaRPr lang="en-US" sz="1600" b="1">
              <a:solidFill>
                <a:srgbClr val="444444"/>
              </a:solidFill>
              <a:latin typeface="Calibri"/>
            </a:endParaRPr>
          </a:p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Case studies</a:t>
            </a: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 of the approach tested </a:t>
            </a:r>
            <a:r>
              <a:rPr lang="en-US" sz="1600">
                <a:solidFill>
                  <a:srgbClr val="444444"/>
                </a:solidFill>
                <a:latin typeface="Calibri"/>
                <a:ea typeface="ヒラギノ角ゴ Pro W3"/>
                <a:cs typeface="Arial"/>
              </a:rPr>
              <a:t>​</a:t>
            </a:r>
          </a:p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</a:rPr>
              <a:t>Development of resources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 that will be useful across the system </a:t>
            </a:r>
            <a:endParaRPr lang="en-US" sz="1600"/>
          </a:p>
          <a:p>
            <a:pPr marL="837565" lvl="1" indent="-227965">
              <a:buFont typeface="Wingdings"/>
              <a:buChar char="ü"/>
            </a:pPr>
            <a:r>
              <a:rPr lang="en-US" sz="1600">
                <a:solidFill>
                  <a:schemeClr val="tx1"/>
                </a:solidFill>
                <a:latin typeface="Calibri"/>
                <a:ea typeface="ヒラギノ角ゴ Pro W3"/>
                <a:cs typeface="Calibri"/>
              </a:rPr>
              <a:t>A </a:t>
            </a:r>
            <a:r>
              <a:rPr lang="en-US" sz="1600" b="1">
                <a:solidFill>
                  <a:schemeClr val="tx1"/>
                </a:solidFill>
                <a:latin typeface="Calibri"/>
                <a:ea typeface="ヒラギノ角ゴ Pro W3"/>
                <a:cs typeface="Calibri"/>
              </a:rPr>
              <a:t>toolkit </a:t>
            </a:r>
            <a:r>
              <a:rPr lang="en-US" sz="1600">
                <a:solidFill>
                  <a:schemeClr val="tx1"/>
                </a:solidFill>
                <a:latin typeface="Calibri"/>
                <a:ea typeface="ヒラギノ角ゴ Pro W3"/>
                <a:cs typeface="Calibri"/>
              </a:rPr>
              <a:t>to share with </a:t>
            </a:r>
            <a:r>
              <a:rPr lang="en-US" sz="1600" b="1">
                <a:solidFill>
                  <a:schemeClr val="tx1"/>
                </a:solidFill>
                <a:latin typeface="Calibri"/>
                <a:ea typeface="ヒラギノ角ゴ Pro W3"/>
                <a:cs typeface="Calibri"/>
              </a:rPr>
              <a:t>ICSs </a:t>
            </a:r>
            <a:r>
              <a:rPr lang="en-US" sz="1600">
                <a:solidFill>
                  <a:schemeClr val="tx1"/>
                </a:solidFill>
                <a:latin typeface="Calibri"/>
                <a:ea typeface="ヒラギノ角ゴ Pro W3"/>
                <a:cs typeface="Calibri"/>
              </a:rPr>
              <a:t>to run similar programs focused on </a:t>
            </a:r>
          </a:p>
          <a:p>
            <a:pPr marL="609600" lvl="1"/>
            <a:r>
              <a:rPr lang="en-US" sz="1600" b="1">
                <a:solidFill>
                  <a:schemeClr val="tx1"/>
                </a:solidFill>
                <a:latin typeface="Calibri"/>
                <a:ea typeface="ヒラギノ角ゴ Pro W3"/>
                <a:cs typeface="Calibri"/>
              </a:rPr>
              <a:t>     improvement </a:t>
            </a:r>
            <a:endParaRPr lang="en-GB" sz="1600">
              <a:solidFill>
                <a:schemeClr val="tx1"/>
              </a:solidFill>
              <a:latin typeface="Calibri"/>
              <a:ea typeface="ヒラギノ角ゴ Pro W3"/>
              <a:cs typeface="Arial"/>
            </a:endParaRPr>
          </a:p>
          <a:p>
            <a:pPr marL="609600" lvl="1"/>
            <a:endParaRPr lang="en-GB" sz="1600">
              <a:solidFill>
                <a:srgbClr val="444444"/>
              </a:solidFill>
              <a:latin typeface="Calibri"/>
              <a:ea typeface="ヒラギノ角ゴ Pro W3"/>
            </a:endParaRPr>
          </a:p>
          <a:p>
            <a:pPr marL="837565" lvl="1" indent="-227965">
              <a:buFont typeface="Wingdings"/>
              <a:buChar char="ü"/>
            </a:pPr>
            <a:endParaRPr lang="en-GB" sz="1600">
              <a:solidFill>
                <a:srgbClr val="444444"/>
              </a:solidFill>
              <a:latin typeface="Calibri"/>
              <a:ea typeface="ヒラギノ角ゴ Pro W3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3ACA2483-4603-C186-8B7D-8D0522203CF5}"/>
              </a:ext>
            </a:extLst>
          </p:cNvPr>
          <p:cNvSpPr txBox="1"/>
          <p:nvPr/>
        </p:nvSpPr>
        <p:spPr>
          <a:xfrm>
            <a:off x="6422459" y="1940919"/>
            <a:ext cx="3004457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</a:rPr>
              <a:t>Better insights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 into challenges embedding Social Prescribing in PCNs </a:t>
            </a:r>
            <a:endParaRPr lang="en-US" sz="1600"/>
          </a:p>
          <a:p>
            <a:pPr marL="837565" lvl="1" indent="-227965">
              <a:buFont typeface="Wingdings"/>
              <a:buChar char="ü"/>
            </a:pP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Examples of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 innovative work to share</a:t>
            </a: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 with other Social Prescribing services </a:t>
            </a:r>
          </a:p>
          <a:p>
            <a:pPr marL="837565" lvl="1" indent="-227965">
              <a:buFont typeface="Wingdings"/>
              <a:buChar char="ü"/>
            </a:pPr>
            <a:r>
              <a:rPr lang="en-GB" sz="1600">
                <a:solidFill>
                  <a:srgbClr val="444444"/>
                </a:solidFill>
                <a:latin typeface="Calibri"/>
              </a:rPr>
              <a:t>System empowered to </a:t>
            </a:r>
            <a:r>
              <a:rPr lang="en-GB" sz="1600" b="1">
                <a:solidFill>
                  <a:srgbClr val="444444"/>
                </a:solidFill>
                <a:latin typeface="Calibri"/>
              </a:rPr>
              <a:t>innovate and develop meaningful solutions</a:t>
            </a:r>
            <a:endParaRPr lang="en-US" sz="1600"/>
          </a:p>
          <a:p>
            <a:pPr marL="837565" lvl="1" indent="-227965">
              <a:buFont typeface="Wingdings"/>
              <a:buChar char="ü"/>
            </a:pPr>
            <a:r>
              <a:rPr lang="en-US" sz="1600">
                <a:solidFill>
                  <a:schemeClr val="tx1"/>
                </a:solidFill>
                <a:latin typeface="Calibri"/>
              </a:rPr>
              <a:t>A process to enable </a:t>
            </a:r>
            <a:r>
              <a:rPr lang="en-US" sz="1600" b="1">
                <a:solidFill>
                  <a:schemeClr val="tx1"/>
                </a:solidFill>
                <a:latin typeface="Calibri"/>
              </a:rPr>
              <a:t>meaningful bottom-up change</a:t>
            </a:r>
            <a:r>
              <a:rPr lang="en-US" sz="1600">
                <a:solidFill>
                  <a:schemeClr val="tx1"/>
                </a:solidFill>
                <a:latin typeface="Calibri"/>
              </a:rPr>
              <a:t> on the frontline</a:t>
            </a:r>
          </a:p>
          <a:p>
            <a:pPr marL="837565" lvl="1" indent="-227965">
              <a:buFont typeface="Wingdings"/>
              <a:buChar char="ü"/>
            </a:pPr>
            <a:endParaRPr lang="en-US" sz="1600" b="1">
              <a:solidFill>
                <a:schemeClr val="tx1"/>
              </a:solidFill>
              <a:latin typeface="Calibri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8492A0DE-8B58-FA2C-2EB7-503ACB646C72}"/>
              </a:ext>
            </a:extLst>
          </p:cNvPr>
          <p:cNvSpPr txBox="1"/>
          <p:nvPr/>
        </p:nvSpPr>
        <p:spPr>
          <a:xfrm>
            <a:off x="8673079" y="1935475"/>
            <a:ext cx="3140529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837565" lvl="1" indent="-227965">
              <a:buFont typeface="Wingdings"/>
              <a:buChar char="ü"/>
            </a:pP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Social Prescribing better 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embedded </a:t>
            </a: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and more 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sustainable </a:t>
            </a:r>
            <a:endParaRPr lang="en-GB" sz="1600" b="1">
              <a:solidFill>
                <a:srgbClr val="444444"/>
              </a:solidFill>
              <a:latin typeface="Calibri"/>
              <a:ea typeface="ヒラギノ角ゴ Pro W3"/>
              <a:cs typeface="Arial"/>
            </a:endParaRPr>
          </a:p>
          <a:p>
            <a:pPr marL="837565" lvl="1" indent="-227965">
              <a:buFont typeface="Wingdings"/>
              <a:buChar char="ü"/>
            </a:pPr>
            <a:r>
              <a:rPr lang="en-GB" sz="1600">
                <a:solidFill>
                  <a:srgbClr val="444444"/>
                </a:solidFill>
                <a:latin typeface="Calibri"/>
                <a:cs typeface="Calibri"/>
              </a:rPr>
              <a:t>Support Social Prescribing services to provide an</a:t>
            </a: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 impactful service </a:t>
            </a:r>
            <a:r>
              <a:rPr lang="en-GB" sz="1600">
                <a:solidFill>
                  <a:srgbClr val="444444"/>
                </a:solidFill>
                <a:latin typeface="Calibri"/>
                <a:cs typeface="Calibri"/>
              </a:rPr>
              <a:t>to London's</a:t>
            </a: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 most disadvantaged communities, </a:t>
            </a:r>
            <a:r>
              <a:rPr lang="en-GB" sz="1600">
                <a:solidFill>
                  <a:srgbClr val="444444"/>
                </a:solidFill>
                <a:latin typeface="Calibri"/>
                <a:cs typeface="Calibri"/>
              </a:rPr>
              <a:t>reducing </a:t>
            </a: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health inequalities  </a:t>
            </a:r>
            <a:endParaRPr lang="en-GB" sz="1600" b="1">
              <a:solidFill>
                <a:srgbClr val="444444"/>
              </a:solidFill>
              <a:latin typeface="Calibri"/>
            </a:endParaRPr>
          </a:p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Collective of leaders </a:t>
            </a:r>
            <a:r>
              <a:rPr lang="en-GB" sz="1600">
                <a:solidFill>
                  <a:srgbClr val="444444"/>
                </a:solidFill>
                <a:latin typeface="Calibri"/>
                <a:cs typeface="Calibri"/>
              </a:rPr>
              <a:t>improving </a:t>
            </a: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Social Prescribing </a:t>
            </a:r>
            <a:r>
              <a:rPr lang="en-GB" sz="1600">
                <a:solidFill>
                  <a:srgbClr val="444444"/>
                </a:solidFill>
                <a:latin typeface="Calibri"/>
                <a:cs typeface="Calibri"/>
              </a:rPr>
              <a:t>who can demonstrate its </a:t>
            </a: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impact</a:t>
            </a:r>
          </a:p>
          <a:p>
            <a:pPr marL="609600" lvl="1"/>
            <a:endParaRPr lang="en-GB" sz="1600">
              <a:solidFill>
                <a:srgbClr val="444444"/>
              </a:solidFill>
              <a:latin typeface="Calibri"/>
              <a:ea typeface="ヒラギノ角ゴ Pro W3"/>
              <a:cs typeface="Arial"/>
            </a:endParaRPr>
          </a:p>
          <a:p>
            <a:pPr marL="837565" lvl="1" indent="-227965">
              <a:buFont typeface="Wingdings"/>
              <a:buChar char="ü"/>
            </a:pPr>
            <a:endParaRPr lang="en-GB" sz="1600">
              <a:solidFill>
                <a:srgbClr val="444444"/>
              </a:solidFill>
              <a:latin typeface="Calibri"/>
              <a:ea typeface="ヒラギノ角ゴ Pro W3"/>
              <a:cs typeface="Arial"/>
            </a:endParaRPr>
          </a:p>
          <a:p>
            <a:pPr lvl="1"/>
            <a:endParaRPr lang="en-GB" sz="1600" u="sng">
              <a:solidFill>
                <a:srgbClr val="444444"/>
              </a:solidFill>
              <a:latin typeface="Calibri"/>
              <a:ea typeface="ヒラギノ角ゴ Pro W3"/>
              <a:cs typeface="Arial"/>
            </a:endParaRPr>
          </a:p>
          <a:p>
            <a:pPr lvl="1"/>
            <a:endParaRPr lang="en-GB" sz="1600" u="sng">
              <a:solidFill>
                <a:srgbClr val="444444"/>
              </a:solidFill>
              <a:latin typeface="Calibri"/>
              <a:ea typeface="ヒラギノ角ゴ Pro W3"/>
            </a:endParaRPr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6B0C3A78-8C64-8D50-3E30-C5F7284D5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pPr marL="94615"/>
            <a:r>
              <a:rPr lang="en-US"/>
              <a:t>Theory of Change &amp; Impact</a:t>
            </a:r>
          </a:p>
        </p:txBody>
      </p:sp>
      <p:pic>
        <p:nvPicPr>
          <p:cNvPr id="28" name="Picture 2" descr="Text&#10;&#10;Description automatically generated">
            <a:extLst>
              <a:ext uri="{FF2B5EF4-FFF2-40B4-BE49-F238E27FC236}">
                <a16:creationId xmlns:a16="http://schemas.microsoft.com/office/drawing/2014/main" id="{0FF1C287-5C5A-FB11-7B8D-C087C62CE6C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24575" y="5974748"/>
            <a:ext cx="3463332" cy="828658"/>
          </a:xfrm>
          <a:prstGeom prst="rect">
            <a:avLst/>
          </a:prstGeom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C11083A3-5E42-C21C-9063-FDA30C0CBAF5}"/>
              </a:ext>
            </a:extLst>
          </p:cNvPr>
          <p:cNvSpPr txBox="1"/>
          <p:nvPr/>
        </p:nvSpPr>
        <p:spPr>
          <a:xfrm>
            <a:off x="-233179" y="1940918"/>
            <a:ext cx="2886529" cy="3816429"/>
          </a:xfrm>
          <a:prstGeom prst="rect">
            <a:avLst/>
          </a:prstGeom>
          <a:noFill/>
        </p:spPr>
        <p:txBody>
          <a:bodyPr rot="0" spcFirstLastPara="0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£10k grants</a:t>
            </a:r>
            <a:r>
              <a:rPr lang="en-US" sz="1600">
                <a:solidFill>
                  <a:srgbClr val="444444"/>
                </a:solidFill>
                <a:latin typeface="Calibri"/>
                <a:ea typeface="ヒラギノ角ゴ Pro W3"/>
                <a:cs typeface="Arial"/>
              </a:rPr>
              <a:t>​</a:t>
            </a:r>
            <a:r>
              <a:rPr lang="en-US" sz="1600">
                <a:solidFill>
                  <a:srgbClr val="444444"/>
                </a:solidFill>
                <a:latin typeface="Calibri"/>
                <a:ea typeface="ヒラギノ角ゴ Pro W3"/>
              </a:rPr>
              <a:t> to be awarded to local Social Prescribing services with chosen challenge</a:t>
            </a:r>
            <a:endParaRPr lang="en-US" sz="4267"/>
          </a:p>
          <a:p>
            <a:pPr marL="837565" lvl="1" indent="-227965">
              <a:buFont typeface="Wingdings"/>
              <a:buChar char="ü"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/>
                <a:ea typeface="ヒラギノ角ゴ Pro W3"/>
                <a:cs typeface="Arial"/>
                <a:sym typeface="Arial"/>
              </a:rPr>
              <a:t>Programme of 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support </a:t>
            </a: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(including 1:1 coaching, project and developmental support)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 </a:t>
            </a: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/>
                <a:ea typeface="ヒラギノ角ゴ Pro W3"/>
                <a:cs typeface="Arial"/>
                <a:sym typeface="Arial"/>
              </a:rPr>
              <a:t>to</a:t>
            </a: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/>
                <a:ea typeface="ヒラギノ角ゴ Pro W3"/>
                <a:cs typeface="Arial"/>
                <a:sym typeface="Arial"/>
              </a:rPr>
              <a:t> take a continuous improvement</a:t>
            </a: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/>
                <a:ea typeface="ヒラギノ角ゴ Pro W3"/>
                <a:cs typeface="Arial"/>
                <a:sym typeface="Arial"/>
              </a:rPr>
              <a:t> approach to achieve </a:t>
            </a: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/>
                <a:ea typeface="ヒラギノ角ゴ Pro W3"/>
                <a:cs typeface="Arial"/>
                <a:sym typeface="Arial"/>
              </a:rPr>
              <a:t>meaningful change</a:t>
            </a:r>
            <a:endParaRPr kumimoji="0" lang="en-GB" sz="1600" b="1" i="0" u="none" strike="noStrike" kern="0" cap="none" spc="0" normalizeH="0" baseline="0" noProof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Calibri"/>
              <a:ea typeface="ヒラギノ角ゴ Pro W3"/>
              <a:cs typeface="Arial"/>
            </a:endParaRPr>
          </a:p>
          <a:p>
            <a:pPr marL="609600" lvl="1">
              <a:defRPr/>
            </a:pPr>
            <a:endParaRPr lang="en-GB" sz="1600" b="1">
              <a:solidFill>
                <a:srgbClr val="444444"/>
              </a:solidFill>
              <a:latin typeface="Calibri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742909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017 - HLP updated branding-PPT Template">
  <a:themeElements>
    <a:clrScheme name="Healthy London PPT colours">
      <a:dk1>
        <a:srgbClr val="3F3F3F"/>
      </a:dk1>
      <a:lt1>
        <a:srgbClr val="FFFFFF"/>
      </a:lt1>
      <a:dk2>
        <a:srgbClr val="0091C9"/>
      </a:dk2>
      <a:lt2>
        <a:srgbClr val="B4E7FE"/>
      </a:lt2>
      <a:accent1>
        <a:srgbClr val="E32486"/>
      </a:accent1>
      <a:accent2>
        <a:srgbClr val="A25BA0"/>
      </a:accent2>
      <a:accent3>
        <a:srgbClr val="33BBB1"/>
      </a:accent3>
      <a:accent4>
        <a:srgbClr val="003893"/>
      </a:accent4>
      <a:accent5>
        <a:srgbClr val="3F3F3F"/>
      </a:accent5>
      <a:accent6>
        <a:srgbClr val="0072C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017 - HLP updated branding-PPT Template">
  <a:themeElements>
    <a:clrScheme name="Healthy London PPT colours">
      <a:dk1>
        <a:srgbClr val="3F3F3F"/>
      </a:dk1>
      <a:lt1>
        <a:sysClr val="window" lastClr="FFFFFF"/>
      </a:lt1>
      <a:dk2>
        <a:srgbClr val="0091C9"/>
      </a:dk2>
      <a:lt2>
        <a:srgbClr val="B4E7FE"/>
      </a:lt2>
      <a:accent1>
        <a:srgbClr val="E32486"/>
      </a:accent1>
      <a:accent2>
        <a:srgbClr val="A25BA0"/>
      </a:accent2>
      <a:accent3>
        <a:srgbClr val="33BBB1"/>
      </a:accent3>
      <a:accent4>
        <a:srgbClr val="003893"/>
      </a:accent4>
      <a:accent5>
        <a:srgbClr val="3F3F3F"/>
      </a:accent5>
      <a:accent6>
        <a:srgbClr val="0072C6"/>
      </a:accent6>
      <a:hlink>
        <a:srgbClr val="0000FF"/>
      </a:hlink>
      <a:folHlink>
        <a:srgbClr val="800080"/>
      </a:folHlink>
    </a:clrScheme>
    <a:fontScheme name="London Health Partnership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-2017-Healthy London_PPT_template" id="{22512DFE-CEA9-874E-8258-F5D08575994B}" vid="{D26D8EE4-4177-564A-8030-A1F640E50AF3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D7E6351981244A9B4DDA468D2B4AD" ma:contentTypeVersion="16" ma:contentTypeDescription="Create a new document." ma:contentTypeScope="" ma:versionID="deb18602743a57969f78f353553bf679">
  <xsd:schema xmlns:xsd="http://www.w3.org/2001/XMLSchema" xmlns:xs="http://www.w3.org/2001/XMLSchema" xmlns:p="http://schemas.microsoft.com/office/2006/metadata/properties" xmlns:ns2="ce5076b5-59ba-463c-a612-e2e9abb69a97" xmlns:ns3="e718b2a9-e70c-43bd-99ef-45afc2bca0cf" targetNamespace="http://schemas.microsoft.com/office/2006/metadata/properties" ma:root="true" ma:fieldsID="0c2e3a7e34a1461c9fbdc394cca1e609" ns2:_="" ns3:_="">
    <xsd:import namespace="ce5076b5-59ba-463c-a612-e2e9abb69a97"/>
    <xsd:import namespace="e718b2a9-e70c-43bd-99ef-45afc2bca0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076b5-59ba-463c-a612-e2e9abb69a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a39c481-87b5-468c-a58a-eae9ae71b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18b2a9-e70c-43bd-99ef-45afc2bca0c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1b7d6ff-e645-4a16-bae7-3b0aabdd800e}" ma:internalName="TaxCatchAll" ma:showField="CatchAllData" ma:web="e718b2a9-e70c-43bd-99ef-45afc2bca0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718b2a9-e70c-43bd-99ef-45afc2bca0cf">
      <UserInfo>
        <DisplayName/>
        <AccountId xsi:nil="true"/>
        <AccountType/>
      </UserInfo>
    </SharedWithUsers>
    <TaxCatchAll xmlns="e718b2a9-e70c-43bd-99ef-45afc2bca0cf" xsi:nil="true"/>
    <lcf76f155ced4ddcb4097134ff3c332f xmlns="ce5076b5-59ba-463c-a612-e2e9abb69a9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7A667B-30E5-484D-BAE3-ECCDEC34DA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B618E8-3120-40A7-B6A6-B80E16A55F93}">
  <ds:schemaRefs>
    <ds:schemaRef ds:uri="ce5076b5-59ba-463c-a612-e2e9abb69a97"/>
    <ds:schemaRef ds:uri="e718b2a9-e70c-43bd-99ef-45afc2bca0c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A89ABCC-AEE9-4DCF-9F0E-893FE6045C6A}">
  <ds:schemaRefs>
    <ds:schemaRef ds:uri="ce5076b5-59ba-463c-a612-e2e9abb69a97"/>
    <ds:schemaRef ds:uri="e718b2a9-e70c-43bd-99ef-45afc2bca0cf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429</Words>
  <Application>Microsoft Office PowerPoint</Application>
  <PresentationFormat>Widescreen</PresentationFormat>
  <Paragraphs>83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Wingdings</vt:lpstr>
      <vt:lpstr>office theme</vt:lpstr>
      <vt:lpstr>2017 - HLP updated branding-PPT Template</vt:lpstr>
      <vt:lpstr>2017 - HLP updated branding-PPT Template</vt:lpstr>
      <vt:lpstr>PowerPoint Presentation</vt:lpstr>
      <vt:lpstr>Social Prescribing Innovators Programme </vt:lpstr>
      <vt:lpstr>Theory of Change &amp; Impact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Abbott McCormick, Mollie Helen - (Project Support Officer)</dc:creator>
  <cp:lastModifiedBy>Mollie McCormick</cp:lastModifiedBy>
  <cp:revision>1</cp:revision>
  <dcterms:created xsi:type="dcterms:W3CDTF">2022-05-17T09:05:27Z</dcterms:created>
  <dcterms:modified xsi:type="dcterms:W3CDTF">2022-06-21T07:51:12Z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0x0101009D1D7E6351981244A9B4DDA468D2B4AD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MediaServiceImageTags">
    <vt:lpwstr/>
  </property>
</Properties>
</file>