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 id="2147483731" r:id="rId5"/>
  </p:sldMasterIdLst>
  <p:notesMasterIdLst>
    <p:notesMasterId r:id="rId47"/>
  </p:notesMasterIdLst>
  <p:sldIdLst>
    <p:sldId id="2442" r:id="rId6"/>
    <p:sldId id="2445" r:id="rId7"/>
    <p:sldId id="2510" r:id="rId8"/>
    <p:sldId id="2497" r:id="rId9"/>
    <p:sldId id="2521" r:id="rId10"/>
    <p:sldId id="2512" r:id="rId11"/>
    <p:sldId id="257" r:id="rId12"/>
    <p:sldId id="2438" r:id="rId13"/>
    <p:sldId id="4303" r:id="rId14"/>
    <p:sldId id="1030" r:id="rId15"/>
    <p:sldId id="4306" r:id="rId16"/>
    <p:sldId id="2452" r:id="rId17"/>
    <p:sldId id="2145708003" r:id="rId18"/>
    <p:sldId id="2145708004" r:id="rId19"/>
    <p:sldId id="823" r:id="rId20"/>
    <p:sldId id="825" r:id="rId21"/>
    <p:sldId id="828" r:id="rId22"/>
    <p:sldId id="835" r:id="rId23"/>
    <p:sldId id="2145707999" r:id="rId24"/>
    <p:sldId id="2145707994" r:id="rId25"/>
    <p:sldId id="2145708002" r:id="rId26"/>
    <p:sldId id="2145707998" r:id="rId27"/>
    <p:sldId id="2446" r:id="rId28"/>
    <p:sldId id="4305" r:id="rId29"/>
    <p:sldId id="2449" r:id="rId30"/>
    <p:sldId id="261" r:id="rId31"/>
    <p:sldId id="4304" r:id="rId32"/>
    <p:sldId id="2522" r:id="rId33"/>
    <p:sldId id="2524" r:id="rId34"/>
    <p:sldId id="2525" r:id="rId35"/>
    <p:sldId id="2523" r:id="rId36"/>
    <p:sldId id="2519" r:id="rId37"/>
    <p:sldId id="2520" r:id="rId38"/>
    <p:sldId id="2533" r:id="rId39"/>
    <p:sldId id="2145708005" r:id="rId40"/>
    <p:sldId id="2526" r:id="rId41"/>
    <p:sldId id="2511" r:id="rId42"/>
    <p:sldId id="2517" r:id="rId43"/>
    <p:sldId id="2518" r:id="rId44"/>
    <p:sldId id="2451" r:id="rId45"/>
    <p:sldId id="2450" r:id="rId46"/>
  </p:sldIdLst>
  <p:sldSz cx="12192000" cy="6858000"/>
  <p:notesSz cx="6858000" cy="9144000"/>
  <p:embeddedFontLst>
    <p:embeddedFont>
      <p:font typeface="Arial Black" panose="020B0A04020102020204" pitchFamily="34" charset="0"/>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Segoe UI" panose="020B0502040204020203" pitchFamily="34" charset="0"/>
      <p:regular r:id="rId56"/>
      <p:bold r:id="rId57"/>
      <p:italic r:id="rId58"/>
      <p:boldItalic r:id="rId59"/>
    </p:embeddedFont>
  </p:embeddedFontLst>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55E527-1AF9-CDB5-31EC-374982C6E880}" name="SHAHID, Hina (HALF PENNY STEPS HEALTH CENTRE)" initials="SC" userId="S::hina.shahid1_nhs.net#ext#@healthylondonpartnership.onmicrosoft.com::51d19483-f91b-43c8-b2ce-c2589c6ba54a" providerId="AD"/>
  <p188:author id="{253EED41-6947-41CA-FFA4-66B34188074C}" name="MCGUINNESS, John (NHS SOUTHWARK CCG)" initials="MJ(SC" userId="MCGUINNESS, John (NHS SOUTHWARK CCG)" providerId="None"/>
  <p188:author id="{6D8BE74F-9F16-4FC6-004F-F4FE514C66B4}" name="Lianna Martin" initials="LM" userId="S::lianna.martin@hlp.nhs.uk::59b1ca76-3e9c-4230-8169-44b1a9e786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Lianna (HEALTHY LONDON PARTNERSHIP)" initials="ML(LP" lastIdx="1" clrIdx="0">
    <p:extLst>
      <p:ext uri="{19B8F6BF-5375-455C-9EA6-DF929625EA0E}">
        <p15:presenceInfo xmlns:p15="http://schemas.microsoft.com/office/powerpoint/2012/main" userId="S::lianna.martin@nhs.net::3bf04fc8-8821-4567-9979-194a1b828c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007EB0"/>
    <a:srgbClr val="005EB8"/>
    <a:srgbClr val="C5D8E1"/>
    <a:srgbClr val="ADB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1DC44-44F4-4498-A2FE-919A064D1C47}" v="3189" dt="2022-06-24T14:12:54.323"/>
  </p1510:revLst>
</p1510:revInfo>
</file>

<file path=ppt/tableStyles.xml><?xml version="1.0" encoding="utf-8"?>
<a:tblStyleLst xmlns:a="http://schemas.openxmlformats.org/drawingml/2006/main" def="{B2261337-0275-4067-8E78-EA01C606D6E9}">
  <a:tblStyle styleId="{B2261337-0275-4067-8E78-EA01C606D6E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D"/>
          </a:solidFill>
        </a:fill>
      </a:tcStyle>
    </a:wholeTbl>
    <a:band1H>
      <a:tcTxStyle/>
      <a:tcStyle>
        <a:tcBdr/>
        <a:fill>
          <a:solidFill>
            <a:srgbClr val="F4CBD8"/>
          </a:solidFill>
        </a:fill>
      </a:tcStyle>
    </a:band1H>
    <a:band2H>
      <a:tcTxStyle/>
      <a:tcStyle>
        <a:tcBdr/>
      </a:tcStyle>
    </a:band2H>
    <a:band1V>
      <a:tcTxStyle/>
      <a:tcStyle>
        <a:tcBdr/>
        <a:fill>
          <a:solidFill>
            <a:srgbClr val="F4CBD8"/>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HID, Hina (HALF PENNY STEPS HEALTH CENTRE)" userId="S::hina.shahid1_nhs.net#ext#@healthylondonpartnership.onmicrosoft.com::51d19483-f91b-43c8-b2ce-c2589c6ba54a" providerId="AD" clId="Web-{294AF49B-CEE9-473A-B417-BCCC34AA4241}"/>
    <pc:docChg chg="mod addSld delSld modSld sldOrd">
      <pc:chgData name="SHAHID, Hina (HALF PENNY STEPS HEALTH CENTRE)" userId="S::hina.shahid1_nhs.net#ext#@healthylondonpartnership.onmicrosoft.com::51d19483-f91b-43c8-b2ce-c2589c6ba54a" providerId="AD" clId="Web-{294AF49B-CEE9-473A-B417-BCCC34AA4241}" dt="2022-06-20T09:05:25.692" v="912" actId="20577"/>
      <pc:docMkLst>
        <pc:docMk/>
      </pc:docMkLst>
      <pc:sldChg chg="addCm">
        <pc:chgData name="SHAHID, Hina (HALF PENNY STEPS HEALTH CENTRE)" userId="S::hina.shahid1_nhs.net#ext#@healthylondonpartnership.onmicrosoft.com::51d19483-f91b-43c8-b2ce-c2589c6ba54a" providerId="AD" clId="Web-{294AF49B-CEE9-473A-B417-BCCC34AA4241}" dt="2022-06-20T07:42:14.965" v="212"/>
        <pc:sldMkLst>
          <pc:docMk/>
          <pc:sldMk cId="939924083" sldId="2445"/>
        </pc:sldMkLst>
      </pc:sldChg>
      <pc:sldChg chg="addSp delSp modSp">
        <pc:chgData name="SHAHID, Hina (HALF PENNY STEPS HEALTH CENTRE)" userId="S::hina.shahid1_nhs.net#ext#@healthylondonpartnership.onmicrosoft.com::51d19483-f91b-43c8-b2ce-c2589c6ba54a" providerId="AD" clId="Web-{294AF49B-CEE9-473A-B417-BCCC34AA4241}" dt="2022-06-20T07:43:42.702" v="221" actId="20577"/>
        <pc:sldMkLst>
          <pc:docMk/>
          <pc:sldMk cId="3880694898" sldId="2511"/>
        </pc:sldMkLst>
        <pc:spChg chg="add del mod">
          <ac:chgData name="SHAHID, Hina (HALF PENNY STEPS HEALTH CENTRE)" userId="S::hina.shahid1_nhs.net#ext#@healthylondonpartnership.onmicrosoft.com::51d19483-f91b-43c8-b2ce-c2589c6ba54a" providerId="AD" clId="Web-{294AF49B-CEE9-473A-B417-BCCC34AA4241}" dt="2022-06-20T07:43:42.702" v="221" actId="20577"/>
          <ac:spMkLst>
            <pc:docMk/>
            <pc:sldMk cId="3880694898" sldId="2511"/>
            <ac:spMk id="2" creationId="{B680A487-6651-4804-8112-9B74F1EE4589}"/>
          </ac:spMkLst>
        </pc:spChg>
        <pc:spChg chg="add del mod">
          <ac:chgData name="SHAHID, Hina (HALF PENNY STEPS HEALTH CENTRE)" userId="S::hina.shahid1_nhs.net#ext#@healthylondonpartnership.onmicrosoft.com::51d19483-f91b-43c8-b2ce-c2589c6ba54a" providerId="AD" clId="Web-{294AF49B-CEE9-473A-B417-BCCC34AA4241}" dt="2022-06-20T07:42:29.419" v="214"/>
          <ac:spMkLst>
            <pc:docMk/>
            <pc:sldMk cId="3880694898" sldId="2511"/>
            <ac:spMk id="6" creationId="{B97F2B45-A0DA-5D84-263F-E7AA8A497D5B}"/>
          </ac:spMkLst>
        </pc:spChg>
      </pc:sldChg>
      <pc:sldChg chg="modSp">
        <pc:chgData name="SHAHID, Hina (HALF PENNY STEPS HEALTH CENTRE)" userId="S::hina.shahid1_nhs.net#ext#@healthylondonpartnership.onmicrosoft.com::51d19483-f91b-43c8-b2ce-c2589c6ba54a" providerId="AD" clId="Web-{294AF49B-CEE9-473A-B417-BCCC34AA4241}" dt="2022-06-20T07:53:59.567" v="237" actId="20577"/>
        <pc:sldMkLst>
          <pc:docMk/>
          <pc:sldMk cId="2275750347" sldId="2512"/>
        </pc:sldMkLst>
        <pc:spChg chg="mod">
          <ac:chgData name="SHAHID, Hina (HALF PENNY STEPS HEALTH CENTRE)" userId="S::hina.shahid1_nhs.net#ext#@healthylondonpartnership.onmicrosoft.com::51d19483-f91b-43c8-b2ce-c2589c6ba54a" providerId="AD" clId="Web-{294AF49B-CEE9-473A-B417-BCCC34AA4241}" dt="2022-06-20T07:53:59.567" v="237" actId="20577"/>
          <ac:spMkLst>
            <pc:docMk/>
            <pc:sldMk cId="2275750347" sldId="2512"/>
            <ac:spMk id="4" creationId="{621E5265-270C-4CF7-BA47-4E9B0983E48A}"/>
          </ac:spMkLst>
        </pc:spChg>
      </pc:sldChg>
      <pc:sldChg chg="modSp add del ord addCm">
        <pc:chgData name="SHAHID, Hina (HALF PENNY STEPS HEALTH CENTRE)" userId="S::hina.shahid1_nhs.net#ext#@healthylondonpartnership.onmicrosoft.com::51d19483-f91b-43c8-b2ce-c2589c6ba54a" providerId="AD" clId="Web-{294AF49B-CEE9-473A-B417-BCCC34AA4241}" dt="2022-06-20T08:37:04.763" v="827"/>
        <pc:sldMkLst>
          <pc:docMk/>
          <pc:sldMk cId="3162447926" sldId="2520"/>
        </pc:sldMkLst>
        <pc:spChg chg="mod">
          <ac:chgData name="SHAHID, Hina (HALF PENNY STEPS HEALTH CENTRE)" userId="S::hina.shahid1_nhs.net#ext#@healthylondonpartnership.onmicrosoft.com::51d19483-f91b-43c8-b2ce-c2589c6ba54a" providerId="AD" clId="Web-{294AF49B-CEE9-473A-B417-BCCC34AA4241}" dt="2022-06-20T08:32:30.145" v="826" actId="20577"/>
          <ac:spMkLst>
            <pc:docMk/>
            <pc:sldMk cId="3162447926" sldId="2520"/>
            <ac:spMk id="4" creationId="{224A2D31-2531-4F7B-851E-F86DEB29EE97}"/>
          </ac:spMkLst>
        </pc:spChg>
      </pc:sldChg>
      <pc:sldChg chg="modSp">
        <pc:chgData name="SHAHID, Hina (HALF PENNY STEPS HEALTH CENTRE)" userId="S::hina.shahid1_nhs.net#ext#@healthylondonpartnership.onmicrosoft.com::51d19483-f91b-43c8-b2ce-c2589c6ba54a" providerId="AD" clId="Web-{294AF49B-CEE9-473A-B417-BCCC34AA4241}" dt="2022-06-20T08:26:54.946" v="674" actId="20577"/>
        <pc:sldMkLst>
          <pc:docMk/>
          <pc:sldMk cId="3285932538" sldId="2525"/>
        </pc:sldMkLst>
        <pc:spChg chg="mod">
          <ac:chgData name="SHAHID, Hina (HALF PENNY STEPS HEALTH CENTRE)" userId="S::hina.shahid1_nhs.net#ext#@healthylondonpartnership.onmicrosoft.com::51d19483-f91b-43c8-b2ce-c2589c6ba54a" providerId="AD" clId="Web-{294AF49B-CEE9-473A-B417-BCCC34AA4241}" dt="2022-06-20T08:26:54.946" v="674" actId="20577"/>
          <ac:spMkLst>
            <pc:docMk/>
            <pc:sldMk cId="3285932538" sldId="2525"/>
            <ac:spMk id="4" creationId="{6491B319-AA3E-4725-8FBA-9071041F520A}"/>
          </ac:spMkLst>
        </pc:spChg>
      </pc:sldChg>
      <pc:sldChg chg="modSp new ord">
        <pc:chgData name="SHAHID, Hina (HALF PENNY STEPS HEALTH CENTRE)" userId="S::hina.shahid1_nhs.net#ext#@healthylondonpartnership.onmicrosoft.com::51d19483-f91b-43c8-b2ce-c2589c6ba54a" providerId="AD" clId="Web-{294AF49B-CEE9-473A-B417-BCCC34AA4241}" dt="2022-06-20T09:05:25.692" v="912" actId="20577"/>
        <pc:sldMkLst>
          <pc:docMk/>
          <pc:sldMk cId="396305317" sldId="2527"/>
        </pc:sldMkLst>
        <pc:spChg chg="mod">
          <ac:chgData name="SHAHID, Hina (HALF PENNY STEPS HEALTH CENTRE)" userId="S::hina.shahid1_nhs.net#ext#@healthylondonpartnership.onmicrosoft.com::51d19483-f91b-43c8-b2ce-c2589c6ba54a" providerId="AD" clId="Web-{294AF49B-CEE9-473A-B417-BCCC34AA4241}" dt="2022-06-20T08:31:41.190" v="782" actId="20577"/>
          <ac:spMkLst>
            <pc:docMk/>
            <pc:sldMk cId="396305317" sldId="2527"/>
            <ac:spMk id="2" creationId="{F14148A4-4391-D431-745D-BB9FDFF172F7}"/>
          </ac:spMkLst>
        </pc:spChg>
        <pc:spChg chg="mod">
          <ac:chgData name="SHAHID, Hina (HALF PENNY STEPS HEALTH CENTRE)" userId="S::hina.shahid1_nhs.net#ext#@healthylondonpartnership.onmicrosoft.com::51d19483-f91b-43c8-b2ce-c2589c6ba54a" providerId="AD" clId="Web-{294AF49B-CEE9-473A-B417-BCCC34AA4241}" dt="2022-06-20T08:31:18.923" v="768" actId="20577"/>
          <ac:spMkLst>
            <pc:docMk/>
            <pc:sldMk cId="396305317" sldId="2527"/>
            <ac:spMk id="3" creationId="{3E6FB79C-1A93-9DF2-058A-8A6A98995653}"/>
          </ac:spMkLst>
        </pc:spChg>
        <pc:spChg chg="mod">
          <ac:chgData name="SHAHID, Hina (HALF PENNY STEPS HEALTH CENTRE)" userId="S::hina.shahid1_nhs.net#ext#@healthylondonpartnership.onmicrosoft.com::51d19483-f91b-43c8-b2ce-c2589c6ba54a" providerId="AD" clId="Web-{294AF49B-CEE9-473A-B417-BCCC34AA4241}" dt="2022-06-20T09:05:25.692" v="912" actId="20577"/>
          <ac:spMkLst>
            <pc:docMk/>
            <pc:sldMk cId="396305317" sldId="2527"/>
            <ac:spMk id="4" creationId="{9468144D-6005-6715-2E56-F5F8D91362AA}"/>
          </ac:spMkLst>
        </pc:spChg>
      </pc:sldChg>
      <pc:sldChg chg="add del replId">
        <pc:chgData name="SHAHID, Hina (HALF PENNY STEPS HEALTH CENTRE)" userId="S::hina.shahid1_nhs.net#ext#@healthylondonpartnership.onmicrosoft.com::51d19483-f91b-43c8-b2ce-c2589c6ba54a" providerId="AD" clId="Web-{294AF49B-CEE9-473A-B417-BCCC34AA4241}" dt="2022-06-20T08:26:59.118" v="675"/>
        <pc:sldMkLst>
          <pc:docMk/>
          <pc:sldMk cId="2549002845" sldId="2528"/>
        </pc:sldMkLst>
      </pc:sldChg>
      <pc:sldChg chg="modSp add ord replId">
        <pc:chgData name="SHAHID, Hina (HALF PENNY STEPS HEALTH CENTRE)" userId="S::hina.shahid1_nhs.net#ext#@healthylondonpartnership.onmicrosoft.com::51d19483-f91b-43c8-b2ce-c2589c6ba54a" providerId="AD" clId="Web-{294AF49B-CEE9-473A-B417-BCCC34AA4241}" dt="2022-06-20T08:26:17.226" v="661" actId="20577"/>
        <pc:sldMkLst>
          <pc:docMk/>
          <pc:sldMk cId="1552446246" sldId="2529"/>
        </pc:sldMkLst>
        <pc:spChg chg="mod">
          <ac:chgData name="SHAHID, Hina (HALF PENNY STEPS HEALTH CENTRE)" userId="S::hina.shahid1_nhs.net#ext#@healthylondonpartnership.onmicrosoft.com::51d19483-f91b-43c8-b2ce-c2589c6ba54a" providerId="AD" clId="Web-{294AF49B-CEE9-473A-B417-BCCC34AA4241}" dt="2022-06-20T08:26:17.226" v="661" actId="20577"/>
          <ac:spMkLst>
            <pc:docMk/>
            <pc:sldMk cId="1552446246" sldId="2529"/>
            <ac:spMk id="4" creationId="{6491B319-AA3E-4725-8FBA-9071041F520A}"/>
          </ac:spMkLst>
        </pc:spChg>
      </pc:sldChg>
      <pc:sldChg chg="addSp modSp add replId">
        <pc:chgData name="SHAHID, Hina (HALF PENNY STEPS HEALTH CENTRE)" userId="S::hina.shahid1_nhs.net#ext#@healthylondonpartnership.onmicrosoft.com::51d19483-f91b-43c8-b2ce-c2589c6ba54a" providerId="AD" clId="Web-{294AF49B-CEE9-473A-B417-BCCC34AA4241}" dt="2022-06-20T09:05:22.645" v="909" actId="20577"/>
        <pc:sldMkLst>
          <pc:docMk/>
          <pc:sldMk cId="4075068842" sldId="2530"/>
        </pc:sldMkLst>
        <pc:spChg chg="mod">
          <ac:chgData name="SHAHID, Hina (HALF PENNY STEPS HEALTH CENTRE)" userId="S::hina.shahid1_nhs.net#ext#@healthylondonpartnership.onmicrosoft.com::51d19483-f91b-43c8-b2ce-c2589c6ba54a" providerId="AD" clId="Web-{294AF49B-CEE9-473A-B417-BCCC34AA4241}" dt="2022-06-20T09:05:22.645" v="909" actId="20577"/>
          <ac:spMkLst>
            <pc:docMk/>
            <pc:sldMk cId="4075068842" sldId="2530"/>
            <ac:spMk id="4" creationId="{9468144D-6005-6715-2E56-F5F8D91362AA}"/>
          </ac:spMkLst>
        </pc:spChg>
        <pc:graphicFrameChg chg="add mod modGraphic">
          <ac:chgData name="SHAHID, Hina (HALF PENNY STEPS HEALTH CENTRE)" userId="S::hina.shahid1_nhs.net#ext#@healthylondonpartnership.onmicrosoft.com::51d19483-f91b-43c8-b2ce-c2589c6ba54a" providerId="AD" clId="Web-{294AF49B-CEE9-473A-B417-BCCC34AA4241}" dt="2022-06-20T09:05:21.660" v="906" actId="20577"/>
          <ac:graphicFrameMkLst>
            <pc:docMk/>
            <pc:sldMk cId="4075068842" sldId="2530"/>
            <ac:graphicFrameMk id="5" creationId="{57C402E8-EC52-B4F4-E9F7-D803B5B6C4D8}"/>
          </ac:graphicFrameMkLst>
        </pc:graphicFrameChg>
      </pc:sldChg>
    </pc:docChg>
  </pc:docChgLst>
  <pc:docChgLst>
    <pc:chgData name="SHAHID, Hina (HALF PENNY STEPS HEALTH CENTRE)" userId="S::hina.shahid1_nhs.net#ext#@healthylondonpartnership.onmicrosoft.com::51d19483-f91b-43c8-b2ce-c2589c6ba54a" providerId="AD" clId="Web-{5C203612-A3EE-B7B7-7CCB-3784B5DD6DA2}"/>
    <pc:docChg chg="addSld delSld modSld sldOrd">
      <pc:chgData name="SHAHID, Hina (HALF PENNY STEPS HEALTH CENTRE)" userId="S::hina.shahid1_nhs.net#ext#@healthylondonpartnership.onmicrosoft.com::51d19483-f91b-43c8-b2ce-c2589c6ba54a" providerId="AD" clId="Web-{5C203612-A3EE-B7B7-7CCB-3784B5DD6DA2}" dt="2022-06-20T11:29:15.856" v="284" actId="20577"/>
      <pc:docMkLst>
        <pc:docMk/>
      </pc:docMkLst>
      <pc:sldChg chg="modSp">
        <pc:chgData name="SHAHID, Hina (HALF PENNY STEPS HEALTH CENTRE)" userId="S::hina.shahid1_nhs.net#ext#@healthylondonpartnership.onmicrosoft.com::51d19483-f91b-43c8-b2ce-c2589c6ba54a" providerId="AD" clId="Web-{5C203612-A3EE-B7B7-7CCB-3784B5DD6DA2}" dt="2022-06-20T11:25:16.551" v="227"/>
        <pc:sldMkLst>
          <pc:docMk/>
          <pc:sldMk cId="190529881" sldId="2497"/>
        </pc:sldMkLst>
        <pc:graphicFrameChg chg="mod modGraphic">
          <ac:chgData name="SHAHID, Hina (HALF PENNY STEPS HEALTH CENTRE)" userId="S::hina.shahid1_nhs.net#ext#@healthylondonpartnership.onmicrosoft.com::51d19483-f91b-43c8-b2ce-c2589c6ba54a" providerId="AD" clId="Web-{5C203612-A3EE-B7B7-7CCB-3784B5DD6DA2}" dt="2022-06-20T11:25:16.551" v="227"/>
          <ac:graphicFrameMkLst>
            <pc:docMk/>
            <pc:sldMk cId="190529881" sldId="2497"/>
            <ac:graphicFrameMk id="5" creationId="{501B5BD3-E9B9-47E2-B491-D1C561DA5EE5}"/>
          </ac:graphicFrameMkLst>
        </pc:graphicFrameChg>
      </pc:sldChg>
      <pc:sldChg chg="addSp delSp modSp">
        <pc:chgData name="SHAHID, Hina (HALF PENNY STEPS HEALTH CENTRE)" userId="S::hina.shahid1_nhs.net#ext#@healthylondonpartnership.onmicrosoft.com::51d19483-f91b-43c8-b2ce-c2589c6ba54a" providerId="AD" clId="Web-{5C203612-A3EE-B7B7-7CCB-3784B5DD6DA2}" dt="2022-06-20T11:29:15.856" v="284" actId="20577"/>
        <pc:sldMkLst>
          <pc:docMk/>
          <pc:sldMk cId="3880694898" sldId="2511"/>
        </pc:sldMkLst>
        <pc:spChg chg="mod">
          <ac:chgData name="SHAHID, Hina (HALF PENNY STEPS HEALTH CENTRE)" userId="S::hina.shahid1_nhs.net#ext#@healthylondonpartnership.onmicrosoft.com::51d19483-f91b-43c8-b2ce-c2589c6ba54a" providerId="AD" clId="Web-{5C203612-A3EE-B7B7-7CCB-3784B5DD6DA2}" dt="2022-06-20T10:57:33.962" v="64" actId="20577"/>
          <ac:spMkLst>
            <pc:docMk/>
            <pc:sldMk cId="3880694898" sldId="2511"/>
            <ac:spMk id="2" creationId="{B680A487-6651-4804-8112-9B74F1EE4589}"/>
          </ac:spMkLst>
        </pc:spChg>
        <pc:spChg chg="mod">
          <ac:chgData name="SHAHID, Hina (HALF PENNY STEPS HEALTH CENTRE)" userId="S::hina.shahid1_nhs.net#ext#@healthylondonpartnership.onmicrosoft.com::51d19483-f91b-43c8-b2ce-c2589c6ba54a" providerId="AD" clId="Web-{5C203612-A3EE-B7B7-7CCB-3784B5DD6DA2}" dt="2022-06-20T11:29:15.856" v="284" actId="20577"/>
          <ac:spMkLst>
            <pc:docMk/>
            <pc:sldMk cId="3880694898" sldId="2511"/>
            <ac:spMk id="4" creationId="{A5BCA3EB-E294-4AC3-AB06-5A07EF93737A}"/>
          </ac:spMkLst>
        </pc:spChg>
        <pc:spChg chg="add del mod">
          <ac:chgData name="SHAHID, Hina (HALF PENNY STEPS HEALTH CENTRE)" userId="S::hina.shahid1_nhs.net#ext#@healthylondonpartnership.onmicrosoft.com::51d19483-f91b-43c8-b2ce-c2589c6ba54a" providerId="AD" clId="Web-{5C203612-A3EE-B7B7-7CCB-3784B5DD6DA2}" dt="2022-06-20T11:29:03.012" v="280"/>
          <ac:spMkLst>
            <pc:docMk/>
            <pc:sldMk cId="3880694898" sldId="2511"/>
            <ac:spMk id="5" creationId="{9F2A5253-86D2-74CC-E9BD-12A77F333B6D}"/>
          </ac:spMkLst>
        </pc:spChg>
      </pc:sldChg>
      <pc:sldChg chg="modSp addCm delCm modCm">
        <pc:chgData name="SHAHID, Hina (HALF PENNY STEPS HEALTH CENTRE)" userId="S::hina.shahid1_nhs.net#ext#@healthylondonpartnership.onmicrosoft.com::51d19483-f91b-43c8-b2ce-c2589c6ba54a" providerId="AD" clId="Web-{5C203612-A3EE-B7B7-7CCB-3784B5DD6DA2}" dt="2022-06-20T11:14:53.608" v="211" actId="20577"/>
        <pc:sldMkLst>
          <pc:docMk/>
          <pc:sldMk cId="3162447926" sldId="2520"/>
        </pc:sldMkLst>
        <pc:spChg chg="mod">
          <ac:chgData name="SHAHID, Hina (HALF PENNY STEPS HEALTH CENTRE)" userId="S::hina.shahid1_nhs.net#ext#@healthylondonpartnership.onmicrosoft.com::51d19483-f91b-43c8-b2ce-c2589c6ba54a" providerId="AD" clId="Web-{5C203612-A3EE-B7B7-7CCB-3784B5DD6DA2}" dt="2022-06-20T11:14:53.608" v="211" actId="20577"/>
          <ac:spMkLst>
            <pc:docMk/>
            <pc:sldMk cId="3162447926" sldId="2520"/>
            <ac:spMk id="4" creationId="{224A2D31-2531-4F7B-851E-F86DEB29EE97}"/>
          </ac:spMkLst>
        </pc:spChg>
      </pc:sldChg>
      <pc:sldChg chg="ord">
        <pc:chgData name="SHAHID, Hina (HALF PENNY STEPS HEALTH CENTRE)" userId="S::hina.shahid1_nhs.net#ext#@healthylondonpartnership.onmicrosoft.com::51d19483-f91b-43c8-b2ce-c2589c6ba54a" providerId="AD" clId="Web-{5C203612-A3EE-B7B7-7CCB-3784B5DD6DA2}" dt="2022-06-20T10:52:57.812" v="55"/>
        <pc:sldMkLst>
          <pc:docMk/>
          <pc:sldMk cId="3305246193" sldId="2523"/>
        </pc:sldMkLst>
      </pc:sldChg>
      <pc:sldChg chg="del">
        <pc:chgData name="SHAHID, Hina (HALF PENNY STEPS HEALTH CENTRE)" userId="S::hina.shahid1_nhs.net#ext#@healthylondonpartnership.onmicrosoft.com::51d19483-f91b-43c8-b2ce-c2589c6ba54a" providerId="AD" clId="Web-{5C203612-A3EE-B7B7-7CCB-3784B5DD6DA2}" dt="2022-06-20T11:01:41.236" v="71"/>
        <pc:sldMkLst>
          <pc:docMk/>
          <pc:sldMk cId="3285932538" sldId="2525"/>
        </pc:sldMkLst>
      </pc:sldChg>
      <pc:sldChg chg="modSp ord">
        <pc:chgData name="SHAHID, Hina (HALF PENNY STEPS HEALTH CENTRE)" userId="S::hina.shahid1_nhs.net#ext#@healthylondonpartnership.onmicrosoft.com::51d19483-f91b-43c8-b2ce-c2589c6ba54a" providerId="AD" clId="Web-{5C203612-A3EE-B7B7-7CCB-3784B5DD6DA2}" dt="2022-06-20T11:03:50.819" v="94" actId="20577"/>
        <pc:sldMkLst>
          <pc:docMk/>
          <pc:sldMk cId="1526711357" sldId="2526"/>
        </pc:sldMkLst>
        <pc:spChg chg="mod">
          <ac:chgData name="SHAHID, Hina (HALF PENNY STEPS HEALTH CENTRE)" userId="S::hina.shahid1_nhs.net#ext#@healthylondonpartnership.onmicrosoft.com::51d19483-f91b-43c8-b2ce-c2589c6ba54a" providerId="AD" clId="Web-{5C203612-A3EE-B7B7-7CCB-3784B5DD6DA2}" dt="2022-06-20T11:03:50.819" v="94" actId="20577"/>
          <ac:spMkLst>
            <pc:docMk/>
            <pc:sldMk cId="1526711357" sldId="2526"/>
            <ac:spMk id="2" creationId="{FE403339-EE50-451E-B414-EA4FBDA4681B}"/>
          </ac:spMkLst>
        </pc:spChg>
      </pc:sldChg>
      <pc:sldChg chg="del">
        <pc:chgData name="SHAHID, Hina (HALF PENNY STEPS HEALTH CENTRE)" userId="S::hina.shahid1_nhs.net#ext#@healthylondonpartnership.onmicrosoft.com::51d19483-f91b-43c8-b2ce-c2589c6ba54a" providerId="AD" clId="Web-{5C203612-A3EE-B7B7-7CCB-3784B5DD6DA2}" dt="2022-06-20T09:42:09.386" v="0"/>
        <pc:sldMkLst>
          <pc:docMk/>
          <pc:sldMk cId="396305317" sldId="2527"/>
        </pc:sldMkLst>
      </pc:sldChg>
      <pc:sldChg chg="modSp">
        <pc:chgData name="SHAHID, Hina (HALF PENNY STEPS HEALTH CENTRE)" userId="S::hina.shahid1_nhs.net#ext#@healthylondonpartnership.onmicrosoft.com::51d19483-f91b-43c8-b2ce-c2589c6ba54a" providerId="AD" clId="Web-{5C203612-A3EE-B7B7-7CCB-3784B5DD6DA2}" dt="2022-06-20T11:10:12.082" v="191" actId="20577"/>
        <pc:sldMkLst>
          <pc:docMk/>
          <pc:sldMk cId="1552446246" sldId="2529"/>
        </pc:sldMkLst>
        <pc:spChg chg="mod">
          <ac:chgData name="SHAHID, Hina (HALF PENNY STEPS HEALTH CENTRE)" userId="S::hina.shahid1_nhs.net#ext#@healthylondonpartnership.onmicrosoft.com::51d19483-f91b-43c8-b2ce-c2589c6ba54a" providerId="AD" clId="Web-{5C203612-A3EE-B7B7-7CCB-3784B5DD6DA2}" dt="2022-06-20T11:10:12.082" v="191" actId="20577"/>
          <ac:spMkLst>
            <pc:docMk/>
            <pc:sldMk cId="1552446246" sldId="2529"/>
            <ac:spMk id="3" creationId="{8F15044A-AC13-4299-8E83-4D5FA04A116C}"/>
          </ac:spMkLst>
        </pc:spChg>
        <pc:spChg chg="mod">
          <ac:chgData name="SHAHID, Hina (HALF PENNY STEPS HEALTH CENTRE)" userId="S::hina.shahid1_nhs.net#ext#@healthylondonpartnership.onmicrosoft.com::51d19483-f91b-43c8-b2ce-c2589c6ba54a" providerId="AD" clId="Web-{5C203612-A3EE-B7B7-7CCB-3784B5DD6DA2}" dt="2022-06-20T11:01:38.846" v="70" actId="20577"/>
          <ac:spMkLst>
            <pc:docMk/>
            <pc:sldMk cId="1552446246" sldId="2529"/>
            <ac:spMk id="4" creationId="{6491B319-AA3E-4725-8FBA-9071041F520A}"/>
          </ac:spMkLst>
        </pc:spChg>
      </pc:sldChg>
      <pc:sldChg chg="modSp del">
        <pc:chgData name="SHAHID, Hina (HALF PENNY STEPS HEALTH CENTRE)" userId="S::hina.shahid1_nhs.net#ext#@healthylondonpartnership.onmicrosoft.com::51d19483-f91b-43c8-b2ce-c2589c6ba54a" providerId="AD" clId="Web-{5C203612-A3EE-B7B7-7CCB-3784B5DD6DA2}" dt="2022-06-20T10:58:06.010" v="65"/>
        <pc:sldMkLst>
          <pc:docMk/>
          <pc:sldMk cId="4075068842" sldId="2530"/>
        </pc:sldMkLst>
        <pc:spChg chg="mod">
          <ac:chgData name="SHAHID, Hina (HALF PENNY STEPS HEALTH CENTRE)" userId="S::hina.shahid1_nhs.net#ext#@healthylondonpartnership.onmicrosoft.com::51d19483-f91b-43c8-b2ce-c2589c6ba54a" providerId="AD" clId="Web-{5C203612-A3EE-B7B7-7CCB-3784B5DD6DA2}" dt="2022-06-20T09:54:32.743" v="52" actId="20577"/>
          <ac:spMkLst>
            <pc:docMk/>
            <pc:sldMk cId="4075068842" sldId="2530"/>
            <ac:spMk id="4" creationId="{9468144D-6005-6715-2E56-F5F8D91362AA}"/>
          </ac:spMkLst>
        </pc:spChg>
      </pc:sldChg>
      <pc:sldChg chg="addSp delSp modSp del">
        <pc:chgData name="SHAHID, Hina (HALF PENNY STEPS HEALTH CENTRE)" userId="S::hina.shahid1_nhs.net#ext#@healthylondonpartnership.onmicrosoft.com::51d19483-f91b-43c8-b2ce-c2589c6ba54a" providerId="AD" clId="Web-{5C203612-A3EE-B7B7-7CCB-3784B5DD6DA2}" dt="2022-06-20T11:27:31.931" v="244"/>
        <pc:sldMkLst>
          <pc:docMk/>
          <pc:sldMk cId="4260389832" sldId="2531"/>
        </pc:sldMkLst>
        <pc:spChg chg="mod">
          <ac:chgData name="SHAHID, Hina (HALF PENNY STEPS HEALTH CENTRE)" userId="S::hina.shahid1_nhs.net#ext#@healthylondonpartnership.onmicrosoft.com::51d19483-f91b-43c8-b2ce-c2589c6ba54a" providerId="AD" clId="Web-{5C203612-A3EE-B7B7-7CCB-3784B5DD6DA2}" dt="2022-06-20T11:04:17.554" v="105" actId="20577"/>
          <ac:spMkLst>
            <pc:docMk/>
            <pc:sldMk cId="4260389832" sldId="2531"/>
            <ac:spMk id="2" creationId="{7BAF939D-DA64-4D5E-94CB-9570B4BC440D}"/>
          </ac:spMkLst>
        </pc:spChg>
        <pc:spChg chg="mod">
          <ac:chgData name="SHAHID, Hina (HALF PENNY STEPS HEALTH CENTRE)" userId="S::hina.shahid1_nhs.net#ext#@healthylondonpartnership.onmicrosoft.com::51d19483-f91b-43c8-b2ce-c2589c6ba54a" providerId="AD" clId="Web-{5C203612-A3EE-B7B7-7CCB-3784B5DD6DA2}" dt="2022-06-20T11:26:43.195" v="230" actId="20577"/>
          <ac:spMkLst>
            <pc:docMk/>
            <pc:sldMk cId="4260389832" sldId="2531"/>
            <ac:spMk id="4" creationId="{7DDE12E7-0191-4C89-8792-61A123A7490F}"/>
          </ac:spMkLst>
        </pc:spChg>
        <pc:spChg chg="add del mod">
          <ac:chgData name="SHAHID, Hina (HALF PENNY STEPS HEALTH CENTRE)" userId="S::hina.shahid1_nhs.net#ext#@healthylondonpartnership.onmicrosoft.com::51d19483-f91b-43c8-b2ce-c2589c6ba54a" providerId="AD" clId="Web-{5C203612-A3EE-B7B7-7CCB-3784B5DD6DA2}" dt="2022-06-20T11:27:29.977" v="243"/>
          <ac:spMkLst>
            <pc:docMk/>
            <pc:sldMk cId="4260389832" sldId="2531"/>
            <ac:spMk id="6" creationId="{7B24D789-C2D2-1FCD-6C00-3DB4FAC82EE9}"/>
          </ac:spMkLst>
        </pc:spChg>
      </pc:sldChg>
      <pc:sldChg chg="modSp add replId">
        <pc:chgData name="SHAHID, Hina (HALF PENNY STEPS HEALTH CENTRE)" userId="S::hina.shahid1_nhs.net#ext#@healthylondonpartnership.onmicrosoft.com::51d19483-f91b-43c8-b2ce-c2589c6ba54a" providerId="AD" clId="Web-{5C203612-A3EE-B7B7-7CCB-3784B5DD6DA2}" dt="2022-06-20T11:03:33.600" v="82" actId="20577"/>
        <pc:sldMkLst>
          <pc:docMk/>
          <pc:sldMk cId="4018948966" sldId="2533"/>
        </pc:sldMkLst>
        <pc:spChg chg="mod">
          <ac:chgData name="SHAHID, Hina (HALF PENNY STEPS HEALTH CENTRE)" userId="S::hina.shahid1_nhs.net#ext#@healthylondonpartnership.onmicrosoft.com::51d19483-f91b-43c8-b2ce-c2589c6ba54a" providerId="AD" clId="Web-{5C203612-A3EE-B7B7-7CCB-3784B5DD6DA2}" dt="2022-06-20T11:03:25.865" v="78" actId="20577"/>
          <ac:spMkLst>
            <pc:docMk/>
            <pc:sldMk cId="4018948966" sldId="2533"/>
            <ac:spMk id="2" creationId="{250E4417-11B0-4044-950E-293E32BB3B09}"/>
          </ac:spMkLst>
        </pc:spChg>
        <pc:spChg chg="mod">
          <ac:chgData name="SHAHID, Hina (HALF PENNY STEPS HEALTH CENTRE)" userId="S::hina.shahid1_nhs.net#ext#@healthylondonpartnership.onmicrosoft.com::51d19483-f91b-43c8-b2ce-c2589c6ba54a" providerId="AD" clId="Web-{5C203612-A3EE-B7B7-7CCB-3784B5DD6DA2}" dt="2022-06-20T11:03:33.600" v="82" actId="20577"/>
          <ac:spMkLst>
            <pc:docMk/>
            <pc:sldMk cId="4018948966" sldId="2533"/>
            <ac:spMk id="4" creationId="{224A2D31-2531-4F7B-851E-F86DEB29EE97}"/>
          </ac:spMkLst>
        </pc:spChg>
      </pc:sldChg>
    </pc:docChg>
  </pc:docChgLst>
  <pc:docChgLst>
    <pc:chgData name="SHAHID, Hina (HALF PENNY STEPS HEALTH CENTRE)" userId="S::hina.shahid1_nhs.net#ext#@healthylondonpartnership.onmicrosoft.com::51d19483-f91b-43c8-b2ce-c2589c6ba54a" providerId="AD" clId="Web-{303E1538-0BB4-4723-5592-ABFA77B7FF2C}"/>
    <pc:docChg chg="modSld">
      <pc:chgData name="SHAHID, Hina (HALF PENNY STEPS HEALTH CENTRE)" userId="S::hina.shahid1_nhs.net#ext#@healthylondonpartnership.onmicrosoft.com::51d19483-f91b-43c8-b2ce-c2589c6ba54a" providerId="AD" clId="Web-{303E1538-0BB4-4723-5592-ABFA77B7FF2C}" dt="2022-06-22T13:28:49.866" v="100"/>
      <pc:docMkLst>
        <pc:docMk/>
      </pc:docMkLst>
      <pc:sldChg chg="delSp">
        <pc:chgData name="SHAHID, Hina (HALF PENNY STEPS HEALTH CENTRE)" userId="S::hina.shahid1_nhs.net#ext#@healthylondonpartnership.onmicrosoft.com::51d19483-f91b-43c8-b2ce-c2589c6ba54a" providerId="AD" clId="Web-{303E1538-0BB4-4723-5592-ABFA77B7FF2C}" dt="2022-06-22T13:28:38.006" v="99"/>
        <pc:sldMkLst>
          <pc:docMk/>
          <pc:sldMk cId="3880694898" sldId="2511"/>
        </pc:sldMkLst>
        <pc:spChg chg="del">
          <ac:chgData name="SHAHID, Hina (HALF PENNY STEPS HEALTH CENTRE)" userId="S::hina.shahid1_nhs.net#ext#@healthylondonpartnership.onmicrosoft.com::51d19483-f91b-43c8-b2ce-c2589c6ba54a" providerId="AD" clId="Web-{303E1538-0BB4-4723-5592-ABFA77B7FF2C}" dt="2022-06-22T13:28:38.006" v="99"/>
          <ac:spMkLst>
            <pc:docMk/>
            <pc:sldMk cId="3880694898" sldId="2511"/>
            <ac:spMk id="3" creationId="{DA9C8EFC-02B7-42C9-A790-D84A662F7E32}"/>
          </ac:spMkLst>
        </pc:spChg>
      </pc:sldChg>
      <pc:sldChg chg="delSp">
        <pc:chgData name="SHAHID, Hina (HALF PENNY STEPS HEALTH CENTRE)" userId="S::hina.shahid1_nhs.net#ext#@healthylondonpartnership.onmicrosoft.com::51d19483-f91b-43c8-b2ce-c2589c6ba54a" providerId="AD" clId="Web-{303E1538-0BB4-4723-5592-ABFA77B7FF2C}" dt="2022-06-22T13:11:22.294" v="92"/>
        <pc:sldMkLst>
          <pc:docMk/>
          <pc:sldMk cId="2275750347" sldId="2512"/>
        </pc:sldMkLst>
        <pc:spChg chg="del">
          <ac:chgData name="SHAHID, Hina (HALF PENNY STEPS HEALTH CENTRE)" userId="S::hina.shahid1_nhs.net#ext#@healthylondonpartnership.onmicrosoft.com::51d19483-f91b-43c8-b2ce-c2589c6ba54a" providerId="AD" clId="Web-{303E1538-0BB4-4723-5592-ABFA77B7FF2C}" dt="2022-06-22T13:11:22.294" v="92"/>
          <ac:spMkLst>
            <pc:docMk/>
            <pc:sldMk cId="2275750347" sldId="2512"/>
            <ac:spMk id="3" creationId="{54693BFC-A953-4345-8FF5-82890198CC18}"/>
          </ac:spMkLst>
        </pc:spChg>
      </pc:sldChg>
      <pc:sldChg chg="delSp">
        <pc:chgData name="SHAHID, Hina (HALF PENNY STEPS HEALTH CENTRE)" userId="S::hina.shahid1_nhs.net#ext#@healthylondonpartnership.onmicrosoft.com::51d19483-f91b-43c8-b2ce-c2589c6ba54a" providerId="AD" clId="Web-{303E1538-0BB4-4723-5592-ABFA77B7FF2C}" dt="2022-06-22T13:28:49.866" v="100"/>
        <pc:sldMkLst>
          <pc:docMk/>
          <pc:sldMk cId="1548047811" sldId="2517"/>
        </pc:sldMkLst>
        <pc:spChg chg="del">
          <ac:chgData name="SHAHID, Hina (HALF PENNY STEPS HEALTH CENTRE)" userId="S::hina.shahid1_nhs.net#ext#@healthylondonpartnership.onmicrosoft.com::51d19483-f91b-43c8-b2ce-c2589c6ba54a" providerId="AD" clId="Web-{303E1538-0BB4-4723-5592-ABFA77B7FF2C}" dt="2022-06-22T13:28:49.866" v="100"/>
          <ac:spMkLst>
            <pc:docMk/>
            <pc:sldMk cId="1548047811" sldId="2517"/>
            <ac:spMk id="3" creationId="{32641722-90D0-4FF7-ADB4-0210C065AC43}"/>
          </ac:spMkLst>
        </pc:spChg>
      </pc:sldChg>
      <pc:sldChg chg="delSp">
        <pc:chgData name="SHAHID, Hina (HALF PENNY STEPS HEALTH CENTRE)" userId="S::hina.shahid1_nhs.net#ext#@healthylondonpartnership.onmicrosoft.com::51d19483-f91b-43c8-b2ce-c2589c6ba54a" providerId="AD" clId="Web-{303E1538-0BB4-4723-5592-ABFA77B7FF2C}" dt="2022-06-22T13:28:14.725" v="95"/>
        <pc:sldMkLst>
          <pc:docMk/>
          <pc:sldMk cId="2677523776" sldId="2519"/>
        </pc:sldMkLst>
        <pc:spChg chg="del">
          <ac:chgData name="SHAHID, Hina (HALF PENNY STEPS HEALTH CENTRE)" userId="S::hina.shahid1_nhs.net#ext#@healthylondonpartnership.onmicrosoft.com::51d19483-f91b-43c8-b2ce-c2589c6ba54a" providerId="AD" clId="Web-{303E1538-0BB4-4723-5592-ABFA77B7FF2C}" dt="2022-06-22T13:28:14.725" v="95"/>
          <ac:spMkLst>
            <pc:docMk/>
            <pc:sldMk cId="2677523776" sldId="2519"/>
            <ac:spMk id="3" creationId="{EF75C5F1-B522-4542-A348-BDBC5C9D9DC1}"/>
          </ac:spMkLst>
        </pc:spChg>
      </pc:sldChg>
      <pc:sldChg chg="delSp modSp modCm">
        <pc:chgData name="SHAHID, Hina (HALF PENNY STEPS HEALTH CENTRE)" userId="S::hina.shahid1_nhs.net#ext#@healthylondonpartnership.onmicrosoft.com::51d19483-f91b-43c8-b2ce-c2589c6ba54a" providerId="AD" clId="Web-{303E1538-0BB4-4723-5592-ABFA77B7FF2C}" dt="2022-06-22T13:28:19.740" v="96"/>
        <pc:sldMkLst>
          <pc:docMk/>
          <pc:sldMk cId="3162447926" sldId="2520"/>
        </pc:sldMkLst>
        <pc:spChg chg="del">
          <ac:chgData name="SHAHID, Hina (HALF PENNY STEPS HEALTH CENTRE)" userId="S::hina.shahid1_nhs.net#ext#@healthylondonpartnership.onmicrosoft.com::51d19483-f91b-43c8-b2ce-c2589c6ba54a" providerId="AD" clId="Web-{303E1538-0BB4-4723-5592-ABFA77B7FF2C}" dt="2022-06-22T13:28:19.740" v="96"/>
          <ac:spMkLst>
            <pc:docMk/>
            <pc:sldMk cId="3162447926" sldId="2520"/>
            <ac:spMk id="3" creationId="{8AF0867A-D5AF-447C-85BD-D638B31017C3}"/>
          </ac:spMkLst>
        </pc:spChg>
        <pc:spChg chg="mod">
          <ac:chgData name="SHAHID, Hina (HALF PENNY STEPS HEALTH CENTRE)" userId="S::hina.shahid1_nhs.net#ext#@healthylondonpartnership.onmicrosoft.com::51d19483-f91b-43c8-b2ce-c2589c6ba54a" providerId="AD" clId="Web-{303E1538-0BB4-4723-5592-ABFA77B7FF2C}" dt="2022-06-22T12:16:51.706" v="91" actId="20577"/>
          <ac:spMkLst>
            <pc:docMk/>
            <pc:sldMk cId="3162447926" sldId="2520"/>
            <ac:spMk id="4" creationId="{224A2D31-2531-4F7B-851E-F86DEB29EE97}"/>
          </ac:spMkLst>
        </pc:spChg>
      </pc:sldChg>
      <pc:sldChg chg="delSp">
        <pc:chgData name="SHAHID, Hina (HALF PENNY STEPS HEALTH CENTRE)" userId="S::hina.shahid1_nhs.net#ext#@healthylondonpartnership.onmicrosoft.com::51d19483-f91b-43c8-b2ce-c2589c6ba54a" providerId="AD" clId="Web-{303E1538-0BB4-4723-5592-ABFA77B7FF2C}" dt="2022-06-22T13:28:00.490" v="93"/>
        <pc:sldMkLst>
          <pc:docMk/>
          <pc:sldMk cId="220785025" sldId="2524"/>
        </pc:sldMkLst>
        <pc:spChg chg="del">
          <ac:chgData name="SHAHID, Hina (HALF PENNY STEPS HEALTH CENTRE)" userId="S::hina.shahid1_nhs.net#ext#@healthylondonpartnership.onmicrosoft.com::51d19483-f91b-43c8-b2ce-c2589c6ba54a" providerId="AD" clId="Web-{303E1538-0BB4-4723-5592-ABFA77B7FF2C}" dt="2022-06-22T13:28:00.490" v="93"/>
          <ac:spMkLst>
            <pc:docMk/>
            <pc:sldMk cId="220785025" sldId="2524"/>
            <ac:spMk id="3" creationId="{AFD22E78-B0C0-44B5-9C59-AF75C24D26A1}"/>
          </ac:spMkLst>
        </pc:spChg>
      </pc:sldChg>
      <pc:sldChg chg="delSp">
        <pc:chgData name="SHAHID, Hina (HALF PENNY STEPS HEALTH CENTRE)" userId="S::hina.shahid1_nhs.net#ext#@healthylondonpartnership.onmicrosoft.com::51d19483-f91b-43c8-b2ce-c2589c6ba54a" providerId="AD" clId="Web-{303E1538-0BB4-4723-5592-ABFA77B7FF2C}" dt="2022-06-22T13:28:05.521" v="94"/>
        <pc:sldMkLst>
          <pc:docMk/>
          <pc:sldMk cId="3285932538" sldId="2525"/>
        </pc:sldMkLst>
        <pc:spChg chg="del">
          <ac:chgData name="SHAHID, Hina (HALF PENNY STEPS HEALTH CENTRE)" userId="S::hina.shahid1_nhs.net#ext#@healthylondonpartnership.onmicrosoft.com::51d19483-f91b-43c8-b2ce-c2589c6ba54a" providerId="AD" clId="Web-{303E1538-0BB4-4723-5592-ABFA77B7FF2C}" dt="2022-06-22T13:28:05.521" v="94"/>
          <ac:spMkLst>
            <pc:docMk/>
            <pc:sldMk cId="3285932538" sldId="2525"/>
            <ac:spMk id="3" creationId="{8F15044A-AC13-4299-8E83-4D5FA04A116C}"/>
          </ac:spMkLst>
        </pc:spChg>
      </pc:sldChg>
      <pc:sldChg chg="delSp">
        <pc:chgData name="SHAHID, Hina (HALF PENNY STEPS HEALTH CENTRE)" userId="S::hina.shahid1_nhs.net#ext#@healthylondonpartnership.onmicrosoft.com::51d19483-f91b-43c8-b2ce-c2589c6ba54a" providerId="AD" clId="Web-{303E1538-0BB4-4723-5592-ABFA77B7FF2C}" dt="2022-06-22T13:28:30.866" v="98"/>
        <pc:sldMkLst>
          <pc:docMk/>
          <pc:sldMk cId="1526711357" sldId="2526"/>
        </pc:sldMkLst>
        <pc:spChg chg="del">
          <ac:chgData name="SHAHID, Hina (HALF PENNY STEPS HEALTH CENTRE)" userId="S::hina.shahid1_nhs.net#ext#@healthylondonpartnership.onmicrosoft.com::51d19483-f91b-43c8-b2ce-c2589c6ba54a" providerId="AD" clId="Web-{303E1538-0BB4-4723-5592-ABFA77B7FF2C}" dt="2022-06-22T13:28:30.866" v="98"/>
          <ac:spMkLst>
            <pc:docMk/>
            <pc:sldMk cId="1526711357" sldId="2526"/>
            <ac:spMk id="3" creationId="{D6033E30-2C44-4581-863E-76217FBD8AFF}"/>
          </ac:spMkLst>
        </pc:spChg>
      </pc:sldChg>
      <pc:sldChg chg="delSp">
        <pc:chgData name="SHAHID, Hina (HALF PENNY STEPS HEALTH CENTRE)" userId="S::hina.shahid1_nhs.net#ext#@healthylondonpartnership.onmicrosoft.com::51d19483-f91b-43c8-b2ce-c2589c6ba54a" providerId="AD" clId="Web-{303E1538-0BB4-4723-5592-ABFA77B7FF2C}" dt="2022-06-22T13:28:25.334" v="97"/>
        <pc:sldMkLst>
          <pc:docMk/>
          <pc:sldMk cId="4018948966" sldId="2533"/>
        </pc:sldMkLst>
        <pc:spChg chg="del">
          <ac:chgData name="SHAHID, Hina (HALF PENNY STEPS HEALTH CENTRE)" userId="S::hina.shahid1_nhs.net#ext#@healthylondonpartnership.onmicrosoft.com::51d19483-f91b-43c8-b2ce-c2589c6ba54a" providerId="AD" clId="Web-{303E1538-0BB4-4723-5592-ABFA77B7FF2C}" dt="2022-06-22T13:28:25.334" v="97"/>
          <ac:spMkLst>
            <pc:docMk/>
            <pc:sldMk cId="4018948966" sldId="2533"/>
            <ac:spMk id="3" creationId="{8AF0867A-D5AF-447C-85BD-D638B31017C3}"/>
          </ac:spMkLst>
        </pc:spChg>
      </pc:sldChg>
    </pc:docChg>
  </pc:docChgLst>
  <pc:docChgLst>
    <pc:chgData name="Lianna Martin" userId="S::lianna.martin@hlp.nhs.uk::59b1ca76-3e9c-4230-8169-44b1a9e78614" providerId="AD" clId="Web-{C9624573-AF2A-057E-EAB2-832B9AA7713A}"/>
    <pc:docChg chg="modSld">
      <pc:chgData name="Lianna Martin" userId="S::lianna.martin@hlp.nhs.uk::59b1ca76-3e9c-4230-8169-44b1a9e78614" providerId="AD" clId="Web-{C9624573-AF2A-057E-EAB2-832B9AA7713A}" dt="2022-06-22T09:17:58.411" v="335" actId="20577"/>
      <pc:docMkLst>
        <pc:docMk/>
      </pc:docMkLst>
      <pc:sldChg chg="modSp">
        <pc:chgData name="Lianna Martin" userId="S::lianna.martin@hlp.nhs.uk::59b1ca76-3e9c-4230-8169-44b1a9e78614" providerId="AD" clId="Web-{C9624573-AF2A-057E-EAB2-832B9AA7713A}" dt="2022-06-22T08:43:46.678" v="202" actId="20577"/>
        <pc:sldMkLst>
          <pc:docMk/>
          <pc:sldMk cId="939924083" sldId="2445"/>
        </pc:sldMkLst>
        <pc:spChg chg="mod">
          <ac:chgData name="Lianna Martin" userId="S::lianna.martin@hlp.nhs.uk::59b1ca76-3e9c-4230-8169-44b1a9e78614" providerId="AD" clId="Web-{C9624573-AF2A-057E-EAB2-832B9AA7713A}" dt="2022-06-22T08:38:44.030" v="157" actId="1076"/>
          <ac:spMkLst>
            <pc:docMk/>
            <pc:sldMk cId="939924083" sldId="2445"/>
            <ac:spMk id="15" creationId="{0DCDBD7D-DF38-47E9-B661-84B080DB947C}"/>
          </ac:spMkLst>
        </pc:spChg>
        <pc:spChg chg="mod">
          <ac:chgData name="Lianna Martin" userId="S::lianna.martin@hlp.nhs.uk::59b1ca76-3e9c-4230-8169-44b1a9e78614" providerId="AD" clId="Web-{C9624573-AF2A-057E-EAB2-832B9AA7713A}" dt="2022-06-22T08:38:37.107" v="155" actId="1076"/>
          <ac:spMkLst>
            <pc:docMk/>
            <pc:sldMk cId="939924083" sldId="2445"/>
            <ac:spMk id="16" creationId="{E9FC1ADC-BF29-4B8D-A277-D2843670DC33}"/>
          </ac:spMkLst>
        </pc:spChg>
        <pc:spChg chg="mod">
          <ac:chgData name="Lianna Martin" userId="S::lianna.martin@hlp.nhs.uk::59b1ca76-3e9c-4230-8169-44b1a9e78614" providerId="AD" clId="Web-{C9624573-AF2A-057E-EAB2-832B9AA7713A}" dt="2022-06-22T08:38:40.576" v="156" actId="1076"/>
          <ac:spMkLst>
            <pc:docMk/>
            <pc:sldMk cId="939924083" sldId="2445"/>
            <ac:spMk id="17" creationId="{102A65B8-BC9D-4766-B0FF-F8528F3BEECE}"/>
          </ac:spMkLst>
        </pc:spChg>
        <pc:spChg chg="mod">
          <ac:chgData name="Lianna Martin" userId="S::lianna.martin@hlp.nhs.uk::59b1ca76-3e9c-4230-8169-44b1a9e78614" providerId="AD" clId="Web-{C9624573-AF2A-057E-EAB2-832B9AA7713A}" dt="2022-06-22T08:43:46.678" v="202" actId="20577"/>
          <ac:spMkLst>
            <pc:docMk/>
            <pc:sldMk cId="939924083" sldId="2445"/>
            <ac:spMk id="275" creationId="{00000000-0000-0000-0000-000000000000}"/>
          </ac:spMkLst>
        </pc:spChg>
      </pc:sldChg>
      <pc:sldChg chg="modSp">
        <pc:chgData name="Lianna Martin" userId="S::lianna.martin@hlp.nhs.uk::59b1ca76-3e9c-4230-8169-44b1a9e78614" providerId="AD" clId="Web-{C9624573-AF2A-057E-EAB2-832B9AA7713A}" dt="2022-06-22T08:43:56.694" v="204" actId="20577"/>
        <pc:sldMkLst>
          <pc:docMk/>
          <pc:sldMk cId="190529881" sldId="2497"/>
        </pc:sldMkLst>
        <pc:spChg chg="mod">
          <ac:chgData name="Lianna Martin" userId="S::lianna.martin@hlp.nhs.uk::59b1ca76-3e9c-4230-8169-44b1a9e78614" providerId="AD" clId="Web-{C9624573-AF2A-057E-EAB2-832B9AA7713A}" dt="2022-06-22T08:39:32.783" v="164" actId="1076"/>
          <ac:spMkLst>
            <pc:docMk/>
            <pc:sldMk cId="190529881" sldId="2497"/>
            <ac:spMk id="4" creationId="{C1AF47A0-125E-41AC-A768-2F19B26A71B4}"/>
          </ac:spMkLst>
        </pc:spChg>
        <pc:spChg chg="mod">
          <ac:chgData name="Lianna Martin" userId="S::lianna.martin@hlp.nhs.uk::59b1ca76-3e9c-4230-8169-44b1a9e78614" providerId="AD" clId="Web-{C9624573-AF2A-057E-EAB2-832B9AA7713A}" dt="2022-06-22T08:39:39.456" v="165" actId="1076"/>
          <ac:spMkLst>
            <pc:docMk/>
            <pc:sldMk cId="190529881" sldId="2497"/>
            <ac:spMk id="20" creationId="{0193D88B-E385-44CB-986E-C48A2A759B9D}"/>
          </ac:spMkLst>
        </pc:spChg>
        <pc:spChg chg="mod">
          <ac:chgData name="Lianna Martin" userId="S::lianna.martin@hlp.nhs.uk::59b1ca76-3e9c-4230-8169-44b1a9e78614" providerId="AD" clId="Web-{C9624573-AF2A-057E-EAB2-832B9AA7713A}" dt="2022-06-22T08:43:56.694" v="204" actId="20577"/>
          <ac:spMkLst>
            <pc:docMk/>
            <pc:sldMk cId="190529881" sldId="2497"/>
            <ac:spMk id="275" creationId="{00000000-0000-0000-0000-000000000000}"/>
          </ac:spMkLst>
        </pc:spChg>
        <pc:graphicFrameChg chg="mod">
          <ac:chgData name="Lianna Martin" userId="S::lianna.martin@hlp.nhs.uk::59b1ca76-3e9c-4230-8169-44b1a9e78614" providerId="AD" clId="Web-{C9624573-AF2A-057E-EAB2-832B9AA7713A}" dt="2022-06-22T08:38:57.671" v="158" actId="1076"/>
          <ac:graphicFrameMkLst>
            <pc:docMk/>
            <pc:sldMk cId="190529881" sldId="2497"/>
            <ac:graphicFrameMk id="5" creationId="{501B5BD3-E9B9-47E2-B491-D1C561DA5EE5}"/>
          </ac:graphicFrameMkLst>
        </pc:graphicFrameChg>
        <pc:picChg chg="mod">
          <ac:chgData name="Lianna Martin" userId="S::lianna.martin@hlp.nhs.uk::59b1ca76-3e9c-4230-8169-44b1a9e78614" providerId="AD" clId="Web-{C9624573-AF2A-057E-EAB2-832B9AA7713A}" dt="2022-06-22T08:39:24.783" v="163" actId="1076"/>
          <ac:picMkLst>
            <pc:docMk/>
            <pc:sldMk cId="190529881" sldId="2497"/>
            <ac:picMk id="3" creationId="{3A60F5F9-B7AC-4453-81A9-844496B8826D}"/>
          </ac:picMkLst>
        </pc:picChg>
        <pc:picChg chg="mod">
          <ac:chgData name="Lianna Martin" userId="S::lianna.martin@hlp.nhs.uk::59b1ca76-3e9c-4230-8169-44b1a9e78614" providerId="AD" clId="Web-{C9624573-AF2A-057E-EAB2-832B9AA7713A}" dt="2022-06-22T08:39:01.531" v="159" actId="1076"/>
          <ac:picMkLst>
            <pc:docMk/>
            <pc:sldMk cId="190529881" sldId="2497"/>
            <ac:picMk id="7" creationId="{DC013C42-C51B-4807-B88C-236CCB0DBB6E}"/>
          </ac:picMkLst>
        </pc:picChg>
      </pc:sldChg>
      <pc:sldChg chg="modSp">
        <pc:chgData name="Lianna Martin" userId="S::lianna.martin@hlp.nhs.uk::59b1ca76-3e9c-4230-8169-44b1a9e78614" providerId="AD" clId="Web-{C9624573-AF2A-057E-EAB2-832B9AA7713A}" dt="2022-06-22T08:43:01.612" v="196" actId="20577"/>
        <pc:sldMkLst>
          <pc:docMk/>
          <pc:sldMk cId="4267404009" sldId="2510"/>
        </pc:sldMkLst>
        <pc:spChg chg="mod">
          <ac:chgData name="Lianna Martin" userId="S::lianna.martin@hlp.nhs.uk::59b1ca76-3e9c-4230-8169-44b1a9e78614" providerId="AD" clId="Web-{C9624573-AF2A-057E-EAB2-832B9AA7713A}" dt="2022-06-22T08:43:01.612" v="196" actId="20577"/>
          <ac:spMkLst>
            <pc:docMk/>
            <pc:sldMk cId="4267404009" sldId="2510"/>
            <ac:spMk id="2" creationId="{AB75A49E-0D33-4FAB-AC3C-0A44DCADA33B}"/>
          </ac:spMkLst>
        </pc:spChg>
        <pc:spChg chg="mod">
          <ac:chgData name="Lianna Martin" userId="S::lianna.martin@hlp.nhs.uk::59b1ca76-3e9c-4230-8169-44b1a9e78614" providerId="AD" clId="Web-{C9624573-AF2A-057E-EAB2-832B9AA7713A}" dt="2022-06-22T08:42:01.904" v="190" actId="20577"/>
          <ac:spMkLst>
            <pc:docMk/>
            <pc:sldMk cId="4267404009" sldId="2510"/>
            <ac:spMk id="4" creationId="{67D92AA3-2A1A-4280-A0D7-292875DDCA94}"/>
          </ac:spMkLst>
        </pc:spChg>
      </pc:sldChg>
      <pc:sldChg chg="modSp">
        <pc:chgData name="Lianna Martin" userId="S::lianna.martin@hlp.nhs.uk::59b1ca76-3e9c-4230-8169-44b1a9e78614" providerId="AD" clId="Web-{C9624573-AF2A-057E-EAB2-832B9AA7713A}" dt="2022-06-22T08:44:54.073" v="210" actId="20577"/>
        <pc:sldMkLst>
          <pc:docMk/>
          <pc:sldMk cId="2275750347" sldId="2512"/>
        </pc:sldMkLst>
        <pc:spChg chg="mod">
          <ac:chgData name="Lianna Martin" userId="S::lianna.martin@hlp.nhs.uk::59b1ca76-3e9c-4230-8169-44b1a9e78614" providerId="AD" clId="Web-{C9624573-AF2A-057E-EAB2-832B9AA7713A}" dt="2022-06-22T08:44:54.073" v="210" actId="20577"/>
          <ac:spMkLst>
            <pc:docMk/>
            <pc:sldMk cId="2275750347" sldId="2512"/>
            <ac:spMk id="2" creationId="{A7923047-43E6-4222-A82D-79E5CEAA0DC6}"/>
          </ac:spMkLst>
        </pc:spChg>
      </pc:sldChg>
      <pc:sldChg chg="modSp">
        <pc:chgData name="Lianna Martin" userId="S::lianna.martin@hlp.nhs.uk::59b1ca76-3e9c-4230-8169-44b1a9e78614" providerId="AD" clId="Web-{C9624573-AF2A-057E-EAB2-832B9AA7713A}" dt="2022-06-22T08:57:23.802" v="321" actId="20577"/>
        <pc:sldMkLst>
          <pc:docMk/>
          <pc:sldMk cId="2677523776" sldId="2519"/>
        </pc:sldMkLst>
        <pc:spChg chg="mod">
          <ac:chgData name="Lianna Martin" userId="S::lianna.martin@hlp.nhs.uk::59b1ca76-3e9c-4230-8169-44b1a9e78614" providerId="AD" clId="Web-{C9624573-AF2A-057E-EAB2-832B9AA7713A}" dt="2022-06-22T08:57:23.802" v="321" actId="20577"/>
          <ac:spMkLst>
            <pc:docMk/>
            <pc:sldMk cId="2677523776" sldId="2519"/>
            <ac:spMk id="2" creationId="{FC4B0BC8-7D0C-4B0D-B913-908AA1C38C97}"/>
          </ac:spMkLst>
        </pc:spChg>
        <pc:spChg chg="mod">
          <ac:chgData name="Lianna Martin" userId="S::lianna.martin@hlp.nhs.uk::59b1ca76-3e9c-4230-8169-44b1a9e78614" providerId="AD" clId="Web-{C9624573-AF2A-057E-EAB2-832B9AA7713A}" dt="2022-06-22T08:57:20.583" v="320" actId="20577"/>
          <ac:spMkLst>
            <pc:docMk/>
            <pc:sldMk cId="2677523776" sldId="2519"/>
            <ac:spMk id="4" creationId="{0C6522BA-40DF-40EF-BDD6-8B0644C86988}"/>
          </ac:spMkLst>
        </pc:spChg>
      </pc:sldChg>
      <pc:sldChg chg="addCm">
        <pc:chgData name="Lianna Martin" userId="S::lianna.martin@hlp.nhs.uk::59b1ca76-3e9c-4230-8169-44b1a9e78614" providerId="AD" clId="Web-{C9624573-AF2A-057E-EAB2-832B9AA7713A}" dt="2022-06-22T09:16:49.671" v="324"/>
        <pc:sldMkLst>
          <pc:docMk/>
          <pc:sldMk cId="3162447926" sldId="2520"/>
        </pc:sldMkLst>
      </pc:sldChg>
      <pc:sldChg chg="modSp">
        <pc:chgData name="Lianna Martin" userId="S::lianna.martin@hlp.nhs.uk::59b1ca76-3e9c-4230-8169-44b1a9e78614" providerId="AD" clId="Web-{C9624573-AF2A-057E-EAB2-832B9AA7713A}" dt="2022-06-22T08:43:27.911" v="201" actId="20577"/>
        <pc:sldMkLst>
          <pc:docMk/>
          <pc:sldMk cId="1340838660" sldId="2521"/>
        </pc:sldMkLst>
        <pc:spChg chg="mod">
          <ac:chgData name="Lianna Martin" userId="S::lianna.martin@hlp.nhs.uk::59b1ca76-3e9c-4230-8169-44b1a9e78614" providerId="AD" clId="Web-{C9624573-AF2A-057E-EAB2-832B9AA7713A}" dt="2022-06-22T08:43:27.911" v="201" actId="20577"/>
          <ac:spMkLst>
            <pc:docMk/>
            <pc:sldMk cId="1340838660" sldId="2521"/>
            <ac:spMk id="2" creationId="{D31E0AC6-D778-422E-BCD0-41199FFA53FF}"/>
          </ac:spMkLst>
        </pc:spChg>
      </pc:sldChg>
      <pc:sldChg chg="modSp">
        <pc:chgData name="Lianna Martin" userId="S::lianna.martin@hlp.nhs.uk::59b1ca76-3e9c-4230-8169-44b1a9e78614" providerId="AD" clId="Web-{C9624573-AF2A-057E-EAB2-832B9AA7713A}" dt="2022-06-22T08:50:52.069" v="274" actId="14100"/>
        <pc:sldMkLst>
          <pc:docMk/>
          <pc:sldMk cId="3771792579" sldId="2522"/>
        </pc:sldMkLst>
        <pc:spChg chg="mod">
          <ac:chgData name="Lianna Martin" userId="S::lianna.martin@hlp.nhs.uk::59b1ca76-3e9c-4230-8169-44b1a9e78614" providerId="AD" clId="Web-{C9624573-AF2A-057E-EAB2-832B9AA7713A}" dt="2022-06-22T08:45:55.422" v="214" actId="20577"/>
          <ac:spMkLst>
            <pc:docMk/>
            <pc:sldMk cId="3771792579" sldId="2522"/>
            <ac:spMk id="2" creationId="{FE19B407-CD40-4BC6-8582-52E1A592EC1E}"/>
          </ac:spMkLst>
        </pc:spChg>
        <pc:spChg chg="mod">
          <ac:chgData name="Lianna Martin" userId="S::lianna.martin@hlp.nhs.uk::59b1ca76-3e9c-4230-8169-44b1a9e78614" providerId="AD" clId="Web-{C9624573-AF2A-057E-EAB2-832B9AA7713A}" dt="2022-06-22T08:47:25.569" v="227" actId="20577"/>
          <ac:spMkLst>
            <pc:docMk/>
            <pc:sldMk cId="3771792579" sldId="2522"/>
            <ac:spMk id="3" creationId="{483D653C-CDDB-4F41-94CF-4942F8FE1247}"/>
          </ac:spMkLst>
        </pc:spChg>
        <pc:spChg chg="mod">
          <ac:chgData name="Lianna Martin" userId="S::lianna.martin@hlp.nhs.uk::59b1ca76-3e9c-4230-8169-44b1a9e78614" providerId="AD" clId="Web-{C9624573-AF2A-057E-EAB2-832B9AA7713A}" dt="2022-06-22T08:50:52.069" v="274" actId="14100"/>
          <ac:spMkLst>
            <pc:docMk/>
            <pc:sldMk cId="3771792579" sldId="2522"/>
            <ac:spMk id="4" creationId="{B5B775B9-D853-4834-9EC3-69F768392BF4}"/>
          </ac:spMkLst>
        </pc:spChg>
      </pc:sldChg>
      <pc:sldChg chg="modSp">
        <pc:chgData name="Lianna Martin" userId="S::lianna.martin@hlp.nhs.uk::59b1ca76-3e9c-4230-8169-44b1a9e78614" providerId="AD" clId="Web-{C9624573-AF2A-057E-EAB2-832B9AA7713A}" dt="2022-06-22T08:53:46.145" v="301" actId="20577"/>
        <pc:sldMkLst>
          <pc:docMk/>
          <pc:sldMk cId="3305246193" sldId="2523"/>
        </pc:sldMkLst>
        <pc:spChg chg="mod">
          <ac:chgData name="Lianna Martin" userId="S::lianna.martin@hlp.nhs.uk::59b1ca76-3e9c-4230-8169-44b1a9e78614" providerId="AD" clId="Web-{C9624573-AF2A-057E-EAB2-832B9AA7713A}" dt="2022-06-22T08:53:36.831" v="299" actId="20577"/>
          <ac:spMkLst>
            <pc:docMk/>
            <pc:sldMk cId="3305246193" sldId="2523"/>
            <ac:spMk id="2" creationId="{8AEE1FE3-2C91-43CF-B692-B0DBCD6D9F1C}"/>
          </ac:spMkLst>
        </pc:spChg>
        <pc:spChg chg="mod">
          <ac:chgData name="Lianna Martin" userId="S::lianna.martin@hlp.nhs.uk::59b1ca76-3e9c-4230-8169-44b1a9e78614" providerId="AD" clId="Web-{C9624573-AF2A-057E-EAB2-832B9AA7713A}" dt="2022-06-22T08:53:46.145" v="301" actId="20577"/>
          <ac:spMkLst>
            <pc:docMk/>
            <pc:sldMk cId="3305246193" sldId="2523"/>
            <ac:spMk id="3" creationId="{B39C708F-F363-408B-84A9-29FF8CC38221}"/>
          </ac:spMkLst>
        </pc:spChg>
      </pc:sldChg>
      <pc:sldChg chg="modSp">
        <pc:chgData name="Lianna Martin" userId="S::lianna.martin@hlp.nhs.uk::59b1ca76-3e9c-4230-8169-44b1a9e78614" providerId="AD" clId="Web-{C9624573-AF2A-057E-EAB2-832B9AA7713A}" dt="2022-06-22T08:51:17.868" v="278" actId="20577"/>
        <pc:sldMkLst>
          <pc:docMk/>
          <pc:sldMk cId="220785025" sldId="2524"/>
        </pc:sldMkLst>
        <pc:spChg chg="mod">
          <ac:chgData name="Lianna Martin" userId="S::lianna.martin@hlp.nhs.uk::59b1ca76-3e9c-4230-8169-44b1a9e78614" providerId="AD" clId="Web-{C9624573-AF2A-057E-EAB2-832B9AA7713A}" dt="2022-06-22T08:51:17.868" v="278" actId="20577"/>
          <ac:spMkLst>
            <pc:docMk/>
            <pc:sldMk cId="220785025" sldId="2524"/>
            <ac:spMk id="2" creationId="{77515738-9167-4BFA-B928-2477916C5F84}"/>
          </ac:spMkLst>
        </pc:spChg>
      </pc:sldChg>
      <pc:sldChg chg="modSp">
        <pc:chgData name="Lianna Martin" userId="S::lianna.martin@hlp.nhs.uk::59b1ca76-3e9c-4230-8169-44b1a9e78614" providerId="AD" clId="Web-{C9624573-AF2A-057E-EAB2-832B9AA7713A}" dt="2022-06-22T08:52:57.281" v="293" actId="20577"/>
        <pc:sldMkLst>
          <pc:docMk/>
          <pc:sldMk cId="3285932538" sldId="2525"/>
        </pc:sldMkLst>
        <pc:spChg chg="mod">
          <ac:chgData name="Lianna Martin" userId="S::lianna.martin@hlp.nhs.uk::59b1ca76-3e9c-4230-8169-44b1a9e78614" providerId="AD" clId="Web-{C9624573-AF2A-057E-EAB2-832B9AA7713A}" dt="2022-06-22T08:51:48.042" v="282" actId="20577"/>
          <ac:spMkLst>
            <pc:docMk/>
            <pc:sldMk cId="3285932538" sldId="2525"/>
            <ac:spMk id="2" creationId="{5A6BA377-D813-4CA9-B104-4F2BDFBCA84B}"/>
          </ac:spMkLst>
        </pc:spChg>
        <pc:spChg chg="mod">
          <ac:chgData name="Lianna Martin" userId="S::lianna.martin@hlp.nhs.uk::59b1ca76-3e9c-4230-8169-44b1a9e78614" providerId="AD" clId="Web-{C9624573-AF2A-057E-EAB2-832B9AA7713A}" dt="2022-06-22T08:52:57.281" v="293" actId="20577"/>
          <ac:spMkLst>
            <pc:docMk/>
            <pc:sldMk cId="3285932538" sldId="2525"/>
            <ac:spMk id="4" creationId="{6491B319-AA3E-4725-8FBA-9071041F520A}"/>
          </ac:spMkLst>
        </pc:spChg>
      </pc:sldChg>
      <pc:sldChg chg="modSp">
        <pc:chgData name="Lianna Martin" userId="S::lianna.martin@hlp.nhs.uk::59b1ca76-3e9c-4230-8169-44b1a9e78614" providerId="AD" clId="Web-{C9624573-AF2A-057E-EAB2-832B9AA7713A}" dt="2022-06-22T09:17:58.411" v="335" actId="20577"/>
        <pc:sldMkLst>
          <pc:docMk/>
          <pc:sldMk cId="1526711357" sldId="2526"/>
        </pc:sldMkLst>
        <pc:spChg chg="mod">
          <ac:chgData name="Lianna Martin" userId="S::lianna.martin@hlp.nhs.uk::59b1ca76-3e9c-4230-8169-44b1a9e78614" providerId="AD" clId="Web-{C9624573-AF2A-057E-EAB2-832B9AA7713A}" dt="2022-06-22T09:17:19.252" v="332" actId="20577"/>
          <ac:spMkLst>
            <pc:docMk/>
            <pc:sldMk cId="1526711357" sldId="2526"/>
            <ac:spMk id="2" creationId="{FE403339-EE50-451E-B414-EA4FBDA4681B}"/>
          </ac:spMkLst>
        </pc:spChg>
        <pc:spChg chg="mod">
          <ac:chgData name="Lianna Martin" userId="S::lianna.martin@hlp.nhs.uk::59b1ca76-3e9c-4230-8169-44b1a9e78614" providerId="AD" clId="Web-{C9624573-AF2A-057E-EAB2-832B9AA7713A}" dt="2022-06-22T09:17:58.411" v="335" actId="20577"/>
          <ac:spMkLst>
            <pc:docMk/>
            <pc:sldMk cId="1526711357" sldId="2526"/>
            <ac:spMk id="4" creationId="{13DACDCF-1EA8-4CA3-9FF3-2234908F8E8A}"/>
          </ac:spMkLst>
        </pc:spChg>
      </pc:sldChg>
      <pc:sldChg chg="modSp">
        <pc:chgData name="Lianna Martin" userId="S::lianna.martin@hlp.nhs.uk::59b1ca76-3e9c-4230-8169-44b1a9e78614" providerId="AD" clId="Web-{C9624573-AF2A-057E-EAB2-832B9AA7713A}" dt="2022-06-22T09:17:07.157" v="328" actId="20577"/>
        <pc:sldMkLst>
          <pc:docMk/>
          <pc:sldMk cId="4018948966" sldId="2533"/>
        </pc:sldMkLst>
        <pc:spChg chg="mod">
          <ac:chgData name="Lianna Martin" userId="S::lianna.martin@hlp.nhs.uk::59b1ca76-3e9c-4230-8169-44b1a9e78614" providerId="AD" clId="Web-{C9624573-AF2A-057E-EAB2-832B9AA7713A}" dt="2022-06-22T09:17:07.157" v="328" actId="20577"/>
          <ac:spMkLst>
            <pc:docMk/>
            <pc:sldMk cId="4018948966" sldId="2533"/>
            <ac:spMk id="2" creationId="{250E4417-11B0-4044-950E-293E32BB3B09}"/>
          </ac:spMkLst>
        </pc:spChg>
      </pc:sldChg>
    </pc:docChg>
  </pc:docChgLst>
  <pc:docChgLst>
    <pc:chgData name="Jennifer Brooks" userId="93ef732e-884d-4c04-8997-b138296c939b" providerId="ADAL" clId="{9F41DC44-44F4-4498-A2FE-919A064D1C47}"/>
    <pc:docChg chg="undo redo custSel addSld delSld modSld sldOrd">
      <pc:chgData name="Jennifer Brooks" userId="93ef732e-884d-4c04-8997-b138296c939b" providerId="ADAL" clId="{9F41DC44-44F4-4498-A2FE-919A064D1C47}" dt="2022-06-24T15:18:00.912" v="12938" actId="20577"/>
      <pc:docMkLst>
        <pc:docMk/>
      </pc:docMkLst>
      <pc:sldChg chg="add">
        <pc:chgData name="Jennifer Brooks" userId="93ef732e-884d-4c04-8997-b138296c939b" providerId="ADAL" clId="{9F41DC44-44F4-4498-A2FE-919A064D1C47}" dt="2022-06-22T07:14:50.947" v="9899"/>
        <pc:sldMkLst>
          <pc:docMk/>
          <pc:sldMk cId="206648352" sldId="257"/>
        </pc:sldMkLst>
      </pc:sldChg>
      <pc:sldChg chg="add">
        <pc:chgData name="Jennifer Brooks" userId="93ef732e-884d-4c04-8997-b138296c939b" providerId="ADAL" clId="{9F41DC44-44F4-4498-A2FE-919A064D1C47}" dt="2022-06-22T07:14:50.947" v="9899"/>
        <pc:sldMkLst>
          <pc:docMk/>
          <pc:sldMk cId="3908588701" sldId="261"/>
        </pc:sldMkLst>
      </pc:sldChg>
      <pc:sldChg chg="add">
        <pc:chgData name="Jennifer Brooks" userId="93ef732e-884d-4c04-8997-b138296c939b" providerId="ADAL" clId="{9F41DC44-44F4-4498-A2FE-919A064D1C47}" dt="2022-06-22T07:14:50.947" v="9899"/>
        <pc:sldMkLst>
          <pc:docMk/>
          <pc:sldMk cId="3718449598" sldId="823"/>
        </pc:sldMkLst>
      </pc:sldChg>
      <pc:sldChg chg="add">
        <pc:chgData name="Jennifer Brooks" userId="93ef732e-884d-4c04-8997-b138296c939b" providerId="ADAL" clId="{9F41DC44-44F4-4498-A2FE-919A064D1C47}" dt="2022-06-22T07:14:50.947" v="9899"/>
        <pc:sldMkLst>
          <pc:docMk/>
          <pc:sldMk cId="3353154549" sldId="825"/>
        </pc:sldMkLst>
      </pc:sldChg>
      <pc:sldChg chg="add">
        <pc:chgData name="Jennifer Brooks" userId="93ef732e-884d-4c04-8997-b138296c939b" providerId="ADAL" clId="{9F41DC44-44F4-4498-A2FE-919A064D1C47}" dt="2022-06-22T07:14:50.947" v="9899"/>
        <pc:sldMkLst>
          <pc:docMk/>
          <pc:sldMk cId="3393420631" sldId="828"/>
        </pc:sldMkLst>
      </pc:sldChg>
      <pc:sldChg chg="add">
        <pc:chgData name="Jennifer Brooks" userId="93ef732e-884d-4c04-8997-b138296c939b" providerId="ADAL" clId="{9F41DC44-44F4-4498-A2FE-919A064D1C47}" dt="2022-06-22T07:14:50.947" v="9899"/>
        <pc:sldMkLst>
          <pc:docMk/>
          <pc:sldMk cId="831975268" sldId="835"/>
        </pc:sldMkLst>
      </pc:sldChg>
      <pc:sldChg chg="add">
        <pc:chgData name="Jennifer Brooks" userId="93ef732e-884d-4c04-8997-b138296c939b" providerId="ADAL" clId="{9F41DC44-44F4-4498-A2FE-919A064D1C47}" dt="2022-06-22T07:14:50.947" v="9899"/>
        <pc:sldMkLst>
          <pc:docMk/>
          <pc:sldMk cId="3453959274" sldId="1030"/>
        </pc:sldMkLst>
      </pc:sldChg>
      <pc:sldChg chg="add">
        <pc:chgData name="Jennifer Brooks" userId="93ef732e-884d-4c04-8997-b138296c939b" providerId="ADAL" clId="{9F41DC44-44F4-4498-A2FE-919A064D1C47}" dt="2022-06-22T07:14:50.947" v="9899"/>
        <pc:sldMkLst>
          <pc:docMk/>
          <pc:sldMk cId="1924216467" sldId="2438"/>
        </pc:sldMkLst>
      </pc:sldChg>
      <pc:sldChg chg="delSp modSp mod">
        <pc:chgData name="Jennifer Brooks" userId="93ef732e-884d-4c04-8997-b138296c939b" providerId="ADAL" clId="{9F41DC44-44F4-4498-A2FE-919A064D1C47}" dt="2022-06-23T08:18:27.376" v="12298" actId="20577"/>
        <pc:sldMkLst>
          <pc:docMk/>
          <pc:sldMk cId="775657316" sldId="2442"/>
        </pc:sldMkLst>
        <pc:spChg chg="del mod">
          <ac:chgData name="Jennifer Brooks" userId="93ef732e-884d-4c04-8997-b138296c939b" providerId="ADAL" clId="{9F41DC44-44F4-4498-A2FE-919A064D1C47}" dt="2022-06-14T07:07:50.190" v="6365"/>
          <ac:spMkLst>
            <pc:docMk/>
            <pc:sldMk cId="775657316" sldId="2442"/>
            <ac:spMk id="12" creationId="{7C45B5AC-79BD-4C8A-8B48-C8D7C5FF933D}"/>
          </ac:spMkLst>
        </pc:spChg>
        <pc:spChg chg="mod">
          <ac:chgData name="Jennifer Brooks" userId="93ef732e-884d-4c04-8997-b138296c939b" providerId="ADAL" clId="{9F41DC44-44F4-4498-A2FE-919A064D1C47}" dt="2022-06-23T08:18:27.376" v="12298" actId="20577"/>
          <ac:spMkLst>
            <pc:docMk/>
            <pc:sldMk cId="775657316" sldId="2442"/>
            <ac:spMk id="251" creationId="{00000000-0000-0000-0000-000000000000}"/>
          </ac:spMkLst>
        </pc:spChg>
        <pc:picChg chg="del">
          <ac:chgData name="Jennifer Brooks" userId="93ef732e-884d-4c04-8997-b138296c939b" providerId="ADAL" clId="{9F41DC44-44F4-4498-A2FE-919A064D1C47}" dt="2022-06-14T07:07:50.189" v="6363" actId="478"/>
          <ac:picMkLst>
            <pc:docMk/>
            <pc:sldMk cId="775657316" sldId="2442"/>
            <ac:picMk id="6" creationId="{957F5CA2-715E-49D6-9994-EA00AB13AA3F}"/>
          </ac:picMkLst>
        </pc:picChg>
      </pc:sldChg>
      <pc:sldChg chg="addSp modSp mod delCm">
        <pc:chgData name="Jennifer Brooks" userId="93ef732e-884d-4c04-8997-b138296c939b" providerId="ADAL" clId="{9F41DC44-44F4-4498-A2FE-919A064D1C47}" dt="2022-06-20T12:33:20.823" v="9877" actId="1076"/>
        <pc:sldMkLst>
          <pc:docMk/>
          <pc:sldMk cId="939924083" sldId="2445"/>
        </pc:sldMkLst>
        <pc:spChg chg="mod">
          <ac:chgData name="Jennifer Brooks" userId="93ef732e-884d-4c04-8997-b138296c939b" providerId="ADAL" clId="{9F41DC44-44F4-4498-A2FE-919A064D1C47}" dt="2022-06-20T10:12:03.223" v="8728" actId="20577"/>
          <ac:spMkLst>
            <pc:docMk/>
            <pc:sldMk cId="939924083" sldId="2445"/>
            <ac:spMk id="2" creationId="{5C82EDFB-C7D5-481B-8D9E-76252020B12D}"/>
          </ac:spMkLst>
        </pc:spChg>
        <pc:spChg chg="add mod">
          <ac:chgData name="Jennifer Brooks" userId="93ef732e-884d-4c04-8997-b138296c939b" providerId="ADAL" clId="{9F41DC44-44F4-4498-A2FE-919A064D1C47}" dt="2022-06-20T12:32:57.488" v="9871" actId="14100"/>
          <ac:spMkLst>
            <pc:docMk/>
            <pc:sldMk cId="939924083" sldId="2445"/>
            <ac:spMk id="15" creationId="{0DCDBD7D-DF38-47E9-B661-84B080DB947C}"/>
          </ac:spMkLst>
        </pc:spChg>
        <pc:spChg chg="mod">
          <ac:chgData name="Jennifer Brooks" userId="93ef732e-884d-4c04-8997-b138296c939b" providerId="ADAL" clId="{9F41DC44-44F4-4498-A2FE-919A064D1C47}" dt="2022-06-20T12:33:20.823" v="9877" actId="1076"/>
          <ac:spMkLst>
            <pc:docMk/>
            <pc:sldMk cId="939924083" sldId="2445"/>
            <ac:spMk id="16" creationId="{E9FC1ADC-BF29-4B8D-A277-D2843670DC33}"/>
          </ac:spMkLst>
        </pc:spChg>
        <pc:spChg chg="mod">
          <ac:chgData name="Jennifer Brooks" userId="93ef732e-884d-4c04-8997-b138296c939b" providerId="ADAL" clId="{9F41DC44-44F4-4498-A2FE-919A064D1C47}" dt="2022-06-20T12:33:06.341" v="9875" actId="1076"/>
          <ac:spMkLst>
            <pc:docMk/>
            <pc:sldMk cId="939924083" sldId="2445"/>
            <ac:spMk id="17" creationId="{102A65B8-BC9D-4766-B0FF-F8528F3BEECE}"/>
          </ac:spMkLst>
        </pc:spChg>
        <pc:spChg chg="mod">
          <ac:chgData name="Jennifer Brooks" userId="93ef732e-884d-4c04-8997-b138296c939b" providerId="ADAL" clId="{9F41DC44-44F4-4498-A2FE-919A064D1C47}" dt="2022-06-20T10:11:59.795" v="8724" actId="20577"/>
          <ac:spMkLst>
            <pc:docMk/>
            <pc:sldMk cId="939924083" sldId="2445"/>
            <ac:spMk id="275" creationId="{00000000-0000-0000-0000-000000000000}"/>
          </ac:spMkLst>
        </pc:spChg>
      </pc:sldChg>
      <pc:sldChg chg="add">
        <pc:chgData name="Jennifer Brooks" userId="93ef732e-884d-4c04-8997-b138296c939b" providerId="ADAL" clId="{9F41DC44-44F4-4498-A2FE-919A064D1C47}" dt="2022-06-22T07:14:50.947" v="9899"/>
        <pc:sldMkLst>
          <pc:docMk/>
          <pc:sldMk cId="1262061193" sldId="2446"/>
        </pc:sldMkLst>
      </pc:sldChg>
      <pc:sldChg chg="add">
        <pc:chgData name="Jennifer Brooks" userId="93ef732e-884d-4c04-8997-b138296c939b" providerId="ADAL" clId="{9F41DC44-44F4-4498-A2FE-919A064D1C47}" dt="2022-06-22T07:14:50.947" v="9899"/>
        <pc:sldMkLst>
          <pc:docMk/>
          <pc:sldMk cId="1523214589" sldId="2449"/>
        </pc:sldMkLst>
      </pc:sldChg>
      <pc:sldChg chg="add">
        <pc:chgData name="Jennifer Brooks" userId="93ef732e-884d-4c04-8997-b138296c939b" providerId="ADAL" clId="{9F41DC44-44F4-4498-A2FE-919A064D1C47}" dt="2022-06-22T07:14:50.947" v="9899"/>
        <pc:sldMkLst>
          <pc:docMk/>
          <pc:sldMk cId="3686268417" sldId="2452"/>
        </pc:sldMkLst>
      </pc:sldChg>
      <pc:sldChg chg="delSp modSp mod">
        <pc:chgData name="Jennifer Brooks" userId="93ef732e-884d-4c04-8997-b138296c939b" providerId="ADAL" clId="{9F41DC44-44F4-4498-A2FE-919A064D1C47}" dt="2022-06-20T10:15:42.220" v="8761" actId="20577"/>
        <pc:sldMkLst>
          <pc:docMk/>
          <pc:sldMk cId="190529881" sldId="2497"/>
        </pc:sldMkLst>
        <pc:spChg chg="del mod">
          <ac:chgData name="Jennifer Brooks" userId="93ef732e-884d-4c04-8997-b138296c939b" providerId="ADAL" clId="{9F41DC44-44F4-4498-A2FE-919A064D1C47}" dt="2022-06-13T09:42:09.325" v="4073" actId="478"/>
          <ac:spMkLst>
            <pc:docMk/>
            <pc:sldMk cId="190529881" sldId="2497"/>
            <ac:spMk id="8" creationId="{317CD5F9-C15C-48FD-81A7-BECAD24A792B}"/>
          </ac:spMkLst>
        </pc:spChg>
        <pc:graphicFrameChg chg="mod modGraphic">
          <ac:chgData name="Jennifer Brooks" userId="93ef732e-884d-4c04-8997-b138296c939b" providerId="ADAL" clId="{9F41DC44-44F4-4498-A2FE-919A064D1C47}" dt="2022-06-20T10:15:42.220" v="8761" actId="20577"/>
          <ac:graphicFrameMkLst>
            <pc:docMk/>
            <pc:sldMk cId="190529881" sldId="2497"/>
            <ac:graphicFrameMk id="5" creationId="{501B5BD3-E9B9-47E2-B491-D1C561DA5EE5}"/>
          </ac:graphicFrameMkLst>
        </pc:graphicFrameChg>
        <pc:picChg chg="del">
          <ac:chgData name="Jennifer Brooks" userId="93ef732e-884d-4c04-8997-b138296c939b" providerId="ADAL" clId="{9F41DC44-44F4-4498-A2FE-919A064D1C47}" dt="2022-06-13T09:42:03.789" v="4071" actId="478"/>
          <ac:picMkLst>
            <pc:docMk/>
            <pc:sldMk cId="190529881" sldId="2497"/>
            <ac:picMk id="18" creationId="{F64213FF-F0A6-434D-A33B-14F55BA27269}"/>
          </ac:picMkLst>
        </pc:picChg>
      </pc:sldChg>
      <pc:sldChg chg="modSp mod">
        <pc:chgData name="Jennifer Brooks" userId="93ef732e-884d-4c04-8997-b138296c939b" providerId="ADAL" clId="{9F41DC44-44F4-4498-A2FE-919A064D1C47}" dt="2022-06-23T07:35:43.840" v="12216" actId="20577"/>
        <pc:sldMkLst>
          <pc:docMk/>
          <pc:sldMk cId="4267404009" sldId="2510"/>
        </pc:sldMkLst>
        <pc:spChg chg="mod">
          <ac:chgData name="Jennifer Brooks" userId="93ef732e-884d-4c04-8997-b138296c939b" providerId="ADAL" clId="{9F41DC44-44F4-4498-A2FE-919A064D1C47}" dt="2022-06-23T07:35:43.840" v="12216" actId="20577"/>
          <ac:spMkLst>
            <pc:docMk/>
            <pc:sldMk cId="4267404009" sldId="2510"/>
            <ac:spMk id="4" creationId="{67D92AA3-2A1A-4280-A0D7-292875DDCA94}"/>
          </ac:spMkLst>
        </pc:spChg>
      </pc:sldChg>
      <pc:sldChg chg="modSp mod ord">
        <pc:chgData name="Jennifer Brooks" userId="93ef732e-884d-4c04-8997-b138296c939b" providerId="ADAL" clId="{9F41DC44-44F4-4498-A2FE-919A064D1C47}" dt="2022-06-20T10:13:17.492" v="8755" actId="20577"/>
        <pc:sldMkLst>
          <pc:docMk/>
          <pc:sldMk cId="3880694898" sldId="2511"/>
        </pc:sldMkLst>
        <pc:spChg chg="mod">
          <ac:chgData name="Jennifer Brooks" userId="93ef732e-884d-4c04-8997-b138296c939b" providerId="ADAL" clId="{9F41DC44-44F4-4498-A2FE-919A064D1C47}" dt="2022-06-20T10:13:17.492" v="8755" actId="20577"/>
          <ac:spMkLst>
            <pc:docMk/>
            <pc:sldMk cId="3880694898" sldId="2511"/>
            <ac:spMk id="4" creationId="{A5BCA3EB-E294-4AC3-AB06-5A07EF93737A}"/>
          </ac:spMkLst>
        </pc:spChg>
      </pc:sldChg>
      <pc:sldChg chg="modSp mod ord">
        <pc:chgData name="Jennifer Brooks" userId="93ef732e-884d-4c04-8997-b138296c939b" providerId="ADAL" clId="{9F41DC44-44F4-4498-A2FE-919A064D1C47}" dt="2022-06-13T10:20:03.985" v="4259" actId="20577"/>
        <pc:sldMkLst>
          <pc:docMk/>
          <pc:sldMk cId="2275750347" sldId="2512"/>
        </pc:sldMkLst>
        <pc:spChg chg="mod">
          <ac:chgData name="Jennifer Brooks" userId="93ef732e-884d-4c04-8997-b138296c939b" providerId="ADAL" clId="{9F41DC44-44F4-4498-A2FE-919A064D1C47}" dt="2022-06-13T10:20:03.985" v="4259" actId="20577"/>
          <ac:spMkLst>
            <pc:docMk/>
            <pc:sldMk cId="2275750347" sldId="2512"/>
            <ac:spMk id="4" creationId="{621E5265-270C-4CF7-BA47-4E9B0983E48A}"/>
          </ac:spMkLst>
        </pc:spChg>
      </pc:sldChg>
      <pc:sldChg chg="del">
        <pc:chgData name="Jennifer Brooks" userId="93ef732e-884d-4c04-8997-b138296c939b" providerId="ADAL" clId="{9F41DC44-44F4-4498-A2FE-919A064D1C47}" dt="2022-06-09T07:31:45.527" v="1746" actId="47"/>
        <pc:sldMkLst>
          <pc:docMk/>
          <pc:sldMk cId="3567065472" sldId="2513"/>
        </pc:sldMkLst>
      </pc:sldChg>
      <pc:sldChg chg="del">
        <pc:chgData name="Jennifer Brooks" userId="93ef732e-884d-4c04-8997-b138296c939b" providerId="ADAL" clId="{9F41DC44-44F4-4498-A2FE-919A064D1C47}" dt="2022-06-14T08:33:33.098" v="6595" actId="2696"/>
        <pc:sldMkLst>
          <pc:docMk/>
          <pc:sldMk cId="1378717255" sldId="2514"/>
        </pc:sldMkLst>
      </pc:sldChg>
      <pc:sldChg chg="addSp delSp modSp new del mod">
        <pc:chgData name="Jennifer Brooks" userId="93ef732e-884d-4c04-8997-b138296c939b" providerId="ADAL" clId="{9F41DC44-44F4-4498-A2FE-919A064D1C47}" dt="2022-06-14T10:32:16.648" v="6693" actId="2696"/>
        <pc:sldMkLst>
          <pc:docMk/>
          <pc:sldMk cId="3925891462" sldId="2515"/>
        </pc:sldMkLst>
        <pc:spChg chg="del">
          <ac:chgData name="Jennifer Brooks" userId="93ef732e-884d-4c04-8997-b138296c939b" providerId="ADAL" clId="{9F41DC44-44F4-4498-A2FE-919A064D1C47}" dt="2022-06-07T10:25:16.891" v="73" actId="478"/>
          <ac:spMkLst>
            <pc:docMk/>
            <pc:sldMk cId="3925891462" sldId="2515"/>
            <ac:spMk id="4" creationId="{2714450A-5201-47B5-B53A-C90772066FC8}"/>
          </ac:spMkLst>
        </pc:spChg>
        <pc:graphicFrameChg chg="add mod modGraphic">
          <ac:chgData name="Jennifer Brooks" userId="93ef732e-884d-4c04-8997-b138296c939b" providerId="ADAL" clId="{9F41DC44-44F4-4498-A2FE-919A064D1C47}" dt="2022-06-13T09:31:20.131" v="3311" actId="20577"/>
          <ac:graphicFrameMkLst>
            <pc:docMk/>
            <pc:sldMk cId="3925891462" sldId="2515"/>
            <ac:graphicFrameMk id="5" creationId="{96A5013C-7E1F-412C-8C92-74279A2A1AF9}"/>
          </ac:graphicFrameMkLst>
        </pc:graphicFrameChg>
      </pc:sldChg>
      <pc:sldChg chg="modSp new del mod">
        <pc:chgData name="Jennifer Brooks" userId="93ef732e-884d-4c04-8997-b138296c939b" providerId="ADAL" clId="{9F41DC44-44F4-4498-A2FE-919A064D1C47}" dt="2022-06-14T08:33:33.098" v="6595" actId="2696"/>
        <pc:sldMkLst>
          <pc:docMk/>
          <pc:sldMk cId="2178443218" sldId="2516"/>
        </pc:sldMkLst>
        <pc:spChg chg="mod">
          <ac:chgData name="Jennifer Brooks" userId="93ef732e-884d-4c04-8997-b138296c939b" providerId="ADAL" clId="{9F41DC44-44F4-4498-A2FE-919A064D1C47}" dt="2022-06-08T15:09:44.119" v="1700" actId="20577"/>
          <ac:spMkLst>
            <pc:docMk/>
            <pc:sldMk cId="2178443218" sldId="2516"/>
            <ac:spMk id="4" creationId="{D77D267D-F36C-4F15-AC2F-8184550914E8}"/>
          </ac:spMkLst>
        </pc:spChg>
      </pc:sldChg>
      <pc:sldChg chg="modSp new mod">
        <pc:chgData name="Jennifer Brooks" userId="93ef732e-884d-4c04-8997-b138296c939b" providerId="ADAL" clId="{9F41DC44-44F4-4498-A2FE-919A064D1C47}" dt="2022-06-13T16:06:46.962" v="6076" actId="20577"/>
        <pc:sldMkLst>
          <pc:docMk/>
          <pc:sldMk cId="1548047811" sldId="2517"/>
        </pc:sldMkLst>
        <pc:spChg chg="mod">
          <ac:chgData name="Jennifer Brooks" userId="93ef732e-884d-4c04-8997-b138296c939b" providerId="ADAL" clId="{9F41DC44-44F4-4498-A2FE-919A064D1C47}" dt="2022-06-09T07:53:26.841" v="2648" actId="20577"/>
          <ac:spMkLst>
            <pc:docMk/>
            <pc:sldMk cId="1548047811" sldId="2517"/>
            <ac:spMk id="2" creationId="{D40EB094-CB68-4BA9-884B-A5A19E55140A}"/>
          </ac:spMkLst>
        </pc:spChg>
        <pc:spChg chg="mod">
          <ac:chgData name="Jennifer Brooks" userId="93ef732e-884d-4c04-8997-b138296c939b" providerId="ADAL" clId="{9F41DC44-44F4-4498-A2FE-919A064D1C47}" dt="2022-06-13T16:06:46.962" v="6076" actId="20577"/>
          <ac:spMkLst>
            <pc:docMk/>
            <pc:sldMk cId="1548047811" sldId="2517"/>
            <ac:spMk id="4" creationId="{4A558A80-FD7D-4092-B97B-D68583F1DB4A}"/>
          </ac:spMkLst>
        </pc:spChg>
      </pc:sldChg>
      <pc:sldChg chg="addSp delSp modSp new mod">
        <pc:chgData name="Jennifer Brooks" userId="93ef732e-884d-4c04-8997-b138296c939b" providerId="ADAL" clId="{9F41DC44-44F4-4498-A2FE-919A064D1C47}" dt="2022-06-13T09:38:41.649" v="3951" actId="113"/>
        <pc:sldMkLst>
          <pc:docMk/>
          <pc:sldMk cId="3789652435" sldId="2518"/>
        </pc:sldMkLst>
        <pc:spChg chg="mod">
          <ac:chgData name="Jennifer Brooks" userId="93ef732e-884d-4c04-8997-b138296c939b" providerId="ADAL" clId="{9F41DC44-44F4-4498-A2FE-919A064D1C47}" dt="2022-06-09T12:38:21.421" v="2698" actId="20577"/>
          <ac:spMkLst>
            <pc:docMk/>
            <pc:sldMk cId="3789652435" sldId="2518"/>
            <ac:spMk id="2" creationId="{ED6540BD-A99F-43E7-B876-76ED84494B02}"/>
          </ac:spMkLst>
        </pc:spChg>
        <pc:spChg chg="del">
          <ac:chgData name="Jennifer Brooks" userId="93ef732e-884d-4c04-8997-b138296c939b" providerId="ADAL" clId="{9F41DC44-44F4-4498-A2FE-919A064D1C47}" dt="2022-06-09T12:42:17.599" v="2929" actId="478"/>
          <ac:spMkLst>
            <pc:docMk/>
            <pc:sldMk cId="3789652435" sldId="2518"/>
            <ac:spMk id="3" creationId="{EB6352AB-95A9-4CB6-83E4-894527B41B6F}"/>
          </ac:spMkLst>
        </pc:spChg>
        <pc:spChg chg="mod">
          <ac:chgData name="Jennifer Brooks" userId="93ef732e-884d-4c04-8997-b138296c939b" providerId="ADAL" clId="{9F41DC44-44F4-4498-A2FE-919A064D1C47}" dt="2022-06-13T09:38:41.649" v="3951" actId="113"/>
          <ac:spMkLst>
            <pc:docMk/>
            <pc:sldMk cId="3789652435" sldId="2518"/>
            <ac:spMk id="4" creationId="{341229DA-DC43-4058-99DA-86EDD3A9C119}"/>
          </ac:spMkLst>
        </pc:spChg>
        <pc:graphicFrameChg chg="add del mod">
          <ac:chgData name="Jennifer Brooks" userId="93ef732e-884d-4c04-8997-b138296c939b" providerId="ADAL" clId="{9F41DC44-44F4-4498-A2FE-919A064D1C47}" dt="2022-06-09T12:39:57.622" v="2830"/>
          <ac:graphicFrameMkLst>
            <pc:docMk/>
            <pc:sldMk cId="3789652435" sldId="2518"/>
            <ac:graphicFrameMk id="5" creationId="{28B3226F-AB8E-493A-8A21-EC0F9D67F40F}"/>
          </ac:graphicFrameMkLst>
        </pc:graphicFrameChg>
      </pc:sldChg>
      <pc:sldChg chg="modSp new mod ord">
        <pc:chgData name="Jennifer Brooks" userId="93ef732e-884d-4c04-8997-b138296c939b" providerId="ADAL" clId="{9F41DC44-44F4-4498-A2FE-919A064D1C47}" dt="2022-06-20T10:38:50.861" v="8809"/>
        <pc:sldMkLst>
          <pc:docMk/>
          <pc:sldMk cId="2677523776" sldId="2519"/>
        </pc:sldMkLst>
        <pc:spChg chg="mod">
          <ac:chgData name="Jennifer Brooks" userId="93ef732e-884d-4c04-8997-b138296c939b" providerId="ADAL" clId="{9F41DC44-44F4-4498-A2FE-919A064D1C47}" dt="2022-06-13T09:29:47.619" v="3237" actId="20577"/>
          <ac:spMkLst>
            <pc:docMk/>
            <pc:sldMk cId="2677523776" sldId="2519"/>
            <ac:spMk id="2" creationId="{FC4B0BC8-7D0C-4B0D-B913-908AA1C38C97}"/>
          </ac:spMkLst>
        </pc:spChg>
        <pc:spChg chg="mod">
          <ac:chgData name="Jennifer Brooks" userId="93ef732e-884d-4c04-8997-b138296c939b" providerId="ADAL" clId="{9F41DC44-44F4-4498-A2FE-919A064D1C47}" dt="2022-06-14T08:35:53.424" v="6609" actId="20577"/>
          <ac:spMkLst>
            <pc:docMk/>
            <pc:sldMk cId="2677523776" sldId="2519"/>
            <ac:spMk id="4" creationId="{0C6522BA-40DF-40EF-BDD6-8B0644C86988}"/>
          </ac:spMkLst>
        </pc:spChg>
      </pc:sldChg>
      <pc:sldChg chg="modSp new mod delCm">
        <pc:chgData name="Jennifer Brooks" userId="93ef732e-884d-4c04-8997-b138296c939b" providerId="ADAL" clId="{9F41DC44-44F4-4498-A2FE-919A064D1C47}" dt="2022-06-22T13:43:31.826" v="9908"/>
        <pc:sldMkLst>
          <pc:docMk/>
          <pc:sldMk cId="3162447926" sldId="2520"/>
        </pc:sldMkLst>
        <pc:spChg chg="mod">
          <ac:chgData name="Jennifer Brooks" userId="93ef732e-884d-4c04-8997-b138296c939b" providerId="ADAL" clId="{9F41DC44-44F4-4498-A2FE-919A064D1C47}" dt="2022-06-13T09:31:12.962" v="3293" actId="20577"/>
          <ac:spMkLst>
            <pc:docMk/>
            <pc:sldMk cId="3162447926" sldId="2520"/>
            <ac:spMk id="2" creationId="{250E4417-11B0-4044-950E-293E32BB3B09}"/>
          </ac:spMkLst>
        </pc:spChg>
        <pc:spChg chg="mod">
          <ac:chgData name="Jennifer Brooks" userId="93ef732e-884d-4c04-8997-b138296c939b" providerId="ADAL" clId="{9F41DC44-44F4-4498-A2FE-919A064D1C47}" dt="2022-06-20T10:53:06.836" v="9075" actId="20577"/>
          <ac:spMkLst>
            <pc:docMk/>
            <pc:sldMk cId="3162447926" sldId="2520"/>
            <ac:spMk id="4" creationId="{224A2D31-2531-4F7B-851E-F86DEB29EE97}"/>
          </ac:spMkLst>
        </pc:spChg>
      </pc:sldChg>
      <pc:sldChg chg="addSp delSp modSp new mod">
        <pc:chgData name="Jennifer Brooks" userId="93ef732e-884d-4c04-8997-b138296c939b" providerId="ADAL" clId="{9F41DC44-44F4-4498-A2FE-919A064D1C47}" dt="2022-06-14T08:33:05.369" v="6594" actId="1076"/>
        <pc:sldMkLst>
          <pc:docMk/>
          <pc:sldMk cId="1340838660" sldId="2521"/>
        </pc:sldMkLst>
        <pc:spChg chg="mod">
          <ac:chgData name="Jennifer Brooks" userId="93ef732e-884d-4c04-8997-b138296c939b" providerId="ADAL" clId="{9F41DC44-44F4-4498-A2FE-919A064D1C47}" dt="2022-06-13T09:40:25.287" v="4019" actId="20577"/>
          <ac:spMkLst>
            <pc:docMk/>
            <pc:sldMk cId="1340838660" sldId="2521"/>
            <ac:spMk id="2" creationId="{D31E0AC6-D778-422E-BCD0-41199FFA53FF}"/>
          </ac:spMkLst>
        </pc:spChg>
        <pc:spChg chg="mod">
          <ac:chgData name="Jennifer Brooks" userId="93ef732e-884d-4c04-8997-b138296c939b" providerId="ADAL" clId="{9F41DC44-44F4-4498-A2FE-919A064D1C47}" dt="2022-06-14T08:31:46.264" v="6572" actId="404"/>
          <ac:spMkLst>
            <pc:docMk/>
            <pc:sldMk cId="1340838660" sldId="2521"/>
            <ac:spMk id="4" creationId="{7FC0E79A-A20A-44BA-A681-4A79CCBD1E5D}"/>
          </ac:spMkLst>
        </pc:spChg>
        <pc:spChg chg="add mod">
          <ac:chgData name="Jennifer Brooks" userId="93ef732e-884d-4c04-8997-b138296c939b" providerId="ADAL" clId="{9F41DC44-44F4-4498-A2FE-919A064D1C47}" dt="2022-06-14T08:33:05.369" v="6594" actId="1076"/>
          <ac:spMkLst>
            <pc:docMk/>
            <pc:sldMk cId="1340838660" sldId="2521"/>
            <ac:spMk id="6" creationId="{ED5B231F-ED83-4E55-90AD-2B11FEAE01E6}"/>
          </ac:spMkLst>
        </pc:spChg>
        <pc:graphicFrameChg chg="add mod">
          <ac:chgData name="Jennifer Brooks" userId="93ef732e-884d-4c04-8997-b138296c939b" providerId="ADAL" clId="{9F41DC44-44F4-4498-A2FE-919A064D1C47}" dt="2022-06-14T08:33:02.514" v="6593" actId="1076"/>
          <ac:graphicFrameMkLst>
            <pc:docMk/>
            <pc:sldMk cId="1340838660" sldId="2521"/>
            <ac:graphicFrameMk id="5" creationId="{77E18523-5B05-46E3-ACA9-7C7D16858FC3}"/>
          </ac:graphicFrameMkLst>
        </pc:graphicFrameChg>
        <pc:graphicFrameChg chg="add del mod">
          <ac:chgData name="Jennifer Brooks" userId="93ef732e-884d-4c04-8997-b138296c939b" providerId="ADAL" clId="{9F41DC44-44F4-4498-A2FE-919A064D1C47}" dt="2022-06-14T08:31:23.725" v="6565"/>
          <ac:graphicFrameMkLst>
            <pc:docMk/>
            <pc:sldMk cId="1340838660" sldId="2521"/>
            <ac:graphicFrameMk id="7" creationId="{B96F2C26-5CD0-4980-B0C0-5908201E567E}"/>
          </ac:graphicFrameMkLst>
        </pc:graphicFrameChg>
      </pc:sldChg>
      <pc:sldChg chg="modSp new mod">
        <pc:chgData name="Jennifer Brooks" userId="93ef732e-884d-4c04-8997-b138296c939b" providerId="ADAL" clId="{9F41DC44-44F4-4498-A2FE-919A064D1C47}" dt="2022-06-13T11:17:36.356" v="4510" actId="1076"/>
        <pc:sldMkLst>
          <pc:docMk/>
          <pc:sldMk cId="3771792579" sldId="2522"/>
        </pc:sldMkLst>
        <pc:spChg chg="mod">
          <ac:chgData name="Jennifer Brooks" userId="93ef732e-884d-4c04-8997-b138296c939b" providerId="ADAL" clId="{9F41DC44-44F4-4498-A2FE-919A064D1C47}" dt="2022-06-13T09:43:12.102" v="4093" actId="20577"/>
          <ac:spMkLst>
            <pc:docMk/>
            <pc:sldMk cId="3771792579" sldId="2522"/>
            <ac:spMk id="2" creationId="{FE19B407-CD40-4BC6-8582-52E1A592EC1E}"/>
          </ac:spMkLst>
        </pc:spChg>
        <pc:spChg chg="mod">
          <ac:chgData name="Jennifer Brooks" userId="93ef732e-884d-4c04-8997-b138296c939b" providerId="ADAL" clId="{9F41DC44-44F4-4498-A2FE-919A064D1C47}" dt="2022-06-13T11:17:36.356" v="4510" actId="1076"/>
          <ac:spMkLst>
            <pc:docMk/>
            <pc:sldMk cId="3771792579" sldId="2522"/>
            <ac:spMk id="4" creationId="{B5B775B9-D853-4834-9EC3-69F768392BF4}"/>
          </ac:spMkLst>
        </pc:spChg>
      </pc:sldChg>
      <pc:sldChg chg="addSp delSp modSp new mod ord">
        <pc:chgData name="Jennifer Brooks" userId="93ef732e-884d-4c04-8997-b138296c939b" providerId="ADAL" clId="{9F41DC44-44F4-4498-A2FE-919A064D1C47}" dt="2022-06-22T13:37:56.150" v="9904" actId="1076"/>
        <pc:sldMkLst>
          <pc:docMk/>
          <pc:sldMk cId="3305246193" sldId="2523"/>
        </pc:sldMkLst>
        <pc:spChg chg="mod">
          <ac:chgData name="Jennifer Brooks" userId="93ef732e-884d-4c04-8997-b138296c939b" providerId="ADAL" clId="{9F41DC44-44F4-4498-A2FE-919A064D1C47}" dt="2022-06-13T09:48:00.833" v="4129" actId="20577"/>
          <ac:spMkLst>
            <pc:docMk/>
            <pc:sldMk cId="3305246193" sldId="2523"/>
            <ac:spMk id="2" creationId="{8AEE1FE3-2C91-43CF-B692-B0DBCD6D9F1C}"/>
          </ac:spMkLst>
        </pc:spChg>
        <pc:spChg chg="mod">
          <ac:chgData name="Jennifer Brooks" userId="93ef732e-884d-4c04-8997-b138296c939b" providerId="ADAL" clId="{9F41DC44-44F4-4498-A2FE-919A064D1C47}" dt="2022-06-13T09:49:29.184" v="4148" actId="20577"/>
          <ac:spMkLst>
            <pc:docMk/>
            <pc:sldMk cId="3305246193" sldId="2523"/>
            <ac:spMk id="3" creationId="{B39C708F-F363-408B-84A9-29FF8CC38221}"/>
          </ac:spMkLst>
        </pc:spChg>
        <pc:spChg chg="del">
          <ac:chgData name="Jennifer Brooks" userId="93ef732e-884d-4c04-8997-b138296c939b" providerId="ADAL" clId="{9F41DC44-44F4-4498-A2FE-919A064D1C47}" dt="2022-06-13T09:49:02.735" v="4138" actId="478"/>
          <ac:spMkLst>
            <pc:docMk/>
            <pc:sldMk cId="3305246193" sldId="2523"/>
            <ac:spMk id="4" creationId="{75A07E56-ED93-4EA9-8093-28D58B17B560}"/>
          </ac:spMkLst>
        </pc:spChg>
        <pc:picChg chg="add mod">
          <ac:chgData name="Jennifer Brooks" userId="93ef732e-884d-4c04-8997-b138296c939b" providerId="ADAL" clId="{9F41DC44-44F4-4498-A2FE-919A064D1C47}" dt="2022-06-22T13:37:56.150" v="9904" actId="1076"/>
          <ac:picMkLst>
            <pc:docMk/>
            <pc:sldMk cId="3305246193" sldId="2523"/>
            <ac:picMk id="6" creationId="{7A69CD30-C568-4CD5-A5C8-F8E88E97D796}"/>
          </ac:picMkLst>
        </pc:picChg>
      </pc:sldChg>
      <pc:sldChg chg="modSp new mod">
        <pc:chgData name="Jennifer Brooks" userId="93ef732e-884d-4c04-8997-b138296c939b" providerId="ADAL" clId="{9F41DC44-44F4-4498-A2FE-919A064D1C47}" dt="2022-06-21T07:17:59.103" v="9883" actId="20577"/>
        <pc:sldMkLst>
          <pc:docMk/>
          <pc:sldMk cId="220785025" sldId="2524"/>
        </pc:sldMkLst>
        <pc:spChg chg="mod">
          <ac:chgData name="Jennifer Brooks" userId="93ef732e-884d-4c04-8997-b138296c939b" providerId="ADAL" clId="{9F41DC44-44F4-4498-A2FE-919A064D1C47}" dt="2022-06-13T11:17:56.249" v="4516" actId="20577"/>
          <ac:spMkLst>
            <pc:docMk/>
            <pc:sldMk cId="220785025" sldId="2524"/>
            <ac:spMk id="2" creationId="{77515738-9167-4BFA-B928-2477916C5F84}"/>
          </ac:spMkLst>
        </pc:spChg>
        <pc:spChg chg="mod">
          <ac:chgData name="Jennifer Brooks" userId="93ef732e-884d-4c04-8997-b138296c939b" providerId="ADAL" clId="{9F41DC44-44F4-4498-A2FE-919A064D1C47}" dt="2022-06-21T07:17:59.103" v="9883" actId="20577"/>
          <ac:spMkLst>
            <pc:docMk/>
            <pc:sldMk cId="220785025" sldId="2524"/>
            <ac:spMk id="4" creationId="{6C010BE3-3618-4587-AAE3-ADA84A31DE19}"/>
          </ac:spMkLst>
        </pc:spChg>
      </pc:sldChg>
      <pc:sldChg chg="modSp new add mod ord">
        <pc:chgData name="Jennifer Brooks" userId="93ef732e-884d-4c04-8997-b138296c939b" providerId="ADAL" clId="{9F41DC44-44F4-4498-A2FE-919A064D1C47}" dt="2022-06-22T13:33:07.786" v="9903" actId="1076"/>
        <pc:sldMkLst>
          <pc:docMk/>
          <pc:sldMk cId="3285932538" sldId="2525"/>
        </pc:sldMkLst>
        <pc:spChg chg="mod">
          <ac:chgData name="Jennifer Brooks" userId="93ef732e-884d-4c04-8997-b138296c939b" providerId="ADAL" clId="{9F41DC44-44F4-4498-A2FE-919A064D1C47}" dt="2022-06-21T07:29:35.821" v="9897" actId="20577"/>
          <ac:spMkLst>
            <pc:docMk/>
            <pc:sldMk cId="3285932538" sldId="2525"/>
            <ac:spMk id="2" creationId="{5A6BA377-D813-4CA9-B104-4F2BDFBCA84B}"/>
          </ac:spMkLst>
        </pc:spChg>
        <pc:spChg chg="mod">
          <ac:chgData name="Jennifer Brooks" userId="93ef732e-884d-4c04-8997-b138296c939b" providerId="ADAL" clId="{9F41DC44-44F4-4498-A2FE-919A064D1C47}" dt="2022-06-22T13:33:07.786" v="9903" actId="1076"/>
          <ac:spMkLst>
            <pc:docMk/>
            <pc:sldMk cId="3285932538" sldId="2525"/>
            <ac:spMk id="4" creationId="{6491B319-AA3E-4725-8FBA-9071041F520A}"/>
          </ac:spMkLst>
        </pc:spChg>
      </pc:sldChg>
      <pc:sldChg chg="modSp new del mod">
        <pc:chgData name="Jennifer Brooks" userId="93ef732e-884d-4c04-8997-b138296c939b" providerId="ADAL" clId="{9F41DC44-44F4-4498-A2FE-919A064D1C47}" dt="2022-06-14T08:36:38.280" v="6665" actId="47"/>
        <pc:sldMkLst>
          <pc:docMk/>
          <pc:sldMk cId="1104714365" sldId="2526"/>
        </pc:sldMkLst>
        <pc:spChg chg="mod">
          <ac:chgData name="Jennifer Brooks" userId="93ef732e-884d-4c04-8997-b138296c939b" providerId="ADAL" clId="{9F41DC44-44F4-4498-A2FE-919A064D1C47}" dt="2022-06-14T08:36:35.679" v="6664" actId="20577"/>
          <ac:spMkLst>
            <pc:docMk/>
            <pc:sldMk cId="1104714365" sldId="2526"/>
            <ac:spMk id="2" creationId="{4C56A7E2-1658-4420-A4B7-59B4AE6028FC}"/>
          </ac:spMkLst>
        </pc:spChg>
      </pc:sldChg>
      <pc:sldChg chg="modSp new mod">
        <pc:chgData name="Jennifer Brooks" userId="93ef732e-884d-4c04-8997-b138296c939b" providerId="ADAL" clId="{9F41DC44-44F4-4498-A2FE-919A064D1C47}" dt="2022-06-15T14:21:37.235" v="7218" actId="404"/>
        <pc:sldMkLst>
          <pc:docMk/>
          <pc:sldMk cId="1526711357" sldId="2526"/>
        </pc:sldMkLst>
        <pc:spChg chg="mod">
          <ac:chgData name="Jennifer Brooks" userId="93ef732e-884d-4c04-8997-b138296c939b" providerId="ADAL" clId="{9F41DC44-44F4-4498-A2FE-919A064D1C47}" dt="2022-06-15T14:19:23.935" v="6706" actId="20577"/>
          <ac:spMkLst>
            <pc:docMk/>
            <pc:sldMk cId="1526711357" sldId="2526"/>
            <ac:spMk id="2" creationId="{FE403339-EE50-451E-B414-EA4FBDA4681B}"/>
          </ac:spMkLst>
        </pc:spChg>
        <pc:spChg chg="mod">
          <ac:chgData name="Jennifer Brooks" userId="93ef732e-884d-4c04-8997-b138296c939b" providerId="ADAL" clId="{9F41DC44-44F4-4498-A2FE-919A064D1C47}" dt="2022-06-15T14:21:37.235" v="7218" actId="404"/>
          <ac:spMkLst>
            <pc:docMk/>
            <pc:sldMk cId="1526711357" sldId="2526"/>
            <ac:spMk id="4" creationId="{13DACDCF-1EA8-4CA3-9FF3-2234908F8E8A}"/>
          </ac:spMkLst>
        </pc:spChg>
      </pc:sldChg>
      <pc:sldChg chg="del">
        <pc:chgData name="Jennifer Brooks" userId="93ef732e-884d-4c04-8997-b138296c939b" providerId="ADAL" clId="{9F41DC44-44F4-4498-A2FE-919A064D1C47}" dt="2022-06-21T07:29:27.945" v="9885" actId="47"/>
        <pc:sldMkLst>
          <pc:docMk/>
          <pc:sldMk cId="1552446246" sldId="2529"/>
        </pc:sldMkLst>
      </pc:sldChg>
      <pc:sldChg chg="modSp new mod">
        <pc:chgData name="Jennifer Brooks" userId="93ef732e-884d-4c04-8997-b138296c939b" providerId="ADAL" clId="{9F41DC44-44F4-4498-A2FE-919A064D1C47}" dt="2022-06-20T10:56:45.576" v="9082" actId="27636"/>
        <pc:sldMkLst>
          <pc:docMk/>
          <pc:sldMk cId="4260389832" sldId="2531"/>
        </pc:sldMkLst>
        <pc:spChg chg="mod">
          <ac:chgData name="Jennifer Brooks" userId="93ef732e-884d-4c04-8997-b138296c939b" providerId="ADAL" clId="{9F41DC44-44F4-4498-A2FE-919A064D1C47}" dt="2022-06-20T10:06:42.402" v="8403" actId="20577"/>
          <ac:spMkLst>
            <pc:docMk/>
            <pc:sldMk cId="4260389832" sldId="2531"/>
            <ac:spMk id="2" creationId="{7BAF939D-DA64-4D5E-94CB-9570B4BC440D}"/>
          </ac:spMkLst>
        </pc:spChg>
        <pc:spChg chg="mod">
          <ac:chgData name="Jennifer Brooks" userId="93ef732e-884d-4c04-8997-b138296c939b" providerId="ADAL" clId="{9F41DC44-44F4-4498-A2FE-919A064D1C47}" dt="2022-06-20T10:56:45.576" v="9082" actId="27636"/>
          <ac:spMkLst>
            <pc:docMk/>
            <pc:sldMk cId="4260389832" sldId="2531"/>
            <ac:spMk id="4" creationId="{7DDE12E7-0191-4C89-8792-61A123A7490F}"/>
          </ac:spMkLst>
        </pc:spChg>
      </pc:sldChg>
      <pc:sldChg chg="modSp new del mod">
        <pc:chgData name="Jennifer Brooks" userId="93ef732e-884d-4c04-8997-b138296c939b" providerId="ADAL" clId="{9F41DC44-44F4-4498-A2FE-919A064D1C47}" dt="2022-06-22T07:14:29.838" v="9898" actId="47"/>
        <pc:sldMkLst>
          <pc:docMk/>
          <pc:sldMk cId="4183616634" sldId="2532"/>
        </pc:sldMkLst>
        <pc:spChg chg="mod">
          <ac:chgData name="Jennifer Brooks" userId="93ef732e-884d-4c04-8997-b138296c939b" providerId="ADAL" clId="{9F41DC44-44F4-4498-A2FE-919A064D1C47}" dt="2022-06-20T10:19:49.361" v="8806" actId="20577"/>
          <ac:spMkLst>
            <pc:docMk/>
            <pc:sldMk cId="4183616634" sldId="2532"/>
            <ac:spMk id="2" creationId="{053C058E-6E69-4AE4-929F-2B54A2F19FC6}"/>
          </ac:spMkLst>
        </pc:spChg>
        <pc:spChg chg="mod">
          <ac:chgData name="Jennifer Brooks" userId="93ef732e-884d-4c04-8997-b138296c939b" providerId="ADAL" clId="{9F41DC44-44F4-4498-A2FE-919A064D1C47}" dt="2022-06-20T10:58:41.620" v="9087" actId="20577"/>
          <ac:spMkLst>
            <pc:docMk/>
            <pc:sldMk cId="4183616634" sldId="2532"/>
            <ac:spMk id="4" creationId="{BC4462FE-76C1-478F-86EB-19504DEEFA02}"/>
          </ac:spMkLst>
        </pc:spChg>
      </pc:sldChg>
      <pc:sldChg chg="modSp mod">
        <pc:chgData name="Jennifer Brooks" userId="93ef732e-884d-4c04-8997-b138296c939b" providerId="ADAL" clId="{9F41DC44-44F4-4498-A2FE-919A064D1C47}" dt="2022-06-24T14:11:12.501" v="12373" actId="20577"/>
        <pc:sldMkLst>
          <pc:docMk/>
          <pc:sldMk cId="4018948966" sldId="2533"/>
        </pc:sldMkLst>
        <pc:spChg chg="mod">
          <ac:chgData name="Jennifer Brooks" userId="93ef732e-884d-4c04-8997-b138296c939b" providerId="ADAL" clId="{9F41DC44-44F4-4498-A2FE-919A064D1C47}" dt="2022-06-24T14:11:12.501" v="12373" actId="20577"/>
          <ac:spMkLst>
            <pc:docMk/>
            <pc:sldMk cId="4018948966" sldId="2533"/>
            <ac:spMk id="2" creationId="{250E4417-11B0-4044-950E-293E32BB3B09}"/>
          </ac:spMkLst>
        </pc:spChg>
        <pc:spChg chg="mod">
          <ac:chgData name="Jennifer Brooks" userId="93ef732e-884d-4c04-8997-b138296c939b" providerId="ADAL" clId="{9F41DC44-44F4-4498-A2FE-919A064D1C47}" dt="2022-06-24T14:11:06.701" v="12350" actId="20577"/>
          <ac:spMkLst>
            <pc:docMk/>
            <pc:sldMk cId="4018948966" sldId="2533"/>
            <ac:spMk id="4" creationId="{224A2D31-2531-4F7B-851E-F86DEB29EE97}"/>
          </ac:spMkLst>
        </pc:spChg>
      </pc:sldChg>
      <pc:sldChg chg="add">
        <pc:chgData name="Jennifer Brooks" userId="93ef732e-884d-4c04-8997-b138296c939b" providerId="ADAL" clId="{9F41DC44-44F4-4498-A2FE-919A064D1C47}" dt="2022-06-22T07:14:50.947" v="9899"/>
        <pc:sldMkLst>
          <pc:docMk/>
          <pc:sldMk cId="4124510621" sldId="4303"/>
        </pc:sldMkLst>
      </pc:sldChg>
      <pc:sldChg chg="add">
        <pc:chgData name="Jennifer Brooks" userId="93ef732e-884d-4c04-8997-b138296c939b" providerId="ADAL" clId="{9F41DC44-44F4-4498-A2FE-919A064D1C47}" dt="2022-06-22T07:14:50.947" v="9899"/>
        <pc:sldMkLst>
          <pc:docMk/>
          <pc:sldMk cId="730411846" sldId="4304"/>
        </pc:sldMkLst>
      </pc:sldChg>
      <pc:sldChg chg="add">
        <pc:chgData name="Jennifer Brooks" userId="93ef732e-884d-4c04-8997-b138296c939b" providerId="ADAL" clId="{9F41DC44-44F4-4498-A2FE-919A064D1C47}" dt="2022-06-22T07:14:50.947" v="9899"/>
        <pc:sldMkLst>
          <pc:docMk/>
          <pc:sldMk cId="890193263" sldId="4305"/>
        </pc:sldMkLst>
      </pc:sldChg>
      <pc:sldChg chg="add">
        <pc:chgData name="Jennifer Brooks" userId="93ef732e-884d-4c04-8997-b138296c939b" providerId="ADAL" clId="{9F41DC44-44F4-4498-A2FE-919A064D1C47}" dt="2022-06-22T07:14:50.947" v="9899"/>
        <pc:sldMkLst>
          <pc:docMk/>
          <pc:sldMk cId="3022002754" sldId="4306"/>
        </pc:sldMkLst>
      </pc:sldChg>
      <pc:sldChg chg="addSp delSp modSp add mod">
        <pc:chgData name="Jennifer Brooks" userId="93ef732e-884d-4c04-8997-b138296c939b" providerId="ADAL" clId="{9F41DC44-44F4-4498-A2FE-919A064D1C47}" dt="2022-06-22T07:30:19.485" v="9901" actId="478"/>
        <pc:sldMkLst>
          <pc:docMk/>
          <pc:sldMk cId="2099623568" sldId="2145707994"/>
        </pc:sldMkLst>
        <pc:spChg chg="add del mod">
          <ac:chgData name="Jennifer Brooks" userId="93ef732e-884d-4c04-8997-b138296c939b" providerId="ADAL" clId="{9F41DC44-44F4-4498-A2FE-919A064D1C47}" dt="2022-06-22T07:30:19.485" v="9901" actId="478"/>
          <ac:spMkLst>
            <pc:docMk/>
            <pc:sldMk cId="2099623568" sldId="2145707994"/>
            <ac:spMk id="3" creationId="{C9D0A554-E041-4AB0-8CA9-5FC5EF61B0A2}"/>
          </ac:spMkLst>
        </pc:spChg>
        <pc:spChg chg="del">
          <ac:chgData name="Jennifer Brooks" userId="93ef732e-884d-4c04-8997-b138296c939b" providerId="ADAL" clId="{9F41DC44-44F4-4498-A2FE-919A064D1C47}" dt="2022-06-22T07:29:16.213" v="9900" actId="478"/>
          <ac:spMkLst>
            <pc:docMk/>
            <pc:sldMk cId="2099623568" sldId="2145707994"/>
            <ac:spMk id="5" creationId="{3B5DCCF6-18DE-4F4A-B63D-CE3412608C05}"/>
          </ac:spMkLst>
        </pc:spChg>
      </pc:sldChg>
      <pc:sldChg chg="add">
        <pc:chgData name="Jennifer Brooks" userId="93ef732e-884d-4c04-8997-b138296c939b" providerId="ADAL" clId="{9F41DC44-44F4-4498-A2FE-919A064D1C47}" dt="2022-06-22T07:14:50.947" v="9899"/>
        <pc:sldMkLst>
          <pc:docMk/>
          <pc:sldMk cId="200143254" sldId="2145707998"/>
        </pc:sldMkLst>
      </pc:sldChg>
      <pc:sldChg chg="add">
        <pc:chgData name="Jennifer Brooks" userId="93ef732e-884d-4c04-8997-b138296c939b" providerId="ADAL" clId="{9F41DC44-44F4-4498-A2FE-919A064D1C47}" dt="2022-06-22T07:14:50.947" v="9899"/>
        <pc:sldMkLst>
          <pc:docMk/>
          <pc:sldMk cId="1493465514" sldId="2145707999"/>
        </pc:sldMkLst>
      </pc:sldChg>
      <pc:sldChg chg="add">
        <pc:chgData name="Jennifer Brooks" userId="93ef732e-884d-4c04-8997-b138296c939b" providerId="ADAL" clId="{9F41DC44-44F4-4498-A2FE-919A064D1C47}" dt="2022-06-22T07:14:50.947" v="9899"/>
        <pc:sldMkLst>
          <pc:docMk/>
          <pc:sldMk cId="2199605112" sldId="2145708002"/>
        </pc:sldMkLst>
      </pc:sldChg>
      <pc:sldChg chg="add">
        <pc:chgData name="Jennifer Brooks" userId="93ef732e-884d-4c04-8997-b138296c939b" providerId="ADAL" clId="{9F41DC44-44F4-4498-A2FE-919A064D1C47}" dt="2022-06-22T07:14:50.947" v="9899"/>
        <pc:sldMkLst>
          <pc:docMk/>
          <pc:sldMk cId="2634528945" sldId="2145708003"/>
        </pc:sldMkLst>
      </pc:sldChg>
      <pc:sldChg chg="add">
        <pc:chgData name="Jennifer Brooks" userId="93ef732e-884d-4c04-8997-b138296c939b" providerId="ADAL" clId="{9F41DC44-44F4-4498-A2FE-919A064D1C47}" dt="2022-06-22T07:14:50.947" v="9899"/>
        <pc:sldMkLst>
          <pc:docMk/>
          <pc:sldMk cId="1109109829" sldId="2145708004"/>
        </pc:sldMkLst>
      </pc:sldChg>
      <pc:sldChg chg="addSp modSp new mod">
        <pc:chgData name="Jennifer Brooks" userId="93ef732e-884d-4c04-8997-b138296c939b" providerId="ADAL" clId="{9F41DC44-44F4-4498-A2FE-919A064D1C47}" dt="2022-06-24T15:18:00.912" v="12938" actId="20577"/>
        <pc:sldMkLst>
          <pc:docMk/>
          <pc:sldMk cId="2699339540" sldId="2145708005"/>
        </pc:sldMkLst>
        <pc:spChg chg="mod">
          <ac:chgData name="Jennifer Brooks" userId="93ef732e-884d-4c04-8997-b138296c939b" providerId="ADAL" clId="{9F41DC44-44F4-4498-A2FE-919A064D1C47}" dt="2022-06-24T14:11:21.532" v="12379" actId="20577"/>
          <ac:spMkLst>
            <pc:docMk/>
            <pc:sldMk cId="2699339540" sldId="2145708005"/>
            <ac:spMk id="2" creationId="{0C8240B5-95FE-4A0D-8109-A86C42826431}"/>
          </ac:spMkLst>
        </pc:spChg>
        <pc:spChg chg="mod">
          <ac:chgData name="Jennifer Brooks" userId="93ef732e-884d-4c04-8997-b138296c939b" providerId="ADAL" clId="{9F41DC44-44F4-4498-A2FE-919A064D1C47}" dt="2022-06-24T14:15:56.926" v="12921" actId="20577"/>
          <ac:spMkLst>
            <pc:docMk/>
            <pc:sldMk cId="2699339540" sldId="2145708005"/>
            <ac:spMk id="4" creationId="{78BC0B4D-394E-4F25-A7BA-0FE1B4939784}"/>
          </ac:spMkLst>
        </pc:spChg>
        <pc:spChg chg="add mod">
          <ac:chgData name="Jennifer Brooks" userId="93ef732e-884d-4c04-8997-b138296c939b" providerId="ADAL" clId="{9F41DC44-44F4-4498-A2FE-919A064D1C47}" dt="2022-06-24T15:18:00.912" v="12938" actId="20577"/>
          <ac:spMkLst>
            <pc:docMk/>
            <pc:sldMk cId="2699339540" sldId="2145708005"/>
            <ac:spMk id="5" creationId="{8FC60597-9368-411D-9832-EDA9ED6DC01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althylondonpartnership.sharepoint.com/sites/PersonalisedCareSPHLP/Shared%20Documents/General/PCN%20ADVISOR%20WORK/EVENTS/June%2022%20event/Attendee%20requirements%20and%20support%20wan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95000"/>
                    <a:lumOff val="5000"/>
                  </a:schemeClr>
                </a:solidFill>
                <a:latin typeface="Arial" panose="020B0604020202020204" pitchFamily="34" charset="0"/>
                <a:ea typeface="+mn-ea"/>
                <a:cs typeface="Arial" panose="020B0604020202020204" pitchFamily="34" charset="0"/>
              </a:defRPr>
            </a:pPr>
            <a:r>
              <a:rPr lang="en-GB"/>
              <a:t>What stage is your PCN at in terms of setting up a proactive SP service?</a:t>
            </a:r>
          </a:p>
        </c:rich>
      </c:tx>
      <c:layout>
        <c:manualLayout>
          <c:xMode val="edge"/>
          <c:yMode val="edge"/>
          <c:x val="0.13256058969424395"/>
          <c:y val="2.771356413503097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175118698055216"/>
          <c:y val="0.23051686073691793"/>
          <c:w val="0.87761901150881072"/>
          <c:h val="0.44162364623591333"/>
        </c:manualLayout>
      </c:layout>
      <c:barChart>
        <c:barDir val="col"/>
        <c:grouping val="clustered"/>
        <c:varyColors val="0"/>
        <c:ser>
          <c:idx val="0"/>
          <c:order val="0"/>
          <c:spPr>
            <a:solidFill>
              <a:schemeClr val="accent1"/>
            </a:solidFill>
            <a:ln>
              <a:noFill/>
            </a:ln>
            <a:effectLst/>
          </c:spPr>
          <c:invertIfNegative val="0"/>
          <c:cat>
            <c:strRef>
              <c:f>Stage!$D$4:$D$7</c:f>
              <c:strCache>
                <c:ptCount val="4"/>
                <c:pt idx="0">
                  <c:v>Beginning </c:v>
                </c:pt>
                <c:pt idx="1">
                  <c:v>Started/planning</c:v>
                </c:pt>
                <c:pt idx="2">
                  <c:v>Middle stage/developing</c:v>
                </c:pt>
                <c:pt idx="3">
                  <c:v>Unsure</c:v>
                </c:pt>
              </c:strCache>
            </c:strRef>
          </c:cat>
          <c:val>
            <c:numRef>
              <c:f>Stage!$F$4:$F$7</c:f>
              <c:numCache>
                <c:formatCode>0%</c:formatCode>
                <c:ptCount val="4"/>
                <c:pt idx="0">
                  <c:v>0.54545454545454541</c:v>
                </c:pt>
                <c:pt idx="1">
                  <c:v>0.24242424242424243</c:v>
                </c:pt>
                <c:pt idx="2">
                  <c:v>0.12121212121212122</c:v>
                </c:pt>
                <c:pt idx="3">
                  <c:v>9.0909090909090912E-2</c:v>
                </c:pt>
              </c:numCache>
            </c:numRef>
          </c:val>
          <c:extLst>
            <c:ext xmlns:c16="http://schemas.microsoft.com/office/drawing/2014/chart" uri="{C3380CC4-5D6E-409C-BE32-E72D297353CC}">
              <c16:uniqueId val="{00000000-0763-49D9-A2DF-98F6B6B9445D}"/>
            </c:ext>
          </c:extLst>
        </c:ser>
        <c:dLbls>
          <c:showLegendKey val="0"/>
          <c:showVal val="0"/>
          <c:showCatName val="0"/>
          <c:showSerName val="0"/>
          <c:showPercent val="0"/>
          <c:showBubbleSize val="0"/>
        </c:dLbls>
        <c:gapWidth val="219"/>
        <c:overlap val="-27"/>
        <c:axId val="36000431"/>
        <c:axId val="36005839"/>
      </c:barChart>
      <c:catAx>
        <c:axId val="36000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36005839"/>
        <c:crosses val="autoZero"/>
        <c:auto val="1"/>
        <c:lblAlgn val="ctr"/>
        <c:lblOffset val="100"/>
        <c:noMultiLvlLbl val="0"/>
      </c:catAx>
      <c:valAx>
        <c:axId val="36005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36000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95000"/>
              <a:lumOff val="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SP</a:t>
            </a:r>
            <a:r>
              <a:rPr lang="en-GB" baseline="0"/>
              <a:t> Referrals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'National MOU against SPLW'!$A$29</c:f>
              <c:strCache>
                <c:ptCount val="1"/>
                <c:pt idx="0">
                  <c:v>SP Referrals</c:v>
                </c:pt>
              </c:strCache>
            </c:strRef>
          </c:tx>
          <c:spPr>
            <a:ln w="28575" cap="rnd">
              <a:solidFill>
                <a:schemeClr val="accent2"/>
              </a:solidFill>
              <a:round/>
            </a:ln>
            <a:effectLst/>
          </c:spPr>
          <c:marker>
            <c:symbol val="circle"/>
            <c:size val="5"/>
            <c:spPr>
              <a:solidFill>
                <a:schemeClr val="accent1"/>
              </a:solidFill>
              <a:ln w="9525">
                <a:solidFill>
                  <a:schemeClr val="accent1"/>
                </a:solidFill>
              </a:ln>
              <a:effectLst/>
            </c:spPr>
          </c:marker>
          <c:cat>
            <c:strRef>
              <c:f>'National MOU against SPLW'!$B$28:$I$28</c:f>
              <c:strCache>
                <c:ptCount val="8"/>
                <c:pt idx="0">
                  <c:v>Q4 2019/20</c:v>
                </c:pt>
                <c:pt idx="1">
                  <c:v>Q1 2020/21</c:v>
                </c:pt>
                <c:pt idx="2">
                  <c:v>Q2 2020/21</c:v>
                </c:pt>
                <c:pt idx="3">
                  <c:v>Q3 2020/21</c:v>
                </c:pt>
                <c:pt idx="4">
                  <c:v>Q4 2020/21</c:v>
                </c:pt>
                <c:pt idx="5">
                  <c:v>Q1 2021/22</c:v>
                </c:pt>
                <c:pt idx="6">
                  <c:v>Q2 2021/22</c:v>
                </c:pt>
                <c:pt idx="7">
                  <c:v>Q3 2021/22</c:v>
                </c:pt>
              </c:strCache>
            </c:strRef>
          </c:cat>
          <c:val>
            <c:numRef>
              <c:f>'National MOU against SPLW'!$B$29:$I$29</c:f>
              <c:numCache>
                <c:formatCode>General</c:formatCode>
                <c:ptCount val="8"/>
                <c:pt idx="0">
                  <c:v>51078</c:v>
                </c:pt>
                <c:pt idx="1">
                  <c:v>153853</c:v>
                </c:pt>
                <c:pt idx="2">
                  <c:v>201914</c:v>
                </c:pt>
                <c:pt idx="3">
                  <c:v>294882</c:v>
                </c:pt>
                <c:pt idx="4">
                  <c:v>458195</c:v>
                </c:pt>
                <c:pt idx="5">
                  <c:v>532429</c:v>
                </c:pt>
                <c:pt idx="6">
                  <c:v>660218</c:v>
                </c:pt>
                <c:pt idx="7">
                  <c:v>826636</c:v>
                </c:pt>
              </c:numCache>
            </c:numRef>
          </c:val>
          <c:smooth val="0"/>
          <c:extLst>
            <c:ext xmlns:c16="http://schemas.microsoft.com/office/drawing/2014/chart" uri="{C3380CC4-5D6E-409C-BE32-E72D297353CC}">
              <c16:uniqueId val="{00000000-69E9-45B7-9AF0-C2A9AF5E888C}"/>
            </c:ext>
          </c:extLst>
        </c:ser>
        <c:ser>
          <c:idx val="1"/>
          <c:order val="1"/>
          <c:tx>
            <c:strRef>
              <c:f>'National MOU against SPLW'!$A$30</c:f>
              <c:strCache>
                <c:ptCount val="1"/>
                <c:pt idx="0">
                  <c:v>MOU Trajectories</c:v>
                </c:pt>
              </c:strCache>
            </c:strRef>
          </c:tx>
          <c:spPr>
            <a:ln w="28575" cap="rnd">
              <a:solidFill>
                <a:schemeClr val="accent4"/>
              </a:solidFill>
              <a:round/>
            </a:ln>
            <a:effectLst/>
          </c:spPr>
          <c:marker>
            <c:symbol val="circle"/>
            <c:size val="5"/>
            <c:spPr>
              <a:solidFill>
                <a:schemeClr val="accent2"/>
              </a:solidFill>
              <a:ln w="9525">
                <a:solidFill>
                  <a:schemeClr val="accent2"/>
                </a:solidFill>
              </a:ln>
              <a:effectLst/>
            </c:spPr>
          </c:marker>
          <c:cat>
            <c:strRef>
              <c:f>'National MOU against SPLW'!$B$28:$I$28</c:f>
              <c:strCache>
                <c:ptCount val="8"/>
                <c:pt idx="0">
                  <c:v>Q4 2019/20</c:v>
                </c:pt>
                <c:pt idx="1">
                  <c:v>Q1 2020/21</c:v>
                </c:pt>
                <c:pt idx="2">
                  <c:v>Q2 2020/21</c:v>
                </c:pt>
                <c:pt idx="3">
                  <c:v>Q3 2020/21</c:v>
                </c:pt>
                <c:pt idx="4">
                  <c:v>Q4 2020/21</c:v>
                </c:pt>
                <c:pt idx="5">
                  <c:v>Q1 2021/22</c:v>
                </c:pt>
                <c:pt idx="6">
                  <c:v>Q2 2021/22</c:v>
                </c:pt>
                <c:pt idx="7">
                  <c:v>Q3 2021/22</c:v>
                </c:pt>
              </c:strCache>
            </c:strRef>
          </c:cat>
          <c:val>
            <c:numRef>
              <c:f>'National MOU against SPLW'!$B$30:$I$30</c:f>
              <c:numCache>
                <c:formatCode>General</c:formatCode>
                <c:ptCount val="8"/>
                <c:pt idx="0">
                  <c:v>196760</c:v>
                </c:pt>
                <c:pt idx="1">
                  <c:v>244584</c:v>
                </c:pt>
                <c:pt idx="2">
                  <c:v>292388</c:v>
                </c:pt>
                <c:pt idx="3">
                  <c:v>340207</c:v>
                </c:pt>
                <c:pt idx="4">
                  <c:v>388001</c:v>
                </c:pt>
                <c:pt idx="5">
                  <c:v>434672</c:v>
                </c:pt>
                <c:pt idx="6">
                  <c:v>481325</c:v>
                </c:pt>
                <c:pt idx="7">
                  <c:v>527989</c:v>
                </c:pt>
              </c:numCache>
            </c:numRef>
          </c:val>
          <c:smooth val="0"/>
          <c:extLst>
            <c:ext xmlns:c16="http://schemas.microsoft.com/office/drawing/2014/chart" uri="{C3380CC4-5D6E-409C-BE32-E72D297353CC}">
              <c16:uniqueId val="{00000001-69E9-45B7-9AF0-C2A9AF5E888C}"/>
            </c:ext>
          </c:extLst>
        </c:ser>
        <c:ser>
          <c:idx val="2"/>
          <c:order val="2"/>
          <c:tx>
            <c:strRef>
              <c:f>'National MOU against SPLW'!$A$31</c:f>
              <c:strCache>
                <c:ptCount val="1"/>
                <c:pt idx="0">
                  <c:v>Internal Targets</c:v>
                </c:pt>
              </c:strCache>
            </c:strRef>
          </c:tx>
          <c:spPr>
            <a:ln w="28575" cap="rnd">
              <a:solidFill>
                <a:schemeClr val="accent6"/>
              </a:solidFill>
              <a:round/>
            </a:ln>
            <a:effectLst/>
          </c:spPr>
          <c:marker>
            <c:symbol val="circle"/>
            <c:size val="5"/>
            <c:spPr>
              <a:solidFill>
                <a:schemeClr val="accent3"/>
              </a:solidFill>
              <a:ln w="9525">
                <a:solidFill>
                  <a:schemeClr val="accent3"/>
                </a:solidFill>
              </a:ln>
              <a:effectLst/>
            </c:spPr>
          </c:marker>
          <c:cat>
            <c:strRef>
              <c:f>'National MOU against SPLW'!$B$28:$I$28</c:f>
              <c:strCache>
                <c:ptCount val="8"/>
                <c:pt idx="0">
                  <c:v>Q4 2019/20</c:v>
                </c:pt>
                <c:pt idx="1">
                  <c:v>Q1 2020/21</c:v>
                </c:pt>
                <c:pt idx="2">
                  <c:v>Q2 2020/21</c:v>
                </c:pt>
                <c:pt idx="3">
                  <c:v>Q3 2020/21</c:v>
                </c:pt>
                <c:pt idx="4">
                  <c:v>Q4 2020/21</c:v>
                </c:pt>
                <c:pt idx="5">
                  <c:v>Q1 2021/22</c:v>
                </c:pt>
                <c:pt idx="6">
                  <c:v>Q2 2021/22</c:v>
                </c:pt>
                <c:pt idx="7">
                  <c:v>Q3 2021/22</c:v>
                </c:pt>
              </c:strCache>
            </c:strRef>
          </c:cat>
          <c:val>
            <c:numRef>
              <c:f>'National MOU against SPLW'!$B$31:$I$31</c:f>
              <c:numCache>
                <c:formatCode>General</c:formatCode>
                <c:ptCount val="8"/>
                <c:pt idx="1">
                  <c:v>2500</c:v>
                </c:pt>
                <c:pt idx="2">
                  <c:v>2500</c:v>
                </c:pt>
                <c:pt idx="3">
                  <c:v>2500</c:v>
                </c:pt>
                <c:pt idx="4">
                  <c:v>2500</c:v>
                </c:pt>
                <c:pt idx="5">
                  <c:v>5000</c:v>
                </c:pt>
                <c:pt idx="6">
                  <c:v>5000</c:v>
                </c:pt>
                <c:pt idx="7">
                  <c:v>5000</c:v>
                </c:pt>
              </c:numCache>
            </c:numRef>
          </c:val>
          <c:smooth val="0"/>
          <c:extLst>
            <c:ext xmlns:c16="http://schemas.microsoft.com/office/drawing/2014/chart" uri="{C3380CC4-5D6E-409C-BE32-E72D297353CC}">
              <c16:uniqueId val="{00000002-69E9-45B7-9AF0-C2A9AF5E888C}"/>
            </c:ext>
          </c:extLst>
        </c:ser>
        <c:dLbls>
          <c:showLegendKey val="0"/>
          <c:showVal val="0"/>
          <c:showCatName val="0"/>
          <c:showSerName val="0"/>
          <c:showPercent val="0"/>
          <c:showBubbleSize val="0"/>
        </c:dLbls>
        <c:marker val="1"/>
        <c:smooth val="0"/>
        <c:axId val="1266861736"/>
        <c:axId val="1266863048"/>
      </c:lineChart>
      <c:catAx>
        <c:axId val="1266861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6863048"/>
        <c:crosses val="autoZero"/>
        <c:auto val="1"/>
        <c:lblAlgn val="ctr"/>
        <c:lblOffset val="100"/>
        <c:noMultiLvlLbl val="0"/>
      </c:catAx>
      <c:valAx>
        <c:axId val="1266863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68617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796F2-7AD6-CF42-BE84-D1E6768ACCD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080D7E6C-7A00-C649-A138-6D451B5271E6}">
      <dgm:prSet/>
      <dgm:spPr/>
      <dgm:t>
        <a:bodyPr/>
        <a:lstStyle/>
        <a:p>
          <a:r>
            <a:rPr lang="en-US">
              <a:latin typeface="Arial" panose="020B0604020202020204" pitchFamily="34" charset="0"/>
              <a:cs typeface="Arial" panose="020B0604020202020204" pitchFamily="34" charset="0"/>
            </a:rPr>
            <a:t>Stakeholder engagement</a:t>
          </a:r>
          <a:endParaRPr lang="en-GB">
            <a:latin typeface="Arial" panose="020B0604020202020204" pitchFamily="34" charset="0"/>
            <a:cs typeface="Arial" panose="020B0604020202020204" pitchFamily="34" charset="0"/>
          </a:endParaRPr>
        </a:p>
      </dgm:t>
    </dgm:pt>
    <dgm:pt modelId="{724095D5-2EB8-AF41-BD5D-33AD64C552AA}" type="parTrans" cxnId="{8CE41AD9-BC3C-B743-AB7B-14648C422B32}">
      <dgm:prSet/>
      <dgm:spPr/>
      <dgm:t>
        <a:bodyPr/>
        <a:lstStyle/>
        <a:p>
          <a:endParaRPr lang="en-US"/>
        </a:p>
      </dgm:t>
    </dgm:pt>
    <dgm:pt modelId="{22147B68-9B39-6746-B05C-F47DC020641A}" type="sibTrans" cxnId="{8CE41AD9-BC3C-B743-AB7B-14648C422B32}">
      <dgm:prSet/>
      <dgm:spPr/>
      <dgm:t>
        <a:bodyPr/>
        <a:lstStyle/>
        <a:p>
          <a:endParaRPr lang="en-US"/>
        </a:p>
      </dgm:t>
    </dgm:pt>
    <dgm:pt modelId="{3F958B28-CE8B-144D-9043-CE62212A13FD}">
      <dgm:prSet/>
      <dgm:spPr/>
      <dgm:t>
        <a:bodyPr/>
        <a:lstStyle/>
        <a:p>
          <a:r>
            <a:rPr lang="en-US">
              <a:latin typeface="Arial" panose="020B0604020202020204" pitchFamily="34" charset="0"/>
              <a:cs typeface="Arial" panose="020B0604020202020204" pitchFamily="34" charset="0"/>
            </a:rPr>
            <a:t>Targeted </a:t>
          </a:r>
          <a:r>
            <a:rPr lang="en-US" err="1">
              <a:latin typeface="Arial" panose="020B0604020202020204" pitchFamily="34" charset="0"/>
              <a:cs typeface="Arial" panose="020B0604020202020204" pitchFamily="34" charset="0"/>
            </a:rPr>
            <a:t>programme</a:t>
          </a:r>
          <a:endParaRPr lang="en-GB">
            <a:latin typeface="Arial" panose="020B0604020202020204" pitchFamily="34" charset="0"/>
            <a:cs typeface="Arial" panose="020B0604020202020204" pitchFamily="34" charset="0"/>
          </a:endParaRPr>
        </a:p>
      </dgm:t>
    </dgm:pt>
    <dgm:pt modelId="{2B520C00-42EF-A349-9111-2E198B68B893}" type="parTrans" cxnId="{1C86DDC3-9CD5-4648-B5BB-0428B4E1DE08}">
      <dgm:prSet/>
      <dgm:spPr/>
      <dgm:t>
        <a:bodyPr/>
        <a:lstStyle/>
        <a:p>
          <a:endParaRPr lang="en-US"/>
        </a:p>
      </dgm:t>
    </dgm:pt>
    <dgm:pt modelId="{DDE80E34-A9B4-4749-AF55-A27D5DEE0788}" type="sibTrans" cxnId="{1C86DDC3-9CD5-4648-B5BB-0428B4E1DE08}">
      <dgm:prSet/>
      <dgm:spPr/>
      <dgm:t>
        <a:bodyPr/>
        <a:lstStyle/>
        <a:p>
          <a:endParaRPr lang="en-US"/>
        </a:p>
      </dgm:t>
    </dgm:pt>
    <dgm:pt modelId="{B6E26146-A599-CB43-BB3A-F3A289C2A461}">
      <dgm:prSet/>
      <dgm:spPr/>
      <dgm:t>
        <a:bodyPr/>
        <a:lstStyle/>
        <a:p>
          <a:r>
            <a:rPr lang="en-US">
              <a:latin typeface="Arial" panose="020B0604020202020204" pitchFamily="34" charset="0"/>
              <a:cs typeface="Arial" panose="020B0604020202020204" pitchFamily="34" charset="0"/>
            </a:rPr>
            <a:t>Proactive Social Prescribing</a:t>
          </a:r>
          <a:endParaRPr lang="en-GB">
            <a:latin typeface="Arial" panose="020B0604020202020204" pitchFamily="34" charset="0"/>
            <a:cs typeface="Arial" panose="020B0604020202020204" pitchFamily="34" charset="0"/>
          </a:endParaRPr>
        </a:p>
      </dgm:t>
    </dgm:pt>
    <dgm:pt modelId="{5AB887A0-B28C-7540-94D8-F958ABCC4252}" type="parTrans" cxnId="{BC4839DA-1F80-1143-8790-ED07E4662C9F}">
      <dgm:prSet/>
      <dgm:spPr/>
      <dgm:t>
        <a:bodyPr/>
        <a:lstStyle/>
        <a:p>
          <a:endParaRPr lang="en-US"/>
        </a:p>
      </dgm:t>
    </dgm:pt>
    <dgm:pt modelId="{63A376B0-680D-8F4E-BBAC-135D9A73D984}" type="sibTrans" cxnId="{BC4839DA-1F80-1143-8790-ED07E4662C9F}">
      <dgm:prSet/>
      <dgm:spPr/>
      <dgm:t>
        <a:bodyPr/>
        <a:lstStyle/>
        <a:p>
          <a:endParaRPr lang="en-US"/>
        </a:p>
      </dgm:t>
    </dgm:pt>
    <dgm:pt modelId="{67B629E8-E181-8F4C-9897-E9BB2A34163A}">
      <dgm:prSet/>
      <dgm:spPr/>
      <dgm:t>
        <a:bodyPr/>
        <a:lstStyle/>
        <a:p>
          <a:r>
            <a:rPr lang="en-US">
              <a:latin typeface="Arial" panose="020B0604020202020204" pitchFamily="34" charset="0"/>
              <a:cs typeface="Arial" panose="020B0604020202020204" pitchFamily="34" charset="0"/>
            </a:rPr>
            <a:t>Review</a:t>
          </a:r>
          <a:endParaRPr lang="en-GB">
            <a:latin typeface="Arial" panose="020B0604020202020204" pitchFamily="34" charset="0"/>
            <a:cs typeface="Arial" panose="020B0604020202020204" pitchFamily="34" charset="0"/>
          </a:endParaRPr>
        </a:p>
      </dgm:t>
    </dgm:pt>
    <dgm:pt modelId="{62F763DA-49C7-1949-A4A0-AD70B006FD62}" type="parTrans" cxnId="{2D13A75E-94AA-1C41-BD32-52199A702B5D}">
      <dgm:prSet/>
      <dgm:spPr/>
      <dgm:t>
        <a:bodyPr/>
        <a:lstStyle/>
        <a:p>
          <a:endParaRPr lang="en-US"/>
        </a:p>
      </dgm:t>
    </dgm:pt>
    <dgm:pt modelId="{45D7DD0D-23BC-A94F-BA8F-783976464263}" type="sibTrans" cxnId="{2D13A75E-94AA-1C41-BD32-52199A702B5D}">
      <dgm:prSet/>
      <dgm:spPr/>
      <dgm:t>
        <a:bodyPr/>
        <a:lstStyle/>
        <a:p>
          <a:endParaRPr lang="en-US"/>
        </a:p>
      </dgm:t>
    </dgm:pt>
    <dgm:pt modelId="{4AE51157-8DD3-7E41-BEC1-649E7F9C1A70}">
      <dgm:prSet/>
      <dgm:spPr/>
      <dgm:t>
        <a:bodyPr/>
        <a:lstStyle/>
        <a:p>
          <a:pPr algn="just"/>
          <a:r>
            <a:rPr lang="en-GB" b="0" i="0" u="none">
              <a:latin typeface="Arial" panose="020B0604020202020204" pitchFamily="34" charset="0"/>
              <a:cs typeface="Arial" panose="020B0604020202020204" pitchFamily="34" charset="0"/>
            </a:rPr>
            <a:t>Creating opportunities for patients to receive the best possible support locally, to identify gaps in local provision, working with existing or new community groups to create services that bridge the gap. </a:t>
          </a:r>
          <a:r>
            <a:rPr lang="en-GB" b="0">
              <a:latin typeface="Arial" panose="020B0604020202020204" pitchFamily="34" charset="0"/>
              <a:cs typeface="Arial" panose="020B0604020202020204" pitchFamily="34" charset="0"/>
            </a:rPr>
            <a:t>Community based support include services located in the voluntary, community and social enterprise (VCSE) sector, such as allotment groups, walking groups, choirs and activities that promote mental and physical wellbeing. </a:t>
          </a:r>
          <a:endParaRPr lang="en-GB">
            <a:latin typeface="Arial" panose="020B0604020202020204" pitchFamily="34" charset="0"/>
            <a:cs typeface="Arial" panose="020B0604020202020204" pitchFamily="34" charset="0"/>
          </a:endParaRPr>
        </a:p>
      </dgm:t>
    </dgm:pt>
    <dgm:pt modelId="{43A50B37-25B4-A94E-84B1-DD6F8127D2AA}" type="parTrans" cxnId="{5B568633-E074-D649-877C-560C5150229F}">
      <dgm:prSet/>
      <dgm:spPr/>
      <dgm:t>
        <a:bodyPr/>
        <a:lstStyle/>
        <a:p>
          <a:endParaRPr lang="en-US"/>
        </a:p>
      </dgm:t>
    </dgm:pt>
    <dgm:pt modelId="{7849A471-7254-224E-BC19-EAD705A3289F}" type="sibTrans" cxnId="{5B568633-E074-D649-877C-560C5150229F}">
      <dgm:prSet/>
      <dgm:spPr/>
      <dgm:t>
        <a:bodyPr/>
        <a:lstStyle/>
        <a:p>
          <a:endParaRPr lang="en-US"/>
        </a:p>
      </dgm:t>
    </dgm:pt>
    <dgm:pt modelId="{99273AF5-D0E2-2A4F-83FD-2C62445908AD}">
      <dgm:prSet/>
      <dgm:spPr/>
      <dgm:t>
        <a:bodyPr/>
        <a:lstStyle/>
        <a:p>
          <a:pPr algn="just"/>
          <a:r>
            <a:rPr lang="en-GB" b="0" i="0" u="none">
              <a:latin typeface="Arial" panose="020B0604020202020204" pitchFamily="34" charset="0"/>
              <a:cs typeface="Arial" panose="020B0604020202020204" pitchFamily="34" charset="0"/>
            </a:rPr>
            <a:t>Started by linked primary and secondary care data. From 32,000 PCN population, identified 116 patients living with heart failure with high deprivation index scores, and after assessing their care records found 37 people who could benefit from being reviewed by either a social prescriber, a care co-ordinator, a GP, pharmacist or heart failure nurse</a:t>
          </a:r>
          <a:endParaRPr lang="en-GB">
            <a:latin typeface="Arial" panose="020B0604020202020204" pitchFamily="34" charset="0"/>
            <a:cs typeface="Arial" panose="020B0604020202020204" pitchFamily="34" charset="0"/>
          </a:endParaRPr>
        </a:p>
      </dgm:t>
    </dgm:pt>
    <dgm:pt modelId="{14A39815-BEBE-9340-8B98-0B8F96BFB7C5}" type="parTrans" cxnId="{088FCA81-3A3F-FD4A-850E-E176CCE63BE4}">
      <dgm:prSet/>
      <dgm:spPr/>
      <dgm:t>
        <a:bodyPr/>
        <a:lstStyle/>
        <a:p>
          <a:endParaRPr lang="en-US"/>
        </a:p>
      </dgm:t>
    </dgm:pt>
    <dgm:pt modelId="{CAB4EC4E-2B3B-624E-886D-80516F61168E}" type="sibTrans" cxnId="{088FCA81-3A3F-FD4A-850E-E176CCE63BE4}">
      <dgm:prSet/>
      <dgm:spPr/>
      <dgm:t>
        <a:bodyPr/>
        <a:lstStyle/>
        <a:p>
          <a:endParaRPr lang="en-US"/>
        </a:p>
      </dgm:t>
    </dgm:pt>
    <dgm:pt modelId="{DFFF2FFA-F612-2C46-8869-D131834390D6}">
      <dgm:prSet/>
      <dgm:spPr/>
      <dgm:t>
        <a:bodyPr/>
        <a:lstStyle/>
        <a:p>
          <a:pPr algn="just"/>
          <a:r>
            <a:rPr lang="en-GB" b="0" i="0" u="none">
              <a:latin typeface="Arial" panose="020B0604020202020204" pitchFamily="34" charset="0"/>
              <a:cs typeface="Arial" panose="020B0604020202020204" pitchFamily="34" charset="0"/>
            </a:rPr>
            <a:t>Jane had heart failure, diabetes, schizophrenia, learning difficulties and a thyroid problem. She frequently called GP out of hours or 999 whenever she needed health advice. She was overweight, and got breathless after walking a very short distance. Any exertion made her dizzy, so she was falling over quite regularly but she didn’t want any walking aids. She had generally poor eyesight – related to her diabetes – but hadn’t had a recent eye test.</a:t>
          </a:r>
          <a:endParaRPr lang="en-GB">
            <a:latin typeface="Arial" panose="020B0604020202020204" pitchFamily="34" charset="0"/>
            <a:cs typeface="Arial" panose="020B0604020202020204" pitchFamily="34" charset="0"/>
          </a:endParaRPr>
        </a:p>
      </dgm:t>
    </dgm:pt>
    <dgm:pt modelId="{6A8966BF-0FE8-0E48-9988-24FD93B0DDCB}" type="parTrans" cxnId="{75F88FD8-FE9A-D346-8824-D5DC1F9F3FFB}">
      <dgm:prSet/>
      <dgm:spPr/>
      <dgm:t>
        <a:bodyPr/>
        <a:lstStyle/>
        <a:p>
          <a:endParaRPr lang="en-US"/>
        </a:p>
      </dgm:t>
    </dgm:pt>
    <dgm:pt modelId="{EB81B2B8-7F77-5A45-AD88-028A558C7F51}" type="sibTrans" cxnId="{75F88FD8-FE9A-D346-8824-D5DC1F9F3FFB}">
      <dgm:prSet/>
      <dgm:spPr/>
      <dgm:t>
        <a:bodyPr/>
        <a:lstStyle/>
        <a:p>
          <a:endParaRPr lang="en-US"/>
        </a:p>
      </dgm:t>
    </dgm:pt>
    <dgm:pt modelId="{57719C0B-3AC5-7746-90A8-A08BDA1A847C}">
      <dgm:prSet/>
      <dgm:spPr/>
      <dgm:t>
        <a:bodyPr/>
        <a:lstStyle/>
        <a:p>
          <a:pPr algn="just"/>
          <a:r>
            <a:rPr lang="en-GB" b="0" i="0" u="none">
              <a:latin typeface="Arial" panose="020B0604020202020204" pitchFamily="34" charset="0"/>
              <a:cs typeface="Arial" panose="020B0604020202020204" pitchFamily="34" charset="0"/>
            </a:rPr>
            <a:t>She has not called 999 or the GP out of hours since the team made contact. Her self-assessed outcome scores have improved and she says she feels fantastic now her home has been redecorated, she’s eating better, able to get out more and feeling less isolated. Thanks to the PHM project, they were able to get a clearer picture of Jane’s situation and make sure she got the extra support she needed.</a:t>
          </a:r>
          <a:endParaRPr lang="en-GB">
            <a:latin typeface="Arial" panose="020B0604020202020204" pitchFamily="34" charset="0"/>
            <a:cs typeface="Arial" panose="020B0604020202020204" pitchFamily="34" charset="0"/>
          </a:endParaRPr>
        </a:p>
      </dgm:t>
    </dgm:pt>
    <dgm:pt modelId="{37DE3BF0-36CD-7D4E-A721-2958D6F1C705}" type="sibTrans" cxnId="{59B45A8A-49A9-924A-AA88-364BF338664B}">
      <dgm:prSet/>
      <dgm:spPr/>
      <dgm:t>
        <a:bodyPr/>
        <a:lstStyle/>
        <a:p>
          <a:endParaRPr lang="en-US"/>
        </a:p>
      </dgm:t>
    </dgm:pt>
    <dgm:pt modelId="{93264066-8B1B-7B45-94A1-0D9AD04B53CE}" type="parTrans" cxnId="{59B45A8A-49A9-924A-AA88-364BF338664B}">
      <dgm:prSet/>
      <dgm:spPr/>
      <dgm:t>
        <a:bodyPr/>
        <a:lstStyle/>
        <a:p>
          <a:endParaRPr lang="en-US"/>
        </a:p>
      </dgm:t>
    </dgm:pt>
    <dgm:pt modelId="{907C5237-3302-624E-8AB0-68979F49CA80}" type="pres">
      <dgm:prSet presAssocID="{328796F2-7AD6-CF42-BE84-D1E6768ACCD4}" presName="Name0" presStyleCnt="0">
        <dgm:presLayoutVars>
          <dgm:chPref val="3"/>
          <dgm:dir/>
          <dgm:animLvl val="lvl"/>
          <dgm:resizeHandles/>
        </dgm:presLayoutVars>
      </dgm:prSet>
      <dgm:spPr/>
    </dgm:pt>
    <dgm:pt modelId="{9402DC07-0D04-0046-B9EF-A471E1B5883C}" type="pres">
      <dgm:prSet presAssocID="{080D7E6C-7A00-C649-A138-6D451B5271E6}" presName="horFlow" presStyleCnt="0"/>
      <dgm:spPr/>
    </dgm:pt>
    <dgm:pt modelId="{FDB9B676-2C9C-DE44-9BA4-049BAB179A20}" type="pres">
      <dgm:prSet presAssocID="{080D7E6C-7A00-C649-A138-6D451B5271E6}" presName="bigChev" presStyleLbl="node1" presStyleIdx="0" presStyleCnt="4"/>
      <dgm:spPr/>
    </dgm:pt>
    <dgm:pt modelId="{A97A3233-4BD9-AF43-804A-F1B2A11FF9A2}" type="pres">
      <dgm:prSet presAssocID="{43A50B37-25B4-A94E-84B1-DD6F8127D2AA}" presName="parTrans" presStyleCnt="0"/>
      <dgm:spPr/>
    </dgm:pt>
    <dgm:pt modelId="{3D2BDE4C-2D5C-2644-B80D-49F792429B2E}" type="pres">
      <dgm:prSet presAssocID="{4AE51157-8DD3-7E41-BEC1-649E7F9C1A70}" presName="node" presStyleLbl="alignAccFollowNode1" presStyleIdx="0" presStyleCnt="4" custScaleX="471591" custScaleY="124909" custLinFactNeighborX="22047" custLinFactNeighborY="-1079">
        <dgm:presLayoutVars>
          <dgm:bulletEnabled val="1"/>
        </dgm:presLayoutVars>
      </dgm:prSet>
      <dgm:spPr/>
    </dgm:pt>
    <dgm:pt modelId="{82EE6CB7-10F4-6F4A-AB37-DBC2836D781C}" type="pres">
      <dgm:prSet presAssocID="{080D7E6C-7A00-C649-A138-6D451B5271E6}" presName="vSp" presStyleCnt="0"/>
      <dgm:spPr/>
    </dgm:pt>
    <dgm:pt modelId="{1FB8F1DE-3709-9746-A526-4ACB52143E8B}" type="pres">
      <dgm:prSet presAssocID="{3F958B28-CE8B-144D-9043-CE62212A13FD}" presName="horFlow" presStyleCnt="0"/>
      <dgm:spPr/>
    </dgm:pt>
    <dgm:pt modelId="{48D63974-FA8B-BA44-9092-91D3E7C8607B}" type="pres">
      <dgm:prSet presAssocID="{3F958B28-CE8B-144D-9043-CE62212A13FD}" presName="bigChev" presStyleLbl="node1" presStyleIdx="1" presStyleCnt="4"/>
      <dgm:spPr/>
    </dgm:pt>
    <dgm:pt modelId="{2BBE1F69-9BAD-CD49-9027-5EAC9E827062}" type="pres">
      <dgm:prSet presAssocID="{14A39815-BEBE-9340-8B98-0B8F96BFB7C5}" presName="parTrans" presStyleCnt="0"/>
      <dgm:spPr/>
    </dgm:pt>
    <dgm:pt modelId="{4D840324-010B-B34A-A246-D10058DC8D88}" type="pres">
      <dgm:prSet presAssocID="{99273AF5-D0E2-2A4F-83FD-2C62445908AD}" presName="node" presStyleLbl="alignAccFollowNode1" presStyleIdx="1" presStyleCnt="4" custScaleX="467221" custScaleY="123805">
        <dgm:presLayoutVars>
          <dgm:bulletEnabled val="1"/>
        </dgm:presLayoutVars>
      </dgm:prSet>
      <dgm:spPr/>
    </dgm:pt>
    <dgm:pt modelId="{08088B1A-E3C4-A34F-85F0-0E19A6FD5B87}" type="pres">
      <dgm:prSet presAssocID="{3F958B28-CE8B-144D-9043-CE62212A13FD}" presName="vSp" presStyleCnt="0"/>
      <dgm:spPr/>
    </dgm:pt>
    <dgm:pt modelId="{8B1BB1F5-689B-3940-AF74-DABC94048859}" type="pres">
      <dgm:prSet presAssocID="{B6E26146-A599-CB43-BB3A-F3A289C2A461}" presName="horFlow" presStyleCnt="0"/>
      <dgm:spPr/>
    </dgm:pt>
    <dgm:pt modelId="{5E2FE378-2508-454F-897D-99478EF7A012}" type="pres">
      <dgm:prSet presAssocID="{B6E26146-A599-CB43-BB3A-F3A289C2A461}" presName="bigChev" presStyleLbl="node1" presStyleIdx="2" presStyleCnt="4"/>
      <dgm:spPr/>
    </dgm:pt>
    <dgm:pt modelId="{20328DA0-DA27-F844-9BFE-32F7CECC3DAA}" type="pres">
      <dgm:prSet presAssocID="{6A8966BF-0FE8-0E48-9988-24FD93B0DDCB}" presName="parTrans" presStyleCnt="0"/>
      <dgm:spPr/>
    </dgm:pt>
    <dgm:pt modelId="{7E60EE5F-D2BD-F844-A3D8-5A74E976E167}" type="pres">
      <dgm:prSet presAssocID="{DFFF2FFA-F612-2C46-8869-D131834390D6}" presName="node" presStyleLbl="alignAccFollowNode1" presStyleIdx="2" presStyleCnt="4" custScaleX="477537" custScaleY="129065">
        <dgm:presLayoutVars>
          <dgm:bulletEnabled val="1"/>
        </dgm:presLayoutVars>
      </dgm:prSet>
      <dgm:spPr/>
    </dgm:pt>
    <dgm:pt modelId="{152955AD-6767-AE40-9B5E-6B6F11D5F00F}" type="pres">
      <dgm:prSet presAssocID="{B6E26146-A599-CB43-BB3A-F3A289C2A461}" presName="vSp" presStyleCnt="0"/>
      <dgm:spPr/>
    </dgm:pt>
    <dgm:pt modelId="{E637304C-AF80-9340-97B7-E23B1F083241}" type="pres">
      <dgm:prSet presAssocID="{67B629E8-E181-8F4C-9897-E9BB2A34163A}" presName="horFlow" presStyleCnt="0"/>
      <dgm:spPr/>
    </dgm:pt>
    <dgm:pt modelId="{8D35C81F-B718-B741-964C-F682B1EBE082}" type="pres">
      <dgm:prSet presAssocID="{67B629E8-E181-8F4C-9897-E9BB2A34163A}" presName="bigChev" presStyleLbl="node1" presStyleIdx="3" presStyleCnt="4"/>
      <dgm:spPr/>
    </dgm:pt>
    <dgm:pt modelId="{81E32B34-EF6A-6A43-9EDB-2A46E6E5F011}" type="pres">
      <dgm:prSet presAssocID="{93264066-8B1B-7B45-94A1-0D9AD04B53CE}" presName="parTrans" presStyleCnt="0"/>
      <dgm:spPr/>
    </dgm:pt>
    <dgm:pt modelId="{BBF395F6-CC89-614A-9973-D82744692E6B}" type="pres">
      <dgm:prSet presAssocID="{57719C0B-3AC5-7746-90A8-A08BDA1A847C}" presName="node" presStyleLbl="alignAccFollowNode1" presStyleIdx="3" presStyleCnt="4" custScaleX="478102">
        <dgm:presLayoutVars>
          <dgm:bulletEnabled val="1"/>
        </dgm:presLayoutVars>
      </dgm:prSet>
      <dgm:spPr/>
    </dgm:pt>
  </dgm:ptLst>
  <dgm:cxnLst>
    <dgm:cxn modelId="{BE5E4403-BACF-904F-B92A-F786B0C83175}" type="presOf" srcId="{328796F2-7AD6-CF42-BE84-D1E6768ACCD4}" destId="{907C5237-3302-624E-8AB0-68979F49CA80}" srcOrd="0" destOrd="0" presId="urn:microsoft.com/office/officeart/2005/8/layout/lProcess3"/>
    <dgm:cxn modelId="{E63BC804-874D-6E4D-A218-7FACC494BD75}" type="presOf" srcId="{57719C0B-3AC5-7746-90A8-A08BDA1A847C}" destId="{BBF395F6-CC89-614A-9973-D82744692E6B}" srcOrd="0" destOrd="0" presId="urn:microsoft.com/office/officeart/2005/8/layout/lProcess3"/>
    <dgm:cxn modelId="{510EE62A-DB80-2843-AEC1-48B1ED78FD78}" type="presOf" srcId="{DFFF2FFA-F612-2C46-8869-D131834390D6}" destId="{7E60EE5F-D2BD-F844-A3D8-5A74E976E167}" srcOrd="0" destOrd="0" presId="urn:microsoft.com/office/officeart/2005/8/layout/lProcess3"/>
    <dgm:cxn modelId="{7B4B692E-A41A-5343-B096-F41F9D41874E}" type="presOf" srcId="{080D7E6C-7A00-C649-A138-6D451B5271E6}" destId="{FDB9B676-2C9C-DE44-9BA4-049BAB179A20}" srcOrd="0" destOrd="0" presId="urn:microsoft.com/office/officeart/2005/8/layout/lProcess3"/>
    <dgm:cxn modelId="{CEA2672F-D4EE-B146-9A3A-E82DC0694DE5}" type="presOf" srcId="{67B629E8-E181-8F4C-9897-E9BB2A34163A}" destId="{8D35C81F-B718-B741-964C-F682B1EBE082}" srcOrd="0" destOrd="0" presId="urn:microsoft.com/office/officeart/2005/8/layout/lProcess3"/>
    <dgm:cxn modelId="{5B568633-E074-D649-877C-560C5150229F}" srcId="{080D7E6C-7A00-C649-A138-6D451B5271E6}" destId="{4AE51157-8DD3-7E41-BEC1-649E7F9C1A70}" srcOrd="0" destOrd="0" parTransId="{43A50B37-25B4-A94E-84B1-DD6F8127D2AA}" sibTransId="{7849A471-7254-224E-BC19-EAD705A3289F}"/>
    <dgm:cxn modelId="{545F0434-49F5-E74B-B51B-C2597B92D9A1}" type="presOf" srcId="{3F958B28-CE8B-144D-9043-CE62212A13FD}" destId="{48D63974-FA8B-BA44-9092-91D3E7C8607B}" srcOrd="0" destOrd="0" presId="urn:microsoft.com/office/officeart/2005/8/layout/lProcess3"/>
    <dgm:cxn modelId="{C1EC7737-E57E-F847-B328-C6783BED4B38}" type="presOf" srcId="{B6E26146-A599-CB43-BB3A-F3A289C2A461}" destId="{5E2FE378-2508-454F-897D-99478EF7A012}" srcOrd="0" destOrd="0" presId="urn:microsoft.com/office/officeart/2005/8/layout/lProcess3"/>
    <dgm:cxn modelId="{33A06C3A-5712-6D42-A36B-3079E5748A0C}" type="presOf" srcId="{99273AF5-D0E2-2A4F-83FD-2C62445908AD}" destId="{4D840324-010B-B34A-A246-D10058DC8D88}" srcOrd="0" destOrd="0" presId="urn:microsoft.com/office/officeart/2005/8/layout/lProcess3"/>
    <dgm:cxn modelId="{2D13A75E-94AA-1C41-BD32-52199A702B5D}" srcId="{328796F2-7AD6-CF42-BE84-D1E6768ACCD4}" destId="{67B629E8-E181-8F4C-9897-E9BB2A34163A}" srcOrd="3" destOrd="0" parTransId="{62F763DA-49C7-1949-A4A0-AD70B006FD62}" sibTransId="{45D7DD0D-23BC-A94F-BA8F-783976464263}"/>
    <dgm:cxn modelId="{4D0E917D-4169-974A-90EA-1AC7CD9E007C}" type="presOf" srcId="{4AE51157-8DD3-7E41-BEC1-649E7F9C1A70}" destId="{3D2BDE4C-2D5C-2644-B80D-49F792429B2E}" srcOrd="0" destOrd="0" presId="urn:microsoft.com/office/officeart/2005/8/layout/lProcess3"/>
    <dgm:cxn modelId="{088FCA81-3A3F-FD4A-850E-E176CCE63BE4}" srcId="{3F958B28-CE8B-144D-9043-CE62212A13FD}" destId="{99273AF5-D0E2-2A4F-83FD-2C62445908AD}" srcOrd="0" destOrd="0" parTransId="{14A39815-BEBE-9340-8B98-0B8F96BFB7C5}" sibTransId="{CAB4EC4E-2B3B-624E-886D-80516F61168E}"/>
    <dgm:cxn modelId="{59B45A8A-49A9-924A-AA88-364BF338664B}" srcId="{67B629E8-E181-8F4C-9897-E9BB2A34163A}" destId="{57719C0B-3AC5-7746-90A8-A08BDA1A847C}" srcOrd="0" destOrd="0" parTransId="{93264066-8B1B-7B45-94A1-0D9AD04B53CE}" sibTransId="{37DE3BF0-36CD-7D4E-A721-2958D6F1C705}"/>
    <dgm:cxn modelId="{1C86DDC3-9CD5-4648-B5BB-0428B4E1DE08}" srcId="{328796F2-7AD6-CF42-BE84-D1E6768ACCD4}" destId="{3F958B28-CE8B-144D-9043-CE62212A13FD}" srcOrd="1" destOrd="0" parTransId="{2B520C00-42EF-A349-9111-2E198B68B893}" sibTransId="{DDE80E34-A9B4-4749-AF55-A27D5DEE0788}"/>
    <dgm:cxn modelId="{75F88FD8-FE9A-D346-8824-D5DC1F9F3FFB}" srcId="{B6E26146-A599-CB43-BB3A-F3A289C2A461}" destId="{DFFF2FFA-F612-2C46-8869-D131834390D6}" srcOrd="0" destOrd="0" parTransId="{6A8966BF-0FE8-0E48-9988-24FD93B0DDCB}" sibTransId="{EB81B2B8-7F77-5A45-AD88-028A558C7F51}"/>
    <dgm:cxn modelId="{8CE41AD9-BC3C-B743-AB7B-14648C422B32}" srcId="{328796F2-7AD6-CF42-BE84-D1E6768ACCD4}" destId="{080D7E6C-7A00-C649-A138-6D451B5271E6}" srcOrd="0" destOrd="0" parTransId="{724095D5-2EB8-AF41-BD5D-33AD64C552AA}" sibTransId="{22147B68-9B39-6746-B05C-F47DC020641A}"/>
    <dgm:cxn modelId="{BC4839DA-1F80-1143-8790-ED07E4662C9F}" srcId="{328796F2-7AD6-CF42-BE84-D1E6768ACCD4}" destId="{B6E26146-A599-CB43-BB3A-F3A289C2A461}" srcOrd="2" destOrd="0" parTransId="{5AB887A0-B28C-7540-94D8-F958ABCC4252}" sibTransId="{63A376B0-680D-8F4E-BBAC-135D9A73D984}"/>
    <dgm:cxn modelId="{E5AA4AFC-C3D2-114E-B2ED-269D1E7971E1}" type="presParOf" srcId="{907C5237-3302-624E-8AB0-68979F49CA80}" destId="{9402DC07-0D04-0046-B9EF-A471E1B5883C}" srcOrd="0" destOrd="0" presId="urn:microsoft.com/office/officeart/2005/8/layout/lProcess3"/>
    <dgm:cxn modelId="{7969AEED-43BC-E649-919B-822190C56502}" type="presParOf" srcId="{9402DC07-0D04-0046-B9EF-A471E1B5883C}" destId="{FDB9B676-2C9C-DE44-9BA4-049BAB179A20}" srcOrd="0" destOrd="0" presId="urn:microsoft.com/office/officeart/2005/8/layout/lProcess3"/>
    <dgm:cxn modelId="{95E26498-CC9D-5E49-88DA-C9E5DEF4D533}" type="presParOf" srcId="{9402DC07-0D04-0046-B9EF-A471E1B5883C}" destId="{A97A3233-4BD9-AF43-804A-F1B2A11FF9A2}" srcOrd="1" destOrd="0" presId="urn:microsoft.com/office/officeart/2005/8/layout/lProcess3"/>
    <dgm:cxn modelId="{768BB1E3-ECD5-444B-B492-777FD9B577E5}" type="presParOf" srcId="{9402DC07-0D04-0046-B9EF-A471E1B5883C}" destId="{3D2BDE4C-2D5C-2644-B80D-49F792429B2E}" srcOrd="2" destOrd="0" presId="urn:microsoft.com/office/officeart/2005/8/layout/lProcess3"/>
    <dgm:cxn modelId="{63A341F3-A684-6444-BDF5-5AC008F4DA35}" type="presParOf" srcId="{907C5237-3302-624E-8AB0-68979F49CA80}" destId="{82EE6CB7-10F4-6F4A-AB37-DBC2836D781C}" srcOrd="1" destOrd="0" presId="urn:microsoft.com/office/officeart/2005/8/layout/lProcess3"/>
    <dgm:cxn modelId="{DC9CD675-E880-4341-AEF3-983C4B4A14D7}" type="presParOf" srcId="{907C5237-3302-624E-8AB0-68979F49CA80}" destId="{1FB8F1DE-3709-9746-A526-4ACB52143E8B}" srcOrd="2" destOrd="0" presId="urn:microsoft.com/office/officeart/2005/8/layout/lProcess3"/>
    <dgm:cxn modelId="{AC0A1539-1426-AB48-B2C7-8C4AD22546A7}" type="presParOf" srcId="{1FB8F1DE-3709-9746-A526-4ACB52143E8B}" destId="{48D63974-FA8B-BA44-9092-91D3E7C8607B}" srcOrd="0" destOrd="0" presId="urn:microsoft.com/office/officeart/2005/8/layout/lProcess3"/>
    <dgm:cxn modelId="{C019F3FA-EA57-CB4E-BA60-60345FE2242E}" type="presParOf" srcId="{1FB8F1DE-3709-9746-A526-4ACB52143E8B}" destId="{2BBE1F69-9BAD-CD49-9027-5EAC9E827062}" srcOrd="1" destOrd="0" presId="urn:microsoft.com/office/officeart/2005/8/layout/lProcess3"/>
    <dgm:cxn modelId="{4779DEB7-82C1-6A44-B0EB-98682BC86792}" type="presParOf" srcId="{1FB8F1DE-3709-9746-A526-4ACB52143E8B}" destId="{4D840324-010B-B34A-A246-D10058DC8D88}" srcOrd="2" destOrd="0" presId="urn:microsoft.com/office/officeart/2005/8/layout/lProcess3"/>
    <dgm:cxn modelId="{246318BD-F8A9-5645-AC79-81D1CEFDAE39}" type="presParOf" srcId="{907C5237-3302-624E-8AB0-68979F49CA80}" destId="{08088B1A-E3C4-A34F-85F0-0E19A6FD5B87}" srcOrd="3" destOrd="0" presId="urn:microsoft.com/office/officeart/2005/8/layout/lProcess3"/>
    <dgm:cxn modelId="{C10682F8-1E20-364E-BF4E-9EAE4A30E28B}" type="presParOf" srcId="{907C5237-3302-624E-8AB0-68979F49CA80}" destId="{8B1BB1F5-689B-3940-AF74-DABC94048859}" srcOrd="4" destOrd="0" presId="urn:microsoft.com/office/officeart/2005/8/layout/lProcess3"/>
    <dgm:cxn modelId="{4A7EDABA-7B5C-E945-91CB-0836A8A952CC}" type="presParOf" srcId="{8B1BB1F5-689B-3940-AF74-DABC94048859}" destId="{5E2FE378-2508-454F-897D-99478EF7A012}" srcOrd="0" destOrd="0" presId="urn:microsoft.com/office/officeart/2005/8/layout/lProcess3"/>
    <dgm:cxn modelId="{C15F2136-436C-1B49-A83F-5A06655E5024}" type="presParOf" srcId="{8B1BB1F5-689B-3940-AF74-DABC94048859}" destId="{20328DA0-DA27-F844-9BFE-32F7CECC3DAA}" srcOrd="1" destOrd="0" presId="urn:microsoft.com/office/officeart/2005/8/layout/lProcess3"/>
    <dgm:cxn modelId="{C5C38BA1-377A-434D-BBA4-473ECABA2249}" type="presParOf" srcId="{8B1BB1F5-689B-3940-AF74-DABC94048859}" destId="{7E60EE5F-D2BD-F844-A3D8-5A74E976E167}" srcOrd="2" destOrd="0" presId="urn:microsoft.com/office/officeart/2005/8/layout/lProcess3"/>
    <dgm:cxn modelId="{FDC51EE9-E991-664B-BDEF-FC84C06585D0}" type="presParOf" srcId="{907C5237-3302-624E-8AB0-68979F49CA80}" destId="{152955AD-6767-AE40-9B5E-6B6F11D5F00F}" srcOrd="5" destOrd="0" presId="urn:microsoft.com/office/officeart/2005/8/layout/lProcess3"/>
    <dgm:cxn modelId="{2B563BBA-6CD2-7242-A354-14DA361670BE}" type="presParOf" srcId="{907C5237-3302-624E-8AB0-68979F49CA80}" destId="{E637304C-AF80-9340-97B7-E23B1F083241}" srcOrd="6" destOrd="0" presId="urn:microsoft.com/office/officeart/2005/8/layout/lProcess3"/>
    <dgm:cxn modelId="{04C16423-D9CE-5E42-8EAB-40E0649060CB}" type="presParOf" srcId="{E637304C-AF80-9340-97B7-E23B1F083241}" destId="{8D35C81F-B718-B741-964C-F682B1EBE082}" srcOrd="0" destOrd="0" presId="urn:microsoft.com/office/officeart/2005/8/layout/lProcess3"/>
    <dgm:cxn modelId="{0D27322F-2839-754C-994A-BBE00622445A}" type="presParOf" srcId="{E637304C-AF80-9340-97B7-E23B1F083241}" destId="{81E32B34-EF6A-6A43-9EDB-2A46E6E5F011}" srcOrd="1" destOrd="0" presId="urn:microsoft.com/office/officeart/2005/8/layout/lProcess3"/>
    <dgm:cxn modelId="{C64FCD99-7895-2142-9BEE-934C5BA4200C}" type="presParOf" srcId="{E637304C-AF80-9340-97B7-E23B1F083241}" destId="{BBF395F6-CC89-614A-9973-D82744692E6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9B676-2C9C-DE44-9BA4-049BAB179A20}">
      <dsp:nvSpPr>
        <dsp:cNvPr id="0" name=""/>
        <dsp:cNvSpPr/>
      </dsp:nvSpPr>
      <dsp:spPr>
        <a:xfrm>
          <a:off x="3810" y="1401003"/>
          <a:ext cx="2267753" cy="9071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Stakeholder engagement</a:t>
          </a:r>
          <a:endParaRPr lang="en-GB" sz="1800" kern="1200">
            <a:latin typeface="Arial" panose="020B0604020202020204" pitchFamily="34" charset="0"/>
            <a:cs typeface="Arial" panose="020B0604020202020204" pitchFamily="34" charset="0"/>
          </a:endParaRPr>
        </a:p>
      </dsp:txBody>
      <dsp:txXfrm>
        <a:off x="457361" y="1401003"/>
        <a:ext cx="1360652" cy="907101"/>
      </dsp:txXfrm>
    </dsp:sp>
    <dsp:sp modelId="{3D2BDE4C-2D5C-2644-B80D-49F792429B2E}">
      <dsp:nvSpPr>
        <dsp:cNvPr id="0" name=""/>
        <dsp:cNvSpPr/>
      </dsp:nvSpPr>
      <dsp:spPr>
        <a:xfrm>
          <a:off x="2041752" y="1376213"/>
          <a:ext cx="8876452" cy="94043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just" defTabSz="577850">
            <a:lnSpc>
              <a:spcPct val="90000"/>
            </a:lnSpc>
            <a:spcBef>
              <a:spcPct val="0"/>
            </a:spcBef>
            <a:spcAft>
              <a:spcPct val="35000"/>
            </a:spcAft>
            <a:buNone/>
          </a:pPr>
          <a:r>
            <a:rPr lang="en-GB" sz="1300" b="0" i="0" u="none" kern="1200">
              <a:latin typeface="Arial" panose="020B0604020202020204" pitchFamily="34" charset="0"/>
              <a:cs typeface="Arial" panose="020B0604020202020204" pitchFamily="34" charset="0"/>
            </a:rPr>
            <a:t>Creating opportunities for patients to receive the best possible support locally, to identify gaps in local provision, working with existing or new community groups to create services that bridge the gap. </a:t>
          </a:r>
          <a:r>
            <a:rPr lang="en-GB" sz="1300" b="0" kern="1200">
              <a:latin typeface="Arial" panose="020B0604020202020204" pitchFamily="34" charset="0"/>
              <a:cs typeface="Arial" panose="020B0604020202020204" pitchFamily="34" charset="0"/>
            </a:rPr>
            <a:t>Community based support include services located in the voluntary, community and social enterprise (VCSE) sector, such as allotment groups, walking groups, choirs and activities that promote mental and physical wellbeing. </a:t>
          </a:r>
          <a:endParaRPr lang="en-GB" sz="1300" kern="1200">
            <a:latin typeface="Arial" panose="020B0604020202020204" pitchFamily="34" charset="0"/>
            <a:cs typeface="Arial" panose="020B0604020202020204" pitchFamily="34" charset="0"/>
          </a:endParaRPr>
        </a:p>
      </dsp:txBody>
      <dsp:txXfrm>
        <a:off x="2511968" y="1376213"/>
        <a:ext cx="7936020" cy="940432"/>
      </dsp:txXfrm>
    </dsp:sp>
    <dsp:sp modelId="{48D63974-FA8B-BA44-9092-91D3E7C8607B}">
      <dsp:nvSpPr>
        <dsp:cNvPr id="0" name=""/>
        <dsp:cNvSpPr/>
      </dsp:nvSpPr>
      <dsp:spPr>
        <a:xfrm>
          <a:off x="3810" y="2464273"/>
          <a:ext cx="2267753" cy="9071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Targeted </a:t>
          </a:r>
          <a:r>
            <a:rPr lang="en-US" sz="1800" kern="1200" err="1">
              <a:latin typeface="Arial" panose="020B0604020202020204" pitchFamily="34" charset="0"/>
              <a:cs typeface="Arial" panose="020B0604020202020204" pitchFamily="34" charset="0"/>
            </a:rPr>
            <a:t>programme</a:t>
          </a:r>
          <a:endParaRPr lang="en-GB" sz="1800" kern="1200">
            <a:latin typeface="Arial" panose="020B0604020202020204" pitchFamily="34" charset="0"/>
            <a:cs typeface="Arial" panose="020B0604020202020204" pitchFamily="34" charset="0"/>
          </a:endParaRPr>
        </a:p>
      </dsp:txBody>
      <dsp:txXfrm>
        <a:off x="457361" y="2464273"/>
        <a:ext cx="1360652" cy="907101"/>
      </dsp:txXfrm>
    </dsp:sp>
    <dsp:sp modelId="{4D840324-010B-B34A-A246-D10058DC8D88}">
      <dsp:nvSpPr>
        <dsp:cNvPr id="0" name=""/>
        <dsp:cNvSpPr/>
      </dsp:nvSpPr>
      <dsp:spPr>
        <a:xfrm>
          <a:off x="1976756" y="2451764"/>
          <a:ext cx="8794198" cy="93212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just" defTabSz="577850">
            <a:lnSpc>
              <a:spcPct val="90000"/>
            </a:lnSpc>
            <a:spcBef>
              <a:spcPct val="0"/>
            </a:spcBef>
            <a:spcAft>
              <a:spcPct val="35000"/>
            </a:spcAft>
            <a:buNone/>
          </a:pPr>
          <a:r>
            <a:rPr lang="en-GB" sz="1300" b="0" i="0" u="none" kern="1200">
              <a:latin typeface="Arial" panose="020B0604020202020204" pitchFamily="34" charset="0"/>
              <a:cs typeface="Arial" panose="020B0604020202020204" pitchFamily="34" charset="0"/>
            </a:rPr>
            <a:t>Started by linked primary and secondary care data. From 32,000 PCN population, identified 116 patients living with heart failure with high deprivation index scores, and after assessing their care records found 37 people who could benefit from being reviewed by either a social prescriber, a care co-ordinator, a GP, pharmacist or heart failure nurse</a:t>
          </a:r>
          <a:endParaRPr lang="en-GB" sz="1300" kern="1200">
            <a:latin typeface="Arial" panose="020B0604020202020204" pitchFamily="34" charset="0"/>
            <a:cs typeface="Arial" panose="020B0604020202020204" pitchFamily="34" charset="0"/>
          </a:endParaRPr>
        </a:p>
      </dsp:txBody>
      <dsp:txXfrm>
        <a:off x="2442816" y="2451764"/>
        <a:ext cx="7862078" cy="932120"/>
      </dsp:txXfrm>
    </dsp:sp>
    <dsp:sp modelId="{5E2FE378-2508-454F-897D-99478EF7A012}">
      <dsp:nvSpPr>
        <dsp:cNvPr id="0" name=""/>
        <dsp:cNvSpPr/>
      </dsp:nvSpPr>
      <dsp:spPr>
        <a:xfrm>
          <a:off x="3810" y="3543189"/>
          <a:ext cx="2267753" cy="9071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Proactive Social Prescribing</a:t>
          </a:r>
          <a:endParaRPr lang="en-GB" sz="1800" kern="1200">
            <a:latin typeface="Arial" panose="020B0604020202020204" pitchFamily="34" charset="0"/>
            <a:cs typeface="Arial" panose="020B0604020202020204" pitchFamily="34" charset="0"/>
          </a:endParaRPr>
        </a:p>
      </dsp:txBody>
      <dsp:txXfrm>
        <a:off x="457361" y="3543189"/>
        <a:ext cx="1360652" cy="907101"/>
      </dsp:txXfrm>
    </dsp:sp>
    <dsp:sp modelId="{7E60EE5F-D2BD-F844-A3D8-5A74E976E167}">
      <dsp:nvSpPr>
        <dsp:cNvPr id="0" name=""/>
        <dsp:cNvSpPr/>
      </dsp:nvSpPr>
      <dsp:spPr>
        <a:xfrm>
          <a:off x="1976756" y="3510879"/>
          <a:ext cx="8988370" cy="97172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just" defTabSz="577850">
            <a:lnSpc>
              <a:spcPct val="90000"/>
            </a:lnSpc>
            <a:spcBef>
              <a:spcPct val="0"/>
            </a:spcBef>
            <a:spcAft>
              <a:spcPct val="35000"/>
            </a:spcAft>
            <a:buNone/>
          </a:pPr>
          <a:r>
            <a:rPr lang="en-GB" sz="1300" b="0" i="0" u="none" kern="1200">
              <a:latin typeface="Arial" panose="020B0604020202020204" pitchFamily="34" charset="0"/>
              <a:cs typeface="Arial" panose="020B0604020202020204" pitchFamily="34" charset="0"/>
            </a:rPr>
            <a:t>Jane had heart failure, diabetes, schizophrenia, learning difficulties and a thyroid problem. She frequently called GP out of hours or 999 whenever she needed health advice. She was overweight, and got breathless after walking a very short distance. Any exertion made her dizzy, so she was falling over quite regularly but she didn’t want any walking aids. She had generally poor eyesight – related to her diabetes – but hadn’t had a recent eye test.</a:t>
          </a:r>
          <a:endParaRPr lang="en-GB" sz="1300" kern="1200">
            <a:latin typeface="Arial" panose="020B0604020202020204" pitchFamily="34" charset="0"/>
            <a:cs typeface="Arial" panose="020B0604020202020204" pitchFamily="34" charset="0"/>
          </a:endParaRPr>
        </a:p>
      </dsp:txBody>
      <dsp:txXfrm>
        <a:off x="2462617" y="3510879"/>
        <a:ext cx="8016648" cy="971722"/>
      </dsp:txXfrm>
    </dsp:sp>
    <dsp:sp modelId="{8D35C81F-B718-B741-964C-F682B1EBE082}">
      <dsp:nvSpPr>
        <dsp:cNvPr id="0" name=""/>
        <dsp:cNvSpPr/>
      </dsp:nvSpPr>
      <dsp:spPr>
        <a:xfrm>
          <a:off x="3810" y="4609596"/>
          <a:ext cx="2267753" cy="9071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Review</a:t>
          </a:r>
          <a:endParaRPr lang="en-GB" sz="1800" kern="1200">
            <a:latin typeface="Arial" panose="020B0604020202020204" pitchFamily="34" charset="0"/>
            <a:cs typeface="Arial" panose="020B0604020202020204" pitchFamily="34" charset="0"/>
          </a:endParaRPr>
        </a:p>
      </dsp:txBody>
      <dsp:txXfrm>
        <a:off x="457361" y="4609596"/>
        <a:ext cx="1360652" cy="907101"/>
      </dsp:txXfrm>
    </dsp:sp>
    <dsp:sp modelId="{BBF395F6-CC89-614A-9973-D82744692E6B}">
      <dsp:nvSpPr>
        <dsp:cNvPr id="0" name=""/>
        <dsp:cNvSpPr/>
      </dsp:nvSpPr>
      <dsp:spPr>
        <a:xfrm>
          <a:off x="1976756" y="4686699"/>
          <a:ext cx="8999004" cy="7528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just" defTabSz="577850">
            <a:lnSpc>
              <a:spcPct val="90000"/>
            </a:lnSpc>
            <a:spcBef>
              <a:spcPct val="0"/>
            </a:spcBef>
            <a:spcAft>
              <a:spcPct val="35000"/>
            </a:spcAft>
            <a:buNone/>
          </a:pPr>
          <a:r>
            <a:rPr lang="en-GB" sz="1300" b="0" i="0" u="none" kern="1200">
              <a:latin typeface="Arial" panose="020B0604020202020204" pitchFamily="34" charset="0"/>
              <a:cs typeface="Arial" panose="020B0604020202020204" pitchFamily="34" charset="0"/>
            </a:rPr>
            <a:t>She has not called 999 or the GP out of hours since the team made contact. Her self-assessed outcome scores have improved and she says she feels fantastic now her home has been redecorated, she’s eating better, able to get out more and feeling less isolated. Thanks to the PHM project, they were able to get a clearer picture of Jane’s situation and make sure she got the extra support she needed.</a:t>
          </a:r>
          <a:endParaRPr lang="en-GB" sz="1300" kern="1200">
            <a:latin typeface="Arial" panose="020B0604020202020204" pitchFamily="34" charset="0"/>
            <a:cs typeface="Arial" panose="020B0604020202020204" pitchFamily="34" charset="0"/>
          </a:endParaRPr>
        </a:p>
      </dsp:txBody>
      <dsp:txXfrm>
        <a:off x="2353203" y="4686699"/>
        <a:ext cx="8246110" cy="7528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9347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159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14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74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86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53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GB" sz="1200"/>
          </a:p>
          <a:p>
            <a:pPr marL="0" indent="0">
              <a:buNone/>
            </a:pPr>
            <a:r>
              <a:rPr lang="en-GB" sz="1200" b="1"/>
              <a:t>Notes on nominated payee</a:t>
            </a:r>
            <a:r>
              <a:rPr lang="en-GB" sz="1200"/>
              <a:t>: </a:t>
            </a:r>
          </a:p>
          <a:p>
            <a:pPr marL="0" indent="0">
              <a:buNone/>
            </a:pPr>
            <a:r>
              <a:rPr lang="en-GB" sz="1200"/>
              <a:t>Unlike the requirements over who can hold the Network Contract DES, the nominated payee does not have to hold a registered list and be delivering an essential primary medical services contract. The nominated payee must, however, hold a primary medical services contract (GMS, PMS or APMS) and be party to the Network Agreement. </a:t>
            </a:r>
          </a:p>
          <a:p>
            <a:pPr marL="0" indent="0">
              <a:buNone/>
            </a:pPr>
            <a:endParaRPr lang="en-GB" sz="1200"/>
          </a:p>
          <a:p>
            <a:pPr marL="0" indent="0">
              <a:buNone/>
            </a:pPr>
            <a:r>
              <a:rPr lang="en-GB" sz="1200"/>
              <a:t>An APMS provider (including a provider who holds a hybrid NHS Standard Contract that is delivering primary care services under a Schedule 2L arrangement) can therefore be a nominated payee, even if they do not hold the Network Contract DES. As such, it is possible that a GP Federation holding an APMS contract for extended access or improved access (or another reason), could be nominated as the payee if all the core PCN GP practices agree. It also means that the same GP Federation could be nominated to be the payee for more than one PCN. </a:t>
            </a:r>
          </a:p>
        </p:txBody>
      </p:sp>
    </p:spTree>
    <p:extLst>
      <p:ext uri="{BB962C8B-B14F-4D97-AF65-F5344CB8AC3E}">
        <p14:creationId xmlns:p14="http://schemas.microsoft.com/office/powerpoint/2010/main" val="269945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GB" sz="1200"/>
          </a:p>
          <a:p>
            <a:pPr marL="0" indent="0">
              <a:buNone/>
            </a:pPr>
            <a:r>
              <a:rPr lang="en-GB" sz="1200" b="1"/>
              <a:t>Notes on nominated payee</a:t>
            </a:r>
            <a:r>
              <a:rPr lang="en-GB" sz="1200"/>
              <a:t>: </a:t>
            </a:r>
          </a:p>
          <a:p>
            <a:pPr marL="0" indent="0">
              <a:buNone/>
            </a:pPr>
            <a:r>
              <a:rPr lang="en-GB" sz="1200"/>
              <a:t>Unlike the requirements over who can hold the Network Contract DES, the nominated payee does not have to hold a registered list and be delivering an essential primary medical services contract. The nominated payee must, however, hold a primary medical services contract (GMS, PMS or APMS) and be party to the Network Agreement. </a:t>
            </a:r>
          </a:p>
          <a:p>
            <a:pPr marL="0" indent="0">
              <a:buNone/>
            </a:pPr>
            <a:endParaRPr lang="en-GB" sz="1200"/>
          </a:p>
          <a:p>
            <a:pPr marL="0" indent="0">
              <a:buNone/>
            </a:pPr>
            <a:r>
              <a:rPr lang="en-GB" sz="1200"/>
              <a:t>An APMS provider (including a provider who holds a hybrid NHS Standard Contract that is delivering primary care services under a Schedule 2L arrangement) can therefore be a nominated payee, even if they do not hold the Network Contract DES. As such, it is possible that a GP Federation holding an APMS contract for extended access or improved access (or another reason), could be nominated as the payee if all the core PCN GP practices agree. It also means that the same GP Federation could be nominated to be the payee for more than one PCN. </a:t>
            </a:r>
          </a:p>
        </p:txBody>
      </p:sp>
    </p:spTree>
    <p:extLst>
      <p:ext uri="{BB962C8B-B14F-4D97-AF65-F5344CB8AC3E}">
        <p14:creationId xmlns:p14="http://schemas.microsoft.com/office/powerpoint/2010/main" val="320852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GB" sz="1200"/>
          </a:p>
          <a:p>
            <a:pPr marL="0" indent="0">
              <a:buNone/>
            </a:pPr>
            <a:r>
              <a:rPr lang="en-GB" sz="1200" b="1"/>
              <a:t>Notes on nominated payee</a:t>
            </a:r>
            <a:r>
              <a:rPr lang="en-GB" sz="1200"/>
              <a:t>: </a:t>
            </a:r>
          </a:p>
          <a:p>
            <a:pPr marL="0" indent="0">
              <a:buNone/>
            </a:pPr>
            <a:r>
              <a:rPr lang="en-GB" sz="1200"/>
              <a:t>Unlike the requirements over who can hold the Network Contract DES, the nominated payee does not have to hold a registered list and be delivering an essential primary medical services contract. The nominated payee must, however, hold a primary medical services contract (GMS, PMS or APMS) and be party to the Network Agreement. </a:t>
            </a:r>
          </a:p>
          <a:p>
            <a:pPr marL="0" indent="0">
              <a:buNone/>
            </a:pPr>
            <a:endParaRPr lang="en-GB" sz="1200"/>
          </a:p>
          <a:p>
            <a:pPr marL="0" indent="0">
              <a:buNone/>
            </a:pPr>
            <a:r>
              <a:rPr lang="en-GB" sz="1200"/>
              <a:t>An APMS provider (including a provider who holds a hybrid NHS Standard Contract that is delivering primary care services under a Schedule 2L arrangement) can therefore be a nominated payee, even if they do not hold the Network Contract DES. As such, it is possible that a GP Federation holding an APMS contract for extended access or improved access (or another reason), could be nominated as the payee if all the core PCN GP practices agree. It also means that the same GP Federation could be nominated to be the payee for more than one PCN. </a:t>
            </a:r>
          </a:p>
        </p:txBody>
      </p:sp>
    </p:spTree>
    <p:extLst>
      <p:ext uri="{BB962C8B-B14F-4D97-AF65-F5344CB8AC3E}">
        <p14:creationId xmlns:p14="http://schemas.microsoft.com/office/powerpoint/2010/main" val="410830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GB" sz="1200"/>
          </a:p>
          <a:p>
            <a:pPr marL="0" indent="0">
              <a:buNone/>
            </a:pPr>
            <a:r>
              <a:rPr lang="en-GB" sz="1200" b="1"/>
              <a:t>Notes on nominated payee</a:t>
            </a:r>
            <a:r>
              <a:rPr lang="en-GB" sz="1200"/>
              <a:t>: </a:t>
            </a:r>
          </a:p>
          <a:p>
            <a:pPr marL="0" indent="0">
              <a:buNone/>
            </a:pPr>
            <a:r>
              <a:rPr lang="en-GB" sz="1200"/>
              <a:t>Unlike the requirements over who can hold the Network Contract DES, the nominated payee does not have to hold a registered list and be delivering an essential primary medical services contract. The nominated payee must, however, hold a primary medical services contract (GMS, PMS or APMS) and be party to the Network Agreement. </a:t>
            </a:r>
          </a:p>
          <a:p>
            <a:pPr marL="0" indent="0">
              <a:buNone/>
            </a:pPr>
            <a:endParaRPr lang="en-GB" sz="1200"/>
          </a:p>
          <a:p>
            <a:pPr marL="0" indent="0">
              <a:buNone/>
            </a:pPr>
            <a:r>
              <a:rPr lang="en-GB" sz="1200"/>
              <a:t>An APMS provider (including a provider who holds a hybrid NHS Standard Contract that is delivering primary care services under a Schedule 2L arrangement) can therefore be a nominated payee, even if they do not hold the Network Contract DES. As such, it is possible that a GP Federation holding an APMS contract for extended access or improved access (or another reason), could be nominated as the payee if all the core PCN GP practices agree. It also means that the same GP Federation could be nominated to be the payee for more than one PCN. </a:t>
            </a:r>
          </a:p>
        </p:txBody>
      </p:sp>
    </p:spTree>
    <p:extLst>
      <p:ext uri="{BB962C8B-B14F-4D97-AF65-F5344CB8AC3E}">
        <p14:creationId xmlns:p14="http://schemas.microsoft.com/office/powerpoint/2010/main" val="120305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NHS Improvement</a:t>
            </a:r>
          </a:p>
        </p:txBody>
      </p:sp>
      <p:sp>
        <p:nvSpPr>
          <p:cNvPr id="5" name="Slide Number Placeholder 4"/>
          <p:cNvSpPr>
            <a:spLocks noGrp="1"/>
          </p:cNvSpPr>
          <p:nvPr>
            <p:ph type="sldNum" sz="quarter" idx="5"/>
          </p:nvPr>
        </p:nvSpPr>
        <p:spPr/>
        <p:txBody>
          <a:bodyPr/>
          <a:lstStyle/>
          <a:p>
            <a:fld id="{7890AB7D-FC04-41BF-88F7-E47891A06283}" type="slidenum">
              <a:rPr lang="en-GB" smtClean="0"/>
              <a:t>21</a:t>
            </a:fld>
            <a:endParaRPr lang="en-GB"/>
          </a:p>
        </p:txBody>
      </p:sp>
    </p:spTree>
    <p:extLst>
      <p:ext uri="{BB962C8B-B14F-4D97-AF65-F5344CB8AC3E}">
        <p14:creationId xmlns:p14="http://schemas.microsoft.com/office/powerpoint/2010/main" val="324425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7408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4" y="188914"/>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334434" y="188914"/>
            <a:ext cx="11523133" cy="503783"/>
          </a:xfrm>
          <a:prstGeom prst="rect">
            <a:avLst/>
          </a:prstGeom>
          <a:solidFill>
            <a:srgbClr val="E3248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14"/>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1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ontent and Two Column">
  <p:cSld name="5_Content and Two Column">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34434" y="188914"/>
            <a:ext cx="11523133" cy="503783"/>
          </a:xfrm>
          <a:prstGeom prst="rect">
            <a:avLst/>
          </a:prstGeom>
          <a:solidFill>
            <a:srgbClr val="E3248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1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1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1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and Three Column">
  <p:cSld name="5_Title and Three Column">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 name="Google Shape;108;p1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6"/>
          <p:cNvSpPr txBox="1"/>
          <p:nvPr/>
        </p:nvSpPr>
        <p:spPr>
          <a:xfrm>
            <a:off x="336000" y="190801"/>
            <a:ext cx="11523133" cy="503783"/>
          </a:xfrm>
          <a:prstGeom prst="rect">
            <a:avLst/>
          </a:prstGeom>
          <a:solidFill>
            <a:srgbClr val="E3248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12" name="Google Shape;112;p1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key message">
  <p:cSld name="5_Title and key message">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1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1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17"/>
          <p:cNvSpPr txBox="1"/>
          <p:nvPr/>
        </p:nvSpPr>
        <p:spPr>
          <a:xfrm>
            <a:off x="335360" y="190801"/>
            <a:ext cx="11523133" cy="503783"/>
          </a:xfrm>
          <a:prstGeom prst="rect">
            <a:avLst/>
          </a:prstGeom>
          <a:solidFill>
            <a:srgbClr val="E3248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19" name="Google Shape;119;p1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eviderslide">
  <p:cSld name="2_Deviderslide">
    <p:spTree>
      <p:nvGrpSpPr>
        <p:cNvPr id="1" name="Shape 120"/>
        <p:cNvGrpSpPr/>
        <p:nvPr/>
      </p:nvGrpSpPr>
      <p:grpSpPr>
        <a:xfrm>
          <a:off x="0" y="0"/>
          <a:ext cx="0" cy="0"/>
          <a:chOff x="0" y="0"/>
          <a:chExt cx="0" cy="0"/>
        </a:xfrm>
      </p:grpSpPr>
      <p:sp>
        <p:nvSpPr>
          <p:cNvPr id="121" name="Google Shape;121;p18"/>
          <p:cNvSpPr/>
          <p:nvPr/>
        </p:nvSpPr>
        <p:spPr>
          <a:xfrm>
            <a:off x="0" y="0"/>
            <a:ext cx="12192000" cy="6858000"/>
          </a:xfrm>
          <a:prstGeom prst="rect">
            <a:avLst/>
          </a:prstGeom>
          <a:solidFill>
            <a:srgbClr val="A25B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 name="Google Shape;122;p18"/>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18"/>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03</a:t>
            </a:r>
            <a:endParaRPr sz="8800">
              <a:solidFill>
                <a:schemeClr val="lt1"/>
              </a:solidFill>
              <a:latin typeface="Arial"/>
              <a:ea typeface="Arial"/>
              <a:cs typeface="Arial"/>
              <a:sym typeface="Arial"/>
            </a:endParaRPr>
          </a:p>
        </p:txBody>
      </p:sp>
      <p:sp>
        <p:nvSpPr>
          <p:cNvPr id="124" name="Google Shape;124;p18"/>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25" name="Google Shape;125;p18"/>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26" name="Google Shape;126;p18"/>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334434" y="188914"/>
            <a:ext cx="11523133" cy="503783"/>
          </a:xfrm>
          <a:prstGeom prst="rect">
            <a:avLst/>
          </a:prstGeom>
          <a:solidFill>
            <a:srgbClr val="A25BA0"/>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1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1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ontent and Two Column">
  <p:cSld name="2_Content and Two Column">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34434" y="188914"/>
            <a:ext cx="11523133" cy="503783"/>
          </a:xfrm>
          <a:prstGeom prst="rect">
            <a:avLst/>
          </a:prstGeom>
          <a:solidFill>
            <a:srgbClr val="A25BA0"/>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2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2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2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2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Three Column">
  <p:cSld name="2_Title and Three Column">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2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2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2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4" name="Google Shape;144;p21"/>
          <p:cNvSpPr txBox="1"/>
          <p:nvPr/>
        </p:nvSpPr>
        <p:spPr>
          <a:xfrm>
            <a:off x="336000" y="190801"/>
            <a:ext cx="11523133" cy="503783"/>
          </a:xfrm>
          <a:prstGeom prst="rect">
            <a:avLst/>
          </a:prstGeom>
          <a:solidFill>
            <a:srgbClr val="A25BA0"/>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45" name="Google Shape;145;p2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key message">
  <p:cSld name="2_Title and key message">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2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9" name="Google Shape;149;p2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0072C6"/>
              </a:buClr>
              <a:buSzPts val="2200"/>
              <a:buNone/>
              <a:defRPr sz="2200">
                <a:solidFill>
                  <a:srgbClr val="0072C6"/>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1" name="Google Shape;151;p22"/>
          <p:cNvSpPr txBox="1"/>
          <p:nvPr/>
        </p:nvSpPr>
        <p:spPr>
          <a:xfrm>
            <a:off x="335360" y="190801"/>
            <a:ext cx="11523133" cy="503783"/>
          </a:xfrm>
          <a:prstGeom prst="rect">
            <a:avLst/>
          </a:prstGeom>
          <a:solidFill>
            <a:schemeClr val="accent2"/>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52" name="Google Shape;152;p2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eviderslide">
  <p:cSld name="3_Deviderslide">
    <p:spTree>
      <p:nvGrpSpPr>
        <p:cNvPr id="1" name="Shape 153"/>
        <p:cNvGrpSpPr/>
        <p:nvPr/>
      </p:nvGrpSpPr>
      <p:grpSpPr>
        <a:xfrm>
          <a:off x="0" y="0"/>
          <a:ext cx="0" cy="0"/>
          <a:chOff x="0" y="0"/>
          <a:chExt cx="0" cy="0"/>
        </a:xfrm>
      </p:grpSpPr>
      <p:sp>
        <p:nvSpPr>
          <p:cNvPr id="154" name="Google Shape;154;p23"/>
          <p:cNvSpPr/>
          <p:nvPr/>
        </p:nvSpPr>
        <p:spPr>
          <a:xfrm>
            <a:off x="0" y="0"/>
            <a:ext cx="12192000" cy="6858000"/>
          </a:xfrm>
          <a:prstGeom prst="rect">
            <a:avLst/>
          </a:prstGeom>
          <a:solidFill>
            <a:srgbClr val="33BB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2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3"/>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04</a:t>
            </a:r>
            <a:endParaRPr sz="8800">
              <a:solidFill>
                <a:schemeClr val="lt1"/>
              </a:solidFill>
              <a:latin typeface="Arial"/>
              <a:ea typeface="Arial"/>
              <a:cs typeface="Arial"/>
              <a:sym typeface="Arial"/>
            </a:endParaRPr>
          </a:p>
        </p:txBody>
      </p:sp>
      <p:sp>
        <p:nvSpPr>
          <p:cNvPr id="157" name="Google Shape;157;p2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58" name="Google Shape;158;p2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59" name="Google Shape;159;p2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Two Column">
  <p:cSld name="Content and Two Column">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34434" y="188914"/>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34434" y="188914"/>
            <a:ext cx="11523133" cy="503783"/>
          </a:xfrm>
          <a:prstGeom prst="rect">
            <a:avLst/>
          </a:prstGeom>
          <a:solidFill>
            <a:srgbClr val="33BBB1"/>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24"/>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2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24"/>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ontent and Two Column">
  <p:cSld name="3_Content and Two Column">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34434" y="188914"/>
            <a:ext cx="11523133" cy="503783"/>
          </a:xfrm>
          <a:prstGeom prst="rect">
            <a:avLst/>
          </a:prstGeom>
          <a:solidFill>
            <a:srgbClr val="33BBB1"/>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7" name="Google Shape;167;p2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2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2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2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Three Column">
  <p:cSld name="3_Title and Three Column">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2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2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 name="Google Shape;175;p2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2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 name="Google Shape;177;p26"/>
          <p:cNvSpPr txBox="1"/>
          <p:nvPr/>
        </p:nvSpPr>
        <p:spPr>
          <a:xfrm>
            <a:off x="336000" y="190801"/>
            <a:ext cx="11523133" cy="503783"/>
          </a:xfrm>
          <a:prstGeom prst="rect">
            <a:avLst/>
          </a:prstGeom>
          <a:solidFill>
            <a:srgbClr val="33BBB1"/>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78" name="Google Shape;178;p2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key message">
  <p:cSld name="3_Title and key message">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2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2" name="Google Shape;182;p2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27"/>
          <p:cNvSpPr txBox="1"/>
          <p:nvPr/>
        </p:nvSpPr>
        <p:spPr>
          <a:xfrm>
            <a:off x="335360" y="190801"/>
            <a:ext cx="11523133" cy="503783"/>
          </a:xfrm>
          <a:prstGeom prst="rect">
            <a:avLst/>
          </a:prstGeom>
          <a:solidFill>
            <a:srgbClr val="33BBB1"/>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85" name="Google Shape;185;p2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Deviderslide">
  <p:cSld name="4_Deviderslide">
    <p:spTree>
      <p:nvGrpSpPr>
        <p:cNvPr id="1" name="Shape 186"/>
        <p:cNvGrpSpPr/>
        <p:nvPr/>
      </p:nvGrpSpPr>
      <p:grpSpPr>
        <a:xfrm>
          <a:off x="0" y="0"/>
          <a:ext cx="0" cy="0"/>
          <a:chOff x="0" y="0"/>
          <a:chExt cx="0" cy="0"/>
        </a:xfrm>
      </p:grpSpPr>
      <p:sp>
        <p:nvSpPr>
          <p:cNvPr id="187" name="Google Shape;187;p28"/>
          <p:cNvSpPr/>
          <p:nvPr/>
        </p:nvSpPr>
        <p:spPr>
          <a:xfrm>
            <a:off x="0" y="0"/>
            <a:ext cx="12192000" cy="6858000"/>
          </a:xfrm>
          <a:prstGeom prst="rect">
            <a:avLst/>
          </a:prstGeom>
          <a:solidFill>
            <a:srgbClr val="0038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8"/>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28"/>
          <p:cNvSpPr/>
          <p:nvPr/>
        </p:nvSpPr>
        <p:spPr>
          <a:xfrm>
            <a:off x="334433" y="188912"/>
            <a:ext cx="2209172"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05</a:t>
            </a:r>
            <a:endParaRPr sz="8800">
              <a:solidFill>
                <a:schemeClr val="lt1"/>
              </a:solidFill>
              <a:latin typeface="Arial"/>
              <a:ea typeface="Arial"/>
              <a:cs typeface="Arial"/>
              <a:sym typeface="Arial"/>
            </a:endParaRPr>
          </a:p>
        </p:txBody>
      </p:sp>
      <p:sp>
        <p:nvSpPr>
          <p:cNvPr id="190" name="Google Shape;190;p28"/>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91" name="Google Shape;191;p28"/>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92" name="Google Shape;192;p28"/>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34434" y="188914"/>
            <a:ext cx="11523133" cy="503783"/>
          </a:xfrm>
          <a:prstGeom prst="rect">
            <a:avLst/>
          </a:prstGeom>
          <a:solidFill>
            <a:schemeClr val="accent4"/>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2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2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2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ontent and Two Column">
  <p:cSld name="4_Content and Two Column">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34434" y="188914"/>
            <a:ext cx="11523133" cy="503783"/>
          </a:xfrm>
          <a:prstGeom prst="rect">
            <a:avLst/>
          </a:prstGeom>
          <a:solidFill>
            <a:schemeClr val="accent4"/>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3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3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p3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3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Three Column">
  <p:cSld name="4_Title and Three Column">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3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3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8" name="Google Shape;208;p3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9" name="Google Shape;209;p3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0" name="Google Shape;210;p31"/>
          <p:cNvSpPr txBox="1"/>
          <p:nvPr/>
        </p:nvSpPr>
        <p:spPr>
          <a:xfrm>
            <a:off x="336000" y="190801"/>
            <a:ext cx="11523133" cy="503783"/>
          </a:xfrm>
          <a:prstGeom prst="rect">
            <a:avLst/>
          </a:prstGeom>
          <a:solidFill>
            <a:schemeClr val="accent4"/>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211" name="Google Shape;211;p3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key message">
  <p:cSld name="4_Title and key message">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3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3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3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32"/>
          <p:cNvSpPr txBox="1"/>
          <p:nvPr/>
        </p:nvSpPr>
        <p:spPr>
          <a:xfrm>
            <a:off x="335360" y="190801"/>
            <a:ext cx="11523133" cy="503783"/>
          </a:xfrm>
          <a:prstGeom prst="rect">
            <a:avLst/>
          </a:prstGeom>
          <a:solidFill>
            <a:schemeClr val="accent4"/>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218" name="Google Shape;218;p3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Deviderslide">
  <p:cSld name="5_Deviderslide">
    <p:spTree>
      <p:nvGrpSpPr>
        <p:cNvPr id="1" name="Shape 219"/>
        <p:cNvGrpSpPr/>
        <p:nvPr/>
      </p:nvGrpSpPr>
      <p:grpSpPr>
        <a:xfrm>
          <a:off x="0" y="0"/>
          <a:ext cx="0" cy="0"/>
          <a:chOff x="0" y="0"/>
          <a:chExt cx="0" cy="0"/>
        </a:xfrm>
      </p:grpSpPr>
      <p:sp>
        <p:nvSpPr>
          <p:cNvPr id="220" name="Google Shape;220;p33"/>
          <p:cNvSpPr/>
          <p:nvPr/>
        </p:nvSpPr>
        <p:spPr>
          <a:xfrm>
            <a:off x="0" y="0"/>
            <a:ext cx="12192000" cy="6858000"/>
          </a:xfrm>
          <a:prstGeom prst="rect">
            <a:avLst/>
          </a:prstGeom>
          <a:solidFill>
            <a:srgbClr val="E324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 name="Google Shape;221;p3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2" name="Google Shape;222;p33"/>
          <p:cNvSpPr/>
          <p:nvPr/>
        </p:nvSpPr>
        <p:spPr>
          <a:xfrm>
            <a:off x="334433" y="188912"/>
            <a:ext cx="2209172"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06</a:t>
            </a:r>
            <a:endParaRPr sz="8800">
              <a:solidFill>
                <a:schemeClr val="lt1"/>
              </a:solidFill>
              <a:latin typeface="Arial"/>
              <a:ea typeface="Arial"/>
              <a:cs typeface="Arial"/>
              <a:sym typeface="Arial"/>
            </a:endParaRPr>
          </a:p>
        </p:txBody>
      </p:sp>
      <p:sp>
        <p:nvSpPr>
          <p:cNvPr id="223" name="Google Shape;223;p3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24" name="Google Shape;224;p3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25" name="Google Shape;225;p3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
  <p:cSld name="Title and Three Column">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6"/>
          <p:cNvSpPr txBox="1"/>
          <p:nvPr/>
        </p:nvSpPr>
        <p:spPr>
          <a:xfrm>
            <a:off x="336000" y="190801"/>
            <a:ext cx="11523133" cy="503783"/>
          </a:xfrm>
          <a:prstGeom prst="rect">
            <a:avLst/>
          </a:prstGeom>
          <a:solidFill>
            <a:srgbClr val="0072C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46" name="Google Shape;46;p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Deviderslide">
  <p:cSld name="6_Deviderslide">
    <p:spTree>
      <p:nvGrpSpPr>
        <p:cNvPr id="1" name="Shape 226"/>
        <p:cNvGrpSpPr/>
        <p:nvPr/>
      </p:nvGrpSpPr>
      <p:grpSpPr>
        <a:xfrm>
          <a:off x="0" y="0"/>
          <a:ext cx="0" cy="0"/>
          <a:chOff x="0" y="0"/>
          <a:chExt cx="0" cy="0"/>
        </a:xfrm>
      </p:grpSpPr>
      <p:sp>
        <p:nvSpPr>
          <p:cNvPr id="227" name="Google Shape;227;p34"/>
          <p:cNvSpPr/>
          <p:nvPr/>
        </p:nvSpPr>
        <p:spPr>
          <a:xfrm>
            <a:off x="0" y="0"/>
            <a:ext cx="12192000" cy="6858000"/>
          </a:xfrm>
          <a:prstGeom prst="rect">
            <a:avLst/>
          </a:prstGeom>
          <a:solidFill>
            <a:srgbClr val="A25B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34"/>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34"/>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07</a:t>
            </a:r>
            <a:endParaRPr sz="8800">
              <a:solidFill>
                <a:schemeClr val="lt1"/>
              </a:solidFill>
              <a:latin typeface="Arial"/>
              <a:ea typeface="Arial"/>
              <a:cs typeface="Arial"/>
              <a:sym typeface="Arial"/>
            </a:endParaRPr>
          </a:p>
        </p:txBody>
      </p:sp>
      <p:sp>
        <p:nvSpPr>
          <p:cNvPr id="230" name="Google Shape;230;p34"/>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31" name="Google Shape;231;p34"/>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32" name="Google Shape;232;p3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Deviderslide">
  <p:cSld name="8_Deviderslide">
    <p:spTree>
      <p:nvGrpSpPr>
        <p:cNvPr id="1" name="Shape 233"/>
        <p:cNvGrpSpPr/>
        <p:nvPr/>
      </p:nvGrpSpPr>
      <p:grpSpPr>
        <a:xfrm>
          <a:off x="0" y="0"/>
          <a:ext cx="0" cy="0"/>
          <a:chOff x="0" y="0"/>
          <a:chExt cx="0" cy="0"/>
        </a:xfrm>
      </p:grpSpPr>
      <p:sp>
        <p:nvSpPr>
          <p:cNvPr id="234" name="Google Shape;234;p35"/>
          <p:cNvSpPr/>
          <p:nvPr/>
        </p:nvSpPr>
        <p:spPr>
          <a:xfrm>
            <a:off x="0" y="0"/>
            <a:ext cx="12192000" cy="6858000"/>
          </a:xfrm>
          <a:prstGeom prst="rect">
            <a:avLst/>
          </a:prstGeom>
          <a:solidFill>
            <a:srgbClr val="33BB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 name="Google Shape;235;p35"/>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35"/>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09</a:t>
            </a:r>
            <a:endParaRPr sz="8800">
              <a:solidFill>
                <a:schemeClr val="lt1"/>
              </a:solidFill>
              <a:latin typeface="Arial"/>
              <a:ea typeface="Arial"/>
              <a:cs typeface="Arial"/>
              <a:sym typeface="Arial"/>
            </a:endParaRPr>
          </a:p>
        </p:txBody>
      </p:sp>
      <p:sp>
        <p:nvSpPr>
          <p:cNvPr id="237" name="Google Shape;237;p35"/>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38" name="Google Shape;238;p35"/>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39" name="Google Shape;239;p3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40"/>
        <p:cNvGrpSpPr/>
        <p:nvPr/>
      </p:nvGrpSpPr>
      <p:grpSpPr>
        <a:xfrm>
          <a:off x="0" y="0"/>
          <a:ext cx="0" cy="0"/>
          <a:chOff x="0" y="0"/>
          <a:chExt cx="0" cy="0"/>
        </a:xfrm>
      </p:grpSpPr>
      <p:sp>
        <p:nvSpPr>
          <p:cNvPr id="241" name="Google Shape;241;p36"/>
          <p:cNvSpPr txBox="1">
            <a:spLocks noGrp="1"/>
          </p:cNvSpPr>
          <p:nvPr>
            <p:ph type="body" idx="1"/>
          </p:nvPr>
        </p:nvSpPr>
        <p:spPr>
          <a:xfrm>
            <a:off x="335723" y="1660327"/>
            <a:ext cx="10464800" cy="5766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0072C6"/>
              </a:buClr>
              <a:buSzPts val="2400"/>
              <a:buNone/>
              <a:defRPr sz="2400" b="1">
                <a:solidFill>
                  <a:srgbClr val="0072C6"/>
                </a:solidFil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3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36"/>
          <p:cNvSpPr txBox="1">
            <a:spLocks noGrp="1"/>
          </p:cNvSpPr>
          <p:nvPr>
            <p:ph type="body" idx="2"/>
          </p:nvPr>
        </p:nvSpPr>
        <p:spPr>
          <a:xfrm>
            <a:off x="334434" y="2275200"/>
            <a:ext cx="11523133" cy="410612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4" name="Google Shape;244;p36"/>
          <p:cNvPicPr preferRelativeResize="0"/>
          <p:nvPr/>
        </p:nvPicPr>
        <p:blipFill rotWithShape="1">
          <a:blip r:embed="rId2">
            <a:alphaModFix/>
          </a:blip>
          <a:srcRect/>
          <a:stretch/>
        </p:blipFill>
        <p:spPr>
          <a:xfrm>
            <a:off x="1271464" y="-158619"/>
            <a:ext cx="10751840" cy="178072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50860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9241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16850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36B3-6C61-42AB-A7C3-27C6ECA0B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53753-BDB4-4494-850A-CF8BCCC57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1577C-E677-468F-A542-1E04088F0845}"/>
              </a:ext>
            </a:extLst>
          </p:cNvPr>
          <p:cNvSpPr>
            <a:spLocks noGrp="1"/>
          </p:cNvSpPr>
          <p:nvPr>
            <p:ph type="dt" sz="half" idx="10"/>
          </p:nvPr>
        </p:nvSpPr>
        <p:spPr/>
        <p:txBody>
          <a:bodyPr/>
          <a:lstStyle/>
          <a:p>
            <a:fld id="{60C7B8B4-4354-49D2-98EE-F21174F482A3}" type="datetimeFigureOut">
              <a:rPr lang="en-GB" smtClean="0"/>
              <a:t>24/06/2022</a:t>
            </a:fld>
            <a:endParaRPr lang="en-GB"/>
          </a:p>
        </p:txBody>
      </p:sp>
      <p:sp>
        <p:nvSpPr>
          <p:cNvPr id="5" name="Footer Placeholder 4">
            <a:extLst>
              <a:ext uri="{FF2B5EF4-FFF2-40B4-BE49-F238E27FC236}">
                <a16:creationId xmlns:a16="http://schemas.microsoft.com/office/drawing/2014/main" id="{9D9C0E74-08C9-4FD8-AA46-7A4A5CD52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376B9-DBE3-4B4B-BC3C-575498086839}"/>
              </a:ext>
            </a:extLst>
          </p:cNvPr>
          <p:cNvSpPr>
            <a:spLocks noGrp="1"/>
          </p:cNvSpPr>
          <p:nvPr>
            <p:ph type="sldNum" sz="quarter" idx="12"/>
          </p:nvPr>
        </p:nvSpPr>
        <p:spPr/>
        <p:txBody>
          <a:bodyPr/>
          <a:lstStyle/>
          <a:p>
            <a:fld id="{501DCF08-2930-4DC4-AB18-A17FB2914942}" type="slidenum">
              <a:rPr lang="en-GB" smtClean="0"/>
              <a:t>‹#›</a:t>
            </a:fld>
            <a:endParaRPr lang="en-GB"/>
          </a:p>
        </p:txBody>
      </p:sp>
    </p:spTree>
    <p:extLst>
      <p:ext uri="{BB962C8B-B14F-4D97-AF65-F5344CB8AC3E}">
        <p14:creationId xmlns:p14="http://schemas.microsoft.com/office/powerpoint/2010/main" val="387763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899C1-5C3A-4460-A652-F9F32FBECE7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3" name="Footer Placeholder 2">
            <a:extLst>
              <a:ext uri="{FF2B5EF4-FFF2-40B4-BE49-F238E27FC236}">
                <a16:creationId xmlns:a16="http://schemas.microsoft.com/office/drawing/2014/main" id="{A99FA6E3-FECF-4951-9FCA-048143C556B5}"/>
              </a:ext>
            </a:extLst>
          </p:cNvPr>
          <p:cNvSpPr>
            <a:spLocks noGrp="1"/>
          </p:cNvSpPr>
          <p:nvPr>
            <p:ph type="ftr" idx="11"/>
          </p:nvPr>
        </p:nvSpPr>
        <p:spPr/>
        <p:txBody>
          <a:bodyPr/>
          <a:lstStyle/>
          <a:p>
            <a:endParaRPr lang="en-GB"/>
          </a:p>
        </p:txBody>
      </p:sp>
    </p:spTree>
    <p:extLst>
      <p:ext uri="{BB962C8B-B14F-4D97-AF65-F5344CB8AC3E}">
        <p14:creationId xmlns:p14="http://schemas.microsoft.com/office/powerpoint/2010/main" val="2407022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300"/>
            </a:lvl1pPr>
            <a:lvl2pPr marL="426848" indent="0" algn="ctr">
              <a:buNone/>
              <a:defRPr sz="1900"/>
            </a:lvl2pPr>
            <a:lvl3pPr marL="853696" indent="0" algn="ctr">
              <a:buNone/>
              <a:defRPr sz="1700"/>
            </a:lvl3pPr>
            <a:lvl4pPr marL="1280544" indent="0" algn="ctr">
              <a:buNone/>
              <a:defRPr sz="1500"/>
            </a:lvl4pPr>
            <a:lvl5pPr marL="1707392" indent="0" algn="ctr">
              <a:buNone/>
              <a:defRPr sz="1500"/>
            </a:lvl5pPr>
            <a:lvl6pPr marL="2134240" indent="0" algn="ctr">
              <a:buNone/>
              <a:defRPr sz="1500"/>
            </a:lvl6pPr>
            <a:lvl7pPr marL="2561088" indent="0" algn="ctr">
              <a:buNone/>
              <a:defRPr sz="1500"/>
            </a:lvl7pPr>
            <a:lvl8pPr marL="2987936" indent="0" algn="ctr">
              <a:buNone/>
              <a:defRPr sz="1500"/>
            </a:lvl8pPr>
            <a:lvl9pPr marL="3414784"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69594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200"/>
            </a:lvl1pPr>
            <a:lvl2pPr marL="426859" indent="0" algn="ctr">
              <a:buNone/>
              <a:defRPr sz="1900"/>
            </a:lvl2pPr>
            <a:lvl3pPr marL="853717" indent="0" algn="ctr">
              <a:buNone/>
              <a:defRPr sz="1700"/>
            </a:lvl3pPr>
            <a:lvl4pPr marL="1280576" indent="0" algn="ctr">
              <a:buNone/>
              <a:defRPr sz="1500"/>
            </a:lvl4pPr>
            <a:lvl5pPr marL="1707435" indent="0" algn="ctr">
              <a:buNone/>
              <a:defRPr sz="1500"/>
            </a:lvl5pPr>
            <a:lvl6pPr marL="2134293" indent="0" algn="ctr">
              <a:buNone/>
              <a:defRPr sz="1500"/>
            </a:lvl6pPr>
            <a:lvl7pPr marL="2561152" indent="0" algn="ctr">
              <a:buNone/>
              <a:defRPr sz="1500"/>
            </a:lvl7pPr>
            <a:lvl8pPr marL="2988011" indent="0" algn="ctr">
              <a:buNone/>
              <a:defRPr sz="1500"/>
            </a:lvl8pPr>
            <a:lvl9pPr marL="3414869"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69594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key message">
  <p:cSld name="Title and key message">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
          <p:cNvSpPr txBox="1"/>
          <p:nvPr/>
        </p:nvSpPr>
        <p:spPr>
          <a:xfrm>
            <a:off x="335360" y="190801"/>
            <a:ext cx="11523133" cy="503783"/>
          </a:xfrm>
          <a:prstGeom prst="rect">
            <a:avLst/>
          </a:prstGeom>
          <a:solidFill>
            <a:srgbClr val="0072C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53" name="Google Shape;53;p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279726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300">
                <a:solidFill>
                  <a:schemeClr val="tx1">
                    <a:tint val="75000"/>
                  </a:schemeClr>
                </a:solidFill>
              </a:defRPr>
            </a:lvl1pPr>
            <a:lvl2pPr marL="426848" indent="0">
              <a:buNone/>
              <a:defRPr sz="1900">
                <a:solidFill>
                  <a:schemeClr val="tx1">
                    <a:tint val="75000"/>
                  </a:schemeClr>
                </a:solidFill>
              </a:defRPr>
            </a:lvl2pPr>
            <a:lvl3pPr marL="853696" indent="0">
              <a:buNone/>
              <a:defRPr sz="1700">
                <a:solidFill>
                  <a:schemeClr val="tx1">
                    <a:tint val="75000"/>
                  </a:schemeClr>
                </a:solidFill>
              </a:defRPr>
            </a:lvl3pPr>
            <a:lvl4pPr marL="1280544" indent="0">
              <a:buNone/>
              <a:defRPr sz="1500">
                <a:solidFill>
                  <a:schemeClr val="tx1">
                    <a:tint val="75000"/>
                  </a:schemeClr>
                </a:solidFill>
              </a:defRPr>
            </a:lvl4pPr>
            <a:lvl5pPr marL="1707392" indent="0">
              <a:buNone/>
              <a:defRPr sz="1500">
                <a:solidFill>
                  <a:schemeClr val="tx1">
                    <a:tint val="75000"/>
                  </a:schemeClr>
                </a:solidFill>
              </a:defRPr>
            </a:lvl5pPr>
            <a:lvl6pPr marL="2134240" indent="0">
              <a:buNone/>
              <a:defRPr sz="1500">
                <a:solidFill>
                  <a:schemeClr val="tx1">
                    <a:tint val="75000"/>
                  </a:schemeClr>
                </a:solidFill>
              </a:defRPr>
            </a:lvl6pPr>
            <a:lvl7pPr marL="2561088" indent="0">
              <a:buNone/>
              <a:defRPr sz="1500">
                <a:solidFill>
                  <a:schemeClr val="tx1">
                    <a:tint val="75000"/>
                  </a:schemeClr>
                </a:solidFill>
              </a:defRPr>
            </a:lvl7pPr>
            <a:lvl8pPr marL="2987936" indent="0">
              <a:buNone/>
              <a:defRPr sz="1500">
                <a:solidFill>
                  <a:schemeClr val="tx1">
                    <a:tint val="75000"/>
                  </a:schemeClr>
                </a:solidFill>
              </a:defRPr>
            </a:lvl8pPr>
            <a:lvl9pPr marL="3414784"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740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200">
                <a:solidFill>
                  <a:schemeClr val="tx1">
                    <a:tint val="75000"/>
                  </a:schemeClr>
                </a:solidFill>
              </a:defRPr>
            </a:lvl1pPr>
            <a:lvl2pPr marL="426859" indent="0">
              <a:buNone/>
              <a:defRPr sz="1900">
                <a:solidFill>
                  <a:schemeClr val="tx1">
                    <a:tint val="75000"/>
                  </a:schemeClr>
                </a:solidFill>
              </a:defRPr>
            </a:lvl2pPr>
            <a:lvl3pPr marL="853717" indent="0">
              <a:buNone/>
              <a:defRPr sz="1700">
                <a:solidFill>
                  <a:schemeClr val="tx1">
                    <a:tint val="75000"/>
                  </a:schemeClr>
                </a:solidFill>
              </a:defRPr>
            </a:lvl3pPr>
            <a:lvl4pPr marL="1280576" indent="0">
              <a:buNone/>
              <a:defRPr sz="1500">
                <a:solidFill>
                  <a:schemeClr val="tx1">
                    <a:tint val="75000"/>
                  </a:schemeClr>
                </a:solidFill>
              </a:defRPr>
            </a:lvl4pPr>
            <a:lvl5pPr marL="1707435" indent="0">
              <a:buNone/>
              <a:defRPr sz="1500">
                <a:solidFill>
                  <a:schemeClr val="tx1">
                    <a:tint val="75000"/>
                  </a:schemeClr>
                </a:solidFill>
              </a:defRPr>
            </a:lvl5pPr>
            <a:lvl6pPr marL="2134293" indent="0">
              <a:buNone/>
              <a:defRPr sz="1500">
                <a:solidFill>
                  <a:schemeClr val="tx1">
                    <a:tint val="75000"/>
                  </a:schemeClr>
                </a:solidFill>
              </a:defRPr>
            </a:lvl6pPr>
            <a:lvl7pPr marL="2561152" indent="0">
              <a:buNone/>
              <a:defRPr sz="1500">
                <a:solidFill>
                  <a:schemeClr val="tx1">
                    <a:tint val="75000"/>
                  </a:schemeClr>
                </a:solidFill>
              </a:defRPr>
            </a:lvl7pPr>
            <a:lvl8pPr marL="2988011" indent="0">
              <a:buNone/>
              <a:defRPr sz="1500">
                <a:solidFill>
                  <a:schemeClr val="tx1">
                    <a:tint val="75000"/>
                  </a:schemeClr>
                </a:solidFill>
              </a:defRPr>
            </a:lvl8pPr>
            <a:lvl9pPr marL="3414869"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740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8CF4FFF-F3C5-644F-B246-E0EE097201C8}" type="datetimeFigureOut">
              <a:rPr lang="en-US" smtClean="0"/>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88779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1" y="250507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6/24/2022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2757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8"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6/24/2022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2757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8CF4FFF-F3C5-644F-B246-E0EE097201C8}" type="datetimeFigureOut">
              <a:rPr lang="en-US" smtClean="0"/>
              <a:t>6/24/2022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749039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F4FFF-F3C5-644F-B246-E0EE097201C8}" type="datetimeFigureOut">
              <a:rPr lang="en-US" smtClean="0"/>
              <a:t>6/24/2022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748759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756172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0"/>
            </a:lvl1pPr>
            <a:lvl2pPr marL="426848" indent="0">
              <a:buNone/>
              <a:defRPr sz="2700"/>
            </a:lvl2pPr>
            <a:lvl3pPr marL="853696" indent="0">
              <a:buNone/>
              <a:defRPr sz="2300"/>
            </a:lvl3pPr>
            <a:lvl4pPr marL="1280544" indent="0">
              <a:buNone/>
              <a:defRPr sz="1900"/>
            </a:lvl4pPr>
            <a:lvl5pPr marL="1707392" indent="0">
              <a:buNone/>
              <a:defRPr sz="1900"/>
            </a:lvl5pPr>
            <a:lvl6pPr marL="2134240" indent="0">
              <a:buNone/>
              <a:defRPr sz="1900"/>
            </a:lvl6pPr>
            <a:lvl7pPr marL="2561088" indent="0">
              <a:buNone/>
              <a:defRPr sz="1900"/>
            </a:lvl7pPr>
            <a:lvl8pPr marL="2987936" indent="0">
              <a:buNone/>
              <a:defRPr sz="1900"/>
            </a:lvl8pPr>
            <a:lvl9pPr marL="3414784"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8730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334434" y="188914"/>
            <a:ext cx="11523133" cy="503783"/>
          </a:xfrm>
          <a:prstGeom prst="rect">
            <a:avLst/>
          </a:prstGeom>
          <a:solidFill>
            <a:srgbClr val="0091C9"/>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75617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000"/>
            </a:lvl1pPr>
            <a:lvl2pPr marL="426859" indent="0">
              <a:buNone/>
              <a:defRPr sz="2600"/>
            </a:lvl2pPr>
            <a:lvl3pPr marL="853717" indent="0">
              <a:buNone/>
              <a:defRPr sz="2200"/>
            </a:lvl3pPr>
            <a:lvl4pPr marL="1280576" indent="0">
              <a:buNone/>
              <a:defRPr sz="1900"/>
            </a:lvl4pPr>
            <a:lvl5pPr marL="1707435" indent="0">
              <a:buNone/>
              <a:defRPr sz="1900"/>
            </a:lvl5pPr>
            <a:lvl6pPr marL="2134293" indent="0">
              <a:buNone/>
              <a:defRPr sz="1900"/>
            </a:lvl6pPr>
            <a:lvl7pPr marL="2561152" indent="0">
              <a:buNone/>
              <a:defRPr sz="1900"/>
            </a:lvl7pPr>
            <a:lvl8pPr marL="2988011" indent="0">
              <a:buNone/>
              <a:defRPr sz="1900"/>
            </a:lvl8pPr>
            <a:lvl9pPr marL="3414869"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87305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926247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999414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5" y="188915"/>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560"/>
              </a:spcBef>
              <a:spcAft>
                <a:spcPts val="0"/>
              </a:spcAft>
              <a:buClr>
                <a:schemeClr val="lt1"/>
              </a:buClr>
              <a:buSzPts val="2400"/>
              <a:buFont typeface="Arial Black"/>
              <a:buNone/>
              <a:defRPr sz="22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700"/>
            </a:lvl2pPr>
            <a:lvl3pPr lvl="2">
              <a:spcBef>
                <a:spcPts val="0"/>
              </a:spcBef>
              <a:spcAft>
                <a:spcPts val="0"/>
              </a:spcAft>
              <a:buSzPts val="1400"/>
              <a:buNone/>
              <a:defRPr sz="1700"/>
            </a:lvl3pPr>
            <a:lvl4pPr lvl="3">
              <a:spcBef>
                <a:spcPts val="0"/>
              </a:spcBef>
              <a:spcAft>
                <a:spcPts val="0"/>
              </a:spcAft>
              <a:buSzPts val="1400"/>
              <a:buNone/>
              <a:defRPr sz="1700"/>
            </a:lvl4pPr>
            <a:lvl5pPr lvl="4">
              <a:spcBef>
                <a:spcPts val="0"/>
              </a:spcBef>
              <a:spcAft>
                <a:spcPts val="0"/>
              </a:spcAft>
              <a:buSzPts val="1400"/>
              <a:buNone/>
              <a:defRPr sz="1700"/>
            </a:lvl5pPr>
            <a:lvl6pPr lvl="5">
              <a:spcBef>
                <a:spcPts val="0"/>
              </a:spcBef>
              <a:spcAft>
                <a:spcPts val="0"/>
              </a:spcAft>
              <a:buSzPts val="1400"/>
              <a:buNone/>
              <a:defRPr sz="1700"/>
            </a:lvl6pPr>
            <a:lvl7pPr lvl="6">
              <a:spcBef>
                <a:spcPts val="0"/>
              </a:spcBef>
              <a:spcAft>
                <a:spcPts val="0"/>
              </a:spcAft>
              <a:buSzPts val="1400"/>
              <a:buNone/>
              <a:defRPr sz="1700"/>
            </a:lvl7pPr>
            <a:lvl8pPr lvl="7">
              <a:spcBef>
                <a:spcPts val="0"/>
              </a:spcBef>
              <a:spcAft>
                <a:spcPts val="0"/>
              </a:spcAft>
              <a:buSzPts val="1400"/>
              <a:buNone/>
              <a:defRPr sz="1700"/>
            </a:lvl8pPr>
            <a:lvl9pPr lvl="8">
              <a:spcBef>
                <a:spcPts val="0"/>
              </a:spcBef>
              <a:spcAft>
                <a:spcPts val="0"/>
              </a:spcAft>
              <a:buSzPts val="1400"/>
              <a:buNone/>
              <a:defRPr sz="1700"/>
            </a:lvl9pPr>
          </a:lstStyle>
          <a:p>
            <a:endParaRPr/>
          </a:p>
        </p:txBody>
      </p:sp>
      <p:sp>
        <p:nvSpPr>
          <p:cNvPr id="11" name="Google Shape;11;p2"/>
          <p:cNvSpPr txBox="1">
            <a:spLocks noGrp="1"/>
          </p:cNvSpPr>
          <p:nvPr>
            <p:ph type="body" idx="1"/>
          </p:nvPr>
        </p:nvSpPr>
        <p:spPr>
          <a:xfrm>
            <a:off x="334435" y="692698"/>
            <a:ext cx="11523133" cy="43204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2200"/>
              <a:buNone/>
              <a:defRPr sz="2100">
                <a:solidFill>
                  <a:schemeClr val="accent5"/>
                </a:solidFill>
                <a:latin typeface="Arial"/>
                <a:ea typeface="Arial"/>
                <a:cs typeface="Arial"/>
                <a:sym typeface="Arial"/>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3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 name="Google Shape;13;p2"/>
          <p:cNvSpPr txBox="1">
            <a:spLocks noGrp="1"/>
          </p:cNvSpPr>
          <p:nvPr>
            <p:ph type="body" idx="2"/>
          </p:nvPr>
        </p:nvSpPr>
        <p:spPr>
          <a:xfrm>
            <a:off x="334435" y="1341440"/>
            <a:ext cx="11523133" cy="496728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1800"/>
              <a:buNone/>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29930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334434" y="188914"/>
            <a:ext cx="11523135" cy="503785"/>
          </a:xfrm>
          <a:prstGeom prst="rect">
            <a:avLst/>
          </a:prstGeom>
          <a:solidFill>
            <a:schemeClr val="accent6"/>
          </a:solidFill>
        </p:spPr>
        <p:txBody>
          <a:bodyPr lIns="45699" tIns="45699" rIns="45699" bIns="45699" anchor="t">
            <a:normAutofit/>
          </a:bodyPr>
          <a:lstStyle>
            <a:lvl1pPr defTabSz="853716">
              <a:lnSpc>
                <a:spcPct val="90000"/>
              </a:lnSpc>
              <a:spcBef>
                <a:spcPts val="500"/>
              </a:spcBef>
              <a:defRPr sz="2200">
                <a:solidFill>
                  <a:srgbClr val="FFFFFF"/>
                </a:solidFill>
                <a:latin typeface="Arial Black"/>
                <a:ea typeface="Arial Black"/>
                <a:cs typeface="Arial Black"/>
                <a:sym typeface="Arial Black"/>
              </a:defRPr>
            </a:lvl1pPr>
          </a:lstStyle>
          <a:p>
            <a:r>
              <a:t>Title Text</a:t>
            </a:r>
          </a:p>
        </p:txBody>
      </p:sp>
      <p:sp>
        <p:nvSpPr>
          <p:cNvPr id="767" name="Body Level One…"/>
          <p:cNvSpPr txBox="1">
            <a:spLocks noGrp="1"/>
          </p:cNvSpPr>
          <p:nvPr>
            <p:ph type="body" sz="quarter" idx="1"/>
          </p:nvPr>
        </p:nvSpPr>
        <p:spPr>
          <a:xfrm>
            <a:off x="334434" y="692697"/>
            <a:ext cx="11523135" cy="432048"/>
          </a:xfrm>
          <a:prstGeom prst="rect">
            <a:avLst/>
          </a:prstGeom>
        </p:spPr>
        <p:txBody>
          <a:bodyPr/>
          <a:lstStyle>
            <a:lvl1pPr marL="213429" indent="1" defTabSz="853716">
              <a:spcBef>
                <a:spcPts val="500"/>
              </a:spcBef>
              <a:defRPr sz="2100">
                <a:solidFill>
                  <a:srgbClr val="5B9BD5"/>
                </a:solidFill>
              </a:defRPr>
            </a:lvl1pPr>
            <a:lvl2pPr marL="839164" indent="-305592" defTabSz="853716">
              <a:spcBef>
                <a:spcPts val="500"/>
              </a:spcBef>
              <a:buSzPts val="2100"/>
              <a:defRPr sz="2100">
                <a:solidFill>
                  <a:srgbClr val="5B9BD5"/>
                </a:solidFill>
              </a:defRPr>
            </a:lvl2pPr>
            <a:lvl3pPr marL="1314275" indent="-353843" defTabSz="853716">
              <a:spcBef>
                <a:spcPts val="500"/>
              </a:spcBef>
              <a:buSzPts val="2100"/>
              <a:defRPr sz="2100">
                <a:solidFill>
                  <a:srgbClr val="5B9BD5"/>
                </a:solidFill>
              </a:defRPr>
            </a:lvl3pPr>
            <a:lvl4pPr marL="1782762" indent="-395471" defTabSz="853716">
              <a:spcBef>
                <a:spcPts val="500"/>
              </a:spcBef>
              <a:buSzPts val="2100"/>
              <a:defRPr sz="2100">
                <a:solidFill>
                  <a:srgbClr val="5B9BD5"/>
                </a:solidFill>
              </a:defRPr>
            </a:lvl4pPr>
            <a:lvl5pPr marL="2209620" indent="-395471" defTabSz="853716">
              <a:spcBef>
                <a:spcPts val="500"/>
              </a:spcBef>
              <a:buSzPts val="2100"/>
              <a:defRPr sz="2100">
                <a:solidFill>
                  <a:srgbClr val="5B9BD5"/>
                </a:solidFill>
              </a:defRPr>
            </a:lvl5pPr>
          </a:lstStyle>
          <a:p>
            <a:r>
              <a:t>Body Level One</a:t>
            </a:r>
          </a:p>
          <a:p>
            <a:pPr lvl="1"/>
            <a:r>
              <a:t>Body Level Two</a:t>
            </a:r>
          </a:p>
          <a:p>
            <a:pPr lvl="2"/>
            <a:r>
              <a:t>Body Level Three</a:t>
            </a:r>
          </a:p>
          <a:p>
            <a:pPr lvl="3"/>
            <a:r>
              <a:t>Body Level Four</a:t>
            </a:r>
          </a:p>
          <a:p>
            <a:pPr lvl="4"/>
            <a:r>
              <a:t>Body Level Five</a:t>
            </a:r>
          </a:p>
        </p:txBody>
      </p:sp>
      <p:sp>
        <p:nvSpPr>
          <p:cNvPr id="768" name="Google Shape;13;p2"/>
          <p:cNvSpPr txBox="1">
            <a:spLocks noGrp="1"/>
          </p:cNvSpPr>
          <p:nvPr>
            <p:ph type="body" idx="21"/>
          </p:nvPr>
        </p:nvSpPr>
        <p:spPr>
          <a:xfrm>
            <a:off x="334434" y="1341439"/>
            <a:ext cx="11523135" cy="4967289"/>
          </a:xfrm>
          <a:prstGeom prst="rect">
            <a:avLst/>
          </a:prstGeom>
        </p:spPr>
        <p:txBody>
          <a:bodyPr/>
          <a:lstStyle/>
          <a:p>
            <a:pPr marL="213429" indent="1" defTabSz="853716">
              <a:spcBef>
                <a:spcPts val="500"/>
              </a:spcBef>
              <a:defRPr sz="2600">
                <a:solidFill>
                  <a:srgbClr val="000000"/>
                </a:solidFill>
                <a:latin typeface="Calibri"/>
                <a:ea typeface="Calibri"/>
                <a:cs typeface="Calibri"/>
                <a:sym typeface="Calibri"/>
              </a:defRPr>
            </a:pPr>
            <a:endParaRPr/>
          </a:p>
        </p:txBody>
      </p:sp>
      <p:sp>
        <p:nvSpPr>
          <p:cNvPr id="769" name="Slide Number"/>
          <p:cNvSpPr txBox="1">
            <a:spLocks noGrp="1"/>
          </p:cNvSpPr>
          <p:nvPr>
            <p:ph type="sldNum" sz="quarter" idx="2"/>
          </p:nvPr>
        </p:nvSpPr>
        <p:spPr>
          <a:xfrm>
            <a:off x="11597150" y="6444277"/>
            <a:ext cx="259490" cy="239231"/>
          </a:xfrm>
          <a:prstGeom prst="rect">
            <a:avLst/>
          </a:prstGeom>
        </p:spPr>
        <p:txBody>
          <a:bodyPr/>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0509380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255863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1635258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04078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and Two Column">
  <p:cSld name="1_Content and Two Column">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334434" y="188914"/>
            <a:ext cx="11523133" cy="503783"/>
          </a:xfrm>
          <a:prstGeom prst="rect">
            <a:avLst/>
          </a:prstGeom>
          <a:solidFill>
            <a:srgbClr val="0091C9"/>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Three Column">
  <p:cSld name="1_Title and Three Colum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1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1"/>
          <p:cNvSpPr txBox="1"/>
          <p:nvPr/>
        </p:nvSpPr>
        <p:spPr>
          <a:xfrm>
            <a:off x="336000" y="190801"/>
            <a:ext cx="11523133" cy="503783"/>
          </a:xfrm>
          <a:prstGeom prst="rect">
            <a:avLst/>
          </a:prstGeom>
          <a:solidFill>
            <a:srgbClr val="0091C9"/>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79" name="Google Shape;79;p1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key message">
  <p:cSld name="1_Title and key message">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1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2"/>
          <p:cNvSpPr txBox="1"/>
          <p:nvPr/>
        </p:nvSpPr>
        <p:spPr>
          <a:xfrm>
            <a:off x="335360" y="190801"/>
            <a:ext cx="11523133" cy="503783"/>
          </a:xfrm>
          <a:prstGeom prst="rect">
            <a:avLst/>
          </a:prstGeom>
          <a:solidFill>
            <a:srgbClr val="0091C9"/>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86" name="Google Shape;86;p1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eviderslide">
  <p:cSld name="1_Deviderslide">
    <p:spTree>
      <p:nvGrpSpPr>
        <p:cNvPr id="1"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rgbClr val="E324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3"/>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02</a:t>
            </a:r>
            <a:endParaRPr sz="8800">
              <a:solidFill>
                <a:schemeClr val="lt1"/>
              </a:solidFill>
              <a:latin typeface="Arial"/>
              <a:ea typeface="Arial"/>
              <a:cs typeface="Arial"/>
              <a:sym typeface="Arial"/>
            </a:endParaRPr>
          </a:p>
        </p:txBody>
      </p:sp>
      <p:sp>
        <p:nvSpPr>
          <p:cNvPr id="91" name="Google Shape;91;p1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92" name="Google Shape;92;p1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93" name="Google Shape;93;p1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34434" y="908050"/>
            <a:ext cx="11523133" cy="54737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accent5"/>
              </a:buClr>
              <a:buSzPts val="1800"/>
              <a:buFont typeface="Arial"/>
              <a:buNone/>
              <a:defRPr sz="1800" b="0" i="0" u="none" strike="noStrike" cap="none">
                <a:solidFill>
                  <a:schemeClr val="accent5"/>
                </a:solidFill>
                <a:latin typeface="Arial"/>
                <a:ea typeface="Arial"/>
                <a:cs typeface="Arial"/>
                <a:sym typeface="Arial"/>
              </a:defRPr>
            </a:lvl1pPr>
            <a:lvl2pPr marL="914400" marR="0" lvl="1"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3pPr>
            <a:lvl4pPr marL="1828800" marR="0" lvl="3"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5pPr>
            <a:lvl6pPr marL="2743200" marR="0" lvl="5" indent="-228600" algn="l" rtl="0">
              <a:lnSpc>
                <a:spcPct val="100000"/>
              </a:lnSpc>
              <a:spcBef>
                <a:spcPts val="6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1F1F1F"/>
                </a:solidFill>
                <a:latin typeface="Arial"/>
                <a:ea typeface="Arial"/>
                <a:cs typeface="Arial"/>
                <a:sym typeface="Arial"/>
              </a:defRPr>
            </a:lvl1pPr>
            <a:lvl2pPr marL="0" marR="0" lvl="1" indent="0" algn="r" rtl="0">
              <a:spcBef>
                <a:spcPts val="0"/>
              </a:spcBef>
              <a:buNone/>
              <a:defRPr sz="1200" b="0" i="0" u="none" strike="noStrike" cap="none">
                <a:solidFill>
                  <a:srgbClr val="1F1F1F"/>
                </a:solidFill>
                <a:latin typeface="Arial"/>
                <a:ea typeface="Arial"/>
                <a:cs typeface="Arial"/>
                <a:sym typeface="Arial"/>
              </a:defRPr>
            </a:lvl2pPr>
            <a:lvl3pPr marL="0" marR="0" lvl="2" indent="0" algn="r" rtl="0">
              <a:spcBef>
                <a:spcPts val="0"/>
              </a:spcBef>
              <a:buNone/>
              <a:defRPr sz="1200" b="0" i="0" u="none" strike="noStrike" cap="none">
                <a:solidFill>
                  <a:srgbClr val="1F1F1F"/>
                </a:solidFill>
                <a:latin typeface="Arial"/>
                <a:ea typeface="Arial"/>
                <a:cs typeface="Arial"/>
                <a:sym typeface="Arial"/>
              </a:defRPr>
            </a:lvl3pPr>
            <a:lvl4pPr marL="0" marR="0" lvl="3" indent="0" algn="r" rtl="0">
              <a:spcBef>
                <a:spcPts val="0"/>
              </a:spcBef>
              <a:buNone/>
              <a:defRPr sz="1200" b="0" i="0" u="none" strike="noStrike" cap="none">
                <a:solidFill>
                  <a:srgbClr val="1F1F1F"/>
                </a:solidFill>
                <a:latin typeface="Arial"/>
                <a:ea typeface="Arial"/>
                <a:cs typeface="Arial"/>
                <a:sym typeface="Arial"/>
              </a:defRPr>
            </a:lvl4pPr>
            <a:lvl5pPr marL="0" marR="0" lvl="4" indent="0" algn="r" rtl="0">
              <a:spcBef>
                <a:spcPts val="0"/>
              </a:spcBef>
              <a:buNone/>
              <a:defRPr sz="1200" b="0" i="0" u="none" strike="noStrike" cap="none">
                <a:solidFill>
                  <a:srgbClr val="1F1F1F"/>
                </a:solidFill>
                <a:latin typeface="Arial"/>
                <a:ea typeface="Arial"/>
                <a:cs typeface="Arial"/>
                <a:sym typeface="Arial"/>
              </a:defRPr>
            </a:lvl5pPr>
            <a:lvl6pPr marL="0" marR="0" lvl="5" indent="0" algn="r" rtl="0">
              <a:spcBef>
                <a:spcPts val="0"/>
              </a:spcBef>
              <a:buNone/>
              <a:defRPr sz="1200" b="0" i="0" u="none" strike="noStrike" cap="none">
                <a:solidFill>
                  <a:srgbClr val="1F1F1F"/>
                </a:solidFill>
                <a:latin typeface="Arial"/>
                <a:ea typeface="Arial"/>
                <a:cs typeface="Arial"/>
                <a:sym typeface="Arial"/>
              </a:defRPr>
            </a:lvl6pPr>
            <a:lvl7pPr marL="0" marR="0" lvl="6" indent="0" algn="r" rtl="0">
              <a:spcBef>
                <a:spcPts val="0"/>
              </a:spcBef>
              <a:buNone/>
              <a:defRPr sz="1200" b="0" i="0" u="none" strike="noStrike" cap="none">
                <a:solidFill>
                  <a:srgbClr val="1F1F1F"/>
                </a:solidFill>
                <a:latin typeface="Arial"/>
                <a:ea typeface="Arial"/>
                <a:cs typeface="Arial"/>
                <a:sym typeface="Arial"/>
              </a:defRPr>
            </a:lvl7pPr>
            <a:lvl8pPr marL="0" marR="0" lvl="7" indent="0" algn="r" rtl="0">
              <a:spcBef>
                <a:spcPts val="0"/>
              </a:spcBef>
              <a:buNone/>
              <a:defRPr sz="1200" b="0" i="0" u="none" strike="noStrike" cap="none">
                <a:solidFill>
                  <a:srgbClr val="1F1F1F"/>
                </a:solidFill>
                <a:latin typeface="Arial"/>
                <a:ea typeface="Arial"/>
                <a:cs typeface="Arial"/>
                <a:sym typeface="Arial"/>
              </a:defRPr>
            </a:lvl8pPr>
            <a:lvl9pPr marL="0" marR="0" lvl="8" indent="0" algn="r" rtl="0">
              <a:spcBef>
                <a:spcPts val="0"/>
              </a:spcBef>
              <a:buNone/>
              <a:defRPr sz="1200" b="0" i="0" u="none" strike="noStrike" cap="none">
                <a:solidFill>
                  <a:srgbClr val="1F1F1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8;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0909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682" r:id="rId32"/>
    <p:sldLayoutId id="2147483684" r:id="rId33"/>
    <p:sldLayoutId id="2147483685" r:id="rId34"/>
    <p:sldLayoutId id="2147483686" r:id="rId35"/>
    <p:sldLayoutId id="2147483687" r:id="rId36"/>
    <p:sldLayoutId id="2147483774"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D8CF4FFF-F3C5-644F-B246-E0EE097201C8}" type="datetimeFigureOut">
              <a:rPr lang="en-US" smtClean="0"/>
              <a:t>6/24/2022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02D5DC7-DFF1-EB48-BA63-E452C8E02BB4}" type="slidenum">
              <a:rPr lang="en-US" smtClean="0"/>
              <a:t>‹#›</a:t>
            </a:fld>
            <a:endParaRPr lang="en-US"/>
          </a:p>
        </p:txBody>
      </p:sp>
    </p:spTree>
    <p:extLst>
      <p:ext uri="{BB962C8B-B14F-4D97-AF65-F5344CB8AC3E}">
        <p14:creationId xmlns:p14="http://schemas.microsoft.com/office/powerpoint/2010/main" val="3046256903"/>
      </p:ext>
    </p:extLst>
  </p:cSld>
  <p:clrMap bg1="lt1" tx1="dk1" bg2="lt2" tx2="dk2" accent1="accent1" accent2="accent2" accent3="accent3" accent4="accent4" accent5="accent5" accent6="accent6" hlink="hlink" folHlink="folHlink"/>
  <p:sldLayoutIdLst>
    <p:sldLayoutId id="2147483744" r:id="rId1"/>
    <p:sldLayoutId id="2147483732" r:id="rId2"/>
    <p:sldLayoutId id="2147483733" r:id="rId3"/>
    <p:sldLayoutId id="2147483745" r:id="rId4"/>
    <p:sldLayoutId id="2147483734" r:id="rId5"/>
    <p:sldLayoutId id="2147483735" r:id="rId6"/>
    <p:sldLayoutId id="2147483746" r:id="rId7"/>
    <p:sldLayoutId id="2147483736" r:id="rId8"/>
    <p:sldLayoutId id="2147483737" r:id="rId9"/>
    <p:sldLayoutId id="2147483738" r:id="rId10"/>
    <p:sldLayoutId id="2147483747" r:id="rId11"/>
    <p:sldLayoutId id="2147483748" r:id="rId12"/>
    <p:sldLayoutId id="2147483739" r:id="rId13"/>
    <p:sldLayoutId id="2147483740" r:id="rId14"/>
    <p:sldLayoutId id="2147483741" r:id="rId15"/>
    <p:sldLayoutId id="2147483742" r:id="rId16"/>
    <p:sldLayoutId id="2147483743" r:id="rId17"/>
    <p:sldLayoutId id="2147483769" r:id="rId18"/>
    <p:sldLayoutId id="2147483775" r:id="rId19"/>
    <p:sldLayoutId id="2147483776" r:id="rId20"/>
    <p:sldLayoutId id="2147483777" r:id="rId21"/>
  </p:sldLayoutIdLst>
  <p:txStyles>
    <p:titleStyle>
      <a:lvl1pPr algn="l" defTabSz="853717"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3429" indent="-213429" algn="l" defTabSz="853717" rtl="0" eaLnBrk="1" latinLnBrk="0" hangingPunct="1">
        <a:lnSpc>
          <a:spcPct val="90000"/>
        </a:lnSpc>
        <a:spcBef>
          <a:spcPts val="934"/>
        </a:spcBef>
        <a:buFont typeface="Arial" panose="020B0604020202020204" pitchFamily="34" charset="0"/>
        <a:buChar char="•"/>
        <a:defRPr sz="2600" kern="1200">
          <a:solidFill>
            <a:schemeClr val="tx1"/>
          </a:solidFill>
          <a:latin typeface="+mn-lt"/>
          <a:ea typeface="+mn-ea"/>
          <a:cs typeface="+mn-cs"/>
        </a:defRPr>
      </a:lvl1pPr>
      <a:lvl2pPr marL="640288" indent="-213429" algn="l" defTabSz="853717" rtl="0" eaLnBrk="1" latinLnBrk="0" hangingPunct="1">
        <a:lnSpc>
          <a:spcPct val="90000"/>
        </a:lnSpc>
        <a:spcBef>
          <a:spcPts val="466"/>
        </a:spcBef>
        <a:buFont typeface="Arial" panose="020B0604020202020204" pitchFamily="34" charset="0"/>
        <a:buChar char="•"/>
        <a:defRPr sz="2200" kern="1200">
          <a:solidFill>
            <a:schemeClr val="tx1"/>
          </a:solidFill>
          <a:latin typeface="+mn-lt"/>
          <a:ea typeface="+mn-ea"/>
          <a:cs typeface="+mn-cs"/>
        </a:defRPr>
      </a:lvl2pPr>
      <a:lvl3pPr marL="1067147" indent="-213429" algn="l" defTabSz="853717" rtl="0" eaLnBrk="1" latinLnBrk="0" hangingPunct="1">
        <a:lnSpc>
          <a:spcPct val="90000"/>
        </a:lnSpc>
        <a:spcBef>
          <a:spcPts val="466"/>
        </a:spcBef>
        <a:buFont typeface="Arial" panose="020B0604020202020204" pitchFamily="34" charset="0"/>
        <a:buChar char="•"/>
        <a:defRPr sz="1900" kern="1200">
          <a:solidFill>
            <a:schemeClr val="tx1"/>
          </a:solidFill>
          <a:latin typeface="+mn-lt"/>
          <a:ea typeface="+mn-ea"/>
          <a:cs typeface="+mn-cs"/>
        </a:defRPr>
      </a:lvl3pPr>
      <a:lvl4pPr marL="1494005"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4pPr>
      <a:lvl5pPr marL="1920864"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5pPr>
      <a:lvl6pPr marL="2347723"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6pPr>
      <a:lvl7pPr marL="2774581"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7pPr>
      <a:lvl8pPr marL="3201440"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8pPr>
      <a:lvl9pPr marL="3628299"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53717" rtl="0" eaLnBrk="1" latinLnBrk="0" hangingPunct="1">
        <a:defRPr sz="1700" kern="1200">
          <a:solidFill>
            <a:schemeClr val="tx1"/>
          </a:solidFill>
          <a:latin typeface="+mn-lt"/>
          <a:ea typeface="+mn-ea"/>
          <a:cs typeface="+mn-cs"/>
        </a:defRPr>
      </a:lvl1pPr>
      <a:lvl2pPr marL="426859" algn="l" defTabSz="853717" rtl="0" eaLnBrk="1" latinLnBrk="0" hangingPunct="1">
        <a:defRPr sz="1700" kern="1200">
          <a:solidFill>
            <a:schemeClr val="tx1"/>
          </a:solidFill>
          <a:latin typeface="+mn-lt"/>
          <a:ea typeface="+mn-ea"/>
          <a:cs typeface="+mn-cs"/>
        </a:defRPr>
      </a:lvl2pPr>
      <a:lvl3pPr marL="853717" algn="l" defTabSz="853717" rtl="0" eaLnBrk="1" latinLnBrk="0" hangingPunct="1">
        <a:defRPr sz="1700" kern="1200">
          <a:solidFill>
            <a:schemeClr val="tx1"/>
          </a:solidFill>
          <a:latin typeface="+mn-lt"/>
          <a:ea typeface="+mn-ea"/>
          <a:cs typeface="+mn-cs"/>
        </a:defRPr>
      </a:lvl3pPr>
      <a:lvl4pPr marL="1280576" algn="l" defTabSz="853717" rtl="0" eaLnBrk="1" latinLnBrk="0" hangingPunct="1">
        <a:defRPr sz="1700" kern="1200">
          <a:solidFill>
            <a:schemeClr val="tx1"/>
          </a:solidFill>
          <a:latin typeface="+mn-lt"/>
          <a:ea typeface="+mn-ea"/>
          <a:cs typeface="+mn-cs"/>
        </a:defRPr>
      </a:lvl4pPr>
      <a:lvl5pPr marL="1707435" algn="l" defTabSz="853717" rtl="0" eaLnBrk="1" latinLnBrk="0" hangingPunct="1">
        <a:defRPr sz="1700" kern="1200">
          <a:solidFill>
            <a:schemeClr val="tx1"/>
          </a:solidFill>
          <a:latin typeface="+mn-lt"/>
          <a:ea typeface="+mn-ea"/>
          <a:cs typeface="+mn-cs"/>
        </a:defRPr>
      </a:lvl5pPr>
      <a:lvl6pPr marL="2134293" algn="l" defTabSz="853717" rtl="0" eaLnBrk="1" latinLnBrk="0" hangingPunct="1">
        <a:defRPr sz="1700" kern="1200">
          <a:solidFill>
            <a:schemeClr val="tx1"/>
          </a:solidFill>
          <a:latin typeface="+mn-lt"/>
          <a:ea typeface="+mn-ea"/>
          <a:cs typeface="+mn-cs"/>
        </a:defRPr>
      </a:lvl6pPr>
      <a:lvl7pPr marL="2561152" algn="l" defTabSz="853717" rtl="0" eaLnBrk="1" latinLnBrk="0" hangingPunct="1">
        <a:defRPr sz="1700" kern="1200">
          <a:solidFill>
            <a:schemeClr val="tx1"/>
          </a:solidFill>
          <a:latin typeface="+mn-lt"/>
          <a:ea typeface="+mn-ea"/>
          <a:cs typeface="+mn-cs"/>
        </a:defRPr>
      </a:lvl7pPr>
      <a:lvl8pPr marL="2988011" algn="l" defTabSz="853717" rtl="0" eaLnBrk="1" latinLnBrk="0" hangingPunct="1">
        <a:defRPr sz="1700" kern="1200">
          <a:solidFill>
            <a:schemeClr val="tx1"/>
          </a:solidFill>
          <a:latin typeface="+mn-lt"/>
          <a:ea typeface="+mn-ea"/>
          <a:cs typeface="+mn-cs"/>
        </a:defRPr>
      </a:lvl8pPr>
      <a:lvl9pPr marL="3414869" algn="l" defTabSz="85371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hyperlink" Target="https://www.england.nhs.uk/wp-content/uploads/2022/03/B1357-Network-Contract-Directed-Enhanced-Service-contract-specification-2022-23-primary-care-network-requireme.pdf" TargetMode="Externa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hyperlink" Target="https://www.england.nhs.uk/wp-content/uploads/2022/02/B1366-tackling-neighbourhood-health-inequalities-supplementary-guidance-v1.1.pdf" TargetMode="External"/><Relationship Id="rId2" Type="http://schemas.openxmlformats.org/officeDocument/2006/relationships/hyperlink" Target="https://www.england.nhs.uk/wp-content/uploads/2022/03/directed-enhanced-service-personalised-care-March-2022.pdf" TargetMode="Externa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gland.nhs.uk/publication/gp-contract-five-year-framework/"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hyperlink" Target="https://www.england.nhs.uk/wp-content/uploads/2022/02/B1366-tackling-neighbourhood-health-inequalities-supplementary-guidance-v1.1.pdf" TargetMode="External"/><Relationship Id="rId5" Type="http://schemas.openxmlformats.org/officeDocument/2006/relationships/hyperlink" Target="https://www.england.nhs.uk/publication/network-contract-des-specification-2021-22/" TargetMode="External"/><Relationship Id="rId4" Type="http://schemas.openxmlformats.org/officeDocument/2006/relationships/hyperlink" Target="https://www.england.nhs.uk/gp/investment/gp-contract/network-contract-directed-enhanced-service-d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ngland.nhs.uk/about/equality/equality-hub/core20plus5/"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mailto:england.healthinequalities@nhs.net" TargetMode="External"/><Relationship Id="rId5" Type="http://schemas.openxmlformats.org/officeDocument/2006/relationships/hyperlink" Target="https://haln.org.uk/" TargetMode="External"/><Relationship Id="rId4" Type="http://schemas.openxmlformats.org/officeDocument/2006/relationships/hyperlink" Target="https://elearning.rcgp.org.uk/course/info.php?id=499"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fingertips.phe.org.uk/" TargetMode="External"/><Relationship Id="rId7" Type="http://schemas.openxmlformats.org/officeDocument/2006/relationships/hyperlink" Target="https://www.england.nhs.uk/about/equality/equality-hub/core20plus5/"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hyperlink" Target="https://www.england.nhs.uk/rightcare/products/ccg-data-packs/equality-and-health-inequality-nhs-rightcare-packs/" TargetMode="External"/><Relationship Id="rId5" Type="http://schemas.openxmlformats.org/officeDocument/2006/relationships/hyperlink" Target="https://www.england.nhs.uk/rightcare/wp-content/uploads/sites/40/2018/12/ehi-rightcare-pack-methodology-guide-dec-18.pdf" TargetMode="External"/><Relationship Id="rId4" Type="http://schemas.openxmlformats.org/officeDocument/2006/relationships/hyperlink" Target="https://future.nhs.uk/EHIME/view?objectID=31141136"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uture.nhs.uk/populationhealth"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hsconfed.org/case-studies/children-and-young-peoples-social-prescribing-service" TargetMode="External"/><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england.nhs.uk/blog/how-the-population-health-management-approach-helped-jane-who-spent-every-day-in-the-front-room/" TargetMode="Externa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7.xml"/><Relationship Id="rId1" Type="http://schemas.openxmlformats.org/officeDocument/2006/relationships/video" Target="https://www.youtube.com/embed/2y9m5fLIuR8?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www.england.nhs.uk/wp-content/uploads/2022/02/B1366-tackling-neighbourhood-health-inequalities-supplementary-guidance-v1.1.pdf" TargetMode="Externa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hyperlink" Target="https://www.england.nhs.uk/community-health-services/ehch/" TargetMode="External"/><Relationship Id="rId7" Type="http://schemas.openxmlformats.org/officeDocument/2006/relationships/hyperlink" Target="https://www.kingsfund.org.uk/blog/2022/04/link-workers-population-health" TargetMode="External"/><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hyperlink" Target="https://www.nhsconfed.org/publications/place-based-place-led" TargetMode="External"/><Relationship Id="rId5" Type="http://schemas.openxmlformats.org/officeDocument/2006/relationships/hyperlink" Target="https://locality.org.uk/policy-campaigns/vcse-hw-alliance/community-anchors-and-the-wider-determinants-of-health/" TargetMode="External"/><Relationship Id="rId4" Type="http://schemas.openxmlformats.org/officeDocument/2006/relationships/hyperlink" Target="https://www.england.nhs.uk/coronavirus/publication/delivery-plan-for-tackling-the-covid-19-backlog-of-elective-car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hlp.socialprescribing@nhs.net" TargetMode="External"/><Relationship Id="rId3" Type="http://schemas.openxmlformats.org/officeDocument/2006/relationships/hyperlink" Target="https://www.healthylondon.org/wp-content/uploads/2022/02/Jan-22-PCN-advisor-session-v1.pptx" TargetMode="External"/><Relationship Id="rId7" Type="http://schemas.openxmlformats.org/officeDocument/2006/relationships/hyperlink" Target="https://calendly.com/pcn-advisors-london/30min" TargetMode="External"/><Relationship Id="rId2" Type="http://schemas.openxmlformats.org/officeDocument/2006/relationships/hyperlink" Target="https://www.youtube.com/watch?v=b-kAkD0vmRw&amp;list=PLFwV3fL04NbGfWV4WfW9qdhjbdFq1egBP" TargetMode="External"/><Relationship Id="rId1" Type="http://schemas.openxmlformats.org/officeDocument/2006/relationships/slideLayout" Target="../slideLayouts/slideLayout54.xml"/><Relationship Id="rId6" Type="http://schemas.openxmlformats.org/officeDocument/2006/relationships/hyperlink" Target="https://www.healthylondon.org/wp-content/uploads/2022/05/April-22-PCN-advisor-session-FINAL.pptx" TargetMode="External"/><Relationship Id="rId5" Type="http://schemas.openxmlformats.org/officeDocument/2006/relationships/hyperlink" Target="https://youtu.be/bgrYS9R0rBU" TargetMode="External"/><Relationship Id="rId4" Type="http://schemas.openxmlformats.org/officeDocument/2006/relationships/hyperlink" Target="https://www.healthylondon.org/our-work/personalised_care/events-and-webinars/past-events/" TargetMode="External"/><Relationship Id="rId9" Type="http://schemas.openxmlformats.org/officeDocument/2006/relationships/hyperlink" Target="https://docs.google.com/presentation/d/14BW1WPOi1r3WpCTMfltTXgA_7Ijdjea0KQej7LDDJXg/edit#slide=id.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google.com/maps/d/u/0/edit?mid=1zVYjqdnQAEPMky1sPic3vHERpbpx9iL8&amp;usp=sharing" TargetMode="Externa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8" Type="http://schemas.openxmlformats.org/officeDocument/2006/relationships/hyperlink" Target="https://future.nhs.uk/EHIME/grouphome" TargetMode="External"/><Relationship Id="rId3" Type="http://schemas.openxmlformats.org/officeDocument/2006/relationships/hyperlink" Target="mailto:contact.ardengem@nhs.net" TargetMode="External"/><Relationship Id="rId7" Type="http://schemas.openxmlformats.org/officeDocument/2006/relationships/hyperlink" Target="https://www.nhsconfed.org/primary-care/become-member" TargetMode="External"/><Relationship Id="rId2" Type="http://schemas.openxmlformats.org/officeDocument/2006/relationships/hyperlink" Target="https://www.ardengemcsu.nhs.uk/complete-care-community/" TargetMode="External"/><Relationship Id="rId1" Type="http://schemas.openxmlformats.org/officeDocument/2006/relationships/slideLayout" Target="../slideLayouts/slideLayout54.xml"/><Relationship Id="rId6" Type="http://schemas.openxmlformats.org/officeDocument/2006/relationships/hyperlink" Target="http://www.napc.co.uk/" TargetMode="External"/><Relationship Id="rId5" Type="http://schemas.openxmlformats.org/officeDocument/2006/relationships/hyperlink" Target="mailto:napc@napc.co.uk" TargetMode="External"/><Relationship Id="rId4" Type="http://schemas.openxmlformats.org/officeDocument/2006/relationships/hyperlink" Target="https://napc.co.uk/wp-content/uploads/2021/07/NAPC-PCN-support-flyer-Evaluation-2.pdf" TargetMode="External"/><Relationship Id="rId9" Type="http://schemas.openxmlformats.org/officeDocument/2006/relationships/hyperlink" Target="https://future.nhs.uk/populationhealth"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var.org.uk/connecting-health-communities/" TargetMode="External"/><Relationship Id="rId13" Type="http://schemas.openxmlformats.org/officeDocument/2006/relationships/hyperlink" Target="https://www.england.nhs.uk/about/equality/equality-hub/resources/" TargetMode="External"/><Relationship Id="rId3" Type="http://schemas.openxmlformats.org/officeDocument/2006/relationships/hyperlink" Target="https://www.kingsfund.org.uk/publications/health-care-system-people-and-communities?utm_campaign=12926573_SCIELIne%202%20and%203%20February%202022&amp;utm_medium=email&amp;utm_source=SOCIAL%20CARE%20INSTITUTE%20FOR%20EXCELLENCE%20&amp;utm_sfid=0036f00003WmhDrAAJ&amp;utm_role=&amp;dm_i=4O5,7P27H,7PO8VU,VG9NX,1" TargetMode="External"/><Relationship Id="rId7" Type="http://schemas.openxmlformats.org/officeDocument/2006/relationships/hyperlink" Target="https://www.innovationunit.org/projects/health-equalities/#resources" TargetMode="External"/><Relationship Id="rId12" Type="http://schemas.openxmlformats.org/officeDocument/2006/relationships/hyperlink" Target="https://www.england.nhs.uk/wp-content/uploads/2022/02/B1366-tackling-neighbourhood-health-inequalities-supplementary-guidance-feb-2022.pdf" TargetMode="External"/><Relationship Id="rId17" Type="http://schemas.openxmlformats.org/officeDocument/2006/relationships/hyperlink" Target="https://future.nhs.uk/populationhealth/view?objectId=61875205" TargetMode="External"/><Relationship Id="rId2" Type="http://schemas.openxmlformats.org/officeDocument/2006/relationships/hyperlink" Target="https://www.local.gov.uk/publications/inclusive-economies-and-healthy-futures-supporting-place-based-action-reduce-health" TargetMode="External"/><Relationship Id="rId16" Type="http://schemas.openxmlformats.org/officeDocument/2006/relationships/hyperlink" Target="https://www.bma.org.uk/what-we-do/population-health/addressing-social-determinants-that-influence-health/reducing-health-inequalities-in-your-local-area-a-toolkit-for-clinicians" TargetMode="External"/><Relationship Id="rId1" Type="http://schemas.openxmlformats.org/officeDocument/2006/relationships/slideLayout" Target="../slideLayouts/slideLayout54.xml"/><Relationship Id="rId6" Type="http://schemas.openxmlformats.org/officeDocument/2006/relationships/hyperlink" Target="https://www.bbbc.org.uk/insights/news-and-resources/" TargetMode="External"/><Relationship Id="rId11" Type="http://schemas.openxmlformats.org/officeDocument/2006/relationships/hyperlink" Target="https://future.nhs.uk/populationhealth/view?objectId=31182352" TargetMode="External"/><Relationship Id="rId5" Type="http://schemas.openxmlformats.org/officeDocument/2006/relationships/hyperlink" Target="https://www.thinklocalactpersonal.org.uk/Latest/Ten-Actions-for-an-Asset-based-Area/" TargetMode="External"/><Relationship Id="rId15" Type="http://schemas.openxmlformats.org/officeDocument/2006/relationships/hyperlink" Target="https://elearning.rcgp.org.uk/course/info.php?id=499" TargetMode="External"/><Relationship Id="rId10" Type="http://schemas.openxmlformats.org/officeDocument/2006/relationships/hyperlink" Target="https://coalitionforpersonalisedcare.org.uk/resources/a-co-production-model/" TargetMode="External"/><Relationship Id="rId4" Type="http://schemas.openxmlformats.org/officeDocument/2006/relationships/hyperlink" Target="https://www.nhsconfed.org/publications/governing-health-and-care-system-england#part-one-the-changing-nhs-landscape" TargetMode="External"/><Relationship Id="rId9" Type="http://schemas.openxmlformats.org/officeDocument/2006/relationships/hyperlink" Target="https://www.kingsfund.org.uk/projects/healthy-communities-together" TargetMode="External"/><Relationship Id="rId14" Type="http://schemas.openxmlformats.org/officeDocument/2006/relationships/hyperlink" Target="https://www.fairhealth.org.u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hyperlink" Target="https://www.england.nhs.uk/publication/health-coaching-and-care-coordination-welcome-packs/" TargetMode="External"/><Relationship Id="rId13" Type="http://schemas.openxmlformats.org/officeDocument/2006/relationships/hyperlink" Target="https://future.nhs.uk/SupportedSelfManagement/view?objectId=25974064" TargetMode="External"/><Relationship Id="rId3" Type="http://schemas.openxmlformats.org/officeDocument/2006/relationships/image" Target="../media/image6.png"/><Relationship Id="rId7" Type="http://schemas.openxmlformats.org/officeDocument/2006/relationships/hyperlink" Target="https://future.nhs.uk/SupportedSelfManagement/browseFolder?fid=29331056&amp;sort=objecttype&amp;dir=asc&amp;viewmode=S&amp;done=OBJChangesSaved" TargetMode="External"/><Relationship Id="rId12" Type="http://schemas.openxmlformats.org/officeDocument/2006/relationships/hyperlink" Target="https://future.nhs.uk/SupportedSelfManagement/view?objectId=95924709" TargetMode="External"/><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4.png"/><Relationship Id="rId11" Type="http://schemas.openxmlformats.org/officeDocument/2006/relationships/hyperlink" Target="https://future.nhs.uk/SupportedSelfManagement/view?objectId=27618288" TargetMode="External"/><Relationship Id="rId5" Type="http://schemas.openxmlformats.org/officeDocument/2006/relationships/image" Target="../media/image5.png"/><Relationship Id="rId15" Type="http://schemas.openxmlformats.org/officeDocument/2006/relationships/hyperlink" Target="https://future.nhs.uk/connect.ti/system/login" TargetMode="External"/><Relationship Id="rId10" Type="http://schemas.openxmlformats.org/officeDocument/2006/relationships/hyperlink" Target="https://future.nhs.uk/SupportedSelfManagement/view?objectId=27618672" TargetMode="External"/><Relationship Id="rId4" Type="http://schemas.openxmlformats.org/officeDocument/2006/relationships/image" Target="../media/image7.png"/><Relationship Id="rId9" Type="http://schemas.openxmlformats.org/officeDocument/2006/relationships/hyperlink" Target="https://www.england.nhs.uk/publication/health-coaching-summary-guide-and-technical-annexes/" TargetMode="External"/><Relationship Id="rId14" Type="http://schemas.openxmlformats.org/officeDocument/2006/relationships/hyperlink" Target="https://future.nhs.uk/SupportedSelfManagement/viewdocument?docid=110611333"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england.nhs.uk/publication/social-prescribing-link-workers/" TargetMode="External"/><Relationship Id="rId13" Type="http://schemas.openxmlformats.org/officeDocument/2006/relationships/hyperlink" Target="mailto:lianna.martin@nhs.net" TargetMode="External"/><Relationship Id="rId18" Type="http://schemas.openxmlformats.org/officeDocument/2006/relationships/hyperlink" Target="https://www.e-lfh.org.uk/programmes/social-prescribing/" TargetMode="External"/><Relationship Id="rId26" Type="http://schemas.openxmlformats.org/officeDocument/2006/relationships/hyperlink" Target="https://future.nhs.uk/connect.ti/system/login" TargetMode="External"/><Relationship Id="rId3" Type="http://schemas.openxmlformats.org/officeDocument/2006/relationships/image" Target="../media/image6.png"/><Relationship Id="rId21" Type="http://schemas.openxmlformats.org/officeDocument/2006/relationships/hyperlink" Target="https://www.england.nhs.uk/publication/network-contract-des-specification-2021-22/" TargetMode="External"/><Relationship Id="rId7" Type="http://schemas.openxmlformats.org/officeDocument/2006/relationships/hyperlink" Target="https://www.england.nhs.uk/publication/social-prescribing-and-community-based-support-summary-guide/" TargetMode="External"/><Relationship Id="rId12" Type="http://schemas.openxmlformats.org/officeDocument/2006/relationships/hyperlink" Target="https://teams.microsoft.com/l/file/E43FF0E6-FC42-44EC-829C-52AA2DAB69E5?tenantId=03159e92-72c6-4b23-a64a-af50e790adbf&amp;fileType=pptx&amp;objectUrl=https%3A%2F%2Fnhsengland.sharepoint.com%2Fsites%2FSocialPrescribingRegionalLearningCoordinators%2FShared%20Documents%2FRegional%20Learning%20Coordinators%2FRegional%20Learning%20Coordinators%20-%20Social%20Prescribing.pptx&amp;baseUrl=https%3A%2F%2Fnhsengland.sharepoint.com%2Fsites%2FSocialPrescribingRegionalLearningCoordinators&amp;serviceName=teams&amp;threadId=19:31cfff5760ad4bb08aa3ca1262b89cc1@thread.tacv2&amp;groupId=aa54d55d-8730-4d54-ac84-8b43c477f6dc" TargetMode="External"/><Relationship Id="rId17" Type="http://schemas.openxmlformats.org/officeDocument/2006/relationships/hyperlink" Target="mailto:hina.shahid1@nhs.net" TargetMode="External"/><Relationship Id="rId25" Type="http://schemas.openxmlformats.org/officeDocument/2006/relationships/hyperlink" Target="https://teams.microsoft.com/l/file/202190BB-02CB-4017-B69E-0F73994D4783?tenantId=03159e92-72c6-4b23-a64a-af50e790adbf&amp;fileType=pptx&amp;objectUrl=https%3A%2F%2Fnhsengland.sharepoint.com%2Fsites%2FSocialPrescribingRegionalLearningCoordinators%2FShared%20Documents%2FGeneral%2FKey%20DES-IIF%20and%20operating%20changes%202021.pptx&amp;baseUrl=https%3A%2F%2Fnhsengland.sharepoint.com%2Fsites%2FSocialPrescribingRegionalLearningCoordinators&amp;serviceName=teams&amp;threadId=19:074ae720cd184d8b966e8bf3fe34a415@thread.tacv2&amp;groupId=aa54d55d-8730-4d54-ac84-8b43c477f6dc" TargetMode="External"/><Relationship Id="rId2" Type="http://schemas.openxmlformats.org/officeDocument/2006/relationships/notesSlide" Target="../notesSlides/notesSlide13.xml"/><Relationship Id="rId16" Type="http://schemas.openxmlformats.org/officeDocument/2006/relationships/hyperlink" Target="mailto:lianna.mrtin@nhs.net" TargetMode="External"/><Relationship Id="rId20" Type="http://schemas.openxmlformats.org/officeDocument/2006/relationships/hyperlink" Target="https://teams.microsoft.com/l/file/5F427AFB-F34B-4CE7-B780-0B61A050E3F3?tenantId=03159e92-72c6-4b23-a64a-af50e790adbf&amp;fileType=pptx&amp;objectUrl=https%3A%2F%2Fnhsengland.sharepoint.com%2Fsites%2FSocialPrescribingRegionalLearningCoordinators%2FShared%20Documents%2FGeneral%2FSP%20-%20generic%20slide%20set%20v5a.pptx&amp;baseUrl=https%3A%2F%2Fnhsengland.sharepoint.com%2Fsites%2FSocialPrescribingRegionalLearningCoordinators&amp;serviceName=teams&amp;threadId=19:074ae720cd184d8b966e8bf3fe34a415@thread.tacv2&amp;groupId=aa54d55d-8730-4d54-ac84-8b43c477f6dc" TargetMode="External"/><Relationship Id="rId1" Type="http://schemas.openxmlformats.org/officeDocument/2006/relationships/slideLayout" Target="../slideLayouts/slideLayout54.xml"/><Relationship Id="rId6" Type="http://schemas.openxmlformats.org/officeDocument/2006/relationships/image" Target="../media/image4.png"/><Relationship Id="rId11" Type="http://schemas.openxmlformats.org/officeDocument/2006/relationships/hyperlink" Target="https://www.england.nhs.uk/personalisedcare/social-prescribing/support-and-resources/#webinars" TargetMode="External"/><Relationship Id="rId24" Type="http://schemas.openxmlformats.org/officeDocument/2006/relationships/hyperlink" Target="https://www.england.nhs.uk/publication/investment-and-impact-fund-2021-22-implementation-guidance/" TargetMode="External"/><Relationship Id="rId5" Type="http://schemas.openxmlformats.org/officeDocument/2006/relationships/image" Target="../media/image5.png"/><Relationship Id="rId15" Type="http://schemas.openxmlformats.org/officeDocument/2006/relationships/hyperlink" Target="https://teams.microsoft.com/l/file/D31E575A-71C1-44BB-922D-C612913A3E81?tenantId=03159e92-72c6-4b23-a64a-af50e790adbf&amp;fileType=pptx&amp;objectUrl=https%3A%2F%2Fnhsengland.sharepoint.com%2Fsites%2FSocialPrescribingRegionalLearningCoordinators%2FShared%20Documents%2FRegional%20PCN%20Advisors%2FPersonalised%20Care%20-%20PCN%20Advisors%20v1.0.pptx&amp;baseUrl=https%3A%2F%2Fnhsengland.sharepoint.com%2Fsites%2FSocialPrescribingRegionalLearningCoordinators&amp;serviceName=teams&amp;threadId=19:c432269990da4aeb978ed39c0414644b@thread.tacv2&amp;groupId=aa54d55d-8730-4d54-ac84-8b43c477f6dc" TargetMode="External"/><Relationship Id="rId23" Type="http://schemas.openxmlformats.org/officeDocument/2006/relationships/hyperlink" Target="https://www.england.nhs.uk/publication/the-network-contract-des-and-vat-information-note/" TargetMode="External"/><Relationship Id="rId10" Type="http://schemas.openxmlformats.org/officeDocument/2006/relationships/hyperlink" Target="https://www.england.nhs.uk/wp-content/uploads/2019/09/social-prescribing-link-worker-A5.pdf" TargetMode="External"/><Relationship Id="rId19" Type="http://schemas.openxmlformats.org/officeDocument/2006/relationships/hyperlink" Target="https://www.personalisedcareinstitute.org.uk/your-learning-options/" TargetMode="External"/><Relationship Id="rId4" Type="http://schemas.openxmlformats.org/officeDocument/2006/relationships/image" Target="../media/image7.png"/><Relationship Id="rId9" Type="http://schemas.openxmlformats.org/officeDocument/2006/relationships/hyperlink" Target="https://www.england.nhs.uk/publication/social-prescribing-link-worker-welcome-pack/" TargetMode="External"/><Relationship Id="rId14" Type="http://schemas.openxmlformats.org/officeDocument/2006/relationships/hyperlink" Target="https://teams.microsoft.com/l/file/BAA56A09-3258-4FB1-8C9A-0B080F3DEFF4?tenantId=03159e92-72c6-4b23-a64a-af50e790adbf&amp;fileType=pptx&amp;objectUrl=https%3A%2F%2Fnhsengland.sharepoint.com%2Fsites%2FSocialPrescribingRegionalLearningCoordinators%2FShared%20Documents%2FRegional%20Facilitators%2FRegional%20Facilitators%20-%20Social%20Prescribing.pptx&amp;baseUrl=https%3A%2F%2Fnhsengland.sharepoint.com%2Fsites%2FSocialPrescribingRegionalLearningCoordinators&amp;serviceName=teams&amp;threadId=19:24a6f7ff345f40bd938b085782f196e1@thread.tacv2&amp;groupId=aa54d55d-8730-4d54-ac84-8b43c477f6dc" TargetMode="External"/><Relationship Id="rId22" Type="http://schemas.openxmlformats.org/officeDocument/2006/relationships/hyperlink" Target="https://www.england.nhs.uk/gp/investment/gp-contract/#des-21-22" TargetMode="External"/><Relationship Id="rId27" Type="http://schemas.openxmlformats.org/officeDocument/2006/relationships/hyperlink" Target="mailto:england.socialprescribing@nhs.net" TargetMode="Externa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hyperlink" Target="https://www.england.nhs.uk/wp-content/uploads/2022/03/directed-enhanced-service-personalised-care-March-2022.pdf" TargetMode="Externa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50" name="Google Shape;250;p37"/>
          <p:cNvSpPr/>
          <p:nvPr/>
        </p:nvSpPr>
        <p:spPr>
          <a:xfrm>
            <a:off x="-1" y="-5483"/>
            <a:ext cx="12192000" cy="5300636"/>
          </a:xfrm>
          <a:prstGeom prst="rect">
            <a:avLst/>
          </a:prstGeom>
          <a:solidFill>
            <a:srgbClr val="0070C0"/>
          </a:solidFill>
          <a:ln>
            <a:solidFill>
              <a:srgbClr val="4472C4"/>
            </a:solid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51" name="Google Shape;251;p37"/>
          <p:cNvSpPr txBox="1"/>
          <p:nvPr/>
        </p:nvSpPr>
        <p:spPr>
          <a:xfrm>
            <a:off x="761999" y="651126"/>
            <a:ext cx="10668000" cy="363534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3200" i="0" u="none" strike="noStrike" cap="none" dirty="0">
                <a:solidFill>
                  <a:schemeClr val="lt1"/>
                </a:solidFill>
                <a:latin typeface="+mn-lt"/>
                <a:cs typeface="Calibri"/>
                <a:sym typeface="Arial"/>
              </a:rPr>
              <a:t>PERSONALISED CARE </a:t>
            </a:r>
            <a:r>
              <a:rPr lang="en-GB" sz="3200" dirty="0">
                <a:solidFill>
                  <a:schemeClr val="lt1"/>
                </a:solidFill>
                <a:latin typeface="+mn-lt"/>
                <a:cs typeface="Calibri"/>
              </a:rPr>
              <a:t>FOR</a:t>
            </a:r>
            <a:r>
              <a:rPr lang="en-GB" sz="3200" i="0" u="none" strike="noStrike" cap="none" dirty="0">
                <a:solidFill>
                  <a:schemeClr val="lt1"/>
                </a:solidFill>
                <a:latin typeface="+mn-lt"/>
                <a:cs typeface="Calibri"/>
                <a:sym typeface="Arial"/>
              </a:rPr>
              <a:t> LONDON</a:t>
            </a:r>
            <a:endParaRPr sz="3200" dirty="0">
              <a:solidFill>
                <a:schemeClr val="lt1"/>
              </a:solidFill>
              <a:latin typeface="+mn-lt"/>
              <a:cs typeface="Calibri"/>
            </a:endParaRPr>
          </a:p>
          <a:p>
            <a:pPr marL="0" marR="0" lvl="0" indent="0" algn="ctr" rtl="0">
              <a:spcBef>
                <a:spcPts val="0"/>
              </a:spcBef>
              <a:spcAft>
                <a:spcPts val="0"/>
              </a:spcAft>
              <a:buNone/>
            </a:pPr>
            <a:endParaRPr sz="3200" b="1" i="0" u="none" strike="noStrike" cap="none" dirty="0">
              <a:solidFill>
                <a:schemeClr val="lt1"/>
              </a:solidFill>
              <a:latin typeface="+mn-lt"/>
              <a:ea typeface="Arial"/>
              <a:cs typeface="Arial"/>
              <a:sym typeface="Arial"/>
            </a:endParaRPr>
          </a:p>
          <a:p>
            <a:pPr marL="0" marR="0" lvl="0" indent="0" algn="ctr" rtl="0">
              <a:spcBef>
                <a:spcPts val="0"/>
              </a:spcBef>
              <a:spcAft>
                <a:spcPts val="0"/>
              </a:spcAft>
              <a:buNone/>
            </a:pPr>
            <a:r>
              <a:rPr lang="en-GB" sz="3200" dirty="0">
                <a:solidFill>
                  <a:schemeClr val="lt1"/>
                </a:solidFill>
                <a:latin typeface="+mn-lt"/>
              </a:rPr>
              <a:t>Putting the Personalised Care DES spec in action:</a:t>
            </a:r>
          </a:p>
          <a:p>
            <a:pPr marL="0" marR="0" lvl="0" indent="0" algn="ctr" rtl="0">
              <a:spcBef>
                <a:spcPts val="0"/>
              </a:spcBef>
              <a:spcAft>
                <a:spcPts val="0"/>
              </a:spcAft>
              <a:buNone/>
            </a:pPr>
            <a:endParaRPr lang="en-GB" sz="3200" dirty="0">
              <a:solidFill>
                <a:schemeClr val="lt1"/>
              </a:solidFill>
              <a:latin typeface="+mn-lt"/>
            </a:endParaRPr>
          </a:p>
          <a:p>
            <a:pPr marL="0" marR="0" lvl="0" indent="0" algn="ctr" rtl="0">
              <a:spcBef>
                <a:spcPts val="0"/>
              </a:spcBef>
              <a:spcAft>
                <a:spcPts val="0"/>
              </a:spcAft>
              <a:buNone/>
            </a:pPr>
            <a:r>
              <a:rPr lang="en-GB" sz="3200" i="1" dirty="0">
                <a:solidFill>
                  <a:schemeClr val="lt1"/>
                </a:solidFill>
                <a:latin typeface="+mn-lt"/>
                <a:cs typeface="Calibri"/>
              </a:rPr>
              <a:t>Co-producing</a:t>
            </a:r>
            <a:r>
              <a:rPr lang="en-GB" sz="3200" i="1" strike="noStrike" cap="none" dirty="0">
                <a:solidFill>
                  <a:schemeClr val="lt1"/>
                </a:solidFill>
                <a:latin typeface="+mn-lt"/>
                <a:cs typeface="Calibri"/>
                <a:sym typeface="Arial"/>
              </a:rPr>
              <a:t> a Proactive Social Prescribi</a:t>
            </a:r>
            <a:r>
              <a:rPr lang="en-GB" sz="3200" i="1" dirty="0">
                <a:solidFill>
                  <a:schemeClr val="lt1"/>
                </a:solidFill>
                <a:latin typeface="+mn-lt"/>
                <a:cs typeface="Calibri"/>
              </a:rPr>
              <a:t>ng Service</a:t>
            </a:r>
            <a:endParaRPr lang="en-GB" sz="6000" i="1" strike="noStrike" cap="none" dirty="0">
              <a:solidFill>
                <a:schemeClr val="lt1"/>
              </a:solidFill>
              <a:latin typeface="+mn-lt"/>
              <a:cs typeface="Calibri"/>
              <a:sym typeface="Arial"/>
            </a:endParaRPr>
          </a:p>
        </p:txBody>
      </p:sp>
      <p:grpSp>
        <p:nvGrpSpPr>
          <p:cNvPr id="252" name="Google Shape;252;p37"/>
          <p:cNvGrpSpPr/>
          <p:nvPr/>
        </p:nvGrpSpPr>
        <p:grpSpPr>
          <a:xfrm>
            <a:off x="232884" y="5382000"/>
            <a:ext cx="11726231" cy="1476000"/>
            <a:chOff x="302757" y="4270976"/>
            <a:chExt cx="8809985" cy="1107000"/>
          </a:xfrm>
        </p:grpSpPr>
        <p:pic>
          <p:nvPicPr>
            <p:cNvPr id="253" name="Google Shape;253;p37"/>
            <p:cNvPicPr preferRelativeResize="0">
              <a:picLocks noChangeAspect="1"/>
            </p:cNvPicPr>
            <p:nvPr/>
          </p:nvPicPr>
          <p:blipFill rotWithShape="1">
            <a:blip r:embed="rId3">
              <a:alphaModFix/>
            </a:blip>
            <a:srcRect/>
            <a:stretch/>
          </p:blipFill>
          <p:spPr>
            <a:xfrm>
              <a:off x="7929323" y="4405976"/>
              <a:ext cx="1183419" cy="837000"/>
            </a:xfrm>
            <a:prstGeom prst="rect">
              <a:avLst/>
            </a:prstGeom>
            <a:noFill/>
            <a:ln>
              <a:noFill/>
            </a:ln>
          </p:spPr>
        </p:pic>
        <p:pic>
          <p:nvPicPr>
            <p:cNvPr id="254" name="Google Shape;254;p37"/>
            <p:cNvPicPr preferRelativeResize="0">
              <a:picLocks noChangeAspect="1"/>
            </p:cNvPicPr>
            <p:nvPr/>
          </p:nvPicPr>
          <p:blipFill rotWithShape="1">
            <a:blip r:embed="rId4">
              <a:alphaModFix/>
            </a:blip>
            <a:srcRect/>
            <a:stretch/>
          </p:blipFill>
          <p:spPr>
            <a:xfrm>
              <a:off x="302757" y="4270976"/>
              <a:ext cx="3000839" cy="1107000"/>
            </a:xfrm>
            <a:prstGeom prst="rect">
              <a:avLst/>
            </a:prstGeom>
            <a:noFill/>
            <a:ln>
              <a:noFill/>
            </a:ln>
          </p:spPr>
        </p:pic>
      </p:grpSp>
      <p:sp>
        <p:nvSpPr>
          <p:cNvPr id="8" name="TextBox 7">
            <a:extLst>
              <a:ext uri="{FF2B5EF4-FFF2-40B4-BE49-F238E27FC236}">
                <a16:creationId xmlns:a16="http://schemas.microsoft.com/office/drawing/2014/main" id="{7E8E12BF-86F2-4B3F-91CB-1E54E323E5B2}"/>
              </a:ext>
            </a:extLst>
          </p:cNvPr>
          <p:cNvSpPr txBox="1"/>
          <p:nvPr/>
        </p:nvSpPr>
        <p:spPr>
          <a:xfrm>
            <a:off x="935421" y="4337279"/>
            <a:ext cx="3471377" cy="830997"/>
          </a:xfrm>
          <a:prstGeom prst="rect">
            <a:avLst/>
          </a:prstGeom>
          <a:noFill/>
        </p:spPr>
        <p:txBody>
          <a:bodyPr wrap="square">
            <a:spAutoFit/>
          </a:bodyPr>
          <a:lstStyle/>
          <a:p>
            <a:r>
              <a:rPr lang="en-GB" sz="1800">
                <a:solidFill>
                  <a:schemeClr val="bg1"/>
                </a:solidFill>
              </a:rPr>
              <a:t>@SP_LDN</a:t>
            </a:r>
          </a:p>
          <a:p>
            <a:endParaRPr lang="en-GB" sz="200">
              <a:solidFill>
                <a:schemeClr val="bg1"/>
              </a:solidFill>
            </a:endParaRPr>
          </a:p>
          <a:p>
            <a:endParaRPr lang="en-GB" sz="200">
              <a:solidFill>
                <a:schemeClr val="bg1"/>
              </a:solidFill>
            </a:endParaRPr>
          </a:p>
          <a:p>
            <a:endParaRPr lang="en-GB" sz="200">
              <a:solidFill>
                <a:schemeClr val="bg1"/>
              </a:solidFill>
            </a:endParaRPr>
          </a:p>
          <a:p>
            <a:endParaRPr lang="en-GB" sz="200">
              <a:solidFill>
                <a:schemeClr val="bg1"/>
              </a:solidFill>
            </a:endParaRPr>
          </a:p>
          <a:p>
            <a:endParaRPr lang="en-GB" sz="200">
              <a:solidFill>
                <a:schemeClr val="bg1"/>
              </a:solidFill>
            </a:endParaRPr>
          </a:p>
          <a:p>
            <a:endParaRPr lang="en-GB" sz="200">
              <a:solidFill>
                <a:schemeClr val="bg1"/>
              </a:solidFill>
            </a:endParaRPr>
          </a:p>
          <a:p>
            <a:r>
              <a:rPr lang="en-GB" sz="1800">
                <a:solidFill>
                  <a:schemeClr val="bg1"/>
                </a:solidFill>
              </a:rPr>
              <a:t>hlp.socialprescribing@nhs.net</a:t>
            </a:r>
          </a:p>
        </p:txBody>
      </p:sp>
      <p:pic>
        <p:nvPicPr>
          <p:cNvPr id="3" name="Picture 2" descr="A white circle with a black background&#10;&#10;Description automatically generated with low confidence">
            <a:extLst>
              <a:ext uri="{FF2B5EF4-FFF2-40B4-BE49-F238E27FC236}">
                <a16:creationId xmlns:a16="http://schemas.microsoft.com/office/drawing/2014/main" id="{3BD8A884-3281-4C42-82A7-D17C083DFE26}"/>
              </a:ext>
            </a:extLst>
          </p:cNvPr>
          <p:cNvPicPr>
            <a:picLocks noChangeAspect="1"/>
          </p:cNvPicPr>
          <p:nvPr/>
        </p:nvPicPr>
        <p:blipFill>
          <a:blip r:embed="rId5"/>
          <a:stretch>
            <a:fillRect/>
          </a:stretch>
        </p:blipFill>
        <p:spPr>
          <a:xfrm>
            <a:off x="512607" y="4373321"/>
            <a:ext cx="435807" cy="369399"/>
          </a:xfrm>
          <a:prstGeom prst="rect">
            <a:avLst/>
          </a:prstGeom>
        </p:spPr>
      </p:pic>
      <p:pic>
        <p:nvPicPr>
          <p:cNvPr id="5" name="Picture 4" descr="Icon&#10;&#10;Description automatically generated">
            <a:extLst>
              <a:ext uri="{FF2B5EF4-FFF2-40B4-BE49-F238E27FC236}">
                <a16:creationId xmlns:a16="http://schemas.microsoft.com/office/drawing/2014/main" id="{268F73BF-7824-4779-9486-4DA107006B5C}"/>
              </a:ext>
            </a:extLst>
          </p:cNvPr>
          <p:cNvPicPr>
            <a:picLocks noChangeAspect="1"/>
          </p:cNvPicPr>
          <p:nvPr/>
        </p:nvPicPr>
        <p:blipFill>
          <a:blip r:embed="rId6"/>
          <a:stretch>
            <a:fillRect/>
          </a:stretch>
        </p:blipFill>
        <p:spPr>
          <a:xfrm>
            <a:off x="490849" y="4825616"/>
            <a:ext cx="435807" cy="341770"/>
          </a:xfrm>
          <a:prstGeom prst="rect">
            <a:avLst/>
          </a:prstGeom>
        </p:spPr>
      </p:pic>
    </p:spTree>
    <p:extLst>
      <p:ext uri="{BB962C8B-B14F-4D97-AF65-F5344CB8AC3E}">
        <p14:creationId xmlns:p14="http://schemas.microsoft.com/office/powerpoint/2010/main" val="775657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94C4C5-731F-4560-A0B1-D2D1508BEAFF}"/>
              </a:ext>
            </a:extLst>
          </p:cNvPr>
          <p:cNvSpPr>
            <a:spLocks noGrp="1"/>
          </p:cNvSpPr>
          <p:nvPr>
            <p:ph sz="quarter" idx="10"/>
          </p:nvPr>
        </p:nvSpPr>
        <p:spPr>
          <a:xfrm>
            <a:off x="855406" y="825911"/>
            <a:ext cx="10186219" cy="4060721"/>
          </a:xfrm>
        </p:spPr>
        <p:txBody>
          <a:bodyPr/>
          <a:lstStyle/>
          <a:p>
            <a:endParaRPr lang="en-GB" sz="1800"/>
          </a:p>
          <a:p>
            <a:endParaRPr lang="en-GB"/>
          </a:p>
          <a:p>
            <a:endParaRPr lang="en-GB"/>
          </a:p>
          <a:p>
            <a:pPr lvl="0"/>
            <a:endParaRPr lang="en-GB"/>
          </a:p>
          <a:p>
            <a:pPr marL="0" indent="0">
              <a:buNone/>
            </a:pPr>
            <a:endParaRPr lang="en-GB"/>
          </a:p>
          <a:p>
            <a:pPr marL="0" indent="0">
              <a:buNone/>
            </a:pPr>
            <a:endParaRPr lang="en-GB"/>
          </a:p>
          <a:p>
            <a:pPr marL="0" indent="0">
              <a:buNone/>
            </a:pPr>
            <a:endParaRPr lang="en-GB"/>
          </a:p>
          <a:p>
            <a:endParaRPr lang="en-GB"/>
          </a:p>
        </p:txBody>
      </p:sp>
      <p:sp>
        <p:nvSpPr>
          <p:cNvPr id="6" name="Title 2">
            <a:extLst>
              <a:ext uri="{FF2B5EF4-FFF2-40B4-BE49-F238E27FC236}">
                <a16:creationId xmlns:a16="http://schemas.microsoft.com/office/drawing/2014/main" id="{FBB09F60-4F5F-43BD-BF54-883441F2BE71}"/>
              </a:ext>
            </a:extLst>
          </p:cNvPr>
          <p:cNvSpPr>
            <a:spLocks noGrp="1"/>
          </p:cNvSpPr>
          <p:nvPr>
            <p:ph type="title"/>
          </p:nvPr>
        </p:nvSpPr>
        <p:spPr>
          <a:xfrm>
            <a:off x="855406" y="339725"/>
            <a:ext cx="8814378" cy="611188"/>
          </a:xfrm>
        </p:spPr>
        <p:txBody>
          <a:bodyPr>
            <a:noAutofit/>
          </a:bodyPr>
          <a:lstStyle/>
          <a:p>
            <a:r>
              <a:rPr lang="en-GB" sz="2900">
                <a:solidFill>
                  <a:srgbClr val="0070C0"/>
                </a:solidFill>
              </a:rPr>
              <a:t>Referrals – National Overview December 2021</a:t>
            </a:r>
            <a:br>
              <a:rPr lang="en-GB" sz="2900">
                <a:solidFill>
                  <a:srgbClr val="0070C0"/>
                </a:solidFill>
                <a:highlight>
                  <a:srgbClr val="FFFF00"/>
                </a:highlight>
              </a:rPr>
            </a:br>
            <a:endParaRPr lang="en-GB" sz="2900">
              <a:solidFill>
                <a:srgbClr val="0070C0"/>
              </a:solidFill>
              <a:highlight>
                <a:srgbClr val="FFFF00"/>
              </a:highlight>
            </a:endParaRPr>
          </a:p>
        </p:txBody>
      </p:sp>
      <p:graphicFrame>
        <p:nvGraphicFramePr>
          <p:cNvPr id="8" name="Chart 7">
            <a:extLst>
              <a:ext uri="{FF2B5EF4-FFF2-40B4-BE49-F238E27FC236}">
                <a16:creationId xmlns:a16="http://schemas.microsoft.com/office/drawing/2014/main" id="{5E0E415D-E3D9-47F6-AFBB-7ABED6414B34}"/>
              </a:ext>
            </a:extLst>
          </p:cNvPr>
          <p:cNvGraphicFramePr>
            <a:graphicFrameLocks/>
          </p:cNvGraphicFramePr>
          <p:nvPr/>
        </p:nvGraphicFramePr>
        <p:xfrm>
          <a:off x="990599" y="950913"/>
          <a:ext cx="10051025" cy="442190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A2636AD-732E-A8DD-3FDD-8057E20E5BBA}"/>
              </a:ext>
            </a:extLst>
          </p:cNvPr>
          <p:cNvSpPr txBox="1"/>
          <p:nvPr/>
        </p:nvSpPr>
        <p:spPr>
          <a:xfrm>
            <a:off x="1033669" y="5605670"/>
            <a:ext cx="9263269" cy="646331"/>
          </a:xfrm>
          <a:prstGeom prst="rect">
            <a:avLst/>
          </a:prstGeom>
          <a:noFill/>
        </p:spPr>
        <p:txBody>
          <a:bodyPr wrap="square" rtlCol="0">
            <a:spAutoFit/>
          </a:bodyPr>
          <a:lstStyle/>
          <a:p>
            <a:r>
              <a:rPr lang="en-GB" err="1"/>
              <a:t>Qtr</a:t>
            </a:r>
            <a:r>
              <a:rPr lang="en-GB"/>
              <a:t> 4 </a:t>
            </a:r>
            <a:r>
              <a:rPr lang="en-GB" b="1"/>
              <a:t>993,231</a:t>
            </a:r>
            <a:r>
              <a:rPr lang="en-GB"/>
              <a:t> (GPES - cumulative number of individuals who have been referred to a social prescribing service since April 2019).</a:t>
            </a:r>
            <a:endParaRPr lang="en-US"/>
          </a:p>
        </p:txBody>
      </p:sp>
    </p:spTree>
    <p:extLst>
      <p:ext uri="{BB962C8B-B14F-4D97-AF65-F5344CB8AC3E}">
        <p14:creationId xmlns:p14="http://schemas.microsoft.com/office/powerpoint/2010/main" val="345395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355E-D4CD-F98D-5E64-DB541B82DA55}"/>
              </a:ext>
            </a:extLst>
          </p:cNvPr>
          <p:cNvSpPr>
            <a:spLocks noGrp="1"/>
          </p:cNvSpPr>
          <p:nvPr>
            <p:ph type="title"/>
          </p:nvPr>
        </p:nvSpPr>
        <p:spPr>
          <a:xfrm>
            <a:off x="838200" y="154918"/>
            <a:ext cx="10515600" cy="1325563"/>
          </a:xfrm>
        </p:spPr>
        <p:txBody>
          <a:bodyPr>
            <a:normAutofit/>
          </a:bodyPr>
          <a:lstStyle/>
          <a:p>
            <a:r>
              <a:rPr lang="en-US">
                <a:solidFill>
                  <a:schemeClr val="accent1"/>
                </a:solidFill>
                <a:latin typeface="Arial" panose="020B0604020202020204" pitchFamily="34" charset="0"/>
                <a:cs typeface="Arial" panose="020B0604020202020204" pitchFamily="34" charset="0"/>
              </a:rPr>
              <a:t>Social Prescribing DES</a:t>
            </a:r>
          </a:p>
        </p:txBody>
      </p:sp>
      <p:sp>
        <p:nvSpPr>
          <p:cNvPr id="3" name="Content Placeholder 2">
            <a:extLst>
              <a:ext uri="{FF2B5EF4-FFF2-40B4-BE49-F238E27FC236}">
                <a16:creationId xmlns:a16="http://schemas.microsoft.com/office/drawing/2014/main" id="{9742656D-3B81-6507-C965-BFC1727B4D35}"/>
              </a:ext>
            </a:extLst>
          </p:cNvPr>
          <p:cNvSpPr>
            <a:spLocks noGrp="1"/>
          </p:cNvSpPr>
          <p:nvPr>
            <p:ph idx="1"/>
          </p:nvPr>
        </p:nvSpPr>
        <p:spPr>
          <a:xfrm>
            <a:off x="838200" y="1352660"/>
            <a:ext cx="10515600" cy="4351338"/>
          </a:xfrm>
          <a:ln>
            <a:solidFill>
              <a:schemeClr val="accent1"/>
            </a:solidFill>
          </a:ln>
        </p:spPr>
        <p:txBody>
          <a:bodyPr/>
          <a:lstStyle/>
          <a:p>
            <a:pPr marL="0" indent="0">
              <a:buNone/>
            </a:pPr>
            <a:r>
              <a:rPr lang="en-GB">
                <a:latin typeface="Arial" panose="020B0604020202020204" pitchFamily="34" charset="0"/>
                <a:cs typeface="Arial" panose="020B0604020202020204" pitchFamily="34" charset="0"/>
                <a:hlinkClick r:id="rId2"/>
              </a:rPr>
              <a:t>Network Contract DES</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B3.10. </a:t>
            </a:r>
          </a:p>
          <a:p>
            <a:pPr marL="0" indent="0">
              <a:buNone/>
            </a:pPr>
            <a:r>
              <a:rPr lang="en-GB">
                <a:latin typeface="Arial" panose="020B0604020202020204" pitchFamily="34" charset="0"/>
                <a:cs typeface="Arial" panose="020B0604020202020204" pitchFamily="34" charset="0"/>
              </a:rPr>
              <a:t>A PCN </a:t>
            </a:r>
            <a:r>
              <a:rPr lang="en-GB" b="1">
                <a:latin typeface="Arial" panose="020B0604020202020204" pitchFamily="34" charset="0"/>
                <a:cs typeface="Arial" panose="020B0604020202020204" pitchFamily="34" charset="0"/>
              </a:rPr>
              <a:t>must work in partnership </a:t>
            </a:r>
            <a:r>
              <a:rPr lang="en-GB">
                <a:latin typeface="Arial" panose="020B0604020202020204" pitchFamily="34" charset="0"/>
                <a:cs typeface="Arial" panose="020B0604020202020204" pitchFamily="34" charset="0"/>
              </a:rPr>
              <a:t>with commissioners, social prescribing schemes, Local Authorities and voluntary sector leaders to create a shared plan for social prescribing which must include how the organisations will build on existing schemes and </a:t>
            </a:r>
            <a:r>
              <a:rPr lang="en-GB" b="1">
                <a:latin typeface="Arial" panose="020B0604020202020204" pitchFamily="34" charset="0"/>
                <a:cs typeface="Arial" panose="020B0604020202020204" pitchFamily="34" charset="0"/>
              </a:rPr>
              <a:t>work collaboratively </a:t>
            </a:r>
            <a:r>
              <a:rPr lang="en-GB">
                <a:latin typeface="Arial" panose="020B0604020202020204" pitchFamily="34" charset="0"/>
                <a:cs typeface="Arial" panose="020B0604020202020204" pitchFamily="34" charset="0"/>
              </a:rPr>
              <a:t>to recruit additional social prescribing link workers to embed </a:t>
            </a:r>
            <a:r>
              <a:rPr lang="en-GB" b="1">
                <a:latin typeface="Arial" panose="020B0604020202020204" pitchFamily="34" charset="0"/>
                <a:cs typeface="Arial" panose="020B0604020202020204" pitchFamily="34" charset="0"/>
              </a:rPr>
              <a:t>one in every PCN </a:t>
            </a:r>
            <a:r>
              <a:rPr lang="en-GB">
                <a:latin typeface="Arial" panose="020B0604020202020204" pitchFamily="34" charset="0"/>
                <a:cs typeface="Arial" panose="020B0604020202020204" pitchFamily="34" charset="0"/>
              </a:rPr>
              <a:t>and direct referrals to the voluntary sector. </a:t>
            </a:r>
          </a:p>
          <a:p>
            <a:endParaRPr lang="en-US"/>
          </a:p>
        </p:txBody>
      </p:sp>
    </p:spTree>
    <p:extLst>
      <p:ext uri="{BB962C8B-B14F-4D97-AF65-F5344CB8AC3E}">
        <p14:creationId xmlns:p14="http://schemas.microsoft.com/office/powerpoint/2010/main" val="302200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49CABB-CBD4-469E-9E6F-C23DE2E7A54D}"/>
              </a:ext>
            </a:extLst>
          </p:cNvPr>
          <p:cNvSpPr>
            <a:spLocks noGrp="1"/>
          </p:cNvSpPr>
          <p:nvPr>
            <p:ph type="title"/>
          </p:nvPr>
        </p:nvSpPr>
        <p:spPr>
          <a:xfrm>
            <a:off x="301771" y="265741"/>
            <a:ext cx="8756073" cy="611649"/>
          </a:xfrm>
        </p:spPr>
        <p:txBody>
          <a:bodyPr/>
          <a:lstStyle/>
          <a:p>
            <a:r>
              <a:rPr lang="en-GB" b="1"/>
              <a:t>Personalised Care Service Spec. 22/23</a:t>
            </a:r>
          </a:p>
        </p:txBody>
      </p:sp>
      <p:sp>
        <p:nvSpPr>
          <p:cNvPr id="4" name="TextBox 3">
            <a:extLst>
              <a:ext uri="{FF2B5EF4-FFF2-40B4-BE49-F238E27FC236}">
                <a16:creationId xmlns:a16="http://schemas.microsoft.com/office/drawing/2014/main" id="{A9D54920-0797-405A-9C68-8D5E18B10179}"/>
              </a:ext>
            </a:extLst>
          </p:cNvPr>
          <p:cNvSpPr txBox="1"/>
          <p:nvPr/>
        </p:nvSpPr>
        <p:spPr>
          <a:xfrm>
            <a:off x="301771" y="1126768"/>
            <a:ext cx="1141006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NEW for 22/23 –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Personalised care service specification – proactive social prescribing element.</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Aligns to the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Tackling neighbourhood inequalities service specification.</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prstClr val="black"/>
                </a:solidFill>
                <a:latin typeface="Arial" panose="020B0604020202020204" pitchFamily="34" charset="0"/>
                <a:cs typeface="Arial" panose="020B0604020202020204" pitchFamily="34" charset="0"/>
              </a:rPr>
              <a:t>Requirements for PCNs: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By 30 September 2022,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part of a broader social prescribing service, a PCN and commissioner must jointly work with stakeholders including local authority commissioners, VCSE partners and local clinical leaders, to </a:t>
            </a:r>
            <a:r>
              <a:rPr kumimoji="0" lang="en-GB" sz="20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design, agree and put in place a targeted programme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proactively offer and improve access to</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social prescribing to an identified cohort with </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unmet needs</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This plan must take into account views of people with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From 1 October 2022</a:t>
            </a:r>
            <a:r>
              <a:rPr kumimoji="0" lang="en-GB" sz="20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commence delivery of the proactive social prescribing service for the identified cohort.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By 31 March 2023,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review cohort definition and extend the offer of proactive social prescribing based on an assessment of the population health needs and PCN capacity.</a:t>
            </a:r>
          </a:p>
        </p:txBody>
      </p:sp>
    </p:spTree>
    <p:extLst>
      <p:ext uri="{BB962C8B-B14F-4D97-AF65-F5344CB8AC3E}">
        <p14:creationId xmlns:p14="http://schemas.microsoft.com/office/powerpoint/2010/main" val="368626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61053-2B31-2A56-CDD5-B516AAC74E3F}"/>
              </a:ext>
            </a:extLst>
          </p:cNvPr>
          <p:cNvSpPr>
            <a:spLocks noGrp="1"/>
          </p:cNvSpPr>
          <p:nvPr>
            <p:ph type="title"/>
          </p:nvPr>
        </p:nvSpPr>
        <p:spPr>
          <a:xfrm>
            <a:off x="662334" y="484899"/>
            <a:ext cx="8756073" cy="611649"/>
          </a:xfrm>
        </p:spPr>
        <p:txBody>
          <a:bodyPr>
            <a:normAutofit fontScale="90000"/>
          </a:bodyPr>
          <a:lstStyle/>
          <a:p>
            <a:r>
              <a:rPr lang="en-GB" b="1"/>
              <a:t>Proactive Social Prescribing – community development Service Specification</a:t>
            </a:r>
            <a:endParaRPr lang="en-US"/>
          </a:p>
        </p:txBody>
      </p:sp>
      <p:sp>
        <p:nvSpPr>
          <p:cNvPr id="6" name="TextBox 5">
            <a:extLst>
              <a:ext uri="{FF2B5EF4-FFF2-40B4-BE49-F238E27FC236}">
                <a16:creationId xmlns:a16="http://schemas.microsoft.com/office/drawing/2014/main" id="{F29F7520-5AB7-0B1C-B165-7B2C39EFC139}"/>
              </a:ext>
            </a:extLst>
          </p:cNvPr>
          <p:cNvSpPr txBox="1"/>
          <p:nvPr/>
        </p:nvSpPr>
        <p:spPr>
          <a:xfrm>
            <a:off x="662334" y="1562534"/>
            <a:ext cx="10301001" cy="3970318"/>
          </a:xfrm>
          <a:prstGeom prst="rect">
            <a:avLst/>
          </a:prstGeom>
          <a:noFill/>
          <a:ln>
            <a:solidFill>
              <a:schemeClr val="accent1"/>
            </a:solidFill>
          </a:ln>
        </p:spPr>
        <p:txBody>
          <a:bodyPr wrap="square" rtlCol="0">
            <a:spAutoFit/>
          </a:bodyPr>
          <a:lstStyle/>
          <a:p>
            <a:r>
              <a:rPr lang="en-US">
                <a:latin typeface="Arial" panose="020B0604020202020204" pitchFamily="34" charset="0"/>
                <a:cs typeface="Arial" panose="020B0604020202020204" pitchFamily="34" charset="0"/>
              </a:rPr>
              <a:t>To deliver the Proactive Social Prescribing aspects of the requirements, PCNs may wish to:</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Use </a:t>
            </a:r>
            <a:r>
              <a:rPr lang="en-US" b="1">
                <a:latin typeface="Arial" panose="020B0604020202020204" pitchFamily="34" charset="0"/>
                <a:cs typeface="Arial" panose="020B0604020202020204" pitchFamily="34" charset="0"/>
              </a:rPr>
              <a:t>Population Health Management </a:t>
            </a:r>
            <a:r>
              <a:rPr lang="en-US">
                <a:latin typeface="Arial" panose="020B0604020202020204" pitchFamily="34" charset="0"/>
                <a:cs typeface="Arial" panose="020B0604020202020204" pitchFamily="34" charset="0"/>
              </a:rPr>
              <a:t>(PHM) data and intelligence from Social Prescribing  </a:t>
            </a:r>
          </a:p>
          <a:p>
            <a:r>
              <a:rPr lang="en-US">
                <a:latin typeface="Arial" panose="020B0604020202020204" pitchFamily="34" charset="0"/>
                <a:cs typeface="Arial" panose="020B0604020202020204" pitchFamily="34" charset="0"/>
              </a:rPr>
              <a:t>   services and the Health Inequalities Improvement Dashboard in conjunction with lived </a:t>
            </a:r>
          </a:p>
          <a:p>
            <a:r>
              <a:rPr lang="en-US">
                <a:latin typeface="Arial" panose="020B0604020202020204" pitchFamily="34" charset="0"/>
                <a:cs typeface="Arial" panose="020B0604020202020204" pitchFamily="34" charset="0"/>
              </a:rPr>
              <a:t>   experience to identify the patient cohort(s)</a:t>
            </a:r>
          </a:p>
          <a:p>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Work collaboratively </a:t>
            </a:r>
            <a:r>
              <a:rPr lang="en-US">
                <a:latin typeface="Arial" panose="020B0604020202020204" pitchFamily="34" charset="0"/>
                <a:cs typeface="Arial" panose="020B0604020202020204" pitchFamily="34" charset="0"/>
              </a:rPr>
              <a:t>with local partners to inform service design for accessible and sustainable </a:t>
            </a:r>
          </a:p>
          <a:p>
            <a:r>
              <a:rPr lang="en-US">
                <a:latin typeface="Arial" panose="020B0604020202020204" pitchFamily="34" charset="0"/>
                <a:cs typeface="Arial" panose="020B0604020202020204" pitchFamily="34" charset="0"/>
              </a:rPr>
              <a:t>   provision for the patient cohort(s)</a:t>
            </a:r>
          </a:p>
          <a:p>
            <a:r>
              <a:rPr lang="en-US">
                <a:latin typeface="Arial" panose="020B0604020202020204" pitchFamily="34" charset="0"/>
                <a:cs typeface="Arial" panose="020B0604020202020204" pitchFamily="34" charset="0"/>
              </a:rPr>
              <a:t>• Set </a:t>
            </a:r>
            <a:r>
              <a:rPr lang="en-US" b="1">
                <a:latin typeface="Arial" panose="020B0604020202020204" pitchFamily="34" charset="0"/>
                <a:cs typeface="Arial" panose="020B0604020202020204" pitchFamily="34" charset="0"/>
              </a:rPr>
              <a:t>targets for improved access </a:t>
            </a:r>
            <a:r>
              <a:rPr lang="en-US">
                <a:latin typeface="Arial" panose="020B0604020202020204" pitchFamily="34" charset="0"/>
                <a:cs typeface="Arial" panose="020B0604020202020204" pitchFamily="34" charset="0"/>
              </a:rPr>
              <a:t>and monitor performance against these; for example, </a:t>
            </a:r>
          </a:p>
          <a:p>
            <a:r>
              <a:rPr lang="en-US">
                <a:latin typeface="Arial" panose="020B0604020202020204" pitchFamily="34" charset="0"/>
                <a:cs typeface="Arial" panose="020B0604020202020204" pitchFamily="34" charset="0"/>
              </a:rPr>
              <a:t>   reviewing referral targets and outcome measures</a:t>
            </a:r>
          </a:p>
          <a:p>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Utilise</a:t>
            </a:r>
            <a:r>
              <a:rPr lang="en-US">
                <a:latin typeface="Arial" panose="020B0604020202020204" pitchFamily="34" charset="0"/>
                <a:cs typeface="Arial" panose="020B0604020202020204" pitchFamily="34" charset="0"/>
              </a:rPr>
              <a:t> funding from the Additional Roles Reimbursement Scheme (ARRS) to </a:t>
            </a:r>
            <a:r>
              <a:rPr lang="en-US" b="1">
                <a:latin typeface="Arial" panose="020B0604020202020204" pitchFamily="34" charset="0"/>
                <a:cs typeface="Arial" panose="020B0604020202020204" pitchFamily="34" charset="0"/>
              </a:rPr>
              <a:t>increase service </a:t>
            </a:r>
          </a:p>
          <a:p>
            <a:r>
              <a:rPr lang="en-US" b="1">
                <a:latin typeface="Arial" panose="020B0604020202020204" pitchFamily="34" charset="0"/>
                <a:cs typeface="Arial" panose="020B0604020202020204" pitchFamily="34" charset="0"/>
              </a:rPr>
              <a:t>   capacity </a:t>
            </a:r>
            <a:r>
              <a:rPr lang="en-US">
                <a:latin typeface="Arial" panose="020B0604020202020204" pitchFamily="34" charset="0"/>
                <a:cs typeface="Arial" panose="020B0604020202020204" pitchFamily="34" charset="0"/>
              </a:rPr>
              <a:t>where available; including, if possible, recruiting specialist Social Prescribing Link </a:t>
            </a:r>
          </a:p>
          <a:p>
            <a:r>
              <a:rPr lang="en-US">
                <a:latin typeface="Arial" panose="020B0604020202020204" pitchFamily="34" charset="0"/>
                <a:cs typeface="Arial" panose="020B0604020202020204" pitchFamily="34" charset="0"/>
              </a:rPr>
              <a:t>   Workers with specific skills or knowledge for the patient cohort(s) identified</a:t>
            </a:r>
          </a:p>
          <a:p>
            <a:r>
              <a:rPr lang="en-US">
                <a:latin typeface="Arial" panose="020B0604020202020204" pitchFamily="34" charset="0"/>
                <a:cs typeface="Arial" panose="020B0604020202020204" pitchFamily="34" charset="0"/>
              </a:rPr>
              <a:t>• Implement the national social prescribing </a:t>
            </a:r>
            <a:r>
              <a:rPr lang="en-US" b="1">
                <a:latin typeface="Arial" panose="020B0604020202020204" pitchFamily="34" charset="0"/>
                <a:cs typeface="Arial" panose="020B0604020202020204" pitchFamily="34" charset="0"/>
              </a:rPr>
              <a:t>minimum dataset</a:t>
            </a:r>
            <a:r>
              <a:rPr lang="en-US">
                <a:latin typeface="Arial" panose="020B0604020202020204" pitchFamily="34" charset="0"/>
                <a:cs typeface="Arial" panose="020B0604020202020204" pitchFamily="34" charset="0"/>
              </a:rPr>
              <a:t>, including demographic data </a:t>
            </a:r>
          </a:p>
          <a:p>
            <a:r>
              <a:rPr lang="en-US">
                <a:latin typeface="Arial" panose="020B0604020202020204" pitchFamily="34" charset="0"/>
                <a:cs typeface="Arial" panose="020B0604020202020204" pitchFamily="34" charset="0"/>
              </a:rPr>
              <a:t>  collection, when introduced in 22/23.</a:t>
            </a:r>
          </a:p>
        </p:txBody>
      </p:sp>
    </p:spTree>
    <p:extLst>
      <p:ext uri="{BB962C8B-B14F-4D97-AF65-F5344CB8AC3E}">
        <p14:creationId xmlns:p14="http://schemas.microsoft.com/office/powerpoint/2010/main" val="263452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A475-1567-3A3A-C1AF-9F9F792016E6}"/>
              </a:ext>
            </a:extLst>
          </p:cNvPr>
          <p:cNvSpPr>
            <a:spLocks noGrp="1"/>
          </p:cNvSpPr>
          <p:nvPr>
            <p:ph type="title"/>
          </p:nvPr>
        </p:nvSpPr>
        <p:spPr>
          <a:xfrm>
            <a:off x="733097" y="0"/>
            <a:ext cx="10515600" cy="1325563"/>
          </a:xfrm>
        </p:spPr>
        <p:txBody>
          <a:bodyPr>
            <a:normAutofit/>
          </a:bodyPr>
          <a:lstStyle/>
          <a:p>
            <a:r>
              <a:rPr lang="en-GB" sz="3600">
                <a:solidFill>
                  <a:schemeClr val="accent1"/>
                </a:solidFill>
                <a:latin typeface="ArialMT"/>
              </a:rPr>
              <a:t>Anticipatory Care</a:t>
            </a:r>
            <a:endParaRPr lang="en-US" sz="3600">
              <a:solidFill>
                <a:schemeClr val="accent1"/>
              </a:solidFill>
            </a:endParaRPr>
          </a:p>
        </p:txBody>
      </p:sp>
      <p:sp>
        <p:nvSpPr>
          <p:cNvPr id="4" name="Rectangle 3">
            <a:extLst>
              <a:ext uri="{FF2B5EF4-FFF2-40B4-BE49-F238E27FC236}">
                <a16:creationId xmlns:a16="http://schemas.microsoft.com/office/drawing/2014/main" id="{F3F6E117-7999-A381-0FA6-362F7895E968}"/>
              </a:ext>
            </a:extLst>
          </p:cNvPr>
          <p:cNvSpPr/>
          <p:nvPr/>
        </p:nvSpPr>
        <p:spPr>
          <a:xfrm>
            <a:off x="733098" y="1049349"/>
            <a:ext cx="10515599" cy="6186309"/>
          </a:xfrm>
          <a:prstGeom prst="rect">
            <a:avLst/>
          </a:prstGeom>
          <a:ln>
            <a:solidFill>
              <a:schemeClr val="accent1"/>
            </a:solidFill>
          </a:ln>
        </p:spPr>
        <p:txBody>
          <a:bodyPr wrap="square">
            <a:spAutoFit/>
          </a:bodyPr>
          <a:lstStyle/>
          <a:p>
            <a:r>
              <a:rPr lang="en-GB">
                <a:latin typeface="ArialMT"/>
              </a:rPr>
              <a:t>Anticipatory care helps people to live well and independently for longer through </a:t>
            </a:r>
            <a:r>
              <a:rPr lang="en-GB" b="1">
                <a:latin typeface="ArialMT"/>
              </a:rPr>
              <a:t>proactive care </a:t>
            </a:r>
            <a:r>
              <a:rPr lang="en-GB">
                <a:latin typeface="ArialMT"/>
              </a:rPr>
              <a:t>for those at high risk of unwarranted health outcomes. Typically, this involves structured proactive care and support from a </a:t>
            </a:r>
            <a:r>
              <a:rPr lang="en-GB" b="1">
                <a:latin typeface="ArialMT"/>
              </a:rPr>
              <a:t>multidisciplinary team </a:t>
            </a:r>
            <a:r>
              <a:rPr lang="en-GB">
                <a:latin typeface="ArialMT"/>
              </a:rPr>
              <a:t>(MDT). It focuses on groups of patients with similar characteristics (for example people living with multimorbidity and/or frailty) identified using validated tools (such as the electronic frailty index) supplemented by professional judgement, refined on the basis of their needs and risks (such as falls or social isolation) to create a </a:t>
            </a:r>
            <a:r>
              <a:rPr lang="en-GB" b="1">
                <a:latin typeface="ArialMT"/>
              </a:rPr>
              <a:t>dynamic list of patients </a:t>
            </a:r>
            <a:r>
              <a:rPr lang="en-GB">
                <a:latin typeface="ArialMT"/>
              </a:rPr>
              <a:t>who will be offered </a:t>
            </a:r>
            <a:r>
              <a:rPr lang="en-GB" b="1">
                <a:latin typeface="ArialMT"/>
              </a:rPr>
              <a:t>proactive care interventions </a:t>
            </a:r>
            <a:r>
              <a:rPr lang="en-GB">
                <a:latin typeface="ArialMT"/>
              </a:rPr>
              <a:t>to improve or sustain their health. </a:t>
            </a:r>
          </a:p>
          <a:p>
            <a:endParaRPr lang="en-GB">
              <a:effectLst/>
              <a:latin typeface="ArialMT"/>
            </a:endParaRPr>
          </a:p>
          <a:p>
            <a:r>
              <a:rPr lang="en-GB">
                <a:latin typeface="Arial" panose="020B0604020202020204" pitchFamily="34" charset="0"/>
                <a:cs typeface="Arial" panose="020B0604020202020204" pitchFamily="34" charset="0"/>
              </a:rPr>
              <a:t>Anticipatory care is intrinsically linked to </a:t>
            </a:r>
            <a:r>
              <a:rPr lang="en-GB" b="1">
                <a:latin typeface="Arial" panose="020B0604020202020204" pitchFamily="34" charset="0"/>
                <a:cs typeface="Arial" panose="020B0604020202020204" pitchFamily="34" charset="0"/>
              </a:rPr>
              <a:t>population health management </a:t>
            </a:r>
            <a:r>
              <a:rPr lang="en-GB">
                <a:latin typeface="Arial" panose="020B0604020202020204" pitchFamily="34" charset="0"/>
                <a:cs typeface="Arial" panose="020B0604020202020204" pitchFamily="34" charset="0"/>
              </a:rPr>
              <a:t>models developing and already in place in systems across the country. The service focuses on the “rising risk population”, comprising those with multiple long-term conditions and/or frailty, who may have underlying risk factors like unhealthy lifestyles, behavioural risks, social isolation or poor housing. Addressing many of these risk factors will require </a:t>
            </a:r>
            <a:r>
              <a:rPr lang="en-GB" b="1">
                <a:latin typeface="Arial" panose="020B0604020202020204" pitchFamily="34" charset="0"/>
                <a:cs typeface="Arial" panose="020B0604020202020204" pitchFamily="34" charset="0"/>
              </a:rPr>
              <a:t>non-clinical interventions </a:t>
            </a:r>
            <a:r>
              <a:rPr lang="en-GB">
                <a:latin typeface="Arial" panose="020B0604020202020204" pitchFamily="34" charset="0"/>
                <a:cs typeface="Arial" panose="020B0604020202020204" pitchFamily="34" charset="0"/>
              </a:rPr>
              <a:t>and </a:t>
            </a:r>
            <a:r>
              <a:rPr lang="en-GB" b="1">
                <a:latin typeface="Arial" panose="020B0604020202020204" pitchFamily="34" charset="0"/>
                <a:cs typeface="Arial" panose="020B0604020202020204" pitchFamily="34" charset="0"/>
              </a:rPr>
              <a:t>strong working relationships with local voluntary, community and civic groups</a:t>
            </a:r>
            <a:r>
              <a:rPr lang="en-GB">
                <a:latin typeface="Arial" panose="020B0604020202020204" pitchFamily="34" charset="0"/>
                <a:cs typeface="Arial" panose="020B0604020202020204" pitchFamily="34" charset="0"/>
              </a:rPr>
              <a:t>, as well as system public health teams. </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By 30 September 2022</a:t>
            </a:r>
            <a:r>
              <a:rPr lang="en-GB">
                <a:latin typeface="Arial" panose="020B0604020202020204" pitchFamily="34" charset="0"/>
                <a:cs typeface="Arial" panose="020B0604020202020204" pitchFamily="34" charset="0"/>
              </a:rPr>
              <a:t>, a PCN must agree a plan with their ICS and local partners (including acute, community and care providers), with whom the Anticipatory Care service will be delivered jointly. </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By 1 October 2022</a:t>
            </a:r>
            <a:r>
              <a:rPr lang="en-GB">
                <a:latin typeface="Arial" panose="020B0604020202020204" pitchFamily="34" charset="0"/>
                <a:cs typeface="Arial" panose="020B0604020202020204" pitchFamily="34" charset="0"/>
              </a:rPr>
              <a:t>, a PCN must have, in partnership with relevant local providers, commenced the operation of the service in line with the agreed plan. </a:t>
            </a:r>
          </a:p>
          <a:p>
            <a:endParaRPr lang="en-GB">
              <a:latin typeface="Arial" panose="020B0604020202020204" pitchFamily="34" charset="0"/>
              <a:cs typeface="Arial" panose="020B0604020202020204" pitchFamily="34" charset="0"/>
            </a:endParaRPr>
          </a:p>
          <a:p>
            <a:endParaRPr lang="en-GB">
              <a:effectLst/>
            </a:endParaRPr>
          </a:p>
        </p:txBody>
      </p:sp>
    </p:spTree>
    <p:extLst>
      <p:ext uri="{BB962C8B-B14F-4D97-AF65-F5344CB8AC3E}">
        <p14:creationId xmlns:p14="http://schemas.microsoft.com/office/powerpoint/2010/main" val="110910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D41D55-2062-46A1-BBB8-380B225D3D12}"/>
              </a:ext>
            </a:extLst>
          </p:cNvPr>
          <p:cNvSpPr txBox="1">
            <a:spLocks/>
          </p:cNvSpPr>
          <p:nvPr/>
        </p:nvSpPr>
        <p:spPr>
          <a:xfrm>
            <a:off x="370107" y="73029"/>
            <a:ext cx="9383493" cy="1020951"/>
          </a:xfrm>
          <a:prstGeom prst="rect">
            <a:avLst/>
          </a:prstGeom>
        </p:spPr>
        <p:txBody>
          <a:bodyPr vert="horz" lIns="68580" tIns="34290" rIns="68580" bIns="34290" rtlCol="0" anchor="ctr">
            <a:normAutofit lnSpcReduction="10000"/>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5EB8"/>
                </a:solidFill>
                <a:effectLst/>
                <a:uLnTx/>
                <a:uFillTx/>
                <a:latin typeface="Arial"/>
                <a:ea typeface="+mj-ea"/>
                <a:cs typeface="Arial"/>
              </a:rPr>
              <a:t>Tackling Neighbourhood Health Inequalities (TNHI) Service Specification – overview</a:t>
            </a:r>
          </a:p>
        </p:txBody>
      </p:sp>
      <p:sp>
        <p:nvSpPr>
          <p:cNvPr id="8" name="Rectangle 7">
            <a:extLst>
              <a:ext uri="{FF2B5EF4-FFF2-40B4-BE49-F238E27FC236}">
                <a16:creationId xmlns:a16="http://schemas.microsoft.com/office/drawing/2014/main" id="{205B921E-5A92-4E38-A517-316406A84806}"/>
              </a:ext>
            </a:extLst>
          </p:cNvPr>
          <p:cNvSpPr/>
          <p:nvPr/>
        </p:nvSpPr>
        <p:spPr>
          <a:xfrm>
            <a:off x="316199" y="1216786"/>
            <a:ext cx="11144905" cy="5016758"/>
          </a:xfrm>
          <a:prstGeom prst="rect">
            <a:avLst/>
          </a:prstGeom>
        </p:spPr>
        <p:txBody>
          <a:bodyPr wrap="square">
            <a:spAutoFit/>
          </a:bodyPr>
          <a:lstStyle/>
          <a:p>
            <a:r>
              <a:rPr lang="en-GB" sz="1600">
                <a:latin typeface="Arial" panose="020B0604020202020204" pitchFamily="34" charset="0"/>
                <a:cs typeface="Arial" panose="020B0604020202020204" pitchFamily="34" charset="0"/>
              </a:rPr>
              <a:t>TNHI was designed to help meet the NHS commitment to address health inequalities.  It is part of the 5-year package of interventions, set out in </a:t>
            </a:r>
            <a:r>
              <a:rPr lang="en-GB" sz="1600">
                <a:solidFill>
                  <a:srgbClr val="000000"/>
                </a:solidFill>
                <a:latin typeface="Arial" panose="020B0604020202020204" pitchFamily="34" charset="0"/>
                <a:cs typeface="Arial" panose="020B0604020202020204" pitchFamily="34" charset="0"/>
              </a:rPr>
              <a:t>5-year GP contract framework </a:t>
            </a:r>
            <a:r>
              <a:rPr lang="en-GB" sz="1600" i="1">
                <a:solidFill>
                  <a:srgbClr val="000000"/>
                </a:solidFill>
                <a:latin typeface="Arial" panose="020B0604020202020204" pitchFamily="34" charset="0"/>
                <a:cs typeface="Arial" panose="020B0604020202020204" pitchFamily="34" charset="0"/>
                <a:hlinkClick r:id="rId3"/>
              </a:rPr>
              <a:t>Investment and Evolution</a:t>
            </a:r>
            <a:r>
              <a:rPr lang="en-GB" sz="1600" i="1">
                <a:solidFill>
                  <a:srgbClr val="000000"/>
                </a:solidFill>
                <a:latin typeface="Arial" panose="020B0604020202020204" pitchFamily="34" charset="0"/>
                <a:cs typeface="Arial" panose="020B0604020202020204" pitchFamily="34" charset="0"/>
              </a:rPr>
              <a:t> </a:t>
            </a:r>
            <a:r>
              <a:rPr lang="en-GB" sz="1600">
                <a:solidFill>
                  <a:srgbClr val="000000"/>
                </a:solidFill>
                <a:latin typeface="Arial" panose="020B0604020202020204" pitchFamily="34" charset="0"/>
                <a:cs typeface="Arial" panose="020B0604020202020204" pitchFamily="34" charset="0"/>
              </a:rPr>
              <a:t>(July 2019) which set out new services that PCNs are expected to deliver, using additional workforce and funding afforded under the Network Contract. Since then, the NHS health inequalities agenda has further expanded in the shape of CORE20+5.</a:t>
            </a:r>
          </a:p>
          <a:p>
            <a:pPr lvl="0"/>
            <a:endParaRPr lang="en-GB" sz="1600">
              <a:latin typeface="Arial" panose="020B0604020202020204" pitchFamily="34" charset="0"/>
              <a:cs typeface="Arial" panose="020B0604020202020204" pitchFamily="34" charset="0"/>
            </a:endParaRPr>
          </a:p>
          <a:p>
            <a:r>
              <a:rPr lang="en-GB" sz="1600">
                <a:solidFill>
                  <a:srgbClr val="000000"/>
                </a:solidFill>
                <a:latin typeface="Arial" panose="020B0604020202020204" pitchFamily="34" charset="0"/>
                <a:cs typeface="Arial" panose="020B0604020202020204" pitchFamily="34" charset="0"/>
              </a:rPr>
              <a:t>The requirements were phased in from </a:t>
            </a:r>
            <a:r>
              <a:rPr lang="en-GB" sz="1600" b="1">
                <a:solidFill>
                  <a:srgbClr val="000000"/>
                </a:solidFill>
                <a:latin typeface="Arial" panose="020B0604020202020204" pitchFamily="34" charset="0"/>
                <a:cs typeface="Arial" panose="020B0604020202020204" pitchFamily="34" charset="0"/>
              </a:rPr>
              <a:t>1 October 2021 – 1 March 2022 </a:t>
            </a:r>
            <a:r>
              <a:rPr lang="en-GB" sz="1600">
                <a:solidFill>
                  <a:srgbClr val="000000"/>
                </a:solidFill>
                <a:latin typeface="Arial" panose="020B0604020202020204" pitchFamily="34" charset="0"/>
                <a:cs typeface="Arial" panose="020B0604020202020204" pitchFamily="34" charset="0"/>
              </a:rPr>
              <a:t>and are set out in the</a:t>
            </a:r>
            <a:r>
              <a:rPr lang="en-GB" sz="1600">
                <a:solidFill>
                  <a:srgbClr val="000000"/>
                </a:solidFill>
                <a:latin typeface="Arial" panose="020B0604020202020204" pitchFamily="34" charset="0"/>
                <a:cs typeface="Arial" panose="020B0604020202020204" pitchFamily="34" charset="0"/>
                <a:hlinkClick r:id="rId4"/>
              </a:rPr>
              <a:t> Network Contract Directed Enhanced Service (DES</a:t>
            </a:r>
            <a:r>
              <a:rPr lang="en-GB" sz="1600">
                <a:solidFill>
                  <a:srgbClr val="000000"/>
                </a:solidFill>
                <a:latin typeface="Arial" panose="020B0604020202020204" pitchFamily="34" charset="0"/>
                <a:cs typeface="Arial" panose="020B0604020202020204" pitchFamily="34" charset="0"/>
                <a:hlinkClick r:id="rId5"/>
              </a:rPr>
              <a:t>)</a:t>
            </a:r>
            <a:r>
              <a:rPr lang="en-GB" sz="1600">
                <a:solidFill>
                  <a:srgbClr val="000000"/>
                </a:solidFill>
                <a:latin typeface="Arial" panose="020B0604020202020204" pitchFamily="34" charset="0"/>
                <a:cs typeface="Arial" panose="020B0604020202020204" pitchFamily="34" charset="0"/>
              </a:rPr>
              <a:t> (2022/23) and described in the </a:t>
            </a:r>
            <a:r>
              <a:rPr lang="en-GB" sz="1600">
                <a:solidFill>
                  <a:srgbClr val="000000"/>
                </a:solidFill>
                <a:latin typeface="Arial" panose="020B0604020202020204" pitchFamily="34" charset="0"/>
                <a:cs typeface="Arial" panose="020B0604020202020204" pitchFamily="34" charset="0"/>
                <a:hlinkClick r:id="rId6"/>
              </a:rPr>
              <a:t>supplementary guidance</a:t>
            </a:r>
            <a:r>
              <a:rPr lang="en-GB" sz="1600" i="1">
                <a:solidFill>
                  <a:srgbClr val="000000"/>
                </a:solidFill>
                <a:latin typeface="Arial" panose="020B0604020202020204" pitchFamily="34" charset="0"/>
                <a:cs typeface="Arial" panose="020B0604020202020204" pitchFamily="34" charset="0"/>
              </a:rPr>
              <a:t>, </a:t>
            </a:r>
            <a:r>
              <a:rPr lang="en-GB" sz="1600">
                <a:solidFill>
                  <a:srgbClr val="000000"/>
                </a:solidFill>
                <a:latin typeface="Arial" panose="020B0604020202020204" pitchFamily="34" charset="0"/>
                <a:cs typeface="Arial" panose="020B0604020202020204" pitchFamily="34" charset="0"/>
              </a:rPr>
              <a:t>and included: </a:t>
            </a:r>
          </a:p>
          <a:p>
            <a:endParaRPr lang="en-GB" sz="1600">
              <a:latin typeface="Arial" panose="020B0604020202020204" pitchFamily="34" charset="0"/>
              <a:cs typeface="Arial" panose="020B0604020202020204" pitchFamily="34" charset="0"/>
            </a:endParaRPr>
          </a:p>
          <a:p>
            <a:pPr lvl="1"/>
            <a:r>
              <a:rPr lang="en-GB" sz="1600">
                <a:latin typeface="Arial" panose="020B0604020202020204" pitchFamily="34" charset="0"/>
                <a:cs typeface="Arial" panose="020B0604020202020204" pitchFamily="34" charset="0"/>
              </a:rPr>
              <a:t>From 1 October 2021 </a:t>
            </a:r>
          </a:p>
          <a:p>
            <a:pPr marL="1200150" lvl="2" indent="-285750">
              <a:buFont typeface="Wingdings" panose="05000000000000000000" pitchFamily="2" charset="2"/>
              <a:buChar char="Ø"/>
            </a:pPr>
            <a:r>
              <a:rPr lang="en-GB" sz="1600">
                <a:latin typeface="Arial" panose="020B0604020202020204" pitchFamily="34" charset="0"/>
                <a:cs typeface="Arial" panose="020B0604020202020204" pitchFamily="34" charset="0"/>
              </a:rPr>
              <a:t>Learning Disabilities (LD) register health checks</a:t>
            </a:r>
          </a:p>
          <a:p>
            <a:pPr marL="1200150" lvl="2" indent="-285750">
              <a:buFont typeface="Wingdings" panose="05000000000000000000" pitchFamily="2" charset="2"/>
              <a:buChar char="Ø"/>
            </a:pPr>
            <a:r>
              <a:rPr lang="en-GB" sz="1600">
                <a:latin typeface="Arial" panose="020B0604020202020204" pitchFamily="34" charset="0"/>
                <a:cs typeface="Arial" panose="020B0604020202020204" pitchFamily="34" charset="0"/>
              </a:rPr>
              <a:t>Serious Mental Illness (SMI) physical check</a:t>
            </a:r>
          </a:p>
          <a:p>
            <a:pPr marL="1200150" lvl="2" indent="-285750">
              <a:buFont typeface="Wingdings" panose="05000000000000000000" pitchFamily="2" charset="2"/>
              <a:buChar char="Ø"/>
            </a:pPr>
            <a:r>
              <a:rPr lang="en-GB" sz="1600">
                <a:latin typeface="Arial" panose="020B0604020202020204" pitchFamily="34" charset="0"/>
                <a:cs typeface="Arial" panose="020B0604020202020204" pitchFamily="34" charset="0"/>
              </a:rPr>
              <a:t>Ethnicity recording </a:t>
            </a:r>
          </a:p>
          <a:p>
            <a:pPr marL="1200150" lvl="2" indent="-285750">
              <a:buFont typeface="Wingdings" panose="05000000000000000000" pitchFamily="2" charset="2"/>
              <a:buChar char="Ø"/>
            </a:pPr>
            <a:r>
              <a:rPr lang="en-GB" sz="1600">
                <a:latin typeface="Arial" panose="020B0604020202020204" pitchFamily="34" charset="0"/>
                <a:cs typeface="Arial" panose="020B0604020202020204" pitchFamily="34" charset="0"/>
              </a:rPr>
              <a:t>Health Inequalities (HI) lead</a:t>
            </a:r>
          </a:p>
          <a:p>
            <a:pPr lvl="1"/>
            <a:r>
              <a:rPr lang="en-GB" sz="1600">
                <a:latin typeface="Arial" panose="020B0604020202020204" pitchFamily="34" charset="0"/>
                <a:cs typeface="Arial" panose="020B0604020202020204" pitchFamily="34" charset="0"/>
              </a:rPr>
              <a:t> </a:t>
            </a:r>
          </a:p>
          <a:p>
            <a:pPr lvl="1"/>
            <a:r>
              <a:rPr lang="en-GB" sz="1600">
                <a:latin typeface="Arial" panose="020B0604020202020204" pitchFamily="34" charset="0"/>
                <a:cs typeface="Arial" panose="020B0604020202020204" pitchFamily="34" charset="0"/>
              </a:rPr>
              <a:t>By 28 February 2022</a:t>
            </a:r>
          </a:p>
          <a:p>
            <a:pPr marL="1200150" lvl="2" indent="-285750">
              <a:buFont typeface="Wingdings" panose="05000000000000000000" pitchFamily="2" charset="2"/>
              <a:buChar char="Ø"/>
            </a:pPr>
            <a:r>
              <a:rPr lang="en-GB" sz="1600" b="1">
                <a:latin typeface="Arial" panose="020B0604020202020204" pitchFamily="34" charset="0"/>
                <a:cs typeface="Arial" panose="020B0604020202020204" pitchFamily="34" charset="0"/>
              </a:rPr>
              <a:t>Identification a population experiencing inequalities in health provision / outcomes, develop a plan to tackle its unmet needs</a:t>
            </a:r>
          </a:p>
          <a:p>
            <a:pPr lvl="1"/>
            <a:r>
              <a:rPr lang="en-GB" sz="1600">
                <a:latin typeface="Arial" panose="020B0604020202020204" pitchFamily="34" charset="0"/>
                <a:cs typeface="Arial" panose="020B0604020202020204" pitchFamily="34" charset="0"/>
              </a:rPr>
              <a:t> </a:t>
            </a:r>
          </a:p>
          <a:p>
            <a:pPr lvl="1"/>
            <a:r>
              <a:rPr lang="en-GB" sz="1600">
                <a:latin typeface="Arial" panose="020B0604020202020204" pitchFamily="34" charset="0"/>
                <a:cs typeface="Arial" panose="020B0604020202020204" pitchFamily="34" charset="0"/>
              </a:rPr>
              <a:t>From </a:t>
            </a:r>
            <a:r>
              <a:rPr lang="en-GB" sz="1600" b="1">
                <a:latin typeface="Arial" panose="020B0604020202020204" pitchFamily="34" charset="0"/>
                <a:cs typeface="Arial" panose="020B0604020202020204" pitchFamily="34" charset="0"/>
              </a:rPr>
              <a:t>1 March 2022 </a:t>
            </a:r>
            <a:r>
              <a:rPr lang="en-GB" sz="1600">
                <a:latin typeface="Arial" panose="020B0604020202020204" pitchFamily="34" charset="0"/>
                <a:cs typeface="Arial" panose="020B0604020202020204" pitchFamily="34" charset="0"/>
              </a:rPr>
              <a:t>service delivery commenced </a:t>
            </a:r>
          </a:p>
          <a:p>
            <a:r>
              <a:rPr lang="en-GB" sz="1600"/>
              <a:t> </a:t>
            </a:r>
          </a:p>
        </p:txBody>
      </p:sp>
      <p:pic>
        <p:nvPicPr>
          <p:cNvPr id="4" name="Picture 3">
            <a:extLst>
              <a:ext uri="{FF2B5EF4-FFF2-40B4-BE49-F238E27FC236}">
                <a16:creationId xmlns:a16="http://schemas.microsoft.com/office/drawing/2014/main" id="{EEE609D7-0D0E-4A36-BB36-7633A0B40465}"/>
              </a:ext>
            </a:extLst>
          </p:cNvPr>
          <p:cNvPicPr>
            <a:picLocks noChangeAspect="1"/>
          </p:cNvPicPr>
          <p:nvPr/>
        </p:nvPicPr>
        <p:blipFill>
          <a:blip r:embed="rId7"/>
          <a:stretch>
            <a:fillRect/>
          </a:stretch>
        </p:blipFill>
        <p:spPr>
          <a:xfrm>
            <a:off x="10273375" y="269534"/>
            <a:ext cx="1548518" cy="627942"/>
          </a:xfrm>
          <a:prstGeom prst="rect">
            <a:avLst/>
          </a:prstGeom>
        </p:spPr>
      </p:pic>
      <p:sp>
        <p:nvSpPr>
          <p:cNvPr id="2" name="Slide Number Placeholder 1">
            <a:extLst>
              <a:ext uri="{FF2B5EF4-FFF2-40B4-BE49-F238E27FC236}">
                <a16:creationId xmlns:a16="http://schemas.microsoft.com/office/drawing/2014/main" id="{586CFA72-404D-4C5D-8830-0A0A264749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C4C68-9C76-5449-BBA0-107A51179E14}" type="slidenum">
              <a:rPr kumimoji="0" lang="en-US" sz="900" b="0" i="0" u="none" strike="noStrike" kern="1200" cap="none" spc="0" normalizeH="0" baseline="0" noProof="0" smtClean="0">
                <a:ln>
                  <a:noFill/>
                </a:ln>
                <a:solidFill>
                  <a:srgbClr val="005EB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5EB8"/>
              </a:solidFill>
              <a:effectLst/>
              <a:uLnTx/>
              <a:uFillTx/>
              <a:latin typeface="Arial"/>
              <a:ea typeface="+mn-ea"/>
              <a:cs typeface="Arial"/>
            </a:endParaRPr>
          </a:p>
        </p:txBody>
      </p:sp>
    </p:spTree>
    <p:extLst>
      <p:ext uri="{BB962C8B-B14F-4D97-AF65-F5344CB8AC3E}">
        <p14:creationId xmlns:p14="http://schemas.microsoft.com/office/powerpoint/2010/main" val="3718449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D41D55-2062-46A1-BBB8-380B225D3D12}"/>
              </a:ext>
            </a:extLst>
          </p:cNvPr>
          <p:cNvSpPr txBox="1">
            <a:spLocks/>
          </p:cNvSpPr>
          <p:nvPr/>
        </p:nvSpPr>
        <p:spPr>
          <a:xfrm>
            <a:off x="446186" y="73030"/>
            <a:ext cx="7583400" cy="1020951"/>
          </a:xfrm>
          <a:prstGeom prst="rect">
            <a:avLst/>
          </a:prstGeom>
        </p:spPr>
        <p:txBody>
          <a:bodyPr vert="horz" lIns="68580" tIns="34290" rIns="68580" bIns="34290" rtlCol="0" anchor="ctr">
            <a:normAutofit/>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5EB8"/>
                </a:solidFill>
                <a:effectLst/>
                <a:uLnTx/>
                <a:uFillTx/>
                <a:latin typeface="Arial"/>
                <a:ea typeface="+mj-ea"/>
                <a:cs typeface="Arial"/>
              </a:rPr>
              <a:t>TNHI – Health Inequalities lead</a:t>
            </a:r>
          </a:p>
        </p:txBody>
      </p:sp>
      <p:sp>
        <p:nvSpPr>
          <p:cNvPr id="8" name="Rectangle 7">
            <a:extLst>
              <a:ext uri="{FF2B5EF4-FFF2-40B4-BE49-F238E27FC236}">
                <a16:creationId xmlns:a16="http://schemas.microsoft.com/office/drawing/2014/main" id="{205B921E-5A92-4E38-A517-316406A84806}"/>
              </a:ext>
            </a:extLst>
          </p:cNvPr>
          <p:cNvSpPr/>
          <p:nvPr/>
        </p:nvSpPr>
        <p:spPr>
          <a:xfrm>
            <a:off x="446186" y="897476"/>
            <a:ext cx="11144905" cy="6155531"/>
          </a:xfrm>
          <a:prstGeom prst="rect">
            <a:avLst/>
          </a:prstGeom>
        </p:spPr>
        <p:txBody>
          <a:bodyPr wrap="square">
            <a:spAutoFit/>
          </a:bodyPr>
          <a:lstStyle/>
          <a:p>
            <a:r>
              <a:rPr lang="en-GB" sz="2000">
                <a:latin typeface="Arial" panose="020B0604020202020204" pitchFamily="34" charset="0"/>
                <a:cs typeface="Arial" panose="020B0604020202020204" pitchFamily="34" charset="0"/>
              </a:rPr>
              <a:t>PCNs leads for tackling health inequalities within the PCN </a:t>
            </a:r>
            <a:r>
              <a:rPr lang="en-GB" sz="2000" b="1">
                <a:latin typeface="Arial" panose="020B0604020202020204" pitchFamily="34" charset="0"/>
                <a:cs typeface="Arial" panose="020B0604020202020204" pitchFamily="34" charset="0"/>
              </a:rPr>
              <a:t>should now be in place </a:t>
            </a:r>
            <a:r>
              <a:rPr lang="en-US" sz="2000">
                <a:latin typeface="Arial" panose="020B0604020202020204" pitchFamily="34" charset="0"/>
                <a:cs typeface="Arial" panose="020B0604020202020204" pitchFamily="34" charset="0"/>
              </a:rPr>
              <a:t>and will provide a named, visible point of contact for health inequalities issues in the PCN. </a:t>
            </a:r>
          </a:p>
          <a:p>
            <a:pPr lvl="0"/>
            <a:endParaRPr lang="en-GB" sz="2000">
              <a:latin typeface="Arial" panose="020B0604020202020204" pitchFamily="34" charset="0"/>
              <a:cs typeface="Arial" panose="020B0604020202020204" pitchFamily="34" charset="0"/>
            </a:endParaRPr>
          </a:p>
          <a:p>
            <a:pPr lvl="0" fontAlgn="base"/>
            <a:r>
              <a:rPr lang="en-US" sz="2000">
                <a:latin typeface="Arial" panose="020B0604020202020204" pitchFamily="34" charset="0"/>
                <a:cs typeface="Arial" panose="020B0604020202020204" pitchFamily="34" charset="0"/>
              </a:rPr>
              <a:t>Components of the role include: </a:t>
            </a: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developing and sharing knowledge and </a:t>
            </a:r>
            <a:r>
              <a:rPr lang="en-US" sz="2000" b="1">
                <a:latin typeface="Arial" panose="020B0604020202020204" pitchFamily="34" charset="0"/>
                <a:cs typeface="Arial" panose="020B0604020202020204" pitchFamily="34" charset="0"/>
              </a:rPr>
              <a:t>understanding of the local health inequalities;</a:t>
            </a: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championing progress on nationally defined priority targets; </a:t>
            </a: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advocating </a:t>
            </a:r>
            <a:r>
              <a:rPr lang="en-US" sz="2000" b="1">
                <a:latin typeface="Arial" panose="020B0604020202020204" pitchFamily="34" charset="0"/>
                <a:cs typeface="Arial" panose="020B0604020202020204" pitchFamily="34" charset="0"/>
              </a:rPr>
              <a:t>for resources to be targeted </a:t>
            </a:r>
            <a:r>
              <a:rPr lang="en-US" sz="2000">
                <a:latin typeface="Arial" panose="020B0604020202020204" pitchFamily="34" charset="0"/>
                <a:cs typeface="Arial" panose="020B0604020202020204" pitchFamily="34" charset="0"/>
              </a:rPr>
              <a:t>at those populations with the most pressing needs;</a:t>
            </a: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supporting the </a:t>
            </a:r>
            <a:r>
              <a:rPr lang="en-US" sz="2000" b="1">
                <a:latin typeface="Arial" panose="020B0604020202020204" pitchFamily="34" charset="0"/>
                <a:cs typeface="Arial" panose="020B0604020202020204" pitchFamily="34" charset="0"/>
              </a:rPr>
              <a:t>development of strategies </a:t>
            </a:r>
            <a:r>
              <a:rPr lang="en-US" sz="2000">
                <a:latin typeface="Arial" panose="020B0604020202020204" pitchFamily="34" charset="0"/>
                <a:cs typeface="Arial" panose="020B0604020202020204" pitchFamily="34" charset="0"/>
              </a:rPr>
              <a:t>within the PCN and the wider health system to recruit to Additional Role Reimbursement Scheme (ARRS) roles which support work to address health inequalities; share learning within and between PCNs </a:t>
            </a: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Promoting awareness of the </a:t>
            </a:r>
            <a:r>
              <a:rPr lang="en-US" sz="2000">
                <a:latin typeface="Arial" panose="020B0604020202020204" pitchFamily="34" charset="0"/>
                <a:cs typeface="Arial" panose="020B0604020202020204" pitchFamily="34" charset="0"/>
                <a:hlinkClick r:id="rId3"/>
              </a:rPr>
              <a:t>CORE20+5</a:t>
            </a:r>
            <a:r>
              <a:rPr lang="en-US" sz="2000">
                <a:latin typeface="Arial" panose="020B0604020202020204" pitchFamily="34" charset="0"/>
                <a:cs typeface="Arial" panose="020B0604020202020204" pitchFamily="34" charset="0"/>
              </a:rPr>
              <a:t> agenda </a:t>
            </a:r>
          </a:p>
          <a:p>
            <a:pPr marL="285750" lvl="0" indent="-285750" fontAlgn="base">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The HI lead will act as a </a:t>
            </a:r>
            <a:r>
              <a:rPr lang="en-US" sz="2000" b="1">
                <a:latin typeface="Arial" panose="020B0604020202020204" pitchFamily="34" charset="0"/>
                <a:cs typeface="Arial" panose="020B0604020202020204" pitchFamily="34" charset="0"/>
              </a:rPr>
              <a:t>focal point and champion </a:t>
            </a:r>
            <a:r>
              <a:rPr lang="en-US" sz="2000">
                <a:latin typeface="Arial" panose="020B0604020202020204" pitchFamily="34" charset="0"/>
                <a:cs typeface="Arial" panose="020B0604020202020204" pitchFamily="34" charset="0"/>
              </a:rPr>
              <a:t>for this work</a:t>
            </a:r>
          </a:p>
          <a:p>
            <a:pPr marL="285750" lvl="0"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Resources include</a:t>
            </a:r>
          </a:p>
          <a:p>
            <a:pPr marL="742950" lvl="1" indent="-285750" fontAlgn="base">
              <a:buFont typeface="Arial" panose="020B0604020202020204" pitchFamily="34" charset="0"/>
              <a:buChar char="•"/>
            </a:pPr>
            <a:r>
              <a:rPr lang="en-US" sz="2000" u="sng">
                <a:latin typeface="Arial" panose="020B0604020202020204" pitchFamily="34" charset="0"/>
                <a:cs typeface="Arial" panose="020B0604020202020204" pitchFamily="34" charset="0"/>
                <a:hlinkClick r:id="rId4"/>
              </a:rPr>
              <a:t>Health Inequalities eLearning modules</a:t>
            </a:r>
            <a:r>
              <a:rPr lang="en-US" sz="2000">
                <a:latin typeface="Arial" panose="020B0604020202020204" pitchFamily="34" charset="0"/>
                <a:cs typeface="Arial" panose="020B0604020202020204" pitchFamily="34" charset="0"/>
              </a:rPr>
              <a:t> via the RCGP Health Inequalities Learning Hub. </a:t>
            </a:r>
            <a:endParaRPr lang="en-GB" sz="2000">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sz="2000" u="sng">
                <a:latin typeface="Arial" panose="020B0604020202020204" pitchFamily="34" charset="0"/>
                <a:cs typeface="Arial" panose="020B0604020202020204" pitchFamily="34" charset="0"/>
                <a:hlinkClick r:id="rId5"/>
              </a:rPr>
              <a:t>Health Anchors Learning Network</a:t>
            </a:r>
            <a:endParaRPr lang="en-US" sz="2000" u="sng">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sz="2000">
                <a:latin typeface="Arial" panose="020B0604020202020204" pitchFamily="34" charset="0"/>
                <a:cs typeface="Arial" panose="020B0604020202020204" pitchFamily="34" charset="0"/>
              </a:rPr>
              <a:t>Targeted support from NHS England’s </a:t>
            </a:r>
            <a:r>
              <a:rPr lang="en-US" sz="2000" u="sng">
                <a:latin typeface="Arial" panose="020B0604020202020204" pitchFamily="34" charset="0"/>
                <a:cs typeface="Arial" panose="020B0604020202020204" pitchFamily="34" charset="0"/>
                <a:hlinkClick r:id="rId6"/>
              </a:rPr>
              <a:t>Health Inequalities Improvement</a:t>
            </a:r>
            <a:r>
              <a:rPr lang="en-US" sz="2000">
                <a:latin typeface="Arial" panose="020B0604020202020204" pitchFamily="34" charset="0"/>
                <a:cs typeface="Arial" panose="020B0604020202020204" pitchFamily="34" charset="0"/>
              </a:rPr>
              <a:t> team</a:t>
            </a:r>
          </a:p>
          <a:p>
            <a:pPr lvl="0"/>
            <a:endParaRPr lang="en-GB"/>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EEE609D7-0D0E-4A36-BB36-7633A0B40465}"/>
              </a:ext>
            </a:extLst>
          </p:cNvPr>
          <p:cNvPicPr>
            <a:picLocks noChangeAspect="1"/>
          </p:cNvPicPr>
          <p:nvPr/>
        </p:nvPicPr>
        <p:blipFill>
          <a:blip r:embed="rId7"/>
          <a:stretch>
            <a:fillRect/>
          </a:stretch>
        </p:blipFill>
        <p:spPr>
          <a:xfrm>
            <a:off x="10273375" y="269534"/>
            <a:ext cx="1548518" cy="627942"/>
          </a:xfrm>
          <a:prstGeom prst="rect">
            <a:avLst/>
          </a:prstGeom>
        </p:spPr>
      </p:pic>
      <p:sp>
        <p:nvSpPr>
          <p:cNvPr id="2" name="Slide Number Placeholder 1">
            <a:extLst>
              <a:ext uri="{FF2B5EF4-FFF2-40B4-BE49-F238E27FC236}">
                <a16:creationId xmlns:a16="http://schemas.microsoft.com/office/drawing/2014/main" id="{586CFA72-404D-4C5D-8830-0A0A264749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C4C68-9C76-5449-BBA0-107A51179E14}" type="slidenum">
              <a:rPr kumimoji="0" lang="en-US" sz="900" b="0" i="0" u="none" strike="noStrike" kern="1200" cap="none" spc="0" normalizeH="0" baseline="0" noProof="0" smtClean="0">
                <a:ln>
                  <a:noFill/>
                </a:ln>
                <a:solidFill>
                  <a:srgbClr val="005EB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5EB8"/>
              </a:solidFill>
              <a:effectLst/>
              <a:uLnTx/>
              <a:uFillTx/>
              <a:latin typeface="Arial"/>
              <a:ea typeface="+mn-ea"/>
              <a:cs typeface="Arial"/>
            </a:endParaRPr>
          </a:p>
        </p:txBody>
      </p:sp>
    </p:spTree>
    <p:extLst>
      <p:ext uri="{BB962C8B-B14F-4D97-AF65-F5344CB8AC3E}">
        <p14:creationId xmlns:p14="http://schemas.microsoft.com/office/powerpoint/2010/main" val="3353154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D41D55-2062-46A1-BBB8-380B225D3D12}"/>
              </a:ext>
            </a:extLst>
          </p:cNvPr>
          <p:cNvSpPr txBox="1">
            <a:spLocks/>
          </p:cNvSpPr>
          <p:nvPr/>
        </p:nvSpPr>
        <p:spPr>
          <a:xfrm>
            <a:off x="600909" y="90530"/>
            <a:ext cx="7583400" cy="1020951"/>
          </a:xfrm>
          <a:prstGeom prst="rect">
            <a:avLst/>
          </a:prstGeom>
        </p:spPr>
        <p:txBody>
          <a:bodyPr vert="horz" lIns="68580" tIns="34290" rIns="68580" bIns="34290" rtlCol="0" anchor="ctr">
            <a:normAutofit lnSpcReduction="10000"/>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5EB8"/>
                </a:solidFill>
                <a:effectLst/>
                <a:uLnTx/>
                <a:uFillTx/>
                <a:latin typeface="Arial"/>
                <a:ea typeface="+mj-ea"/>
                <a:cs typeface="Arial"/>
              </a:rPr>
              <a:t>TNHI – meeting </a:t>
            </a:r>
            <a:r>
              <a:rPr lang="en-GB" sz="3200" b="0">
                <a:solidFill>
                  <a:srgbClr val="005EB8"/>
                </a:solidFill>
              </a:rPr>
              <a:t>unmet needs of a population – identify a population</a:t>
            </a:r>
            <a:endParaRPr kumimoji="0" lang="en-GB" sz="3200" b="0" i="0" u="none" strike="noStrike" kern="1200" cap="none" spc="0" normalizeH="0" baseline="0" noProof="0">
              <a:ln>
                <a:noFill/>
              </a:ln>
              <a:solidFill>
                <a:srgbClr val="005EB8"/>
              </a:solidFill>
              <a:effectLst/>
              <a:uLnTx/>
              <a:uFillTx/>
              <a:latin typeface="Arial"/>
              <a:ea typeface="+mj-ea"/>
              <a:cs typeface="Arial"/>
            </a:endParaRPr>
          </a:p>
        </p:txBody>
      </p:sp>
      <p:sp>
        <p:nvSpPr>
          <p:cNvPr id="8" name="Rectangle 7">
            <a:extLst>
              <a:ext uri="{FF2B5EF4-FFF2-40B4-BE49-F238E27FC236}">
                <a16:creationId xmlns:a16="http://schemas.microsoft.com/office/drawing/2014/main" id="{205B921E-5A92-4E38-A517-316406A84806}"/>
              </a:ext>
            </a:extLst>
          </p:cNvPr>
          <p:cNvSpPr/>
          <p:nvPr/>
        </p:nvSpPr>
        <p:spPr>
          <a:xfrm>
            <a:off x="349811" y="1254694"/>
            <a:ext cx="11144905" cy="5909310"/>
          </a:xfrm>
          <a:prstGeom prst="rect">
            <a:avLst/>
          </a:prstGeom>
        </p:spPr>
        <p:txBody>
          <a:bodyPr wrap="square">
            <a:spAutoFit/>
          </a:bodyPr>
          <a:lstStyle/>
          <a:p>
            <a:pPr marL="285750" lvl="0" indent="-285750" defTabSz="685800">
              <a:buFont typeface="Arial" panose="020B0604020202020204" pitchFamily="34" charset="0"/>
              <a:buChar char="•"/>
              <a:defRPr/>
            </a:pPr>
            <a:r>
              <a:rPr lang="en-GB">
                <a:latin typeface="Arial" panose="020B0604020202020204" pitchFamily="34" charset="0"/>
                <a:cs typeface="Arial" panose="020B0604020202020204" pitchFamily="34" charset="0"/>
              </a:rPr>
              <a:t>A PCN must identify a population within the PCN experiencing inequality in health provision and/or outcomes and develop a plan to tackle their needs. </a:t>
            </a:r>
          </a:p>
          <a:p>
            <a:pPr marL="285750" lvl="0" indent="-285750" defTabSz="685800">
              <a:buFont typeface="Arial" panose="020B0604020202020204" pitchFamily="34" charset="0"/>
              <a:buChar char="•"/>
              <a:defRPr/>
            </a:pPr>
            <a:endParaRPr lang="en-GB">
              <a:solidFill>
                <a:srgbClr val="000000"/>
              </a:solidFill>
              <a:latin typeface="Arial" panose="020B0604020202020204" pitchFamily="34" charset="0"/>
              <a:cs typeface="Arial" panose="020B0604020202020204" pitchFamily="34" charset="0"/>
            </a:endParaRPr>
          </a:p>
          <a:p>
            <a:pPr marL="285750" indent="-285750" defTabSz="685800">
              <a:buFont typeface="Arial" panose="020B0604020202020204" pitchFamily="34" charset="0"/>
              <a:buChar char="•"/>
              <a:defRPr/>
            </a:pPr>
            <a:r>
              <a:rPr lang="en-US">
                <a:latin typeface="Arial" panose="020B0604020202020204" pitchFamily="34" charset="0"/>
                <a:cs typeface="Arial" panose="020B0604020202020204" pitchFamily="34" charset="0"/>
              </a:rPr>
              <a:t>PCNs must work </a:t>
            </a:r>
            <a:r>
              <a:rPr lang="en-US" b="1">
                <a:latin typeface="Arial" panose="020B0604020202020204" pitchFamily="34" charset="0"/>
                <a:cs typeface="Arial" panose="020B0604020202020204" pitchFamily="34" charset="0"/>
              </a:rPr>
              <a:t>collaboratively across their locality and system </a:t>
            </a:r>
            <a:r>
              <a:rPr lang="en-US">
                <a:latin typeface="Arial" panose="020B0604020202020204" pitchFamily="34" charset="0"/>
                <a:cs typeface="Arial" panose="020B0604020202020204" pitchFamily="34" charset="0"/>
              </a:rPr>
              <a:t>to identify the population to be supported by the service engaging by commissioners and local/regional data teams to use data and intelligence systematically to identify this population. </a:t>
            </a:r>
            <a:br>
              <a:rPr lang="en-US">
                <a:latin typeface="Arial" panose="020B0604020202020204" pitchFamily="34" charset="0"/>
                <a:cs typeface="Arial" panose="020B0604020202020204" pitchFamily="34" charset="0"/>
              </a:rPr>
            </a:br>
            <a:endParaRPr lang="en-US" u="sng">
              <a:latin typeface="Arial" panose="020B0604020202020204" pitchFamily="34" charset="0"/>
              <a:cs typeface="Arial" panose="020B0604020202020204" pitchFamily="34" charset="0"/>
              <a:hlinkClick r:id="" action="ppaction://noaction"/>
            </a:endParaRPr>
          </a:p>
          <a:p>
            <a:pPr marL="285750" indent="-285750" defTabSz="685800">
              <a:buFont typeface="Arial" panose="020B0604020202020204" pitchFamily="34" charset="0"/>
              <a:buChar char="•"/>
              <a:defRPr/>
            </a:pPr>
            <a:r>
              <a:rPr lang="en-US" u="sng">
                <a:latin typeface="Arial" panose="020B0604020202020204" pitchFamily="34" charset="0"/>
                <a:cs typeface="Arial" panose="020B0604020202020204" pitchFamily="34" charset="0"/>
                <a:hlinkClick r:id="" action="ppaction://noaction"/>
              </a:rPr>
              <a:t>Public Health</a:t>
            </a:r>
            <a:r>
              <a:rPr lang="en-US">
                <a:latin typeface="Arial" panose="020B0604020202020204" pitchFamily="34" charset="0"/>
                <a:cs typeface="Arial" panose="020B0604020202020204" pitchFamily="34" charset="0"/>
              </a:rPr>
              <a:t> teams in local authorities, and analytical teams in CCGs, can supply further intelligence to inform the selection of the population – especially via the </a:t>
            </a:r>
            <a:r>
              <a:rPr lang="en-US">
                <a:latin typeface="Arial" panose="020B0604020202020204" pitchFamily="34" charset="0"/>
                <a:cs typeface="Arial" panose="020B0604020202020204" pitchFamily="34" charset="0"/>
                <a:hlinkClick r:id="rId3"/>
              </a:rPr>
              <a:t>fingertips tools. </a:t>
            </a:r>
            <a:endParaRPr lang="en-GB">
              <a:solidFill>
                <a:srgbClr val="000000"/>
              </a:solidFill>
              <a:latin typeface="Arial" panose="020B0604020202020204" pitchFamily="34" charset="0"/>
              <a:cs typeface="Arial" panose="020B0604020202020204" pitchFamily="34" charset="0"/>
            </a:endParaRPr>
          </a:p>
          <a:p>
            <a:pPr lvl="0" defTabSz="685800">
              <a:defRPr/>
            </a:pPr>
            <a:endParaRPr lang="en-US">
              <a:latin typeface="Arial" panose="020B0604020202020204" pitchFamily="34" charset="0"/>
              <a:cs typeface="Arial" panose="020B0604020202020204" pitchFamily="34" charset="0"/>
            </a:endParaRPr>
          </a:p>
          <a:p>
            <a:pPr marL="285750" lvl="0" indent="-285750" defTabSz="685800">
              <a:buFont typeface="Arial" panose="020B0604020202020204" pitchFamily="34" charset="0"/>
              <a:buChar char="•"/>
              <a:defRPr/>
            </a:pPr>
            <a:r>
              <a:rPr lang="en-US">
                <a:latin typeface="Arial" panose="020B0604020202020204" pitchFamily="34" charset="0"/>
                <a:cs typeface="Arial" panose="020B0604020202020204" pitchFamily="34" charset="0"/>
              </a:rPr>
              <a:t>The </a:t>
            </a:r>
            <a:r>
              <a:rPr lang="en-US" u="sng">
                <a:latin typeface="Arial" panose="020B0604020202020204" pitchFamily="34" charset="0"/>
                <a:cs typeface="Arial" panose="020B0604020202020204" pitchFamily="34" charset="0"/>
                <a:hlinkClick r:id="rId4"/>
              </a:rPr>
              <a:t>Health Inequalities Improvement Dashboard (HIID)</a:t>
            </a:r>
            <a:r>
              <a:rPr lang="en-US">
                <a:latin typeface="Arial" panose="020B0604020202020204" pitchFamily="34" charset="0"/>
                <a:cs typeface="Arial" panose="020B0604020202020204" pitchFamily="34" charset="0"/>
              </a:rPr>
              <a:t> brings together a range of indicators to help users, from national to local level, understand where health inequalities exist in their area; what is driving these inequalities; and what local insights and actions they can take to drive improvement. </a:t>
            </a:r>
          </a:p>
          <a:p>
            <a:pPr marL="285750" lvl="0" indent="-285750" defTabSz="685800">
              <a:buFont typeface="Arial" panose="020B0604020202020204" pitchFamily="34" charset="0"/>
              <a:buChar char="•"/>
              <a:defRPr/>
            </a:pPr>
            <a:endParaRPr lang="en-US">
              <a:solidFill>
                <a:srgbClr val="000000"/>
              </a:solidFill>
              <a:latin typeface="Arial" panose="020B0604020202020204" pitchFamily="34" charset="0"/>
              <a:cs typeface="Arial" panose="020B0604020202020204" pitchFamily="34" charset="0"/>
            </a:endParaRPr>
          </a:p>
          <a:p>
            <a:pPr marL="285750" indent="-285750" defTabSz="685800">
              <a:buFont typeface="Arial" panose="020B0604020202020204" pitchFamily="34" charset="0"/>
              <a:buChar char="•"/>
              <a:defRPr/>
            </a:pPr>
            <a:r>
              <a:rPr lang="en-US" u="sng">
                <a:latin typeface="Arial" panose="020B0604020202020204" pitchFamily="34" charset="0"/>
                <a:cs typeface="Arial" panose="020B0604020202020204" pitchFamily="34" charset="0"/>
                <a:hlinkClick r:id="rId5"/>
              </a:rPr>
              <a:t>Priority Wards</a:t>
            </a:r>
            <a:r>
              <a:rPr lang="en-US">
                <a:latin typeface="Arial" panose="020B0604020202020204" pitchFamily="34" charset="0"/>
                <a:cs typeface="Arial" panose="020B0604020202020204" pitchFamily="34" charset="0"/>
              </a:rPr>
              <a:t> (contained within </a:t>
            </a:r>
            <a:r>
              <a:rPr lang="en-US" u="sng">
                <a:latin typeface="Arial" panose="020B0604020202020204" pitchFamily="34" charset="0"/>
                <a:cs typeface="Arial" panose="020B0604020202020204" pitchFamily="34" charset="0"/>
                <a:hlinkClick r:id="rId6"/>
              </a:rPr>
              <a:t>EHI </a:t>
            </a:r>
            <a:r>
              <a:rPr lang="en-US" u="sng" err="1">
                <a:latin typeface="Arial" panose="020B0604020202020204" pitchFamily="34" charset="0"/>
                <a:cs typeface="Arial" panose="020B0604020202020204" pitchFamily="34" charset="0"/>
                <a:hlinkClick r:id="rId6"/>
              </a:rPr>
              <a:t>RightCare</a:t>
            </a:r>
            <a:r>
              <a:rPr lang="en-US" u="sng">
                <a:latin typeface="Arial" panose="020B0604020202020204" pitchFamily="34" charset="0"/>
                <a:cs typeface="Arial" panose="020B0604020202020204" pitchFamily="34" charset="0"/>
                <a:hlinkClick r:id="rId6"/>
              </a:rPr>
              <a:t> Packs</a:t>
            </a:r>
            <a:r>
              <a:rPr lang="en-US" u="sng">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will be added to the dashboard which will include quarterly data identifying Priority Wards together with the top 10 conditions for each ward and place. </a:t>
            </a:r>
          </a:p>
          <a:p>
            <a:pPr marL="285750" indent="-285750" defTabSz="685800">
              <a:buFont typeface="Arial" panose="020B0604020202020204" pitchFamily="34" charset="0"/>
              <a:buChar char="•"/>
              <a:defRPr/>
            </a:pPr>
            <a:endParaRPr lang="en-US">
              <a:latin typeface="Arial" panose="020B0604020202020204" pitchFamily="34" charset="0"/>
              <a:cs typeface="Arial" panose="020B0604020202020204" pitchFamily="34" charset="0"/>
            </a:endParaRPr>
          </a:p>
          <a:p>
            <a:pPr marL="285750" indent="-285750" defTabSz="685800">
              <a:buFont typeface="Arial" panose="020B0604020202020204" pitchFamily="34" charset="0"/>
              <a:buChar char="•"/>
              <a:defRPr/>
            </a:pPr>
            <a:r>
              <a:rPr lang="en-US">
                <a:latin typeface="Arial" panose="020B0604020202020204" pitchFamily="34" charset="0"/>
                <a:cs typeface="Arial" panose="020B0604020202020204" pitchFamily="34" charset="0"/>
              </a:rPr>
              <a:t>The 'Core20' and 'PLUS' target population components of the </a:t>
            </a:r>
            <a:r>
              <a:rPr lang="en-US">
                <a:latin typeface="Arial" panose="020B0604020202020204" pitchFamily="34" charset="0"/>
                <a:cs typeface="Arial" panose="020B0604020202020204" pitchFamily="34" charset="0"/>
                <a:hlinkClick r:id="rId7"/>
              </a:rPr>
              <a:t>Core20PLUS5</a:t>
            </a:r>
            <a:r>
              <a:rPr lang="en-US">
                <a:latin typeface="Arial" panose="020B0604020202020204" pitchFamily="34" charset="0"/>
                <a:cs typeface="Arial" panose="020B0604020202020204" pitchFamily="34" charset="0"/>
              </a:rPr>
              <a:t> approach should guide PCNs in population identification.</a:t>
            </a:r>
            <a:endParaRPr lang="en-GB">
              <a:latin typeface="Arial" panose="020B0604020202020204" pitchFamily="34" charset="0"/>
              <a:cs typeface="Arial" panose="020B0604020202020204" pitchFamily="34" charset="0"/>
            </a:endParaRPr>
          </a:p>
          <a:p>
            <a:pPr marL="285750" lvl="0" indent="-285750" defTabSz="685800">
              <a:buFont typeface="Arial" panose="020B0604020202020204" pitchFamily="34" charset="0"/>
              <a:buChar char="•"/>
              <a:defRPr/>
            </a:pPr>
            <a:endParaRPr lang="en-GB">
              <a:solidFill>
                <a:srgbClr val="000000"/>
              </a:solidFill>
              <a:latin typeface="Arial"/>
            </a:endParaRPr>
          </a:p>
          <a:p>
            <a:pPr marR="0" lvl="0" algn="l" defTabSz="685800" rtl="0" eaLnBrk="1" fontAlgn="auto" latinLnBrk="0" hangingPunct="1">
              <a:lnSpc>
                <a:spcPct val="100000"/>
              </a:lnSpc>
              <a:spcBef>
                <a:spcPts val="0"/>
              </a:spcBef>
              <a:spcAft>
                <a:spcPts val="0"/>
              </a:spcAft>
              <a:buClrTx/>
              <a:buSzTx/>
              <a:tabLst/>
              <a:defRPr/>
            </a:pPr>
            <a:endParaRPr lang="en-GB">
              <a:solidFill>
                <a:srgbClr val="000000"/>
              </a:solidFill>
              <a:latin typeface="Arial"/>
            </a:endParaRPr>
          </a:p>
        </p:txBody>
      </p:sp>
      <p:pic>
        <p:nvPicPr>
          <p:cNvPr id="4" name="Picture 3">
            <a:extLst>
              <a:ext uri="{FF2B5EF4-FFF2-40B4-BE49-F238E27FC236}">
                <a16:creationId xmlns:a16="http://schemas.microsoft.com/office/drawing/2014/main" id="{EEE609D7-0D0E-4A36-BB36-7633A0B40465}"/>
              </a:ext>
            </a:extLst>
          </p:cNvPr>
          <p:cNvPicPr>
            <a:picLocks noChangeAspect="1"/>
          </p:cNvPicPr>
          <p:nvPr/>
        </p:nvPicPr>
        <p:blipFill>
          <a:blip r:embed="rId8"/>
          <a:stretch>
            <a:fillRect/>
          </a:stretch>
        </p:blipFill>
        <p:spPr>
          <a:xfrm>
            <a:off x="10273375" y="269534"/>
            <a:ext cx="1548518" cy="627942"/>
          </a:xfrm>
          <a:prstGeom prst="rect">
            <a:avLst/>
          </a:prstGeom>
        </p:spPr>
      </p:pic>
      <p:sp>
        <p:nvSpPr>
          <p:cNvPr id="2" name="Slide Number Placeholder 1">
            <a:extLst>
              <a:ext uri="{FF2B5EF4-FFF2-40B4-BE49-F238E27FC236}">
                <a16:creationId xmlns:a16="http://schemas.microsoft.com/office/drawing/2014/main" id="{586CFA72-404D-4C5D-8830-0A0A264749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C4C68-9C76-5449-BBA0-107A51179E14}" type="slidenum">
              <a:rPr kumimoji="0" lang="en-US" sz="900" b="0" i="0" u="none" strike="noStrike" kern="1200" cap="none" spc="0" normalizeH="0" baseline="0" noProof="0" smtClean="0">
                <a:ln>
                  <a:noFill/>
                </a:ln>
                <a:solidFill>
                  <a:srgbClr val="005EB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5EB8"/>
              </a:solidFill>
              <a:effectLst/>
              <a:uLnTx/>
              <a:uFillTx/>
              <a:latin typeface="Arial"/>
              <a:ea typeface="+mn-ea"/>
              <a:cs typeface="Arial"/>
            </a:endParaRPr>
          </a:p>
        </p:txBody>
      </p:sp>
    </p:spTree>
    <p:extLst>
      <p:ext uri="{BB962C8B-B14F-4D97-AF65-F5344CB8AC3E}">
        <p14:creationId xmlns:p14="http://schemas.microsoft.com/office/powerpoint/2010/main" val="3393420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D41D55-2062-46A1-BBB8-380B225D3D12}"/>
              </a:ext>
            </a:extLst>
          </p:cNvPr>
          <p:cNvSpPr txBox="1">
            <a:spLocks/>
          </p:cNvSpPr>
          <p:nvPr/>
        </p:nvSpPr>
        <p:spPr>
          <a:xfrm>
            <a:off x="600909" y="90530"/>
            <a:ext cx="8633032" cy="1020951"/>
          </a:xfrm>
          <a:prstGeom prst="rect">
            <a:avLst/>
          </a:prstGeom>
        </p:spPr>
        <p:txBody>
          <a:bodyPr vert="horz" lIns="68580" tIns="34290" rIns="68580" bIns="34290" rtlCol="0" anchor="ctr">
            <a:normAutofit lnSpcReduction="10000"/>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pPr lvl="0" defTabSz="342900">
              <a:defRPr/>
            </a:pPr>
            <a:r>
              <a:rPr lang="en-GB" sz="3200" b="0">
                <a:solidFill>
                  <a:schemeClr val="accent1"/>
                </a:solidFill>
              </a:rPr>
              <a:t>TNHI - Population Health Management approach</a:t>
            </a:r>
          </a:p>
        </p:txBody>
      </p:sp>
      <p:sp>
        <p:nvSpPr>
          <p:cNvPr id="8" name="Rectangle 7">
            <a:extLst>
              <a:ext uri="{FF2B5EF4-FFF2-40B4-BE49-F238E27FC236}">
                <a16:creationId xmlns:a16="http://schemas.microsoft.com/office/drawing/2014/main" id="{205B921E-5A92-4E38-A517-316406A84806}"/>
              </a:ext>
            </a:extLst>
          </p:cNvPr>
          <p:cNvSpPr/>
          <p:nvPr/>
        </p:nvSpPr>
        <p:spPr>
          <a:xfrm>
            <a:off x="523547" y="2127053"/>
            <a:ext cx="11144905" cy="3391698"/>
          </a:xfrm>
          <a:prstGeom prst="rect">
            <a:avLst/>
          </a:prstGeom>
          <a:ln>
            <a:solidFill>
              <a:schemeClr val="accent1"/>
            </a:solidFill>
          </a:ln>
        </p:spPr>
        <p:txBody>
          <a:bodyPr wrap="square">
            <a:spAutoFit/>
          </a:bodyPr>
          <a:lstStyle/>
          <a:p>
            <a:pPr>
              <a:lnSpc>
                <a:spcPct val="110000"/>
              </a:lnSpc>
              <a:spcAft>
                <a:spcPts val="1200"/>
              </a:spcAft>
            </a:pPr>
            <a:r>
              <a:rPr lang="en-GB" sz="2000">
                <a:solidFill>
                  <a:schemeClr val="bg1">
                    <a:lumMod val="10000"/>
                  </a:schemeClr>
                </a:solidFill>
                <a:latin typeface="Arial" panose="020B0604020202020204" pitchFamily="34" charset="0"/>
                <a:cs typeface="Arial" panose="020B0604020202020204" pitchFamily="34" charset="0"/>
              </a:rPr>
              <a:t>Population Health Management (PHM) </a:t>
            </a:r>
            <a:r>
              <a:rPr lang="en-GB" sz="2000" b="1">
                <a:solidFill>
                  <a:schemeClr val="bg1">
                    <a:lumMod val="10000"/>
                  </a:schemeClr>
                </a:solidFill>
                <a:latin typeface="Arial" panose="020B0604020202020204" pitchFamily="34" charset="0"/>
                <a:cs typeface="Arial" panose="020B0604020202020204" pitchFamily="34" charset="0"/>
              </a:rPr>
              <a:t>uses joined up information </a:t>
            </a:r>
            <a:r>
              <a:rPr lang="en-GB" sz="2000">
                <a:solidFill>
                  <a:schemeClr val="bg1">
                    <a:lumMod val="10000"/>
                  </a:schemeClr>
                </a:solidFill>
                <a:latin typeface="Arial" panose="020B0604020202020204" pitchFamily="34" charset="0"/>
                <a:cs typeface="Arial" panose="020B0604020202020204" pitchFamily="34" charset="0"/>
              </a:rPr>
              <a:t>from across health and care partners to understand which factors are driving health inequalities and poor outcomes to support redesign of care for at risk groups.</a:t>
            </a:r>
          </a:p>
          <a:p>
            <a:pPr marL="342900" indent="-342900">
              <a:lnSpc>
                <a:spcPct val="110000"/>
              </a:lnSpc>
              <a:spcAft>
                <a:spcPts val="1200"/>
              </a:spcAft>
              <a:buFont typeface="Arial" panose="020B0604020202020204" pitchFamily="34" charset="0"/>
              <a:buChar char="•"/>
            </a:pPr>
            <a:r>
              <a:rPr lang="en-GB" sz="2000">
                <a:solidFill>
                  <a:schemeClr val="bg1">
                    <a:lumMod val="10000"/>
                  </a:schemeClr>
                </a:solidFill>
                <a:latin typeface="Arial" panose="020B0604020202020204" pitchFamily="34" charset="0"/>
                <a:cs typeface="Arial" panose="020B0604020202020204" pitchFamily="34" charset="0"/>
              </a:rPr>
              <a:t>The PHM Academy on </a:t>
            </a:r>
            <a:r>
              <a:rPr lang="en-GB" sz="2000" err="1">
                <a:solidFill>
                  <a:schemeClr val="bg1">
                    <a:lumMod val="10000"/>
                  </a:schemeClr>
                </a:solidFill>
                <a:latin typeface="Arial" panose="020B0604020202020204" pitchFamily="34" charset="0"/>
                <a:cs typeface="Arial" panose="020B0604020202020204" pitchFamily="34" charset="0"/>
              </a:rPr>
              <a:t>FutureNHS</a:t>
            </a:r>
            <a:r>
              <a:rPr lang="en-GB" sz="2000">
                <a:solidFill>
                  <a:schemeClr val="bg1">
                    <a:lumMod val="10000"/>
                  </a:schemeClr>
                </a:solidFill>
                <a:latin typeface="Arial" panose="020B0604020202020204" pitchFamily="34" charset="0"/>
                <a:cs typeface="Arial" panose="020B0604020202020204" pitchFamily="34" charset="0"/>
              </a:rPr>
              <a:t> helps systems get started with PHM and learn about the core capabilities using e-learning materials, case studies and more:</a:t>
            </a:r>
          </a:p>
          <a:p>
            <a:pPr>
              <a:lnSpc>
                <a:spcPct val="110000"/>
              </a:lnSpc>
              <a:spcAft>
                <a:spcPts val="1200"/>
              </a:spcAft>
            </a:pPr>
            <a:r>
              <a:rPr lang="en-GB" sz="2000" b="1">
                <a:solidFill>
                  <a:schemeClr val="bg1">
                    <a:lumMod val="10000"/>
                  </a:schemeClr>
                </a:solidFill>
                <a:latin typeface="Arial" panose="020B0604020202020204" pitchFamily="34" charset="0"/>
                <a:cs typeface="Arial" panose="020B0604020202020204" pitchFamily="34" charset="0"/>
                <a:hlinkClick r:id="rId3"/>
              </a:rPr>
              <a:t>https://future.nhs.uk/populationhealth</a:t>
            </a:r>
            <a:r>
              <a:rPr lang="en-GB" sz="2000" b="1">
                <a:solidFill>
                  <a:schemeClr val="bg1">
                    <a:lumMod val="10000"/>
                  </a:schemeClr>
                </a:solidFill>
                <a:latin typeface="Arial" panose="020B0604020202020204" pitchFamily="34" charset="0"/>
                <a:cs typeface="Arial" panose="020B0604020202020204" pitchFamily="34" charset="0"/>
              </a:rPr>
              <a:t> </a:t>
            </a:r>
          </a:p>
          <a:p>
            <a:pPr>
              <a:lnSpc>
                <a:spcPct val="110000"/>
              </a:lnSpc>
              <a:spcAft>
                <a:spcPts val="1200"/>
              </a:spcAft>
            </a:pPr>
            <a:endParaRPr lang="en-GB" sz="2400" b="1">
              <a:solidFill>
                <a:schemeClr val="bg1">
                  <a:lumMod val="10000"/>
                </a:schemeClr>
              </a:solidFill>
              <a:latin typeface="Arial" panose="020B0604020202020204" pitchFamily="34"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EEE609D7-0D0E-4A36-BB36-7633A0B40465}"/>
              </a:ext>
            </a:extLst>
          </p:cNvPr>
          <p:cNvPicPr>
            <a:picLocks noChangeAspect="1"/>
          </p:cNvPicPr>
          <p:nvPr/>
        </p:nvPicPr>
        <p:blipFill>
          <a:blip r:embed="rId4"/>
          <a:stretch>
            <a:fillRect/>
          </a:stretch>
        </p:blipFill>
        <p:spPr>
          <a:xfrm>
            <a:off x="10273375" y="269534"/>
            <a:ext cx="1548518" cy="627942"/>
          </a:xfrm>
          <a:prstGeom prst="rect">
            <a:avLst/>
          </a:prstGeom>
        </p:spPr>
      </p:pic>
      <p:sp>
        <p:nvSpPr>
          <p:cNvPr id="2" name="Slide Number Placeholder 1">
            <a:extLst>
              <a:ext uri="{FF2B5EF4-FFF2-40B4-BE49-F238E27FC236}">
                <a16:creationId xmlns:a16="http://schemas.microsoft.com/office/drawing/2014/main" id="{586CFA72-404D-4C5D-8830-0A0A264749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C4C68-9C76-5449-BBA0-107A51179E14}" type="slidenum">
              <a:rPr kumimoji="0" lang="en-US" sz="900" b="0" i="0" u="none" strike="noStrike" kern="1200" cap="none" spc="0" normalizeH="0" baseline="0" noProof="0" smtClean="0">
                <a:ln>
                  <a:noFill/>
                </a:ln>
                <a:solidFill>
                  <a:srgbClr val="005EB8"/>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005EB8"/>
              </a:solidFill>
              <a:effectLst/>
              <a:uLnTx/>
              <a:uFillTx/>
              <a:latin typeface="Arial"/>
              <a:ea typeface="+mn-ea"/>
              <a:cs typeface="Arial"/>
            </a:endParaRPr>
          </a:p>
        </p:txBody>
      </p:sp>
    </p:spTree>
    <p:extLst>
      <p:ext uri="{BB962C8B-B14F-4D97-AF65-F5344CB8AC3E}">
        <p14:creationId xmlns:p14="http://schemas.microsoft.com/office/powerpoint/2010/main" val="831975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A06CC8B-988D-4FFA-8C3F-8A2290D428AA}"/>
              </a:ext>
            </a:extLst>
          </p:cNvPr>
          <p:cNvSpPr txBox="1">
            <a:spLocks noGrp="1"/>
          </p:cNvSpPr>
          <p:nvPr>
            <p:ph type="title" idx="4294967295"/>
          </p:nvPr>
        </p:nvSpPr>
        <p:spPr>
          <a:xfrm>
            <a:off x="4153514" y="390570"/>
            <a:ext cx="8347272" cy="6116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400">
                <a:latin typeface="Arial"/>
                <a:cs typeface="Arial"/>
              </a:rPr>
              <a:t>Context</a:t>
            </a:r>
            <a:endParaRPr kumimoji="0" lang="en-GB" sz="4400" b="0" i="0" u="none" strike="noStrike" kern="1200" cap="none" spc="0" normalizeH="0" baseline="0" noProof="0">
              <a:ln>
                <a:noFill/>
              </a:ln>
              <a:solidFill>
                <a:srgbClr val="005EB8"/>
              </a:solidFill>
              <a:effectLst/>
              <a:uLnTx/>
              <a:uFillTx/>
              <a:latin typeface="Arial"/>
              <a:ea typeface="+mj-ea"/>
              <a:cs typeface="Arial"/>
            </a:endParaRPr>
          </a:p>
        </p:txBody>
      </p:sp>
      <p:pic>
        <p:nvPicPr>
          <p:cNvPr id="2" name="Picture 2" descr="Logo, company name&#10;&#10;Description automatically generated">
            <a:extLst>
              <a:ext uri="{FF2B5EF4-FFF2-40B4-BE49-F238E27FC236}">
                <a16:creationId xmlns:a16="http://schemas.microsoft.com/office/drawing/2014/main" id="{765460DC-3C86-49B8-BBD5-FD53B7B3B39D}"/>
              </a:ext>
            </a:extLst>
          </p:cNvPr>
          <p:cNvPicPr>
            <a:picLocks noChangeAspect="1"/>
          </p:cNvPicPr>
          <p:nvPr/>
        </p:nvPicPr>
        <p:blipFill>
          <a:blip r:embed="rId2"/>
          <a:stretch>
            <a:fillRect/>
          </a:stretch>
        </p:blipFill>
        <p:spPr>
          <a:xfrm>
            <a:off x="406401" y="162905"/>
            <a:ext cx="3632200" cy="1060609"/>
          </a:xfrm>
          <a:prstGeom prst="rect">
            <a:avLst/>
          </a:prstGeom>
        </p:spPr>
      </p:pic>
      <p:sp>
        <p:nvSpPr>
          <p:cNvPr id="5" name="Rectangle 4">
            <a:extLst>
              <a:ext uri="{FF2B5EF4-FFF2-40B4-BE49-F238E27FC236}">
                <a16:creationId xmlns:a16="http://schemas.microsoft.com/office/drawing/2014/main" id="{42E86855-CE5F-4199-BCFA-43ADD1879030}"/>
              </a:ext>
            </a:extLst>
          </p:cNvPr>
          <p:cNvSpPr/>
          <p:nvPr/>
        </p:nvSpPr>
        <p:spPr>
          <a:xfrm>
            <a:off x="342043" y="1001447"/>
            <a:ext cx="11550246" cy="5940088"/>
          </a:xfrm>
          <a:prstGeom prst="rect">
            <a:avLst/>
          </a:prstGeom>
        </p:spPr>
        <p:txBody>
          <a:bodyPr wrap="square" lIns="91440" tIns="45720" rIns="91440" bIns="45720" anchor="t">
            <a:spAutoFit/>
          </a:bodyPr>
          <a:lstStyle/>
          <a:p>
            <a:pPr marL="457200" indent="-457200">
              <a:buAutoNum type="arabicPeriod"/>
            </a:pPr>
            <a:r>
              <a:rPr lang="en-GB" sz="2000" b="1">
                <a:latin typeface="Arial"/>
                <a:cs typeface="Arial"/>
              </a:rPr>
              <a:t>The 2019 NHS Long Term Plan</a:t>
            </a:r>
            <a:r>
              <a:rPr lang="en-GB" sz="2000">
                <a:latin typeface="Arial"/>
                <a:cs typeface="Arial"/>
              </a:rPr>
              <a:t> (LTP) set out key commitments to accelerate action to prevent ill health and tackle health inequalities.</a:t>
            </a:r>
          </a:p>
          <a:p>
            <a:endParaRPr lang="en-GB" sz="2000">
              <a:latin typeface="Arial"/>
              <a:cs typeface="Arial"/>
            </a:endParaRPr>
          </a:p>
          <a:p>
            <a:pPr lvl="1"/>
            <a:r>
              <a:rPr lang="en-GB" i="1">
                <a:latin typeface="Arial"/>
                <a:cs typeface="Arial"/>
              </a:rPr>
              <a:t>2.26. To support local planning and ensure national programmes are focused on </a:t>
            </a:r>
            <a:r>
              <a:rPr lang="en-GB" b="1" i="1">
                <a:latin typeface="Arial"/>
                <a:cs typeface="Arial"/>
              </a:rPr>
              <a:t>health inequality reduction</a:t>
            </a:r>
            <a:r>
              <a:rPr lang="en-GB" i="1">
                <a:latin typeface="Arial"/>
                <a:cs typeface="Arial"/>
              </a:rPr>
              <a:t>, the NHS will set out specific, measurable goals for narrowing inequalities, including those relating to </a:t>
            </a:r>
            <a:r>
              <a:rPr lang="en-GB" b="1" i="1">
                <a:latin typeface="Arial"/>
                <a:cs typeface="Arial"/>
              </a:rPr>
              <a:t>poverty, </a:t>
            </a:r>
            <a:r>
              <a:rPr lang="en-GB" i="1">
                <a:latin typeface="Arial"/>
                <a:cs typeface="Arial"/>
              </a:rPr>
              <a:t>through the service improvements set out in this Long Term Plan.</a:t>
            </a:r>
          </a:p>
          <a:p>
            <a:pPr lvl="1"/>
            <a:r>
              <a:rPr lang="en-GB" i="1">
                <a:latin typeface="Arial"/>
                <a:cs typeface="Arial"/>
              </a:rPr>
              <a:t>NHS England, working with PHE and our partners in the </a:t>
            </a:r>
            <a:r>
              <a:rPr lang="en-GB" b="1" i="1">
                <a:latin typeface="Arial"/>
                <a:cs typeface="Arial"/>
              </a:rPr>
              <a:t>voluntary and community </a:t>
            </a:r>
            <a:r>
              <a:rPr lang="en-GB" i="1">
                <a:latin typeface="Arial"/>
                <a:cs typeface="Arial"/>
              </a:rPr>
              <a:t>sector and local government, will develop and publish a ‘menu’ of evidence-based interventions.</a:t>
            </a:r>
          </a:p>
          <a:p>
            <a:pPr lvl="1"/>
            <a:endParaRPr lang="en-GB" sz="2000" i="1" u="sng">
              <a:latin typeface="Arial" panose="020B0604020202020204" pitchFamily="34" charset="0"/>
              <a:cs typeface="Arial" panose="020B0604020202020204" pitchFamily="34" charset="0"/>
            </a:endParaRPr>
          </a:p>
          <a:p>
            <a:r>
              <a:rPr lang="en-GB" sz="2000">
                <a:latin typeface="Arial"/>
                <a:cs typeface="Arial"/>
              </a:rPr>
              <a:t>2. The </a:t>
            </a:r>
            <a:r>
              <a:rPr lang="en-GB" sz="2000" b="1">
                <a:latin typeface="Arial"/>
                <a:cs typeface="Arial"/>
              </a:rPr>
              <a:t>NHS 2021/22 Operational Planning Guidance </a:t>
            </a:r>
            <a:r>
              <a:rPr lang="en-GB" sz="2000">
                <a:latin typeface="Arial"/>
                <a:cs typeface="Arial"/>
              </a:rPr>
              <a:t>asked systems and providers to focus on five priority areas for tackling health inequalities, which have set the system-wide context for Core20PLUS5. This focus on health inequalities was re-emphasised in the 2022/23 Operational Planning Guidance</a:t>
            </a:r>
          </a:p>
          <a:p>
            <a:endParaRPr lang="en-GB" sz="2000">
              <a:latin typeface="Arial" panose="020B0604020202020204" pitchFamily="34" charset="0"/>
              <a:cs typeface="Arial" panose="020B0604020202020204" pitchFamily="34" charset="0"/>
            </a:endParaRPr>
          </a:p>
          <a:p>
            <a:r>
              <a:rPr lang="en-GB" sz="2000">
                <a:latin typeface="Arial"/>
                <a:cs typeface="Arial"/>
              </a:rPr>
              <a:t>3. </a:t>
            </a:r>
            <a:r>
              <a:rPr lang="en-GB" sz="2000" b="1">
                <a:latin typeface="Arial"/>
                <a:cs typeface="Arial"/>
              </a:rPr>
              <a:t>COVID-19</a:t>
            </a:r>
            <a:r>
              <a:rPr lang="en-GB" sz="2000">
                <a:latin typeface="Arial"/>
                <a:cs typeface="Arial"/>
              </a:rPr>
              <a:t>: The disproportionate impact of the pandemic people from the most deprived areas, ethnic minority communities, and other vulnerable groups, has highlighted now more than ever the urgent need to tackle health inequalities.</a:t>
            </a:r>
          </a:p>
          <a:p>
            <a:endParaRPr lang="en-GB" sz="16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46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dirty="0"/>
              <a:pPr/>
              <a:t>2</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spcBef>
                <a:spcPts val="0"/>
              </a:spcBef>
            </a:pPr>
            <a:r>
              <a:rPr lang="en-GB" sz="2600" b="1">
                <a:latin typeface="+mn-lt"/>
              </a:rPr>
              <a:t>PCN Support </a:t>
            </a:r>
            <a:endParaRPr lang="en-US"/>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TextBox 1">
            <a:extLst>
              <a:ext uri="{FF2B5EF4-FFF2-40B4-BE49-F238E27FC236}">
                <a16:creationId xmlns:a16="http://schemas.microsoft.com/office/drawing/2014/main" id="{5C82EDFB-C7D5-481B-8D9E-76252020B12D}"/>
              </a:ext>
            </a:extLst>
          </p:cNvPr>
          <p:cNvSpPr txBox="1"/>
          <p:nvPr/>
        </p:nvSpPr>
        <p:spPr>
          <a:xfrm>
            <a:off x="487680" y="760330"/>
            <a:ext cx="1133856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b="1">
                <a:solidFill>
                  <a:srgbClr val="007EB0"/>
                </a:solidFill>
                <a:latin typeface="Calibri"/>
                <a:cs typeface="Segoe UI"/>
              </a:rPr>
              <a:t>Purpose of the team:</a:t>
            </a:r>
            <a:endParaRPr lang="en-US" sz="2400">
              <a:solidFill>
                <a:srgbClr val="3F3F3F"/>
              </a:solidFill>
              <a:latin typeface="Calibri"/>
              <a:cs typeface="Segoe UI"/>
            </a:endParaRPr>
          </a:p>
          <a:p>
            <a:pPr marL="285750" lvl="1" indent="-285750">
              <a:spcBef>
                <a:spcPts val="600"/>
              </a:spcBef>
              <a:spcAft>
                <a:spcPts val="600"/>
              </a:spcAft>
              <a:buChar char="•"/>
            </a:pPr>
            <a:r>
              <a:rPr lang="en-US" sz="2000">
                <a:solidFill>
                  <a:srgbClr val="3F3F3F"/>
                </a:solidFill>
                <a:latin typeface="Calibri"/>
                <a:cs typeface="Calibri"/>
              </a:rPr>
              <a:t>Supporting PCNS to successfully embed the three, </a:t>
            </a:r>
            <a:r>
              <a:rPr lang="en-US" sz="2000" err="1">
                <a:solidFill>
                  <a:srgbClr val="3F3F3F"/>
                </a:solidFill>
                <a:latin typeface="Calibri"/>
                <a:cs typeface="Calibri"/>
              </a:rPr>
              <a:t>personalised</a:t>
            </a:r>
            <a:r>
              <a:rPr lang="en-US" sz="2000">
                <a:solidFill>
                  <a:srgbClr val="3F3F3F"/>
                </a:solidFill>
                <a:latin typeface="Calibri"/>
                <a:cs typeface="Calibri"/>
              </a:rPr>
              <a:t> care roles (Social Prescribing Link Workers, Health &amp; Wellbeing Coaches and Care Coordinators) to effectively tackle health inequalities and support primary care </a:t>
            </a:r>
          </a:p>
          <a:p>
            <a:pPr marL="285750" lvl="1" indent="-285750">
              <a:spcBef>
                <a:spcPts val="600"/>
              </a:spcBef>
              <a:spcAft>
                <a:spcPts val="600"/>
              </a:spcAft>
              <a:buChar char="•"/>
            </a:pPr>
            <a:r>
              <a:rPr lang="en-US" sz="2000">
                <a:solidFill>
                  <a:srgbClr val="3F3F3F"/>
                </a:solidFill>
                <a:latin typeface="Calibri"/>
              </a:rPr>
              <a:t>Build a network of those that employ or are working to embed the three </a:t>
            </a:r>
            <a:r>
              <a:rPr lang="en-US" sz="2000" err="1">
                <a:solidFill>
                  <a:srgbClr val="3F3F3F"/>
                </a:solidFill>
                <a:latin typeface="Calibri"/>
              </a:rPr>
              <a:t>personalised</a:t>
            </a:r>
            <a:r>
              <a:rPr lang="en-US" sz="2000">
                <a:solidFill>
                  <a:srgbClr val="3F3F3F"/>
                </a:solidFill>
                <a:latin typeface="Calibri"/>
              </a:rPr>
              <a:t> care roles in their work, facilitating a community of practice across London</a:t>
            </a:r>
          </a:p>
          <a:p>
            <a:pPr marL="285750" lvl="1" indent="-285750">
              <a:spcBef>
                <a:spcPts val="600"/>
              </a:spcBef>
              <a:spcAft>
                <a:spcPts val="600"/>
              </a:spcAft>
              <a:buChar char="•"/>
            </a:pPr>
            <a:endParaRPr lang="en-US" sz="2000">
              <a:solidFill>
                <a:srgbClr val="3F3F3F"/>
              </a:solidFill>
              <a:latin typeface="Calibri"/>
            </a:endParaRPr>
          </a:p>
        </p:txBody>
      </p:sp>
      <p:sp>
        <p:nvSpPr>
          <p:cNvPr id="16" name="TextBox 15">
            <a:extLst>
              <a:ext uri="{FF2B5EF4-FFF2-40B4-BE49-F238E27FC236}">
                <a16:creationId xmlns:a16="http://schemas.microsoft.com/office/drawing/2014/main" id="{E9FC1ADC-BF29-4B8D-A277-D2843670DC33}"/>
              </a:ext>
            </a:extLst>
          </p:cNvPr>
          <p:cNvSpPr txBox="1"/>
          <p:nvPr/>
        </p:nvSpPr>
        <p:spPr>
          <a:xfrm>
            <a:off x="161925" y="3060975"/>
            <a:ext cx="3682596" cy="283154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300"/>
              </a:spcAft>
            </a:pPr>
            <a:r>
              <a:rPr lang="en-US" sz="2400" b="1">
                <a:solidFill>
                  <a:srgbClr val="007EB0"/>
                </a:solidFill>
                <a:latin typeface="Calibri"/>
                <a:cs typeface="Segoe UI"/>
              </a:rPr>
              <a:t>Dr Hina Shahid</a:t>
            </a:r>
            <a:endParaRPr lang="en-US"/>
          </a:p>
          <a:p>
            <a:pPr>
              <a:spcBef>
                <a:spcPts val="600"/>
              </a:spcBef>
              <a:spcAft>
                <a:spcPts val="600"/>
              </a:spcAft>
            </a:pPr>
            <a:r>
              <a:rPr lang="en-US" sz="1600">
                <a:latin typeface="Calibri"/>
              </a:rPr>
              <a:t>Hina is a Portfolio GP in North West London and has a background in Public Health. She has worked in the VCSE sector for 15 years in community engagement, outreach and health inclusion, and health systems strengthening in the UK and internationally and working as an associate with the HLP Health Inequalities team</a:t>
            </a:r>
            <a:endParaRPr lang="en-US" sz="1600" b="1">
              <a:solidFill>
                <a:srgbClr val="007EB0"/>
              </a:solidFill>
              <a:latin typeface="Calibri"/>
            </a:endParaRPr>
          </a:p>
        </p:txBody>
      </p:sp>
      <p:sp>
        <p:nvSpPr>
          <p:cNvPr id="17" name="TextBox 16">
            <a:extLst>
              <a:ext uri="{FF2B5EF4-FFF2-40B4-BE49-F238E27FC236}">
                <a16:creationId xmlns:a16="http://schemas.microsoft.com/office/drawing/2014/main" id="{102A65B8-BC9D-4766-B0FF-F8528F3BEECE}"/>
              </a:ext>
            </a:extLst>
          </p:cNvPr>
          <p:cNvSpPr txBox="1"/>
          <p:nvPr/>
        </p:nvSpPr>
        <p:spPr>
          <a:xfrm>
            <a:off x="3980837" y="3060975"/>
            <a:ext cx="4011373" cy="283154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300"/>
              </a:spcAft>
            </a:pPr>
            <a:r>
              <a:rPr lang="en-US" sz="2400" b="1">
                <a:solidFill>
                  <a:srgbClr val="007EB0"/>
                </a:solidFill>
                <a:latin typeface="Calibri"/>
                <a:cs typeface="Segoe UI"/>
              </a:rPr>
              <a:t>Lianna Martin</a:t>
            </a:r>
            <a:endParaRPr lang="en-US"/>
          </a:p>
          <a:p>
            <a:pPr>
              <a:spcBef>
                <a:spcPts val="600"/>
              </a:spcBef>
              <a:spcAft>
                <a:spcPts val="600"/>
              </a:spcAft>
            </a:pPr>
            <a:r>
              <a:rPr lang="en-US" sz="1600">
                <a:latin typeface="Calibri"/>
              </a:rPr>
              <a:t>With over 20 years experience in the VCSE  and social enterprise sector developing projects and partnership, Lianna has spent at the Bromley by Bow Centre and spent a couple of years supporting the network of SPLWs across London and is a </a:t>
            </a:r>
            <a:r>
              <a:rPr lang="en-US" sz="1600" err="1">
                <a:latin typeface="Calibri"/>
              </a:rPr>
              <a:t>Programme</a:t>
            </a:r>
            <a:r>
              <a:rPr lang="en-US" sz="1600">
                <a:latin typeface="Calibri"/>
              </a:rPr>
              <a:t> Manager at HLP in the Health Inequalities, </a:t>
            </a:r>
            <a:r>
              <a:rPr lang="en-US" sz="1600" err="1">
                <a:latin typeface="Calibri"/>
              </a:rPr>
              <a:t>Personalised</a:t>
            </a:r>
            <a:r>
              <a:rPr lang="en-US" sz="1600">
                <a:latin typeface="Calibri"/>
              </a:rPr>
              <a:t> Care team supporting the NHS to address social determinants of health.</a:t>
            </a:r>
          </a:p>
        </p:txBody>
      </p:sp>
      <p:sp>
        <p:nvSpPr>
          <p:cNvPr id="15" name="TextBox 14">
            <a:extLst>
              <a:ext uri="{FF2B5EF4-FFF2-40B4-BE49-F238E27FC236}">
                <a16:creationId xmlns:a16="http://schemas.microsoft.com/office/drawing/2014/main" id="{0DCDBD7D-DF38-47E9-B661-84B080DB947C}"/>
              </a:ext>
            </a:extLst>
          </p:cNvPr>
          <p:cNvSpPr txBox="1"/>
          <p:nvPr/>
        </p:nvSpPr>
        <p:spPr>
          <a:xfrm>
            <a:off x="8122468" y="3060975"/>
            <a:ext cx="3909746" cy="283154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300"/>
              </a:spcAft>
            </a:pPr>
            <a:r>
              <a:rPr lang="en-US" sz="2400" b="1">
                <a:solidFill>
                  <a:srgbClr val="007EB0"/>
                </a:solidFill>
                <a:latin typeface="Calibri"/>
                <a:cs typeface="Segoe UI"/>
              </a:rPr>
              <a:t>Jenny Brooks</a:t>
            </a:r>
            <a:endParaRPr lang="en-US"/>
          </a:p>
          <a:p>
            <a:pPr>
              <a:spcBef>
                <a:spcPts val="600"/>
              </a:spcBef>
              <a:spcAft>
                <a:spcPts val="600"/>
              </a:spcAft>
            </a:pPr>
            <a:r>
              <a:rPr lang="en-US" sz="1600">
                <a:latin typeface="Calibri"/>
              </a:rPr>
              <a:t>Jenny is a health inequalities project manager in the social Prescribing team at Healthy London Partnership. As well as PCN support, she managers the Social Prescribing Innovators </a:t>
            </a:r>
            <a:r>
              <a:rPr lang="en-US" sz="1600" err="1">
                <a:latin typeface="Calibri"/>
              </a:rPr>
              <a:t>Programme</a:t>
            </a:r>
            <a:r>
              <a:rPr lang="en-US" sz="1600">
                <a:latin typeface="Calibri"/>
              </a:rPr>
              <a:t>. Her background is in data analytics and service improvement in the NHS, with particular interest in population health management and partnership working. </a:t>
            </a:r>
            <a:endParaRPr lang="en-US">
              <a:latin typeface="Calibri"/>
            </a:endParaRPr>
          </a:p>
        </p:txBody>
      </p:sp>
    </p:spTree>
    <p:extLst>
      <p:ext uri="{BB962C8B-B14F-4D97-AF65-F5344CB8AC3E}">
        <p14:creationId xmlns:p14="http://schemas.microsoft.com/office/powerpoint/2010/main" val="939924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nfographic showing an overview of Core20PLUS5 and its key components. Text content is as follows:&#10;&#10;Reducing healthcare inequalities: The Core20PLUS5 approach is designed to support Integrated Care Systems to&#10;drive targeted action in health inequalities improvement.&#10;&#10;The approach is made up of three key parts. The first two parts together provide a population&#10;identification framework designed to be used at ICS level to offer direction &amp; focus in improving health inequalities. &#10;&#10;1.Core20:&#10;• The most deprived 20% of the national population as identified by the national Index of Multiple Deprivation (IMD). The IMD has seven domains with indicators accounting for a wide range of social determinants of health.&#10;&#10;2.PLUS:&#10;• ICS-determined population groups experiencing poorer than average health access, experience and/or outcomes, but not captured in the ‘Core20’ alone. This should be based on ICS population health data.&#10;• Inclusion health groups include: ethnic minority communities, coastal communities, people with multi-morbidities, protected characteristic groups, people experiencing&#10;homelessness, drug and alcohol dependence, vulnerable migrants, Gypsy, Roma and Traveller communities, sex workers, people in contact with the justice system, victims of modern slavery and other socially excluded groups. &#10;&#10;The final part sets out five clinical areas of focus.&#10;&#10;3. 5:&#10;1. Maternity: ensuring continuity of care for 75% of women from BAME communities and from the most deprived groups&#10;2. Severe Mental Illness (SMI): ensuring annual health checks for 60% of those living with SMI (bringing SMI in line with the success seen in Learning Disabilities)&#10;3. Chronic Respiratory Disease: a clear focus&#10;on Chronic Obstructive Pulmonary Disease (COPD) driving up uptake of Covid, Flu and&#10;Pneumonia vaccines to reduce infective exacerbations and emergency hospital&#10;admissions due to those exacerbations&#10;4. Early Cancer Diagnosis: 75% of cases diagnosed at stage 1 or 2 by 2028&#10;5. Hypertension Case-Finding: to allow for interventions to optimise BP and minimise the risk of myocardial infarction and stroke&#10;">
            <a:extLst>
              <a:ext uri="{FF2B5EF4-FFF2-40B4-BE49-F238E27FC236}">
                <a16:creationId xmlns:a16="http://schemas.microsoft.com/office/drawing/2014/main" id="{7FCB23B5-05A1-4CE7-8F6E-86AFA0649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62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C1ADC8-6D26-4836-A761-F90580EA639D}"/>
              </a:ext>
            </a:extLst>
          </p:cNvPr>
          <p:cNvSpPr>
            <a:spLocks noGrp="1"/>
          </p:cNvSpPr>
          <p:nvPr>
            <p:ph type="title" idx="4294967295"/>
          </p:nvPr>
        </p:nvSpPr>
        <p:spPr>
          <a:xfrm>
            <a:off x="319879" y="344602"/>
            <a:ext cx="921883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kumimoji="0" lang="en-GB" sz="4000" b="0" i="0" u="none" strike="noStrike" kern="0" cap="none" spc="0" normalizeH="0" baseline="0" noProof="0">
                <a:ln>
                  <a:noFill/>
                </a:ln>
                <a:solidFill>
                  <a:srgbClr val="4472C4"/>
                </a:solidFill>
                <a:effectLst/>
                <a:uLnTx/>
                <a:uFillTx/>
                <a:latin typeface="Arial"/>
                <a:ea typeface="+mn-ea"/>
                <a:cs typeface="Arial"/>
              </a:rPr>
              <a:t>Core20PLUS5:</a:t>
            </a:r>
            <a:r>
              <a:rPr lang="en-GB" sz="4000" kern="0">
                <a:solidFill>
                  <a:srgbClr val="4472C4"/>
                </a:solidFill>
                <a:latin typeface="Arial"/>
                <a:ea typeface="+mn-ea"/>
                <a:cs typeface="Arial"/>
              </a:rPr>
              <a:t>   </a:t>
            </a:r>
            <a:r>
              <a:rPr kumimoji="0" lang="en-GB" sz="3600" b="0" i="0" u="none" strike="noStrike" kern="0" cap="none" spc="0" normalizeH="0" baseline="0" noProof="0">
                <a:ln>
                  <a:noFill/>
                </a:ln>
                <a:solidFill>
                  <a:srgbClr val="4472C4"/>
                </a:solidFill>
                <a:effectLst/>
                <a:uLnTx/>
                <a:uFillTx/>
                <a:latin typeface="Arial"/>
                <a:ea typeface="+mn-ea"/>
                <a:cs typeface="Arial"/>
              </a:rPr>
              <a:t>A Focused Approach</a:t>
            </a:r>
            <a:endParaRPr kumimoji="0" lang="en-GB" sz="2000" b="0" i="0" u="none" strike="noStrike" kern="0" cap="none" spc="0" normalizeH="0" baseline="0" noProof="0">
              <a:ln>
                <a:noFill/>
              </a:ln>
              <a:solidFill>
                <a:prstClr val="black"/>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42051931-7568-4AC7-BB0D-9A3C30C8F735}"/>
              </a:ext>
            </a:extLst>
          </p:cNvPr>
          <p:cNvSpPr/>
          <p:nvPr/>
        </p:nvSpPr>
        <p:spPr>
          <a:xfrm>
            <a:off x="599761" y="2694205"/>
            <a:ext cx="5569643" cy="3139321"/>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a:solidFill>
                  <a:srgbClr val="000000"/>
                </a:solidFill>
                <a:latin typeface="Arial"/>
                <a:cs typeface="Arial"/>
              </a:rPr>
              <a:t>The Health Inequalities agenda is broad: we recognise </a:t>
            </a:r>
            <a:r>
              <a:rPr lang="en-GB" b="1">
                <a:solidFill>
                  <a:srgbClr val="000000"/>
                </a:solidFill>
                <a:latin typeface="Arial"/>
                <a:cs typeface="Arial"/>
              </a:rPr>
              <a:t>we can’t ‘do it all’ immediately</a:t>
            </a:r>
          </a:p>
          <a:p>
            <a:pPr marL="285750" indent="-285750">
              <a:buFont typeface="Arial" panose="020B0604020202020204" pitchFamily="34" charset="0"/>
              <a:buChar char="•"/>
            </a:pPr>
            <a:endParaRPr lang="en-GB">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rgbClr val="000000"/>
                </a:solidFill>
                <a:latin typeface="Arial"/>
                <a:cs typeface="Arial"/>
              </a:rPr>
              <a:t>In identifying the NHS contribution to the wider system effort to tackle health inequalities, we recognised the need for a </a:t>
            </a:r>
            <a:r>
              <a:rPr lang="en-GB" b="1">
                <a:solidFill>
                  <a:srgbClr val="000000"/>
                </a:solidFill>
                <a:latin typeface="Arial"/>
                <a:cs typeface="Arial"/>
              </a:rPr>
              <a:t>focused approach for tackling health inequalities</a:t>
            </a:r>
          </a:p>
          <a:p>
            <a:endParaRPr lang="en-GB" b="1">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rgbClr val="000000"/>
                </a:solidFill>
                <a:latin typeface="Arial"/>
                <a:cs typeface="Arial"/>
              </a:rPr>
              <a:t>This</a:t>
            </a:r>
            <a:r>
              <a:rPr lang="en-GB" b="1">
                <a:solidFill>
                  <a:srgbClr val="000000"/>
                </a:solidFill>
                <a:latin typeface="Arial"/>
                <a:cs typeface="Arial"/>
              </a:rPr>
              <a:t> focused </a:t>
            </a:r>
            <a:r>
              <a:rPr lang="en-GB">
                <a:solidFill>
                  <a:srgbClr val="000000"/>
                </a:solidFill>
                <a:latin typeface="Arial"/>
                <a:cs typeface="Arial"/>
              </a:rPr>
              <a:t>approach enables us to gain </a:t>
            </a:r>
            <a:r>
              <a:rPr lang="en-GB" b="1">
                <a:solidFill>
                  <a:srgbClr val="000000"/>
                </a:solidFill>
                <a:latin typeface="Arial"/>
                <a:cs typeface="Arial"/>
              </a:rPr>
              <a:t>traction </a:t>
            </a:r>
            <a:r>
              <a:rPr lang="en-GB">
                <a:solidFill>
                  <a:srgbClr val="000000"/>
                </a:solidFill>
                <a:latin typeface="Arial"/>
                <a:cs typeface="Arial"/>
              </a:rPr>
              <a:t>thus demonstrating </a:t>
            </a:r>
            <a:r>
              <a:rPr lang="en-GB" b="1">
                <a:solidFill>
                  <a:srgbClr val="000000"/>
                </a:solidFill>
                <a:latin typeface="Arial"/>
                <a:cs typeface="Arial"/>
              </a:rPr>
              <a:t>impact </a:t>
            </a:r>
            <a:r>
              <a:rPr lang="en-GB">
                <a:solidFill>
                  <a:srgbClr val="000000"/>
                </a:solidFill>
                <a:latin typeface="Arial"/>
                <a:cs typeface="Arial"/>
              </a:rPr>
              <a:t>in reducing health inequalities</a:t>
            </a:r>
            <a:endParaRPr lang="en-GB">
              <a:solidFill>
                <a:srgbClr val="000000"/>
              </a:solidFill>
              <a:latin typeface="Arial" panose="020B0604020202020204" pitchFamily="34" charset="0"/>
              <a:cs typeface="Arial" panose="020B0604020202020204" pitchFamily="34" charset="0"/>
            </a:endParaRPr>
          </a:p>
        </p:txBody>
      </p:sp>
      <p:pic>
        <p:nvPicPr>
          <p:cNvPr id="2" name="Picture 2" descr="Logo, company name&#10;&#10;Description automatically generated">
            <a:extLst>
              <a:ext uri="{FF2B5EF4-FFF2-40B4-BE49-F238E27FC236}">
                <a16:creationId xmlns:a16="http://schemas.microsoft.com/office/drawing/2014/main" id="{CF31235D-CC85-463B-89D4-E79E58314F35}"/>
              </a:ext>
            </a:extLst>
          </p:cNvPr>
          <p:cNvPicPr>
            <a:picLocks noChangeAspect="1"/>
          </p:cNvPicPr>
          <p:nvPr/>
        </p:nvPicPr>
        <p:blipFill>
          <a:blip r:embed="rId3"/>
          <a:stretch>
            <a:fillRect/>
          </a:stretch>
        </p:blipFill>
        <p:spPr>
          <a:xfrm>
            <a:off x="406401" y="162905"/>
            <a:ext cx="3632200" cy="1060609"/>
          </a:xfrm>
          <a:prstGeom prst="rect">
            <a:avLst/>
          </a:prstGeom>
        </p:spPr>
      </p:pic>
      <p:grpSp>
        <p:nvGrpSpPr>
          <p:cNvPr id="3" name="Group 2" descr="A triangle model showing that focus, leads to traction, which leads to impact. The word 'focus' is at the top, with an arrow pointing towards the word 'traction' on the bottom left, then an arrow pointing towards the word 'impact' on the bottom right.">
            <a:extLst>
              <a:ext uri="{FF2B5EF4-FFF2-40B4-BE49-F238E27FC236}">
                <a16:creationId xmlns:a16="http://schemas.microsoft.com/office/drawing/2014/main" id="{FCD6F3CA-9820-439A-BA53-50491195ECF3}"/>
              </a:ext>
            </a:extLst>
          </p:cNvPr>
          <p:cNvGrpSpPr/>
          <p:nvPr/>
        </p:nvGrpSpPr>
        <p:grpSpPr>
          <a:xfrm>
            <a:off x="6195153" y="1124835"/>
            <a:ext cx="5685182" cy="4361908"/>
            <a:chOff x="6195153" y="1124835"/>
            <a:chExt cx="5685182" cy="4361908"/>
          </a:xfrm>
        </p:grpSpPr>
        <p:sp>
          <p:nvSpPr>
            <p:cNvPr id="5" name="Isosceles Triangle 4">
              <a:extLst>
                <a:ext uri="{FF2B5EF4-FFF2-40B4-BE49-F238E27FC236}">
                  <a16:creationId xmlns:a16="http://schemas.microsoft.com/office/drawing/2014/main" id="{5B6E3BE2-ECF9-442A-AEBB-DDF6788A6B08}"/>
                </a:ext>
              </a:extLst>
            </p:cNvPr>
            <p:cNvSpPr>
              <a:spLocks noChangeAspect="1"/>
            </p:cNvSpPr>
            <p:nvPr/>
          </p:nvSpPr>
          <p:spPr>
            <a:xfrm>
              <a:off x="6195153" y="1124835"/>
              <a:ext cx="5685182" cy="4361908"/>
            </a:xfrm>
            <a:prstGeom prst="triangle">
              <a:avLst/>
            </a:prstGeom>
            <a:solidFill>
              <a:srgbClr val="3DB2E7"/>
            </a:solidFill>
            <a:ln w="47625" cap="flat" cmpd="sng" algn="ctr">
              <a:solidFill>
                <a:srgbClr val="0070C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4C405F37-3505-4FB0-B2BA-EF340586813B}"/>
                </a:ext>
              </a:extLst>
            </p:cNvPr>
            <p:cNvGrpSpPr/>
            <p:nvPr/>
          </p:nvGrpSpPr>
          <p:grpSpPr>
            <a:xfrm>
              <a:off x="7616450" y="3305789"/>
              <a:ext cx="2842591" cy="2180954"/>
              <a:chOff x="6092449" y="3305789"/>
              <a:chExt cx="2842591" cy="2180954"/>
            </a:xfrm>
          </p:grpSpPr>
          <p:cxnSp>
            <p:nvCxnSpPr>
              <p:cNvPr id="7" name="Straight Connector 6">
                <a:extLst>
                  <a:ext uri="{FF2B5EF4-FFF2-40B4-BE49-F238E27FC236}">
                    <a16:creationId xmlns:a16="http://schemas.microsoft.com/office/drawing/2014/main" id="{F958D64B-406A-4D3B-877A-709D7FAEEEB6}"/>
                  </a:ext>
                </a:extLst>
              </p:cNvPr>
              <p:cNvCxnSpPr>
                <a:cxnSpLocks/>
                <a:stCxn id="5" idx="1"/>
              </p:cNvCxnSpPr>
              <p:nvPr/>
            </p:nvCxnSpPr>
            <p:spPr>
              <a:xfrm>
                <a:off x="6092449" y="3305789"/>
                <a:ext cx="1421295" cy="718562"/>
              </a:xfrm>
              <a:prstGeom prst="line">
                <a:avLst/>
              </a:prstGeom>
              <a:noFill/>
              <a:ln w="34925" cap="flat" cmpd="sng" algn="ctr">
                <a:solidFill>
                  <a:srgbClr val="0070C0"/>
                </a:solidFill>
                <a:prstDash val="solid"/>
                <a:miter lim="800000"/>
              </a:ln>
              <a:effectLst/>
            </p:spPr>
          </p:cxnSp>
          <p:cxnSp>
            <p:nvCxnSpPr>
              <p:cNvPr id="8" name="Straight Connector 7">
                <a:extLst>
                  <a:ext uri="{FF2B5EF4-FFF2-40B4-BE49-F238E27FC236}">
                    <a16:creationId xmlns:a16="http://schemas.microsoft.com/office/drawing/2014/main" id="{0A1AB9E8-DE47-426B-8B35-EF21A25F8957}"/>
                  </a:ext>
                </a:extLst>
              </p:cNvPr>
              <p:cNvCxnSpPr>
                <a:cxnSpLocks/>
                <a:stCxn id="5" idx="5"/>
              </p:cNvCxnSpPr>
              <p:nvPr/>
            </p:nvCxnSpPr>
            <p:spPr>
              <a:xfrm flipH="1">
                <a:off x="7513744" y="3305789"/>
                <a:ext cx="1421296" cy="718562"/>
              </a:xfrm>
              <a:prstGeom prst="line">
                <a:avLst/>
              </a:prstGeom>
              <a:noFill/>
              <a:ln w="34925" cap="flat" cmpd="sng" algn="ctr">
                <a:solidFill>
                  <a:srgbClr val="0070C0"/>
                </a:solidFill>
                <a:prstDash val="solid"/>
                <a:miter lim="800000"/>
              </a:ln>
              <a:effectLst/>
            </p:spPr>
          </p:cxnSp>
          <p:cxnSp>
            <p:nvCxnSpPr>
              <p:cNvPr id="9" name="Straight Connector 8">
                <a:extLst>
                  <a:ext uri="{FF2B5EF4-FFF2-40B4-BE49-F238E27FC236}">
                    <a16:creationId xmlns:a16="http://schemas.microsoft.com/office/drawing/2014/main" id="{4AEABA85-9299-4624-B98E-989F35B90CAD}"/>
                  </a:ext>
                </a:extLst>
              </p:cNvPr>
              <p:cNvCxnSpPr>
                <a:cxnSpLocks/>
                <a:endCxn id="5" idx="3"/>
              </p:cNvCxnSpPr>
              <p:nvPr/>
            </p:nvCxnSpPr>
            <p:spPr>
              <a:xfrm>
                <a:off x="7513744" y="4024351"/>
                <a:ext cx="0" cy="1462392"/>
              </a:xfrm>
              <a:prstGeom prst="line">
                <a:avLst/>
              </a:prstGeom>
              <a:noFill/>
              <a:ln w="34925" cap="flat" cmpd="sng" algn="ctr">
                <a:solidFill>
                  <a:srgbClr val="0070C0"/>
                </a:solidFill>
                <a:prstDash val="solid"/>
                <a:miter lim="800000"/>
              </a:ln>
              <a:effectLst/>
            </p:spPr>
          </p:cxnSp>
        </p:grpSp>
        <p:sp>
          <p:nvSpPr>
            <p:cNvPr id="10" name="Rectangle 9">
              <a:extLst>
                <a:ext uri="{FF2B5EF4-FFF2-40B4-BE49-F238E27FC236}">
                  <a16:creationId xmlns:a16="http://schemas.microsoft.com/office/drawing/2014/main" id="{1CA522CF-979C-4575-9DCE-52EAC8E41E7D}"/>
                </a:ext>
              </a:extLst>
            </p:cNvPr>
            <p:cNvSpPr/>
            <p:nvPr/>
          </p:nvSpPr>
          <p:spPr>
            <a:xfrm>
              <a:off x="8227266" y="2526888"/>
              <a:ext cx="1620957" cy="584775"/>
            </a:xfrm>
            <a:prstGeom prst="rect">
              <a:avLst/>
            </a:prstGeom>
            <a:noFill/>
          </p:spPr>
          <p:txBody>
            <a:bodyPr wrap="square" lIns="91440" tIns="45720" rIns="91440" bIns="45720">
              <a:spAutoFit/>
            </a:bodyPr>
            <a:lstStyle/>
            <a:p>
              <a:pPr algn="ctr"/>
              <a:r>
                <a:rPr lang="en-US" sz="3200" b="1">
                  <a:ln w="10160">
                    <a:solidFill>
                      <a:prstClr val="white"/>
                    </a:solidFill>
                    <a:prstDash val="solid"/>
                  </a:ln>
                  <a:solidFill>
                    <a:srgbClr val="FFFFFF"/>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rPr>
                <a:t>FOCUS</a:t>
              </a:r>
            </a:p>
          </p:txBody>
        </p:sp>
        <p:sp>
          <p:nvSpPr>
            <p:cNvPr id="11" name="Rectangle 10">
              <a:extLst>
                <a:ext uri="{FF2B5EF4-FFF2-40B4-BE49-F238E27FC236}">
                  <a16:creationId xmlns:a16="http://schemas.microsoft.com/office/drawing/2014/main" id="{7686D807-911F-4EC4-8217-2AA9D7B4B37D}"/>
                </a:ext>
              </a:extLst>
            </p:cNvPr>
            <p:cNvSpPr/>
            <p:nvPr/>
          </p:nvSpPr>
          <p:spPr>
            <a:xfrm>
              <a:off x="9305387" y="4368789"/>
              <a:ext cx="1920141" cy="646331"/>
            </a:xfrm>
            <a:prstGeom prst="rect">
              <a:avLst/>
            </a:prstGeom>
            <a:noFill/>
          </p:spPr>
          <p:txBody>
            <a:bodyPr wrap="square" lIns="91440" tIns="45720" rIns="91440" bIns="45720">
              <a:spAutoFit/>
            </a:bodyPr>
            <a:lstStyle/>
            <a:p>
              <a:pPr algn="ctr"/>
              <a:r>
                <a:rPr lang="en-US" sz="3600" b="1">
                  <a:ln w="10160">
                    <a:solidFill>
                      <a:prstClr val="white"/>
                    </a:solidFill>
                    <a:prstDash val="solid"/>
                  </a:ln>
                  <a:solidFill>
                    <a:srgbClr val="FFFFFF"/>
                  </a:solidFill>
                  <a:effectLst>
                    <a:glow rad="139700">
                      <a:srgbClr val="4472C4">
                        <a:satMod val="175000"/>
                        <a:alpha val="40000"/>
                      </a:srgbClr>
                    </a:glow>
                    <a:outerShdw blurRad="63500" sx="102000" sy="102000" algn="ctr" rotWithShape="0">
                      <a:prstClr val="black">
                        <a:alpha val="40000"/>
                      </a:prstClr>
                    </a:outerShdw>
                  </a:effectLst>
                  <a:latin typeface="Arial" panose="020B0604020202020204" pitchFamily="34" charset="0"/>
                  <a:cs typeface="Arial" panose="020B0604020202020204" pitchFamily="34" charset="0"/>
                </a:rPr>
                <a:t>IMPACT</a:t>
              </a:r>
            </a:p>
          </p:txBody>
        </p:sp>
        <p:sp>
          <p:nvSpPr>
            <p:cNvPr id="12" name="Rectangle 11">
              <a:extLst>
                <a:ext uri="{FF2B5EF4-FFF2-40B4-BE49-F238E27FC236}">
                  <a16:creationId xmlns:a16="http://schemas.microsoft.com/office/drawing/2014/main" id="{8CA64F97-36EA-4F69-9949-F30A52CA103C}"/>
                </a:ext>
              </a:extLst>
            </p:cNvPr>
            <p:cNvSpPr/>
            <p:nvPr/>
          </p:nvSpPr>
          <p:spPr>
            <a:xfrm>
              <a:off x="6759657" y="4408069"/>
              <a:ext cx="2303836" cy="584775"/>
            </a:xfrm>
            <a:prstGeom prst="rect">
              <a:avLst/>
            </a:prstGeom>
            <a:noFill/>
            <a:effectLst>
              <a:glow rad="101600">
                <a:srgbClr val="ED7D31">
                  <a:satMod val="175000"/>
                  <a:alpha val="40000"/>
                </a:srgbClr>
              </a:glow>
            </a:effectLst>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10160">
                    <a:solidFill>
                      <a:prstClr val="white"/>
                    </a:solidFill>
                    <a:prstDash val="solid"/>
                  </a:ln>
                  <a:solidFill>
                    <a:srgbClr val="FFFFFF"/>
                  </a:solidFill>
                  <a:effectLst>
                    <a:outerShdw blurRad="63500" sx="102000" sy="102000" algn="ctr" rotWithShape="0">
                      <a:prstClr val="black">
                        <a:alpha val="40000"/>
                      </a:prstClr>
                    </a:outerShdw>
                  </a:effectLst>
                  <a:uLnTx/>
                  <a:uFillTx/>
                  <a:latin typeface="Arial" panose="020B0604020202020204" pitchFamily="34" charset="0"/>
                  <a:cs typeface="Arial" panose="020B0604020202020204" pitchFamily="34" charset="0"/>
                </a:rPr>
                <a:t>TRACTION</a:t>
              </a:r>
            </a:p>
          </p:txBody>
        </p:sp>
        <p:sp>
          <p:nvSpPr>
            <p:cNvPr id="16" name="Arrow: Down 15">
              <a:extLst>
                <a:ext uri="{FF2B5EF4-FFF2-40B4-BE49-F238E27FC236}">
                  <a16:creationId xmlns:a16="http://schemas.microsoft.com/office/drawing/2014/main" id="{882C7E93-14DE-41C6-9F30-E84B8ECDA97A}"/>
                </a:ext>
              </a:extLst>
            </p:cNvPr>
            <p:cNvSpPr/>
            <p:nvPr/>
          </p:nvSpPr>
          <p:spPr>
            <a:xfrm rot="1728229">
              <a:off x="7616561" y="3105934"/>
              <a:ext cx="699684" cy="891254"/>
            </a:xfrm>
            <a:prstGeom prst="downArrow">
              <a:avLst/>
            </a:prstGeom>
            <a:solidFill>
              <a:srgbClr val="B42574"/>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6A367BA0-FD51-4906-8C32-5405345428A1}"/>
                </a:ext>
              </a:extLst>
            </p:cNvPr>
            <p:cNvSpPr/>
            <p:nvPr/>
          </p:nvSpPr>
          <p:spPr>
            <a:xfrm rot="16200000">
              <a:off x="8789750" y="4659762"/>
              <a:ext cx="699684" cy="891254"/>
            </a:xfrm>
            <a:prstGeom prst="downArrow">
              <a:avLst/>
            </a:prstGeom>
            <a:solidFill>
              <a:srgbClr val="B42574"/>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D61D02B-9340-47DE-9312-4F2341A1BFC6}"/>
              </a:ext>
            </a:extLst>
          </p:cNvPr>
          <p:cNvSpPr/>
          <p:nvPr/>
        </p:nvSpPr>
        <p:spPr>
          <a:xfrm>
            <a:off x="410818" y="871354"/>
            <a:ext cx="6096000" cy="1723549"/>
          </a:xfrm>
          <a:prstGeom prst="rect">
            <a:avLst/>
          </a:prstGeom>
        </p:spPr>
        <p:txBody>
          <a:bodyPr>
            <a:spAutoFit/>
          </a:bodyPr>
          <a:lstStyle/>
          <a:p>
            <a:pPr marL="285750" indent="-285750">
              <a:buFont typeface="Arial" panose="020B0604020202020204" pitchFamily="34" charset="0"/>
              <a:buChar char="•"/>
            </a:pPr>
            <a:endParaRPr lang="en-GB" sz="1600">
              <a:solidFill>
                <a:srgbClr val="000000"/>
              </a:solidFill>
              <a:latin typeface="Arial" panose="020B0604020202020204" pitchFamily="34" charset="0"/>
              <a:cs typeface="Arial" panose="020B0604020202020204" pitchFamily="34" charset="0"/>
            </a:endParaRPr>
          </a:p>
          <a:p>
            <a:r>
              <a:rPr lang="en-GB">
                <a:solidFill>
                  <a:srgbClr val="000000"/>
                </a:solidFill>
                <a:latin typeface="Arial"/>
                <a:cs typeface="Arial"/>
              </a:rPr>
              <a:t>Core20PLUS5 offers ICSs a multi-year and </a:t>
            </a:r>
            <a:r>
              <a:rPr lang="en-GB" b="1">
                <a:solidFill>
                  <a:srgbClr val="000000"/>
                </a:solidFill>
                <a:latin typeface="Arial"/>
                <a:cs typeface="Arial"/>
              </a:rPr>
              <a:t>focused delivery approach</a:t>
            </a:r>
            <a:r>
              <a:rPr lang="en-GB">
                <a:solidFill>
                  <a:srgbClr val="000000"/>
                </a:solidFill>
                <a:latin typeface="Arial"/>
                <a:cs typeface="Arial"/>
              </a:rPr>
              <a:t> to enable prioritisation of energies and resources in the delivery of NHS LTP commitments to tackling health inequalities within the existing funding envelope.</a:t>
            </a:r>
          </a:p>
        </p:txBody>
      </p:sp>
      <p:sp>
        <p:nvSpPr>
          <p:cNvPr id="4" name="Rectangle: Rounded Corners 3">
            <a:extLst>
              <a:ext uri="{FF2B5EF4-FFF2-40B4-BE49-F238E27FC236}">
                <a16:creationId xmlns:a16="http://schemas.microsoft.com/office/drawing/2014/main" id="{A5863598-DEEA-4812-A0B7-19E63C6F7175}"/>
              </a:ext>
            </a:extLst>
          </p:cNvPr>
          <p:cNvSpPr/>
          <p:nvPr/>
        </p:nvSpPr>
        <p:spPr>
          <a:xfrm>
            <a:off x="9848223" y="1300911"/>
            <a:ext cx="1920142" cy="19142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t>Role of Social Prescribing is paramount to people &amp; communities </a:t>
            </a:r>
          </a:p>
        </p:txBody>
      </p:sp>
      <p:sp>
        <p:nvSpPr>
          <p:cNvPr id="18" name="Arrow: Down 17">
            <a:extLst>
              <a:ext uri="{FF2B5EF4-FFF2-40B4-BE49-F238E27FC236}">
                <a16:creationId xmlns:a16="http://schemas.microsoft.com/office/drawing/2014/main" id="{2800D9A2-22BE-4F46-A89E-2EAE21519E19}"/>
              </a:ext>
            </a:extLst>
          </p:cNvPr>
          <p:cNvSpPr/>
          <p:nvPr/>
        </p:nvSpPr>
        <p:spPr>
          <a:xfrm rot="1203078">
            <a:off x="11009116" y="3429000"/>
            <a:ext cx="745034" cy="718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3367472A-A61E-403A-A423-E88CBE541503}"/>
              </a:ext>
            </a:extLst>
          </p:cNvPr>
          <p:cNvSpPr/>
          <p:nvPr/>
        </p:nvSpPr>
        <p:spPr>
          <a:xfrm rot="1203078">
            <a:off x="9212703" y="1664629"/>
            <a:ext cx="745034" cy="718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9605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FE98A5-C328-44F4-8031-9FB652BDB2D1}"/>
              </a:ext>
            </a:extLst>
          </p:cNvPr>
          <p:cNvSpPr>
            <a:spLocks noGrp="1"/>
          </p:cNvSpPr>
          <p:nvPr>
            <p:ph type="title" idx="4294967295"/>
          </p:nvPr>
        </p:nvSpPr>
        <p:spPr>
          <a:xfrm>
            <a:off x="4066089" y="404694"/>
            <a:ext cx="1002064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accent1"/>
                </a:solidFill>
                <a:effectLst/>
                <a:uLnTx/>
                <a:uFillTx/>
                <a:latin typeface="Arial"/>
                <a:ea typeface="+mn-ea"/>
                <a:cs typeface="Arial"/>
              </a:rPr>
              <a:t>Quality Improvement Methods</a:t>
            </a:r>
            <a:endParaRPr lang="en-GB" sz="3200" b="0" i="0" u="none" strike="noStrike" kern="1200" cap="none" spc="0" normalizeH="0" baseline="0" noProof="0">
              <a:ln>
                <a:noFill/>
              </a:ln>
              <a:solidFill>
                <a:schemeClr val="accent1"/>
              </a:solidFill>
              <a:effectLst/>
              <a:uLnTx/>
              <a:uFillTx/>
              <a:latin typeface="Arial"/>
              <a:ea typeface="+mn-ea"/>
              <a:cs typeface="Arial"/>
            </a:endParaRPr>
          </a:p>
        </p:txBody>
      </p:sp>
      <p:sp>
        <p:nvSpPr>
          <p:cNvPr id="5" name="Rectangle 4">
            <a:extLst>
              <a:ext uri="{FF2B5EF4-FFF2-40B4-BE49-F238E27FC236}">
                <a16:creationId xmlns:a16="http://schemas.microsoft.com/office/drawing/2014/main" id="{70850F74-80C8-48BF-A10E-F53AA8EDD912}"/>
              </a:ext>
            </a:extLst>
          </p:cNvPr>
          <p:cNvSpPr/>
          <p:nvPr/>
        </p:nvSpPr>
        <p:spPr>
          <a:xfrm>
            <a:off x="843367" y="1537633"/>
            <a:ext cx="10505265" cy="4093428"/>
          </a:xfrm>
          <a:prstGeom prst="rect">
            <a:avLst/>
          </a:prstGeom>
        </p:spPr>
        <p:txBody>
          <a:bodyPr wrap="square">
            <a:spAutoFit/>
          </a:bodyPr>
          <a:lstStyle/>
          <a:p>
            <a:pPr fontAlgn="base"/>
            <a:r>
              <a:rPr lang="en-GB" sz="2000">
                <a:latin typeface="Arial" panose="020B0604020202020204" pitchFamily="34" charset="0"/>
                <a:cs typeface="Arial" panose="020B0604020202020204" pitchFamily="34" charset="0"/>
              </a:rPr>
              <a:t>Core20PLUS5 will be driven by QI methodology, including:</a:t>
            </a:r>
          </a:p>
          <a:p>
            <a:pPr fontAlgn="base"/>
            <a:endParaRPr lang="en-GB" sz="2000" b="1">
              <a:latin typeface="Arial" panose="020B0604020202020204" pitchFamily="34" charset="0"/>
              <a:cs typeface="Arial" panose="020B0604020202020204" pitchFamily="34" charset="0"/>
            </a:endParaRPr>
          </a:p>
          <a:p>
            <a:pPr marL="342900" indent="-342900" fontAlgn="base">
              <a:buAutoNum type="arabicParenR"/>
            </a:pPr>
            <a:r>
              <a:rPr lang="en-GB" sz="2000" b="1">
                <a:latin typeface="Arial" panose="020B0604020202020204" pitchFamily="34" charset="0"/>
                <a:cs typeface="Arial" panose="020B0604020202020204" pitchFamily="34" charset="0"/>
              </a:rPr>
              <a:t>Strengths-based approach</a:t>
            </a:r>
            <a:r>
              <a:rPr lang="en-GB"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a:t>
            </a:r>
          </a:p>
          <a:p>
            <a:pPr marL="800100" lvl="1" indent="-342900" fontAlgn="base">
              <a:buFont typeface="+mj-lt"/>
              <a:buAutoNum type="alphaLcParenR"/>
            </a:pPr>
            <a:r>
              <a:rPr lang="en-GB" sz="2000">
                <a:latin typeface="Arial" panose="020B0604020202020204" pitchFamily="34" charset="0"/>
                <a:cs typeface="Arial" panose="020B0604020202020204" pitchFamily="34" charset="0"/>
              </a:rPr>
              <a:t>Identify Exemplars</a:t>
            </a:r>
            <a:r>
              <a:rPr lang="en-US" sz="2000">
                <a:latin typeface="Arial" panose="020B0604020202020204" pitchFamily="34" charset="0"/>
                <a:cs typeface="Arial" panose="020B0604020202020204" pitchFamily="34" charset="0"/>
              </a:rPr>
              <a:t>​</a:t>
            </a:r>
          </a:p>
          <a:p>
            <a:pPr marL="800100" lvl="1" indent="-342900" fontAlgn="base">
              <a:buFont typeface="+mj-lt"/>
              <a:buAutoNum type="alphaLcParenR"/>
            </a:pPr>
            <a:r>
              <a:rPr lang="en-GB" sz="2000">
                <a:latin typeface="Arial" panose="020B0604020202020204" pitchFamily="34" charset="0"/>
                <a:cs typeface="Arial" panose="020B0604020202020204" pitchFamily="34" charset="0"/>
              </a:rPr>
              <a:t>Build from strength</a:t>
            </a:r>
            <a:r>
              <a:rPr lang="en-US" sz="2000">
                <a:latin typeface="Arial" panose="020B0604020202020204" pitchFamily="34" charset="0"/>
                <a:cs typeface="Arial" panose="020B0604020202020204" pitchFamily="34" charset="0"/>
              </a:rPr>
              <a:t>​</a:t>
            </a:r>
          </a:p>
          <a:p>
            <a:pPr lvl="1" fontAlgn="base"/>
            <a:endParaRPr lang="en-US" sz="2000">
              <a:latin typeface="Arial" panose="020B0604020202020204" pitchFamily="34" charset="0"/>
              <a:cs typeface="Arial" panose="020B0604020202020204" pitchFamily="34" charset="0"/>
            </a:endParaRPr>
          </a:p>
          <a:p>
            <a:pPr marL="342900" indent="-342900" fontAlgn="base">
              <a:buFontTx/>
              <a:buAutoNum type="arabicParenR"/>
            </a:pPr>
            <a:r>
              <a:rPr lang="en-GB" sz="2000" b="1">
                <a:latin typeface="Arial" panose="020B0604020202020204" pitchFamily="34" charset="0"/>
                <a:cs typeface="Arial" panose="020B0604020202020204" pitchFamily="34" charset="0"/>
              </a:rPr>
              <a:t>Co-Production</a:t>
            </a:r>
            <a:r>
              <a:rPr lang="en-GB"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p>
          <a:p>
            <a:pPr marL="800100" lvl="1" indent="-342900" fontAlgn="base">
              <a:buFont typeface="+mj-lt"/>
              <a:buAutoNum type="alphaLcParenR"/>
            </a:pPr>
            <a:r>
              <a:rPr lang="en-GB" sz="2000">
                <a:latin typeface="Arial" panose="020B0604020202020204" pitchFamily="34" charset="0"/>
                <a:cs typeface="Arial" panose="020B0604020202020204" pitchFamily="34" charset="0"/>
              </a:rPr>
              <a:t>Engaging Communities in design, implementation &amp; evaluation.</a:t>
            </a:r>
            <a:r>
              <a:rPr lang="en-US" sz="2000">
                <a:latin typeface="Arial" panose="020B0604020202020204" pitchFamily="34" charset="0"/>
                <a:cs typeface="Arial" panose="020B0604020202020204" pitchFamily="34" charset="0"/>
              </a:rPr>
              <a:t>​</a:t>
            </a:r>
          </a:p>
          <a:p>
            <a:pPr marL="800100" lvl="1" indent="-342900" fontAlgn="base">
              <a:buFont typeface="+mj-lt"/>
              <a:buAutoNum type="alphaLcParenR"/>
            </a:pPr>
            <a:r>
              <a:rPr lang="en-GB" sz="2000">
                <a:latin typeface="Arial" panose="020B0604020202020204" pitchFamily="34" charset="0"/>
                <a:cs typeface="Arial" panose="020B0604020202020204" pitchFamily="34" charset="0"/>
              </a:rPr>
              <a:t>Genuinely listen with curiosity</a:t>
            </a:r>
          </a:p>
          <a:p>
            <a:pPr marL="800100" lvl="1" indent="-342900" fontAlgn="base">
              <a:buFont typeface="+mj-lt"/>
              <a:buAutoNum type="alphaLcParenR"/>
            </a:pPr>
            <a:endParaRPr lang="en-GB" sz="2000" b="1">
              <a:latin typeface="Arial" panose="020B0604020202020204" pitchFamily="34" charset="0"/>
              <a:cs typeface="Arial" panose="020B0604020202020204" pitchFamily="34" charset="0"/>
            </a:endParaRPr>
          </a:p>
          <a:p>
            <a:pPr marL="342900" indent="-342900" fontAlgn="base">
              <a:buFontTx/>
              <a:buAutoNum type="arabicParenR"/>
            </a:pPr>
            <a:r>
              <a:rPr lang="en-GB" sz="2000" b="1">
                <a:latin typeface="Arial" panose="020B0604020202020204" pitchFamily="34" charset="0"/>
                <a:cs typeface="Arial" panose="020B0604020202020204" pitchFamily="34" charset="0"/>
              </a:rPr>
              <a:t>Data-driven Improvement </a:t>
            </a:r>
            <a:r>
              <a:rPr lang="en-GB" sz="2000">
                <a:latin typeface="Arial" panose="020B0604020202020204" pitchFamily="34" charset="0"/>
                <a:cs typeface="Arial" panose="020B0604020202020204" pitchFamily="34" charset="0"/>
              </a:rPr>
              <a:t>– Creating virtuous circles of data generating actionable insight which then drive interventions to bring about improvement thus generating intelligence about  what works</a:t>
            </a:r>
          </a:p>
        </p:txBody>
      </p:sp>
      <p:pic>
        <p:nvPicPr>
          <p:cNvPr id="2" name="Picture 2" descr="Logo, company name&#10;&#10;Description automatically generated">
            <a:extLst>
              <a:ext uri="{FF2B5EF4-FFF2-40B4-BE49-F238E27FC236}">
                <a16:creationId xmlns:a16="http://schemas.microsoft.com/office/drawing/2014/main" id="{1DFF61DE-F17A-40E9-B3C3-C5E9AA20B94B}"/>
              </a:ext>
            </a:extLst>
          </p:cNvPr>
          <p:cNvPicPr>
            <a:picLocks noChangeAspect="1"/>
          </p:cNvPicPr>
          <p:nvPr/>
        </p:nvPicPr>
        <p:blipFill>
          <a:blip r:embed="rId2"/>
          <a:stretch>
            <a:fillRect/>
          </a:stretch>
        </p:blipFill>
        <p:spPr>
          <a:xfrm>
            <a:off x="251620" y="162905"/>
            <a:ext cx="3632200" cy="1060609"/>
          </a:xfrm>
          <a:prstGeom prst="rect">
            <a:avLst/>
          </a:prstGeom>
        </p:spPr>
      </p:pic>
    </p:spTree>
    <p:extLst>
      <p:ext uri="{BB962C8B-B14F-4D97-AF65-F5344CB8AC3E}">
        <p14:creationId xmlns:p14="http://schemas.microsoft.com/office/powerpoint/2010/main" val="20014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5B0A73-BABE-4531-A26B-6204D70AE3DE}"/>
              </a:ext>
            </a:extLst>
          </p:cNvPr>
          <p:cNvSpPr>
            <a:spLocks noGrp="1"/>
          </p:cNvSpPr>
          <p:nvPr>
            <p:ph type="title"/>
          </p:nvPr>
        </p:nvSpPr>
        <p:spPr>
          <a:xfrm>
            <a:off x="158262" y="283797"/>
            <a:ext cx="10641013" cy="612775"/>
          </a:xfrm>
        </p:spPr>
        <p:txBody>
          <a:bodyPr>
            <a:normAutofit/>
          </a:bodyPr>
          <a:lstStyle/>
          <a:p>
            <a:r>
              <a:rPr lang="en-US" b="1">
                <a:solidFill>
                  <a:schemeClr val="accent1"/>
                </a:solidFill>
                <a:latin typeface="Arial" panose="020B0604020202020204" pitchFamily="34" charset="0"/>
                <a:cs typeface="Arial" panose="020B0604020202020204" pitchFamily="34" charset="0"/>
              </a:rPr>
              <a:t>Proactive Approaches to </a:t>
            </a:r>
            <a:r>
              <a:rPr lang="en-US" b="1">
                <a:solidFill>
                  <a:schemeClr val="accent1"/>
                </a:solidFill>
              </a:rPr>
              <a:t>Social Prescribing</a:t>
            </a:r>
            <a:endParaRPr lang="en-US" b="1">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B50D0E-017C-40C2-BD96-810CBC8B400D}"/>
              </a:ext>
            </a:extLst>
          </p:cNvPr>
          <p:cNvSpPr txBox="1"/>
          <p:nvPr/>
        </p:nvSpPr>
        <p:spPr>
          <a:xfrm>
            <a:off x="306599" y="1127401"/>
            <a:ext cx="7622449" cy="483209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latin typeface="Arial" panose="020B0604020202020204" pitchFamily="34" charset="0"/>
                <a:cs typeface="Arial" panose="020B0604020202020204" pitchFamily="34" charset="0"/>
              </a:rPr>
              <a:t>SPLWs</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support PHM approaches through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proactive case finding </a:t>
            </a: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people and cohorts experiencing inequality in access to and outcomes from services, including inclusion health groups and high intensity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latin typeface="Arial" panose="020B0604020202020204" pitchFamily="34" charset="0"/>
              <a:cs typeface="Arial" panose="020B0604020202020204" pitchFamily="34" charset="0"/>
            </a:endParaRPr>
          </a:p>
          <a:p>
            <a:pPr>
              <a:defRPr/>
            </a:pP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Also support with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proactive outreach </a:t>
            </a: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identification and support of people who don’t usually attend primary care, reaching out to prevent ill-health and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target</a:t>
            </a: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undiscovered health needs. </a:t>
            </a:r>
          </a:p>
          <a:p>
            <a:pPr>
              <a:defRPr/>
            </a:pPr>
            <a:endParaRPr lang="en-US" sz="1600">
              <a:solidFill>
                <a:prstClr val="black"/>
              </a:solidFill>
              <a:latin typeface="Arial" panose="020B0604020202020204" pitchFamily="34" charset="0"/>
              <a:cs typeface="Arial" panose="020B0604020202020204" pitchFamily="34" charset="0"/>
            </a:endParaRPr>
          </a:p>
          <a:p>
            <a:pPr>
              <a:defRPr/>
            </a:pPr>
            <a:r>
              <a:rPr lang="en-GB" sz="1600">
                <a:latin typeface="Arial" panose="020B0604020202020204" pitchFamily="34" charset="0"/>
                <a:cs typeface="Arial" panose="020B0604020202020204" pitchFamily="34" charset="0"/>
              </a:rPr>
              <a:t>Proactive </a:t>
            </a:r>
            <a:r>
              <a:rPr lang="en-GB" sz="1600" b="1">
                <a:latin typeface="Arial" panose="020B0604020202020204" pitchFamily="34" charset="0"/>
                <a:cs typeface="Arial" panose="020B0604020202020204" pitchFamily="34" charset="0"/>
              </a:rPr>
              <a:t>targeting</a:t>
            </a:r>
            <a:r>
              <a:rPr lang="en-GB" sz="1600">
                <a:latin typeface="Arial" panose="020B0604020202020204" pitchFamily="34" charset="0"/>
                <a:cs typeface="Arial" panose="020B0604020202020204" pitchFamily="34" charset="0"/>
              </a:rPr>
              <a:t> within the community to identify people and cohorts experiencing inequity of quality, access and outcomes from services, such as inclusion health groups</a:t>
            </a:r>
          </a:p>
          <a:p>
            <a:pPr>
              <a:defRPr/>
            </a:pPr>
            <a:endParaRPr lang="en-US" sz="16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 proactively with communities to discover</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hidden needs</a:t>
            </a: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engage with communities to identify solutions, and support the community to deliver sustainable and accessible support offers, reducing demand on GP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latin typeface="Arial" panose="020B0604020202020204" pitchFamily="34" charset="0"/>
              <a:cs typeface="Arial" panose="020B0604020202020204" pitchFamily="34" charset="0"/>
            </a:endParaRPr>
          </a:p>
          <a:p>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Collect data </a:t>
            </a:r>
            <a:r>
              <a:rPr kumimoji="0" lang="en-US" sz="1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social and environmental factors affecting people’s health, enhancing GP population knowledge</a:t>
            </a:r>
            <a:endParaRPr lang="en-GB" sz="16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p:txBody>
      </p:sp>
      <p:pic>
        <p:nvPicPr>
          <p:cNvPr id="13" name="Picture 6" descr="Black Women's Hiking Groups Find Healing — And Sometimes Racism — On Trails  : Shots - Health News : NPR">
            <a:extLst>
              <a:ext uri="{FF2B5EF4-FFF2-40B4-BE49-F238E27FC236}">
                <a16:creationId xmlns:a16="http://schemas.microsoft.com/office/drawing/2014/main" id="{A05A8D17-CDA0-4DC4-899B-4363787D0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078" y="1127401"/>
            <a:ext cx="3218467" cy="21492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93F4CE-2F3F-4BAF-8D6B-02C4E74EC678}"/>
              </a:ext>
            </a:extLst>
          </p:cNvPr>
          <p:cNvPicPr>
            <a:picLocks noChangeAspect="1"/>
          </p:cNvPicPr>
          <p:nvPr/>
        </p:nvPicPr>
        <p:blipFill rotWithShape="1">
          <a:blip r:embed="rId3"/>
          <a:srcRect l="10697" t="21257" r="63115" b="17541"/>
          <a:stretch/>
        </p:blipFill>
        <p:spPr>
          <a:xfrm>
            <a:off x="8070078" y="4333201"/>
            <a:ext cx="3473167" cy="2282834"/>
          </a:xfrm>
          <a:prstGeom prst="rect">
            <a:avLst/>
          </a:prstGeom>
        </p:spPr>
      </p:pic>
      <p:pic>
        <p:nvPicPr>
          <p:cNvPr id="14" name="Picture 13">
            <a:extLst>
              <a:ext uri="{FF2B5EF4-FFF2-40B4-BE49-F238E27FC236}">
                <a16:creationId xmlns:a16="http://schemas.microsoft.com/office/drawing/2014/main" id="{B51819CB-7A7D-452D-AB5A-0F7DACAE0013}"/>
              </a:ext>
            </a:extLst>
          </p:cNvPr>
          <p:cNvPicPr>
            <a:picLocks noChangeAspect="1"/>
          </p:cNvPicPr>
          <p:nvPr/>
        </p:nvPicPr>
        <p:blipFill rotWithShape="1">
          <a:blip r:embed="rId4"/>
          <a:srcRect l="16967" t="16940" r="55738" b="21038"/>
          <a:stretch/>
        </p:blipFill>
        <p:spPr>
          <a:xfrm>
            <a:off x="9222107" y="2786792"/>
            <a:ext cx="2969893" cy="1897988"/>
          </a:xfrm>
          <a:prstGeom prst="rect">
            <a:avLst/>
          </a:prstGeom>
        </p:spPr>
      </p:pic>
    </p:spTree>
    <p:extLst>
      <p:ext uri="{BB962C8B-B14F-4D97-AF65-F5344CB8AC3E}">
        <p14:creationId xmlns:p14="http://schemas.microsoft.com/office/powerpoint/2010/main" val="126206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10288-E352-11CA-4138-000EFDA53A0F}"/>
              </a:ext>
            </a:extLst>
          </p:cNvPr>
          <p:cNvSpPr>
            <a:spLocks noGrp="1"/>
          </p:cNvSpPr>
          <p:nvPr>
            <p:ph sz="quarter" idx="10"/>
          </p:nvPr>
        </p:nvSpPr>
        <p:spPr>
          <a:xfrm>
            <a:off x="533898" y="1059318"/>
            <a:ext cx="10316899" cy="1660733"/>
          </a:xfrm>
        </p:spPr>
        <p:txBody>
          <a:bodyPr>
            <a:normAutofit/>
          </a:bodyPr>
          <a:lstStyle/>
          <a:p>
            <a:pPr marL="0" indent="0">
              <a:buNone/>
            </a:pPr>
            <a:r>
              <a:rPr lang="en-GB" sz="1800">
                <a:hlinkClick r:id="rId2"/>
              </a:rPr>
              <a:t>Children and young people’s social prescribing service</a:t>
            </a:r>
            <a:r>
              <a:rPr lang="en-GB" sz="1800"/>
              <a:t>: </a:t>
            </a:r>
            <a:r>
              <a:rPr lang="en-GB" sz="1800" err="1"/>
              <a:t>Stort</a:t>
            </a:r>
            <a:r>
              <a:rPr lang="en-GB" sz="1800"/>
              <a:t> Valley and Villages PCN</a:t>
            </a:r>
          </a:p>
          <a:p>
            <a:pPr marL="0" indent="0" fontAlgn="base">
              <a:buNone/>
            </a:pPr>
            <a:r>
              <a:rPr lang="en-GB" sz="1800"/>
              <a:t>Reducing the number of young people referred to secondary mental health care through social prescribing within primary care.</a:t>
            </a:r>
          </a:p>
          <a:p>
            <a:pPr marL="0" indent="0" fontAlgn="base">
              <a:buNone/>
            </a:pPr>
            <a:endParaRPr lang="en-GB" sz="1800"/>
          </a:p>
          <a:p>
            <a:pPr marL="0" indent="0" fontAlgn="base">
              <a:buNone/>
            </a:pPr>
            <a:endParaRPr lang="en-GB" sz="1800"/>
          </a:p>
          <a:p>
            <a:pPr marL="0" indent="0" fontAlgn="base">
              <a:buNone/>
            </a:pPr>
            <a:endParaRPr lang="en-GB" sz="1800"/>
          </a:p>
          <a:p>
            <a:pPr marL="0" indent="0" fontAlgn="base">
              <a:buNone/>
            </a:pPr>
            <a:endParaRPr lang="en-GB" sz="1800"/>
          </a:p>
          <a:p>
            <a:pPr marL="0" indent="0" fontAlgn="base">
              <a:buNone/>
            </a:pPr>
            <a:endParaRPr lang="en-GB" sz="1800"/>
          </a:p>
        </p:txBody>
      </p:sp>
      <p:sp>
        <p:nvSpPr>
          <p:cNvPr id="3" name="Title 2">
            <a:extLst>
              <a:ext uri="{FF2B5EF4-FFF2-40B4-BE49-F238E27FC236}">
                <a16:creationId xmlns:a16="http://schemas.microsoft.com/office/drawing/2014/main" id="{5C9AB984-A22D-513C-0615-73D3A1B65D24}"/>
              </a:ext>
            </a:extLst>
          </p:cNvPr>
          <p:cNvSpPr>
            <a:spLocks noGrp="1"/>
          </p:cNvSpPr>
          <p:nvPr>
            <p:ph type="title"/>
          </p:nvPr>
        </p:nvSpPr>
        <p:spPr>
          <a:xfrm>
            <a:off x="533898" y="322030"/>
            <a:ext cx="8756073" cy="611649"/>
          </a:xfrm>
        </p:spPr>
        <p:txBody>
          <a:bodyPr/>
          <a:lstStyle/>
          <a:p>
            <a:r>
              <a:rPr lang="en-US"/>
              <a:t>Growing the Workforce Specialist Roles</a:t>
            </a:r>
          </a:p>
        </p:txBody>
      </p:sp>
      <p:pic>
        <p:nvPicPr>
          <p:cNvPr id="9" name="Picture 8" descr="A picture containing person, indoor, window&#10;&#10;Description automatically generated">
            <a:extLst>
              <a:ext uri="{FF2B5EF4-FFF2-40B4-BE49-F238E27FC236}">
                <a16:creationId xmlns:a16="http://schemas.microsoft.com/office/drawing/2014/main" id="{1F24A2DA-C8B5-8DB1-0F33-48ED7135D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91" y="2142889"/>
            <a:ext cx="6544117" cy="3655793"/>
          </a:xfrm>
          <a:prstGeom prst="rect">
            <a:avLst/>
          </a:prstGeom>
        </p:spPr>
      </p:pic>
      <p:sp>
        <p:nvSpPr>
          <p:cNvPr id="10" name="Rectangle 9">
            <a:extLst>
              <a:ext uri="{FF2B5EF4-FFF2-40B4-BE49-F238E27FC236}">
                <a16:creationId xmlns:a16="http://schemas.microsoft.com/office/drawing/2014/main" id="{BAB5C4A0-5731-9462-1821-A1999A21190E}"/>
              </a:ext>
            </a:extLst>
          </p:cNvPr>
          <p:cNvSpPr/>
          <p:nvPr/>
        </p:nvSpPr>
        <p:spPr>
          <a:xfrm>
            <a:off x="7320517" y="2014291"/>
            <a:ext cx="3915041" cy="3970318"/>
          </a:xfrm>
          <a:prstGeom prst="rect">
            <a:avLst/>
          </a:prstGeom>
          <a:ln>
            <a:solidFill>
              <a:schemeClr val="accent1">
                <a:lumMod val="75000"/>
              </a:schemeClr>
            </a:solidFill>
          </a:ln>
        </p:spPr>
        <p:txBody>
          <a:bodyPr wrap="square">
            <a:spAutoFit/>
          </a:bodyPr>
          <a:lstStyle/>
          <a:p>
            <a:pPr algn="just" fontAlgn="base"/>
            <a:r>
              <a:rPr lang="en-GB">
                <a:latin typeface="Arial" panose="020B0604020202020204" pitchFamily="34" charset="0"/>
                <a:cs typeface="Arial" panose="020B0604020202020204" pitchFamily="34" charset="0"/>
              </a:rPr>
              <a:t>In 2019, practices within </a:t>
            </a:r>
            <a:r>
              <a:rPr lang="en-GB" err="1">
                <a:latin typeface="Arial" panose="020B0604020202020204" pitchFamily="34" charset="0"/>
                <a:cs typeface="Arial" panose="020B0604020202020204" pitchFamily="34" charset="0"/>
              </a:rPr>
              <a:t>Stort</a:t>
            </a:r>
            <a:r>
              <a:rPr lang="en-GB">
                <a:latin typeface="Arial" panose="020B0604020202020204" pitchFamily="34" charset="0"/>
                <a:cs typeface="Arial" panose="020B0604020202020204" pitchFamily="34" charset="0"/>
              </a:rPr>
              <a:t> Valley and Villages Primary Care Network (PCN) sought a new way to provide mental health support to children and young people at a time when CAMHS and other tier 2 services were overwhelmed. They developed a children and young people’s social prescribing service (CYPSPS) to tackle the wider determinants of health and reduce the number of young people being referred to secondary care by supporting them within primary care</a:t>
            </a:r>
          </a:p>
        </p:txBody>
      </p:sp>
      <p:pic>
        <p:nvPicPr>
          <p:cNvPr id="12" name="Picture 11" descr="Logo&#10;&#10;Description automatically generated">
            <a:extLst>
              <a:ext uri="{FF2B5EF4-FFF2-40B4-BE49-F238E27FC236}">
                <a16:creationId xmlns:a16="http://schemas.microsoft.com/office/drawing/2014/main" id="{37E81B99-9DDC-3D15-0C6B-341E57A42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91" y="5925277"/>
            <a:ext cx="2789016" cy="497456"/>
          </a:xfrm>
          <a:prstGeom prst="rect">
            <a:avLst/>
          </a:prstGeom>
        </p:spPr>
      </p:pic>
    </p:spTree>
    <p:extLst>
      <p:ext uri="{BB962C8B-B14F-4D97-AF65-F5344CB8AC3E}">
        <p14:creationId xmlns:p14="http://schemas.microsoft.com/office/powerpoint/2010/main" val="89019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E6DB-72E7-44AB-A4CE-0FC2CD2AD76A}"/>
              </a:ext>
            </a:extLst>
          </p:cNvPr>
          <p:cNvSpPr>
            <a:spLocks noGrp="1"/>
          </p:cNvSpPr>
          <p:nvPr>
            <p:ph type="title"/>
          </p:nvPr>
        </p:nvSpPr>
        <p:spPr>
          <a:xfrm>
            <a:off x="212384" y="283237"/>
            <a:ext cx="10641498" cy="611649"/>
          </a:xfrm>
        </p:spPr>
        <p:txBody>
          <a:bodyPr/>
          <a:lstStyle/>
          <a:p>
            <a:r>
              <a:rPr lang="en-GB" b="1"/>
              <a:t>In Practice – Health Inequalities </a:t>
            </a:r>
          </a:p>
        </p:txBody>
      </p:sp>
      <p:sp>
        <p:nvSpPr>
          <p:cNvPr id="5" name="Rectangle 4">
            <a:extLst>
              <a:ext uri="{FF2B5EF4-FFF2-40B4-BE49-F238E27FC236}">
                <a16:creationId xmlns:a16="http://schemas.microsoft.com/office/drawing/2014/main" id="{CCCF1C5A-5501-4027-AC29-8274BD48A89D}"/>
              </a:ext>
            </a:extLst>
          </p:cNvPr>
          <p:cNvSpPr/>
          <p:nvPr/>
        </p:nvSpPr>
        <p:spPr>
          <a:xfrm>
            <a:off x="324675" y="1060544"/>
            <a:ext cx="9469955" cy="5324535"/>
          </a:xfrm>
          <a:prstGeom prst="rect">
            <a:avLst/>
          </a:prstGeom>
          <a:ln w="38100">
            <a:solidFill>
              <a:schemeClr val="accent1"/>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 Bristol, the local social prescribing scheme employs a </a:t>
            </a:r>
            <a:r>
              <a:rPr kumimoji="0" lang="en-GB" sz="2000" b="1" i="0" u="none" strike="noStrike" kern="1200" cap="none" spc="0" normalizeH="0" baseline="0" noProof="0">
                <a:ln>
                  <a:noFill/>
                </a:ln>
                <a:solidFill>
                  <a:srgbClr val="4472C4"/>
                </a:solidFill>
                <a:effectLst/>
                <a:uLnTx/>
                <a:uFillTx/>
                <a:latin typeface="Arial" panose="020B0604020202020204" pitchFamily="34" charset="0"/>
                <a:ea typeface="+mn-ea"/>
                <a:cs typeface="+mn-cs"/>
              </a:rPr>
              <a:t>link worker specifically to engage with South Asian communities in an ethnically diverse inner-city area</a:t>
            </a:r>
            <a:r>
              <a:rPr kumimoji="0" lang="en-GB" sz="2000" b="0" i="0" u="none" strike="noStrike" kern="1200" cap="none" spc="0" normalizeH="0" baseline="0" noProof="0">
                <a:ln>
                  <a:noFill/>
                </a:ln>
                <a:solidFill>
                  <a:srgbClr val="4472C4"/>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This approach has helped to engage with the elderly population in this group, who have not historically accessed welfare and advisory services, or wider community assets, which has compounded social isolation and the impacts of health inequalities experienced by this group.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Through this approach, people have been supported to engage with statutory services to maximise the </a:t>
            </a:r>
            <a:r>
              <a:rPr kumimoji="0" lang="en-GB" sz="2000" b="1" i="0" u="none" strike="noStrike" kern="1200" cap="none" spc="0" normalizeH="0" baseline="0" noProof="0">
                <a:ln>
                  <a:noFill/>
                </a:ln>
                <a:solidFill>
                  <a:srgbClr val="4472C4"/>
                </a:solidFill>
                <a:effectLst/>
                <a:uLnTx/>
                <a:uFillTx/>
                <a:latin typeface="Arial" panose="020B0604020202020204" pitchFamily="34" charset="0"/>
                <a:ea typeface="+mn-ea"/>
                <a:cs typeface="+mn-cs"/>
              </a:rPr>
              <a:t>support they can receive (i.e. housing benefit and universal credit) and access services and groups through informal translation services provided by the link worker.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solidFill>
                <a:effectLst/>
                <a:uLnTx/>
                <a:uFillTx/>
                <a:latin typeface="Arial" panose="020B0604020202020204" pitchFamily="34" charset="0"/>
                <a:ea typeface="+mn-ea"/>
                <a:cs typeface="+mn-cs"/>
              </a:rPr>
              <a:t>The link worker has also worked with local VCSEs to identify </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gaps in provision and support delivery; for example, women’s peer support groups for mental health.</a:t>
            </a:r>
          </a:p>
        </p:txBody>
      </p:sp>
      <p:grpSp>
        <p:nvGrpSpPr>
          <p:cNvPr id="7" name="Group 6">
            <a:extLst>
              <a:ext uri="{FF2B5EF4-FFF2-40B4-BE49-F238E27FC236}">
                <a16:creationId xmlns:a16="http://schemas.microsoft.com/office/drawing/2014/main" id="{7EC88A2F-FA28-4486-AC9D-FE5EF0F354B1}"/>
              </a:ext>
            </a:extLst>
          </p:cNvPr>
          <p:cNvGrpSpPr/>
          <p:nvPr/>
        </p:nvGrpSpPr>
        <p:grpSpPr>
          <a:xfrm>
            <a:off x="10118167" y="1291500"/>
            <a:ext cx="1485000" cy="4275000"/>
            <a:chOff x="9042367" y="1507116"/>
            <a:chExt cx="2225333" cy="5368217"/>
          </a:xfrm>
        </p:grpSpPr>
        <p:sp>
          <p:nvSpPr>
            <p:cNvPr id="8" name="Rectangle 7">
              <a:extLst>
                <a:ext uri="{FF2B5EF4-FFF2-40B4-BE49-F238E27FC236}">
                  <a16:creationId xmlns:a16="http://schemas.microsoft.com/office/drawing/2014/main" id="{A6940875-2585-4D78-B3E7-4F4D6A61D853}"/>
                </a:ext>
              </a:extLst>
            </p:cNvPr>
            <p:cNvSpPr/>
            <p:nvPr/>
          </p:nvSpPr>
          <p:spPr>
            <a:xfrm>
              <a:off x="9042367" y="4984379"/>
              <a:ext cx="768300" cy="3967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4E626A-2C5D-49C8-A8A3-0CCBF42074A7}"/>
                </a:ext>
              </a:extLst>
            </p:cNvPr>
            <p:cNvSpPr/>
            <p:nvPr/>
          </p:nvSpPr>
          <p:spPr>
            <a:xfrm>
              <a:off x="10506000" y="2994112"/>
              <a:ext cx="761700" cy="3967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461CF1B-5D1D-4BD7-B104-68D2CD151A9B}"/>
                </a:ext>
              </a:extLst>
            </p:cNvPr>
            <p:cNvSpPr/>
            <p:nvPr/>
          </p:nvSpPr>
          <p:spPr>
            <a:xfrm>
              <a:off x="9053100" y="1507116"/>
              <a:ext cx="2205000" cy="140542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B01958-337D-4F15-9061-76F106E8F532}"/>
                </a:ext>
              </a:extLst>
            </p:cNvPr>
            <p:cNvSpPr/>
            <p:nvPr/>
          </p:nvSpPr>
          <p:spPr>
            <a:xfrm>
              <a:off x="9062700" y="5469904"/>
              <a:ext cx="2205000" cy="140542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9DCBDD2-BE29-45F1-868B-73AE8299DDC5}"/>
                </a:ext>
              </a:extLst>
            </p:cNvPr>
            <p:cNvSpPr/>
            <p:nvPr/>
          </p:nvSpPr>
          <p:spPr>
            <a:xfrm>
              <a:off x="9042367" y="3504596"/>
              <a:ext cx="2205000" cy="140542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23214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099-A9C9-3540-B8F4-D5168472270A}"/>
              </a:ext>
            </a:extLst>
          </p:cNvPr>
          <p:cNvSpPr>
            <a:spLocks noGrp="1"/>
          </p:cNvSpPr>
          <p:nvPr>
            <p:ph type="title"/>
          </p:nvPr>
        </p:nvSpPr>
        <p:spPr>
          <a:xfrm>
            <a:off x="592224" y="347099"/>
            <a:ext cx="10641498" cy="611649"/>
          </a:xfrm>
        </p:spPr>
        <p:txBody>
          <a:bodyPr/>
          <a:lstStyle/>
          <a:p>
            <a:r>
              <a:rPr lang="en-US"/>
              <a:t>PHM and Proactive Social Prescribing</a:t>
            </a:r>
          </a:p>
        </p:txBody>
      </p:sp>
      <p:graphicFrame>
        <p:nvGraphicFramePr>
          <p:cNvPr id="5" name="Diagram 4">
            <a:extLst>
              <a:ext uri="{FF2B5EF4-FFF2-40B4-BE49-F238E27FC236}">
                <a16:creationId xmlns:a16="http://schemas.microsoft.com/office/drawing/2014/main" id="{052E6611-F4C2-C64B-A980-2B1BB6294258}"/>
              </a:ext>
            </a:extLst>
          </p:cNvPr>
          <p:cNvGraphicFramePr/>
          <p:nvPr/>
        </p:nvGraphicFramePr>
        <p:xfrm>
          <a:off x="504763" y="221424"/>
          <a:ext cx="10979572" cy="6901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4DAA66B-AA7A-6090-4798-BAA7FF57210C}"/>
              </a:ext>
            </a:extLst>
          </p:cNvPr>
          <p:cNvSpPr txBox="1"/>
          <p:nvPr/>
        </p:nvSpPr>
        <p:spPr>
          <a:xfrm>
            <a:off x="707665" y="6172347"/>
            <a:ext cx="10979572"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Titan PCN Bedfordshire, Luton and Milton Keynes ICS </a:t>
            </a:r>
            <a:r>
              <a:rPr lang="en-GB" sz="1600">
                <a:latin typeface="Arial" panose="020B0604020202020204" pitchFamily="34" charset="0"/>
                <a:cs typeface="Arial" panose="020B0604020202020204" pitchFamily="34" charset="0"/>
                <a:hlinkClick r:id="rId7"/>
              </a:rPr>
              <a:t>social prescribing case study</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588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mproving population health on the frontline – Jane’s story">
            <a:hlinkClick r:id="" action="ppaction://media"/>
            <a:extLst>
              <a:ext uri="{FF2B5EF4-FFF2-40B4-BE49-F238E27FC236}">
                <a16:creationId xmlns:a16="http://schemas.microsoft.com/office/drawing/2014/main" id="{9602CE81-640D-49FD-9335-ACFAB26D4369}"/>
              </a:ext>
            </a:extLst>
          </p:cNvPr>
          <p:cNvPicPr>
            <a:picLocks noGrp="1" noRot="1" noChangeAspect="1"/>
          </p:cNvPicPr>
          <p:nvPr>
            <p:ph sz="quarter" idx="10"/>
            <a:videoFile r:link="rId1"/>
          </p:nvPr>
        </p:nvPicPr>
        <p:blipFill>
          <a:blip r:embed="rId3"/>
          <a:stretch>
            <a:fillRect/>
          </a:stretch>
        </p:blipFill>
        <p:spPr>
          <a:xfrm>
            <a:off x="1863415" y="1390698"/>
            <a:ext cx="8325864" cy="4703465"/>
          </a:xfrm>
          <a:prstGeom prst="rect">
            <a:avLst/>
          </a:prstGeom>
        </p:spPr>
      </p:pic>
      <p:sp>
        <p:nvSpPr>
          <p:cNvPr id="3" name="Title 2">
            <a:extLst>
              <a:ext uri="{FF2B5EF4-FFF2-40B4-BE49-F238E27FC236}">
                <a16:creationId xmlns:a16="http://schemas.microsoft.com/office/drawing/2014/main" id="{BEAF158D-293A-4799-A595-797865B09728}"/>
              </a:ext>
            </a:extLst>
          </p:cNvPr>
          <p:cNvSpPr>
            <a:spLocks noGrp="1"/>
          </p:cNvSpPr>
          <p:nvPr>
            <p:ph type="title"/>
          </p:nvPr>
        </p:nvSpPr>
        <p:spPr>
          <a:xfrm>
            <a:off x="403730" y="335851"/>
            <a:ext cx="8756073" cy="611649"/>
          </a:xfrm>
        </p:spPr>
        <p:txBody>
          <a:bodyPr/>
          <a:lstStyle/>
          <a:p>
            <a:r>
              <a:rPr lang="en-GB" b="1"/>
              <a:t>In Practice – Jane’s Story (PHM)</a:t>
            </a:r>
          </a:p>
        </p:txBody>
      </p:sp>
    </p:spTree>
    <p:extLst>
      <p:ext uri="{BB962C8B-B14F-4D97-AF65-F5344CB8AC3E}">
        <p14:creationId xmlns:p14="http://schemas.microsoft.com/office/powerpoint/2010/main" val="7304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B407-CD40-4BC6-8582-52E1A592EC1E}"/>
              </a:ext>
            </a:extLst>
          </p:cNvPr>
          <p:cNvSpPr>
            <a:spLocks noGrp="1"/>
          </p:cNvSpPr>
          <p:nvPr>
            <p:ph type="title"/>
          </p:nvPr>
        </p:nvSpPr>
        <p:spPr/>
        <p:txBody>
          <a:bodyPr/>
          <a:lstStyle/>
          <a:p>
            <a:r>
              <a:rPr lang="en-GB" sz="2800" b="1">
                <a:latin typeface="Calibri"/>
              </a:rPr>
              <a:t>Context of the spec</a:t>
            </a:r>
          </a:p>
        </p:txBody>
      </p:sp>
      <p:sp>
        <p:nvSpPr>
          <p:cNvPr id="3" name="Text Placeholder 2">
            <a:extLst>
              <a:ext uri="{FF2B5EF4-FFF2-40B4-BE49-F238E27FC236}">
                <a16:creationId xmlns:a16="http://schemas.microsoft.com/office/drawing/2014/main" id="{483D653C-CDDB-4F41-94CF-4942F8FE1247}"/>
              </a:ext>
            </a:extLst>
          </p:cNvPr>
          <p:cNvSpPr>
            <a:spLocks noGrp="1"/>
          </p:cNvSpPr>
          <p:nvPr>
            <p:ph type="body" idx="1"/>
          </p:nvPr>
        </p:nvSpPr>
        <p:spPr/>
        <p:txBody>
          <a:bodyPr/>
          <a:lstStyle/>
          <a:p>
            <a:pPr marL="426720" indent="-213360"/>
            <a:r>
              <a:rPr lang="en-GB" b="1">
                <a:hlinkClick r:id="rId2"/>
              </a:rPr>
              <a:t>PCN Health Inequalities Supplement</a:t>
            </a:r>
            <a:endParaRPr lang="en-US"/>
          </a:p>
        </p:txBody>
      </p:sp>
      <p:sp>
        <p:nvSpPr>
          <p:cNvPr id="4" name="Text Placeholder 3">
            <a:extLst>
              <a:ext uri="{FF2B5EF4-FFF2-40B4-BE49-F238E27FC236}">
                <a16:creationId xmlns:a16="http://schemas.microsoft.com/office/drawing/2014/main" id="{B5B775B9-D853-4834-9EC3-69F768392BF4}"/>
              </a:ext>
            </a:extLst>
          </p:cNvPr>
          <p:cNvSpPr>
            <a:spLocks noGrp="1"/>
          </p:cNvSpPr>
          <p:nvPr>
            <p:ph type="body" idx="2"/>
          </p:nvPr>
        </p:nvSpPr>
        <p:spPr>
          <a:xfrm>
            <a:off x="334435" y="980820"/>
            <a:ext cx="11422492" cy="5516560"/>
          </a:xfrm>
        </p:spPr>
        <p:txBody>
          <a:bodyPr spcFirstLastPara="1" vert="horz" wrap="square" lIns="0" tIns="0" rIns="0" bIns="0" rtlCol="0" anchor="t" anchorCtr="0">
            <a:noAutofit/>
          </a:bodyPr>
          <a:lstStyle/>
          <a:p>
            <a:pPr marL="426720" indent="-213360">
              <a:tabLst>
                <a:tab pos="457200" algn="l"/>
              </a:tabLst>
            </a:pPr>
            <a:endParaRPr lang="en-GB" sz="1200" b="1">
              <a:latin typeface="Calibri"/>
              <a:ea typeface="Times New Roman" panose="02020603050405020304" pitchFamily="18" charset="0"/>
              <a:cs typeface="Calibri"/>
            </a:endParaRPr>
          </a:p>
          <a:p>
            <a:pPr marL="0" indent="0">
              <a:lnSpc>
                <a:spcPct val="107000"/>
              </a:lnSpc>
              <a:spcAft>
                <a:spcPts val="800"/>
              </a:spcAft>
              <a:buSzPts val="1000"/>
              <a:tabLst>
                <a:tab pos="457200" algn="l"/>
              </a:tabLst>
            </a:pPr>
            <a:r>
              <a:rPr lang="en-GB" sz="1600" b="1">
                <a:effectLst/>
                <a:latin typeface="Calibri"/>
                <a:ea typeface="Times New Roman" panose="02020603050405020304" pitchFamily="18" charset="0"/>
                <a:cs typeface="Calibri"/>
              </a:rPr>
              <a:t>PCN</a:t>
            </a:r>
            <a:r>
              <a:rPr lang="en-GB" sz="1600" b="1">
                <a:latin typeface="Calibri"/>
                <a:ea typeface="Times New Roman" panose="02020603050405020304" pitchFamily="18" charset="0"/>
                <a:cs typeface="Calibri"/>
              </a:rPr>
              <a:t> </a:t>
            </a:r>
            <a:r>
              <a:rPr lang="en-GB" sz="1600" b="1">
                <a:effectLst/>
                <a:latin typeface="Calibri"/>
                <a:ea typeface="Times New Roman" panose="02020603050405020304" pitchFamily="18" charset="0"/>
                <a:cs typeface="Calibri"/>
              </a:rPr>
              <a:t> responsibilities. The PCN health Inequalities lead is responsible for coordinating this.</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Identify populations experiencing HI</a:t>
            </a:r>
            <a:endParaRPr lang="en-GB" sz="1600">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Engage these communities</a:t>
            </a:r>
            <a:endParaRPr lang="en-GB" sz="1600">
              <a:effectLst/>
              <a:latin typeface="Times New Roman"/>
              <a:ea typeface="Calibri" panose="020F0502020204030204" pitchFamily="34" charset="0"/>
              <a:cs typeface="Calibri"/>
            </a:endParaRPr>
          </a:p>
          <a:p>
            <a:pPr marL="742950" lvl="1" indent="-285750">
              <a:lnSpc>
                <a:spcPct val="107000"/>
              </a:lnSpc>
              <a:spcBef>
                <a:spcPts val="300"/>
              </a:spcBef>
              <a:spcAft>
                <a:spcPts val="6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Develop a plan by 28 Feb – what intervention is to be delivered and how the outcome will be measured (must add value on top of other DES specifications)</a:t>
            </a:r>
            <a:r>
              <a:rPr lang="en-GB" sz="1600">
                <a:effectLst/>
                <a:latin typeface="Calibri"/>
                <a:ea typeface="Calibri" panose="020F0502020204030204" pitchFamily="34" charset="0"/>
                <a:cs typeface="Calibri"/>
              </a:rPr>
              <a:t> </a:t>
            </a:r>
          </a:p>
          <a:p>
            <a:pPr marL="0" lvl="0" indent="0">
              <a:lnSpc>
                <a:spcPct val="107000"/>
              </a:lnSpc>
              <a:spcAft>
                <a:spcPts val="800"/>
              </a:spcAft>
              <a:buSzPts val="1000"/>
              <a:tabLst>
                <a:tab pos="457200" algn="l"/>
              </a:tabLst>
            </a:pPr>
            <a:r>
              <a:rPr lang="en-GB" sz="1600" b="1">
                <a:effectLst/>
                <a:latin typeface="Calibri"/>
                <a:ea typeface="Times New Roman" panose="02020603050405020304" pitchFamily="18" charset="0"/>
                <a:cs typeface="Calibri"/>
              </a:rPr>
              <a:t>Proposed activities – these are only suggestions</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b="1">
                <a:effectLst/>
                <a:latin typeface="Calibri"/>
                <a:ea typeface="Times New Roman" panose="02020603050405020304" pitchFamily="18" charset="0"/>
                <a:cs typeface="Calibri"/>
              </a:rPr>
              <a:t>Develop knowledge, data intelligence e.g. dashboards and PHM tools</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Progress national targets related to HI (e.g. ethnicity recording)</a:t>
            </a:r>
            <a:endParaRPr lang="en-GB" sz="1600">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b="1">
                <a:effectLst/>
                <a:latin typeface="Calibri"/>
                <a:ea typeface="Times New Roman" panose="02020603050405020304" pitchFamily="18" charset="0"/>
                <a:cs typeface="Calibri"/>
              </a:rPr>
              <a:t>Advocate for targeting of resources at PCN and system level for specific groups</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b="1">
                <a:effectLst/>
                <a:latin typeface="Calibri"/>
                <a:ea typeface="Times New Roman" panose="02020603050405020304" pitchFamily="18" charset="0"/>
                <a:cs typeface="Calibri"/>
              </a:rPr>
              <a:t>Recruitment of ARRS to tackle HI</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b="1">
                <a:effectLst/>
                <a:latin typeface="Calibri"/>
                <a:ea typeface="Times New Roman" panose="02020603050405020304" pitchFamily="18" charset="0"/>
                <a:cs typeface="Calibri"/>
              </a:rPr>
              <a:t>Partner anchor systems to enhance the soc determinants of health</a:t>
            </a:r>
            <a:endParaRPr lang="en-GB" sz="1600" b="1">
              <a:effectLst/>
              <a:latin typeface="Times New Roman"/>
              <a:ea typeface="Calibri" panose="020F0502020204030204" pitchFamily="34" charset="0"/>
              <a:cs typeface="Calibri"/>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Champion equitable recruitment and staff practices</a:t>
            </a:r>
            <a:endParaRPr lang="en-GB" sz="1600">
              <a:effectLst/>
              <a:latin typeface="Times New Roman"/>
              <a:ea typeface="Calibri" panose="020F0502020204030204" pitchFamily="34" charset="0"/>
              <a:cs typeface="Calibri"/>
            </a:endParaRPr>
          </a:p>
          <a:p>
            <a:pPr marL="742950" lvl="1" indent="-285750">
              <a:lnSpc>
                <a:spcPct val="107000"/>
              </a:lnSpc>
              <a:spcBef>
                <a:spcPts val="300"/>
              </a:spcBef>
              <a:spcAft>
                <a:spcPts val="600"/>
              </a:spcAft>
              <a:buSzPts val="1000"/>
              <a:buFont typeface="Courier New" panose="02070309020205020404" pitchFamily="49" charset="0"/>
              <a:buChar char="o"/>
              <a:tabLst>
                <a:tab pos="914400" algn="l"/>
              </a:tabLst>
            </a:pPr>
            <a:r>
              <a:rPr lang="en-GB" sz="1600">
                <a:effectLst/>
                <a:latin typeface="Calibri"/>
                <a:ea typeface="Times New Roman" panose="02020603050405020304" pitchFamily="18" charset="0"/>
                <a:cs typeface="Calibri"/>
              </a:rPr>
              <a:t>Share learning across PCNs to deliver HI </a:t>
            </a:r>
            <a:r>
              <a:rPr lang="en-GB" sz="1600">
                <a:latin typeface="Calibri"/>
                <a:ea typeface="Times New Roman" panose="02020603050405020304" pitchFamily="18" charset="0"/>
                <a:cs typeface="Calibri"/>
              </a:rPr>
              <a:t>objectives</a:t>
            </a:r>
          </a:p>
          <a:p>
            <a:pPr marL="0" indent="0">
              <a:lnSpc>
                <a:spcPct val="107000"/>
              </a:lnSpc>
              <a:spcAft>
                <a:spcPts val="800"/>
              </a:spcAft>
              <a:tabLst>
                <a:tab pos="914400" algn="l"/>
              </a:tabLst>
            </a:pPr>
            <a:r>
              <a:rPr lang="en-GB" sz="1600" b="1">
                <a:ea typeface="+mn-lt"/>
                <a:cs typeface="+mn-lt"/>
              </a:rPr>
              <a:t>Training</a:t>
            </a:r>
            <a:endParaRPr lang="en-GB" sz="1600" b="1">
              <a:cs typeface="Calibri" panose="020F0502020204030204"/>
            </a:endParaRPr>
          </a:p>
          <a:p>
            <a:pPr marL="742950" lvl="1" indent="-285750">
              <a:lnSpc>
                <a:spcPct val="107000"/>
              </a:lnSpc>
              <a:spcBef>
                <a:spcPts val="300"/>
              </a:spcBef>
              <a:spcAft>
                <a:spcPts val="300"/>
              </a:spcAft>
              <a:buSzPts val="1000"/>
              <a:buFont typeface="Courier New" panose="02070309020205020404" pitchFamily="49" charset="0"/>
              <a:buChar char="o"/>
              <a:tabLst>
                <a:tab pos="914400" algn="l"/>
              </a:tabLst>
            </a:pPr>
            <a:r>
              <a:rPr lang="en-GB" sz="1600">
                <a:latin typeface="Calibri"/>
                <a:cs typeface="Calibri"/>
              </a:rPr>
              <a:t>The end of the document outlines training and support for PCN HI leads</a:t>
            </a:r>
          </a:p>
        </p:txBody>
      </p:sp>
    </p:spTree>
    <p:extLst>
      <p:ext uri="{BB962C8B-B14F-4D97-AF65-F5344CB8AC3E}">
        <p14:creationId xmlns:p14="http://schemas.microsoft.com/office/powerpoint/2010/main" val="377179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5738-9167-4BFA-B928-2477916C5F84}"/>
              </a:ext>
            </a:extLst>
          </p:cNvPr>
          <p:cNvSpPr>
            <a:spLocks noGrp="1"/>
          </p:cNvSpPr>
          <p:nvPr>
            <p:ph type="title"/>
          </p:nvPr>
        </p:nvSpPr>
        <p:spPr/>
        <p:txBody>
          <a:bodyPr/>
          <a:lstStyle/>
          <a:p>
            <a:r>
              <a:rPr lang="en-GB" sz="2800" b="1">
                <a:latin typeface="Calibri"/>
              </a:rPr>
              <a:t>Context of the spec (2)</a:t>
            </a:r>
          </a:p>
        </p:txBody>
      </p:sp>
      <p:sp>
        <p:nvSpPr>
          <p:cNvPr id="4" name="Text Placeholder 3">
            <a:extLst>
              <a:ext uri="{FF2B5EF4-FFF2-40B4-BE49-F238E27FC236}">
                <a16:creationId xmlns:a16="http://schemas.microsoft.com/office/drawing/2014/main" id="{6C010BE3-3618-4587-AAE3-ADA84A31DE19}"/>
              </a:ext>
            </a:extLst>
          </p:cNvPr>
          <p:cNvSpPr>
            <a:spLocks noGrp="1"/>
          </p:cNvSpPr>
          <p:nvPr>
            <p:ph type="body" idx="2"/>
          </p:nvPr>
        </p:nvSpPr>
        <p:spPr/>
        <p:txBody>
          <a:bodyPr/>
          <a:lstStyle/>
          <a:p>
            <a:pPr marL="213430" indent="0"/>
            <a:r>
              <a:rPr lang="en-GB"/>
              <a:t>ICS formation and integration</a:t>
            </a:r>
          </a:p>
          <a:p>
            <a:pPr marL="1097488" lvl="1" indent="-457200"/>
            <a:r>
              <a:rPr lang="en-GB">
                <a:hlinkClick r:id="rId3"/>
              </a:rPr>
              <a:t>Enhanced health in care homes </a:t>
            </a:r>
            <a:endParaRPr lang="en-GB">
              <a:solidFill>
                <a:srgbClr val="FF0000"/>
              </a:solidFill>
            </a:endParaRPr>
          </a:p>
          <a:p>
            <a:pPr marL="1097488" lvl="1" indent="-457200"/>
            <a:r>
              <a:rPr lang="en-GB">
                <a:hlinkClick r:id="rId4"/>
              </a:rPr>
              <a:t>Waiting well </a:t>
            </a:r>
            <a:endParaRPr lang="en-GB"/>
          </a:p>
          <a:p>
            <a:pPr marL="1097488" lvl="1" indent="-457200"/>
            <a:r>
              <a:rPr lang="en-GB">
                <a:hlinkClick r:id="rId5"/>
              </a:rPr>
              <a:t>VCSE, anchor organisations </a:t>
            </a:r>
            <a:endParaRPr lang="en-GB"/>
          </a:p>
          <a:p>
            <a:pPr marL="1097488" lvl="1" indent="-457200"/>
            <a:r>
              <a:rPr lang="en-GB">
                <a:hlinkClick r:id="rId6"/>
              </a:rPr>
              <a:t>Importance of place based working to tackle major priorities</a:t>
            </a:r>
            <a:endParaRPr lang="en-GB"/>
          </a:p>
          <a:p>
            <a:pPr marL="640288" lvl="1" indent="0">
              <a:buNone/>
            </a:pPr>
            <a:endParaRPr lang="en-GB"/>
          </a:p>
          <a:p>
            <a:pPr marL="213430" indent="0"/>
            <a:r>
              <a:rPr lang="en-GB"/>
              <a:t>Population health </a:t>
            </a:r>
          </a:p>
          <a:p>
            <a:pPr marL="1097488" lvl="1" indent="-457200"/>
            <a:r>
              <a:rPr lang="en-GB"/>
              <a:t>Tailoring to local needs </a:t>
            </a:r>
          </a:p>
          <a:p>
            <a:pPr marL="1097488" lvl="1" indent="-457200"/>
            <a:r>
              <a:rPr lang="en-GB"/>
              <a:t>Reducing health inequalities</a:t>
            </a:r>
          </a:p>
          <a:p>
            <a:pPr marL="1097488" lvl="1" indent="-457200"/>
            <a:r>
              <a:rPr lang="en-GB"/>
              <a:t>Prevention and the social determinants of health</a:t>
            </a:r>
          </a:p>
          <a:p>
            <a:pPr marL="1097488" lvl="1" indent="-457200"/>
            <a:r>
              <a:rPr lang="en-GB">
                <a:hlinkClick r:id="rId7"/>
              </a:rPr>
              <a:t>Non clinical and connector roles</a:t>
            </a:r>
            <a:endParaRPr lang="en-GB"/>
          </a:p>
          <a:p>
            <a:pPr marL="556330" indent="-342900"/>
            <a:endParaRPr lang="en-GB"/>
          </a:p>
          <a:p>
            <a:pPr marL="670630" indent="-457200">
              <a:buFont typeface="Arial" panose="020B0604020202020204" pitchFamily="34" charset="0"/>
              <a:buChar char="•"/>
            </a:pPr>
            <a:endParaRPr lang="en-GB"/>
          </a:p>
          <a:p>
            <a:pPr marL="670630" indent="-457200">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22078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A49E-0D33-4FAB-AC3C-0A44DCADA33B}"/>
              </a:ext>
            </a:extLst>
          </p:cNvPr>
          <p:cNvSpPr>
            <a:spLocks noGrp="1"/>
          </p:cNvSpPr>
          <p:nvPr>
            <p:ph type="title"/>
          </p:nvPr>
        </p:nvSpPr>
        <p:spPr/>
        <p:txBody>
          <a:bodyPr/>
          <a:lstStyle/>
          <a:p>
            <a:r>
              <a:rPr lang="en-GB" sz="2800" b="1">
                <a:latin typeface="Calibri"/>
              </a:rPr>
              <a:t>The PCN advisor offer</a:t>
            </a:r>
          </a:p>
        </p:txBody>
      </p:sp>
      <p:sp>
        <p:nvSpPr>
          <p:cNvPr id="3" name="Text Placeholder 2">
            <a:extLst>
              <a:ext uri="{FF2B5EF4-FFF2-40B4-BE49-F238E27FC236}">
                <a16:creationId xmlns:a16="http://schemas.microsoft.com/office/drawing/2014/main" id="{ABBBA9D2-796D-4AC4-A667-04CCE6F55D59}"/>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67D92AA3-2A1A-4280-A0D7-292875DDCA94}"/>
              </a:ext>
            </a:extLst>
          </p:cNvPr>
          <p:cNvSpPr>
            <a:spLocks noGrp="1"/>
          </p:cNvSpPr>
          <p:nvPr>
            <p:ph type="body" idx="2"/>
          </p:nvPr>
        </p:nvSpPr>
        <p:spPr>
          <a:xfrm>
            <a:off x="334435" y="1198015"/>
            <a:ext cx="11523133" cy="5393285"/>
          </a:xfrm>
        </p:spPr>
        <p:txBody>
          <a:bodyPr>
            <a:normAutofit fontScale="77500" lnSpcReduction="20000"/>
          </a:bodyPr>
          <a:lstStyle/>
          <a:p>
            <a:pPr marL="342900" lvl="0" indent="-342900">
              <a:buSzPts val="1000"/>
              <a:buFont typeface="Symbol" panose="05050102010706020507" pitchFamily="18" charset="2"/>
              <a:buChar char=""/>
              <a:tabLst>
                <a:tab pos="4572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 monthly, pan London ‘Connect and Share’ session</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PCN: </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themed and open sessions</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with presentations of good practice case studies across London plus time for Q&amp;A and discussion.  </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18</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November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Embedding the three personalised care roles. </a:t>
            </a:r>
            <a:r>
              <a:rPr lang="en-GB" sz="1600" u="sng"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2"/>
              </a:rPr>
              <a:t>RECORDING HERE</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13</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Jan 2022,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Open session (workshop) exploring different ways personalised care roles can support primary care and communities at this time: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3"/>
              </a:rPr>
              <a:t>Slides here.</a:t>
            </a:r>
            <a:endPar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Feb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Spotlight on Care Coordinators and how best to use them (Wed 16</a:t>
            </a:r>
            <a:r>
              <a:rPr lang="en-GB" sz="1600"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Feb 3pm)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Mar 2022: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Spotlight on Health and Wellbeing Coaches and how best to use them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Apr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Population health and the PC ARRS roles: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5"/>
              </a:rPr>
              <a:t>Recording</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and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6"/>
              </a:rPr>
              <a:t>slides</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here</a:t>
            </a: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June 2022</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Coproducing a proactive social prescribing service.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endParaRPr lang="en-GB" sz="1600"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1-1 support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every Wednesday there will be 30 minute slots available to….</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Ask questions, explore challenges, think through strategies to use the personalised care roles, get advice on resources or peers to connect with.</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Book in via the following link: </a:t>
            </a:r>
            <a:r>
              <a:rPr kumimoji="0" lang="en-GB" sz="1600" b="1" i="0" u="sng" strike="noStrike" kern="1200" cap="none" spc="0" normalizeH="0" baseline="0" noProof="0" dirty="0">
                <a:ln>
                  <a:noFill/>
                </a:ln>
                <a:solidFill>
                  <a:srgbClr val="1155CC"/>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hlinkClick r:id="rId7"/>
              </a:rPr>
              <a:t>https://calendly.com/pcn-advisors-london/30min</a:t>
            </a: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a:t>
            </a: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GB" sz="1600" b="1"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lang="en-GB" sz="1600" b="1" dirty="0">
              <a:solidFill>
                <a:srgbClr val="201F1E"/>
              </a:solidFill>
              <a:latin typeface="Arial" panose="020B0604020202020204" pitchFamily="34" charset="0"/>
              <a:cs typeface="Arial" panose="020B0604020202020204" pitchFamily="34" charset="0"/>
            </a:endParaRPr>
          </a:p>
          <a:p>
            <a:pPr marL="914400" defTabSz="853717">
              <a:buClr>
                <a:srgbClr val="5B9BD5"/>
              </a:buClr>
              <a:defRPr/>
            </a:pPr>
            <a:r>
              <a:rPr lang="en-GB" sz="1600" b="1" dirty="0">
                <a:solidFill>
                  <a:srgbClr val="201F1E"/>
                </a:solidFill>
                <a:latin typeface="Arial" panose="020B0604020202020204" pitchFamily="34" charset="0"/>
                <a:cs typeface="Arial" panose="020B0604020202020204" pitchFamily="34" charset="0"/>
              </a:rPr>
              <a:t>Available to present at meetings: </a:t>
            </a:r>
            <a:r>
              <a:rPr lang="en-GB" sz="1600" dirty="0">
                <a:solidFill>
                  <a:srgbClr val="201F1E"/>
                </a:solidFill>
                <a:latin typeface="Arial" panose="020B0604020202020204" pitchFamily="34" charset="0"/>
                <a:cs typeface="Arial" panose="020B0604020202020204" pitchFamily="34" charset="0"/>
              </a:rPr>
              <a:t>The PCN advisors can come and speak at PCN or CCG meetings with CDs, PCN or ARRS managers on topics such as embedding the personalised care roles, social prescribing, how the roles can tackle health inequalities. Email us: </a:t>
            </a:r>
            <a:r>
              <a:rPr lang="en-GB" sz="1600" dirty="0">
                <a:solidFill>
                  <a:srgbClr val="201F1E"/>
                </a:solidFill>
                <a:latin typeface="Arial" panose="020B0604020202020204" pitchFamily="34" charset="0"/>
                <a:cs typeface="Arial" panose="020B0604020202020204" pitchFamily="34" charset="0"/>
                <a:hlinkClick r:id="rId8"/>
              </a:rPr>
              <a:t>hlp.socialprescribing@nhs.net</a:t>
            </a:r>
            <a:endParaRPr lang="en-GB" sz="1600" dirty="0">
              <a:solidFill>
                <a:srgbClr val="201F1E"/>
              </a:solidFill>
              <a:latin typeface="Arial" panose="020B060402020202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WhatsApp group</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work to connect with each other informally. We have set this up and trial and see if it is useful. We’re open to suggestions on alternatives but for now you can join the group. Use this </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hlinkClick r:id="rId9"/>
              </a:rPr>
              <a:t>THIS LINK</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cs typeface="Arial" panose="020B0604020202020204" pitchFamily="34" charset="0"/>
              </a:rPr>
              <a:t>to add your details and access the group.</a:t>
            </a: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We also hope to :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Send a monthly email</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with updates, resources, answers to common questions being asked, useful events and so on </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Communicate challenges up to NHSE</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and the wider system, developing ideas for projects that might usefully mitigate some of these challenges </a:t>
            </a: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Co-produced PCN toolkit &amp; FAQ Guide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including useful case studies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853717" rtl="0" eaLnBrk="1" fontAlgn="auto" latinLnBrk="0" hangingPunct="1">
              <a:lnSpc>
                <a:spcPct val="100000"/>
              </a:lnSpc>
              <a:spcBef>
                <a:spcPts val="560"/>
              </a:spcBef>
              <a:spcAft>
                <a:spcPts val="0"/>
              </a:spcAft>
              <a:buClr>
                <a:srgbClr val="5B9BD5"/>
              </a:buClr>
              <a:buSzPts val="1000"/>
              <a:buNone/>
              <a:tabLst>
                <a:tab pos="914400" algn="l"/>
              </a:tabLst>
              <a:defRPr/>
            </a:pP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7404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A377-D813-4CA9-B104-4F2BDFBCA84B}"/>
              </a:ext>
            </a:extLst>
          </p:cNvPr>
          <p:cNvSpPr>
            <a:spLocks noGrp="1"/>
          </p:cNvSpPr>
          <p:nvPr>
            <p:ph type="title"/>
          </p:nvPr>
        </p:nvSpPr>
        <p:spPr/>
        <p:txBody>
          <a:bodyPr/>
          <a:lstStyle/>
          <a:p>
            <a:r>
              <a:rPr lang="en-GB" sz="2800" b="1">
                <a:latin typeface="Calibri"/>
              </a:rPr>
              <a:t>Example: NWL – Brompton PCN</a:t>
            </a:r>
          </a:p>
        </p:txBody>
      </p:sp>
      <p:sp>
        <p:nvSpPr>
          <p:cNvPr id="4" name="Text Placeholder 3">
            <a:extLst>
              <a:ext uri="{FF2B5EF4-FFF2-40B4-BE49-F238E27FC236}">
                <a16:creationId xmlns:a16="http://schemas.microsoft.com/office/drawing/2014/main" id="{6491B319-AA3E-4725-8FBA-9071041F520A}"/>
              </a:ext>
            </a:extLst>
          </p:cNvPr>
          <p:cNvSpPr>
            <a:spLocks noGrp="1"/>
          </p:cNvSpPr>
          <p:nvPr>
            <p:ph type="body" idx="2"/>
          </p:nvPr>
        </p:nvSpPr>
        <p:spPr>
          <a:xfrm>
            <a:off x="334435" y="974810"/>
            <a:ext cx="11523133" cy="5112246"/>
          </a:xfrm>
        </p:spPr>
        <p:txBody>
          <a:bodyPr spcFirstLastPara="1" vert="horz" wrap="square" lIns="0" tIns="0" rIns="0" bIns="0" rtlCol="0" anchor="t" anchorCtr="0">
            <a:noAutofit/>
          </a:bodyPr>
          <a:lstStyle/>
          <a:p>
            <a:pPr marL="213360" indent="0"/>
            <a:r>
              <a:rPr lang="en-GB" sz="2000" b="1"/>
              <a:t>Set up</a:t>
            </a:r>
            <a:endParaRPr lang="en-GB" sz="2000" b="1">
              <a:cs typeface="Calibri"/>
            </a:endParaRPr>
          </a:p>
          <a:p>
            <a:pPr marL="1097280" lvl="1" indent="-457200"/>
            <a:r>
              <a:rPr lang="en-GB" sz="2000"/>
              <a:t>Accessed CCG support for setting up service</a:t>
            </a:r>
            <a:endParaRPr lang="en-GB" sz="2000">
              <a:cs typeface="Calibri"/>
            </a:endParaRPr>
          </a:p>
          <a:p>
            <a:pPr marL="1097280" lvl="1" indent="-457200"/>
            <a:r>
              <a:rPr lang="en-GB" sz="2000"/>
              <a:t>Build on good practice and existing relationships from COVID-19 with Local Authority Foodbanks (from regular multistakeholder engagement groups)</a:t>
            </a:r>
            <a:endParaRPr lang="en-GB" sz="2000">
              <a:cs typeface="Calibri"/>
            </a:endParaRPr>
          </a:p>
          <a:p>
            <a:pPr marL="1097280" lvl="1" indent="-457200"/>
            <a:r>
              <a:rPr lang="en-GB" sz="2000"/>
              <a:t>Health need identified by food bank – due to existing relationship</a:t>
            </a:r>
            <a:endParaRPr lang="en-GB" sz="2000">
              <a:cs typeface="Calibri"/>
            </a:endParaRPr>
          </a:p>
          <a:p>
            <a:pPr marL="640080" lvl="1" indent="0">
              <a:buNone/>
            </a:pPr>
            <a:endParaRPr lang="en-GB" sz="2000" b="1">
              <a:cs typeface="Calibri"/>
            </a:endParaRPr>
          </a:p>
          <a:p>
            <a:pPr marL="213360" indent="0" rtl="0" fontAlgn="ctr">
              <a:spcBef>
                <a:spcPts val="0"/>
              </a:spcBef>
              <a:spcAft>
                <a:spcPts val="0"/>
              </a:spcAft>
            </a:pPr>
            <a:r>
              <a:rPr lang="en-GB" sz="2000" b="1"/>
              <a:t>Brought together key stakeholders in a working group to plan</a:t>
            </a:r>
            <a:endParaRPr lang="en-GB" sz="2000" b="1">
              <a:cs typeface="Calibri"/>
            </a:endParaRPr>
          </a:p>
          <a:p>
            <a:pPr marL="853440" lvl="1" indent="-320040" fontAlgn="ctr">
              <a:spcBef>
                <a:spcPts val="0"/>
              </a:spcBef>
            </a:pPr>
            <a:r>
              <a:rPr lang="en-GB" sz="2000"/>
              <a:t>(SPLW, Lead SP GP, LA - food banks, </a:t>
            </a:r>
            <a:r>
              <a:rPr lang="en-GB" sz="2000" err="1"/>
              <a:t>OneYou</a:t>
            </a:r>
            <a:r>
              <a:rPr lang="en-GB" sz="2000"/>
              <a:t> service - outreach BP/healthy lifestyle service) </a:t>
            </a:r>
            <a:endParaRPr lang="en-GB" sz="2000">
              <a:cs typeface="Calibri"/>
            </a:endParaRPr>
          </a:p>
          <a:p>
            <a:pPr marL="533400" lvl="1" indent="0" fontAlgn="ctr">
              <a:spcBef>
                <a:spcPts val="0"/>
              </a:spcBef>
              <a:buNone/>
            </a:pPr>
            <a:endParaRPr lang="en-GB" sz="2000" b="1">
              <a:cs typeface="Calibri"/>
            </a:endParaRPr>
          </a:p>
          <a:p>
            <a:pPr marL="213360" indent="0" fontAlgn="ctr">
              <a:spcBef>
                <a:spcPts val="0"/>
              </a:spcBef>
            </a:pPr>
            <a:r>
              <a:rPr lang="en-GB" sz="2000" b="1"/>
              <a:t>Targeting multiple aspects of health inequity – SPLW sitting in food banks</a:t>
            </a:r>
            <a:endParaRPr lang="en-GB" sz="2000" b="1">
              <a:cs typeface="Calibri"/>
            </a:endParaRPr>
          </a:p>
          <a:p>
            <a:pPr marL="925830" lvl="1" indent="-285750" fontAlgn="ctr">
              <a:spcBef>
                <a:spcPts val="0"/>
              </a:spcBef>
            </a:pPr>
            <a:r>
              <a:rPr lang="en-GB" sz="2000"/>
              <a:t>Improving access – registering unregistered population</a:t>
            </a:r>
            <a:endParaRPr lang="en-GB" sz="2000">
              <a:cs typeface="Calibri"/>
            </a:endParaRPr>
          </a:p>
          <a:p>
            <a:pPr marL="925830" lvl="1" indent="-285750" fontAlgn="ctr">
              <a:spcBef>
                <a:spcPts val="0"/>
              </a:spcBef>
            </a:pPr>
            <a:r>
              <a:rPr lang="en-GB" sz="2000"/>
              <a:t>Improving acceptability – Starting with offering a blood pressure check to get talking and see what other support may be needed</a:t>
            </a:r>
            <a:endParaRPr lang="en-GB" sz="2000">
              <a:cs typeface="Calibri"/>
            </a:endParaRPr>
          </a:p>
          <a:p>
            <a:pPr marL="925830" lvl="1" indent="-285750" fontAlgn="ctr">
              <a:spcBef>
                <a:spcPts val="0"/>
              </a:spcBef>
            </a:pPr>
            <a:r>
              <a:rPr lang="en-GB" sz="2000"/>
              <a:t>Social determinants – getting referrals to social prescribing from those impacted by cost of living crisis and may not present to GPs</a:t>
            </a:r>
            <a:endParaRPr lang="en-GB" sz="2000">
              <a:cs typeface="Calibri"/>
            </a:endParaRPr>
          </a:p>
          <a:p>
            <a:pPr marL="925830" lvl="1" indent="-285750" fontAlgn="ctr">
              <a:spcBef>
                <a:spcPts val="0"/>
              </a:spcBef>
            </a:pPr>
            <a:r>
              <a:rPr lang="en-GB" sz="2000"/>
              <a:t>Diagnosis of high blood pressure – Opportunistic BP checks with </a:t>
            </a:r>
            <a:r>
              <a:rPr lang="en-GB" sz="2000" err="1"/>
              <a:t>OneYou</a:t>
            </a:r>
            <a:endParaRPr lang="en-GB" sz="2000">
              <a:cs typeface="Calibri" panose="020F0502020204030204"/>
            </a:endParaRPr>
          </a:p>
          <a:p>
            <a:pPr marL="1097280" lvl="1" indent="-457200"/>
            <a:endParaRPr lang="en-GB">
              <a:cs typeface="Calibri" panose="020F0502020204030204"/>
            </a:endParaRPr>
          </a:p>
          <a:p>
            <a:pPr marL="670560" indent="-457200">
              <a:buFont typeface="Arial" panose="020B0604020202020204" pitchFamily="34" charset="0"/>
              <a:buChar char="•"/>
            </a:pPr>
            <a:endParaRPr lang="en-GB">
              <a:cs typeface="Calibri" panose="020F0502020204030204"/>
            </a:endParaRPr>
          </a:p>
          <a:p>
            <a:pPr marL="426720" indent="-213360"/>
            <a:endParaRPr lang="en-GB">
              <a:cs typeface="Calibri" panose="020F0502020204030204"/>
            </a:endParaRPr>
          </a:p>
        </p:txBody>
      </p:sp>
    </p:spTree>
    <p:extLst>
      <p:ext uri="{BB962C8B-B14F-4D97-AF65-F5344CB8AC3E}">
        <p14:creationId xmlns:p14="http://schemas.microsoft.com/office/powerpoint/2010/main" val="328593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1FE3-2C91-43CF-B692-B0DBCD6D9F1C}"/>
              </a:ext>
            </a:extLst>
          </p:cNvPr>
          <p:cNvSpPr>
            <a:spLocks noGrp="1"/>
          </p:cNvSpPr>
          <p:nvPr>
            <p:ph type="title"/>
          </p:nvPr>
        </p:nvSpPr>
        <p:spPr/>
        <p:txBody>
          <a:bodyPr/>
          <a:lstStyle/>
          <a:p>
            <a:pPr>
              <a:spcBef>
                <a:spcPts val="0"/>
              </a:spcBef>
            </a:pPr>
            <a:r>
              <a:rPr lang="en-GB" sz="2800" b="1">
                <a:latin typeface="Calibri"/>
              </a:rPr>
              <a:t>Examples of proactive SP in London</a:t>
            </a:r>
            <a:endParaRPr lang="en-US" sz="2800" b="1">
              <a:latin typeface="Calibri"/>
            </a:endParaRPr>
          </a:p>
        </p:txBody>
      </p:sp>
      <p:sp>
        <p:nvSpPr>
          <p:cNvPr id="3" name="Text Placeholder 2">
            <a:extLst>
              <a:ext uri="{FF2B5EF4-FFF2-40B4-BE49-F238E27FC236}">
                <a16:creationId xmlns:a16="http://schemas.microsoft.com/office/drawing/2014/main" id="{B39C708F-F363-408B-84A9-29FF8CC38221}"/>
              </a:ext>
            </a:extLst>
          </p:cNvPr>
          <p:cNvSpPr>
            <a:spLocks noGrp="1"/>
          </p:cNvSpPr>
          <p:nvPr>
            <p:ph type="body" idx="1"/>
          </p:nvPr>
        </p:nvSpPr>
        <p:spPr/>
        <p:txBody>
          <a:bodyPr/>
          <a:lstStyle/>
          <a:p>
            <a:pPr marL="426720" indent="-213360"/>
            <a:r>
              <a:rPr lang="en-GB" b="1">
                <a:latin typeface="Calibri"/>
                <a:hlinkClick r:id="rId2"/>
              </a:rPr>
              <a:t>MAP HERE</a:t>
            </a:r>
            <a:endParaRPr lang="en-GB" b="1">
              <a:latin typeface="Calibri"/>
            </a:endParaRPr>
          </a:p>
        </p:txBody>
      </p:sp>
      <p:pic>
        <p:nvPicPr>
          <p:cNvPr id="6" name="Picture 5">
            <a:hlinkClick r:id="rId2"/>
            <a:extLst>
              <a:ext uri="{FF2B5EF4-FFF2-40B4-BE49-F238E27FC236}">
                <a16:creationId xmlns:a16="http://schemas.microsoft.com/office/drawing/2014/main" id="{7A69CD30-C568-4CD5-A5C8-F8E88E97D796}"/>
              </a:ext>
            </a:extLst>
          </p:cNvPr>
          <p:cNvPicPr>
            <a:picLocks noChangeAspect="1"/>
          </p:cNvPicPr>
          <p:nvPr/>
        </p:nvPicPr>
        <p:blipFill>
          <a:blip r:embed="rId3"/>
          <a:stretch>
            <a:fillRect/>
          </a:stretch>
        </p:blipFill>
        <p:spPr>
          <a:xfrm>
            <a:off x="932873" y="1194309"/>
            <a:ext cx="10142612" cy="5474776"/>
          </a:xfrm>
          <a:prstGeom prst="rect">
            <a:avLst/>
          </a:prstGeom>
        </p:spPr>
      </p:pic>
    </p:spTree>
    <p:extLst>
      <p:ext uri="{BB962C8B-B14F-4D97-AF65-F5344CB8AC3E}">
        <p14:creationId xmlns:p14="http://schemas.microsoft.com/office/powerpoint/2010/main" val="330524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B0BC8-7D0C-4B0D-B913-908AA1C38C97}"/>
              </a:ext>
            </a:extLst>
          </p:cNvPr>
          <p:cNvSpPr>
            <a:spLocks noGrp="1"/>
          </p:cNvSpPr>
          <p:nvPr>
            <p:ph type="title"/>
          </p:nvPr>
        </p:nvSpPr>
        <p:spPr/>
        <p:txBody>
          <a:bodyPr/>
          <a:lstStyle/>
          <a:p>
            <a:r>
              <a:rPr lang="en-GB" sz="2800" b="1">
                <a:latin typeface="Calibri"/>
              </a:rPr>
              <a:t>What could the next steps look like?</a:t>
            </a:r>
          </a:p>
        </p:txBody>
      </p:sp>
      <p:sp>
        <p:nvSpPr>
          <p:cNvPr id="4" name="Text Placeholder 3">
            <a:extLst>
              <a:ext uri="{FF2B5EF4-FFF2-40B4-BE49-F238E27FC236}">
                <a16:creationId xmlns:a16="http://schemas.microsoft.com/office/drawing/2014/main" id="{0C6522BA-40DF-40EF-BDD6-8B0644C86988}"/>
              </a:ext>
            </a:extLst>
          </p:cNvPr>
          <p:cNvSpPr>
            <a:spLocks noGrp="1"/>
          </p:cNvSpPr>
          <p:nvPr>
            <p:ph type="body" idx="2"/>
          </p:nvPr>
        </p:nvSpPr>
        <p:spPr>
          <a:xfrm>
            <a:off x="334432" y="1124745"/>
            <a:ext cx="11523133" cy="5544340"/>
          </a:xfrm>
        </p:spPr>
        <p:txBody>
          <a:bodyPr spcFirstLastPara="1" vert="horz" wrap="square" lIns="0" tIns="0" rIns="0" bIns="0" rtlCol="0" anchor="t" anchorCtr="0">
            <a:noAutofit/>
          </a:bodyPr>
          <a:lstStyle/>
          <a:p>
            <a:pPr marL="727710" indent="-514350">
              <a:buFont typeface="+mj-lt"/>
              <a:buAutoNum type="arabicPeriod"/>
            </a:pPr>
            <a:r>
              <a:rPr lang="en-GB" sz="2000"/>
              <a:t>Who has a stake in this work – Who  you rally together for this work? – in your PCN, borough and wider, ARRS</a:t>
            </a:r>
            <a:endParaRPr lang="en-GB" sz="2000">
              <a:cs typeface="Calibri"/>
            </a:endParaRPr>
          </a:p>
          <a:p>
            <a:pPr marL="727710" indent="-514350">
              <a:buFont typeface="+mj-lt"/>
              <a:buAutoNum type="arabicPeriod"/>
            </a:pPr>
            <a:r>
              <a:rPr lang="en-GB" sz="2000"/>
              <a:t>Mapping assets as a group– what people, resources, meetings, data, networks, anchor VCSE can I engage with that are already present?</a:t>
            </a:r>
            <a:endParaRPr lang="en-GB" sz="2000">
              <a:cs typeface="Calibri"/>
            </a:endParaRPr>
          </a:p>
          <a:p>
            <a:pPr marL="727710" indent="-514350">
              <a:buFont typeface="+mj-lt"/>
              <a:buAutoNum type="arabicPeriod"/>
            </a:pPr>
            <a:r>
              <a:rPr lang="en-GB" sz="2000"/>
              <a:t>Who can do what? Can you set up a working group? Can you designate leads for these three areas:</a:t>
            </a:r>
            <a:endParaRPr lang="en-GB" sz="2000">
              <a:cs typeface="Calibri"/>
            </a:endParaRPr>
          </a:p>
          <a:p>
            <a:pPr marL="1154430" lvl="1" indent="-514350">
              <a:buAutoNum type="alphaLcParenR"/>
            </a:pPr>
            <a:r>
              <a:rPr lang="en-GB" sz="2000"/>
              <a:t>Lived experience</a:t>
            </a:r>
            <a:endParaRPr lang="en-GB" sz="2000">
              <a:cs typeface="Calibri"/>
            </a:endParaRPr>
          </a:p>
          <a:p>
            <a:pPr marL="1154430" lvl="1" indent="-514350">
              <a:buAutoNum type="alphaLcParenR"/>
            </a:pPr>
            <a:r>
              <a:rPr lang="en-GB" sz="2000"/>
              <a:t>Population health and inequality data </a:t>
            </a:r>
            <a:endParaRPr lang="en-GB" sz="2000">
              <a:cs typeface="Calibri"/>
            </a:endParaRPr>
          </a:p>
          <a:p>
            <a:pPr marL="1154430" lvl="1" indent="-514350">
              <a:buAutoNum type="alphaLcParenR"/>
            </a:pPr>
            <a:r>
              <a:rPr lang="en-GB" sz="2000"/>
              <a:t>Social prescribing data</a:t>
            </a:r>
            <a:endParaRPr lang="en-GB" sz="2000">
              <a:cs typeface="Calibri"/>
            </a:endParaRPr>
          </a:p>
          <a:p>
            <a:pPr marL="727710" indent="-514350">
              <a:buFont typeface="+mj-lt"/>
              <a:buAutoNum type="arabicPeriod"/>
            </a:pPr>
            <a:r>
              <a:rPr lang="en-GB" sz="2000"/>
              <a:t>Brainstorm ways to access, analyse and draw insights from the three information sources, for example</a:t>
            </a:r>
            <a:endParaRPr lang="en-GB" sz="2000">
              <a:cs typeface="Calibri"/>
            </a:endParaRPr>
          </a:p>
          <a:p>
            <a:pPr marL="1154430" lvl="1" indent="-514350">
              <a:buAutoNum type="alphaLcParenR"/>
            </a:pPr>
            <a:r>
              <a:rPr lang="en-GB" sz="2000"/>
              <a:t>An analysis of SP access: Who is currently accessing the SP service? Who is not? What health inclusion groups does the service see? </a:t>
            </a:r>
            <a:endParaRPr lang="en-GB" sz="2000">
              <a:cs typeface="Calibri"/>
            </a:endParaRPr>
          </a:p>
          <a:p>
            <a:pPr marL="1154430" lvl="1" indent="-514350">
              <a:buAutoNum type="alphaLcParenR"/>
            </a:pPr>
            <a:r>
              <a:rPr lang="en-GB" sz="2000"/>
              <a:t>Local needs assessment: What are the local health issues? Is there a high burden of a particular condition? Or is there a particular impact of a specific social determinant? Is there evidence for increased GP or acute utilisation among specific groups?</a:t>
            </a:r>
            <a:endParaRPr lang="en-GB" sz="2000">
              <a:cs typeface="Calibri"/>
            </a:endParaRPr>
          </a:p>
          <a:p>
            <a:pPr marL="1154430" lvl="1" indent="-514350">
              <a:buAutoNum type="alphaLcParenR"/>
            </a:pPr>
            <a:r>
              <a:rPr lang="en-GB" sz="2000"/>
              <a:t>Lived experience mapping: What does the community understand to be its key issues? How are these impacting health and social determinants? Where can SP help? </a:t>
            </a:r>
            <a:endParaRPr lang="en-GB" sz="2000">
              <a:cs typeface="Calibri"/>
            </a:endParaRPr>
          </a:p>
          <a:p>
            <a:pPr marL="1154430" lvl="1" indent="-514350">
              <a:buFont typeface="+mj-lt"/>
              <a:buAutoNum type="arabicPeriod"/>
            </a:pPr>
            <a:endParaRPr lang="en-GB">
              <a:cs typeface="Calibri" panose="020F0502020204030204"/>
            </a:endParaRPr>
          </a:p>
          <a:p>
            <a:pPr marL="727710" indent="-514350">
              <a:buFont typeface="+mj-lt"/>
              <a:buAutoNum type="arabicPeriod"/>
            </a:pPr>
            <a:endParaRPr lang="en-GB">
              <a:cs typeface="Calibri" panose="020F0502020204030204"/>
            </a:endParaRPr>
          </a:p>
          <a:p>
            <a:pPr marL="727710" indent="-514350">
              <a:buFont typeface="+mj-lt"/>
              <a:buAutoNum type="arabicPeriod"/>
            </a:pPr>
            <a:endParaRPr lang="en-GB">
              <a:cs typeface="Calibri" panose="020F0502020204030204"/>
            </a:endParaRPr>
          </a:p>
          <a:p>
            <a:pPr marL="727710" indent="-514350">
              <a:buFont typeface="+mj-lt"/>
              <a:buAutoNum type="arabicPeriod"/>
            </a:pPr>
            <a:endParaRPr lang="en-GB">
              <a:cs typeface="Calibri" panose="020F0502020204030204"/>
            </a:endParaRPr>
          </a:p>
        </p:txBody>
      </p:sp>
    </p:spTree>
    <p:extLst>
      <p:ext uri="{BB962C8B-B14F-4D97-AF65-F5344CB8AC3E}">
        <p14:creationId xmlns:p14="http://schemas.microsoft.com/office/powerpoint/2010/main" val="267752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4417-11B0-4044-950E-293E32BB3B09}"/>
              </a:ext>
            </a:extLst>
          </p:cNvPr>
          <p:cNvSpPr>
            <a:spLocks noGrp="1"/>
          </p:cNvSpPr>
          <p:nvPr>
            <p:ph type="title"/>
          </p:nvPr>
        </p:nvSpPr>
        <p:spPr/>
        <p:txBody>
          <a:bodyPr/>
          <a:lstStyle/>
          <a:p>
            <a:r>
              <a:rPr lang="en-GB"/>
              <a:t>Action planning</a:t>
            </a:r>
          </a:p>
        </p:txBody>
      </p:sp>
      <p:sp>
        <p:nvSpPr>
          <p:cNvPr id="4" name="Text Placeholder 3">
            <a:extLst>
              <a:ext uri="{FF2B5EF4-FFF2-40B4-BE49-F238E27FC236}">
                <a16:creationId xmlns:a16="http://schemas.microsoft.com/office/drawing/2014/main" id="{224A2D31-2531-4F7B-851E-F86DEB29EE97}"/>
              </a:ext>
            </a:extLst>
          </p:cNvPr>
          <p:cNvSpPr>
            <a:spLocks noGrp="1"/>
          </p:cNvSpPr>
          <p:nvPr>
            <p:ph type="body" idx="2"/>
          </p:nvPr>
        </p:nvSpPr>
        <p:spPr/>
        <p:txBody>
          <a:bodyPr>
            <a:normAutofit fontScale="92500" lnSpcReduction="10000"/>
          </a:bodyPr>
          <a:lstStyle/>
          <a:p>
            <a:pPr marL="426720" indent="-213360"/>
            <a:r>
              <a:rPr lang="en-GB">
                <a:cs typeface="Calibri"/>
              </a:rPr>
              <a:t>What are your next steps? (20 mins)</a:t>
            </a:r>
            <a:endParaRPr lang="en-US">
              <a:cs typeface="Calibri"/>
            </a:endParaRPr>
          </a:p>
          <a:p>
            <a:pPr marL="426720" indent="-213360"/>
            <a:endParaRPr lang="en-GB">
              <a:cs typeface="Calibri"/>
            </a:endParaRPr>
          </a:p>
          <a:p>
            <a:pPr marL="426720" indent="-213360"/>
            <a:r>
              <a:rPr lang="en-GB">
                <a:cs typeface="Calibri"/>
              </a:rPr>
              <a:t>You may want to think about:</a:t>
            </a:r>
            <a:endParaRPr lang="en-US">
              <a:cs typeface="Calibri"/>
            </a:endParaRPr>
          </a:p>
          <a:p>
            <a:pPr marL="0" indent="0"/>
            <a:r>
              <a:rPr lang="en-GB">
                <a:cs typeface="Calibri"/>
              </a:rPr>
              <a:t> - </a:t>
            </a:r>
            <a:r>
              <a:rPr lang="en-GB">
                <a:ea typeface="+mn-lt"/>
                <a:cs typeface="+mn-lt"/>
              </a:rPr>
              <a:t>Who has a stake in shaping and delivering this piece of work that I might / should consult (individuals and orgs both inside and outside of the PCN)?</a:t>
            </a:r>
          </a:p>
          <a:p>
            <a:pPr marL="0" indent="0"/>
            <a:endParaRPr lang="en-GB">
              <a:ea typeface="+mn-lt"/>
              <a:cs typeface="+mn-lt"/>
            </a:endParaRPr>
          </a:p>
          <a:p>
            <a:pPr marL="0" indent="0"/>
            <a:r>
              <a:rPr lang="en-GB">
                <a:ea typeface="+mn-lt"/>
                <a:cs typeface="+mn-lt"/>
              </a:rPr>
              <a:t>- What assets do we have access to that might help deliver this work (venues, existing meet ups, data, staff etc)?</a:t>
            </a:r>
          </a:p>
          <a:p>
            <a:pPr marL="0" indent="0"/>
            <a:br>
              <a:rPr lang="en-US"/>
            </a:br>
            <a:r>
              <a:rPr lang="en-GB">
                <a:cs typeface="Calibri"/>
              </a:rPr>
              <a:t>-</a:t>
            </a:r>
            <a:r>
              <a:rPr lang="en-GB">
                <a:ea typeface="+mn-lt"/>
                <a:cs typeface="+mn-lt"/>
              </a:rPr>
              <a:t> What are the practical next steps we can take?</a:t>
            </a:r>
          </a:p>
          <a:p>
            <a:pPr marL="0" indent="0"/>
            <a:endParaRPr lang="en-GB">
              <a:cs typeface="Calibri"/>
            </a:endParaRPr>
          </a:p>
          <a:p>
            <a:pPr marL="0" indent="0"/>
            <a:r>
              <a:rPr lang="en-GB">
                <a:cs typeface="Calibri"/>
              </a:rPr>
              <a:t>- </a:t>
            </a:r>
            <a:r>
              <a:rPr lang="en-GB">
                <a:ea typeface="+mn-lt"/>
                <a:cs typeface="+mn-lt"/>
              </a:rPr>
              <a:t>What support regionally would be useful?</a:t>
            </a:r>
          </a:p>
          <a:p>
            <a:pPr marL="426720" indent="-213360"/>
            <a:endParaRPr lang="en-GB">
              <a:cs typeface="Calibri"/>
            </a:endParaRPr>
          </a:p>
        </p:txBody>
      </p:sp>
    </p:spTree>
    <p:extLst>
      <p:ext uri="{BB962C8B-B14F-4D97-AF65-F5344CB8AC3E}">
        <p14:creationId xmlns:p14="http://schemas.microsoft.com/office/powerpoint/2010/main" val="3162447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4417-11B0-4044-950E-293E32BB3B09}"/>
              </a:ext>
            </a:extLst>
          </p:cNvPr>
          <p:cNvSpPr>
            <a:spLocks noGrp="1"/>
          </p:cNvSpPr>
          <p:nvPr>
            <p:ph type="title"/>
          </p:nvPr>
        </p:nvSpPr>
        <p:spPr/>
        <p:txBody>
          <a:bodyPr/>
          <a:lstStyle/>
          <a:p>
            <a:r>
              <a:rPr lang="en-GB" sz="2800" b="1" dirty="0">
                <a:latin typeface="Calibri"/>
              </a:rPr>
              <a:t>Feedback from breakout rooms</a:t>
            </a:r>
            <a:br>
              <a:rPr lang="en-GB" sz="2800" b="1" dirty="0">
                <a:latin typeface="Calibri"/>
              </a:rPr>
            </a:br>
            <a:endParaRPr lang="en-GB" sz="2800" b="1" dirty="0">
              <a:latin typeface="Calibri"/>
            </a:endParaRPr>
          </a:p>
        </p:txBody>
      </p:sp>
      <p:sp>
        <p:nvSpPr>
          <p:cNvPr id="4" name="Text Placeholder 3">
            <a:extLst>
              <a:ext uri="{FF2B5EF4-FFF2-40B4-BE49-F238E27FC236}">
                <a16:creationId xmlns:a16="http://schemas.microsoft.com/office/drawing/2014/main" id="{224A2D31-2531-4F7B-851E-F86DEB29EE97}"/>
              </a:ext>
            </a:extLst>
          </p:cNvPr>
          <p:cNvSpPr>
            <a:spLocks noGrp="1"/>
          </p:cNvSpPr>
          <p:nvPr>
            <p:ph type="body" idx="2"/>
          </p:nvPr>
        </p:nvSpPr>
        <p:spPr>
          <a:xfrm>
            <a:off x="334435" y="914400"/>
            <a:ext cx="11523133" cy="5394327"/>
          </a:xfrm>
        </p:spPr>
        <p:txBody>
          <a:bodyPr>
            <a:normAutofit fontScale="70000" lnSpcReduction="20000"/>
          </a:bodyPr>
          <a:lstStyle/>
          <a:p>
            <a:pPr marL="0" indent="0"/>
            <a:r>
              <a:rPr lang="en-GB" sz="1800" dirty="0">
                <a:ea typeface="+mn-lt"/>
                <a:cs typeface="+mn-lt"/>
              </a:rPr>
              <a:t>Hounslow</a:t>
            </a:r>
          </a:p>
          <a:p>
            <a:pPr marL="457200" indent="-457200">
              <a:buFont typeface="Arial" panose="020B0604020202020204" pitchFamily="34" charset="0"/>
              <a:buChar char="•"/>
            </a:pPr>
            <a:r>
              <a:rPr lang="en-GB" sz="1800" dirty="0">
                <a:ea typeface="+mn-lt"/>
                <a:cs typeface="+mn-lt"/>
              </a:rPr>
              <a:t>Looking at patients with respiratory difficulties in Hounslow – working with this group called ‘Respiratory group’ so working with PCN to convince them to engage. Show them this is needed, PCN pilot now to generate referrals. </a:t>
            </a:r>
          </a:p>
          <a:p>
            <a:pPr marL="457200" indent="-457200">
              <a:buFont typeface="Arial" panose="020B0604020202020204" pitchFamily="34" charset="0"/>
              <a:buChar char="•"/>
            </a:pPr>
            <a:r>
              <a:rPr lang="en-GB" sz="1800" dirty="0">
                <a:ea typeface="+mn-lt"/>
                <a:cs typeface="+mn-lt"/>
              </a:rPr>
              <a:t>Support from region – document – requirements from DES spec in a structured way, to show clinical directors, to allow work to go ahead. </a:t>
            </a:r>
          </a:p>
          <a:p>
            <a:pPr marL="457200" indent="-457200">
              <a:buFont typeface="Arial" panose="020B0604020202020204" pitchFamily="34" charset="0"/>
              <a:buChar char="•"/>
            </a:pPr>
            <a:r>
              <a:rPr lang="en-GB" sz="1800" dirty="0">
                <a:ea typeface="+mn-lt"/>
                <a:cs typeface="+mn-lt"/>
              </a:rPr>
              <a:t>Workshop- thinktank group in Jul, council and mental health team – collaboration with them. How can we discuss this work with them, council is on board with collaborating. </a:t>
            </a:r>
          </a:p>
          <a:p>
            <a:pPr marL="0" indent="0"/>
            <a:endParaRPr lang="en-GB" sz="1800" dirty="0">
              <a:ea typeface="+mn-lt"/>
              <a:cs typeface="+mn-lt"/>
            </a:endParaRPr>
          </a:p>
          <a:p>
            <a:pPr marL="0" indent="0"/>
            <a:r>
              <a:rPr lang="en-GB" sz="1800" dirty="0">
                <a:ea typeface="+mn-lt"/>
                <a:cs typeface="+mn-lt"/>
              </a:rPr>
              <a:t>Nottingham</a:t>
            </a:r>
          </a:p>
          <a:p>
            <a:pPr marL="457200" indent="-457200">
              <a:buFont typeface="Arial" panose="020B0604020202020204" pitchFamily="34" charset="0"/>
              <a:buChar char="•"/>
            </a:pPr>
            <a:r>
              <a:rPr lang="en-GB" sz="1800" dirty="0">
                <a:ea typeface="+mn-lt"/>
                <a:cs typeface="+mn-lt"/>
              </a:rPr>
              <a:t>Most deprived patients – get into work, signed off, into system, goes around in circles. Working with job centre, DWP, engaging other community groups e.g. faith groups, fayres, community group and GP fed – data aspect, police, council referring in, local VCSE </a:t>
            </a:r>
          </a:p>
          <a:p>
            <a:pPr marL="457200" indent="-457200">
              <a:buFont typeface="Arial" panose="020B0604020202020204" pitchFamily="34" charset="0"/>
              <a:buChar char="•"/>
            </a:pPr>
            <a:r>
              <a:rPr lang="en-GB" sz="1800" dirty="0">
                <a:ea typeface="+mn-lt"/>
                <a:cs typeface="+mn-lt"/>
              </a:rPr>
              <a:t>Capture data proactively by SPLWs, if a clinician indicates fit note, flag on system, SPLW calls them about housing issues.</a:t>
            </a:r>
          </a:p>
          <a:p>
            <a:pPr marL="457200" indent="-457200">
              <a:buFont typeface="Arial" panose="020B0604020202020204" pitchFamily="34" charset="0"/>
              <a:buChar char="•"/>
            </a:pPr>
            <a:r>
              <a:rPr lang="en-GB" sz="1800" dirty="0">
                <a:ea typeface="+mn-lt"/>
                <a:cs typeface="+mn-lt"/>
              </a:rPr>
              <a:t>Run local reports – 66k patients in patch, aiming to hit 97% of them – interaction with them, had some support needed </a:t>
            </a:r>
          </a:p>
          <a:p>
            <a:pPr marL="457200" indent="-457200">
              <a:buFont typeface="Arial" panose="020B0604020202020204" pitchFamily="34" charset="0"/>
              <a:buChar char="•"/>
            </a:pPr>
            <a:r>
              <a:rPr lang="en-GB" sz="1800" dirty="0">
                <a:ea typeface="+mn-lt"/>
                <a:cs typeface="+mn-lt"/>
              </a:rPr>
              <a:t>Engaging PPG group- feedback and support. 3 levels of data collection – CCG, SPLWs, patient groups</a:t>
            </a:r>
          </a:p>
          <a:p>
            <a:pPr marL="457200" indent="-457200">
              <a:buFont typeface="Arial" panose="020B0604020202020204" pitchFamily="34" charset="0"/>
              <a:buChar char="•"/>
            </a:pPr>
            <a:r>
              <a:rPr lang="en-GB" sz="1800" dirty="0">
                <a:ea typeface="+mn-lt"/>
                <a:cs typeface="+mn-lt"/>
              </a:rPr>
              <a:t>Quarterly review meetings. Can share SOP </a:t>
            </a:r>
          </a:p>
          <a:p>
            <a:pPr marL="0" indent="0"/>
            <a:endParaRPr lang="en-GB" sz="1800" dirty="0">
              <a:ea typeface="+mn-lt"/>
              <a:cs typeface="+mn-lt"/>
            </a:endParaRPr>
          </a:p>
          <a:p>
            <a:pPr marL="0" indent="0"/>
            <a:r>
              <a:rPr lang="en-GB" sz="1800" dirty="0">
                <a:ea typeface="+mn-lt"/>
                <a:cs typeface="+mn-lt"/>
              </a:rPr>
              <a:t>Stratford</a:t>
            </a:r>
          </a:p>
          <a:p>
            <a:pPr marL="457200" indent="-457200">
              <a:buFont typeface="Arial" panose="020B0604020202020204" pitchFamily="34" charset="0"/>
              <a:buChar char="•"/>
            </a:pPr>
            <a:r>
              <a:rPr lang="en-GB" sz="1800" dirty="0">
                <a:ea typeface="+mn-lt"/>
                <a:cs typeface="+mn-lt"/>
              </a:rPr>
              <a:t>SPLW call patients with repeat fit notes – so could be a piece of work for us too</a:t>
            </a:r>
          </a:p>
          <a:p>
            <a:pPr marL="457200" indent="-457200">
              <a:buFont typeface="Arial" panose="020B0604020202020204" pitchFamily="34" charset="0"/>
              <a:buChar char="•"/>
            </a:pPr>
            <a:r>
              <a:rPr lang="en-GB" sz="1800" dirty="0">
                <a:ea typeface="+mn-lt"/>
                <a:cs typeface="+mn-lt"/>
              </a:rPr>
              <a:t>In Newham working across the borough and each PCN doing own project. Should we be extending the HI project cross-borough? Or pick a new cohort. </a:t>
            </a:r>
          </a:p>
          <a:p>
            <a:pPr marL="457200" indent="-457200">
              <a:buFont typeface="Arial" panose="020B0604020202020204" pitchFamily="34" charset="0"/>
              <a:buChar char="•"/>
            </a:pPr>
            <a:endParaRPr lang="en-GB" sz="1800" dirty="0">
              <a:ea typeface="+mn-lt"/>
              <a:cs typeface="+mn-lt"/>
            </a:endParaRPr>
          </a:p>
          <a:p>
            <a:pPr marL="0" indent="0"/>
            <a:r>
              <a:rPr lang="en-GB" sz="1800" dirty="0">
                <a:ea typeface="+mn-lt"/>
                <a:cs typeface="+mn-lt"/>
              </a:rPr>
              <a:t>Bromley by bow</a:t>
            </a:r>
          </a:p>
          <a:p>
            <a:pPr marL="285750" indent="-285750">
              <a:buFont typeface="Arial" panose="020B0604020202020204" pitchFamily="34" charset="0"/>
              <a:buChar char="•"/>
            </a:pPr>
            <a:r>
              <a:rPr lang="en-GB" sz="1800" dirty="0">
                <a:ea typeface="+mn-lt"/>
                <a:cs typeface="+mn-lt"/>
              </a:rPr>
              <a:t>We’re more focused on PCN level projects that cross borough</a:t>
            </a:r>
          </a:p>
          <a:p>
            <a:pPr marL="285750" indent="-285750">
              <a:buFont typeface="Arial" panose="020B0604020202020204" pitchFamily="34" charset="0"/>
              <a:buChar char="•"/>
            </a:pPr>
            <a:r>
              <a:rPr lang="en-GB" sz="1800" dirty="0">
                <a:ea typeface="+mn-lt"/>
                <a:cs typeface="+mn-lt"/>
              </a:rPr>
              <a:t>More specialist orgs work usually at borough</a:t>
            </a:r>
          </a:p>
          <a:p>
            <a:pPr marL="285750" indent="-285750">
              <a:buFont typeface="Arial" panose="020B0604020202020204" pitchFamily="34" charset="0"/>
              <a:buChar char="•"/>
            </a:pPr>
            <a:r>
              <a:rPr lang="en-GB" sz="1800" dirty="0">
                <a:ea typeface="+mn-lt"/>
                <a:cs typeface="+mn-lt"/>
              </a:rPr>
              <a:t>Example: Postcode breakfast – E1,E3,E2 – quarterly or more frequently – SPLW convene the breakfast – collab with VCSE, local authority. Then borough level work can go to all of these, understand what might be wanted across all PCNs in the boroughs. Also allows all the organisations t connect better with each other. </a:t>
            </a:r>
          </a:p>
        </p:txBody>
      </p:sp>
    </p:spTree>
    <p:extLst>
      <p:ext uri="{BB962C8B-B14F-4D97-AF65-F5344CB8AC3E}">
        <p14:creationId xmlns:p14="http://schemas.microsoft.com/office/powerpoint/2010/main" val="4018948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40B5-95FE-4A0D-8109-A86C42826431}"/>
              </a:ext>
            </a:extLst>
          </p:cNvPr>
          <p:cNvSpPr>
            <a:spLocks noGrp="1"/>
          </p:cNvSpPr>
          <p:nvPr>
            <p:ph type="title"/>
          </p:nvPr>
        </p:nvSpPr>
        <p:spPr/>
        <p:txBody>
          <a:bodyPr/>
          <a:lstStyle/>
          <a:p>
            <a:r>
              <a:rPr lang="en-GB" sz="2400" b="1" dirty="0">
                <a:latin typeface="Calibri"/>
              </a:rPr>
              <a:t>Feedback from breakout rooms (2)</a:t>
            </a:r>
            <a:br>
              <a:rPr lang="en-GB" sz="2400" b="1" dirty="0">
                <a:latin typeface="Calibri"/>
              </a:rPr>
            </a:br>
            <a:endParaRPr lang="en-GB" dirty="0"/>
          </a:p>
        </p:txBody>
      </p:sp>
      <p:sp>
        <p:nvSpPr>
          <p:cNvPr id="3" name="Text Placeholder 2">
            <a:extLst>
              <a:ext uri="{FF2B5EF4-FFF2-40B4-BE49-F238E27FC236}">
                <a16:creationId xmlns:a16="http://schemas.microsoft.com/office/drawing/2014/main" id="{F50402BE-39DA-4989-A1A6-8EA5756EE6E5}"/>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78BC0B4D-394E-4F25-A7BA-0FE1B4939784}"/>
              </a:ext>
            </a:extLst>
          </p:cNvPr>
          <p:cNvSpPr>
            <a:spLocks noGrp="1"/>
          </p:cNvSpPr>
          <p:nvPr>
            <p:ph type="body" idx="2"/>
          </p:nvPr>
        </p:nvSpPr>
        <p:spPr>
          <a:xfrm>
            <a:off x="242072" y="1341440"/>
            <a:ext cx="5983238" cy="4967287"/>
          </a:xfrm>
        </p:spPr>
        <p:txBody>
          <a:bodyPr>
            <a:normAutofit fontScale="92500" lnSpcReduction="20000"/>
          </a:bodyPr>
          <a:lstStyle/>
          <a:p>
            <a:r>
              <a:rPr lang="en-GB" dirty="0"/>
              <a:t>Assets available:</a:t>
            </a:r>
          </a:p>
          <a:p>
            <a:endParaRPr lang="en-GB" dirty="0"/>
          </a:p>
          <a:p>
            <a:r>
              <a:rPr lang="en-GB" dirty="0"/>
              <a:t>Who:</a:t>
            </a:r>
          </a:p>
          <a:p>
            <a:pPr marL="670630" indent="-457200">
              <a:buFont typeface="Arial" panose="020B0604020202020204" pitchFamily="34" charset="0"/>
              <a:buChar char="•"/>
            </a:pPr>
            <a:r>
              <a:rPr lang="en-GB" dirty="0"/>
              <a:t>Charities</a:t>
            </a:r>
          </a:p>
          <a:p>
            <a:pPr marL="670630" indent="-457200">
              <a:buFont typeface="Arial" panose="020B0604020202020204" pitchFamily="34" charset="0"/>
              <a:buChar char="•"/>
            </a:pPr>
            <a:r>
              <a:rPr lang="en-GB" dirty="0"/>
              <a:t>Other SPLWs</a:t>
            </a:r>
          </a:p>
          <a:p>
            <a:pPr marL="670630" indent="-457200">
              <a:buFont typeface="Arial" panose="020B0604020202020204" pitchFamily="34" charset="0"/>
              <a:buChar char="•"/>
            </a:pPr>
            <a:r>
              <a:rPr lang="en-GB" dirty="0"/>
              <a:t>Other ARRs e.g. lead pharmacist</a:t>
            </a:r>
          </a:p>
          <a:p>
            <a:pPr marL="670630" indent="-457200">
              <a:buFont typeface="Arial" panose="020B0604020202020204" pitchFamily="34" charset="0"/>
              <a:buChar char="•"/>
            </a:pPr>
            <a:r>
              <a:rPr lang="en-GB" dirty="0"/>
              <a:t>CD/Clinical leadership</a:t>
            </a:r>
          </a:p>
          <a:p>
            <a:pPr marL="670630" indent="-457200">
              <a:buFont typeface="Arial" panose="020B0604020202020204" pitchFamily="34" charset="0"/>
              <a:buChar char="•"/>
            </a:pPr>
            <a:r>
              <a:rPr lang="en-GB" dirty="0"/>
              <a:t>Fellows</a:t>
            </a:r>
          </a:p>
          <a:p>
            <a:pPr marL="670630" indent="-457200">
              <a:buFont typeface="Arial" panose="020B0604020202020204" pitchFamily="34" charset="0"/>
              <a:buChar char="•"/>
            </a:pPr>
            <a:r>
              <a:rPr lang="en-GB" dirty="0"/>
              <a:t>EMIS/Data search people e.g. clinical  coding, GP fed, receptionist</a:t>
            </a:r>
          </a:p>
          <a:p>
            <a:pPr marL="670630" indent="-457200">
              <a:buFont typeface="Arial" panose="020B0604020202020204" pitchFamily="34" charset="0"/>
              <a:buChar char="•"/>
            </a:pPr>
            <a:r>
              <a:rPr lang="en-GB" dirty="0"/>
              <a:t>Homeless teams/local authority</a:t>
            </a:r>
          </a:p>
          <a:p>
            <a:pPr marL="670630" indent="-457200">
              <a:buFont typeface="Arial" panose="020B0604020202020204" pitchFamily="34" charset="0"/>
              <a:buChar char="•"/>
            </a:pPr>
            <a:r>
              <a:rPr lang="en-GB" dirty="0"/>
              <a:t>Council</a:t>
            </a:r>
          </a:p>
          <a:p>
            <a:pPr marL="670630" indent="-457200">
              <a:buFont typeface="Arial" panose="020B0604020202020204" pitchFamily="34" charset="0"/>
              <a:buChar char="•"/>
            </a:pPr>
            <a:r>
              <a:rPr lang="en-GB" dirty="0"/>
              <a:t>Mental health services</a:t>
            </a:r>
          </a:p>
        </p:txBody>
      </p:sp>
      <p:sp>
        <p:nvSpPr>
          <p:cNvPr id="5" name="Text Placeholder 3">
            <a:extLst>
              <a:ext uri="{FF2B5EF4-FFF2-40B4-BE49-F238E27FC236}">
                <a16:creationId xmlns:a16="http://schemas.microsoft.com/office/drawing/2014/main" id="{8FC60597-9368-411D-9832-EDA9ED6DC01B}"/>
              </a:ext>
            </a:extLst>
          </p:cNvPr>
          <p:cNvSpPr txBox="1">
            <a:spLocks/>
          </p:cNvSpPr>
          <p:nvPr/>
        </p:nvSpPr>
        <p:spPr>
          <a:xfrm>
            <a:off x="5966690" y="1556171"/>
            <a:ext cx="5983238" cy="4609131"/>
          </a:xfrm>
          <a:prstGeom prst="rect">
            <a:avLst/>
          </a:prstGeom>
          <a:noFill/>
          <a:ln>
            <a:noFill/>
          </a:ln>
        </p:spPr>
        <p:txBody>
          <a:bodyPr spcFirstLastPara="1" vert="horz" wrap="square" lIns="0" tIns="0" rIns="0" bIns="0" rtlCol="0" anchor="t" anchorCtr="0">
            <a:normAutofit fontScale="92500" lnSpcReduction="10000"/>
          </a:bodyPr>
          <a:lstStyle>
            <a:lvl1pPr marL="426859" lvl="0" indent="-213429" algn="l" defTabSz="853717" rtl="0" eaLnBrk="1" latinLnBrk="0" hangingPunct="1">
              <a:lnSpc>
                <a:spcPct val="100000"/>
              </a:lnSpc>
              <a:spcBef>
                <a:spcPts val="560"/>
              </a:spcBef>
              <a:spcAft>
                <a:spcPts val="0"/>
              </a:spcAft>
              <a:buClr>
                <a:schemeClr val="accent5"/>
              </a:buClr>
              <a:buSzPts val="1800"/>
              <a:buFont typeface="Arial" panose="020B0604020202020204" pitchFamily="34" charset="0"/>
              <a:buNone/>
              <a:defRPr sz="2600" kern="1200">
                <a:solidFill>
                  <a:schemeClr val="tx1"/>
                </a:solidFill>
                <a:latin typeface="+mn-lt"/>
                <a:ea typeface="+mn-ea"/>
                <a:cs typeface="+mn-cs"/>
              </a:defRPr>
            </a:lvl1pPr>
            <a:lvl2pPr marL="853717" lvl="1" indent="-320144" algn="l" defTabSz="853717" rtl="0" eaLnBrk="1" latinLnBrk="0" hangingPunct="1">
              <a:lnSpc>
                <a:spcPct val="100000"/>
              </a:lnSpc>
              <a:spcBef>
                <a:spcPts val="560"/>
              </a:spcBef>
              <a:spcAft>
                <a:spcPts val="0"/>
              </a:spcAft>
              <a:buClr>
                <a:schemeClr val="accent5"/>
              </a:buClr>
              <a:buSzPts val="1800"/>
              <a:buFont typeface="Arial" panose="020B0604020202020204" pitchFamily="34" charset="0"/>
              <a:buChar char="•"/>
              <a:defRPr sz="2200" kern="1200">
                <a:solidFill>
                  <a:schemeClr val="tx1"/>
                </a:solidFill>
                <a:latin typeface="+mn-lt"/>
                <a:ea typeface="+mn-ea"/>
                <a:cs typeface="+mn-cs"/>
              </a:defRPr>
            </a:lvl2pPr>
            <a:lvl3pPr marL="1280576" lvl="2" indent="-320144" algn="l" defTabSz="853717" rtl="0" eaLnBrk="1" latinLnBrk="0" hangingPunct="1">
              <a:lnSpc>
                <a:spcPct val="100000"/>
              </a:lnSpc>
              <a:spcBef>
                <a:spcPts val="560"/>
              </a:spcBef>
              <a:spcAft>
                <a:spcPts val="0"/>
              </a:spcAft>
              <a:buClr>
                <a:schemeClr val="accent5"/>
              </a:buClr>
              <a:buSzPts val="1800"/>
              <a:buFont typeface="Arial" panose="020B0604020202020204" pitchFamily="34" charset="0"/>
              <a:buChar char="–"/>
              <a:defRPr sz="1900" kern="1200">
                <a:solidFill>
                  <a:schemeClr val="tx1"/>
                </a:solidFill>
                <a:latin typeface="+mn-lt"/>
                <a:ea typeface="+mn-ea"/>
                <a:cs typeface="+mn-cs"/>
              </a:defRPr>
            </a:lvl3pPr>
            <a:lvl4pPr marL="1707435" lvl="3" indent="-320144" algn="l" defTabSz="853717" rtl="0" eaLnBrk="1" latinLnBrk="0" hangingPunct="1">
              <a:lnSpc>
                <a:spcPct val="100000"/>
              </a:lnSpc>
              <a:spcBef>
                <a:spcPts val="560"/>
              </a:spcBef>
              <a:spcAft>
                <a:spcPts val="0"/>
              </a:spcAft>
              <a:buClr>
                <a:schemeClr val="accent5"/>
              </a:buClr>
              <a:buSzPts val="1800"/>
              <a:buFont typeface="Arial" panose="020B0604020202020204" pitchFamily="34" charset="0"/>
              <a:buChar char="•"/>
              <a:defRPr sz="1700" kern="1200">
                <a:solidFill>
                  <a:schemeClr val="tx1"/>
                </a:solidFill>
                <a:latin typeface="+mn-lt"/>
                <a:ea typeface="+mn-ea"/>
                <a:cs typeface="+mn-cs"/>
              </a:defRPr>
            </a:lvl4pPr>
            <a:lvl5pPr marL="2134293" lvl="4" indent="-320144" algn="l" defTabSz="853717" rtl="0" eaLnBrk="1" latinLnBrk="0" hangingPunct="1">
              <a:lnSpc>
                <a:spcPct val="100000"/>
              </a:lnSpc>
              <a:spcBef>
                <a:spcPts val="560"/>
              </a:spcBef>
              <a:spcAft>
                <a:spcPts val="0"/>
              </a:spcAft>
              <a:buClr>
                <a:schemeClr val="accent5"/>
              </a:buClr>
              <a:buSzPts val="1800"/>
              <a:buFont typeface="Arial" panose="020B0604020202020204" pitchFamily="34" charset="0"/>
              <a:buChar char="–"/>
              <a:defRPr sz="1700" kern="1200">
                <a:solidFill>
                  <a:schemeClr val="tx1"/>
                </a:solidFill>
                <a:latin typeface="+mn-lt"/>
                <a:ea typeface="+mn-ea"/>
                <a:cs typeface="+mn-cs"/>
              </a:defRPr>
            </a:lvl5pPr>
            <a:lvl6pPr marL="2561152" lvl="5" indent="-213429" algn="l" defTabSz="853717" rtl="0" eaLnBrk="1" latinLnBrk="0" hangingPunct="1">
              <a:lnSpc>
                <a:spcPct val="100000"/>
              </a:lnSpc>
              <a:spcBef>
                <a:spcPts val="560"/>
              </a:spcBef>
              <a:spcAft>
                <a:spcPts val="0"/>
              </a:spcAft>
              <a:buClr>
                <a:schemeClr val="dk2"/>
              </a:buClr>
              <a:buSzPts val="1800"/>
              <a:buFont typeface="Arial" panose="020B0604020202020204" pitchFamily="34" charset="0"/>
              <a:buNone/>
              <a:defRPr sz="1700" kern="1200">
                <a:solidFill>
                  <a:schemeClr val="tx1"/>
                </a:solidFill>
                <a:latin typeface="+mn-lt"/>
                <a:ea typeface="+mn-ea"/>
                <a:cs typeface="+mn-cs"/>
              </a:defRPr>
            </a:lvl6pPr>
            <a:lvl7pPr marL="2988011" lvl="6" indent="-320144" algn="l" defTabSz="853717" rtl="0" eaLnBrk="1" latinLnBrk="0" hangingPunct="1">
              <a:lnSpc>
                <a:spcPct val="90000"/>
              </a:lnSpc>
              <a:spcBef>
                <a:spcPts val="560"/>
              </a:spcBef>
              <a:spcAft>
                <a:spcPts val="0"/>
              </a:spcAft>
              <a:buClr>
                <a:schemeClr val="dk1"/>
              </a:buClr>
              <a:buSzPts val="1800"/>
              <a:buFont typeface="Arial" panose="020B0604020202020204" pitchFamily="34" charset="0"/>
              <a:buChar char="•"/>
              <a:defRPr sz="1700" kern="1200">
                <a:solidFill>
                  <a:schemeClr val="tx1"/>
                </a:solidFill>
                <a:latin typeface="+mn-lt"/>
                <a:ea typeface="+mn-ea"/>
                <a:cs typeface="+mn-cs"/>
              </a:defRPr>
            </a:lvl7pPr>
            <a:lvl8pPr marL="3414869" lvl="7" indent="-320144" algn="l" defTabSz="853717" rtl="0" eaLnBrk="1" latinLnBrk="0" hangingPunct="1">
              <a:lnSpc>
                <a:spcPct val="90000"/>
              </a:lnSpc>
              <a:spcBef>
                <a:spcPts val="336"/>
              </a:spcBef>
              <a:spcAft>
                <a:spcPts val="0"/>
              </a:spcAft>
              <a:buClr>
                <a:schemeClr val="dk1"/>
              </a:buClr>
              <a:buSzPts val="1800"/>
              <a:buFont typeface="Arial" panose="020B0604020202020204" pitchFamily="34" charset="0"/>
              <a:buChar char="•"/>
              <a:defRPr sz="1700" kern="1200">
                <a:solidFill>
                  <a:schemeClr val="tx1"/>
                </a:solidFill>
                <a:latin typeface="+mn-lt"/>
                <a:ea typeface="+mn-ea"/>
                <a:cs typeface="+mn-cs"/>
              </a:defRPr>
            </a:lvl8pPr>
            <a:lvl9pPr marL="3841728" lvl="8" indent="-320144" algn="l" defTabSz="853717" rtl="0" eaLnBrk="1" latinLnBrk="0" hangingPunct="1">
              <a:lnSpc>
                <a:spcPct val="90000"/>
              </a:lnSpc>
              <a:spcBef>
                <a:spcPts val="336"/>
              </a:spcBef>
              <a:spcAft>
                <a:spcPts val="0"/>
              </a:spcAft>
              <a:buClr>
                <a:schemeClr val="dk1"/>
              </a:buClr>
              <a:buSzPts val="1800"/>
              <a:buFont typeface="Arial" panose="020B0604020202020204" pitchFamily="34" charset="0"/>
              <a:buChar char="•"/>
              <a:defRPr sz="1700" kern="1200">
                <a:solidFill>
                  <a:schemeClr val="tx1"/>
                </a:solidFill>
                <a:latin typeface="+mn-lt"/>
                <a:ea typeface="+mn-ea"/>
                <a:cs typeface="+mn-cs"/>
              </a:defRPr>
            </a:lvl9pPr>
          </a:lstStyle>
          <a:p>
            <a:endParaRPr lang="en-GB" dirty="0"/>
          </a:p>
          <a:p>
            <a:r>
              <a:rPr lang="en-GB" dirty="0"/>
              <a:t>What:</a:t>
            </a:r>
          </a:p>
          <a:p>
            <a:pPr marL="670630" indent="-457200">
              <a:buFont typeface="Arial" panose="020B0604020202020204" pitchFamily="34" charset="0"/>
              <a:buChar char="•"/>
            </a:pPr>
            <a:r>
              <a:rPr lang="en-GB" dirty="0"/>
              <a:t>Directory of services (DOS)</a:t>
            </a:r>
          </a:p>
          <a:p>
            <a:pPr marL="670630" indent="-457200">
              <a:buFont typeface="Arial" panose="020B0604020202020204" pitchFamily="34" charset="0"/>
              <a:buChar char="•"/>
            </a:pPr>
            <a:r>
              <a:rPr lang="en-GB" dirty="0"/>
              <a:t>Network of VCSE orgs</a:t>
            </a:r>
          </a:p>
          <a:p>
            <a:pPr marL="670630" indent="-457200">
              <a:buFont typeface="Arial" panose="020B0604020202020204" pitchFamily="34" charset="0"/>
              <a:buChar char="•"/>
            </a:pPr>
            <a:r>
              <a:rPr lang="en-GB" dirty="0"/>
              <a:t>Social determinants data</a:t>
            </a:r>
          </a:p>
          <a:p>
            <a:pPr marL="670630" indent="-457200">
              <a:buFont typeface="Arial" panose="020B0604020202020204" pitchFamily="34" charset="0"/>
              <a:buChar char="•"/>
            </a:pPr>
            <a:r>
              <a:rPr lang="en-GB" dirty="0"/>
              <a:t>Training on EMIS</a:t>
            </a:r>
          </a:p>
          <a:p>
            <a:pPr marL="670630" indent="-457200">
              <a:buFont typeface="Arial" panose="020B0604020202020204" pitchFamily="34" charset="0"/>
              <a:buChar char="•"/>
            </a:pPr>
            <a:r>
              <a:rPr lang="en-GB" dirty="0"/>
              <a:t>Postcodes of rent arrears</a:t>
            </a:r>
          </a:p>
          <a:p>
            <a:pPr marL="670630" indent="-457200">
              <a:buFont typeface="Arial" panose="020B0604020202020204" pitchFamily="34" charset="0"/>
              <a:buChar char="•"/>
            </a:pPr>
            <a:r>
              <a:rPr lang="en-GB" dirty="0"/>
              <a:t>Time </a:t>
            </a:r>
          </a:p>
          <a:p>
            <a:pPr marL="670630" indent="-457200">
              <a:buFont typeface="Arial" panose="020B0604020202020204" pitchFamily="34" charset="0"/>
              <a:buChar char="•"/>
            </a:pPr>
            <a:r>
              <a:rPr lang="en-GB" dirty="0"/>
              <a:t>Specialist SPLWs</a:t>
            </a:r>
          </a:p>
          <a:p>
            <a:pPr marL="670630" indent="-457200">
              <a:buFont typeface="Arial" panose="020B0604020202020204" pitchFamily="34" charset="0"/>
              <a:buChar char="•"/>
            </a:pPr>
            <a:r>
              <a:rPr lang="en-GB" dirty="0"/>
              <a:t>Checklists </a:t>
            </a:r>
          </a:p>
          <a:p>
            <a:pPr marL="670630" indent="-457200">
              <a:buFont typeface="Arial" panose="020B0604020202020204" pitchFamily="34" charset="0"/>
              <a:buChar char="•"/>
            </a:pPr>
            <a:r>
              <a:rPr lang="en-GB" dirty="0"/>
              <a:t>Examples of other PCNS</a:t>
            </a:r>
          </a:p>
        </p:txBody>
      </p:sp>
    </p:spTree>
    <p:extLst>
      <p:ext uri="{BB962C8B-B14F-4D97-AF65-F5344CB8AC3E}">
        <p14:creationId xmlns:p14="http://schemas.microsoft.com/office/powerpoint/2010/main" val="2699339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3339-EE50-451E-B414-EA4FBDA4681B}"/>
              </a:ext>
            </a:extLst>
          </p:cNvPr>
          <p:cNvSpPr>
            <a:spLocks noGrp="1"/>
          </p:cNvSpPr>
          <p:nvPr>
            <p:ph type="title"/>
          </p:nvPr>
        </p:nvSpPr>
        <p:spPr/>
        <p:txBody>
          <a:bodyPr/>
          <a:lstStyle/>
          <a:p>
            <a:r>
              <a:rPr lang="en-GB" sz="2800" b="1">
                <a:latin typeface="Calibri"/>
              </a:rPr>
              <a:t>Some other key enablers to think about</a:t>
            </a:r>
          </a:p>
        </p:txBody>
      </p:sp>
      <p:sp>
        <p:nvSpPr>
          <p:cNvPr id="4" name="Text Placeholder 3">
            <a:extLst>
              <a:ext uri="{FF2B5EF4-FFF2-40B4-BE49-F238E27FC236}">
                <a16:creationId xmlns:a16="http://schemas.microsoft.com/office/drawing/2014/main" id="{13DACDCF-1EA8-4CA3-9FF3-2234908F8E8A}"/>
              </a:ext>
            </a:extLst>
          </p:cNvPr>
          <p:cNvSpPr>
            <a:spLocks noGrp="1"/>
          </p:cNvSpPr>
          <p:nvPr>
            <p:ph type="body" idx="2"/>
          </p:nvPr>
        </p:nvSpPr>
        <p:spPr/>
        <p:txBody>
          <a:bodyPr>
            <a:normAutofit/>
          </a:bodyPr>
          <a:lstStyle/>
          <a:p>
            <a:pPr marL="670560" indent="-457200">
              <a:buFont typeface="Arial" panose="020B0604020202020204" pitchFamily="34" charset="0"/>
              <a:buChar char="•"/>
            </a:pPr>
            <a:r>
              <a:rPr lang="en-GB" sz="2400">
                <a:latin typeface="Arial" panose="020B0604020202020204" pitchFamily="34" charset="0"/>
                <a:cs typeface="Arial" panose="020B0604020202020204" pitchFamily="34" charset="0"/>
              </a:rPr>
              <a:t>ARRS workforce – can you utilise the wider ARRS such as Care Coordinators and others in coordinating this work and engaging with patients?</a:t>
            </a:r>
            <a:endParaRPr lang="en-US"/>
          </a:p>
          <a:p>
            <a:pPr marL="670560" indent="-4572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670560" indent="-457200">
              <a:buFont typeface="Arial" panose="020B0604020202020204" pitchFamily="34" charset="0"/>
              <a:buChar char="•"/>
            </a:pPr>
            <a:r>
              <a:rPr lang="en-GB" sz="2400">
                <a:latin typeface="Arial" panose="020B0604020202020204" pitchFamily="34" charset="0"/>
                <a:cs typeface="Arial" panose="020B0604020202020204" pitchFamily="34" charset="0"/>
              </a:rPr>
              <a:t>Ringfencing time for community development for SPLW – do they have time to engage with communities, not just take referrals?</a:t>
            </a:r>
          </a:p>
          <a:p>
            <a:pPr marL="670560" indent="-4572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670560" indent="-457200">
              <a:buFont typeface="Arial" panose="020B0604020202020204" pitchFamily="34" charset="0"/>
              <a:buChar char="•"/>
            </a:pPr>
            <a:r>
              <a:rPr lang="en-GB" sz="2400">
                <a:latin typeface="Arial"/>
                <a:cs typeface="Arial"/>
              </a:rPr>
              <a:t>SPLW caseloads – do they have capacity for proactively identifying people to work with and fit these in? A caseload should be 200-250, as outlined in the IIF</a:t>
            </a:r>
          </a:p>
          <a:p>
            <a:pPr marL="213360" indent="0"/>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711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487-6651-4804-8112-9B74F1EE4589}"/>
              </a:ext>
            </a:extLst>
          </p:cNvPr>
          <p:cNvSpPr>
            <a:spLocks noGrp="1"/>
          </p:cNvSpPr>
          <p:nvPr>
            <p:ph type="title"/>
          </p:nvPr>
        </p:nvSpPr>
        <p:spPr/>
        <p:txBody>
          <a:bodyPr/>
          <a:lstStyle/>
          <a:p>
            <a:r>
              <a:rPr lang="en-GB"/>
              <a:t>The plan for PCN Support Sessions</a:t>
            </a:r>
            <a:endParaRPr lang="en-US"/>
          </a:p>
        </p:txBody>
      </p:sp>
      <p:sp>
        <p:nvSpPr>
          <p:cNvPr id="4" name="Text Placeholder 3">
            <a:extLst>
              <a:ext uri="{FF2B5EF4-FFF2-40B4-BE49-F238E27FC236}">
                <a16:creationId xmlns:a16="http://schemas.microsoft.com/office/drawing/2014/main" id="{A5BCA3EB-E294-4AC3-AB06-5A07EF93737A}"/>
              </a:ext>
            </a:extLst>
          </p:cNvPr>
          <p:cNvSpPr>
            <a:spLocks noGrp="1"/>
          </p:cNvSpPr>
          <p:nvPr>
            <p:ph type="body" idx="2"/>
          </p:nvPr>
        </p:nvSpPr>
        <p:spPr>
          <a:xfrm>
            <a:off x="334435" y="1196482"/>
            <a:ext cx="11523133" cy="5112246"/>
          </a:xfrm>
        </p:spPr>
        <p:txBody>
          <a:bodyPr>
            <a:normAutofit lnSpcReduction="10000"/>
          </a:bodyPr>
          <a:lstStyle/>
          <a:p>
            <a:pPr marL="426720" indent="-213360"/>
            <a:r>
              <a:rPr lang="en-GB" sz="2000">
                <a:latin typeface="Arial"/>
                <a:cs typeface="Arial"/>
              </a:rPr>
              <a:t>In response to challenges we’ve heard from the bottom up, we are setting up a series to practically support you to tackle them. </a:t>
            </a:r>
            <a:endParaRPr lang="en-US"/>
          </a:p>
          <a:p>
            <a:pPr marL="426720" indent="-213360"/>
            <a:endParaRPr lang="en-GB" sz="2000">
              <a:latin typeface="Arial" panose="020B0604020202020204" pitchFamily="34" charset="0"/>
              <a:cs typeface="Arial" panose="020B0604020202020204" pitchFamily="34" charset="0"/>
            </a:endParaRPr>
          </a:p>
          <a:p>
            <a:pPr marL="426720" indent="-213360"/>
            <a:r>
              <a:rPr lang="en-GB" sz="2000">
                <a:latin typeface="Arial"/>
                <a:cs typeface="Arial"/>
              </a:rPr>
              <a:t>The benefit of doing this at Pan-London level means best practice is shared, challenges worked through in partnership and a collective understanding is achieved.</a:t>
            </a:r>
          </a:p>
          <a:p>
            <a:pPr marL="426720" indent="-213360"/>
            <a:endParaRPr lang="en-GB" sz="2000">
              <a:latin typeface="Arial" panose="020B0604020202020204" pitchFamily="34" charset="0"/>
              <a:cs typeface="Arial" panose="020B0604020202020204" pitchFamily="34" charset="0"/>
            </a:endParaRPr>
          </a:p>
          <a:p>
            <a:pPr marL="426720" indent="-213360"/>
            <a:r>
              <a:rPr lang="en-GB" sz="2000">
                <a:latin typeface="Arial"/>
                <a:cs typeface="Arial"/>
              </a:rPr>
              <a:t>The draft plan for the series – part best practice sharing, part workshop, these sessions could cover:</a:t>
            </a:r>
          </a:p>
          <a:p>
            <a:pPr marL="556260" indent="-342900">
              <a:buChar char="•"/>
            </a:pPr>
            <a:r>
              <a:rPr lang="en-GB" sz="2000">
                <a:latin typeface="Calibri"/>
                <a:cs typeface="Calibri"/>
              </a:rPr>
              <a:t>Personalised</a:t>
            </a:r>
            <a:r>
              <a:rPr lang="en-GB" sz="2000">
                <a:ea typeface="+mn-lt"/>
                <a:cs typeface="+mn-lt"/>
              </a:rPr>
              <a:t> care DES spec – what else would be useful?</a:t>
            </a:r>
            <a:endParaRPr lang="en-US" sz="2000">
              <a:ea typeface="+mn-lt"/>
              <a:cs typeface="+mn-lt"/>
            </a:endParaRPr>
          </a:p>
          <a:p>
            <a:pPr marL="670560" indent="-457200">
              <a:buFont typeface="Arial,Sans-Serif" panose="020B0604020202020204" pitchFamily="34" charset="0"/>
              <a:buChar char="•"/>
            </a:pPr>
            <a:r>
              <a:rPr lang="en-GB" sz="2000">
                <a:ea typeface="+mn-lt"/>
                <a:cs typeface="+mn-lt"/>
              </a:rPr>
              <a:t>Challenges- recruitment and retention, funding, supervision</a:t>
            </a:r>
            <a:endParaRPr lang="en-US" sz="2000">
              <a:ea typeface="+mn-lt"/>
              <a:cs typeface="+mn-lt"/>
            </a:endParaRPr>
          </a:p>
          <a:p>
            <a:pPr marL="670560" indent="-457200">
              <a:buFont typeface="Arial,Sans-Serif" panose="020B0604020202020204" pitchFamily="34" charset="0"/>
              <a:buChar char="•"/>
            </a:pPr>
            <a:r>
              <a:rPr lang="en-GB" sz="2000">
                <a:ea typeface="+mn-lt"/>
                <a:cs typeface="+mn-lt"/>
              </a:rPr>
              <a:t>Evaluating impact  </a:t>
            </a:r>
            <a:endParaRPr lang="en-US" sz="2000">
              <a:ea typeface="+mn-lt"/>
              <a:cs typeface="+mn-lt"/>
            </a:endParaRPr>
          </a:p>
          <a:p>
            <a:pPr marL="670560" indent="-457200">
              <a:buFont typeface="Arial,Sans-Serif" panose="020B0604020202020204" pitchFamily="34" charset="0"/>
              <a:buChar char="•"/>
            </a:pPr>
            <a:endParaRPr lang="en-GB" sz="2000">
              <a:ea typeface="+mn-lt"/>
              <a:cs typeface="+mn-lt"/>
            </a:endParaRPr>
          </a:p>
          <a:p>
            <a:pPr marL="499110" indent="-285750">
              <a:buChar char="•"/>
            </a:pPr>
            <a:r>
              <a:rPr lang="en-GB" sz="2000">
                <a:ea typeface="+mn-lt"/>
                <a:cs typeface="+mn-lt"/>
              </a:rPr>
              <a:t>Future</a:t>
            </a:r>
            <a:endParaRPr lang="en-US" sz="2000">
              <a:ea typeface="+mn-lt"/>
              <a:cs typeface="+mn-lt"/>
            </a:endParaRPr>
          </a:p>
          <a:p>
            <a:pPr marL="670560" indent="-457200">
              <a:buFont typeface="Arial,Sans-Serif" panose="020B0604020202020204" pitchFamily="34" charset="0"/>
              <a:buChar char="•"/>
            </a:pPr>
            <a:r>
              <a:rPr lang="en-GB" sz="2000">
                <a:ea typeface="+mn-lt"/>
                <a:cs typeface="+mn-lt"/>
              </a:rPr>
              <a:t>Breaking down key parts of the workforce development frameworks </a:t>
            </a:r>
            <a:endParaRPr lang="en-GB">
              <a:solidFill>
                <a:srgbClr val="000000"/>
              </a:solidFill>
              <a:latin typeface="Calibri" panose="020F0502020204030204"/>
              <a:cs typeface="Calibri" panose="020F0502020204030204"/>
            </a:endParaRPr>
          </a:p>
          <a:p>
            <a:pPr marL="670560" indent="-457200">
              <a:buFont typeface="Arial,Sans-Serif" panose="020B0604020202020204" pitchFamily="34" charset="0"/>
              <a:buChar char="•"/>
            </a:pPr>
            <a:endParaRPr lang="en-GB" sz="2000">
              <a:solidFill>
                <a:srgbClr val="000000"/>
              </a:solidFill>
              <a:latin typeface="Calibri"/>
              <a:cs typeface="Calibri"/>
            </a:endParaRPr>
          </a:p>
          <a:p>
            <a:pPr marL="670560" indent="-457200">
              <a:buFont typeface="Arial,Sans-Serif" panose="020B0604020202020204" pitchFamily="34" charset="0"/>
              <a:buChar char="•"/>
            </a:pPr>
            <a:r>
              <a:rPr lang="en-GB" sz="2000" b="1">
                <a:solidFill>
                  <a:srgbClr val="FF0000"/>
                </a:solidFill>
                <a:latin typeface="Calibri"/>
                <a:cs typeface="Calibri"/>
              </a:rPr>
              <a:t>What would you like to see at the next session?</a:t>
            </a:r>
          </a:p>
          <a:p>
            <a:pPr marL="213360" indent="0"/>
            <a:endParaRPr lang="en-GB" sz="2000">
              <a:solidFill>
                <a:srgbClr val="FF0000"/>
              </a:solidFill>
              <a:latin typeface="Arial" panose="020B0604020202020204" pitchFamily="34" charset="0"/>
              <a:cs typeface="Arial" panose="020B0604020202020204" pitchFamily="34" charset="0"/>
            </a:endParaRPr>
          </a:p>
          <a:p>
            <a:pPr marL="670560" indent="-457200">
              <a:buFont typeface="+mj-lt"/>
              <a:buAutoNum type="arabicPeriod"/>
            </a:pPr>
            <a:endParaRPr lang="en-GB" sz="2000">
              <a:latin typeface="Arial" panose="020B0604020202020204" pitchFamily="34" charset="0"/>
              <a:cs typeface="Arial" panose="020B0604020202020204" pitchFamily="34" charset="0"/>
            </a:endParaRPr>
          </a:p>
          <a:p>
            <a:pPr marL="670560" indent="-457200">
              <a:buFont typeface="+mj-lt"/>
              <a:buAutoNum type="arabicPeriod"/>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694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B094-CB68-4BA9-884B-A5A19E55140A}"/>
              </a:ext>
            </a:extLst>
          </p:cNvPr>
          <p:cNvSpPr>
            <a:spLocks noGrp="1"/>
          </p:cNvSpPr>
          <p:nvPr>
            <p:ph type="title"/>
          </p:nvPr>
        </p:nvSpPr>
        <p:spPr/>
        <p:txBody>
          <a:bodyPr/>
          <a:lstStyle/>
          <a:p>
            <a:r>
              <a:rPr lang="en-GB"/>
              <a:t>Where to access further support</a:t>
            </a:r>
          </a:p>
        </p:txBody>
      </p:sp>
      <p:sp>
        <p:nvSpPr>
          <p:cNvPr id="4" name="Text Placeholder 3">
            <a:extLst>
              <a:ext uri="{FF2B5EF4-FFF2-40B4-BE49-F238E27FC236}">
                <a16:creationId xmlns:a16="http://schemas.microsoft.com/office/drawing/2014/main" id="{4A558A80-FD7D-4092-B97B-D68583F1DB4A}"/>
              </a:ext>
            </a:extLst>
          </p:cNvPr>
          <p:cNvSpPr>
            <a:spLocks noGrp="1"/>
          </p:cNvSpPr>
          <p:nvPr>
            <p:ph type="body" idx="2"/>
          </p:nvPr>
        </p:nvSpPr>
        <p:spPr>
          <a:xfrm>
            <a:off x="334433" y="1196480"/>
            <a:ext cx="11523133" cy="5661519"/>
          </a:xfrm>
        </p:spPr>
        <p:txBody>
          <a:bodyPr>
            <a:normAutofit fontScale="92500" lnSpcReduction="10000"/>
          </a:bodyPr>
          <a:lstStyle/>
          <a:p>
            <a:r>
              <a:rPr lang="en-GB" sz="2000">
                <a:latin typeface="Arial" panose="020B0604020202020204" pitchFamily="34" charset="0"/>
                <a:cs typeface="Arial" panose="020B0604020202020204" pitchFamily="34" charset="0"/>
              </a:rPr>
              <a:t>Programmes to support you:</a:t>
            </a:r>
          </a:p>
          <a:p>
            <a:pPr marL="670630" indent="-457200">
              <a:buFont typeface="Arial" panose="020B0604020202020204" pitchFamily="34" charset="0"/>
              <a:buChar char="•"/>
            </a:pPr>
            <a:r>
              <a:rPr lang="en-GB" sz="2000">
                <a:latin typeface="Arial" panose="020B0604020202020204" pitchFamily="34" charset="0"/>
                <a:cs typeface="Arial" panose="020B0604020202020204" pitchFamily="34" charset="0"/>
                <a:hlinkClick r:id="rId2"/>
              </a:rPr>
              <a:t>Complete Care Community</a:t>
            </a:r>
            <a:r>
              <a:rPr lang="en-GB" sz="2000">
                <a:latin typeface="Arial" panose="020B0604020202020204" pitchFamily="34" charset="0"/>
                <a:cs typeface="Arial" panose="020B0604020202020204" pitchFamily="34" charset="0"/>
              </a:rPr>
              <a:t> – A programme by </a:t>
            </a:r>
            <a:r>
              <a:rPr lang="en-GB" sz="2000" err="1">
                <a:latin typeface="Arial" panose="020B0604020202020204" pitchFamily="34" charset="0"/>
                <a:cs typeface="Arial" panose="020B0604020202020204" pitchFamily="34" charset="0"/>
              </a:rPr>
              <a:t>Arden&amp;GEM</a:t>
            </a:r>
            <a:r>
              <a:rPr lang="en-GB" sz="2000">
                <a:latin typeface="Arial" panose="020B0604020202020204" pitchFamily="34" charset="0"/>
                <a:cs typeface="Arial" panose="020B0604020202020204" pitchFamily="34" charset="0"/>
              </a:rPr>
              <a:t> to support PCNs in tackling health inequalities. SWL CCG is currently running a targeted SP programme for North Hampton PCN with this support. Contact: </a:t>
            </a:r>
            <a:r>
              <a:rPr lang="en-GB" sz="2000" b="0" i="0" u="none" strike="noStrike">
                <a:solidFill>
                  <a:srgbClr val="007BFF"/>
                </a:solidFill>
                <a:effectLst/>
                <a:latin typeface="Arial" panose="020B0604020202020204" pitchFamily="34" charset="0"/>
                <a:cs typeface="Arial" panose="020B0604020202020204" pitchFamily="34" charset="0"/>
                <a:hlinkClick r:id="rId3"/>
              </a:rPr>
              <a:t>contact.ardengem@nhs.net</a:t>
            </a:r>
            <a:r>
              <a:rPr lang="en-GB" sz="2000" b="0" i="0" u="none" strike="noStrike">
                <a:solidFill>
                  <a:srgbClr val="007BFF"/>
                </a:solidFill>
                <a:effectLst/>
                <a:latin typeface="Arial" panose="020B0604020202020204" pitchFamily="34" charset="0"/>
                <a:cs typeface="Arial" panose="020B0604020202020204" pitchFamily="34" charset="0"/>
              </a:rPr>
              <a:t> to join the second phase later this year.</a:t>
            </a:r>
            <a:r>
              <a:rPr lang="en-GB" sz="2000">
                <a:latin typeface="Arial" panose="020B0604020202020204" pitchFamily="34" charset="0"/>
                <a:cs typeface="Arial" panose="020B0604020202020204" pitchFamily="34" charset="0"/>
              </a:rPr>
              <a:t> </a:t>
            </a:r>
          </a:p>
          <a:p>
            <a:pPr marL="670630" indent="-457200">
              <a:buFont typeface="Arial" panose="020B0604020202020204" pitchFamily="34" charset="0"/>
              <a:buChar char="•"/>
            </a:pPr>
            <a:r>
              <a:rPr lang="en-GB" sz="2000">
                <a:latin typeface="Arial" panose="020B0604020202020204" pitchFamily="34" charset="0"/>
                <a:cs typeface="Arial" panose="020B0604020202020204" pitchFamily="34" charset="0"/>
              </a:rPr>
              <a:t>Time4Care: </a:t>
            </a:r>
          </a:p>
          <a:p>
            <a:pPr marL="556330" indent="-342900" algn="l">
              <a:buFont typeface="Arial" panose="020B0604020202020204" pitchFamily="34" charset="0"/>
              <a:buChar char="•"/>
            </a:pPr>
            <a:r>
              <a:rPr lang="en-GB" sz="2000">
                <a:latin typeface="Arial" panose="020B0604020202020204" pitchFamily="34" charset="0"/>
                <a:cs typeface="Arial" panose="020B0604020202020204" pitchFamily="34" charset="0"/>
              </a:rPr>
              <a:t>NAPC: Offers bespoke PCN development support for social prescribing and wider. </a:t>
            </a:r>
            <a:r>
              <a:rPr lang="en-GB" sz="2000">
                <a:latin typeface="Arial" panose="020B0604020202020204" pitchFamily="34" charset="0"/>
                <a:cs typeface="Arial" panose="020B0604020202020204" pitchFamily="34" charset="0"/>
                <a:hlinkClick r:id="rId4"/>
              </a:rPr>
              <a:t>An example of support with community engagement is here.</a:t>
            </a:r>
            <a:r>
              <a:rPr lang="en-GB" sz="1800">
                <a:solidFill>
                  <a:srgbClr val="000099"/>
                </a:solidFill>
                <a:latin typeface="HelveticaNeue-Medium"/>
                <a:cs typeface="Arial" panose="020B0604020202020204" pitchFamily="34" charset="0"/>
              </a:rPr>
              <a:t> </a:t>
            </a:r>
            <a:r>
              <a:rPr lang="fr-FR" sz="1800" b="0" i="0" u="none" strike="noStrike" baseline="0">
                <a:solidFill>
                  <a:srgbClr val="2C4048"/>
                </a:solidFill>
                <a:latin typeface="HelveticaNeue-Thin"/>
              </a:rPr>
              <a:t>Email: </a:t>
            </a:r>
            <a:r>
              <a:rPr lang="fr-FR" sz="1800" b="0" i="0" u="none" strike="noStrike" baseline="0">
                <a:solidFill>
                  <a:srgbClr val="000099"/>
                </a:solidFill>
                <a:latin typeface="HelveticaNeue-Medium"/>
                <a:hlinkClick r:id="rId5"/>
              </a:rPr>
              <a:t>napc@napc.co.uk</a:t>
            </a:r>
            <a:r>
              <a:rPr lang="fr-FR" sz="1800" b="0" i="0" u="none" strike="noStrike" baseline="0">
                <a:solidFill>
                  <a:srgbClr val="000099"/>
                </a:solidFill>
                <a:latin typeface="HelveticaNeue-Medium"/>
              </a:rPr>
              <a:t>; </a:t>
            </a:r>
            <a:r>
              <a:rPr lang="en-GB" sz="2100">
                <a:latin typeface="Arial" panose="020B0604020202020204" pitchFamily="34" charset="0"/>
                <a:cs typeface="Arial" panose="020B0604020202020204" pitchFamily="34" charset="0"/>
              </a:rPr>
              <a:t>More information is available on our website: </a:t>
            </a:r>
            <a:r>
              <a:rPr lang="en-GB" sz="2100">
                <a:latin typeface="Arial" panose="020B0604020202020204" pitchFamily="34" charset="0"/>
                <a:cs typeface="Arial" panose="020B0604020202020204" pitchFamily="34" charset="0"/>
                <a:hlinkClick r:id="rId6"/>
              </a:rPr>
              <a:t>www.napc.co.uk</a:t>
            </a:r>
            <a:endParaRPr lang="en-GB" sz="2100">
              <a:latin typeface="Arial" panose="020B0604020202020204" pitchFamily="34" charset="0"/>
              <a:cs typeface="Arial" panose="020B0604020202020204" pitchFamily="34" charset="0"/>
            </a:endParaRPr>
          </a:p>
          <a:p>
            <a:pPr algn="l"/>
            <a:endParaRPr lang="en-GB" sz="2100">
              <a:latin typeface="Arial" panose="020B0604020202020204" pitchFamily="34" charset="0"/>
              <a:cs typeface="Arial" panose="020B0604020202020204" pitchFamily="34" charset="0"/>
            </a:endParaRPr>
          </a:p>
          <a:p>
            <a:pPr marL="213430" indent="0"/>
            <a:r>
              <a:rPr lang="en-GB" sz="2000">
                <a:latin typeface="Arial" panose="020B0604020202020204" pitchFamily="34" charset="0"/>
                <a:cs typeface="Arial" panose="020B0604020202020204" pitchFamily="34" charset="0"/>
              </a:rPr>
              <a:t>Networks to join:</a:t>
            </a:r>
          </a:p>
          <a:p>
            <a:pPr marL="556330" indent="-342900">
              <a:buFont typeface="Arial" panose="020B0604020202020204" pitchFamily="34" charset="0"/>
              <a:buChar char="•"/>
            </a:pPr>
            <a:r>
              <a:rPr lang="en-GB" sz="2000">
                <a:latin typeface="Arial" panose="020B0604020202020204" pitchFamily="34" charset="0"/>
                <a:cs typeface="Arial" panose="020B0604020202020204" pitchFamily="34" charset="0"/>
              </a:rPr>
              <a:t>Join the WhatsApp group </a:t>
            </a:r>
          </a:p>
          <a:p>
            <a:pPr marL="55633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7"/>
              </a:rPr>
              <a:t>NHS Confed PCN manager network</a:t>
            </a:r>
            <a:r>
              <a:rPr lang="en-GB" sz="2000">
                <a:latin typeface="Arial" panose="020B0604020202020204" pitchFamily="34" charset="0"/>
                <a:cs typeface="Arial" panose="020B0604020202020204" pitchFamily="34" charset="0"/>
              </a:rPr>
              <a:t> – aims to connect leaders in their role to improve the health of communities, help them utilise partnerships at neighbourhood, place and system and drive the direction of primary care</a:t>
            </a:r>
          </a:p>
          <a:p>
            <a:pPr marL="55633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8"/>
              </a:rPr>
              <a:t>Health Inequalities Future NHS</a:t>
            </a:r>
            <a:r>
              <a:rPr lang="en-GB" sz="2000">
                <a:latin typeface="Arial" panose="020B0604020202020204" pitchFamily="34" charset="0"/>
                <a:cs typeface="Arial" panose="020B0604020202020204" pitchFamily="34" charset="0"/>
              </a:rPr>
              <a:t>: news, opportunities, events, case studies to tackle inequality in communities</a:t>
            </a:r>
          </a:p>
          <a:p>
            <a:pPr marL="55633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9"/>
              </a:rPr>
              <a:t>Population Health Management Future NHS</a:t>
            </a:r>
            <a:r>
              <a:rPr lang="en-GB" sz="2000">
                <a:latin typeface="Arial" panose="020B0604020202020204" pitchFamily="34" charset="0"/>
                <a:cs typeface="Arial" panose="020B0604020202020204" pitchFamily="34" charset="0"/>
              </a:rPr>
              <a:t>: guidance, training, case studies on targeting specific populations</a:t>
            </a:r>
          </a:p>
        </p:txBody>
      </p:sp>
    </p:spTree>
    <p:extLst>
      <p:ext uri="{BB962C8B-B14F-4D97-AF65-F5344CB8AC3E}">
        <p14:creationId xmlns:p14="http://schemas.microsoft.com/office/powerpoint/2010/main" val="1548047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40BD-A99F-43E7-B876-76ED84494B02}"/>
              </a:ext>
            </a:extLst>
          </p:cNvPr>
          <p:cNvSpPr>
            <a:spLocks noGrp="1"/>
          </p:cNvSpPr>
          <p:nvPr>
            <p:ph type="title"/>
          </p:nvPr>
        </p:nvSpPr>
        <p:spPr/>
        <p:txBody>
          <a:bodyPr/>
          <a:lstStyle/>
          <a:p>
            <a:r>
              <a:rPr lang="en-GB"/>
              <a:t>Resources and tools</a:t>
            </a:r>
          </a:p>
        </p:txBody>
      </p:sp>
      <p:sp>
        <p:nvSpPr>
          <p:cNvPr id="4" name="Text Placeholder 3">
            <a:extLst>
              <a:ext uri="{FF2B5EF4-FFF2-40B4-BE49-F238E27FC236}">
                <a16:creationId xmlns:a16="http://schemas.microsoft.com/office/drawing/2014/main" id="{341229DA-DC43-4058-99DA-86EDD3A9C119}"/>
              </a:ext>
            </a:extLst>
          </p:cNvPr>
          <p:cNvSpPr>
            <a:spLocks noGrp="1"/>
          </p:cNvSpPr>
          <p:nvPr>
            <p:ph type="body" idx="2"/>
          </p:nvPr>
        </p:nvSpPr>
        <p:spPr>
          <a:xfrm>
            <a:off x="334433" y="806998"/>
            <a:ext cx="11523133" cy="5793827"/>
          </a:xfrm>
        </p:spPr>
        <p:txBody>
          <a:bodyPr>
            <a:normAutofit fontScale="85000" lnSpcReduction="20000"/>
          </a:bodyPr>
          <a:lstStyle/>
          <a:p>
            <a:pPr marL="457200" lvl="1" indent="0">
              <a:lnSpc>
                <a:spcPct val="110000"/>
              </a:lnSpc>
              <a:buNone/>
              <a:tabLst>
                <a:tab pos="914400" algn="l"/>
              </a:tabLst>
            </a:pPr>
            <a:r>
              <a:rPr lang="en-GB" sz="1100" b="1">
                <a:solidFill>
                  <a:srgbClr val="141414"/>
                </a:solidFill>
                <a:latin typeface="Calibri" panose="020F0502020204030204" pitchFamily="34" charset="0"/>
              </a:rPr>
              <a:t>How to link in better with the community</a:t>
            </a:r>
            <a:endParaRPr lang="en-GB" sz="1100" b="1">
              <a:solidFill>
                <a:srgbClr val="141414"/>
              </a:solidFill>
              <a:latin typeface="Calibri" panose="020F0502020204030204" pitchFamily="34" charset="0"/>
              <a:hlinkClick r:id="rId2">
                <a:extLst>
                  <a:ext uri="{A12FA001-AC4F-418D-AE19-62706E023703}">
                    <ahyp:hlinkClr xmlns:ahyp="http://schemas.microsoft.com/office/drawing/2018/hyperlinkcolor" val="tx"/>
                  </a:ext>
                </a:extLst>
              </a:hlinkClick>
            </a:endParaRPr>
          </a:p>
          <a:p>
            <a:pPr marL="742950" lvl="1" indent="-285750">
              <a:tabLst>
                <a:tab pos="914400" algn="l"/>
              </a:tabLst>
            </a:pP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Guide on working with council to help build place-based action to reducing HI.</a:t>
            </a:r>
            <a:r>
              <a:rPr lang="en-GB" sz="1100">
                <a:effectLst/>
                <a:latin typeface="Calibri" panose="020F0502020204030204" pitchFamily="34" charset="0"/>
                <a:ea typeface="Calibri" panose="020F0502020204030204" pitchFamily="34" charset="0"/>
                <a:cs typeface="Arial" panose="020B0604020202020204" pitchFamily="34" charset="0"/>
              </a:rPr>
              <a:t> This guide produced by the Local Government Association will provide inspiration to everyone seeking to build a more inclusive, healthy and prosperous economy in their local area.</a:t>
            </a:r>
          </a:p>
          <a:p>
            <a:pPr marL="742950" lvl="1" indent="-285750">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How the NHS can work with communities and people: </a:t>
            </a: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King’s fund guidance</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742950" lvl="1" indent="-285750">
              <a:tabLst>
                <a:tab pos="914400" algn="l"/>
              </a:tabLst>
            </a:pP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Report by Prof Chris Ham</a:t>
            </a:r>
            <a:r>
              <a:rPr lang="en-GB" sz="1100">
                <a:effectLst/>
                <a:latin typeface="Calibri" panose="020F0502020204030204" pitchFamily="34" charset="0"/>
                <a:ea typeface="Calibri" panose="020F0502020204030204" pitchFamily="34" charset="0"/>
                <a:cs typeface="Arial" panose="020B0604020202020204" pitchFamily="34" charset="0"/>
              </a:rPr>
              <a:t> on creating the conditions for success in systems leadership and partnership working</a:t>
            </a:r>
          </a:p>
          <a:p>
            <a:pPr marL="742950" lvl="1" indent="-285750">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Identifying community assets: </a:t>
            </a:r>
            <a:r>
              <a:rPr lang="en-GB" sz="1100">
                <a:solidFill>
                  <a:srgbClr val="5C6668"/>
                </a:solidFill>
                <a:effectLst/>
                <a:latin typeface="Calibri" panose="020F0502020204030204" pitchFamily="34" charset="0"/>
                <a:ea typeface="Yu Mincho" panose="02020400000000000000" pitchFamily="18" charset="-128"/>
                <a:cs typeface="Arial" panose="020B0604020202020204" pitchFamily="34" charset="0"/>
              </a:rPr>
              <a:t>TLAP’s paper on the asset-based area makes the case for adopting an asset-based approach to care and support with practical examples of steps to shift in the direction of an building asset-based communities and support whole system change. </a:t>
            </a:r>
            <a:r>
              <a:rPr lang="en-GB" sz="1100">
                <a:effectLst/>
                <a:latin typeface="Calibri" panose="020F0502020204030204" pitchFamily="34" charset="0"/>
                <a:ea typeface="Yu Mincho" panose="02020400000000000000" pitchFamily="18" charset="-128"/>
                <a:cs typeface="Arial" panose="020B0604020202020204" pitchFamily="34" charset="0"/>
              </a:rPr>
              <a:t> </a:t>
            </a:r>
            <a:r>
              <a:rPr lang="en-GB" sz="1100"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5"/>
              </a:rPr>
              <a:t>https://www.thinklocalactpersonal.org.uk/Latest/Ten-Actions-for-an-Asset-based-Area/</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742950" lvl="1" indent="-285750">
              <a:tabLst>
                <a:tab pos="914400" algn="l"/>
              </a:tabLst>
            </a:pP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Bromley by Bow centre resources</a:t>
            </a:r>
            <a:r>
              <a:rPr lang="en-GB" sz="1100">
                <a:effectLst/>
                <a:latin typeface="Calibri" panose="020F0502020204030204" pitchFamily="34" charset="0"/>
                <a:ea typeface="Calibri" panose="020F0502020204030204" pitchFamily="34" charset="0"/>
                <a:cs typeface="Arial" panose="020B0604020202020204" pitchFamily="34" charset="0"/>
              </a:rPr>
              <a:t>  (Guides to developing integrated health hubs; Engaging communities, co production; Case studies)</a:t>
            </a:r>
          </a:p>
          <a:p>
            <a:pPr marL="457200" lvl="1" indent="0">
              <a:buNone/>
              <a:tabLst>
                <a:tab pos="914400" algn="l"/>
              </a:tabLst>
            </a:pPr>
            <a:endParaRPr lang="en-GB" sz="1100" b="1">
              <a:solidFill>
                <a:srgbClr val="141414"/>
              </a:solidFill>
              <a:latin typeface="Calibri" panose="020F0502020204030204" pitchFamily="34" charset="0"/>
            </a:endParaRPr>
          </a:p>
          <a:p>
            <a:pPr marL="457200" lvl="1" indent="0">
              <a:buNone/>
              <a:tabLst>
                <a:tab pos="914400" algn="l"/>
              </a:tabLst>
            </a:pPr>
            <a:r>
              <a:rPr lang="en-GB" sz="1100" b="1">
                <a:solidFill>
                  <a:srgbClr val="141414"/>
                </a:solidFill>
                <a:latin typeface="Calibri" panose="020F0502020204030204" pitchFamily="34" charset="0"/>
              </a:rPr>
              <a:t>How to work better with VCSE sector</a:t>
            </a:r>
          </a:p>
          <a:p>
            <a:pPr marL="628650" lvl="1" indent="-171450">
              <a:tabLst>
                <a:tab pos="914400" algn="l"/>
              </a:tabLst>
            </a:pP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Bromley by Bow centre resources</a:t>
            </a:r>
            <a:r>
              <a:rPr lang="en-GB" sz="1100">
                <a:effectLst/>
                <a:latin typeface="Calibri" panose="020F0502020204030204" pitchFamily="34" charset="0"/>
                <a:ea typeface="Calibri" panose="020F0502020204030204" pitchFamily="34" charset="0"/>
                <a:cs typeface="Arial" panose="020B0604020202020204" pitchFamily="34" charset="0"/>
              </a:rPr>
              <a:t>  (Guides to developing integrated health hubs; Engaging communities, co production; Case studies)</a:t>
            </a:r>
          </a:p>
          <a:p>
            <a:pPr marL="628650" lvl="1" indent="-171450">
              <a:tabLst>
                <a:tab pos="914400" algn="l"/>
              </a:tabLst>
            </a:pPr>
            <a:r>
              <a:rPr lang="en-GB"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Innovation Unit resources page</a:t>
            </a:r>
            <a:r>
              <a:rPr lang="en-GB"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(about partnerships, how to overcome challenges, tips for influencing for VCSE)</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628650" lvl="1" indent="-171450">
              <a:tabLst>
                <a:tab pos="914400" algn="l"/>
              </a:tabLst>
            </a:pPr>
            <a:r>
              <a:rPr lang="en-GB"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Institute for Voluntary Action Connecting Health Communities</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628650" lvl="1" indent="-171450">
              <a:tabLst>
                <a:tab pos="914400" algn="l"/>
              </a:tabLst>
            </a:pPr>
            <a:r>
              <a:rPr lang="en-GB"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The King's Fund Healthy Communities Together.</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457200" lvl="1" indent="0">
              <a:buNone/>
              <a:tabLst>
                <a:tab pos="914400" algn="l"/>
              </a:tabLst>
            </a:pPr>
            <a:endParaRPr lang="en-GB" sz="1100" b="1">
              <a:solidFill>
                <a:srgbClr val="141414"/>
              </a:solidFill>
              <a:latin typeface="Calibri" panose="020F0502020204030204" pitchFamily="34" charset="0"/>
            </a:endParaRPr>
          </a:p>
          <a:p>
            <a:pPr marL="457200" lvl="1" indent="0">
              <a:buNone/>
              <a:tabLst>
                <a:tab pos="914400" algn="l"/>
              </a:tabLst>
            </a:pPr>
            <a:r>
              <a:rPr lang="en-GB" sz="1100" b="1">
                <a:solidFill>
                  <a:srgbClr val="141414"/>
                </a:solidFill>
                <a:latin typeface="Calibri" panose="020F0502020204030204" pitchFamily="34" charset="0"/>
              </a:rPr>
              <a:t>Carrying out co-production</a:t>
            </a:r>
          </a:p>
          <a:p>
            <a:pPr marL="628650" lvl="1" indent="-171450">
              <a:tabLst>
                <a:tab pos="914400" algn="l"/>
              </a:tabLst>
            </a:pPr>
            <a:r>
              <a:rPr lang="en-GB" sz="1100">
                <a:latin typeface="Calibri" panose="020F0502020204030204" pitchFamily="34" charset="0"/>
              </a:rPr>
              <a:t>The coalition for collaborative care and its partners have developed </a:t>
            </a:r>
            <a:r>
              <a:rPr lang="en-GB" sz="1100" u="sng">
                <a:solidFill>
                  <a:srgbClr val="0072C6"/>
                </a:solidFill>
                <a:latin typeface="Calibri" panose="020F0502020204030204" pitchFamily="34" charset="0"/>
              </a:rPr>
              <a:t>a </a:t>
            </a:r>
            <a:r>
              <a:rPr lang="en-GB" sz="1100" u="sng">
                <a:solidFill>
                  <a:srgbClr val="0072C6"/>
                </a:solidFill>
                <a:latin typeface="Calibri" panose="020F0502020204030204" pitchFamily="34" charset="0"/>
                <a:hlinkClick r:id="rId10">
                  <a:extLst>
                    <a:ext uri="{A12FA001-AC4F-418D-AE19-62706E023703}">
                      <ahyp:hlinkClr xmlns:ahyp="http://schemas.microsoft.com/office/drawing/2018/hyperlinkcolor" val="tx"/>
                    </a:ext>
                  </a:extLst>
                </a:hlinkClick>
              </a:rPr>
              <a:t>model for co-production</a:t>
            </a:r>
            <a:r>
              <a:rPr lang="en-GB" sz="1100" u="sng">
                <a:solidFill>
                  <a:srgbClr val="0072C6"/>
                </a:solidFill>
                <a:latin typeface="Calibri" panose="020F0502020204030204" pitchFamily="34" charset="0"/>
              </a:rPr>
              <a:t> </a:t>
            </a:r>
            <a:r>
              <a:rPr lang="en-GB" sz="1100">
                <a:latin typeface="Calibri" panose="020F0502020204030204" pitchFamily="34" charset="0"/>
              </a:rPr>
              <a:t>to set out how to bring about a culture of co-production and how to do it: </a:t>
            </a:r>
            <a:r>
              <a:rPr lang="en-GB" sz="1100" u="sng">
                <a:solidFill>
                  <a:srgbClr val="0072C6"/>
                </a:solidFill>
                <a:latin typeface="Calibri" panose="020F0502020204030204" pitchFamily="34" charset="0"/>
                <a:hlinkClick r:id="rId10">
                  <a:extLst>
                    <a:ext uri="{A12FA001-AC4F-418D-AE19-62706E023703}">
                      <ahyp:hlinkClr xmlns:ahyp="http://schemas.microsoft.com/office/drawing/2018/hyperlinkcolor" val="tx"/>
                    </a:ext>
                  </a:extLst>
                </a:hlinkClick>
              </a:rPr>
              <a:t>https://coalitionforpersonalisedcare.org.uk/resources/a-co-production-model/</a:t>
            </a:r>
            <a:r>
              <a:rPr lang="en-GB" sz="1100" u="sng">
                <a:solidFill>
                  <a:srgbClr val="0072C6"/>
                </a:solidFill>
                <a:latin typeface="Calibri" panose="020F0502020204030204" pitchFamily="34" charset="0"/>
              </a:rPr>
              <a:t> </a:t>
            </a:r>
          </a:p>
          <a:p>
            <a:pPr marL="628650" lvl="1" indent="-171450">
              <a:tabLst>
                <a:tab pos="914400" algn="l"/>
              </a:tabLst>
            </a:pPr>
            <a:r>
              <a:rPr lang="en-GB" sz="1100">
                <a:effectLst/>
                <a:latin typeface="Calibri" panose="020F0502020204030204" pitchFamily="34" charset="0"/>
                <a:ea typeface="Times New Roman" panose="02020603050405020304" pitchFamily="18" charset="0"/>
                <a:hlinkClick r:id="rId11"/>
              </a:rPr>
              <a:t>An informal guide to producing a community of practice</a:t>
            </a:r>
            <a:endParaRPr lang="en-GB" sz="1100">
              <a:effectLst/>
              <a:latin typeface="Calibri" panose="020F0502020204030204" pitchFamily="34" charset="0"/>
              <a:ea typeface="Times New Roman" panose="02020603050405020304" pitchFamily="18" charset="0"/>
            </a:endParaRPr>
          </a:p>
          <a:p>
            <a:endParaRPr lang="en-GB" sz="1100" b="1">
              <a:effectLst/>
              <a:latin typeface="Calibri" panose="020F0502020204030204" pitchFamily="34" charset="0"/>
              <a:ea typeface="Times New Roman" panose="02020603050405020304" pitchFamily="18" charset="0"/>
            </a:endParaRPr>
          </a:p>
          <a:p>
            <a:r>
              <a:rPr lang="en-GB" sz="1100" b="1">
                <a:effectLst/>
                <a:latin typeface="Calibri" panose="020F0502020204030204" pitchFamily="34" charset="0"/>
                <a:ea typeface="Times New Roman" panose="02020603050405020304" pitchFamily="18" charset="0"/>
              </a:rPr>
              <a:t>For engaging or recruit a PCN Health Inequalities lead</a:t>
            </a:r>
            <a:endParaRPr lang="en-GB" sz="1100">
              <a:effectLst/>
              <a:latin typeface="Calibri" panose="020F0502020204030204" pitchFamily="34" charset="0"/>
              <a:ea typeface="Calibri" panose="020F0502020204030204" pitchFamily="34" charset="0"/>
            </a:endParaRPr>
          </a:p>
          <a:p>
            <a:pPr marL="742950" lvl="1" indent="-285750">
              <a:tabLst>
                <a:tab pos="914400" algn="l"/>
              </a:tabLst>
            </a:pPr>
            <a:r>
              <a:rPr lang="en-GB" sz="1100" u="sng">
                <a:solidFill>
                  <a:srgbClr val="0563C1"/>
                </a:solidFill>
                <a:effectLst/>
                <a:latin typeface="Calibri" panose="020F0502020204030204" pitchFamily="34" charset="0"/>
                <a:ea typeface="Times New Roman" panose="02020603050405020304" pitchFamily="18" charset="0"/>
                <a:hlinkClick r:id="rId12"/>
              </a:rPr>
              <a:t>The Health Inequalities DES supplement</a:t>
            </a:r>
            <a:r>
              <a:rPr lang="en-GB" sz="1100">
                <a:effectLst/>
                <a:latin typeface="Calibri" panose="020F0502020204030204" pitchFamily="34" charset="0"/>
                <a:ea typeface="Times New Roman" panose="02020603050405020304" pitchFamily="18" charset="0"/>
              </a:rPr>
              <a:t> outlines the role of PCNs in reducing health inequalities and the responsibility of a HI lead. </a:t>
            </a:r>
            <a:endParaRPr lang="en-GB" sz="1100">
              <a:effectLst/>
              <a:latin typeface="Calibri" panose="020F0502020204030204" pitchFamily="34" charset="0"/>
              <a:ea typeface="Calibri" panose="020F0502020204030204" pitchFamily="34" charset="0"/>
            </a:endParaRPr>
          </a:p>
          <a:p>
            <a:pPr marL="742950" lvl="1" indent="-285750">
              <a:tabLst>
                <a:tab pos="914400" algn="l"/>
              </a:tabLst>
            </a:pPr>
            <a:r>
              <a:rPr lang="en-GB" sz="1100">
                <a:solidFill>
                  <a:srgbClr val="141414"/>
                </a:solidFill>
                <a:effectLst/>
                <a:latin typeface="Calibri" panose="020F0502020204030204" pitchFamily="34" charset="0"/>
                <a:ea typeface="Yu Mincho" panose="02020400000000000000" pitchFamily="18" charset="-128"/>
                <a:cs typeface="Arial" panose="020B0604020202020204" pitchFamily="34" charset="0"/>
              </a:rPr>
              <a:t>Resources on reducing health inequalities locally: </a:t>
            </a:r>
            <a:r>
              <a:rPr lang="en-GB" sz="1100"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13"/>
              </a:rPr>
              <a:t>https://www.england.nhs.uk/about/equality/equality-hub/resources/</a:t>
            </a:r>
            <a:endParaRPr lang="en-GB" sz="1100">
              <a:effectLst/>
              <a:latin typeface="Calibri" panose="020F0502020204030204" pitchFamily="34" charset="0"/>
              <a:ea typeface="Calibri" panose="020F0502020204030204" pitchFamily="34" charset="0"/>
            </a:endParaRPr>
          </a:p>
          <a:p>
            <a:pPr marL="742950" lvl="1" indent="-285750">
              <a:tabLst>
                <a:tab pos="914400" algn="l"/>
              </a:tabLst>
            </a:pPr>
            <a:r>
              <a:rPr lang="en-GB" sz="1100">
                <a:solidFill>
                  <a:srgbClr val="141414"/>
                </a:solidFill>
                <a:effectLst/>
                <a:latin typeface="Calibri" panose="020F0502020204030204" pitchFamily="34" charset="0"/>
                <a:ea typeface="Yu Mincho" panose="02020400000000000000" pitchFamily="18" charset="-128"/>
                <a:cs typeface="Arial" panose="020B0604020202020204" pitchFamily="34" charset="0"/>
              </a:rPr>
              <a:t>Curriculum to support primary care teams to tackle health inequalities: </a:t>
            </a:r>
            <a:r>
              <a:rPr lang="en-GB" sz="1100"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14"/>
              </a:rPr>
              <a:t>https://www.fairhealth.org.uk/</a:t>
            </a:r>
            <a:r>
              <a:rPr lang="en-GB" sz="1100" u="sng">
                <a:solidFill>
                  <a:srgbClr val="0563C1"/>
                </a:solidFill>
                <a:effectLst/>
                <a:latin typeface="Calibri" panose="020F0502020204030204" pitchFamily="34" charset="0"/>
                <a:ea typeface="Yu Mincho" panose="02020400000000000000" pitchFamily="18" charset="-128"/>
                <a:cs typeface="Arial" panose="020B0604020202020204" pitchFamily="34" charset="0"/>
              </a:rPr>
              <a:t> ;</a:t>
            </a:r>
            <a:r>
              <a:rPr lang="en-GB" sz="1100" u="sng">
                <a:solidFill>
                  <a:srgbClr val="0563C1"/>
                </a:solidFill>
                <a:effectLst/>
                <a:latin typeface="Calibri" panose="020F0502020204030204" pitchFamily="34" charset="0"/>
                <a:ea typeface="Yu Mincho" panose="02020400000000000000" pitchFamily="18" charset="-128"/>
              </a:rPr>
              <a:t> </a:t>
            </a:r>
            <a:r>
              <a:rPr lang="en-GB" sz="1100" u="sng">
                <a:solidFill>
                  <a:srgbClr val="0563C1"/>
                </a:solidFill>
                <a:effectLst/>
                <a:latin typeface="Calibri" panose="020F0502020204030204" pitchFamily="34" charset="0"/>
                <a:ea typeface="Yu Mincho" panose="02020400000000000000" pitchFamily="18" charset="-128"/>
                <a:hlinkClick r:id="rId15"/>
              </a:rPr>
              <a:t>Health Inequalities eLearning modules via the RCGP Health Inequalities Learning Hub</a:t>
            </a:r>
            <a:endParaRPr lang="en-GB" sz="1100">
              <a:effectLst/>
              <a:latin typeface="Calibri" panose="020F0502020204030204" pitchFamily="34" charset="0"/>
              <a:ea typeface="Calibri" panose="020F0502020204030204" pitchFamily="34" charset="0"/>
            </a:endParaRPr>
          </a:p>
          <a:p>
            <a:pPr marL="742950" lvl="1" indent="-285750">
              <a:tabLst>
                <a:tab pos="914400" algn="l"/>
              </a:tabLst>
            </a:pPr>
            <a:r>
              <a:rPr lang="en-GB" sz="1100">
                <a:solidFill>
                  <a:srgbClr val="141414"/>
                </a:solidFill>
                <a:effectLst/>
                <a:latin typeface="Calibri" panose="020F0502020204030204" pitchFamily="34" charset="0"/>
                <a:ea typeface="Calibri" panose="020F0502020204030204" pitchFamily="34" charset="0"/>
              </a:rPr>
              <a:t>BMA clinician’s toolkit: </a:t>
            </a:r>
            <a:r>
              <a:rPr lang="en-GB" sz="1100" u="sng">
                <a:solidFill>
                  <a:srgbClr val="0563C1"/>
                </a:solidFill>
                <a:effectLst/>
                <a:latin typeface="Calibri" panose="020F0502020204030204" pitchFamily="34" charset="0"/>
                <a:ea typeface="Calibri" panose="020F0502020204030204" pitchFamily="34" charset="0"/>
                <a:hlinkClick r:id="rId16"/>
              </a:rPr>
              <a:t>https://www.bma.org.uk/what-we-do/population-health/addressing-social-determinants-that-influence-health/reducing-health-inequalities-in-your-local-area-a-toolkit-for-clinicians</a:t>
            </a:r>
            <a:r>
              <a:rPr lang="en-GB" sz="1100">
                <a:solidFill>
                  <a:srgbClr val="141414"/>
                </a:solidFill>
                <a:effectLst/>
                <a:latin typeface="Calibri" panose="020F0502020204030204" pitchFamily="34" charset="0"/>
                <a:ea typeface="Calibri" panose="020F0502020204030204" pitchFamily="34" charset="0"/>
              </a:rPr>
              <a:t> </a:t>
            </a:r>
            <a:endParaRPr lang="en-GB" sz="1100">
              <a:effectLst/>
              <a:latin typeface="Calibri" panose="020F0502020204030204" pitchFamily="34" charset="0"/>
              <a:ea typeface="Calibri" panose="020F0502020204030204" pitchFamily="34" charset="0"/>
            </a:endParaRPr>
          </a:p>
          <a:p>
            <a:pPr marL="742950" lvl="1" indent="-285750">
              <a:tabLst>
                <a:tab pos="914400" algn="l"/>
              </a:tabLst>
            </a:pPr>
            <a:r>
              <a:rPr lang="en-GB" sz="1100">
                <a:solidFill>
                  <a:srgbClr val="141414"/>
                </a:solidFill>
                <a:effectLst/>
                <a:latin typeface="Calibri" panose="020F0502020204030204" pitchFamily="34" charset="0"/>
                <a:ea typeface="Calibri" panose="020F0502020204030204" pitchFamily="34" charset="0"/>
              </a:rPr>
              <a:t>Please see the sample job description for a </a:t>
            </a:r>
            <a:r>
              <a:rPr lang="en-GB" sz="1100">
                <a:solidFill>
                  <a:srgbClr val="141414"/>
                </a:solidFill>
                <a:effectLst/>
                <a:highlight>
                  <a:srgbClr val="FFFF00"/>
                </a:highlight>
                <a:latin typeface="Calibri" panose="020F0502020204030204" pitchFamily="34" charset="0"/>
                <a:ea typeface="Calibri" panose="020F0502020204030204" pitchFamily="34" charset="0"/>
              </a:rPr>
              <a:t>PCN HI lead here</a:t>
            </a:r>
            <a:endParaRPr lang="en-GB" sz="1100">
              <a:solidFill>
                <a:srgbClr val="141414"/>
              </a:solidFill>
              <a:highlight>
                <a:srgbClr val="FFFF00"/>
              </a:highlight>
              <a:latin typeface="Calibri" panose="020F0502020204030204" pitchFamily="34" charset="0"/>
            </a:endParaRPr>
          </a:p>
          <a:p>
            <a:pPr marL="457200" lvl="1" indent="0">
              <a:buNone/>
              <a:tabLst>
                <a:tab pos="914400" algn="l"/>
              </a:tabLst>
            </a:pPr>
            <a:endParaRPr lang="en-GB" sz="1100" b="1">
              <a:solidFill>
                <a:srgbClr val="141414"/>
              </a:solidFill>
              <a:latin typeface="Calibri" panose="020F0502020204030204" pitchFamily="34" charset="0"/>
            </a:endParaRPr>
          </a:p>
          <a:p>
            <a:pPr marL="457200" lvl="1" indent="0">
              <a:buNone/>
              <a:tabLst>
                <a:tab pos="914400" algn="l"/>
              </a:tabLst>
            </a:pPr>
            <a:r>
              <a:rPr lang="en-GB" sz="1100" b="1">
                <a:solidFill>
                  <a:srgbClr val="141414"/>
                </a:solidFill>
                <a:latin typeface="Calibri" panose="020F0502020204030204" pitchFamily="34" charset="0"/>
              </a:rPr>
              <a:t>Examples of how population health data has been used to inform social prescribing</a:t>
            </a:r>
            <a:endParaRPr lang="en-GB" sz="1100" b="1">
              <a:solidFill>
                <a:srgbClr val="0563C1"/>
              </a:solidFill>
              <a:latin typeface="Calibri" panose="020F0502020204030204" pitchFamily="34" charset="0"/>
            </a:endParaRPr>
          </a:p>
          <a:p>
            <a:pPr marL="628650" lvl="1" indent="-171450">
              <a:lnSpc>
                <a:spcPct val="110000"/>
              </a:lnSpc>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North Dorset: </a:t>
            </a: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7"/>
              </a:rPr>
              <a:t>Using segmentation dashboard to identify who is at risk e.g. almost in shielding category + other factors. Then proactively calling them. </a:t>
            </a:r>
            <a:endPar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endParaRPr>
          </a:p>
          <a:p>
            <a:pPr marL="628650" lvl="1" indent="-171450">
              <a:lnSpc>
                <a:spcPct val="110000"/>
              </a:lnSpc>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Lancashire and South Cumbria: </a:t>
            </a:r>
            <a:r>
              <a:rPr lang="en-GB"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7"/>
              </a:rPr>
              <a:t>Segmenting population and risk stratifying by activation levels to design service and support offered to this</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628650" lvl="1" indent="-171450">
              <a:lnSpc>
                <a:spcPct val="110000"/>
              </a:lnSpc>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Merton: Using EMIS codes and patient records to identify potential long COVID-19, then Care Coordinators texting patients to ask whether their symptoms have remained, offering those who have symptoms a group clinic. </a:t>
            </a:r>
          </a:p>
          <a:p>
            <a:pPr marL="628650" lvl="1" indent="-171450">
              <a:lnSpc>
                <a:spcPct val="110000"/>
              </a:lnSpc>
              <a:tabLst>
                <a:tab pos="914400" algn="l"/>
              </a:tabLst>
            </a:pPr>
            <a:r>
              <a:rPr lang="en-GB" sz="1100">
                <a:effectLst/>
                <a:latin typeface="Calibri" panose="020F0502020204030204" pitchFamily="34" charset="0"/>
                <a:ea typeface="Calibri" panose="020F0502020204030204" pitchFamily="34" charset="0"/>
                <a:cs typeface="Arial" panose="020B0604020202020204" pitchFamily="34" charset="0"/>
              </a:rPr>
              <a:t>Lewisham: Using EMIS codes to identify people at risk of health inequalities, more detail on these slides. </a:t>
            </a:r>
            <a:endParaRPr lang="en-GB" sz="1100" b="1">
              <a:solidFill>
                <a:srgbClr val="141414"/>
              </a:solidFill>
              <a:latin typeface="Calibri" panose="020F0502020204030204" pitchFamily="34" charset="0"/>
            </a:endParaRPr>
          </a:p>
          <a:p>
            <a:pPr marL="628650" lvl="1" indent="-171450">
              <a:tabLst>
                <a:tab pos="914400" algn="l"/>
              </a:tabLst>
            </a:pPr>
            <a:endParaRPr lang="en-GB" sz="1100">
              <a:effectLst/>
              <a:latin typeface="Calibri" panose="020F0502020204030204" pitchFamily="34" charset="0"/>
              <a:ea typeface="Calibri" panose="020F0502020204030204" pitchFamily="34" charset="0"/>
              <a:cs typeface="Arial" panose="020B0604020202020204" pitchFamily="34" charset="0"/>
            </a:endParaRPr>
          </a:p>
          <a:p>
            <a:pPr marL="457200" lvl="1" indent="0">
              <a:buNone/>
              <a:tabLst>
                <a:tab pos="914400" algn="l"/>
              </a:tabLst>
            </a:pPr>
            <a:endParaRPr lang="en-GB" sz="1100" b="1">
              <a:solidFill>
                <a:srgbClr val="141414"/>
              </a:solidFill>
              <a:latin typeface="Calibri" panose="020F0502020204030204" pitchFamily="34" charset="0"/>
              <a:hlinkClick r:id="rId2">
                <a:extLst>
                  <a:ext uri="{A12FA001-AC4F-418D-AE19-62706E023703}">
                    <ahyp:hlinkClr xmlns:ahyp="http://schemas.microsoft.com/office/drawing/2018/hyperlinkcolor" val="tx"/>
                  </a:ext>
                </a:extLst>
              </a:hlinkClick>
            </a:endParaRPr>
          </a:p>
          <a:p>
            <a:pPr marL="742950" lvl="1" indent="-285750">
              <a:tabLst>
                <a:tab pos="914400" algn="l"/>
              </a:tabLs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tabLst>
                <a:tab pos="914400" algn="l"/>
              </a:tabLst>
            </a:pPr>
            <a:endParaRPr lang="en-GB" sz="1100" u="sng">
              <a:solidFill>
                <a:srgbClr val="0563C1"/>
              </a:solidFill>
              <a:latin typeface="Calibri" panose="020F0502020204030204" pitchFamily="34" charset="0"/>
            </a:endParaRPr>
          </a:p>
          <a:p>
            <a:pPr marL="742950" lvl="1" indent="-285750">
              <a:tabLst>
                <a:tab pos="914400" algn="l"/>
              </a:tabLst>
            </a:pPr>
            <a:endParaRPr lang="en-GB" sz="1100" u="sng">
              <a:solidFill>
                <a:srgbClr val="0563C1"/>
              </a:solidFill>
              <a:latin typeface="Calibri" panose="020F0502020204030204" pitchFamily="34" charset="0"/>
            </a:endParaRPr>
          </a:p>
          <a:p>
            <a:pPr marL="457200" lvl="1" indent="0">
              <a:buNone/>
              <a:tabLst>
                <a:tab pos="914400" algn="l"/>
              </a:tabLst>
            </a:pPr>
            <a:endParaRPr lang="en-GB" sz="1100">
              <a:effectLst/>
              <a:latin typeface="Calibri" panose="020F0502020204030204" pitchFamily="34" charset="0"/>
              <a:ea typeface="Calibri" panose="020F0502020204030204" pitchFamily="34" charset="0"/>
            </a:endParaRPr>
          </a:p>
          <a:p>
            <a:endParaRPr lang="en-GB"/>
          </a:p>
        </p:txBody>
      </p:sp>
    </p:spTree>
    <p:extLst>
      <p:ext uri="{BB962C8B-B14F-4D97-AF65-F5344CB8AC3E}">
        <p14:creationId xmlns:p14="http://schemas.microsoft.com/office/powerpoint/2010/main" val="3789652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4</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spcBef>
                <a:spcPts val="0"/>
              </a:spcBef>
            </a:pPr>
            <a:r>
              <a:rPr lang="en-GB" sz="2600" b="1">
                <a:latin typeface="+mn-lt"/>
              </a:rPr>
              <a:t>Plan for today...</a:t>
            </a:r>
            <a:endParaRPr lang="en-US"/>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pic>
        <p:nvPicPr>
          <p:cNvPr id="3" name="Google Shape;263;p38" descr="Icon&#10;&#10;Description automatically generated">
            <a:extLst>
              <a:ext uri="{FF2B5EF4-FFF2-40B4-BE49-F238E27FC236}">
                <a16:creationId xmlns:a16="http://schemas.microsoft.com/office/drawing/2014/main" id="{3A60F5F9-B7AC-4453-81A9-844496B8826D}"/>
              </a:ext>
            </a:extLst>
          </p:cNvPr>
          <p:cNvPicPr preferRelativeResize="0"/>
          <p:nvPr/>
        </p:nvPicPr>
        <p:blipFill rotWithShape="1">
          <a:blip r:embed="rId7">
            <a:alphaModFix/>
          </a:blip>
          <a:srcRect b="11800"/>
          <a:stretch/>
        </p:blipFill>
        <p:spPr>
          <a:xfrm>
            <a:off x="9973261" y="1551267"/>
            <a:ext cx="1441993" cy="1307594"/>
          </a:xfrm>
          <a:prstGeom prst="rect">
            <a:avLst/>
          </a:prstGeom>
          <a:noFill/>
          <a:ln>
            <a:noFill/>
          </a:ln>
        </p:spPr>
      </p:pic>
      <p:sp>
        <p:nvSpPr>
          <p:cNvPr id="4" name="Google Shape;264;p38">
            <a:extLst>
              <a:ext uri="{FF2B5EF4-FFF2-40B4-BE49-F238E27FC236}">
                <a16:creationId xmlns:a16="http://schemas.microsoft.com/office/drawing/2014/main" id="{C1AF47A0-125E-41AC-A768-2F19B26A71B4}"/>
              </a:ext>
            </a:extLst>
          </p:cNvPr>
          <p:cNvSpPr txBox="1"/>
          <p:nvPr/>
        </p:nvSpPr>
        <p:spPr>
          <a:xfrm>
            <a:off x="9154825" y="3075291"/>
            <a:ext cx="296331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Arial"/>
                <a:cs typeface="Arial"/>
                <a:sym typeface="Arial"/>
              </a:rPr>
              <a:t>It is an informal session – talk to each other &amp; share resources in the chat</a:t>
            </a:r>
            <a:endParaRPr lang="en-US" sz="2000">
              <a:solidFill>
                <a:schemeClr val="dk1"/>
              </a:solidFill>
              <a:latin typeface="Calibri"/>
              <a:ea typeface="Arial"/>
              <a:cs typeface="Arial"/>
            </a:endParaRPr>
          </a:p>
        </p:txBody>
      </p:sp>
      <p:graphicFrame>
        <p:nvGraphicFramePr>
          <p:cNvPr id="5" name="Google Shape;268;p38">
            <a:extLst>
              <a:ext uri="{FF2B5EF4-FFF2-40B4-BE49-F238E27FC236}">
                <a16:creationId xmlns:a16="http://schemas.microsoft.com/office/drawing/2014/main" id="{501B5BD3-E9B9-47E2-B491-D1C561DA5EE5}"/>
              </a:ext>
            </a:extLst>
          </p:cNvPr>
          <p:cNvGraphicFramePr/>
          <p:nvPr>
            <p:extLst>
              <p:ext uri="{D42A27DB-BD31-4B8C-83A1-F6EECF244321}">
                <p14:modId xmlns:p14="http://schemas.microsoft.com/office/powerpoint/2010/main" val="3375531002"/>
              </p:ext>
            </p:extLst>
          </p:nvPr>
        </p:nvGraphicFramePr>
        <p:xfrm>
          <a:off x="177442" y="974092"/>
          <a:ext cx="8790477" cy="3271126"/>
        </p:xfrm>
        <a:graphic>
          <a:graphicData uri="http://schemas.openxmlformats.org/drawingml/2006/table">
            <a:tbl>
              <a:tblPr firstRow="1" bandRow="1">
                <a:noFill/>
                <a:tableStyleId>{B2261337-0275-4067-8E78-EA01C606D6E9}</a:tableStyleId>
              </a:tblPr>
              <a:tblGrid>
                <a:gridCol w="939089">
                  <a:extLst>
                    <a:ext uri="{9D8B030D-6E8A-4147-A177-3AD203B41FA5}">
                      <a16:colId xmlns:a16="http://schemas.microsoft.com/office/drawing/2014/main" val="20000"/>
                    </a:ext>
                  </a:extLst>
                </a:gridCol>
                <a:gridCol w="7851388">
                  <a:extLst>
                    <a:ext uri="{9D8B030D-6E8A-4147-A177-3AD203B41FA5}">
                      <a16:colId xmlns:a16="http://schemas.microsoft.com/office/drawing/2014/main" val="20001"/>
                    </a:ext>
                  </a:extLst>
                </a:gridCol>
              </a:tblGrid>
              <a:tr h="316305">
                <a:tc>
                  <a:txBody>
                    <a:bodyPr/>
                    <a:lstStyle/>
                    <a:p>
                      <a:pPr marL="0" marR="0" lvl="0" indent="0" algn="l" rtl="0">
                        <a:spcBef>
                          <a:spcPts val="0"/>
                        </a:spcBef>
                        <a:spcAft>
                          <a:spcPts val="0"/>
                        </a:spcAft>
                        <a:buNone/>
                      </a:pPr>
                      <a:r>
                        <a:rPr lang="en-US" sz="1600" u="none" strike="noStrike" cap="none">
                          <a:latin typeface="Calibri"/>
                          <a:cs typeface="Arial"/>
                        </a:rPr>
                        <a:t>TIME</a:t>
                      </a:r>
                      <a:endParaRPr lang="en-US" sz="1600">
                        <a:latin typeface="Calibri"/>
                        <a:cs typeface="Arial"/>
                      </a:endParaRPr>
                    </a:p>
                  </a:txBody>
                  <a:tcPr marL="91450" marR="91450" marT="45725" marB="45725">
                    <a:solidFill>
                      <a:srgbClr val="0072C6"/>
                    </a:solidFill>
                  </a:tcPr>
                </a:tc>
                <a:tc>
                  <a:txBody>
                    <a:bodyPr/>
                    <a:lstStyle/>
                    <a:p>
                      <a:pPr marL="0" marR="0" lvl="0" indent="0" algn="l" rtl="0">
                        <a:spcBef>
                          <a:spcPts val="0"/>
                        </a:spcBef>
                        <a:spcAft>
                          <a:spcPts val="0"/>
                        </a:spcAft>
                        <a:buNone/>
                      </a:pPr>
                      <a:r>
                        <a:rPr lang="en-US" sz="1600">
                          <a:latin typeface="Calibri"/>
                          <a:cs typeface="Arial"/>
                        </a:rPr>
                        <a:t>ITEM</a:t>
                      </a:r>
                    </a:p>
                  </a:txBody>
                  <a:tcPr marL="91450" marR="91450" marT="45725" marB="45725">
                    <a:solidFill>
                      <a:srgbClr val="0072C6"/>
                    </a:solidFill>
                  </a:tcPr>
                </a:tc>
                <a:extLst>
                  <a:ext uri="{0D108BD9-81ED-4DB2-BD59-A6C34878D82A}">
                    <a16:rowId xmlns:a16="http://schemas.microsoft.com/office/drawing/2014/main" val="10000"/>
                  </a:ext>
                </a:extLst>
              </a:tr>
              <a:tr h="316296">
                <a:tc>
                  <a:txBody>
                    <a:bodyPr/>
                    <a:lstStyle/>
                    <a:p>
                      <a:r>
                        <a:rPr lang="en-GB" sz="1600" b="0" i="0" kern="1200">
                          <a:solidFill>
                            <a:srgbClr val="000000"/>
                          </a:solidFill>
                          <a:effectLst/>
                          <a:latin typeface="Calibri"/>
                          <a:ea typeface="Calibri" panose="020F0502020204030204" pitchFamily="34" charset="0"/>
                          <a:cs typeface="Arial"/>
                        </a:rPr>
                        <a:t>3.00</a:t>
                      </a:r>
                    </a:p>
                  </a:txBody>
                  <a:tcPr>
                    <a:solidFill>
                      <a:srgbClr val="F2F2F2"/>
                    </a:solidFill>
                  </a:tcPr>
                </a:tc>
                <a:tc>
                  <a:txBody>
                    <a:bodyPr/>
                    <a:lstStyle/>
                    <a:p>
                      <a:r>
                        <a:rPr lang="en-GB" sz="1600" b="0" i="0" kern="1200">
                          <a:solidFill>
                            <a:srgbClr val="000000"/>
                          </a:solidFill>
                          <a:effectLst/>
                          <a:latin typeface="Calibri"/>
                          <a:ea typeface="Calibri" panose="020F0502020204030204" pitchFamily="34" charset="0"/>
                          <a:cs typeface="Arial"/>
                        </a:rPr>
                        <a:t>Intro to the session, initial reflections</a:t>
                      </a:r>
                    </a:p>
                  </a:txBody>
                  <a:tcPr>
                    <a:solidFill>
                      <a:srgbClr val="F2F2F2"/>
                    </a:solidFill>
                  </a:tcPr>
                </a:tc>
                <a:extLst>
                  <a:ext uri="{0D108BD9-81ED-4DB2-BD59-A6C34878D82A}">
                    <a16:rowId xmlns:a16="http://schemas.microsoft.com/office/drawing/2014/main" val="161680896"/>
                  </a:ext>
                </a:extLst>
              </a:tr>
              <a:tr h="553518">
                <a:tc>
                  <a:txBody>
                    <a:bodyPr/>
                    <a:lstStyle/>
                    <a:p>
                      <a:r>
                        <a:rPr lang="en-GB" sz="1600" b="0" i="0" kern="1200">
                          <a:solidFill>
                            <a:srgbClr val="000000"/>
                          </a:solidFill>
                          <a:effectLst/>
                          <a:latin typeface="Calibri"/>
                          <a:ea typeface="Calibri" panose="020F0502020204030204" pitchFamily="34" charset="0"/>
                          <a:cs typeface="Arial"/>
                        </a:rPr>
                        <a:t>3.10</a:t>
                      </a:r>
                    </a:p>
                  </a:txBody>
                  <a:tcPr>
                    <a:solidFill>
                      <a:srgbClr val="F2F2F2"/>
                    </a:solidFill>
                  </a:tcPr>
                </a:tc>
                <a:tc>
                  <a:txBody>
                    <a:bodyPr/>
                    <a:lstStyle/>
                    <a:p>
                      <a:r>
                        <a:rPr lang="en-GB" sz="1600" b="0" i="0" kern="1200">
                          <a:solidFill>
                            <a:srgbClr val="000000"/>
                          </a:solidFill>
                          <a:effectLst/>
                          <a:latin typeface="Calibri"/>
                          <a:ea typeface="Calibri" panose="020F0502020204030204" pitchFamily="34" charset="0"/>
                          <a:cs typeface="Arial"/>
                        </a:rPr>
                        <a:t>Context of the DES spec </a:t>
                      </a:r>
                    </a:p>
                    <a:p>
                      <a:pPr marL="285750" indent="-285750">
                        <a:buFont typeface="Arial" panose="020B0604020202020204" pitchFamily="34" charset="0"/>
                        <a:buChar char="•"/>
                      </a:pPr>
                      <a:r>
                        <a:rPr lang="en-GB" sz="1600" b="0" i="0" kern="1200">
                          <a:solidFill>
                            <a:srgbClr val="000000"/>
                          </a:solidFill>
                          <a:effectLst/>
                          <a:latin typeface="Calibri"/>
                          <a:ea typeface="Calibri" panose="020F0502020204030204" pitchFamily="34" charset="0"/>
                          <a:cs typeface="Arial"/>
                        </a:rPr>
                        <a:t>Other important specs – HI, PCN HI leads, CORE20PLUS5 – Michelle Pilling</a:t>
                      </a:r>
                    </a:p>
                    <a:p>
                      <a:pPr marL="285750" marR="0" lvl="0" indent="-285750" algn="l" defTabSz="8537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a:solidFill>
                            <a:schemeClr val="tx1"/>
                          </a:solidFill>
                          <a:effectLst/>
                          <a:latin typeface="Calibri"/>
                          <a:ea typeface="Calibri" panose="020F0502020204030204" pitchFamily="34" charset="0"/>
                          <a:cs typeface="Arial"/>
                        </a:rPr>
                        <a:t>Place based working, ICS formation</a:t>
                      </a:r>
                    </a:p>
                  </a:txBody>
                  <a:tcPr>
                    <a:solidFill>
                      <a:srgbClr val="F2F2F2"/>
                    </a:solidFill>
                  </a:tcPr>
                </a:tc>
                <a:extLst>
                  <a:ext uri="{0D108BD9-81ED-4DB2-BD59-A6C34878D82A}">
                    <a16:rowId xmlns:a16="http://schemas.microsoft.com/office/drawing/2014/main" val="10001"/>
                  </a:ext>
                </a:extLst>
              </a:tr>
              <a:tr h="128067">
                <a:tc>
                  <a:txBody>
                    <a:bodyPr/>
                    <a:lstStyle/>
                    <a:p>
                      <a:pPr marL="0" marR="0" lvl="0" indent="0" algn="l" defTabSz="853717" rtl="0" eaLnBrk="1" fontAlgn="auto" latinLnBrk="0" hangingPunct="1">
                        <a:lnSpc>
                          <a:spcPct val="100000"/>
                        </a:lnSpc>
                        <a:spcBef>
                          <a:spcPts val="0"/>
                        </a:spcBef>
                        <a:spcAft>
                          <a:spcPts val="0"/>
                        </a:spcAft>
                        <a:buClrTx/>
                        <a:buSzTx/>
                        <a:buFontTx/>
                        <a:buNone/>
                        <a:tabLst/>
                        <a:defRPr/>
                      </a:pPr>
                      <a:r>
                        <a:rPr lang="en-GB" sz="1600" b="0" i="0" kern="1200">
                          <a:solidFill>
                            <a:srgbClr val="000000"/>
                          </a:solidFill>
                          <a:effectLst/>
                          <a:latin typeface="Calibri"/>
                          <a:ea typeface="Calibri" panose="020F0502020204030204" pitchFamily="34" charset="0"/>
                          <a:cs typeface="Arial"/>
                        </a:rPr>
                        <a:t>3.30</a:t>
                      </a:r>
                    </a:p>
                  </a:txBody>
                  <a:tcPr>
                    <a:solidFill>
                      <a:srgbClr val="F2F2F2"/>
                    </a:solidFill>
                  </a:tcPr>
                </a:tc>
                <a:tc>
                  <a:txBody>
                    <a:bodyPr/>
                    <a:lstStyle/>
                    <a:p>
                      <a:r>
                        <a:rPr lang="en-GB" sz="1600" b="0" i="0" kern="1200">
                          <a:solidFill>
                            <a:srgbClr val="000000"/>
                          </a:solidFill>
                          <a:effectLst/>
                          <a:latin typeface="Calibri"/>
                          <a:ea typeface="Calibri" panose="020F0502020204030204" pitchFamily="34" charset="0"/>
                          <a:cs typeface="Arial"/>
                        </a:rPr>
                        <a:t>PCN case study/example – engaging with the communities/stakeholders</a:t>
                      </a:r>
                    </a:p>
                  </a:txBody>
                  <a:tcPr>
                    <a:solidFill>
                      <a:srgbClr val="F2F2F2"/>
                    </a:solidFill>
                  </a:tcPr>
                </a:tc>
                <a:extLst>
                  <a:ext uri="{0D108BD9-81ED-4DB2-BD59-A6C34878D82A}">
                    <a16:rowId xmlns:a16="http://schemas.microsoft.com/office/drawing/2014/main" val="1974118383"/>
                  </a:ext>
                </a:extLst>
              </a:tr>
              <a:tr h="314343">
                <a:tc>
                  <a:txBody>
                    <a:bodyPr/>
                    <a:lstStyle/>
                    <a:p>
                      <a:pPr marL="0" algn="l" defTabSz="853717" rtl="0" eaLnBrk="1" latinLnBrk="0" hangingPunct="1"/>
                      <a:r>
                        <a:rPr lang="en-GB" sz="1600" b="0" i="0" kern="1200">
                          <a:solidFill>
                            <a:srgbClr val="000000"/>
                          </a:solidFill>
                          <a:effectLst/>
                          <a:latin typeface="Calibri"/>
                          <a:ea typeface="Calibri" panose="020F0502020204030204" pitchFamily="34" charset="0"/>
                          <a:cs typeface="Arial"/>
                        </a:rPr>
                        <a:t>3.50</a:t>
                      </a:r>
                    </a:p>
                  </a:txBody>
                  <a:tcPr>
                    <a:solidFill>
                      <a:srgbClr val="F2F2F2"/>
                    </a:solidFill>
                  </a:tcPr>
                </a:tc>
                <a:tc>
                  <a:txBody>
                    <a:bodyPr/>
                    <a:lstStyle/>
                    <a:p>
                      <a:pPr marL="0" marR="0" lvl="0" indent="0" algn="l" defTabSz="853717" rtl="0" eaLnBrk="1" fontAlgn="auto" latinLnBrk="0" hangingPunct="1">
                        <a:lnSpc>
                          <a:spcPct val="100000"/>
                        </a:lnSpc>
                        <a:spcBef>
                          <a:spcPts val="0"/>
                        </a:spcBef>
                        <a:spcAft>
                          <a:spcPts val="0"/>
                        </a:spcAft>
                        <a:buClrTx/>
                        <a:buSzTx/>
                        <a:buFontTx/>
                        <a:buNone/>
                        <a:tabLst/>
                        <a:defRPr/>
                      </a:pPr>
                      <a:r>
                        <a:rPr lang="en-GB" sz="1600" b="0" i="0" kern="1200">
                          <a:solidFill>
                            <a:srgbClr val="000000"/>
                          </a:solidFill>
                          <a:effectLst/>
                          <a:latin typeface="Calibri"/>
                          <a:ea typeface="Calibri" panose="020F0502020204030204" pitchFamily="34" charset="0"/>
                          <a:cs typeface="Arial"/>
                        </a:rPr>
                        <a:t>Action planning break out groups</a:t>
                      </a:r>
                    </a:p>
                  </a:txBody>
                  <a:tcPr>
                    <a:solidFill>
                      <a:srgbClr val="F2F2F2"/>
                    </a:solidFill>
                  </a:tcPr>
                </a:tc>
                <a:extLst>
                  <a:ext uri="{0D108BD9-81ED-4DB2-BD59-A6C34878D82A}">
                    <a16:rowId xmlns:a16="http://schemas.microsoft.com/office/drawing/2014/main" val="3296778840"/>
                  </a:ext>
                </a:extLst>
              </a:tr>
              <a:tr h="553518">
                <a:tc>
                  <a:txBody>
                    <a:bodyPr/>
                    <a:lstStyle/>
                    <a:p>
                      <a:r>
                        <a:rPr lang="en-GB" sz="1600" b="0" i="0" kern="1200">
                          <a:solidFill>
                            <a:srgbClr val="000000"/>
                          </a:solidFill>
                          <a:effectLst/>
                          <a:latin typeface="Calibri"/>
                          <a:ea typeface="Calibri" panose="020F0502020204030204" pitchFamily="34" charset="0"/>
                          <a:cs typeface="Arial"/>
                        </a:rPr>
                        <a:t>4.10</a:t>
                      </a:r>
                    </a:p>
                  </a:txBody>
                  <a:tcPr>
                    <a:solidFill>
                      <a:srgbClr val="F2F2F2"/>
                    </a:solidFill>
                  </a:tcPr>
                </a:tc>
                <a:tc>
                  <a:txBody>
                    <a:bodyPr/>
                    <a:lstStyle/>
                    <a:p>
                      <a:pPr marL="0" marR="0" lvl="0" indent="0" algn="l" defTabSz="853717" rtl="0" eaLnBrk="1" fontAlgn="auto" latinLnBrk="0" hangingPunct="1">
                        <a:lnSpc>
                          <a:spcPct val="100000"/>
                        </a:lnSpc>
                        <a:spcBef>
                          <a:spcPts val="0"/>
                        </a:spcBef>
                        <a:spcAft>
                          <a:spcPts val="0"/>
                        </a:spcAft>
                        <a:buClrTx/>
                        <a:buSzTx/>
                        <a:buFontTx/>
                        <a:buNone/>
                        <a:tabLst/>
                        <a:defRPr/>
                      </a:pPr>
                      <a:r>
                        <a:rPr lang="en-GB" sz="1600" b="0" i="0" kern="1200">
                          <a:solidFill>
                            <a:srgbClr val="000000"/>
                          </a:solidFill>
                          <a:effectLst/>
                          <a:latin typeface="Calibri"/>
                          <a:ea typeface="Calibri" panose="020F0502020204030204" pitchFamily="34" charset="0"/>
                          <a:cs typeface="Arial"/>
                        </a:rPr>
                        <a:t>Sharing back with the group and summary</a:t>
                      </a:r>
                    </a:p>
                  </a:txBody>
                  <a:tcPr>
                    <a:solidFill>
                      <a:srgbClr val="F2F2F2"/>
                    </a:solidFill>
                  </a:tcPr>
                </a:tc>
                <a:extLst>
                  <a:ext uri="{0D108BD9-81ED-4DB2-BD59-A6C34878D82A}">
                    <a16:rowId xmlns:a16="http://schemas.microsoft.com/office/drawing/2014/main" val="2508040152"/>
                  </a:ext>
                </a:extLst>
              </a:tr>
              <a:tr h="553518">
                <a:tc>
                  <a:txBody>
                    <a:bodyPr/>
                    <a:lstStyle/>
                    <a:p>
                      <a:r>
                        <a:rPr lang="en-GB" sz="1600" b="0" i="0" kern="1200">
                          <a:solidFill>
                            <a:srgbClr val="000000"/>
                          </a:solidFill>
                          <a:effectLst/>
                          <a:latin typeface="Calibri"/>
                          <a:ea typeface="Calibri" panose="020F0502020204030204" pitchFamily="34" charset="0"/>
                          <a:cs typeface="Arial"/>
                        </a:rPr>
                        <a:t>4.20</a:t>
                      </a:r>
                    </a:p>
                  </a:txBody>
                  <a:tcPr>
                    <a:solidFill>
                      <a:srgbClr val="F2F2F2"/>
                    </a:solidFill>
                  </a:tcPr>
                </a:tc>
                <a:tc>
                  <a:txBody>
                    <a:bodyPr/>
                    <a:lstStyle/>
                    <a:p>
                      <a:r>
                        <a:rPr lang="en-GB" sz="1600" b="0" i="0" kern="1200">
                          <a:solidFill>
                            <a:srgbClr val="000000"/>
                          </a:solidFill>
                          <a:effectLst/>
                          <a:latin typeface="Calibri"/>
                          <a:ea typeface="Calibri" panose="020F0502020204030204" pitchFamily="34" charset="0"/>
                          <a:cs typeface="Arial"/>
                        </a:rPr>
                        <a:t>Summary and close</a:t>
                      </a:r>
                    </a:p>
                  </a:txBody>
                  <a:tcPr>
                    <a:solidFill>
                      <a:srgbClr val="F2F2F2"/>
                    </a:solidFill>
                  </a:tcPr>
                </a:tc>
                <a:extLst>
                  <a:ext uri="{0D108BD9-81ED-4DB2-BD59-A6C34878D82A}">
                    <a16:rowId xmlns:a16="http://schemas.microsoft.com/office/drawing/2014/main" val="2959048603"/>
                  </a:ext>
                </a:extLst>
              </a:tr>
            </a:tbl>
          </a:graphicData>
        </a:graphic>
      </p:graphicFrame>
      <p:pic>
        <p:nvPicPr>
          <p:cNvPr id="7" name="Google Shape;266;p38" descr="Logo&#10;&#10;Description automatically generated">
            <a:extLst>
              <a:ext uri="{FF2B5EF4-FFF2-40B4-BE49-F238E27FC236}">
                <a16:creationId xmlns:a16="http://schemas.microsoft.com/office/drawing/2014/main" id="{DC013C42-C51B-4807-B88C-236CCB0DBB6E}"/>
              </a:ext>
            </a:extLst>
          </p:cNvPr>
          <p:cNvPicPr preferRelativeResize="0"/>
          <p:nvPr/>
        </p:nvPicPr>
        <p:blipFill rotWithShape="1">
          <a:blip r:embed="rId8">
            <a:alphaModFix/>
          </a:blip>
          <a:srcRect l="15927" t="34736" r="16617" b="29550"/>
          <a:stretch/>
        </p:blipFill>
        <p:spPr>
          <a:xfrm>
            <a:off x="1336128" y="4984561"/>
            <a:ext cx="1452019" cy="536042"/>
          </a:xfrm>
          <a:prstGeom prst="rect">
            <a:avLst/>
          </a:prstGeom>
          <a:noFill/>
          <a:ln>
            <a:noFill/>
          </a:ln>
        </p:spPr>
      </p:pic>
      <p:sp>
        <p:nvSpPr>
          <p:cNvPr id="20" name="Google Shape;267;p38">
            <a:extLst>
              <a:ext uri="{FF2B5EF4-FFF2-40B4-BE49-F238E27FC236}">
                <a16:creationId xmlns:a16="http://schemas.microsoft.com/office/drawing/2014/main" id="{0193D88B-E385-44CB-986E-C48A2A759B9D}"/>
              </a:ext>
            </a:extLst>
          </p:cNvPr>
          <p:cNvSpPr txBox="1"/>
          <p:nvPr/>
        </p:nvSpPr>
        <p:spPr>
          <a:xfrm>
            <a:off x="3300069" y="4895315"/>
            <a:ext cx="360123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Arial"/>
                <a:cs typeface="Arial"/>
                <a:sym typeface="Arial"/>
              </a:rPr>
              <a:t>The presentations will be recorded &amp; circulated with slides</a:t>
            </a:r>
            <a:endParaRPr sz="2000">
              <a:solidFill>
                <a:schemeClr val="dk1"/>
              </a:solidFill>
              <a:latin typeface="Calibri"/>
              <a:ea typeface="Arial"/>
              <a:cs typeface="Arial"/>
              <a:sym typeface="Arial"/>
            </a:endParaRPr>
          </a:p>
        </p:txBody>
      </p:sp>
    </p:spTree>
    <p:extLst>
      <p:ext uri="{BB962C8B-B14F-4D97-AF65-F5344CB8AC3E}">
        <p14:creationId xmlns:p14="http://schemas.microsoft.com/office/powerpoint/2010/main" val="190529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40</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ea typeface="Calibri"/>
                <a:cs typeface="Calibri"/>
              </a:rPr>
              <a:t>Supportive Self-Management: key resources</a:t>
            </a:r>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Google Shape;276;p39">
            <a:extLst>
              <a:ext uri="{FF2B5EF4-FFF2-40B4-BE49-F238E27FC236}">
                <a16:creationId xmlns:a16="http://schemas.microsoft.com/office/drawing/2014/main" id="{6E607A8D-4AC8-426C-B876-182470D91C5C}"/>
              </a:ext>
            </a:extLst>
          </p:cNvPr>
          <p:cNvSpPr txBox="1"/>
          <p:nvPr/>
        </p:nvSpPr>
        <p:spPr>
          <a:xfrm>
            <a:off x="231673" y="723200"/>
            <a:ext cx="11693346" cy="1112637"/>
          </a:xfrm>
          <a:prstGeom prst="rect">
            <a:avLst/>
          </a:prstGeom>
          <a:noFill/>
          <a:ln>
            <a:noFill/>
          </a:ln>
        </p:spPr>
        <p:txBody>
          <a:bodyPr spcFirstLastPara="1" wrap="square" lIns="85356" tIns="85356" rIns="85356" bIns="85356" anchor="t" anchorCtr="0">
            <a:spAutoFit/>
          </a:bodyPr>
          <a:lstStyle/>
          <a:p>
            <a:pPr marL="457200" indent="-228600">
              <a:spcBef>
                <a:spcPts val="600"/>
              </a:spcBef>
            </a:pPr>
            <a:endParaRPr lang="en-GB">
              <a:highlight>
                <a:srgbClr val="FFFFFF"/>
              </a:highlight>
            </a:endParaRPr>
          </a:p>
          <a:p>
            <a:pPr>
              <a:lnSpc>
                <a:spcPct val="114999"/>
              </a:lnSpc>
            </a:pPr>
            <a:endParaRPr lang="en-US" b="1">
              <a:solidFill>
                <a:srgbClr val="007EB0"/>
              </a:solidFill>
              <a:latin typeface="Calibri"/>
            </a:endParaRPr>
          </a:p>
          <a:p>
            <a:pPr>
              <a:spcAft>
                <a:spcPts val="1200"/>
              </a:spcAft>
            </a:pPr>
            <a:endParaRPr lang="en-US" sz="1600"/>
          </a:p>
        </p:txBody>
      </p:sp>
      <p:graphicFrame>
        <p:nvGraphicFramePr>
          <p:cNvPr id="5" name="Table 4">
            <a:extLst>
              <a:ext uri="{FF2B5EF4-FFF2-40B4-BE49-F238E27FC236}">
                <a16:creationId xmlns:a16="http://schemas.microsoft.com/office/drawing/2014/main" id="{203D59FC-E1BD-4D02-BF7A-BACB9E357A31}"/>
              </a:ext>
            </a:extLst>
          </p:cNvPr>
          <p:cNvGraphicFramePr>
            <a:graphicFrameLocks noGrp="1"/>
          </p:cNvGraphicFramePr>
          <p:nvPr>
            <p:extLst>
              <p:ext uri="{D42A27DB-BD31-4B8C-83A1-F6EECF244321}">
                <p14:modId xmlns:p14="http://schemas.microsoft.com/office/powerpoint/2010/main" val="1729930993"/>
              </p:ext>
            </p:extLst>
          </p:nvPr>
        </p:nvGraphicFramePr>
        <p:xfrm>
          <a:off x="256422" y="687626"/>
          <a:ext cx="11656691" cy="5116829"/>
        </p:xfrm>
        <a:graphic>
          <a:graphicData uri="http://schemas.openxmlformats.org/drawingml/2006/table">
            <a:tbl>
              <a:tblPr firstRow="1" bandRow="1">
                <a:tableStyleId>{B2261337-0275-4067-8E78-EA01C606D6E9}</a:tableStyleId>
              </a:tblPr>
              <a:tblGrid>
                <a:gridCol w="466798">
                  <a:extLst>
                    <a:ext uri="{9D8B030D-6E8A-4147-A177-3AD203B41FA5}">
                      <a16:colId xmlns:a16="http://schemas.microsoft.com/office/drawing/2014/main" val="2436244964"/>
                    </a:ext>
                  </a:extLst>
                </a:gridCol>
                <a:gridCol w="11189893">
                  <a:extLst>
                    <a:ext uri="{9D8B030D-6E8A-4147-A177-3AD203B41FA5}">
                      <a16:colId xmlns:a16="http://schemas.microsoft.com/office/drawing/2014/main" val="2298987879"/>
                    </a:ext>
                  </a:extLst>
                </a:gridCol>
              </a:tblGrid>
              <a:tr h="0">
                <a:tc>
                  <a:txBody>
                    <a:bodyPr/>
                    <a:lstStyle/>
                    <a:p>
                      <a:pPr rtl="0" fontAlgn="base"/>
                      <a:r>
                        <a:rPr lang="en-US" sz="1000">
                          <a:solidFill>
                            <a:schemeClr val="tx1"/>
                          </a:solidFill>
                          <a:effectLst/>
                        </a:rPr>
                        <a:t>1. </a:t>
                      </a:r>
                      <a:endParaRPr lang="en-US">
                        <a:solidFill>
                          <a:schemeClr val="tx1"/>
                        </a:solidFill>
                        <a:effectLst/>
                      </a:endParaRPr>
                    </a:p>
                  </a:txBody>
                  <a:tcPr>
                    <a:solidFill>
                      <a:schemeClr val="accent1">
                        <a:lumMod val="20000"/>
                        <a:lumOff val="80000"/>
                      </a:schemeClr>
                    </a:solidFill>
                  </a:tcPr>
                </a:tc>
                <a:tc>
                  <a:txBody>
                    <a:bodyPr/>
                    <a:lstStyle/>
                    <a:p>
                      <a:pPr rtl="0" fontAlgn="base"/>
                      <a:r>
                        <a:rPr lang="en-US" sz="1000">
                          <a:solidFill>
                            <a:schemeClr val="tx1"/>
                          </a:solidFill>
                          <a:effectLst/>
                          <a:hlinkClick r:id="rId7">
                            <a:extLst>
                              <a:ext uri="{A12FA001-AC4F-418D-AE19-62706E023703}">
                                <ahyp:hlinkClr xmlns:ahyp="http://schemas.microsoft.com/office/drawing/2018/hyperlinkcolor" val="tx"/>
                              </a:ext>
                            </a:extLst>
                          </a:hlinkClick>
                        </a:rPr>
                        <a:t>Measurement and evaluation within supported self-management</a:t>
                      </a:r>
                      <a:r>
                        <a:rPr lang="en-US" sz="1000">
                          <a:solidFill>
                            <a:schemeClr val="tx1"/>
                          </a:solidFill>
                          <a:effectLst/>
                        </a:rPr>
                        <a:t>  </a:t>
                      </a:r>
                    </a:p>
                    <a:p>
                      <a:pPr rtl="0" fontAlgn="base"/>
                      <a:r>
                        <a:rPr lang="en-US" sz="1000">
                          <a:solidFill>
                            <a:schemeClr val="tx1"/>
                          </a:solidFill>
                          <a:effectLst/>
                        </a:rPr>
                        <a:t>This guide describes the steps for planning hot to use measurement within supported self-management, based on evidence and good practice. </a:t>
                      </a:r>
                      <a:endParaRPr lang="en-US">
                        <a:solidFill>
                          <a:schemeClr val="tx1"/>
                        </a:solidFill>
                        <a:effectLst/>
                      </a:endParaRPr>
                    </a:p>
                  </a:txBody>
                  <a:tcPr>
                    <a:solidFill>
                      <a:schemeClr val="accent1">
                        <a:lumMod val="20000"/>
                        <a:lumOff val="80000"/>
                      </a:schemeClr>
                    </a:solidFill>
                  </a:tcPr>
                </a:tc>
                <a:extLst>
                  <a:ext uri="{0D108BD9-81ED-4DB2-BD59-A6C34878D82A}">
                    <a16:rowId xmlns:a16="http://schemas.microsoft.com/office/drawing/2014/main" val="3623126438"/>
                  </a:ext>
                </a:extLst>
              </a:tr>
              <a:tr h="0">
                <a:tc>
                  <a:txBody>
                    <a:bodyPr/>
                    <a:lstStyle/>
                    <a:p>
                      <a:pPr rtl="0" fontAlgn="base"/>
                      <a:r>
                        <a:rPr lang="en-US" sz="1000">
                          <a:effectLst/>
                        </a:rPr>
                        <a:t>2. </a:t>
                      </a:r>
                      <a:endParaRPr lang="en-US">
                        <a:effectLst/>
                      </a:endParaRPr>
                    </a:p>
                  </a:txBody>
                  <a:tcPr/>
                </a:tc>
                <a:tc>
                  <a:txBody>
                    <a:bodyPr/>
                    <a:lstStyle/>
                    <a:p>
                      <a:pPr rtl="0" fontAlgn="base"/>
                      <a:r>
                        <a:rPr lang="en-GB" sz="1000">
                          <a:effectLst/>
                          <a:hlinkClick r:id="rId8"/>
                        </a:rPr>
                        <a:t>Health &amp; Wellbeing Coach Welcome pack</a:t>
                      </a:r>
                      <a:r>
                        <a:rPr lang="en-GB" sz="1000">
                          <a:effectLst/>
                        </a:rPr>
                        <a:t> - The welcome pack is designed for newly appointed health and wellbeing coaches in primary care networks. </a:t>
                      </a:r>
                      <a:endParaRPr lang="en-GB">
                        <a:effectLst/>
                      </a:endParaRPr>
                    </a:p>
                  </a:txBody>
                  <a:tcPr/>
                </a:tc>
                <a:extLst>
                  <a:ext uri="{0D108BD9-81ED-4DB2-BD59-A6C34878D82A}">
                    <a16:rowId xmlns:a16="http://schemas.microsoft.com/office/drawing/2014/main" val="2263604224"/>
                  </a:ext>
                </a:extLst>
              </a:tr>
              <a:tr h="0">
                <a:tc>
                  <a:txBody>
                    <a:bodyPr/>
                    <a:lstStyle/>
                    <a:p>
                      <a:pPr rtl="0" fontAlgn="base"/>
                      <a:r>
                        <a:rPr lang="en-US" sz="1000">
                          <a:effectLst/>
                        </a:rPr>
                        <a:t>3. </a:t>
                      </a:r>
                      <a:endParaRPr lang="en-US">
                        <a:effectLst/>
                      </a:endParaRPr>
                    </a:p>
                  </a:txBody>
                  <a:tcPr/>
                </a:tc>
                <a:tc>
                  <a:txBody>
                    <a:bodyPr/>
                    <a:lstStyle/>
                    <a:p>
                      <a:pPr rtl="0" fontAlgn="base"/>
                      <a:r>
                        <a:rPr lang="en-GB" sz="1000">
                          <a:effectLst/>
                          <a:hlinkClick r:id="rId8"/>
                        </a:rPr>
                        <a:t>Care Coordinator workers Welcome pack</a:t>
                      </a:r>
                      <a:r>
                        <a:rPr lang="en-GB" sz="1000">
                          <a:effectLst/>
                        </a:rPr>
                        <a:t> - The welcome pack is designed for newly appointed care coordinators in primary care networks. </a:t>
                      </a:r>
                      <a:endParaRPr lang="en-GB">
                        <a:effectLst/>
                      </a:endParaRPr>
                    </a:p>
                  </a:txBody>
                  <a:tcPr/>
                </a:tc>
                <a:extLst>
                  <a:ext uri="{0D108BD9-81ED-4DB2-BD59-A6C34878D82A}">
                    <a16:rowId xmlns:a16="http://schemas.microsoft.com/office/drawing/2014/main" val="2446351282"/>
                  </a:ext>
                </a:extLst>
              </a:tr>
              <a:tr h="0">
                <a:tc>
                  <a:txBody>
                    <a:bodyPr/>
                    <a:lstStyle/>
                    <a:p>
                      <a:pPr rtl="0" fontAlgn="base"/>
                      <a:r>
                        <a:rPr lang="en-US" sz="1000">
                          <a:effectLst/>
                        </a:rPr>
                        <a:t>4. </a:t>
                      </a:r>
                      <a:endParaRPr lang="en-US">
                        <a:effectLst/>
                      </a:endParaRPr>
                    </a:p>
                  </a:txBody>
                  <a:tcPr/>
                </a:tc>
                <a:tc>
                  <a:txBody>
                    <a:bodyPr/>
                    <a:lstStyle/>
                    <a:p>
                      <a:pPr rtl="0" fontAlgn="base"/>
                      <a:r>
                        <a:rPr lang="en-GB" sz="1000">
                          <a:effectLst/>
                          <a:hlinkClick r:id="rId9"/>
                        </a:rPr>
                        <a:t>Health Coaching guide and technical annex</a:t>
                      </a:r>
                      <a:r>
                        <a:rPr lang="en-GB" sz="1000">
                          <a:effectLst/>
                        </a:rPr>
                        <a:t> </a:t>
                      </a:r>
                    </a:p>
                    <a:p>
                      <a:pPr rtl="0" fontAlgn="base"/>
                      <a:r>
                        <a:rPr lang="en-GB" sz="1000">
                          <a:effectLst/>
                        </a:rPr>
                        <a:t> Designed to support the delivery of health coaching. This guide should be used when commission and when deciding what can or should be counted and reported as health coaching in a local area.  </a:t>
                      </a:r>
                      <a:endParaRPr lang="en-GB">
                        <a:effectLst/>
                      </a:endParaRPr>
                    </a:p>
                  </a:txBody>
                  <a:tcPr/>
                </a:tc>
                <a:extLst>
                  <a:ext uri="{0D108BD9-81ED-4DB2-BD59-A6C34878D82A}">
                    <a16:rowId xmlns:a16="http://schemas.microsoft.com/office/drawing/2014/main" val="979922867"/>
                  </a:ext>
                </a:extLst>
              </a:tr>
              <a:tr h="0">
                <a:tc>
                  <a:txBody>
                    <a:bodyPr/>
                    <a:lstStyle/>
                    <a:p>
                      <a:pPr rtl="0" fontAlgn="base"/>
                      <a:r>
                        <a:rPr lang="en-US" sz="1000">
                          <a:effectLst/>
                        </a:rPr>
                        <a:t>5. </a:t>
                      </a:r>
                      <a:endParaRPr lang="en-US">
                        <a:effectLst/>
                      </a:endParaRPr>
                    </a:p>
                  </a:txBody>
                  <a:tcPr/>
                </a:tc>
                <a:tc>
                  <a:txBody>
                    <a:bodyPr/>
                    <a:lstStyle/>
                    <a:p>
                      <a:pPr rtl="0" fontAlgn="base"/>
                      <a:r>
                        <a:rPr lang="en-US" sz="1000">
                          <a:effectLst/>
                          <a:hlinkClick r:id="rId10"/>
                        </a:rPr>
                        <a:t>Care Coordinator recruitment pack</a:t>
                      </a:r>
                      <a:r>
                        <a:rPr lang="en-US" sz="1000">
                          <a:effectLst/>
                        </a:rPr>
                        <a:t>  </a:t>
                      </a:r>
                    </a:p>
                    <a:p>
                      <a:pPr rtl="0" fontAlgn="base"/>
                      <a:r>
                        <a:rPr lang="en-US" sz="1000">
                          <a:effectLst/>
                        </a:rPr>
                        <a:t>An optional resource to provide support to PCN’s in the recruitment or engagement of care coordinators. The resource includes: </a:t>
                      </a:r>
                      <a:endParaRPr lang="en-US">
                        <a:effectLst/>
                      </a:endParaRPr>
                    </a:p>
                    <a:p>
                      <a:pPr marL="342900" lvl="0" indent="-342900" rtl="0" fontAlgn="base">
                        <a:buFont typeface="Arial" panose="020B0604020202020204" pitchFamily="34" charset="0"/>
                        <a:buChar char="•"/>
                      </a:pPr>
                      <a:r>
                        <a:rPr lang="en-US" sz="1000">
                          <a:effectLst/>
                        </a:rPr>
                        <a:t>Sample job description  </a:t>
                      </a:r>
                    </a:p>
                    <a:p>
                      <a:pPr marL="342900" lvl="0" indent="-342900" rtl="0" fontAlgn="base">
                        <a:buFont typeface="Arial" panose="020B0604020202020204" pitchFamily="34" charset="0"/>
                        <a:buChar char="•"/>
                      </a:pPr>
                      <a:r>
                        <a:rPr lang="en-US" sz="1000">
                          <a:effectLst/>
                        </a:rPr>
                        <a:t>Sample person specification  </a:t>
                      </a:r>
                    </a:p>
                    <a:p>
                      <a:pPr marL="342900" lvl="0" indent="-342900" rtl="0" fontAlgn="base">
                        <a:buFont typeface="Arial" panose="020B0604020202020204" pitchFamily="34" charset="0"/>
                        <a:buChar char="•"/>
                      </a:pPr>
                      <a:r>
                        <a:rPr lang="en-US" sz="1000">
                          <a:effectLst/>
                        </a:rPr>
                        <a:t>Sample job advert  </a:t>
                      </a:r>
                    </a:p>
                    <a:p>
                      <a:pPr marL="342900" lvl="0" indent="-342900" rtl="0" fontAlgn="base">
                        <a:buFont typeface="Arial" panose="020B0604020202020204" pitchFamily="34" charset="0"/>
                        <a:buChar char="•"/>
                      </a:pPr>
                      <a:r>
                        <a:rPr lang="en-US" sz="1000">
                          <a:effectLst/>
                        </a:rPr>
                        <a:t>Sample interview questions </a:t>
                      </a:r>
                    </a:p>
                  </a:txBody>
                  <a:tcPr/>
                </a:tc>
                <a:extLst>
                  <a:ext uri="{0D108BD9-81ED-4DB2-BD59-A6C34878D82A}">
                    <a16:rowId xmlns:a16="http://schemas.microsoft.com/office/drawing/2014/main" val="2733034768"/>
                  </a:ext>
                </a:extLst>
              </a:tr>
              <a:tr h="0">
                <a:tc>
                  <a:txBody>
                    <a:bodyPr/>
                    <a:lstStyle/>
                    <a:p>
                      <a:pPr rtl="0" fontAlgn="base"/>
                      <a:r>
                        <a:rPr lang="en-US" sz="1000">
                          <a:effectLst/>
                        </a:rPr>
                        <a:t>6. </a:t>
                      </a:r>
                      <a:endParaRPr lang="en-US">
                        <a:effectLst/>
                      </a:endParaRPr>
                    </a:p>
                  </a:txBody>
                  <a:tcPr/>
                </a:tc>
                <a:tc>
                  <a:txBody>
                    <a:bodyPr/>
                    <a:lstStyle/>
                    <a:p>
                      <a:pPr rtl="0" fontAlgn="base"/>
                      <a:r>
                        <a:rPr lang="en-US" sz="1000">
                          <a:effectLst/>
                          <a:hlinkClick r:id="rId11"/>
                        </a:rPr>
                        <a:t>Health &amp; Wellbeing Coach recruitment pack</a:t>
                      </a:r>
                      <a:r>
                        <a:rPr lang="en-US" sz="1000">
                          <a:effectLst/>
                        </a:rPr>
                        <a:t>  </a:t>
                      </a:r>
                    </a:p>
                    <a:p>
                      <a:pPr rtl="0" fontAlgn="base"/>
                      <a:r>
                        <a:rPr lang="en-US" sz="1000">
                          <a:effectLst/>
                        </a:rPr>
                        <a:t>An optional resource to provide support to PCN’s in the recruitment or engagement of care coordinators. The resource includes: </a:t>
                      </a:r>
                      <a:endParaRPr lang="en-US">
                        <a:effectLst/>
                      </a:endParaRPr>
                    </a:p>
                    <a:p>
                      <a:pPr marL="342900" lvl="0" indent="-342900" rtl="0" fontAlgn="base">
                        <a:buFont typeface="Arial" panose="020B0604020202020204" pitchFamily="34" charset="0"/>
                        <a:buChar char="•"/>
                      </a:pPr>
                      <a:r>
                        <a:rPr lang="en-US" sz="1000">
                          <a:effectLst/>
                        </a:rPr>
                        <a:t>Sample job description  </a:t>
                      </a:r>
                    </a:p>
                    <a:p>
                      <a:pPr marL="342900" lvl="0" indent="-342900" rtl="0" fontAlgn="base">
                        <a:buFont typeface="Arial" panose="020B0604020202020204" pitchFamily="34" charset="0"/>
                        <a:buChar char="•"/>
                      </a:pPr>
                      <a:r>
                        <a:rPr lang="en-US" sz="1000">
                          <a:effectLst/>
                        </a:rPr>
                        <a:t>Sample person specification  </a:t>
                      </a:r>
                    </a:p>
                    <a:p>
                      <a:pPr marL="342900" lvl="0" indent="-342900" rtl="0" fontAlgn="base">
                        <a:buFont typeface="Arial" panose="020B0604020202020204" pitchFamily="34" charset="0"/>
                        <a:buChar char="•"/>
                      </a:pPr>
                      <a:r>
                        <a:rPr lang="en-US" sz="1000">
                          <a:effectLst/>
                        </a:rPr>
                        <a:t>Sample job advert  </a:t>
                      </a:r>
                    </a:p>
                    <a:p>
                      <a:pPr marL="342900" lvl="0" indent="-342900" rtl="0" fontAlgn="base">
                        <a:buFont typeface="Arial" panose="020B0604020202020204" pitchFamily="34" charset="0"/>
                        <a:buChar char="•"/>
                      </a:pPr>
                      <a:r>
                        <a:rPr lang="en-US" sz="1000">
                          <a:effectLst/>
                        </a:rPr>
                        <a:t>Sample interview questions </a:t>
                      </a:r>
                    </a:p>
                  </a:txBody>
                  <a:tcPr/>
                </a:tc>
                <a:extLst>
                  <a:ext uri="{0D108BD9-81ED-4DB2-BD59-A6C34878D82A}">
                    <a16:rowId xmlns:a16="http://schemas.microsoft.com/office/drawing/2014/main" val="3465759429"/>
                  </a:ext>
                </a:extLst>
              </a:tr>
              <a:tr h="0">
                <a:tc>
                  <a:txBody>
                    <a:bodyPr/>
                    <a:lstStyle/>
                    <a:p>
                      <a:pPr rtl="0" fontAlgn="base"/>
                      <a:r>
                        <a:rPr lang="en-US" sz="1000">
                          <a:effectLst/>
                        </a:rPr>
                        <a:t>7. </a:t>
                      </a:r>
                      <a:endParaRPr lang="en-US">
                        <a:effectLst/>
                      </a:endParaRPr>
                    </a:p>
                  </a:txBody>
                  <a:tcPr/>
                </a:tc>
                <a:tc>
                  <a:txBody>
                    <a:bodyPr/>
                    <a:lstStyle/>
                    <a:p>
                      <a:pPr rtl="0" fontAlgn="base"/>
                      <a:r>
                        <a:rPr lang="en-US" sz="1000">
                          <a:effectLst/>
                          <a:hlinkClick r:id="rId12"/>
                        </a:rPr>
                        <a:t>Care Co-ordination practice leaflet</a:t>
                      </a:r>
                      <a:r>
                        <a:rPr lang="en-US" sz="1000">
                          <a:effectLst/>
                        </a:rPr>
                        <a:t> - Primary Care practice leaflet to explain the role of Care Coordinators to patients   </a:t>
                      </a:r>
                      <a:endParaRPr lang="en-US">
                        <a:effectLst/>
                      </a:endParaRPr>
                    </a:p>
                  </a:txBody>
                  <a:tcPr/>
                </a:tc>
                <a:extLst>
                  <a:ext uri="{0D108BD9-81ED-4DB2-BD59-A6C34878D82A}">
                    <a16:rowId xmlns:a16="http://schemas.microsoft.com/office/drawing/2014/main" val="2370346263"/>
                  </a:ext>
                </a:extLst>
              </a:tr>
              <a:tr h="0">
                <a:tc>
                  <a:txBody>
                    <a:bodyPr/>
                    <a:lstStyle/>
                    <a:p>
                      <a:pPr rtl="0" fontAlgn="base"/>
                      <a:r>
                        <a:rPr lang="en-US" sz="1000">
                          <a:effectLst/>
                        </a:rPr>
                        <a:t>8. </a:t>
                      </a:r>
                      <a:endParaRPr lang="en-US">
                        <a:effectLst/>
                      </a:endParaRPr>
                    </a:p>
                  </a:txBody>
                  <a:tcPr/>
                </a:tc>
                <a:tc>
                  <a:txBody>
                    <a:bodyPr/>
                    <a:lstStyle/>
                    <a:p>
                      <a:pPr rtl="0" fontAlgn="base"/>
                      <a:r>
                        <a:rPr lang="en-US" sz="1000">
                          <a:effectLst/>
                          <a:hlinkClick r:id="rId13"/>
                        </a:rPr>
                        <a:t>Health and Wellbeing FAQ’s</a:t>
                      </a:r>
                      <a:r>
                        <a:rPr lang="en-US" sz="1000">
                          <a:effectLst/>
                        </a:rPr>
                        <a:t> </a:t>
                      </a:r>
                    </a:p>
                  </a:txBody>
                  <a:tcPr/>
                </a:tc>
                <a:extLst>
                  <a:ext uri="{0D108BD9-81ED-4DB2-BD59-A6C34878D82A}">
                    <a16:rowId xmlns:a16="http://schemas.microsoft.com/office/drawing/2014/main" val="2016035922"/>
                  </a:ext>
                </a:extLst>
              </a:tr>
              <a:tr h="0">
                <a:tc>
                  <a:txBody>
                    <a:bodyPr/>
                    <a:lstStyle/>
                    <a:p>
                      <a:pPr rtl="0" fontAlgn="base"/>
                      <a:r>
                        <a:rPr lang="en-US" sz="1000">
                          <a:effectLst/>
                        </a:rPr>
                        <a:t>9. </a:t>
                      </a:r>
                      <a:endParaRPr lang="en-US">
                        <a:effectLst/>
                      </a:endParaRPr>
                    </a:p>
                  </a:txBody>
                  <a:tcPr/>
                </a:tc>
                <a:tc>
                  <a:txBody>
                    <a:bodyPr/>
                    <a:lstStyle/>
                    <a:p>
                      <a:pPr rtl="0" fontAlgn="base"/>
                      <a:r>
                        <a:rPr lang="en-GB" sz="1000">
                          <a:effectLst/>
                          <a:hlinkClick r:id="rId14"/>
                        </a:rPr>
                        <a:t>Care Coordination- Primary Care leaflet</a:t>
                      </a:r>
                      <a:r>
                        <a:rPr lang="en-GB" sz="1000">
                          <a:effectLst/>
                        </a:rPr>
                        <a:t>  - This document provides an in-depth summary of the roles and application of the Care Coordinator within primary care. </a:t>
                      </a:r>
                      <a:endParaRPr lang="en-GB">
                        <a:effectLst/>
                      </a:endParaRPr>
                    </a:p>
                  </a:txBody>
                  <a:tcPr/>
                </a:tc>
                <a:extLst>
                  <a:ext uri="{0D108BD9-81ED-4DB2-BD59-A6C34878D82A}">
                    <a16:rowId xmlns:a16="http://schemas.microsoft.com/office/drawing/2014/main" val="4232122087"/>
                  </a:ext>
                </a:extLst>
              </a:tr>
              <a:tr h="251459">
                <a:tc>
                  <a:txBody>
                    <a:bodyPr/>
                    <a:lstStyle/>
                    <a:p>
                      <a:pPr lvl="0" rtl="0">
                        <a:buNone/>
                      </a:pPr>
                      <a:r>
                        <a:rPr lang="en-US" sz="1000">
                          <a:effectLst/>
                        </a:rPr>
                        <a:t>10.</a:t>
                      </a:r>
                    </a:p>
                  </a:txBody>
                  <a:tcPr/>
                </a:tc>
                <a:tc>
                  <a:txBody>
                    <a:bodyPr/>
                    <a:lstStyle/>
                    <a:p>
                      <a:pPr lvl="0" rtl="0">
                        <a:buNone/>
                      </a:pPr>
                      <a:r>
                        <a:rPr lang="en-GB" sz="1000">
                          <a:effectLst/>
                        </a:rPr>
                        <a:t>Health &amp; Wellbeing Coach Mentor: Caroline Haines, </a:t>
                      </a:r>
                      <a:r>
                        <a:rPr lang="en-GB" sz="1000" b="0" i="0" u="none" strike="noStrike" noProof="0">
                          <a:effectLst/>
                          <a:latin typeface="Arial"/>
                        </a:rPr>
                        <a:t>caroline.haines1@nhs.net</a:t>
                      </a:r>
                      <a:endParaRPr lang="en-GB">
                        <a:effectLst/>
                      </a:endParaRPr>
                    </a:p>
                  </a:txBody>
                  <a:tcPr/>
                </a:tc>
                <a:extLst>
                  <a:ext uri="{0D108BD9-81ED-4DB2-BD59-A6C34878D82A}">
                    <a16:rowId xmlns:a16="http://schemas.microsoft.com/office/drawing/2014/main" val="115873151"/>
                  </a:ext>
                </a:extLst>
              </a:tr>
              <a:tr h="228600">
                <a:tc>
                  <a:txBody>
                    <a:bodyPr/>
                    <a:lstStyle/>
                    <a:p>
                      <a:pPr lvl="0" rtl="0">
                        <a:buNone/>
                      </a:pPr>
                      <a:r>
                        <a:rPr lang="en-US" sz="1000">
                          <a:effectLst/>
                        </a:rPr>
                        <a:t>11. </a:t>
                      </a:r>
                      <a:endParaRPr lang="en-US">
                        <a:effectLst/>
                      </a:endParaRPr>
                    </a:p>
                  </a:txBody>
                  <a:tcPr/>
                </a:tc>
                <a:tc>
                  <a:txBody>
                    <a:bodyPr/>
                    <a:lstStyle/>
                    <a:p>
                      <a:pPr lvl="0" rtl="0">
                        <a:buNone/>
                      </a:pPr>
                      <a:r>
                        <a:rPr lang="en-GB" sz="1000">
                          <a:effectLst/>
                        </a:rPr>
                        <a:t>Care Coordinator Mentor: Dr Ali Hassas, </a:t>
                      </a:r>
                      <a:r>
                        <a:rPr lang="en-GB" sz="1000" b="0" i="0" u="none" strike="noStrike" noProof="0">
                          <a:effectLst/>
                          <a:latin typeface="Arial"/>
                        </a:rPr>
                        <a:t>alihassas@nhs.net</a:t>
                      </a:r>
                      <a:endParaRPr lang="en-GB">
                        <a:effectLst/>
                      </a:endParaRPr>
                    </a:p>
                  </a:txBody>
                  <a:tcPr/>
                </a:tc>
                <a:extLst>
                  <a:ext uri="{0D108BD9-81ED-4DB2-BD59-A6C34878D82A}">
                    <a16:rowId xmlns:a16="http://schemas.microsoft.com/office/drawing/2014/main" val="2027499478"/>
                  </a:ext>
                </a:extLst>
              </a:tr>
              <a:tr h="445770">
                <a:tc>
                  <a:txBody>
                    <a:bodyPr/>
                    <a:lstStyle/>
                    <a:p>
                      <a:pPr rtl="0" fontAlgn="base"/>
                      <a:r>
                        <a:rPr lang="en-US" sz="1000">
                          <a:effectLst/>
                        </a:rPr>
                        <a:t>12. </a:t>
                      </a:r>
                      <a:endParaRPr lang="en-US">
                        <a:effectLst/>
                      </a:endParaRPr>
                    </a:p>
                  </a:txBody>
                  <a:tcPr/>
                </a:tc>
                <a:tc>
                  <a:txBody>
                    <a:bodyPr/>
                    <a:lstStyle/>
                    <a:p>
                      <a:pPr rtl="0" fontAlgn="base"/>
                      <a:r>
                        <a:rPr lang="en-GB" sz="1000">
                          <a:effectLst/>
                          <a:hlinkClick r:id="rId15"/>
                        </a:rPr>
                        <a:t>FutureNHS Collaboration Platform</a:t>
                      </a:r>
                      <a:r>
                        <a:rPr lang="en-GB" sz="1000">
                          <a:effectLst/>
                        </a:rPr>
                        <a:t> - Source of good practice guidance, webinars, updates and more. Something we should be encouraging link workers to join. </a:t>
                      </a:r>
                      <a:endParaRPr lang="en-GB">
                        <a:effectLst/>
                      </a:endParaRPr>
                    </a:p>
                    <a:p>
                      <a:pPr rtl="0" fontAlgn="base"/>
                      <a:r>
                        <a:rPr lang="en-GB" sz="1000">
                          <a:effectLst/>
                        </a:rPr>
                        <a:t>To join please email: england.supportedselfmangement@nhs.net </a:t>
                      </a:r>
                      <a:endParaRPr lang="en-GB">
                        <a:effectLst/>
                      </a:endParaRPr>
                    </a:p>
                  </a:txBody>
                  <a:tcPr/>
                </a:tc>
                <a:extLst>
                  <a:ext uri="{0D108BD9-81ED-4DB2-BD59-A6C34878D82A}">
                    <a16:rowId xmlns:a16="http://schemas.microsoft.com/office/drawing/2014/main" val="1051331157"/>
                  </a:ext>
                </a:extLst>
              </a:tr>
            </a:tbl>
          </a:graphicData>
        </a:graphic>
      </p:graphicFrame>
    </p:spTree>
    <p:extLst>
      <p:ext uri="{BB962C8B-B14F-4D97-AF65-F5344CB8AC3E}">
        <p14:creationId xmlns:p14="http://schemas.microsoft.com/office/powerpoint/2010/main" val="1050949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41</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ea typeface="Calibri"/>
                <a:cs typeface="Calibri"/>
              </a:rPr>
              <a:t>Social prescribing and personalised care: key resources</a:t>
            </a:r>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Google Shape;276;p39">
            <a:extLst>
              <a:ext uri="{FF2B5EF4-FFF2-40B4-BE49-F238E27FC236}">
                <a16:creationId xmlns:a16="http://schemas.microsoft.com/office/drawing/2014/main" id="{6E607A8D-4AC8-426C-B876-182470D91C5C}"/>
              </a:ext>
            </a:extLst>
          </p:cNvPr>
          <p:cNvSpPr txBox="1"/>
          <p:nvPr/>
        </p:nvSpPr>
        <p:spPr>
          <a:xfrm>
            <a:off x="231673" y="723200"/>
            <a:ext cx="11693346" cy="1112637"/>
          </a:xfrm>
          <a:prstGeom prst="rect">
            <a:avLst/>
          </a:prstGeom>
          <a:noFill/>
          <a:ln>
            <a:noFill/>
          </a:ln>
        </p:spPr>
        <p:txBody>
          <a:bodyPr spcFirstLastPara="1" wrap="square" lIns="85356" tIns="85356" rIns="85356" bIns="85356" anchor="t" anchorCtr="0">
            <a:spAutoFit/>
          </a:bodyPr>
          <a:lstStyle/>
          <a:p>
            <a:pPr marL="457200" indent="-228600">
              <a:spcBef>
                <a:spcPts val="600"/>
              </a:spcBef>
            </a:pPr>
            <a:endParaRPr lang="en-GB">
              <a:highlight>
                <a:srgbClr val="FFFFFF"/>
              </a:highlight>
            </a:endParaRPr>
          </a:p>
          <a:p>
            <a:pPr>
              <a:lnSpc>
                <a:spcPct val="114999"/>
              </a:lnSpc>
            </a:pPr>
            <a:endParaRPr lang="en-US" b="1">
              <a:solidFill>
                <a:srgbClr val="007EB0"/>
              </a:solidFill>
              <a:latin typeface="Calibri"/>
            </a:endParaRPr>
          </a:p>
          <a:p>
            <a:pPr>
              <a:spcAft>
                <a:spcPts val="1200"/>
              </a:spcAft>
            </a:pPr>
            <a:endParaRPr lang="en-US" sz="1600"/>
          </a:p>
        </p:txBody>
      </p:sp>
      <p:graphicFrame>
        <p:nvGraphicFramePr>
          <p:cNvPr id="4" name="Table 3">
            <a:extLst>
              <a:ext uri="{FF2B5EF4-FFF2-40B4-BE49-F238E27FC236}">
                <a16:creationId xmlns:a16="http://schemas.microsoft.com/office/drawing/2014/main" id="{922E51FD-4CA3-430F-8211-86BCD5660D1C}"/>
              </a:ext>
            </a:extLst>
          </p:cNvPr>
          <p:cNvGraphicFramePr>
            <a:graphicFrameLocks noGrp="1"/>
          </p:cNvGraphicFramePr>
          <p:nvPr>
            <p:extLst>
              <p:ext uri="{D42A27DB-BD31-4B8C-83A1-F6EECF244321}">
                <p14:modId xmlns:p14="http://schemas.microsoft.com/office/powerpoint/2010/main" val="1611756784"/>
              </p:ext>
            </p:extLst>
          </p:nvPr>
        </p:nvGraphicFramePr>
        <p:xfrm>
          <a:off x="254000" y="640080"/>
          <a:ext cx="11656722" cy="5128259"/>
        </p:xfrm>
        <a:graphic>
          <a:graphicData uri="http://schemas.openxmlformats.org/drawingml/2006/table">
            <a:tbl>
              <a:tblPr firstRow="1" bandRow="1">
                <a:tableStyleId>{B2261337-0275-4067-8E78-EA01C606D6E9}</a:tableStyleId>
              </a:tblPr>
              <a:tblGrid>
                <a:gridCol w="453746">
                  <a:extLst>
                    <a:ext uri="{9D8B030D-6E8A-4147-A177-3AD203B41FA5}">
                      <a16:colId xmlns:a16="http://schemas.microsoft.com/office/drawing/2014/main" val="1385525610"/>
                    </a:ext>
                  </a:extLst>
                </a:gridCol>
                <a:gridCol w="11202976">
                  <a:extLst>
                    <a:ext uri="{9D8B030D-6E8A-4147-A177-3AD203B41FA5}">
                      <a16:colId xmlns:a16="http://schemas.microsoft.com/office/drawing/2014/main" val="4009763927"/>
                    </a:ext>
                  </a:extLst>
                </a:gridCol>
              </a:tblGrid>
              <a:tr h="0">
                <a:tc>
                  <a:txBody>
                    <a:bodyPr/>
                    <a:lstStyle/>
                    <a:p>
                      <a:pPr algn="l" rtl="0" fontAlgn="base"/>
                      <a:r>
                        <a:rPr lang="en-US" sz="1000">
                          <a:solidFill>
                            <a:schemeClr val="tx1"/>
                          </a:solidFill>
                          <a:effectLst/>
                        </a:rPr>
                        <a:t>1. </a:t>
                      </a:r>
                      <a:endParaRPr lang="en-US" b="0" i="0">
                        <a:solidFill>
                          <a:schemeClr val="tx1"/>
                        </a:solidFill>
                        <a:effectLst/>
                      </a:endParaRPr>
                    </a:p>
                  </a:txBody>
                  <a:tcPr>
                    <a:solidFill>
                      <a:schemeClr val="accent1">
                        <a:lumMod val="20000"/>
                        <a:lumOff val="80000"/>
                      </a:schemeClr>
                    </a:solidFill>
                  </a:tcPr>
                </a:tc>
                <a:tc>
                  <a:txBody>
                    <a:bodyPr/>
                    <a:lstStyle/>
                    <a:p>
                      <a:pPr algn="l" rtl="0" fontAlgn="base"/>
                      <a:r>
                        <a:rPr lang="en-GB" sz="1000" u="sng" strike="noStrike">
                          <a:solidFill>
                            <a:schemeClr val="tx1"/>
                          </a:solidFill>
                          <a:effectLst/>
                          <a:hlinkClick r:id="rId7">
                            <a:extLst>
                              <a:ext uri="{A12FA001-AC4F-418D-AE19-62706E023703}">
                                <ahyp:hlinkClr xmlns:ahyp="http://schemas.microsoft.com/office/drawing/2018/hyperlinkcolor" val="tx"/>
                              </a:ext>
                            </a:extLst>
                          </a:hlinkClick>
                        </a:rPr>
                        <a:t>Summary Guide</a:t>
                      </a:r>
                      <a:r>
                        <a:rPr lang="en-GB" sz="1000">
                          <a:solidFill>
                            <a:schemeClr val="tx1"/>
                          </a:solidFill>
                          <a:effectLst/>
                        </a:rPr>
                        <a:t>, which gives a clear picture of what a good social prescribing scheme looks like for everyone - also includes a common outcomes framework to help measure the impact of social prescribing on people, the local system, and the voluntary and community sector.​ </a:t>
                      </a:r>
                    </a:p>
                  </a:txBody>
                  <a:tcPr>
                    <a:solidFill>
                      <a:schemeClr val="accent1">
                        <a:lumMod val="20000"/>
                        <a:lumOff val="80000"/>
                      </a:schemeClr>
                    </a:solidFill>
                  </a:tcPr>
                </a:tc>
                <a:extLst>
                  <a:ext uri="{0D108BD9-81ED-4DB2-BD59-A6C34878D82A}">
                    <a16:rowId xmlns:a16="http://schemas.microsoft.com/office/drawing/2014/main" val="932906430"/>
                  </a:ext>
                </a:extLst>
              </a:tr>
              <a:tr h="0">
                <a:tc>
                  <a:txBody>
                    <a:bodyPr/>
                    <a:lstStyle/>
                    <a:p>
                      <a:pPr algn="l" rtl="0" fontAlgn="base"/>
                      <a:r>
                        <a:rPr lang="en-US" sz="1000">
                          <a:effectLst/>
                        </a:rPr>
                        <a:t>2. </a:t>
                      </a:r>
                      <a:endParaRPr lang="en-US" b="0" i="0">
                        <a:effectLst/>
                      </a:endParaRPr>
                    </a:p>
                  </a:txBody>
                  <a:tcPr/>
                </a:tc>
                <a:tc>
                  <a:txBody>
                    <a:bodyPr/>
                    <a:lstStyle/>
                    <a:p>
                      <a:pPr algn="l" rtl="0" fontAlgn="base"/>
                      <a:r>
                        <a:rPr lang="en-GB" sz="1000" u="sng" strike="noStrike">
                          <a:effectLst/>
                          <a:hlinkClick r:id="rId8"/>
                        </a:rPr>
                        <a:t>Reference Guide for PCNs</a:t>
                      </a:r>
                      <a:r>
                        <a:rPr lang="en-GB" sz="1000">
                          <a:effectLst/>
                        </a:rPr>
                        <a:t> supports PCNs with information on setting up social prescribing services including support for recruitment, induction and supervision - also outlines quality assurance measures, and how info can be gathered to help develop a consistent evidence base for social prescribing. ​ </a:t>
                      </a:r>
                    </a:p>
                  </a:txBody>
                  <a:tcPr/>
                </a:tc>
                <a:extLst>
                  <a:ext uri="{0D108BD9-81ED-4DB2-BD59-A6C34878D82A}">
                    <a16:rowId xmlns:a16="http://schemas.microsoft.com/office/drawing/2014/main" val="3879466332"/>
                  </a:ext>
                </a:extLst>
              </a:tr>
              <a:tr h="0">
                <a:tc>
                  <a:txBody>
                    <a:bodyPr/>
                    <a:lstStyle/>
                    <a:p>
                      <a:pPr algn="l" rtl="0" fontAlgn="base"/>
                      <a:r>
                        <a:rPr lang="en-US" sz="1000">
                          <a:effectLst/>
                        </a:rPr>
                        <a:t>3. </a:t>
                      </a:r>
                      <a:endParaRPr lang="en-US" b="0" i="0">
                        <a:effectLst/>
                      </a:endParaRPr>
                    </a:p>
                  </a:txBody>
                  <a:tcPr/>
                </a:tc>
                <a:tc>
                  <a:txBody>
                    <a:bodyPr/>
                    <a:lstStyle/>
                    <a:p>
                      <a:pPr algn="l" rtl="0" fontAlgn="base"/>
                      <a:r>
                        <a:rPr lang="en-GB" sz="1000" u="sng" strike="noStrike">
                          <a:effectLst/>
                          <a:hlinkClick r:id="rId9"/>
                        </a:rPr>
                        <a:t>Welcome and induction pack</a:t>
                      </a:r>
                      <a:r>
                        <a:rPr lang="en-GB" sz="1000">
                          <a:effectLst/>
                        </a:rPr>
                        <a:t> for link workers in primary care networks (PCNs).​ </a:t>
                      </a:r>
                      <a:endParaRPr lang="en-US"/>
                    </a:p>
                  </a:txBody>
                  <a:tcPr/>
                </a:tc>
                <a:extLst>
                  <a:ext uri="{0D108BD9-81ED-4DB2-BD59-A6C34878D82A}">
                    <a16:rowId xmlns:a16="http://schemas.microsoft.com/office/drawing/2014/main" val="2704672824"/>
                  </a:ext>
                </a:extLst>
              </a:tr>
              <a:tr h="251459">
                <a:tc>
                  <a:txBody>
                    <a:bodyPr/>
                    <a:lstStyle/>
                    <a:p>
                      <a:pPr algn="l" rtl="0" fontAlgn="base"/>
                      <a:r>
                        <a:rPr lang="en-US" sz="1000">
                          <a:effectLst/>
                        </a:rPr>
                        <a:t>4. </a:t>
                      </a:r>
                      <a:endParaRPr lang="en-US" b="0" i="0">
                        <a:effectLst/>
                      </a:endParaRPr>
                    </a:p>
                  </a:txBody>
                  <a:tcPr/>
                </a:tc>
                <a:tc>
                  <a:txBody>
                    <a:bodyPr/>
                    <a:lstStyle/>
                    <a:p>
                      <a:pPr algn="l" rtl="0" fontAlgn="base"/>
                      <a:r>
                        <a:rPr lang="en-GB" sz="1000" u="sng" strike="noStrike">
                          <a:effectLst/>
                          <a:hlinkClick r:id="rId10"/>
                        </a:rPr>
                        <a:t>Handout for practice staff</a:t>
                      </a:r>
                      <a:r>
                        <a:rPr lang="en-GB" sz="1000">
                          <a:effectLst/>
                        </a:rPr>
                        <a:t> to give to people who are referred to a social prescribing link worker. ​ </a:t>
                      </a:r>
                      <a:endParaRPr lang="en-US"/>
                    </a:p>
                  </a:txBody>
                  <a:tcPr/>
                </a:tc>
                <a:extLst>
                  <a:ext uri="{0D108BD9-81ED-4DB2-BD59-A6C34878D82A}">
                    <a16:rowId xmlns:a16="http://schemas.microsoft.com/office/drawing/2014/main" val="3223496027"/>
                  </a:ext>
                </a:extLst>
              </a:tr>
              <a:tr h="0">
                <a:tc>
                  <a:txBody>
                    <a:bodyPr/>
                    <a:lstStyle/>
                    <a:p>
                      <a:pPr algn="l" rtl="0" fontAlgn="base"/>
                      <a:r>
                        <a:rPr lang="en-US" sz="1000">
                          <a:effectLst/>
                        </a:rPr>
                        <a:t>5. </a:t>
                      </a:r>
                      <a:endParaRPr lang="en-US" b="0" i="0">
                        <a:effectLst/>
                      </a:endParaRPr>
                    </a:p>
                  </a:txBody>
                  <a:tcPr/>
                </a:tc>
                <a:tc>
                  <a:txBody>
                    <a:bodyPr/>
                    <a:lstStyle/>
                    <a:p>
                      <a:pPr algn="l" rtl="0" fontAlgn="base"/>
                      <a:r>
                        <a:rPr lang="en-GB" sz="1000" u="sng" strike="noStrike">
                          <a:effectLst/>
                          <a:hlinkClick r:id="rId11"/>
                        </a:rPr>
                        <a:t>Themed fortnightly webinars</a:t>
                      </a:r>
                      <a:r>
                        <a:rPr lang="en-GB" sz="1000">
                          <a:effectLst/>
                        </a:rPr>
                        <a:t> for link workers​ </a:t>
                      </a:r>
                      <a:endParaRPr lang="en-US"/>
                    </a:p>
                  </a:txBody>
                  <a:tcPr/>
                </a:tc>
                <a:extLst>
                  <a:ext uri="{0D108BD9-81ED-4DB2-BD59-A6C34878D82A}">
                    <a16:rowId xmlns:a16="http://schemas.microsoft.com/office/drawing/2014/main" val="589121749"/>
                  </a:ext>
                </a:extLst>
              </a:tr>
              <a:tr h="0">
                <a:tc>
                  <a:txBody>
                    <a:bodyPr/>
                    <a:lstStyle/>
                    <a:p>
                      <a:pPr algn="l" rtl="0" fontAlgn="base"/>
                      <a:r>
                        <a:rPr lang="en-US" sz="1000">
                          <a:effectLst/>
                        </a:rPr>
                        <a:t>6. </a:t>
                      </a:r>
                      <a:endParaRPr lang="en-US" b="0" i="0">
                        <a:effectLst/>
                      </a:endParaRPr>
                    </a:p>
                  </a:txBody>
                  <a:tcPr/>
                </a:tc>
                <a:tc>
                  <a:txBody>
                    <a:bodyPr/>
                    <a:lstStyle/>
                    <a:p>
                      <a:pPr algn="l" rtl="0" fontAlgn="base"/>
                      <a:r>
                        <a:rPr lang="en-GB" sz="1000" u="sng" strike="noStrike">
                          <a:effectLst/>
                          <a:hlinkClick r:id="rId12"/>
                        </a:rPr>
                        <a:t>Regional Learning coordinators </a:t>
                      </a:r>
                      <a:r>
                        <a:rPr lang="en-GB" sz="1000">
                          <a:effectLst/>
                        </a:rPr>
                        <a:t> (London = </a:t>
                      </a:r>
                      <a:r>
                        <a:rPr lang="en-GB" sz="1000">
                          <a:effectLst/>
                          <a:hlinkClick r:id="rId13"/>
                        </a:rPr>
                        <a:t>lianna.martin@nhs.net</a:t>
                      </a:r>
                      <a:r>
                        <a:rPr lang="en-GB" sz="1000">
                          <a:effectLst/>
                        </a:rPr>
                        <a:t>) provide learning and peer support for link workers (SPLWs) at both a regional and Primary Care Network (PCN) level </a:t>
                      </a:r>
                      <a:endParaRPr lang="en-US"/>
                    </a:p>
                  </a:txBody>
                  <a:tcPr/>
                </a:tc>
                <a:extLst>
                  <a:ext uri="{0D108BD9-81ED-4DB2-BD59-A6C34878D82A}">
                    <a16:rowId xmlns:a16="http://schemas.microsoft.com/office/drawing/2014/main" val="2632154222"/>
                  </a:ext>
                </a:extLst>
              </a:tr>
              <a:tr h="0">
                <a:tc>
                  <a:txBody>
                    <a:bodyPr/>
                    <a:lstStyle/>
                    <a:p>
                      <a:pPr algn="l" rtl="0" fontAlgn="base"/>
                      <a:r>
                        <a:rPr lang="en-US" sz="1000">
                          <a:effectLst/>
                        </a:rPr>
                        <a:t>7. </a:t>
                      </a:r>
                      <a:endParaRPr lang="en-US" b="0" i="0">
                        <a:effectLst/>
                      </a:endParaRPr>
                    </a:p>
                  </a:txBody>
                  <a:tcPr/>
                </a:tc>
                <a:tc>
                  <a:txBody>
                    <a:bodyPr/>
                    <a:lstStyle/>
                    <a:p>
                      <a:pPr algn="l" rtl="0" fontAlgn="base"/>
                      <a:r>
                        <a:rPr lang="en-US" sz="1000" u="sng" strike="noStrike">
                          <a:effectLst/>
                          <a:hlinkClick r:id="rId14"/>
                        </a:rPr>
                        <a:t>Regional Facilitators</a:t>
                      </a:r>
                      <a:r>
                        <a:rPr lang="en-US" sz="1000">
                          <a:effectLst/>
                        </a:rPr>
                        <a:t> support local system leaders to bring partners together to create and deliver place-based plans across the ICS/STP footprint which support the development of social prescribing and community-based approaches and to embed link workers in every Primary Care Network​. </a:t>
                      </a:r>
                      <a:endParaRPr lang="en-US"/>
                    </a:p>
                  </a:txBody>
                  <a:tcPr/>
                </a:tc>
                <a:extLst>
                  <a:ext uri="{0D108BD9-81ED-4DB2-BD59-A6C34878D82A}">
                    <a16:rowId xmlns:a16="http://schemas.microsoft.com/office/drawing/2014/main" val="2070497775"/>
                  </a:ext>
                </a:extLst>
              </a:tr>
              <a:tr h="0">
                <a:tc>
                  <a:txBody>
                    <a:bodyPr/>
                    <a:lstStyle/>
                    <a:p>
                      <a:pPr algn="l" rtl="0" fontAlgn="base"/>
                      <a:r>
                        <a:rPr lang="en-US" sz="1000">
                          <a:effectLst/>
                        </a:rPr>
                        <a:t>8. </a:t>
                      </a:r>
                      <a:endParaRPr lang="en-US" b="0" i="0">
                        <a:effectLst/>
                      </a:endParaRPr>
                    </a:p>
                  </a:txBody>
                  <a:tcPr/>
                </a:tc>
                <a:tc>
                  <a:txBody>
                    <a:bodyPr/>
                    <a:lstStyle/>
                    <a:p>
                      <a:pPr algn="l" rtl="0" fontAlgn="base"/>
                      <a:r>
                        <a:rPr lang="en-US" sz="1000" u="sng" strike="noStrike">
                          <a:effectLst/>
                          <a:hlinkClick r:id="rId15"/>
                        </a:rPr>
                        <a:t>Regional PCN Advisors</a:t>
                      </a:r>
                      <a:r>
                        <a:rPr lang="en-US" sz="1000">
                          <a:effectLst/>
                        </a:rPr>
                        <a:t> - support PCNs to embed the three personalised care roles within primary care: Social Prescribing Link Workers (SPLWs), Health and Wellbeing Coaches (HWbCs) and Care Coordinators (CCs) (London = </a:t>
                      </a:r>
                      <a:r>
                        <a:rPr lang="en-US" sz="1000">
                          <a:effectLst/>
                          <a:hlinkClick r:id="rId16"/>
                        </a:rPr>
                        <a:t>lianna.mrtin@nhs.net</a:t>
                      </a:r>
                      <a:r>
                        <a:rPr lang="en-US" sz="1000">
                          <a:effectLst/>
                        </a:rPr>
                        <a:t> + </a:t>
                      </a:r>
                      <a:r>
                        <a:rPr lang="en-US" sz="1000">
                          <a:effectLst/>
                          <a:hlinkClick r:id="rId17"/>
                        </a:rPr>
                        <a:t>hina.shahid1@nhs.net)</a:t>
                      </a:r>
                      <a:endParaRPr lang="en-US" sz="1000">
                        <a:effectLst/>
                      </a:endParaRPr>
                    </a:p>
                  </a:txBody>
                  <a:tcPr/>
                </a:tc>
                <a:extLst>
                  <a:ext uri="{0D108BD9-81ED-4DB2-BD59-A6C34878D82A}">
                    <a16:rowId xmlns:a16="http://schemas.microsoft.com/office/drawing/2014/main" val="2665000576"/>
                  </a:ext>
                </a:extLst>
              </a:tr>
              <a:tr h="0">
                <a:tc>
                  <a:txBody>
                    <a:bodyPr/>
                    <a:lstStyle/>
                    <a:p>
                      <a:pPr algn="l" rtl="0" fontAlgn="base"/>
                      <a:r>
                        <a:rPr lang="en-US" sz="1000">
                          <a:effectLst/>
                        </a:rPr>
                        <a:t>9. </a:t>
                      </a:r>
                      <a:endParaRPr lang="en-US" b="0" i="0">
                        <a:effectLst/>
                      </a:endParaRPr>
                    </a:p>
                  </a:txBody>
                  <a:tcPr/>
                </a:tc>
                <a:tc>
                  <a:txBody>
                    <a:bodyPr/>
                    <a:lstStyle/>
                    <a:p>
                      <a:pPr algn="l" rtl="0" fontAlgn="base"/>
                      <a:r>
                        <a:rPr lang="en-GB" sz="1000" u="sng" strike="noStrike">
                          <a:effectLst/>
                          <a:hlinkClick r:id="rId18"/>
                        </a:rPr>
                        <a:t>Accredited online training</a:t>
                      </a:r>
                      <a:r>
                        <a:rPr lang="en-GB" sz="1000">
                          <a:effectLst/>
                        </a:rPr>
                        <a:t> through Health Education England​ </a:t>
                      </a:r>
                    </a:p>
                  </a:txBody>
                  <a:tcPr/>
                </a:tc>
                <a:extLst>
                  <a:ext uri="{0D108BD9-81ED-4DB2-BD59-A6C34878D82A}">
                    <a16:rowId xmlns:a16="http://schemas.microsoft.com/office/drawing/2014/main" val="1489215529"/>
                  </a:ext>
                </a:extLst>
              </a:tr>
              <a:tr h="0">
                <a:tc>
                  <a:txBody>
                    <a:bodyPr/>
                    <a:lstStyle/>
                    <a:p>
                      <a:pPr algn="l" rtl="0" fontAlgn="base"/>
                      <a:r>
                        <a:rPr lang="en-US" sz="1000">
                          <a:effectLst/>
                        </a:rPr>
                        <a:t>10. </a:t>
                      </a:r>
                      <a:endParaRPr lang="en-US" b="0" i="0">
                        <a:effectLst/>
                      </a:endParaRPr>
                    </a:p>
                  </a:txBody>
                  <a:tcPr/>
                </a:tc>
                <a:tc>
                  <a:txBody>
                    <a:bodyPr/>
                    <a:lstStyle/>
                    <a:p>
                      <a:pPr algn="l" rtl="0" fontAlgn="base"/>
                      <a:r>
                        <a:rPr lang="en-GB" sz="1000" u="sng" strike="noStrike">
                          <a:effectLst/>
                          <a:hlinkClick r:id="rId19"/>
                        </a:rPr>
                        <a:t>Personalised Care Institute</a:t>
                      </a:r>
                      <a:r>
                        <a:rPr lang="en-GB" sz="1000">
                          <a:effectLst/>
                        </a:rPr>
                        <a:t> - Free courses available through the Personalised Care Institute. Core skills training shared decision making and personalised care and support planning training that is available free online from the PCI would be, on the whole, relevant and of benefit to the personalised care roles. </a:t>
                      </a:r>
                    </a:p>
                  </a:txBody>
                  <a:tcPr/>
                </a:tc>
                <a:extLst>
                  <a:ext uri="{0D108BD9-81ED-4DB2-BD59-A6C34878D82A}">
                    <a16:rowId xmlns:a16="http://schemas.microsoft.com/office/drawing/2014/main" val="3849958702"/>
                  </a:ext>
                </a:extLst>
              </a:tr>
              <a:tr h="0">
                <a:tc>
                  <a:txBody>
                    <a:bodyPr/>
                    <a:lstStyle/>
                    <a:p>
                      <a:pPr algn="l" rtl="0" fontAlgn="base"/>
                      <a:r>
                        <a:rPr lang="en-US" sz="1000">
                          <a:effectLst/>
                        </a:rPr>
                        <a:t>11. </a:t>
                      </a:r>
                      <a:endParaRPr lang="en-US" b="0" i="0">
                        <a:effectLst/>
                      </a:endParaRPr>
                    </a:p>
                  </a:txBody>
                  <a:tcPr/>
                </a:tc>
                <a:tc>
                  <a:txBody>
                    <a:bodyPr/>
                    <a:lstStyle/>
                    <a:p>
                      <a:pPr algn="l" rtl="0" fontAlgn="base"/>
                      <a:r>
                        <a:rPr lang="en-GB" sz="1000" u="sng" strike="noStrike">
                          <a:effectLst/>
                          <a:hlinkClick r:id="rId20"/>
                        </a:rPr>
                        <a:t>Social Prescribing Slide deck</a:t>
                      </a:r>
                      <a:r>
                        <a:rPr lang="en-GB" sz="1000" u="none" strike="noStrike">
                          <a:effectLst/>
                        </a:rPr>
                        <a:t>  </a:t>
                      </a:r>
                      <a:r>
                        <a:rPr lang="en-GB" sz="1000">
                          <a:effectLst/>
                        </a:rPr>
                        <a:t>Generic slide deck for social prescribing presentations </a:t>
                      </a:r>
                      <a:endParaRPr lang="en-US"/>
                    </a:p>
                  </a:txBody>
                  <a:tcPr/>
                </a:tc>
                <a:extLst>
                  <a:ext uri="{0D108BD9-81ED-4DB2-BD59-A6C34878D82A}">
                    <a16:rowId xmlns:a16="http://schemas.microsoft.com/office/drawing/2014/main" val="2012080643"/>
                  </a:ext>
                </a:extLst>
              </a:tr>
              <a:tr h="0">
                <a:tc>
                  <a:txBody>
                    <a:bodyPr/>
                    <a:lstStyle/>
                    <a:p>
                      <a:pPr algn="l" rtl="0" fontAlgn="base"/>
                      <a:r>
                        <a:rPr lang="en-US" sz="1000">
                          <a:effectLst/>
                        </a:rPr>
                        <a:t>12. </a:t>
                      </a:r>
                      <a:endParaRPr lang="en-US" b="0" i="0">
                        <a:effectLst/>
                      </a:endParaRPr>
                    </a:p>
                  </a:txBody>
                  <a:tcPr/>
                </a:tc>
                <a:tc>
                  <a:txBody>
                    <a:bodyPr/>
                    <a:lstStyle/>
                    <a:p>
                      <a:pPr algn="l" rtl="0" fontAlgn="base"/>
                      <a:r>
                        <a:rPr lang="en-GB" sz="1000" u="sng" strike="noStrike">
                          <a:effectLst/>
                          <a:hlinkClick r:id="rId21"/>
                        </a:rPr>
                        <a:t>Directed Enhanced Service</a:t>
                      </a:r>
                      <a:r>
                        <a:rPr lang="en-GB" sz="1000" u="none" strike="noStrike">
                          <a:effectLst/>
                        </a:rPr>
                        <a:t>  </a:t>
                      </a:r>
                      <a:r>
                        <a:rPr lang="en-GB" sz="1000">
                          <a:effectLst/>
                        </a:rPr>
                        <a:t>sets out how commissioners must offer to primary medical services contractors the opportunity to participate in the </a:t>
                      </a:r>
                      <a:r>
                        <a:rPr lang="en-GB" sz="1000" u="none" strike="noStrike">
                          <a:effectLst/>
                          <a:hlinkClick r:id="rId22"/>
                        </a:rPr>
                        <a:t>Network Contract Directed Enhanced Service (DES)</a:t>
                      </a:r>
                      <a:r>
                        <a:rPr lang="en-GB" sz="1000">
                          <a:effectLst/>
                        </a:rPr>
                        <a:t>. It outlines the eligibility requirements and process for primary medical services contractors to participate; and sets out the relevant rights and obligations for PCNs and commissioners. </a:t>
                      </a:r>
                    </a:p>
                  </a:txBody>
                  <a:tcPr/>
                </a:tc>
                <a:extLst>
                  <a:ext uri="{0D108BD9-81ED-4DB2-BD59-A6C34878D82A}">
                    <a16:rowId xmlns:a16="http://schemas.microsoft.com/office/drawing/2014/main" val="3374175214"/>
                  </a:ext>
                </a:extLst>
              </a:tr>
              <a:tr h="0">
                <a:tc>
                  <a:txBody>
                    <a:bodyPr/>
                    <a:lstStyle/>
                    <a:p>
                      <a:pPr algn="l" rtl="0" fontAlgn="base"/>
                      <a:r>
                        <a:rPr lang="en-US" sz="1000">
                          <a:effectLst/>
                        </a:rPr>
                        <a:t>13. </a:t>
                      </a:r>
                      <a:endParaRPr lang="en-US" b="0" i="0">
                        <a:effectLst/>
                      </a:endParaRPr>
                    </a:p>
                  </a:txBody>
                  <a:tcPr/>
                </a:tc>
                <a:tc>
                  <a:txBody>
                    <a:bodyPr/>
                    <a:lstStyle/>
                    <a:p>
                      <a:pPr algn="l" rtl="0" fontAlgn="base"/>
                      <a:r>
                        <a:rPr lang="en-GB" sz="1000" u="sng" strike="noStrike">
                          <a:effectLst/>
                          <a:hlinkClick r:id="rId23"/>
                        </a:rPr>
                        <a:t>Network Contract DES – VAT Information</a:t>
                      </a:r>
                      <a:r>
                        <a:rPr lang="en-GB" sz="1000">
                          <a:effectLst/>
                        </a:rPr>
                        <a:t>   This document is an information note from NHS England regarding the Network Contract DES and VAT </a:t>
                      </a:r>
                    </a:p>
                  </a:txBody>
                  <a:tcPr/>
                </a:tc>
                <a:extLst>
                  <a:ext uri="{0D108BD9-81ED-4DB2-BD59-A6C34878D82A}">
                    <a16:rowId xmlns:a16="http://schemas.microsoft.com/office/drawing/2014/main" val="1640886911"/>
                  </a:ext>
                </a:extLst>
              </a:tr>
              <a:tr h="0">
                <a:tc>
                  <a:txBody>
                    <a:bodyPr/>
                    <a:lstStyle/>
                    <a:p>
                      <a:pPr algn="l" rtl="0" fontAlgn="base"/>
                      <a:r>
                        <a:rPr lang="en-US" sz="1000">
                          <a:effectLst/>
                        </a:rPr>
                        <a:t>14. </a:t>
                      </a:r>
                      <a:endParaRPr lang="en-US" b="0" i="0">
                        <a:effectLst/>
                      </a:endParaRPr>
                    </a:p>
                  </a:txBody>
                  <a:tcPr/>
                </a:tc>
                <a:tc>
                  <a:txBody>
                    <a:bodyPr/>
                    <a:lstStyle/>
                    <a:p>
                      <a:pPr algn="l" rtl="0" fontAlgn="base"/>
                      <a:r>
                        <a:rPr lang="en-GB" sz="1000" u="sng" strike="noStrike">
                          <a:effectLst/>
                          <a:hlinkClick r:id="rId24"/>
                        </a:rPr>
                        <a:t>IIF Implementation Guidance 2021-22</a:t>
                      </a:r>
                      <a:r>
                        <a:rPr lang="en-GB" sz="1000">
                          <a:effectLst/>
                        </a:rPr>
                        <a:t>   This document sets out guidance for primary care networks (PCNs) implementing the Investment and Impact Fund, as per the requirements set out in the </a:t>
                      </a:r>
                      <a:r>
                        <a:rPr lang="en-GB" sz="1000" u="sng" strike="noStrike">
                          <a:effectLst/>
                          <a:hlinkClick r:id="rId21"/>
                        </a:rPr>
                        <a:t>2021/22 Network Contract Directed Enhanced Service (DES) Specification</a:t>
                      </a:r>
                      <a:r>
                        <a:rPr lang="en-GB" sz="1000">
                          <a:effectLst/>
                        </a:rPr>
                        <a:t>. </a:t>
                      </a:r>
                    </a:p>
                  </a:txBody>
                  <a:tcPr/>
                </a:tc>
                <a:extLst>
                  <a:ext uri="{0D108BD9-81ED-4DB2-BD59-A6C34878D82A}">
                    <a16:rowId xmlns:a16="http://schemas.microsoft.com/office/drawing/2014/main" val="2267126215"/>
                  </a:ext>
                </a:extLst>
              </a:tr>
              <a:tr h="0">
                <a:tc>
                  <a:txBody>
                    <a:bodyPr/>
                    <a:lstStyle/>
                    <a:p>
                      <a:pPr algn="l" rtl="0" fontAlgn="base"/>
                      <a:r>
                        <a:rPr lang="en-US" sz="1000">
                          <a:effectLst/>
                        </a:rPr>
                        <a:t>15. </a:t>
                      </a:r>
                      <a:endParaRPr lang="en-US" b="0" i="0">
                        <a:effectLst/>
                      </a:endParaRPr>
                    </a:p>
                  </a:txBody>
                  <a:tcPr/>
                </a:tc>
                <a:tc>
                  <a:txBody>
                    <a:bodyPr/>
                    <a:lstStyle/>
                    <a:p>
                      <a:pPr algn="l" rtl="0" fontAlgn="base"/>
                      <a:r>
                        <a:rPr lang="en-GB" sz="1000" u="sng" strike="noStrike">
                          <a:effectLst/>
                          <a:hlinkClick r:id="rId25"/>
                        </a:rPr>
                        <a:t>Key DES-IIF and operating changes 2021-22</a:t>
                      </a:r>
                      <a:r>
                        <a:rPr lang="en-GB" sz="1000">
                          <a:effectLst/>
                        </a:rPr>
                        <a:t> </a:t>
                      </a:r>
                    </a:p>
                  </a:txBody>
                  <a:tcPr/>
                </a:tc>
                <a:extLst>
                  <a:ext uri="{0D108BD9-81ED-4DB2-BD59-A6C34878D82A}">
                    <a16:rowId xmlns:a16="http://schemas.microsoft.com/office/drawing/2014/main" val="4170305636"/>
                  </a:ext>
                </a:extLst>
              </a:tr>
              <a:tr h="190500">
                <a:tc>
                  <a:txBody>
                    <a:bodyPr/>
                    <a:lstStyle/>
                    <a:p>
                      <a:pPr algn="l" rtl="0" fontAlgn="base"/>
                      <a:r>
                        <a:rPr lang="en-US" sz="1000">
                          <a:effectLst/>
                        </a:rPr>
                        <a:t>16. </a:t>
                      </a:r>
                      <a:endParaRPr lang="en-US" b="0" i="0">
                        <a:effectLst/>
                      </a:endParaRPr>
                    </a:p>
                  </a:txBody>
                  <a:tcPr/>
                </a:tc>
                <a:tc>
                  <a:txBody>
                    <a:bodyPr/>
                    <a:lstStyle/>
                    <a:p>
                      <a:pPr algn="l" rtl="0" fontAlgn="base"/>
                      <a:r>
                        <a:rPr lang="en-GB" sz="1000" u="sng" strike="noStrike">
                          <a:effectLst/>
                          <a:hlinkClick r:id="rId26"/>
                        </a:rPr>
                        <a:t>FutureNHS Collaboration Platform</a:t>
                      </a:r>
                      <a:r>
                        <a:rPr lang="en-GB" sz="1000">
                          <a:effectLst/>
                        </a:rPr>
                        <a:t> </a:t>
                      </a:r>
                    </a:p>
                    <a:p>
                      <a:pPr algn="l" rtl="0" fontAlgn="base"/>
                      <a:r>
                        <a:rPr lang="en-GB" sz="1000">
                          <a:effectLst/>
                        </a:rPr>
                        <a:t>Source of good practice guidance, webinars, updates and more. Something we should be encouraging link workers to join. To join please email: </a:t>
                      </a:r>
                      <a:r>
                        <a:rPr lang="en-GB" sz="1000" u="sng" strike="noStrike">
                          <a:effectLst/>
                          <a:hlinkClick r:id="rId27"/>
                        </a:rPr>
                        <a:t>england.socialprescribing@nhs.net</a:t>
                      </a:r>
                      <a:r>
                        <a:rPr lang="en-GB" sz="1000">
                          <a:effectLst/>
                        </a:rPr>
                        <a:t> </a:t>
                      </a:r>
                      <a:endParaRPr lang="en-GB">
                        <a:effectLst/>
                      </a:endParaRPr>
                    </a:p>
                  </a:txBody>
                  <a:tcPr/>
                </a:tc>
                <a:extLst>
                  <a:ext uri="{0D108BD9-81ED-4DB2-BD59-A6C34878D82A}">
                    <a16:rowId xmlns:a16="http://schemas.microsoft.com/office/drawing/2014/main" val="2722131313"/>
                  </a:ext>
                </a:extLst>
              </a:tr>
            </a:tbl>
          </a:graphicData>
        </a:graphic>
      </p:graphicFrame>
    </p:spTree>
    <p:extLst>
      <p:ext uri="{BB962C8B-B14F-4D97-AF65-F5344CB8AC3E}">
        <p14:creationId xmlns:p14="http://schemas.microsoft.com/office/powerpoint/2010/main" val="359320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0AC6-D778-422E-BCD0-41199FFA53FF}"/>
              </a:ext>
            </a:extLst>
          </p:cNvPr>
          <p:cNvSpPr>
            <a:spLocks noGrp="1"/>
          </p:cNvSpPr>
          <p:nvPr>
            <p:ph type="title"/>
          </p:nvPr>
        </p:nvSpPr>
        <p:spPr/>
        <p:txBody>
          <a:bodyPr/>
          <a:lstStyle/>
          <a:p>
            <a:r>
              <a:rPr lang="en-GB" sz="2800" b="1">
                <a:latin typeface="Calibri"/>
              </a:rPr>
              <a:t>Where are we currently?</a:t>
            </a:r>
          </a:p>
        </p:txBody>
      </p:sp>
      <p:sp>
        <p:nvSpPr>
          <p:cNvPr id="3" name="Text Placeholder 2">
            <a:extLst>
              <a:ext uri="{FF2B5EF4-FFF2-40B4-BE49-F238E27FC236}">
                <a16:creationId xmlns:a16="http://schemas.microsoft.com/office/drawing/2014/main" id="{6A0212A5-4487-43FF-82FC-84FEAF9725A6}"/>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7FC0E79A-A20A-44BA-A681-4A79CCBD1E5D}"/>
              </a:ext>
            </a:extLst>
          </p:cNvPr>
          <p:cNvSpPr>
            <a:spLocks noGrp="1"/>
          </p:cNvSpPr>
          <p:nvPr>
            <p:ph type="body" idx="2"/>
          </p:nvPr>
        </p:nvSpPr>
        <p:spPr>
          <a:xfrm>
            <a:off x="334435" y="1295142"/>
            <a:ext cx="11523133" cy="4967287"/>
          </a:xfrm>
        </p:spPr>
        <p:txBody>
          <a:bodyPr>
            <a:normAutofit/>
          </a:bodyPr>
          <a:lstStyle/>
          <a:p>
            <a:r>
              <a:rPr lang="en-GB" sz="2000">
                <a:latin typeface="Arial" panose="020B0604020202020204" pitchFamily="34" charset="0"/>
                <a:cs typeface="Arial" panose="020B0604020202020204" pitchFamily="34" charset="0"/>
              </a:rPr>
              <a:t>In the room….</a:t>
            </a:r>
          </a:p>
          <a:p>
            <a:pPr marL="670630" indent="-457200">
              <a:buFont typeface="Arial" panose="020B0604020202020204" pitchFamily="34" charset="0"/>
              <a:buChar char="•"/>
            </a:pPr>
            <a:r>
              <a:rPr lang="en-GB" sz="2000">
                <a:latin typeface="Arial" panose="020B0604020202020204" pitchFamily="34" charset="0"/>
                <a:cs typeface="Arial" panose="020B0604020202020204" pitchFamily="34" charset="0"/>
              </a:rPr>
              <a:t>Mix of PCN managers and leads, Social Prescribers, Primary care and personalised care delivery leads </a:t>
            </a:r>
          </a:p>
        </p:txBody>
      </p:sp>
      <p:graphicFrame>
        <p:nvGraphicFramePr>
          <p:cNvPr id="5" name="Chart 4">
            <a:extLst>
              <a:ext uri="{FF2B5EF4-FFF2-40B4-BE49-F238E27FC236}">
                <a16:creationId xmlns:a16="http://schemas.microsoft.com/office/drawing/2014/main" id="{77E18523-5B05-46E3-ACA9-7C7D16858FC3}"/>
              </a:ext>
            </a:extLst>
          </p:cNvPr>
          <p:cNvGraphicFramePr>
            <a:graphicFrameLocks/>
          </p:cNvGraphicFramePr>
          <p:nvPr>
            <p:extLst>
              <p:ext uri="{D42A27DB-BD31-4B8C-83A1-F6EECF244321}">
                <p14:modId xmlns:p14="http://schemas.microsoft.com/office/powerpoint/2010/main" val="526158646"/>
              </p:ext>
            </p:extLst>
          </p:nvPr>
        </p:nvGraphicFramePr>
        <p:xfrm>
          <a:off x="334432" y="3107416"/>
          <a:ext cx="5761568" cy="332541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D5B231F-ED83-4E55-90AD-2B11FEAE01E6}"/>
              </a:ext>
            </a:extLst>
          </p:cNvPr>
          <p:cNvSpPr txBox="1"/>
          <p:nvPr/>
        </p:nvSpPr>
        <p:spPr>
          <a:xfrm>
            <a:off x="6683681" y="3053966"/>
            <a:ext cx="4942390" cy="25088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a:latin typeface="Arial" panose="020B0604020202020204" pitchFamily="34" charset="0"/>
                <a:cs typeface="Arial" panose="020B0604020202020204" pitchFamily="34" charset="0"/>
              </a:rPr>
              <a:t>Top 5 areas of support wanted</a:t>
            </a:r>
          </a:p>
          <a:p>
            <a:pPr marL="342900" indent="-342900">
              <a:lnSpc>
                <a:spcPct val="150000"/>
              </a:lnSpc>
              <a:buFont typeface="+mj-lt"/>
              <a:buAutoNum type="arabicPeriod"/>
            </a:pPr>
            <a:r>
              <a:rPr lang="en-GB" sz="1600">
                <a:latin typeface="Arial" panose="020B0604020202020204" pitchFamily="34" charset="0"/>
                <a:cs typeface="Arial" panose="020B0604020202020204" pitchFamily="34" charset="0"/>
              </a:rPr>
              <a:t>Information/models </a:t>
            </a:r>
          </a:p>
          <a:p>
            <a:pPr marL="342900" indent="-342900">
              <a:lnSpc>
                <a:spcPct val="150000"/>
              </a:lnSpc>
              <a:buFont typeface="+mj-lt"/>
              <a:buAutoNum type="arabicPeriod"/>
            </a:pPr>
            <a:r>
              <a:rPr lang="en-GB" sz="1600">
                <a:latin typeface="Arial" panose="020B0604020202020204" pitchFamily="34" charset="0"/>
                <a:cs typeface="Arial" panose="020B0604020202020204" pitchFamily="34" charset="0"/>
              </a:rPr>
              <a:t>Case studies, good practice and ways of working</a:t>
            </a:r>
          </a:p>
          <a:p>
            <a:pPr marL="342900" indent="-342900">
              <a:lnSpc>
                <a:spcPct val="150000"/>
              </a:lnSpc>
              <a:buFont typeface="+mj-lt"/>
              <a:buAutoNum type="arabicPeriod"/>
            </a:pPr>
            <a:r>
              <a:rPr lang="en-GB" sz="1600">
                <a:latin typeface="Arial" panose="020B0604020202020204" pitchFamily="34" charset="0"/>
                <a:cs typeface="Arial" panose="020B0604020202020204" pitchFamily="34" charset="0"/>
              </a:rPr>
              <a:t>Understanding the process/ practical framework</a:t>
            </a:r>
          </a:p>
          <a:p>
            <a:pPr marL="342900" indent="-342900">
              <a:lnSpc>
                <a:spcPct val="150000"/>
              </a:lnSpc>
              <a:buFont typeface="+mj-lt"/>
              <a:buAutoNum type="arabicPeriod"/>
            </a:pPr>
            <a:r>
              <a:rPr lang="en-GB" sz="1600">
                <a:latin typeface="Arial" panose="020B0604020202020204" pitchFamily="34" charset="0"/>
                <a:cs typeface="Arial" panose="020B0604020202020204" pitchFamily="34" charset="0"/>
              </a:rPr>
              <a:t>Clear expectations/requirements of the DES </a:t>
            </a:r>
          </a:p>
          <a:p>
            <a:pPr marL="342900" indent="-342900">
              <a:lnSpc>
                <a:spcPct val="150000"/>
              </a:lnSpc>
              <a:buFont typeface="+mj-lt"/>
              <a:buAutoNum type="arabicPeriod"/>
            </a:pPr>
            <a:r>
              <a:rPr lang="en-GB" sz="1600">
                <a:latin typeface="Arial" panose="020B0604020202020204" pitchFamily="34" charset="0"/>
                <a:cs typeface="Arial" panose="020B0604020202020204" pitchFamily="34" charset="0"/>
              </a:rPr>
              <a:t>Co-design/stakeholder/engagement/partnership support</a:t>
            </a:r>
          </a:p>
        </p:txBody>
      </p:sp>
    </p:spTree>
    <p:extLst>
      <p:ext uri="{BB962C8B-B14F-4D97-AF65-F5344CB8AC3E}">
        <p14:creationId xmlns:p14="http://schemas.microsoft.com/office/powerpoint/2010/main" val="134083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3047-43E6-4222-A82D-79E5CEAA0DC6}"/>
              </a:ext>
            </a:extLst>
          </p:cNvPr>
          <p:cNvSpPr>
            <a:spLocks noGrp="1"/>
          </p:cNvSpPr>
          <p:nvPr>
            <p:ph type="title"/>
          </p:nvPr>
        </p:nvSpPr>
        <p:spPr/>
        <p:txBody>
          <a:bodyPr/>
          <a:lstStyle/>
          <a:p>
            <a:pPr>
              <a:lnSpc>
                <a:spcPct val="100000"/>
              </a:lnSpc>
              <a:spcBef>
                <a:spcPts val="500"/>
              </a:spcBef>
            </a:pPr>
            <a:r>
              <a:rPr lang="en-GB" sz="2800" b="1">
                <a:latin typeface="Calibri"/>
              </a:rPr>
              <a:t>What are the key actions from the spec?</a:t>
            </a:r>
            <a:endParaRPr lang="en-US" sz="2800">
              <a:latin typeface="Calibri"/>
            </a:endParaRPr>
          </a:p>
        </p:txBody>
      </p:sp>
      <p:sp>
        <p:nvSpPr>
          <p:cNvPr id="4" name="Text Placeholder 3">
            <a:extLst>
              <a:ext uri="{FF2B5EF4-FFF2-40B4-BE49-F238E27FC236}">
                <a16:creationId xmlns:a16="http://schemas.microsoft.com/office/drawing/2014/main" id="{621E5265-270C-4CF7-BA47-4E9B0983E48A}"/>
              </a:ext>
            </a:extLst>
          </p:cNvPr>
          <p:cNvSpPr>
            <a:spLocks noGrp="1"/>
          </p:cNvSpPr>
          <p:nvPr>
            <p:ph type="body" idx="2"/>
          </p:nvPr>
        </p:nvSpPr>
        <p:spPr/>
        <p:txBody>
          <a:bodyPr/>
          <a:lstStyle/>
          <a:p>
            <a:pPr marL="426720" indent="-213360">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hlinkClick r:id="rId2"/>
              </a:rPr>
              <a:t>Personalised care DES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26720" indent="-213360">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2.1 </a:t>
            </a:r>
            <a:r>
              <a:rPr lang="en-GB" sz="1800" b="1">
                <a:effectLst/>
                <a:latin typeface="Calibri" panose="020F0502020204030204" pitchFamily="34" charset="0"/>
                <a:ea typeface="Calibri" panose="020F0502020204030204" pitchFamily="34" charset="0"/>
                <a:cs typeface="Times New Roman" panose="02020603050405020304" pitchFamily="18" charset="0"/>
              </a:rPr>
              <a:t>Proactive Social Prescribing &amp; community development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30 Sept – bring together VCSE, LA, community to co design targeted programme to increase access for a specific cohort with unmet need using:</a:t>
            </a:r>
          </a:p>
          <a:p>
            <a:pPr marL="742950" lvl="1" indent="-285750">
              <a:lnSpc>
                <a:spcPct val="107000"/>
              </a:lnSpc>
              <a:buFont typeface="+mj-lt"/>
              <a:buAutoNum type="alphaLcPeriod"/>
            </a:pPr>
            <a:r>
              <a:rPr lang="en-GB" sz="1800">
                <a:effectLst/>
                <a:latin typeface="Calibri" panose="020F0502020204030204" pitchFamily="34" charset="0"/>
                <a:ea typeface="Calibri" panose="020F0502020204030204" pitchFamily="34" charset="0"/>
                <a:cs typeface="Times New Roman" panose="02020603050405020304" pitchFamily="18" charset="0"/>
              </a:rPr>
              <a:t>Lived experience</a:t>
            </a:r>
          </a:p>
          <a:p>
            <a:pPr marL="742950" lvl="1" indent="-285750">
              <a:lnSpc>
                <a:spcPct val="107000"/>
              </a:lnSpc>
              <a:buFont typeface="+mj-lt"/>
              <a:buAutoNum type="alphaLcPeriod"/>
            </a:pPr>
            <a:r>
              <a:rPr lang="en-GB" sz="1800">
                <a:effectLst/>
                <a:latin typeface="Calibri" panose="020F0502020204030204" pitchFamily="34" charset="0"/>
                <a:ea typeface="Calibri" panose="020F0502020204030204" pitchFamily="34" charset="0"/>
                <a:cs typeface="Times New Roman" panose="02020603050405020304" pitchFamily="18" charset="0"/>
              </a:rPr>
              <a:t>Population health and inequality data </a:t>
            </a:r>
          </a:p>
          <a:p>
            <a:pPr marL="742950" lvl="1" indent="-285750">
              <a:lnSpc>
                <a:spcPct val="107000"/>
              </a:lnSpc>
              <a:buFont typeface="+mj-lt"/>
              <a:buAutoNum type="alphaLcPeriod"/>
            </a:pPr>
            <a:r>
              <a:rPr lang="en-GB" sz="1800">
                <a:effectLst/>
                <a:latin typeface="Calibri" panose="020F0502020204030204" pitchFamily="34" charset="0"/>
                <a:ea typeface="Calibri" panose="020F0502020204030204" pitchFamily="34" charset="0"/>
                <a:cs typeface="Times New Roman" panose="02020603050405020304" pitchFamily="18" charset="0"/>
              </a:rPr>
              <a:t>Social prescribing data</a:t>
            </a:r>
          </a:p>
          <a:p>
            <a:pPr marL="342900" indent="-342900">
              <a:lnSpc>
                <a:spcPct val="107000"/>
              </a:lnSpc>
              <a:buFont typeface="+mj-lt"/>
              <a:buAutoNum type="arabicPeriod"/>
            </a:pPr>
            <a:r>
              <a:rPr lang="en-GB" sz="1800">
                <a:effectLst/>
                <a:latin typeface="Calibri"/>
                <a:ea typeface="Calibri" panose="020F0502020204030204" pitchFamily="34" charset="0"/>
                <a:cs typeface="Times New Roman"/>
              </a:rPr>
              <a:t>Set </a:t>
            </a:r>
            <a:r>
              <a:rPr lang="en-GB" sz="1800">
                <a:latin typeface="Calibri"/>
                <a:ea typeface="Calibri" panose="020F0502020204030204" pitchFamily="34" charset="0"/>
                <a:cs typeface="Times New Roman"/>
              </a:rPr>
              <a:t>evaluation framework</a:t>
            </a:r>
            <a:r>
              <a:rPr lang="en-GB" sz="1800">
                <a:effectLst/>
                <a:latin typeface="Calibri"/>
                <a:ea typeface="Calibri" panose="020F0502020204030204" pitchFamily="34" charset="0"/>
                <a:cs typeface="Times New Roman"/>
              </a:rPr>
              <a:t> e.g. outcome measure and referral target (use SNOMED codes)</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Recruit more or specialise link workers as needed</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1 Oct – Deliver targeted intervention</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22/23 – implement minimum dataset once launches</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March 23 – extend to more groups based on population health approach and PCN capacity</a:t>
            </a:r>
          </a:p>
          <a:p>
            <a:pPr marL="426720" indent="-213360"/>
            <a:endParaRPr lang="en-GB">
              <a:cs typeface="Calibri" panose="020F0502020204030204"/>
            </a:endParaRPr>
          </a:p>
        </p:txBody>
      </p:sp>
    </p:spTree>
    <p:extLst>
      <p:ext uri="{BB962C8B-B14F-4D97-AF65-F5344CB8AC3E}">
        <p14:creationId xmlns:p14="http://schemas.microsoft.com/office/powerpoint/2010/main" val="227575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CC0735-EB46-420F-9E5A-A11EBAC68F91}"/>
              </a:ext>
            </a:extLst>
          </p:cNvPr>
          <p:cNvSpPr>
            <a:spLocks noGrp="1"/>
          </p:cNvSpPr>
          <p:nvPr>
            <p:ph type="subTitle" idx="1"/>
          </p:nvPr>
        </p:nvSpPr>
        <p:spPr>
          <a:xfrm>
            <a:off x="1682594" y="2880985"/>
            <a:ext cx="10509406" cy="1422959"/>
          </a:xfrm>
        </p:spPr>
        <p:txBody>
          <a:bodyPr vert="horz" lIns="91440" tIns="45720" rIns="91440" bIns="45720" rtlCol="0" anchor="t">
            <a:noAutofit/>
          </a:bodyPr>
          <a:lstStyle/>
          <a:p>
            <a:pPr algn="l"/>
            <a:br>
              <a:rPr lang="en-GB" sz="1800"/>
            </a:br>
            <a:r>
              <a:rPr lang="en-GB" sz="2000" b="1">
                <a:latin typeface="Arial" panose="020B0604020202020204" pitchFamily="34" charset="0"/>
                <a:cs typeface="Arial" panose="020B0604020202020204" pitchFamily="34" charset="0"/>
              </a:rPr>
              <a:t>Implementing the Proactive Social Prescribing Service Specification</a:t>
            </a:r>
          </a:p>
          <a:p>
            <a:pPr algn="l"/>
            <a:r>
              <a:rPr lang="en-GB" sz="1600" b="1">
                <a:solidFill>
                  <a:schemeClr val="accent1"/>
                </a:solidFill>
                <a:latin typeface="Arial" panose="020B0604020202020204" pitchFamily="34" charset="0"/>
                <a:cs typeface="Arial" panose="020B0604020202020204" pitchFamily="34" charset="0"/>
              </a:rPr>
              <a:t>Michelle Pilling 		</a:t>
            </a:r>
          </a:p>
          <a:p>
            <a:pPr algn="l"/>
            <a:r>
              <a:rPr lang="en-GB" sz="1600">
                <a:solidFill>
                  <a:schemeClr val="accent1"/>
                </a:solidFill>
                <a:latin typeface="Arial" panose="020B0604020202020204" pitchFamily="34" charset="0"/>
                <a:cs typeface="Arial" panose="020B0604020202020204" pitchFamily="34" charset="0"/>
              </a:rPr>
              <a:t>Senior Lead, Social Prescribing</a:t>
            </a:r>
          </a:p>
          <a:p>
            <a:pPr algn="l"/>
            <a:r>
              <a:rPr lang="en-GB" sz="1600">
                <a:solidFill>
                  <a:schemeClr val="accent1"/>
                </a:solidFill>
                <a:latin typeface="Arial" panose="020B0604020202020204" pitchFamily="34" charset="0"/>
                <a:cs typeface="Arial" panose="020B0604020202020204" pitchFamily="34" charset="0"/>
              </a:rPr>
              <a:t>NHS England/Improvement		</a:t>
            </a:r>
          </a:p>
          <a:p>
            <a:pPr algn="l"/>
            <a:endParaRPr lang="en-GB" sz="1800" b="1">
              <a:solidFill>
                <a:schemeClr val="accent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4E1B780-FCBC-48B6-B022-931EF5E9822E}"/>
              </a:ext>
            </a:extLst>
          </p:cNvPr>
          <p:cNvGrpSpPr/>
          <p:nvPr/>
        </p:nvGrpSpPr>
        <p:grpSpPr>
          <a:xfrm>
            <a:off x="185857" y="152054"/>
            <a:ext cx="2547266" cy="2650257"/>
            <a:chOff x="714364" y="781229"/>
            <a:chExt cx="2547266" cy="2650257"/>
          </a:xfrm>
        </p:grpSpPr>
        <p:pic>
          <p:nvPicPr>
            <p:cNvPr id="5" name="Picture 4">
              <a:extLst>
                <a:ext uri="{FF2B5EF4-FFF2-40B4-BE49-F238E27FC236}">
                  <a16:creationId xmlns:a16="http://schemas.microsoft.com/office/drawing/2014/main" id="{3948A2E4-239F-455B-8DB7-B21135AC0F4C}"/>
                </a:ext>
              </a:extLst>
            </p:cNvPr>
            <p:cNvPicPr>
              <a:picLocks noChangeAspect="1"/>
            </p:cNvPicPr>
            <p:nvPr/>
          </p:nvPicPr>
          <p:blipFill>
            <a:blip r:embed="rId2"/>
            <a:stretch>
              <a:fillRect/>
            </a:stretch>
          </p:blipFill>
          <p:spPr>
            <a:xfrm>
              <a:off x="2025244" y="781229"/>
              <a:ext cx="1236386" cy="1289424"/>
            </a:xfrm>
            <a:prstGeom prst="rect">
              <a:avLst/>
            </a:prstGeom>
          </p:spPr>
        </p:pic>
        <p:pic>
          <p:nvPicPr>
            <p:cNvPr id="6" name="Picture 5">
              <a:extLst>
                <a:ext uri="{FF2B5EF4-FFF2-40B4-BE49-F238E27FC236}">
                  <a16:creationId xmlns:a16="http://schemas.microsoft.com/office/drawing/2014/main" id="{A14BC81E-C901-49D0-A973-6BC4B8A11BCE}"/>
                </a:ext>
              </a:extLst>
            </p:cNvPr>
            <p:cNvPicPr>
              <a:picLocks noChangeAspect="1"/>
            </p:cNvPicPr>
            <p:nvPr/>
          </p:nvPicPr>
          <p:blipFill rotWithShape="1">
            <a:blip r:embed="rId3"/>
            <a:srcRect t="401" r="50000" b="-401"/>
            <a:stretch/>
          </p:blipFill>
          <p:spPr>
            <a:xfrm>
              <a:off x="714364" y="781229"/>
              <a:ext cx="1232417" cy="1285285"/>
            </a:xfrm>
            <a:prstGeom prst="rect">
              <a:avLst/>
            </a:prstGeom>
          </p:spPr>
        </p:pic>
        <p:pic>
          <p:nvPicPr>
            <p:cNvPr id="8" name="Picture 7">
              <a:extLst>
                <a:ext uri="{FF2B5EF4-FFF2-40B4-BE49-F238E27FC236}">
                  <a16:creationId xmlns:a16="http://schemas.microsoft.com/office/drawing/2014/main" id="{CD8470A3-F572-4973-8AF9-C98B4734E8AA}"/>
                </a:ext>
              </a:extLst>
            </p:cNvPr>
            <p:cNvPicPr>
              <a:picLocks noChangeAspect="1"/>
            </p:cNvPicPr>
            <p:nvPr/>
          </p:nvPicPr>
          <p:blipFill>
            <a:blip r:embed="rId4"/>
            <a:stretch>
              <a:fillRect/>
            </a:stretch>
          </p:blipFill>
          <p:spPr>
            <a:xfrm>
              <a:off x="714365" y="2143714"/>
              <a:ext cx="1234800" cy="1287772"/>
            </a:xfrm>
            <a:prstGeom prst="rect">
              <a:avLst/>
            </a:prstGeom>
          </p:spPr>
        </p:pic>
      </p:grpSp>
      <p:pic>
        <p:nvPicPr>
          <p:cNvPr id="10" name="Picture 9">
            <a:extLst>
              <a:ext uri="{FF2B5EF4-FFF2-40B4-BE49-F238E27FC236}">
                <a16:creationId xmlns:a16="http://schemas.microsoft.com/office/drawing/2014/main" id="{60316AEF-4131-48FE-B66D-D984F85CB7A1}"/>
              </a:ext>
            </a:extLst>
          </p:cNvPr>
          <p:cNvPicPr>
            <a:picLocks noChangeAspect="1"/>
          </p:cNvPicPr>
          <p:nvPr/>
        </p:nvPicPr>
        <p:blipFill>
          <a:blip r:embed="rId5"/>
          <a:stretch>
            <a:fillRect/>
          </a:stretch>
        </p:blipFill>
        <p:spPr>
          <a:xfrm>
            <a:off x="10471046" y="421260"/>
            <a:ext cx="1247775" cy="552450"/>
          </a:xfrm>
          <a:prstGeom prst="rect">
            <a:avLst/>
          </a:prstGeom>
        </p:spPr>
      </p:pic>
      <p:grpSp>
        <p:nvGrpSpPr>
          <p:cNvPr id="7" name="Group 6">
            <a:extLst>
              <a:ext uri="{FF2B5EF4-FFF2-40B4-BE49-F238E27FC236}">
                <a16:creationId xmlns:a16="http://schemas.microsoft.com/office/drawing/2014/main" id="{FEC2FBED-87D0-41F3-AD51-289FC022701D}"/>
              </a:ext>
            </a:extLst>
          </p:cNvPr>
          <p:cNvGrpSpPr/>
          <p:nvPr/>
        </p:nvGrpSpPr>
        <p:grpSpPr>
          <a:xfrm>
            <a:off x="9303175" y="4607351"/>
            <a:ext cx="2556121" cy="1984138"/>
            <a:chOff x="9284426" y="4454762"/>
            <a:chExt cx="2556121" cy="1984138"/>
          </a:xfrm>
        </p:grpSpPr>
        <p:pic>
          <p:nvPicPr>
            <p:cNvPr id="4" name="Picture 3">
              <a:extLst>
                <a:ext uri="{FF2B5EF4-FFF2-40B4-BE49-F238E27FC236}">
                  <a16:creationId xmlns:a16="http://schemas.microsoft.com/office/drawing/2014/main" id="{647EAAC0-27FD-4286-BCEF-C6FC06E818A4}"/>
                </a:ext>
              </a:extLst>
            </p:cNvPr>
            <p:cNvPicPr>
              <a:picLocks noChangeAspect="1"/>
            </p:cNvPicPr>
            <p:nvPr/>
          </p:nvPicPr>
          <p:blipFill rotWithShape="1">
            <a:blip r:embed="rId6"/>
            <a:srcRect t="50469" r="2452"/>
            <a:stretch/>
          </p:blipFill>
          <p:spPr>
            <a:xfrm>
              <a:off x="9284426" y="5562600"/>
              <a:ext cx="2556121" cy="876300"/>
            </a:xfrm>
            <a:prstGeom prst="rect">
              <a:avLst/>
            </a:prstGeom>
          </p:spPr>
        </p:pic>
        <p:sp>
          <p:nvSpPr>
            <p:cNvPr id="2" name="Rectangle 1">
              <a:extLst>
                <a:ext uri="{FF2B5EF4-FFF2-40B4-BE49-F238E27FC236}">
                  <a16:creationId xmlns:a16="http://schemas.microsoft.com/office/drawing/2014/main" id="{55E62DFE-CFDF-49F2-BD7B-783F6B6E9FA9}"/>
                </a:ext>
              </a:extLst>
            </p:cNvPr>
            <p:cNvSpPr/>
            <p:nvPr/>
          </p:nvSpPr>
          <p:spPr>
            <a:xfrm>
              <a:off x="10236000" y="4454762"/>
              <a:ext cx="1604547" cy="105812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416BBE5-48CE-4841-BB78-2FC35DF5515E}"/>
              </a:ext>
            </a:extLst>
          </p:cNvPr>
          <p:cNvSpPr txBox="1"/>
          <p:nvPr/>
        </p:nvSpPr>
        <p:spPr>
          <a:xfrm>
            <a:off x="473063" y="5421066"/>
            <a:ext cx="8830112" cy="21236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rPr>
              <a:t>NHS England and Improvement Personalised Care Group</a:t>
            </a:r>
          </a:p>
          <a:p>
            <a:r>
              <a:rPr lang="en-GB" b="1">
                <a:solidFill>
                  <a:schemeClr val="accent5">
                    <a:lumMod val="75000"/>
                  </a:schemeClr>
                </a:solidFill>
                <a:latin typeface="Arial" panose="020B0604020202020204" pitchFamily="34" charset="0"/>
                <a:cs typeface="Arial" panose="020B0604020202020204" pitchFamily="34" charset="0"/>
              </a:rPr>
              <a:t>@</a:t>
            </a:r>
            <a:r>
              <a:rPr lang="en-GB" b="1" err="1">
                <a:solidFill>
                  <a:schemeClr val="accent5">
                    <a:lumMod val="75000"/>
                  </a:schemeClr>
                </a:solidFill>
                <a:latin typeface="Arial" panose="020B0604020202020204" pitchFamily="34" charset="0"/>
                <a:cs typeface="Arial" panose="020B0604020202020204" pitchFamily="34" charset="0"/>
              </a:rPr>
              <a:t>Pers_Care</a:t>
            </a:r>
            <a:endParaRPr lang="en-GB" b="1">
              <a:solidFill>
                <a:schemeClr val="accent5">
                  <a:lumMod val="75000"/>
                </a:schemeClr>
              </a:solidFill>
              <a:latin typeface="Arial" panose="020B0604020202020204" pitchFamily="34" charset="0"/>
              <a:cs typeface="Arial" panose="020B0604020202020204" pitchFamily="34" charset="0"/>
            </a:endParaRPr>
          </a:p>
          <a:p>
            <a:r>
              <a:rPr lang="en-GB" b="1">
                <a:solidFill>
                  <a:schemeClr val="accent5">
                    <a:lumMod val="75000"/>
                  </a:schemeClr>
                </a:solidFill>
                <a:latin typeface="Arial" panose="020B0604020202020204" pitchFamily="34" charset="0"/>
                <a:cs typeface="Arial" panose="020B0604020202020204" pitchFamily="34" charset="0"/>
              </a:rPr>
              <a:t>@</a:t>
            </a:r>
            <a:r>
              <a:rPr lang="en-GB" b="1" err="1">
                <a:solidFill>
                  <a:schemeClr val="accent5">
                    <a:lumMod val="75000"/>
                  </a:schemeClr>
                </a:solidFill>
                <a:latin typeface="Arial" panose="020B0604020202020204" pitchFamily="34" charset="0"/>
                <a:cs typeface="Arial" panose="020B0604020202020204" pitchFamily="34" charset="0"/>
              </a:rPr>
              <a:t>PillingMichelle</a:t>
            </a:r>
            <a:endParaRPr lang="en-GB" b="1">
              <a:solidFill>
                <a:schemeClr val="accent5">
                  <a:lumMod val="75000"/>
                </a:schemeClr>
              </a:solidFill>
              <a:latin typeface="Arial" panose="020B0604020202020204" pitchFamily="34" charset="0"/>
              <a:cs typeface="Arial" panose="020B0604020202020204" pitchFamily="34" charset="0"/>
            </a:endParaRPr>
          </a:p>
          <a:p>
            <a:r>
              <a:rPr lang="en-GB" b="1" err="1">
                <a:solidFill>
                  <a:schemeClr val="accent5">
                    <a:lumMod val="75000"/>
                  </a:schemeClr>
                </a:solidFill>
                <a:latin typeface="Arial" panose="020B0604020202020204" pitchFamily="34" charset="0"/>
                <a:cs typeface="Arial" panose="020B0604020202020204" pitchFamily="34" charset="0"/>
              </a:rPr>
              <a:t>Michlle.pilling@nhs.net</a:t>
            </a:r>
            <a:endParaRPr lang="en-GB" b="1">
              <a:solidFill>
                <a:schemeClr val="accent5">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4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60A6C-D036-4FAF-AD59-CF51F1694ADD}"/>
              </a:ext>
            </a:extLst>
          </p:cNvPr>
          <p:cNvSpPr>
            <a:spLocks noGrp="1"/>
          </p:cNvSpPr>
          <p:nvPr>
            <p:ph type="title"/>
          </p:nvPr>
        </p:nvSpPr>
        <p:spPr>
          <a:xfrm>
            <a:off x="609600" y="477631"/>
            <a:ext cx="8756073" cy="611649"/>
          </a:xfrm>
        </p:spPr>
        <p:txBody>
          <a:bodyPr>
            <a:noAutofit/>
          </a:bodyPr>
          <a:lstStyle/>
          <a:p>
            <a:r>
              <a:rPr lang="en-GB" sz="2800" b="1"/>
              <a:t>Social Prescribing - The NHS Long Term Plan</a:t>
            </a:r>
          </a:p>
        </p:txBody>
      </p:sp>
      <p:sp>
        <p:nvSpPr>
          <p:cNvPr id="4" name="Footer Placeholder 3">
            <a:extLst>
              <a:ext uri="{FF2B5EF4-FFF2-40B4-BE49-F238E27FC236}">
                <a16:creationId xmlns:a16="http://schemas.microsoft.com/office/drawing/2014/main" id="{3CB97230-4D64-4E89-8639-B5C87616B11D}"/>
              </a:ext>
            </a:extLst>
          </p:cNvPr>
          <p:cNvSpPr>
            <a:spLocks noGrp="1"/>
          </p:cNvSpPr>
          <p:nvPr>
            <p:ph type="ftr" sz="quarter" idx="3"/>
          </p:nvPr>
        </p:nvSpPr>
        <p:spPr/>
        <p:txBody>
          <a:bodyPr/>
          <a:lstStyle/>
          <a:p>
            <a:r>
              <a:rPr lang="en-US"/>
              <a:t>Presentation title</a:t>
            </a:r>
          </a:p>
        </p:txBody>
      </p:sp>
      <p:sp>
        <p:nvSpPr>
          <p:cNvPr id="9" name="Rectangle 8">
            <a:extLst>
              <a:ext uri="{FF2B5EF4-FFF2-40B4-BE49-F238E27FC236}">
                <a16:creationId xmlns:a16="http://schemas.microsoft.com/office/drawing/2014/main" id="{964A1A35-E2D6-1445-A966-CA2E859787D9}"/>
              </a:ext>
            </a:extLst>
          </p:cNvPr>
          <p:cNvSpPr/>
          <p:nvPr/>
        </p:nvSpPr>
        <p:spPr>
          <a:xfrm>
            <a:off x="4987636" y="1145188"/>
            <a:ext cx="6096000" cy="5447645"/>
          </a:xfrm>
          <a:prstGeom prst="rect">
            <a:avLst/>
          </a:prstGeom>
        </p:spPr>
        <p:txBody>
          <a:bodyPr>
            <a:spAutoFit/>
          </a:bodyPr>
          <a:lstStyle/>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We will roll out the NHS Personalised Care model across the country, reaching 2.5 million people by 2023/24 and then aiming to double that again within a decade</a:t>
            </a:r>
            <a:r>
              <a:rPr lang="en-GB">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As part of this work, through </a:t>
            </a:r>
            <a:r>
              <a:rPr lang="en-GB" b="1">
                <a:latin typeface="Arial" panose="020B0604020202020204" pitchFamily="34" charset="0"/>
                <a:cs typeface="Arial" panose="020B0604020202020204" pitchFamily="34" charset="0"/>
              </a:rPr>
              <a:t>social prescribing</a:t>
            </a:r>
            <a:r>
              <a:rPr lang="en-GB" sz="2000" b="1">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the range of support available to people will widen, diversify and become accessible across the country.</a:t>
            </a:r>
          </a:p>
          <a:p>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Link workers </a:t>
            </a:r>
            <a:r>
              <a:rPr lang="en-GB">
                <a:latin typeface="Arial" panose="020B0604020202020204" pitchFamily="34" charset="0"/>
                <a:cs typeface="Arial" panose="020B0604020202020204" pitchFamily="34" charset="0"/>
              </a:rPr>
              <a:t>within primary care networks will work with people to develop tailored plans and connect them to local groups and support services. Over 1,000 trained social prescribing link workers will be in place by the end of 2020/21 rising further to </a:t>
            </a:r>
            <a:r>
              <a:rPr lang="en-GB" b="1">
                <a:latin typeface="Arial" panose="020B0604020202020204" pitchFamily="34" charset="0"/>
                <a:cs typeface="Arial" panose="020B0604020202020204" pitchFamily="34" charset="0"/>
              </a:rPr>
              <a:t>4,500</a:t>
            </a:r>
            <a:r>
              <a:rPr lang="en-GB">
                <a:latin typeface="Arial" panose="020B0604020202020204" pitchFamily="34" charset="0"/>
                <a:cs typeface="Arial" panose="020B0604020202020204" pitchFamily="34" charset="0"/>
              </a:rPr>
              <a:t> by 2023/24, with the aim that over </a:t>
            </a:r>
            <a:r>
              <a:rPr lang="en-GB" b="1">
                <a:latin typeface="Arial" panose="020B0604020202020204" pitchFamily="34" charset="0"/>
                <a:cs typeface="Arial" panose="020B0604020202020204" pitchFamily="34" charset="0"/>
              </a:rPr>
              <a:t>900,000 </a:t>
            </a:r>
            <a:r>
              <a:rPr lang="en-GB">
                <a:latin typeface="Arial" panose="020B0604020202020204" pitchFamily="34" charset="0"/>
                <a:cs typeface="Arial" panose="020B0604020202020204" pitchFamily="34" charset="0"/>
              </a:rPr>
              <a:t>people are able to be referred to social prescribing schemes by then. </a:t>
            </a: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p:txBody>
      </p:sp>
      <p:pic>
        <p:nvPicPr>
          <p:cNvPr id="5" name="Picture 4" descr="A group of people&#10;&#10;Description automatically generated with low confidence">
            <a:extLst>
              <a:ext uri="{FF2B5EF4-FFF2-40B4-BE49-F238E27FC236}">
                <a16:creationId xmlns:a16="http://schemas.microsoft.com/office/drawing/2014/main" id="{462E8BFF-00CD-8C49-9104-539B78995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19" y="1281623"/>
            <a:ext cx="3711164" cy="5356508"/>
          </a:xfrm>
          <a:prstGeom prst="rect">
            <a:avLst/>
          </a:prstGeom>
        </p:spPr>
      </p:pic>
    </p:spTree>
    <p:extLst>
      <p:ext uri="{BB962C8B-B14F-4D97-AF65-F5344CB8AC3E}">
        <p14:creationId xmlns:p14="http://schemas.microsoft.com/office/powerpoint/2010/main" val="192421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E491FF-85F5-4C2D-9BFC-5E33663F61F9}"/>
              </a:ext>
            </a:extLst>
          </p:cNvPr>
          <p:cNvSpPr>
            <a:spLocks noGrp="1"/>
          </p:cNvSpPr>
          <p:nvPr>
            <p:ph type="title"/>
          </p:nvPr>
        </p:nvSpPr>
        <p:spPr>
          <a:xfrm>
            <a:off x="1871855" y="142114"/>
            <a:ext cx="6567055" cy="611649"/>
          </a:xfrm>
        </p:spPr>
        <p:txBody>
          <a:bodyPr/>
          <a:lstStyle/>
          <a:p>
            <a:r>
              <a:rPr lang="en-GB"/>
              <a:t>Number of SPLWs </a:t>
            </a:r>
            <a:endParaRPr lang="en-GB">
              <a:solidFill>
                <a:schemeClr val="tx1"/>
              </a:solidFill>
            </a:endParaRPr>
          </a:p>
        </p:txBody>
      </p:sp>
      <p:sp>
        <p:nvSpPr>
          <p:cNvPr id="9" name="Content Placeholder 1">
            <a:extLst>
              <a:ext uri="{FF2B5EF4-FFF2-40B4-BE49-F238E27FC236}">
                <a16:creationId xmlns:a16="http://schemas.microsoft.com/office/drawing/2014/main" id="{2553FCC7-AEFB-4FE1-A2F7-979A640EA162}"/>
              </a:ext>
            </a:extLst>
          </p:cNvPr>
          <p:cNvSpPr txBox="1">
            <a:spLocks/>
          </p:cNvSpPr>
          <p:nvPr/>
        </p:nvSpPr>
        <p:spPr>
          <a:xfrm>
            <a:off x="4570072" y="21705"/>
            <a:ext cx="7737674" cy="9807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graphicFrame>
        <p:nvGraphicFramePr>
          <p:cNvPr id="19" name="Table 19">
            <a:extLst>
              <a:ext uri="{FF2B5EF4-FFF2-40B4-BE49-F238E27FC236}">
                <a16:creationId xmlns:a16="http://schemas.microsoft.com/office/drawing/2014/main" id="{3FA13DA5-9CDD-4AAA-BF42-361AB8E2589A}"/>
              </a:ext>
            </a:extLst>
          </p:cNvPr>
          <p:cNvGraphicFramePr>
            <a:graphicFrameLocks noGrp="1"/>
          </p:cNvGraphicFramePr>
          <p:nvPr/>
        </p:nvGraphicFramePr>
        <p:xfrm>
          <a:off x="3048000" y="1956921"/>
          <a:ext cx="6096000" cy="1259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5492055"/>
                    </a:ext>
                  </a:extLst>
                </a:gridCol>
                <a:gridCol w="3048000">
                  <a:extLst>
                    <a:ext uri="{9D8B030D-6E8A-4147-A177-3AD203B41FA5}">
                      <a16:colId xmlns:a16="http://schemas.microsoft.com/office/drawing/2014/main" val="3264807123"/>
                    </a:ext>
                  </a:extLst>
                </a:gridCol>
              </a:tblGrid>
              <a:tr h="370840">
                <a:tc gridSpan="2">
                  <a:txBody>
                    <a:bodyPr/>
                    <a:lstStyle/>
                    <a:p>
                      <a:pPr algn="ctr"/>
                      <a:r>
                        <a:rPr lang="en-GB" sz="1400">
                          <a:latin typeface="Arial" panose="020B0604020202020204" pitchFamily="34" charset="0"/>
                          <a:cs typeface="Arial" panose="020B0604020202020204" pitchFamily="34" charset="0"/>
                        </a:rPr>
                        <a:t>Social Prescribing Link Workers</a:t>
                      </a:r>
                    </a:p>
                  </a:txBody>
                  <a:tcPr/>
                </a:tc>
                <a:tc hMerge="1">
                  <a:txBody>
                    <a:bodyPr/>
                    <a:lstStyle/>
                    <a:p>
                      <a:endParaRPr lang="en-GB"/>
                    </a:p>
                  </a:txBody>
                  <a:tcPr/>
                </a:tc>
                <a:extLst>
                  <a:ext uri="{0D108BD9-81ED-4DB2-BD59-A6C34878D82A}">
                    <a16:rowId xmlns:a16="http://schemas.microsoft.com/office/drawing/2014/main" val="3412917306"/>
                  </a:ext>
                </a:extLst>
              </a:tr>
              <a:tr h="370840">
                <a:tc>
                  <a:txBody>
                    <a:bodyPr/>
                    <a:lstStyle/>
                    <a:p>
                      <a:pPr algn="ctr"/>
                      <a:r>
                        <a:rPr lang="en-GB" sz="1400" b="0">
                          <a:latin typeface="Arial" panose="020B0604020202020204" pitchFamily="34" charset="0"/>
                          <a:cs typeface="Arial" panose="020B0604020202020204" pitchFamily="34" charset="0"/>
                        </a:rPr>
                        <a:t>2021/22 Number of Roles (FTE 2021)</a:t>
                      </a:r>
                    </a:p>
                  </a:txBody>
                  <a:tcPr/>
                </a:tc>
                <a:tc>
                  <a:txBody>
                    <a:bodyPr/>
                    <a:lstStyle/>
                    <a:p>
                      <a:pPr algn="ctr"/>
                      <a:r>
                        <a:rPr lang="en-GB" sz="1400" b="0">
                          <a:latin typeface="Arial" panose="020B0604020202020204" pitchFamily="34" charset="0"/>
                          <a:cs typeface="Arial" panose="020B0604020202020204" pitchFamily="34" charset="0"/>
                        </a:rPr>
                        <a:t>Number of Roles (FTE) to end of 2021/22 </a:t>
                      </a:r>
                      <a:r>
                        <a:rPr lang="en-GB" sz="1400" b="1">
                          <a:latin typeface="Arial" panose="020B0604020202020204" pitchFamily="34" charset="0"/>
                          <a:cs typeface="Arial" panose="020B0604020202020204" pitchFamily="34" charset="0"/>
                        </a:rPr>
                        <a:t>(hiring ambitions)</a:t>
                      </a:r>
                    </a:p>
                  </a:txBody>
                  <a:tcPr/>
                </a:tc>
                <a:extLst>
                  <a:ext uri="{0D108BD9-81ED-4DB2-BD59-A6C34878D82A}">
                    <a16:rowId xmlns:a16="http://schemas.microsoft.com/office/drawing/2014/main" val="2840940638"/>
                  </a:ext>
                </a:extLst>
              </a:tr>
              <a:tr h="370840">
                <a:tc>
                  <a:txBody>
                    <a:bodyPr/>
                    <a:lstStyle/>
                    <a:p>
                      <a:pPr algn="ctr"/>
                      <a:r>
                        <a:rPr lang="en-GB" sz="1400" b="1">
                          <a:latin typeface="Arial" panose="020B0604020202020204" pitchFamily="34" charset="0"/>
                          <a:cs typeface="Arial" panose="020B0604020202020204" pitchFamily="34" charset="0"/>
                        </a:rPr>
                        <a:t>2,527</a:t>
                      </a:r>
                    </a:p>
                  </a:txBody>
                  <a:tcPr/>
                </a:tc>
                <a:tc>
                  <a:txBody>
                    <a:bodyPr/>
                    <a:lstStyle/>
                    <a:p>
                      <a:pPr algn="ctr"/>
                      <a:r>
                        <a:rPr lang="en-GB" sz="1400" b="1">
                          <a:latin typeface="Arial" panose="020B0604020202020204" pitchFamily="34" charset="0"/>
                          <a:cs typeface="Arial" panose="020B0604020202020204" pitchFamily="34" charset="0"/>
                        </a:rPr>
                        <a:t>2,554</a:t>
                      </a:r>
                    </a:p>
                  </a:txBody>
                  <a:tcPr/>
                </a:tc>
                <a:extLst>
                  <a:ext uri="{0D108BD9-81ED-4DB2-BD59-A6C34878D82A}">
                    <a16:rowId xmlns:a16="http://schemas.microsoft.com/office/drawing/2014/main" val="204255833"/>
                  </a:ext>
                </a:extLst>
              </a:tr>
            </a:tbl>
          </a:graphicData>
        </a:graphic>
      </p:graphicFrame>
      <p:graphicFrame>
        <p:nvGraphicFramePr>
          <p:cNvPr id="20" name="Table 19">
            <a:extLst>
              <a:ext uri="{FF2B5EF4-FFF2-40B4-BE49-F238E27FC236}">
                <a16:creationId xmlns:a16="http://schemas.microsoft.com/office/drawing/2014/main" id="{A127776D-AA91-47FF-91F2-7D3F3490D8E2}"/>
              </a:ext>
            </a:extLst>
          </p:cNvPr>
          <p:cNvGraphicFramePr>
            <a:graphicFrameLocks noGrp="1"/>
          </p:cNvGraphicFramePr>
          <p:nvPr/>
        </p:nvGraphicFramePr>
        <p:xfrm>
          <a:off x="3048000" y="3339847"/>
          <a:ext cx="6096000" cy="1259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5492055"/>
                    </a:ext>
                  </a:extLst>
                </a:gridCol>
                <a:gridCol w="3048000">
                  <a:extLst>
                    <a:ext uri="{9D8B030D-6E8A-4147-A177-3AD203B41FA5}">
                      <a16:colId xmlns:a16="http://schemas.microsoft.com/office/drawing/2014/main" val="3264807123"/>
                    </a:ext>
                  </a:extLst>
                </a:gridCol>
              </a:tblGrid>
              <a:tr h="370840">
                <a:tc gridSpan="2">
                  <a:txBody>
                    <a:bodyPr/>
                    <a:lstStyle/>
                    <a:p>
                      <a:pPr algn="ctr"/>
                      <a:r>
                        <a:rPr lang="en-GB" sz="1400">
                          <a:latin typeface="Arial" panose="020B0604020202020204" pitchFamily="34" charset="0"/>
                          <a:cs typeface="Arial" panose="020B0604020202020204" pitchFamily="34" charset="0"/>
                        </a:rPr>
                        <a:t>Health &amp; </a:t>
                      </a:r>
                      <a:r>
                        <a:rPr lang="en-GB" sz="1400" err="1">
                          <a:latin typeface="Arial" panose="020B0604020202020204" pitchFamily="34" charset="0"/>
                          <a:cs typeface="Arial" panose="020B0604020202020204" pitchFamily="34" charset="0"/>
                        </a:rPr>
                        <a:t>Welbeing</a:t>
                      </a:r>
                      <a:r>
                        <a:rPr lang="en-GB" sz="1400">
                          <a:latin typeface="Arial" panose="020B0604020202020204" pitchFamily="34" charset="0"/>
                          <a:cs typeface="Arial" panose="020B0604020202020204" pitchFamily="34" charset="0"/>
                        </a:rPr>
                        <a:t> Coaches</a:t>
                      </a:r>
                    </a:p>
                  </a:txBody>
                  <a:tcPr/>
                </a:tc>
                <a:tc hMerge="1">
                  <a:txBody>
                    <a:bodyPr/>
                    <a:lstStyle/>
                    <a:p>
                      <a:endParaRPr lang="en-GB"/>
                    </a:p>
                  </a:txBody>
                  <a:tcPr/>
                </a:tc>
                <a:extLst>
                  <a:ext uri="{0D108BD9-81ED-4DB2-BD59-A6C34878D82A}">
                    <a16:rowId xmlns:a16="http://schemas.microsoft.com/office/drawing/2014/main" val="3412917306"/>
                  </a:ext>
                </a:extLst>
              </a:tr>
              <a:tr h="370840">
                <a:tc>
                  <a:txBody>
                    <a:bodyPr/>
                    <a:lstStyle/>
                    <a:p>
                      <a:pPr algn="ctr"/>
                      <a:r>
                        <a:rPr lang="en-GB" sz="1400" b="0">
                          <a:latin typeface="Arial" panose="020B0604020202020204" pitchFamily="34" charset="0"/>
                          <a:cs typeface="Arial" panose="020B0604020202020204" pitchFamily="34" charset="0"/>
                        </a:rPr>
                        <a:t>2020/21 Number of Roles (FTE 2021)</a:t>
                      </a:r>
                    </a:p>
                  </a:txBody>
                  <a:tcPr/>
                </a:tc>
                <a:tc>
                  <a:txBody>
                    <a:bodyPr/>
                    <a:lstStyle/>
                    <a:p>
                      <a:pPr algn="ctr"/>
                      <a:r>
                        <a:rPr lang="en-GB" sz="1400" b="0">
                          <a:latin typeface="Arial" panose="020B0604020202020204" pitchFamily="34" charset="0"/>
                          <a:cs typeface="Arial" panose="020B0604020202020204" pitchFamily="34" charset="0"/>
                        </a:rPr>
                        <a:t>Number of Roles (FTE) to end of 2021/22 </a:t>
                      </a:r>
                      <a:r>
                        <a:rPr lang="en-GB" sz="1400" b="1">
                          <a:latin typeface="Arial" panose="020B0604020202020204" pitchFamily="34" charset="0"/>
                          <a:cs typeface="Arial" panose="020B0604020202020204" pitchFamily="34" charset="0"/>
                        </a:rPr>
                        <a:t>(hiring ambitions)</a:t>
                      </a:r>
                    </a:p>
                  </a:txBody>
                  <a:tcPr/>
                </a:tc>
                <a:extLst>
                  <a:ext uri="{0D108BD9-81ED-4DB2-BD59-A6C34878D82A}">
                    <a16:rowId xmlns:a16="http://schemas.microsoft.com/office/drawing/2014/main" val="2840940638"/>
                  </a:ext>
                </a:extLst>
              </a:tr>
              <a:tr h="370840">
                <a:tc>
                  <a:txBody>
                    <a:bodyPr/>
                    <a:lstStyle/>
                    <a:p>
                      <a:pPr algn="ctr"/>
                      <a:r>
                        <a:rPr lang="en-GB" sz="1400" b="1">
                          <a:latin typeface="Arial" panose="020B0604020202020204" pitchFamily="34" charset="0"/>
                          <a:cs typeface="Arial" panose="020B0604020202020204" pitchFamily="34" charset="0"/>
                        </a:rPr>
                        <a:t>699</a:t>
                      </a:r>
                    </a:p>
                  </a:txBody>
                  <a:tcPr/>
                </a:tc>
                <a:tc>
                  <a:txBody>
                    <a:bodyPr/>
                    <a:lstStyle/>
                    <a:p>
                      <a:pPr algn="ctr"/>
                      <a:r>
                        <a:rPr lang="en-GB" sz="1400" b="1">
                          <a:latin typeface="Arial" panose="020B0604020202020204" pitchFamily="34" charset="0"/>
                          <a:cs typeface="Arial" panose="020B0604020202020204" pitchFamily="34" charset="0"/>
                        </a:rPr>
                        <a:t>925</a:t>
                      </a:r>
                    </a:p>
                  </a:txBody>
                  <a:tcPr/>
                </a:tc>
                <a:extLst>
                  <a:ext uri="{0D108BD9-81ED-4DB2-BD59-A6C34878D82A}">
                    <a16:rowId xmlns:a16="http://schemas.microsoft.com/office/drawing/2014/main" val="204255833"/>
                  </a:ext>
                </a:extLst>
              </a:tr>
            </a:tbl>
          </a:graphicData>
        </a:graphic>
      </p:graphicFrame>
      <p:graphicFrame>
        <p:nvGraphicFramePr>
          <p:cNvPr id="21" name="Table 20">
            <a:extLst>
              <a:ext uri="{FF2B5EF4-FFF2-40B4-BE49-F238E27FC236}">
                <a16:creationId xmlns:a16="http://schemas.microsoft.com/office/drawing/2014/main" id="{2E0D150C-E4B9-47B5-BAE9-6A535F93D1C4}"/>
              </a:ext>
            </a:extLst>
          </p:cNvPr>
          <p:cNvGraphicFramePr>
            <a:graphicFrameLocks noGrp="1"/>
          </p:cNvGraphicFramePr>
          <p:nvPr/>
        </p:nvGraphicFramePr>
        <p:xfrm>
          <a:off x="3048000" y="4722773"/>
          <a:ext cx="6096000" cy="1259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5492055"/>
                    </a:ext>
                  </a:extLst>
                </a:gridCol>
                <a:gridCol w="3048000">
                  <a:extLst>
                    <a:ext uri="{9D8B030D-6E8A-4147-A177-3AD203B41FA5}">
                      <a16:colId xmlns:a16="http://schemas.microsoft.com/office/drawing/2014/main" val="3264807123"/>
                    </a:ext>
                  </a:extLst>
                </a:gridCol>
              </a:tblGrid>
              <a:tr h="370840">
                <a:tc gridSpan="2">
                  <a:txBody>
                    <a:bodyPr/>
                    <a:lstStyle/>
                    <a:p>
                      <a:pPr algn="ctr"/>
                      <a:r>
                        <a:rPr lang="en-GB" sz="1400">
                          <a:latin typeface="Arial" panose="020B0604020202020204" pitchFamily="34" charset="0"/>
                          <a:cs typeface="Arial" panose="020B0604020202020204" pitchFamily="34" charset="0"/>
                        </a:rPr>
                        <a:t>Care Coordinators</a:t>
                      </a:r>
                    </a:p>
                  </a:txBody>
                  <a:tcPr/>
                </a:tc>
                <a:tc hMerge="1">
                  <a:txBody>
                    <a:bodyPr/>
                    <a:lstStyle/>
                    <a:p>
                      <a:endParaRPr lang="en-GB"/>
                    </a:p>
                  </a:txBody>
                  <a:tcPr/>
                </a:tc>
                <a:extLst>
                  <a:ext uri="{0D108BD9-81ED-4DB2-BD59-A6C34878D82A}">
                    <a16:rowId xmlns:a16="http://schemas.microsoft.com/office/drawing/2014/main" val="3412917306"/>
                  </a:ext>
                </a:extLst>
              </a:tr>
              <a:tr h="370840">
                <a:tc>
                  <a:txBody>
                    <a:bodyPr/>
                    <a:lstStyle/>
                    <a:p>
                      <a:pPr algn="ctr"/>
                      <a:r>
                        <a:rPr lang="en-GB" sz="1400" b="0">
                          <a:latin typeface="Arial" panose="020B0604020202020204" pitchFamily="34" charset="0"/>
                          <a:cs typeface="Arial" panose="020B0604020202020204" pitchFamily="34" charset="0"/>
                        </a:rPr>
                        <a:t>2020/21 Number of Roles (FTE 2021)</a:t>
                      </a:r>
                    </a:p>
                  </a:txBody>
                  <a:tcPr/>
                </a:tc>
                <a:tc>
                  <a:txBody>
                    <a:bodyPr/>
                    <a:lstStyle/>
                    <a:p>
                      <a:pPr algn="ctr"/>
                      <a:r>
                        <a:rPr lang="en-GB" sz="1400" b="0">
                          <a:latin typeface="Arial" panose="020B0604020202020204" pitchFamily="34" charset="0"/>
                          <a:cs typeface="Arial" panose="020B0604020202020204" pitchFamily="34" charset="0"/>
                        </a:rPr>
                        <a:t>Number of Roles (FTE) to end of 2021/22 </a:t>
                      </a:r>
                      <a:r>
                        <a:rPr lang="en-GB" sz="1400" b="1">
                          <a:latin typeface="Arial" panose="020B0604020202020204" pitchFamily="34" charset="0"/>
                          <a:cs typeface="Arial" panose="020B0604020202020204" pitchFamily="34" charset="0"/>
                        </a:rPr>
                        <a:t>(hiring ambitions)</a:t>
                      </a:r>
                    </a:p>
                  </a:txBody>
                  <a:tcPr/>
                </a:tc>
                <a:extLst>
                  <a:ext uri="{0D108BD9-81ED-4DB2-BD59-A6C34878D82A}">
                    <a16:rowId xmlns:a16="http://schemas.microsoft.com/office/drawing/2014/main" val="2840940638"/>
                  </a:ext>
                </a:extLst>
              </a:tr>
              <a:tr h="370840">
                <a:tc>
                  <a:txBody>
                    <a:bodyPr/>
                    <a:lstStyle/>
                    <a:p>
                      <a:pPr algn="ctr"/>
                      <a:r>
                        <a:rPr lang="en-GB" sz="1400" b="1">
                          <a:latin typeface="Arial" panose="020B0604020202020204" pitchFamily="34" charset="0"/>
                          <a:cs typeface="Arial" panose="020B0604020202020204" pitchFamily="34" charset="0"/>
                        </a:rPr>
                        <a:t>2,775</a:t>
                      </a:r>
                    </a:p>
                  </a:txBody>
                  <a:tcPr/>
                </a:tc>
                <a:tc>
                  <a:txBody>
                    <a:bodyPr/>
                    <a:lstStyle/>
                    <a:p>
                      <a:pPr algn="ctr"/>
                      <a:r>
                        <a:rPr lang="en-GB" sz="1400" b="1">
                          <a:latin typeface="Arial" panose="020B0604020202020204" pitchFamily="34" charset="0"/>
                          <a:cs typeface="Arial" panose="020B0604020202020204" pitchFamily="34" charset="0"/>
                        </a:rPr>
                        <a:t>2,889</a:t>
                      </a:r>
                    </a:p>
                  </a:txBody>
                  <a:tcPr/>
                </a:tc>
                <a:extLst>
                  <a:ext uri="{0D108BD9-81ED-4DB2-BD59-A6C34878D82A}">
                    <a16:rowId xmlns:a16="http://schemas.microsoft.com/office/drawing/2014/main" val="204255833"/>
                  </a:ext>
                </a:extLst>
              </a:tr>
            </a:tbl>
          </a:graphicData>
        </a:graphic>
      </p:graphicFrame>
      <p:sp>
        <p:nvSpPr>
          <p:cNvPr id="22" name="Ribbon: Tilted Down 21">
            <a:extLst>
              <a:ext uri="{FF2B5EF4-FFF2-40B4-BE49-F238E27FC236}">
                <a16:creationId xmlns:a16="http://schemas.microsoft.com/office/drawing/2014/main" id="{1285EF20-8DE6-4E36-9398-AA65DB067F2B}"/>
              </a:ext>
            </a:extLst>
          </p:cNvPr>
          <p:cNvSpPr/>
          <p:nvPr/>
        </p:nvSpPr>
        <p:spPr>
          <a:xfrm>
            <a:off x="3048000" y="855924"/>
            <a:ext cx="6096000" cy="852333"/>
          </a:xfrm>
          <a:prstGeom prst="ribbon">
            <a:avLst>
              <a:gd name="adj1" fmla="val 16667"/>
              <a:gd name="adj2" fmla="val 72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latin typeface="Arial" panose="020B0604020202020204" pitchFamily="34" charset="0"/>
                <a:cs typeface="Arial" panose="020B0604020202020204" pitchFamily="34" charset="0"/>
              </a:rPr>
              <a:t>Approx. </a:t>
            </a:r>
            <a:r>
              <a:rPr lang="en-GB" sz="1400" b="1">
                <a:latin typeface="Arial" panose="020B0604020202020204" pitchFamily="34" charset="0"/>
                <a:cs typeface="Arial" panose="020B0604020202020204" pitchFamily="34" charset="0"/>
              </a:rPr>
              <a:t>33% </a:t>
            </a:r>
            <a:r>
              <a:rPr lang="en-GB" sz="1400">
                <a:latin typeface="Arial" panose="020B0604020202020204" pitchFamily="34" charset="0"/>
                <a:cs typeface="Arial" panose="020B0604020202020204" pitchFamily="34" charset="0"/>
              </a:rPr>
              <a:t>of those recruited under ARRS, are in a personalised care role. PCNs intend to increase this in Q4.</a:t>
            </a:r>
          </a:p>
        </p:txBody>
      </p:sp>
      <p:sp>
        <p:nvSpPr>
          <p:cNvPr id="2" name="TextBox 1">
            <a:extLst>
              <a:ext uri="{FF2B5EF4-FFF2-40B4-BE49-F238E27FC236}">
                <a16:creationId xmlns:a16="http://schemas.microsoft.com/office/drawing/2014/main" id="{96A5EDC4-21EB-4665-9EBA-72FA08621E46}"/>
              </a:ext>
            </a:extLst>
          </p:cNvPr>
          <p:cNvSpPr txBox="1"/>
          <p:nvPr/>
        </p:nvSpPr>
        <p:spPr>
          <a:xfrm>
            <a:off x="5579076" y="6105700"/>
            <a:ext cx="539847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 PCNs recruitment intentions report for 2021/22 - Personalised Care Roles [28/09/2021]</a:t>
            </a:r>
            <a:endParaRPr lang="en-GB" sz="100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510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0.1.2417"/>
  <p:tag name="SLIDO_PRESENTATION_ID" val="00000000-0000-0000-0000-000000000000"/>
  <p:tag name="SLIDO_EVENT_UUID" val="c9bcd66c-671b-4ef0-ac37-98716a19e25d"/>
  <p:tag name="SLIDO_EVENT_SECTION_UUID" val="a0c7a14a-c65e-448f-ad80-736fa0677406"/>
</p:tagLst>
</file>

<file path=ppt/theme/theme1.xml><?xml version="1.0" encoding="utf-8"?>
<a:theme xmlns:a="http://schemas.openxmlformats.org/drawingml/2006/main" name="2017 - HLP updated branding-PPT Template">
  <a:themeElements>
    <a:clrScheme name="Healthy London PPT colours">
      <a:dk1>
        <a:srgbClr val="3F3F3F"/>
      </a:dk1>
      <a:lt1>
        <a:srgbClr val="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18b2a9-e70c-43bd-99ef-45afc2bca0cf" xsi:nil="true"/>
    <lcf76f155ced4ddcb4097134ff3c332f xmlns="ce5076b5-59ba-463c-a612-e2e9abb69a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1D7E6351981244A9B4DDA468D2B4AD" ma:contentTypeVersion="16" ma:contentTypeDescription="Create a new document." ma:contentTypeScope="" ma:versionID="deb18602743a57969f78f353553bf679">
  <xsd:schema xmlns:xsd="http://www.w3.org/2001/XMLSchema" xmlns:xs="http://www.w3.org/2001/XMLSchema" xmlns:p="http://schemas.microsoft.com/office/2006/metadata/properties" xmlns:ns2="ce5076b5-59ba-463c-a612-e2e9abb69a97" xmlns:ns3="e718b2a9-e70c-43bd-99ef-45afc2bca0cf" targetNamespace="http://schemas.microsoft.com/office/2006/metadata/properties" ma:root="true" ma:fieldsID="0c2e3a7e34a1461c9fbdc394cca1e609" ns2:_="" ns3:_="">
    <xsd:import namespace="ce5076b5-59ba-463c-a612-e2e9abb69a97"/>
    <xsd:import namespace="e718b2a9-e70c-43bd-99ef-45afc2bca0c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076b5-59ba-463c-a612-e2e9abb69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a39c481-87b5-468c-a58a-eae9ae71bb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18b2a9-e70c-43bd-99ef-45afc2bca0c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b7d6ff-e645-4a16-bae7-3b0aabdd800e}" ma:internalName="TaxCatchAll" ma:showField="CatchAllData" ma:web="e718b2a9-e70c-43bd-99ef-45afc2bca0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6ADB0-3128-4AEF-AFE5-A0B19E6B5E39}">
  <ds:schemaRefs>
    <ds:schemaRef ds:uri="ce5076b5-59ba-463c-a612-e2e9abb69a97"/>
    <ds:schemaRef ds:uri="e718b2a9-e70c-43bd-99ef-45afc2bca0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A404EE-B933-4A17-9F7E-49ED1BDCDEAA}">
  <ds:schemaRefs>
    <ds:schemaRef ds:uri="http://schemas.microsoft.com/sharepoint/v3/contenttype/forms"/>
  </ds:schemaRefs>
</ds:datastoreItem>
</file>

<file path=customXml/itemProps3.xml><?xml version="1.0" encoding="utf-8"?>
<ds:datastoreItem xmlns:ds="http://schemas.openxmlformats.org/officeDocument/2006/customXml" ds:itemID="{B9E94056-F93E-432B-A3F8-A6220BF00797}">
  <ds:schemaRefs>
    <ds:schemaRef ds:uri="ce5076b5-59ba-463c-a612-e2e9abb69a97"/>
    <ds:schemaRef ds:uri="e718b2a9-e70c-43bd-99ef-45afc2bca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7369</Words>
  <Application>Microsoft Office PowerPoint</Application>
  <PresentationFormat>Widescreen</PresentationFormat>
  <Paragraphs>579</Paragraphs>
  <Slides>41</Slides>
  <Notes>13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41</vt:i4>
      </vt:variant>
    </vt:vector>
  </HeadingPairs>
  <TitlesOfParts>
    <vt:vector size="56" baseType="lpstr">
      <vt:lpstr>Wingdings</vt:lpstr>
      <vt:lpstr>Arial</vt:lpstr>
      <vt:lpstr>Times New Roman</vt:lpstr>
      <vt:lpstr>HelveticaNeue-Medium</vt:lpstr>
      <vt:lpstr>Symbol</vt:lpstr>
      <vt:lpstr>Courier New</vt:lpstr>
      <vt:lpstr>Calibri Light</vt:lpstr>
      <vt:lpstr>HelveticaNeue-Thin</vt:lpstr>
      <vt:lpstr>ArialMT</vt:lpstr>
      <vt:lpstr>Arial Black</vt:lpstr>
      <vt:lpstr>Arial,Sans-Serif</vt:lpstr>
      <vt:lpstr>Segoe UI</vt:lpstr>
      <vt:lpstr>Calibri</vt:lpstr>
      <vt:lpstr>2017 - HLP updated branding-PPT Template</vt:lpstr>
      <vt:lpstr>Office Theme</vt:lpstr>
      <vt:lpstr>PowerPoint Presentation</vt:lpstr>
      <vt:lpstr>PCN Support </vt:lpstr>
      <vt:lpstr>The PCN advisor offer</vt:lpstr>
      <vt:lpstr>Plan for today...</vt:lpstr>
      <vt:lpstr>Where are we currently?</vt:lpstr>
      <vt:lpstr>What are the key actions from the spec?</vt:lpstr>
      <vt:lpstr>PowerPoint Presentation</vt:lpstr>
      <vt:lpstr>Social Prescribing - The NHS Long Term Plan</vt:lpstr>
      <vt:lpstr>Number of SPLWs </vt:lpstr>
      <vt:lpstr>Referrals – National Overview December 2021 </vt:lpstr>
      <vt:lpstr>Social Prescribing DES</vt:lpstr>
      <vt:lpstr>Personalised Care Service Spec. 22/23</vt:lpstr>
      <vt:lpstr>Proactive Social Prescribing – community development Service Specification</vt:lpstr>
      <vt:lpstr>Anticipatory Care</vt:lpstr>
      <vt:lpstr>PowerPoint Presentation</vt:lpstr>
      <vt:lpstr>PowerPoint Presentation</vt:lpstr>
      <vt:lpstr>PowerPoint Presentation</vt:lpstr>
      <vt:lpstr>PowerPoint Presentation</vt:lpstr>
      <vt:lpstr>Context</vt:lpstr>
      <vt:lpstr>PowerPoint Presentation</vt:lpstr>
      <vt:lpstr>Core20PLUS5:   A Focused Approach</vt:lpstr>
      <vt:lpstr>Quality Improvement Methods</vt:lpstr>
      <vt:lpstr>Proactive Approaches to Social Prescribing</vt:lpstr>
      <vt:lpstr>Growing the Workforce Specialist Roles</vt:lpstr>
      <vt:lpstr>In Practice – Health Inequalities </vt:lpstr>
      <vt:lpstr>PHM and Proactive Social Prescribing</vt:lpstr>
      <vt:lpstr>In Practice – Jane’s Story (PHM)</vt:lpstr>
      <vt:lpstr>Context of the spec</vt:lpstr>
      <vt:lpstr>Context of the spec (2)</vt:lpstr>
      <vt:lpstr>Example: NWL – Brompton PCN</vt:lpstr>
      <vt:lpstr>Examples of proactive SP in London</vt:lpstr>
      <vt:lpstr>What could the next steps look like?</vt:lpstr>
      <vt:lpstr>Action planning</vt:lpstr>
      <vt:lpstr>Feedback from breakout rooms </vt:lpstr>
      <vt:lpstr>Feedback from breakout rooms (2) </vt:lpstr>
      <vt:lpstr>Some other key enablers to think about</vt:lpstr>
      <vt:lpstr>The plan for PCN Support Sessions</vt:lpstr>
      <vt:lpstr>Where to access further support</vt:lpstr>
      <vt:lpstr>Resources and tools</vt:lpstr>
      <vt:lpstr>Supportive Self-Management: key resources</vt:lpstr>
      <vt:lpstr>Social prescribing and personalised care: key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Lianna</dc:creator>
  <cp:lastModifiedBy>Jennifer Brooks</cp:lastModifiedBy>
  <cp:revision>1</cp:revision>
  <dcterms:modified xsi:type="dcterms:W3CDTF">2022-06-24T15:18:09Z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0x0101009D1D7E6351981244A9B4DDA468D2B4AD</vt:lpwstr>
  </property>
  <property fmtid="{D5CDD505-2E9C-101B-9397-08002B2CF9AE}" pid="3" name="SlidoAppVersion">
    <vt:lpwstr>1.0.1.2417</vt:lpwstr>
  </property>
  <property fmtid="{D5CDD505-2E9C-101B-9397-08002B2CF9AE}" pid="4" name="MediaServiceImageTags">
    <vt:lpwstr/>
  </property>
</Properties>
</file>