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comments/modernComment_A17_10F51064.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4"/>
    <p:sldMasterId id="2147483731" r:id="rId5"/>
    <p:sldMasterId id="2147483750" r:id="rId6"/>
    <p:sldMasterId id="2147483777" r:id="rId7"/>
  </p:sldMasterIdLst>
  <p:notesMasterIdLst>
    <p:notesMasterId r:id="rId84"/>
  </p:notesMasterIdLst>
  <p:sldIdLst>
    <p:sldId id="2442" r:id="rId8"/>
    <p:sldId id="2445" r:id="rId9"/>
    <p:sldId id="2510" r:id="rId10"/>
    <p:sldId id="2497" r:id="rId11"/>
    <p:sldId id="2509" r:id="rId12"/>
    <p:sldId id="2603" r:id="rId13"/>
    <p:sldId id="257" r:id="rId14"/>
    <p:sldId id="2500" r:id="rId15"/>
    <p:sldId id="399" r:id="rId16"/>
    <p:sldId id="420" r:id="rId17"/>
    <p:sldId id="411" r:id="rId18"/>
    <p:sldId id="417" r:id="rId19"/>
    <p:sldId id="418" r:id="rId20"/>
    <p:sldId id="419" r:id="rId21"/>
    <p:sldId id="327" r:id="rId22"/>
    <p:sldId id="421" r:id="rId23"/>
    <p:sldId id="2426" r:id="rId24"/>
    <p:sldId id="2453" r:id="rId25"/>
    <p:sldId id="2430" r:id="rId26"/>
    <p:sldId id="2449" r:id="rId27"/>
    <p:sldId id="2390" r:id="rId28"/>
    <p:sldId id="2443" r:id="rId29"/>
    <p:sldId id="2604" r:id="rId30"/>
    <p:sldId id="2446" r:id="rId31"/>
    <p:sldId id="2145708003" r:id="rId32"/>
    <p:sldId id="2452" r:id="rId33"/>
    <p:sldId id="2145708002" r:id="rId34"/>
    <p:sldId id="2145708004" r:id="rId35"/>
    <p:sldId id="4089" r:id="rId36"/>
    <p:sldId id="2444" r:id="rId37"/>
    <p:sldId id="2145708005" r:id="rId38"/>
    <p:sldId id="256" r:id="rId39"/>
    <p:sldId id="269" r:id="rId40"/>
    <p:sldId id="2585" r:id="rId41"/>
    <p:sldId id="2595" r:id="rId42"/>
    <p:sldId id="284" r:id="rId43"/>
    <p:sldId id="2583" r:id="rId44"/>
    <p:sldId id="260" r:id="rId45"/>
    <p:sldId id="2592" r:id="rId46"/>
    <p:sldId id="2600" r:id="rId47"/>
    <p:sldId id="261" r:id="rId48"/>
    <p:sldId id="2599" r:id="rId49"/>
    <p:sldId id="2596" r:id="rId50"/>
    <p:sldId id="2588" r:id="rId51"/>
    <p:sldId id="258" r:id="rId52"/>
    <p:sldId id="2601" r:id="rId53"/>
    <p:sldId id="270" r:id="rId54"/>
    <p:sldId id="2504" r:id="rId55"/>
    <p:sldId id="2447" r:id="rId56"/>
    <p:sldId id="2503" r:id="rId57"/>
    <p:sldId id="2505" r:id="rId58"/>
    <p:sldId id="2481" r:id="rId59"/>
    <p:sldId id="2502" r:id="rId60"/>
    <p:sldId id="2501" r:id="rId61"/>
    <p:sldId id="2145708008" r:id="rId62"/>
    <p:sldId id="474" r:id="rId63"/>
    <p:sldId id="440" r:id="rId64"/>
    <p:sldId id="475" r:id="rId65"/>
    <p:sldId id="476" r:id="rId66"/>
    <p:sldId id="448" r:id="rId67"/>
    <p:sldId id="471" r:id="rId68"/>
    <p:sldId id="439" r:id="rId69"/>
    <p:sldId id="477" r:id="rId70"/>
    <p:sldId id="472" r:id="rId71"/>
    <p:sldId id="466" r:id="rId72"/>
    <p:sldId id="465" r:id="rId73"/>
    <p:sldId id="459" r:id="rId74"/>
    <p:sldId id="484" r:id="rId75"/>
    <p:sldId id="473" r:id="rId76"/>
    <p:sldId id="458" r:id="rId77"/>
    <p:sldId id="427" r:id="rId78"/>
    <p:sldId id="2145708006" r:id="rId79"/>
    <p:sldId id="2511" r:id="rId80"/>
    <p:sldId id="2512" r:id="rId81"/>
    <p:sldId id="2451" r:id="rId82"/>
    <p:sldId id="2450" r:id="rId83"/>
  </p:sldIdLst>
  <p:sldSz cx="12192000" cy="6858000"/>
  <p:notesSz cx="6858000" cy="9144000"/>
  <p:embeddedFontLst>
    <p:embeddedFont>
      <p:font typeface="Arial Black" panose="020B0A04020102020204" pitchFamily="34" charset="0"/>
      <p:regular r:id="rId85"/>
      <p:bold r:id="rId86"/>
    </p:embeddedFont>
    <p:embeddedFont>
      <p:font typeface="Calibri" panose="020F0502020204030204" pitchFamily="34" charset="0"/>
      <p:regular r:id="rId87"/>
      <p:bold r:id="rId88"/>
      <p:italic r:id="rId89"/>
      <p:boldItalic r:id="rId90"/>
    </p:embeddedFont>
    <p:embeddedFont>
      <p:font typeface="Calibri Light" panose="020F0302020204030204" pitchFamily="34" charset="0"/>
      <p:regular r:id="rId91"/>
      <p:italic r:id="rId92"/>
    </p:embeddedFont>
    <p:embeddedFont>
      <p:font typeface="Segoe UI" panose="020B0502040204020203" pitchFamily="34" charset="0"/>
      <p:regular r:id="rId93"/>
      <p:bold r:id="rId94"/>
      <p:italic r:id="rId95"/>
      <p:boldItalic r:id="rId96"/>
    </p:embeddedFont>
    <p:embeddedFont>
      <p:font typeface="Times" panose="02020603050405020304" pitchFamily="18" charset="0"/>
      <p:regular r:id="rId97"/>
      <p:bold r:id="rId98"/>
      <p:italic r:id="rId99"/>
      <p:boldItalic r:id="rId100"/>
    </p:embeddedFont>
  </p:embeddedFontLst>
  <p:custDataLst>
    <p:tags r:id="rId10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3EED41-6947-41CA-FFA4-66B34188074C}" name="MCGUINNESS, John (NHS SOUTHWARK CCG)" initials="MJ(SC" userId="MCGUINNESS, John (NHS SOUTHWARK CCG)" providerId="None"/>
  <p188:author id="{6D8BE74F-9F16-4FC6-004F-F4FE514C66B4}" name="Lianna Martin" initials="LM" userId="S::lianna.martin@hlp.nhs.uk::59b1ca76-3e9c-4230-8169-44b1a9e7861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TIN, Lianna (HEALTHY LONDON PARTNERSHIP)" initials="ML(LP" lastIdx="1" clrIdx="0">
    <p:extLst>
      <p:ext uri="{19B8F6BF-5375-455C-9EA6-DF929625EA0E}">
        <p15:presenceInfo xmlns:p15="http://schemas.microsoft.com/office/powerpoint/2012/main" userId="S::lianna.martin@nhs.net::3bf04fc8-8821-4567-9979-194a1b828ca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EB0"/>
    <a:srgbClr val="0072C6"/>
    <a:srgbClr val="005EB8"/>
    <a:srgbClr val="C5D8E1"/>
    <a:srgbClr val="ADBF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70C87E-C1FA-4584-8B22-6BCB549E2497}" v="5" dt="2022-04-12T14:00:03.485"/>
  </p1510:revLst>
</p1510:revInfo>
</file>

<file path=ppt/tableStyles.xml><?xml version="1.0" encoding="utf-8"?>
<a:tblStyleLst xmlns:a="http://schemas.openxmlformats.org/drawingml/2006/main" def="{B2261337-0275-4067-8E78-EA01C606D6E9}">
  <a:tblStyle styleId="{B2261337-0275-4067-8E78-EA01C606D6E9}"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AE7ED"/>
          </a:solidFill>
        </a:fill>
      </a:tcStyle>
    </a:wholeTbl>
    <a:band1H>
      <a:tcTxStyle/>
      <a:tcStyle>
        <a:tcBdr/>
        <a:fill>
          <a:solidFill>
            <a:srgbClr val="F4CBD8"/>
          </a:solidFill>
        </a:fill>
      </a:tcStyle>
    </a:band1H>
    <a:band2H>
      <a:tcTxStyle/>
      <a:tcStyle>
        <a:tcBdr/>
      </a:tcStyle>
    </a:band2H>
    <a:band1V>
      <a:tcTxStyle/>
      <a:tcStyle>
        <a:tcBdr/>
        <a:fill>
          <a:solidFill>
            <a:srgbClr val="F4CBD8"/>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37" autoAdjust="0"/>
  </p:normalViewPr>
  <p:slideViewPr>
    <p:cSldViewPr snapToGrid="0">
      <p:cViewPr varScale="1">
        <p:scale>
          <a:sx n="99" d="100"/>
          <a:sy n="99" d="100"/>
        </p:scale>
        <p:origin x="9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notesMaster" Target="notesMasters/notesMaster1.xml"/><Relationship Id="rId89" Type="http://schemas.openxmlformats.org/officeDocument/2006/relationships/font" Target="fonts/font5.fntdata"/><Relationship Id="rId16" Type="http://schemas.openxmlformats.org/officeDocument/2006/relationships/slide" Target="slides/slide9.xml"/><Relationship Id="rId107" Type="http://schemas.microsoft.com/office/2016/11/relationships/changesInfo" Target="changesInfos/changesInfo1.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commentAuthors" Target="commentAuthors.xml"/><Relationship Id="rId5" Type="http://schemas.openxmlformats.org/officeDocument/2006/relationships/slideMaster" Target="slideMasters/slideMaster2.xml"/><Relationship Id="rId90" Type="http://schemas.openxmlformats.org/officeDocument/2006/relationships/font" Target="fonts/font6.fntdata"/><Relationship Id="rId95" Type="http://schemas.openxmlformats.org/officeDocument/2006/relationships/font" Target="fonts/font11.fntdata"/><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font" Target="fonts/font1.fntdata"/><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presProps" Target="presProps.xml"/><Relationship Id="rId108" Type="http://schemas.microsoft.com/office/2015/10/relationships/revisionInfo" Target="revisionInfo.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microsoft.com/office/2018/10/relationships/authors" Target="authors.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font" Target="fonts/font13.fntdata"/><Relationship Id="rId104"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font" Target="fonts/font8.fntdata"/><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font" Target="fonts/font3.fntdata"/><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font" Target="fonts/font16.fntdata"/><Relationship Id="rId105"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font" Target="fonts/font9.fntdata"/><Relationship Id="rId98" Type="http://schemas.openxmlformats.org/officeDocument/2006/relationships/font" Target="fonts/font14.fntdata"/><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Brooks" userId="93ef732e-884d-4c04-8997-b138296c939b" providerId="ADAL" clId="{565559AE-E9F9-41E5-906D-7A1B183D8C03}"/>
    <pc:docChg chg="delSld">
      <pc:chgData name="Jennifer Brooks" userId="93ef732e-884d-4c04-8997-b138296c939b" providerId="ADAL" clId="{565559AE-E9F9-41E5-906D-7A1B183D8C03}" dt="2022-02-28T09:14:58.246" v="4" actId="47"/>
      <pc:docMkLst>
        <pc:docMk/>
      </pc:docMkLst>
      <pc:sldChg chg="del">
        <pc:chgData name="Jennifer Brooks" userId="93ef732e-884d-4c04-8997-b138296c939b" providerId="ADAL" clId="{565559AE-E9F9-41E5-906D-7A1B183D8C03}" dt="2022-02-28T09:14:54.117" v="0" actId="47"/>
        <pc:sldMkLst>
          <pc:docMk/>
          <pc:sldMk cId="0" sldId="264"/>
        </pc:sldMkLst>
      </pc:sldChg>
      <pc:sldChg chg="del">
        <pc:chgData name="Jennifer Brooks" userId="93ef732e-884d-4c04-8997-b138296c939b" providerId="ADAL" clId="{565559AE-E9F9-41E5-906D-7A1B183D8C03}" dt="2022-02-28T09:14:54.808" v="1" actId="47"/>
        <pc:sldMkLst>
          <pc:docMk/>
          <pc:sldMk cId="0" sldId="265"/>
        </pc:sldMkLst>
      </pc:sldChg>
      <pc:sldChg chg="del">
        <pc:chgData name="Jennifer Brooks" userId="93ef732e-884d-4c04-8997-b138296c939b" providerId="ADAL" clId="{565559AE-E9F9-41E5-906D-7A1B183D8C03}" dt="2022-02-28T09:14:58.246" v="4" actId="47"/>
        <pc:sldMkLst>
          <pc:docMk/>
          <pc:sldMk cId="1061210448" sldId="2475"/>
        </pc:sldMkLst>
      </pc:sldChg>
      <pc:sldChg chg="del">
        <pc:chgData name="Jennifer Brooks" userId="93ef732e-884d-4c04-8997-b138296c939b" providerId="ADAL" clId="{565559AE-E9F9-41E5-906D-7A1B183D8C03}" dt="2022-02-28T09:14:56.277" v="2" actId="47"/>
        <pc:sldMkLst>
          <pc:docMk/>
          <pc:sldMk cId="1779926608" sldId="2478"/>
        </pc:sldMkLst>
      </pc:sldChg>
      <pc:sldChg chg="del">
        <pc:chgData name="Jennifer Brooks" userId="93ef732e-884d-4c04-8997-b138296c939b" providerId="ADAL" clId="{565559AE-E9F9-41E5-906D-7A1B183D8C03}" dt="2022-02-28T09:14:57.293" v="3" actId="47"/>
        <pc:sldMkLst>
          <pc:docMk/>
          <pc:sldMk cId="0" sldId="2496"/>
        </pc:sldMkLst>
      </pc:sldChg>
    </pc:docChg>
  </pc:docChgLst>
  <pc:docChgLst>
    <pc:chgData name="Jennifer Brooks" userId="93ef732e-884d-4c04-8997-b138296c939b" providerId="ADAL" clId="{C570C87E-C1FA-4584-8B22-6BCB549E2497}"/>
    <pc:docChg chg="undo redo custSel addSld delSld modSld sldOrd">
      <pc:chgData name="Jennifer Brooks" userId="93ef732e-884d-4c04-8997-b138296c939b" providerId="ADAL" clId="{C570C87E-C1FA-4584-8B22-6BCB549E2497}" dt="2022-04-21T10:59:28.818" v="6543" actId="47"/>
      <pc:docMkLst>
        <pc:docMk/>
      </pc:docMkLst>
      <pc:sldChg chg="modSp add mod">
        <pc:chgData name="Jennifer Brooks" userId="93ef732e-884d-4c04-8997-b138296c939b" providerId="ADAL" clId="{C570C87E-C1FA-4584-8B22-6BCB549E2497}" dt="2022-04-13T14:41:54.595" v="5818" actId="27636"/>
        <pc:sldMkLst>
          <pc:docMk/>
          <pc:sldMk cId="0" sldId="256"/>
        </pc:sldMkLst>
        <pc:spChg chg="mod">
          <ac:chgData name="Jennifer Brooks" userId="93ef732e-884d-4c04-8997-b138296c939b" providerId="ADAL" clId="{C570C87E-C1FA-4584-8B22-6BCB549E2497}" dt="2022-04-13T14:41:54.595" v="5818" actId="27636"/>
          <ac:spMkLst>
            <pc:docMk/>
            <pc:sldMk cId="0" sldId="256"/>
            <ac:spMk id="88" creationId="{00000000-0000-0000-0000-000000000000}"/>
          </ac:spMkLst>
        </pc:spChg>
      </pc:sldChg>
      <pc:sldChg chg="ord">
        <pc:chgData name="Jennifer Brooks" userId="93ef732e-884d-4c04-8997-b138296c939b" providerId="ADAL" clId="{C570C87E-C1FA-4584-8B22-6BCB549E2497}" dt="2022-04-13T09:30:55.794" v="4847"/>
        <pc:sldMkLst>
          <pc:docMk/>
          <pc:sldMk cId="876332427" sldId="257"/>
        </pc:sldMkLst>
      </pc:sldChg>
      <pc:sldChg chg="add">
        <pc:chgData name="Jennifer Brooks" userId="93ef732e-884d-4c04-8997-b138296c939b" providerId="ADAL" clId="{C570C87E-C1FA-4584-8B22-6BCB549E2497}" dt="2022-04-13T14:41:54.461" v="5817"/>
        <pc:sldMkLst>
          <pc:docMk/>
          <pc:sldMk cId="2562278882" sldId="258"/>
        </pc:sldMkLst>
      </pc:sldChg>
      <pc:sldChg chg="del">
        <pc:chgData name="Jennifer Brooks" userId="93ef732e-884d-4c04-8997-b138296c939b" providerId="ADAL" clId="{C570C87E-C1FA-4584-8B22-6BCB549E2497}" dt="2022-04-12T14:01:18.623" v="721" actId="47"/>
        <pc:sldMkLst>
          <pc:docMk/>
          <pc:sldMk cId="3039698453" sldId="259"/>
        </pc:sldMkLst>
      </pc:sldChg>
      <pc:sldChg chg="add">
        <pc:chgData name="Jennifer Brooks" userId="93ef732e-884d-4c04-8997-b138296c939b" providerId="ADAL" clId="{C570C87E-C1FA-4584-8B22-6BCB549E2497}" dt="2022-04-13T14:41:54.461" v="5817"/>
        <pc:sldMkLst>
          <pc:docMk/>
          <pc:sldMk cId="0" sldId="260"/>
        </pc:sldMkLst>
      </pc:sldChg>
      <pc:sldChg chg="del">
        <pc:chgData name="Jennifer Brooks" userId="93ef732e-884d-4c04-8997-b138296c939b" providerId="ADAL" clId="{C570C87E-C1FA-4584-8B22-6BCB549E2497}" dt="2022-04-12T14:01:26.953" v="727" actId="47"/>
        <pc:sldMkLst>
          <pc:docMk/>
          <pc:sldMk cId="3233429653" sldId="260"/>
        </pc:sldMkLst>
      </pc:sldChg>
      <pc:sldChg chg="add">
        <pc:chgData name="Jennifer Brooks" userId="93ef732e-884d-4c04-8997-b138296c939b" providerId="ADAL" clId="{C570C87E-C1FA-4584-8B22-6BCB549E2497}" dt="2022-04-13T14:41:54.461" v="5817"/>
        <pc:sldMkLst>
          <pc:docMk/>
          <pc:sldMk cId="0" sldId="261"/>
        </pc:sldMkLst>
      </pc:sldChg>
      <pc:sldChg chg="del">
        <pc:chgData name="Jennifer Brooks" userId="93ef732e-884d-4c04-8997-b138296c939b" providerId="ADAL" clId="{C570C87E-C1FA-4584-8B22-6BCB549E2497}" dt="2022-04-12T14:01:29.728" v="728" actId="47"/>
        <pc:sldMkLst>
          <pc:docMk/>
          <pc:sldMk cId="865940988" sldId="261"/>
        </pc:sldMkLst>
      </pc:sldChg>
      <pc:sldChg chg="del">
        <pc:chgData name="Jennifer Brooks" userId="93ef732e-884d-4c04-8997-b138296c939b" providerId="ADAL" clId="{C570C87E-C1FA-4584-8B22-6BCB549E2497}" dt="2022-04-12T14:01:23.273" v="722" actId="47"/>
        <pc:sldMkLst>
          <pc:docMk/>
          <pc:sldMk cId="451654538" sldId="266"/>
        </pc:sldMkLst>
      </pc:sldChg>
      <pc:sldChg chg="add del">
        <pc:chgData name="Jennifer Brooks" userId="93ef732e-884d-4c04-8997-b138296c939b" providerId="ADAL" clId="{C570C87E-C1FA-4584-8B22-6BCB549E2497}" dt="2022-04-21T10:59:15.250" v="6541" actId="47"/>
        <pc:sldMkLst>
          <pc:docMk/>
          <pc:sldMk cId="2954126727" sldId="267"/>
        </pc:sldMkLst>
      </pc:sldChg>
      <pc:sldChg chg="add modNotes">
        <pc:chgData name="Jennifer Brooks" userId="93ef732e-884d-4c04-8997-b138296c939b" providerId="ADAL" clId="{C570C87E-C1FA-4584-8B22-6BCB549E2497}" dt="2022-04-13T14:42:14.454" v="5821"/>
        <pc:sldMkLst>
          <pc:docMk/>
          <pc:sldMk cId="1138770746" sldId="269"/>
        </pc:sldMkLst>
      </pc:sldChg>
      <pc:sldChg chg="del">
        <pc:chgData name="Jennifer Brooks" userId="93ef732e-884d-4c04-8997-b138296c939b" providerId="ADAL" clId="{C570C87E-C1FA-4584-8B22-6BCB549E2497}" dt="2022-04-12T14:01:23.973" v="723" actId="47"/>
        <pc:sldMkLst>
          <pc:docMk/>
          <pc:sldMk cId="2711879807" sldId="269"/>
        </pc:sldMkLst>
      </pc:sldChg>
      <pc:sldChg chg="add">
        <pc:chgData name="Jennifer Brooks" userId="93ef732e-884d-4c04-8997-b138296c939b" providerId="ADAL" clId="{C570C87E-C1FA-4584-8B22-6BCB549E2497}" dt="2022-04-13T14:41:54.461" v="5817"/>
        <pc:sldMkLst>
          <pc:docMk/>
          <pc:sldMk cId="48277012" sldId="270"/>
        </pc:sldMkLst>
      </pc:sldChg>
      <pc:sldChg chg="del">
        <pc:chgData name="Jennifer Brooks" userId="93ef732e-884d-4c04-8997-b138296c939b" providerId="ADAL" clId="{C570C87E-C1FA-4584-8B22-6BCB549E2497}" dt="2022-04-12T14:01:26.177" v="726" actId="47"/>
        <pc:sldMkLst>
          <pc:docMk/>
          <pc:sldMk cId="3488229086" sldId="270"/>
        </pc:sldMkLst>
      </pc:sldChg>
      <pc:sldChg chg="del">
        <pc:chgData name="Jennifer Brooks" userId="93ef732e-884d-4c04-8997-b138296c939b" providerId="ADAL" clId="{C570C87E-C1FA-4584-8B22-6BCB549E2497}" dt="2022-04-12T14:01:25.571" v="725" actId="47"/>
        <pc:sldMkLst>
          <pc:docMk/>
          <pc:sldMk cId="2312617486" sldId="271"/>
        </pc:sldMkLst>
      </pc:sldChg>
      <pc:sldChg chg="del">
        <pc:chgData name="Jennifer Brooks" userId="93ef732e-884d-4c04-8997-b138296c939b" providerId="ADAL" clId="{C570C87E-C1FA-4584-8B22-6BCB549E2497}" dt="2022-04-12T14:01:24.898" v="724" actId="47"/>
        <pc:sldMkLst>
          <pc:docMk/>
          <pc:sldMk cId="1631755858" sldId="272"/>
        </pc:sldMkLst>
      </pc:sldChg>
      <pc:sldChg chg="add modNotes">
        <pc:chgData name="Jennifer Brooks" userId="93ef732e-884d-4c04-8997-b138296c939b" providerId="ADAL" clId="{C570C87E-C1FA-4584-8B22-6BCB549E2497}" dt="2022-04-13T14:42:14.454" v="5821"/>
        <pc:sldMkLst>
          <pc:docMk/>
          <pc:sldMk cId="1474946859" sldId="284"/>
        </pc:sldMkLst>
      </pc:sldChg>
      <pc:sldChg chg="add">
        <pc:chgData name="Jennifer Brooks" userId="93ef732e-884d-4c04-8997-b138296c939b" providerId="ADAL" clId="{C570C87E-C1FA-4584-8B22-6BCB549E2497}" dt="2022-04-20T07:36:02.659" v="6294"/>
        <pc:sldMkLst>
          <pc:docMk/>
          <pc:sldMk cId="4211925626" sldId="327"/>
        </pc:sldMkLst>
      </pc:sldChg>
      <pc:sldChg chg="add modTransition">
        <pc:chgData name="Jennifer Brooks" userId="93ef732e-884d-4c04-8997-b138296c939b" providerId="ADAL" clId="{C570C87E-C1FA-4584-8B22-6BCB549E2497}" dt="2022-04-20T07:36:02.659" v="6294"/>
        <pc:sldMkLst>
          <pc:docMk/>
          <pc:sldMk cId="3603926154" sldId="399"/>
        </pc:sldMkLst>
      </pc:sldChg>
      <pc:sldChg chg="add modTransition">
        <pc:chgData name="Jennifer Brooks" userId="93ef732e-884d-4c04-8997-b138296c939b" providerId="ADAL" clId="{C570C87E-C1FA-4584-8B22-6BCB549E2497}" dt="2022-04-20T07:36:02.659" v="6294"/>
        <pc:sldMkLst>
          <pc:docMk/>
          <pc:sldMk cId="3498009496" sldId="411"/>
        </pc:sldMkLst>
      </pc:sldChg>
      <pc:sldChg chg="add">
        <pc:chgData name="Jennifer Brooks" userId="93ef732e-884d-4c04-8997-b138296c939b" providerId="ADAL" clId="{C570C87E-C1FA-4584-8B22-6BCB549E2497}" dt="2022-04-20T07:36:02.659" v="6294"/>
        <pc:sldMkLst>
          <pc:docMk/>
          <pc:sldMk cId="3794534118" sldId="417"/>
        </pc:sldMkLst>
      </pc:sldChg>
      <pc:sldChg chg="add modTransition">
        <pc:chgData name="Jennifer Brooks" userId="93ef732e-884d-4c04-8997-b138296c939b" providerId="ADAL" clId="{C570C87E-C1FA-4584-8B22-6BCB549E2497}" dt="2022-04-20T07:36:02.659" v="6294"/>
        <pc:sldMkLst>
          <pc:docMk/>
          <pc:sldMk cId="4071622239" sldId="418"/>
        </pc:sldMkLst>
      </pc:sldChg>
      <pc:sldChg chg="add modTransition">
        <pc:chgData name="Jennifer Brooks" userId="93ef732e-884d-4c04-8997-b138296c939b" providerId="ADAL" clId="{C570C87E-C1FA-4584-8B22-6BCB549E2497}" dt="2022-04-20T07:36:02.659" v="6294"/>
        <pc:sldMkLst>
          <pc:docMk/>
          <pc:sldMk cId="3686449896" sldId="419"/>
        </pc:sldMkLst>
      </pc:sldChg>
      <pc:sldChg chg="modSp add mod">
        <pc:chgData name="Jennifer Brooks" userId="93ef732e-884d-4c04-8997-b138296c939b" providerId="ADAL" clId="{C570C87E-C1FA-4584-8B22-6BCB549E2497}" dt="2022-04-20T07:36:44.687" v="6341" actId="1035"/>
        <pc:sldMkLst>
          <pc:docMk/>
          <pc:sldMk cId="3035507636" sldId="420"/>
        </pc:sldMkLst>
        <pc:spChg chg="mod">
          <ac:chgData name="Jennifer Brooks" userId="93ef732e-884d-4c04-8997-b138296c939b" providerId="ADAL" clId="{C570C87E-C1FA-4584-8B22-6BCB549E2497}" dt="2022-04-20T07:36:44.687" v="6341" actId="1035"/>
          <ac:spMkLst>
            <pc:docMk/>
            <pc:sldMk cId="3035507636" sldId="420"/>
            <ac:spMk id="4" creationId="{00000000-0000-0000-0000-000000000000}"/>
          </ac:spMkLst>
        </pc:spChg>
      </pc:sldChg>
      <pc:sldChg chg="add">
        <pc:chgData name="Jennifer Brooks" userId="93ef732e-884d-4c04-8997-b138296c939b" providerId="ADAL" clId="{C570C87E-C1FA-4584-8B22-6BCB549E2497}" dt="2022-04-20T07:36:02.659" v="6294"/>
        <pc:sldMkLst>
          <pc:docMk/>
          <pc:sldMk cId="1662353495" sldId="421"/>
        </pc:sldMkLst>
      </pc:sldChg>
      <pc:sldChg chg="add">
        <pc:chgData name="Jennifer Brooks" userId="93ef732e-884d-4c04-8997-b138296c939b" providerId="ADAL" clId="{C570C87E-C1FA-4584-8B22-6BCB549E2497}" dt="2022-04-21T10:58:26.126" v="6490"/>
        <pc:sldMkLst>
          <pc:docMk/>
          <pc:sldMk cId="1564022058" sldId="427"/>
        </pc:sldMkLst>
      </pc:sldChg>
      <pc:sldChg chg="add">
        <pc:chgData name="Jennifer Brooks" userId="93ef732e-884d-4c04-8997-b138296c939b" providerId="ADAL" clId="{C570C87E-C1FA-4584-8B22-6BCB549E2497}" dt="2022-04-21T10:58:26.126" v="6490"/>
        <pc:sldMkLst>
          <pc:docMk/>
          <pc:sldMk cId="4100477747" sldId="439"/>
        </pc:sldMkLst>
      </pc:sldChg>
      <pc:sldChg chg="add">
        <pc:chgData name="Jennifer Brooks" userId="93ef732e-884d-4c04-8997-b138296c939b" providerId="ADAL" clId="{C570C87E-C1FA-4584-8B22-6BCB549E2497}" dt="2022-04-21T10:58:26.126" v="6490"/>
        <pc:sldMkLst>
          <pc:docMk/>
          <pc:sldMk cId="1429966471" sldId="440"/>
        </pc:sldMkLst>
      </pc:sldChg>
      <pc:sldChg chg="add">
        <pc:chgData name="Jennifer Brooks" userId="93ef732e-884d-4c04-8997-b138296c939b" providerId="ADAL" clId="{C570C87E-C1FA-4584-8B22-6BCB549E2497}" dt="2022-04-21T10:58:26.126" v="6490"/>
        <pc:sldMkLst>
          <pc:docMk/>
          <pc:sldMk cId="3145211119" sldId="448"/>
        </pc:sldMkLst>
      </pc:sldChg>
      <pc:sldChg chg="add">
        <pc:chgData name="Jennifer Brooks" userId="93ef732e-884d-4c04-8997-b138296c939b" providerId="ADAL" clId="{C570C87E-C1FA-4584-8B22-6BCB549E2497}" dt="2022-04-21T10:58:26.126" v="6490"/>
        <pc:sldMkLst>
          <pc:docMk/>
          <pc:sldMk cId="4273698843" sldId="458"/>
        </pc:sldMkLst>
      </pc:sldChg>
      <pc:sldChg chg="add">
        <pc:chgData name="Jennifer Brooks" userId="93ef732e-884d-4c04-8997-b138296c939b" providerId="ADAL" clId="{C570C87E-C1FA-4584-8B22-6BCB549E2497}" dt="2022-04-21T10:58:26.126" v="6490"/>
        <pc:sldMkLst>
          <pc:docMk/>
          <pc:sldMk cId="1217281416" sldId="459"/>
        </pc:sldMkLst>
      </pc:sldChg>
      <pc:sldChg chg="add">
        <pc:chgData name="Jennifer Brooks" userId="93ef732e-884d-4c04-8997-b138296c939b" providerId="ADAL" clId="{C570C87E-C1FA-4584-8B22-6BCB549E2497}" dt="2022-04-21T10:58:26.126" v="6490"/>
        <pc:sldMkLst>
          <pc:docMk/>
          <pc:sldMk cId="4224916488" sldId="465"/>
        </pc:sldMkLst>
      </pc:sldChg>
      <pc:sldChg chg="add">
        <pc:chgData name="Jennifer Brooks" userId="93ef732e-884d-4c04-8997-b138296c939b" providerId="ADAL" clId="{C570C87E-C1FA-4584-8B22-6BCB549E2497}" dt="2022-04-21T10:58:26.126" v="6490"/>
        <pc:sldMkLst>
          <pc:docMk/>
          <pc:sldMk cId="2125857126" sldId="466"/>
        </pc:sldMkLst>
      </pc:sldChg>
      <pc:sldChg chg="add">
        <pc:chgData name="Jennifer Brooks" userId="93ef732e-884d-4c04-8997-b138296c939b" providerId="ADAL" clId="{C570C87E-C1FA-4584-8B22-6BCB549E2497}" dt="2022-04-21T10:58:26.126" v="6490"/>
        <pc:sldMkLst>
          <pc:docMk/>
          <pc:sldMk cId="1744771999" sldId="471"/>
        </pc:sldMkLst>
      </pc:sldChg>
      <pc:sldChg chg="add">
        <pc:chgData name="Jennifer Brooks" userId="93ef732e-884d-4c04-8997-b138296c939b" providerId="ADAL" clId="{C570C87E-C1FA-4584-8B22-6BCB549E2497}" dt="2022-04-21T10:58:26.126" v="6490"/>
        <pc:sldMkLst>
          <pc:docMk/>
          <pc:sldMk cId="3413034024" sldId="472"/>
        </pc:sldMkLst>
      </pc:sldChg>
      <pc:sldChg chg="add">
        <pc:chgData name="Jennifer Brooks" userId="93ef732e-884d-4c04-8997-b138296c939b" providerId="ADAL" clId="{C570C87E-C1FA-4584-8B22-6BCB549E2497}" dt="2022-04-21T10:58:26.126" v="6490"/>
        <pc:sldMkLst>
          <pc:docMk/>
          <pc:sldMk cId="127976193" sldId="473"/>
        </pc:sldMkLst>
      </pc:sldChg>
      <pc:sldChg chg="add">
        <pc:chgData name="Jennifer Brooks" userId="93ef732e-884d-4c04-8997-b138296c939b" providerId="ADAL" clId="{C570C87E-C1FA-4584-8B22-6BCB549E2497}" dt="2022-04-21T10:58:26.126" v="6490"/>
        <pc:sldMkLst>
          <pc:docMk/>
          <pc:sldMk cId="3524383720" sldId="474"/>
        </pc:sldMkLst>
      </pc:sldChg>
      <pc:sldChg chg="add">
        <pc:chgData name="Jennifer Brooks" userId="93ef732e-884d-4c04-8997-b138296c939b" providerId="ADAL" clId="{C570C87E-C1FA-4584-8B22-6BCB549E2497}" dt="2022-04-21T10:58:26.126" v="6490"/>
        <pc:sldMkLst>
          <pc:docMk/>
          <pc:sldMk cId="1467939832" sldId="475"/>
        </pc:sldMkLst>
      </pc:sldChg>
      <pc:sldChg chg="add">
        <pc:chgData name="Jennifer Brooks" userId="93ef732e-884d-4c04-8997-b138296c939b" providerId="ADAL" clId="{C570C87E-C1FA-4584-8B22-6BCB549E2497}" dt="2022-04-21T10:58:26.126" v="6490"/>
        <pc:sldMkLst>
          <pc:docMk/>
          <pc:sldMk cId="3670505867" sldId="476"/>
        </pc:sldMkLst>
      </pc:sldChg>
      <pc:sldChg chg="add">
        <pc:chgData name="Jennifer Brooks" userId="93ef732e-884d-4c04-8997-b138296c939b" providerId="ADAL" clId="{C570C87E-C1FA-4584-8B22-6BCB549E2497}" dt="2022-04-21T10:58:26.126" v="6490"/>
        <pc:sldMkLst>
          <pc:docMk/>
          <pc:sldMk cId="3401488125" sldId="477"/>
        </pc:sldMkLst>
      </pc:sldChg>
      <pc:sldChg chg="add">
        <pc:chgData name="Jennifer Brooks" userId="93ef732e-884d-4c04-8997-b138296c939b" providerId="ADAL" clId="{C570C87E-C1FA-4584-8B22-6BCB549E2497}" dt="2022-04-21T10:58:26.126" v="6490"/>
        <pc:sldMkLst>
          <pc:docMk/>
          <pc:sldMk cId="3515919090" sldId="484"/>
        </pc:sldMkLst>
      </pc:sldChg>
      <pc:sldChg chg="add">
        <pc:chgData name="Jennifer Brooks" userId="93ef732e-884d-4c04-8997-b138296c939b" providerId="ADAL" clId="{C570C87E-C1FA-4584-8B22-6BCB549E2497}" dt="2022-04-20T13:03:46.673" v="6473"/>
        <pc:sldMkLst>
          <pc:docMk/>
          <pc:sldMk cId="1512173761" sldId="2390"/>
        </pc:sldMkLst>
      </pc:sldChg>
      <pc:sldChg chg="add">
        <pc:chgData name="Jennifer Brooks" userId="93ef732e-884d-4c04-8997-b138296c939b" providerId="ADAL" clId="{C570C87E-C1FA-4584-8B22-6BCB549E2497}" dt="2022-04-20T13:03:46.673" v="6473"/>
        <pc:sldMkLst>
          <pc:docMk/>
          <pc:sldMk cId="3879655432" sldId="2426"/>
        </pc:sldMkLst>
      </pc:sldChg>
      <pc:sldChg chg="add">
        <pc:chgData name="Jennifer Brooks" userId="93ef732e-884d-4c04-8997-b138296c939b" providerId="ADAL" clId="{C570C87E-C1FA-4584-8B22-6BCB549E2497}" dt="2022-04-20T13:03:46.673" v="6473"/>
        <pc:sldMkLst>
          <pc:docMk/>
          <pc:sldMk cId="1634195263" sldId="2430"/>
        </pc:sldMkLst>
      </pc:sldChg>
      <pc:sldChg chg="addSp delSp modSp mod">
        <pc:chgData name="Jennifer Brooks" userId="93ef732e-884d-4c04-8997-b138296c939b" providerId="ADAL" clId="{C570C87E-C1FA-4584-8B22-6BCB549E2497}" dt="2022-04-20T09:38:22.733" v="6469" actId="1076"/>
        <pc:sldMkLst>
          <pc:docMk/>
          <pc:sldMk cId="775657316" sldId="2442"/>
        </pc:sldMkLst>
        <pc:spChg chg="mod">
          <ac:chgData name="Jennifer Brooks" userId="93ef732e-884d-4c04-8997-b138296c939b" providerId="ADAL" clId="{C570C87E-C1FA-4584-8B22-6BCB549E2497}" dt="2022-04-12T13:58:42.852" v="569" actId="20577"/>
          <ac:spMkLst>
            <pc:docMk/>
            <pc:sldMk cId="775657316" sldId="2442"/>
            <ac:spMk id="12" creationId="{7C45B5AC-79BD-4C8A-8B48-C8D7C5FF933D}"/>
          </ac:spMkLst>
        </pc:spChg>
        <pc:spChg chg="mod">
          <ac:chgData name="Jennifer Brooks" userId="93ef732e-884d-4c04-8997-b138296c939b" providerId="ADAL" clId="{C570C87E-C1FA-4584-8B22-6BCB549E2497}" dt="2022-04-12T14:00:53.013" v="718" actId="20577"/>
          <ac:spMkLst>
            <pc:docMk/>
            <pc:sldMk cId="775657316" sldId="2442"/>
            <ac:spMk id="251" creationId="{00000000-0000-0000-0000-000000000000}"/>
          </ac:spMkLst>
        </pc:spChg>
        <pc:picChg chg="del">
          <ac:chgData name="Jennifer Brooks" userId="93ef732e-884d-4c04-8997-b138296c939b" providerId="ADAL" clId="{C570C87E-C1FA-4584-8B22-6BCB549E2497}" dt="2022-04-20T08:14:27.368" v="6426" actId="478"/>
          <ac:picMkLst>
            <pc:docMk/>
            <pc:sldMk cId="775657316" sldId="2442"/>
            <ac:picMk id="4" creationId="{DDC83A9C-3975-4E7F-B2A0-298B6433A8F6}"/>
          </ac:picMkLst>
        </pc:picChg>
        <pc:picChg chg="add mod">
          <ac:chgData name="Jennifer Brooks" userId="93ef732e-884d-4c04-8997-b138296c939b" providerId="ADAL" clId="{C570C87E-C1FA-4584-8B22-6BCB549E2497}" dt="2022-04-20T09:38:22.733" v="6469" actId="1076"/>
          <ac:picMkLst>
            <pc:docMk/>
            <pc:sldMk cId="775657316" sldId="2442"/>
            <ac:picMk id="6" creationId="{957F5CA2-715E-49D6-9994-EA00AB13AA3F}"/>
          </ac:picMkLst>
        </pc:picChg>
        <pc:picChg chg="add del mod">
          <ac:chgData name="Jennifer Brooks" userId="93ef732e-884d-4c04-8997-b138296c939b" providerId="ADAL" clId="{C570C87E-C1FA-4584-8B22-6BCB549E2497}" dt="2022-04-20T09:38:12.773" v="6462" actId="478"/>
          <ac:picMkLst>
            <pc:docMk/>
            <pc:sldMk cId="775657316" sldId="2442"/>
            <ac:picMk id="13" creationId="{D969D218-E343-4BD7-AF94-4ADE0E644490}"/>
          </ac:picMkLst>
        </pc:picChg>
      </pc:sldChg>
      <pc:sldChg chg="add">
        <pc:chgData name="Jennifer Brooks" userId="93ef732e-884d-4c04-8997-b138296c939b" providerId="ADAL" clId="{C570C87E-C1FA-4584-8B22-6BCB549E2497}" dt="2022-04-20T13:03:46.673" v="6473"/>
        <pc:sldMkLst>
          <pc:docMk/>
          <pc:sldMk cId="2402001677" sldId="2443"/>
        </pc:sldMkLst>
      </pc:sldChg>
      <pc:sldChg chg="add">
        <pc:chgData name="Jennifer Brooks" userId="93ef732e-884d-4c04-8997-b138296c939b" providerId="ADAL" clId="{C570C87E-C1FA-4584-8B22-6BCB549E2497}" dt="2022-04-20T13:03:46.673" v="6473"/>
        <pc:sldMkLst>
          <pc:docMk/>
          <pc:sldMk cId="2401474236" sldId="2444"/>
        </pc:sldMkLst>
      </pc:sldChg>
      <pc:sldChg chg="add">
        <pc:chgData name="Jennifer Brooks" userId="93ef732e-884d-4c04-8997-b138296c939b" providerId="ADAL" clId="{C570C87E-C1FA-4584-8B22-6BCB549E2497}" dt="2022-04-20T13:03:46.673" v="6473"/>
        <pc:sldMkLst>
          <pc:docMk/>
          <pc:sldMk cId="1262061193" sldId="2446"/>
        </pc:sldMkLst>
      </pc:sldChg>
      <pc:sldChg chg="modSp add mod">
        <pc:chgData name="Jennifer Brooks" userId="93ef732e-884d-4c04-8997-b138296c939b" providerId="ADAL" clId="{C570C87E-C1FA-4584-8B22-6BCB549E2497}" dt="2022-04-13T10:12:10.418" v="5057" actId="27636"/>
        <pc:sldMkLst>
          <pc:docMk/>
          <pc:sldMk cId="876807493" sldId="2447"/>
        </pc:sldMkLst>
        <pc:spChg chg="mod">
          <ac:chgData name="Jennifer Brooks" userId="93ef732e-884d-4c04-8997-b138296c939b" providerId="ADAL" clId="{C570C87E-C1FA-4584-8B22-6BCB549E2497}" dt="2022-04-13T10:12:10.418" v="5057" actId="27636"/>
          <ac:spMkLst>
            <pc:docMk/>
            <pc:sldMk cId="876807493" sldId="2447"/>
            <ac:spMk id="5" creationId="{1697E0B4-F3F1-4979-87D2-C3AD90041E40}"/>
          </ac:spMkLst>
        </pc:spChg>
      </pc:sldChg>
      <pc:sldChg chg="add">
        <pc:chgData name="Jennifer Brooks" userId="93ef732e-884d-4c04-8997-b138296c939b" providerId="ADAL" clId="{C570C87E-C1FA-4584-8B22-6BCB549E2497}" dt="2022-04-20T13:03:46.673" v="6473"/>
        <pc:sldMkLst>
          <pc:docMk/>
          <pc:sldMk cId="1523214589" sldId="2449"/>
        </pc:sldMkLst>
      </pc:sldChg>
      <pc:sldChg chg="add">
        <pc:chgData name="Jennifer Brooks" userId="93ef732e-884d-4c04-8997-b138296c939b" providerId="ADAL" clId="{C570C87E-C1FA-4584-8B22-6BCB549E2497}" dt="2022-04-20T13:03:46.673" v="6473"/>
        <pc:sldMkLst>
          <pc:docMk/>
          <pc:sldMk cId="3686268417" sldId="2452"/>
        </pc:sldMkLst>
      </pc:sldChg>
      <pc:sldChg chg="add">
        <pc:chgData name="Jennifer Brooks" userId="93ef732e-884d-4c04-8997-b138296c939b" providerId="ADAL" clId="{C570C87E-C1FA-4584-8B22-6BCB549E2497}" dt="2022-04-20T13:03:46.673" v="6473"/>
        <pc:sldMkLst>
          <pc:docMk/>
          <pc:sldMk cId="3461419455" sldId="2453"/>
        </pc:sldMkLst>
      </pc:sldChg>
      <pc:sldChg chg="del">
        <pc:chgData name="Jennifer Brooks" userId="93ef732e-884d-4c04-8997-b138296c939b" providerId="ADAL" clId="{C570C87E-C1FA-4584-8B22-6BCB549E2497}" dt="2022-04-13T09:33:06.632" v="4848" actId="47"/>
        <pc:sldMkLst>
          <pc:docMk/>
          <pc:sldMk cId="1425057551" sldId="2456"/>
        </pc:sldMkLst>
      </pc:sldChg>
      <pc:sldChg chg="del">
        <pc:chgData name="Jennifer Brooks" userId="93ef732e-884d-4c04-8997-b138296c939b" providerId="ADAL" clId="{C570C87E-C1FA-4584-8B22-6BCB549E2497}" dt="2022-04-13T09:33:06.632" v="4848" actId="47"/>
        <pc:sldMkLst>
          <pc:docMk/>
          <pc:sldMk cId="3394232796" sldId="2464"/>
        </pc:sldMkLst>
      </pc:sldChg>
      <pc:sldChg chg="del">
        <pc:chgData name="Jennifer Brooks" userId="93ef732e-884d-4c04-8997-b138296c939b" providerId="ADAL" clId="{C570C87E-C1FA-4584-8B22-6BCB549E2497}" dt="2022-04-07T08:02:28.521" v="396" actId="47"/>
        <pc:sldMkLst>
          <pc:docMk/>
          <pc:sldMk cId="312568688" sldId="2468"/>
        </pc:sldMkLst>
      </pc:sldChg>
      <pc:sldChg chg="del">
        <pc:chgData name="Jennifer Brooks" userId="93ef732e-884d-4c04-8997-b138296c939b" providerId="ADAL" clId="{C570C87E-C1FA-4584-8B22-6BCB549E2497}" dt="2022-04-12T14:01:07.573" v="720" actId="47"/>
        <pc:sldMkLst>
          <pc:docMk/>
          <pc:sldMk cId="3652100312" sldId="2472"/>
        </pc:sldMkLst>
      </pc:sldChg>
      <pc:sldChg chg="addSp delSp modSp mod">
        <pc:chgData name="Jennifer Brooks" userId="93ef732e-884d-4c04-8997-b138296c939b" providerId="ADAL" clId="{C570C87E-C1FA-4584-8B22-6BCB549E2497}" dt="2022-04-13T10:24:21.552" v="5175" actId="20577"/>
        <pc:sldMkLst>
          <pc:docMk/>
          <pc:sldMk cId="2928650360" sldId="2481"/>
        </pc:sldMkLst>
        <pc:spChg chg="mod">
          <ac:chgData name="Jennifer Brooks" userId="93ef732e-884d-4c04-8997-b138296c939b" providerId="ADAL" clId="{C570C87E-C1FA-4584-8B22-6BCB549E2497}" dt="2022-04-13T10:24:21.552" v="5175" actId="20577"/>
          <ac:spMkLst>
            <pc:docMk/>
            <pc:sldMk cId="2928650360" sldId="2481"/>
            <ac:spMk id="2" creationId="{C2261CB7-E0F5-42A5-B2F4-349C3C2EE127}"/>
          </ac:spMkLst>
        </pc:spChg>
        <pc:spChg chg="del">
          <ac:chgData name="Jennifer Brooks" userId="93ef732e-884d-4c04-8997-b138296c939b" providerId="ADAL" clId="{C570C87E-C1FA-4584-8B22-6BCB549E2497}" dt="2022-04-12T14:50:55.295" v="2887" actId="478"/>
          <ac:spMkLst>
            <pc:docMk/>
            <pc:sldMk cId="2928650360" sldId="2481"/>
            <ac:spMk id="3" creationId="{F63FB801-316D-4C5F-B616-44124F24B970}"/>
          </ac:spMkLst>
        </pc:spChg>
        <pc:spChg chg="del">
          <ac:chgData name="Jennifer Brooks" userId="93ef732e-884d-4c04-8997-b138296c939b" providerId="ADAL" clId="{C570C87E-C1FA-4584-8B22-6BCB549E2497}" dt="2022-04-12T14:07:34.731" v="906" actId="478"/>
          <ac:spMkLst>
            <pc:docMk/>
            <pc:sldMk cId="2928650360" sldId="2481"/>
            <ac:spMk id="4" creationId="{790C8B87-9613-4383-8106-FA1870816EE1}"/>
          </ac:spMkLst>
        </pc:spChg>
        <pc:spChg chg="del mod">
          <ac:chgData name="Jennifer Brooks" userId="93ef732e-884d-4c04-8997-b138296c939b" providerId="ADAL" clId="{C570C87E-C1FA-4584-8B22-6BCB549E2497}" dt="2022-04-12T14:07:44.356" v="911" actId="478"/>
          <ac:spMkLst>
            <pc:docMk/>
            <pc:sldMk cId="2928650360" sldId="2481"/>
            <ac:spMk id="6" creationId="{B6A6F8DC-500F-4322-B2F6-F185FB637D09}"/>
          </ac:spMkLst>
        </pc:spChg>
        <pc:spChg chg="add mod">
          <ac:chgData name="Jennifer Brooks" userId="93ef732e-884d-4c04-8997-b138296c939b" providerId="ADAL" clId="{C570C87E-C1FA-4584-8B22-6BCB549E2497}" dt="2022-04-13T10:14:00.152" v="5062" actId="1076"/>
          <ac:spMkLst>
            <pc:docMk/>
            <pc:sldMk cId="2928650360" sldId="2481"/>
            <ac:spMk id="9" creationId="{F7230166-292A-47E0-A0E2-7C26C024B65B}"/>
          </ac:spMkLst>
        </pc:spChg>
        <pc:graphicFrameChg chg="del">
          <ac:chgData name="Jennifer Brooks" userId="93ef732e-884d-4c04-8997-b138296c939b" providerId="ADAL" clId="{C570C87E-C1FA-4584-8B22-6BCB549E2497}" dt="2022-04-12T14:07:36.584" v="907" actId="478"/>
          <ac:graphicFrameMkLst>
            <pc:docMk/>
            <pc:sldMk cId="2928650360" sldId="2481"/>
            <ac:graphicFrameMk id="5" creationId="{F680437D-6686-4D86-A7BA-4525CBBD67A6}"/>
          </ac:graphicFrameMkLst>
        </pc:graphicFrameChg>
        <pc:graphicFrameChg chg="del mod">
          <ac:chgData name="Jennifer Brooks" userId="93ef732e-884d-4c04-8997-b138296c939b" providerId="ADAL" clId="{C570C87E-C1FA-4584-8B22-6BCB549E2497}" dt="2022-04-12T14:07:39.118" v="909" actId="478"/>
          <ac:graphicFrameMkLst>
            <pc:docMk/>
            <pc:sldMk cId="2928650360" sldId="2481"/>
            <ac:graphicFrameMk id="7" creationId="{FFD735FD-1996-474B-8B35-02F411794BB2}"/>
          </ac:graphicFrameMkLst>
        </pc:graphicFrameChg>
      </pc:sldChg>
      <pc:sldChg chg="del ord">
        <pc:chgData name="Jennifer Brooks" userId="93ef732e-884d-4c04-8997-b138296c939b" providerId="ADAL" clId="{C570C87E-C1FA-4584-8B22-6BCB549E2497}" dt="2022-04-13T09:59:35.022" v="4850" actId="47"/>
        <pc:sldMkLst>
          <pc:docMk/>
          <pc:sldMk cId="3626440795" sldId="2483"/>
        </pc:sldMkLst>
      </pc:sldChg>
      <pc:sldChg chg="del">
        <pc:chgData name="Jennifer Brooks" userId="93ef732e-884d-4c04-8997-b138296c939b" providerId="ADAL" clId="{C570C87E-C1FA-4584-8B22-6BCB549E2497}" dt="2022-04-12T14:35:03.880" v="1835" actId="47"/>
        <pc:sldMkLst>
          <pc:docMk/>
          <pc:sldMk cId="2379602588" sldId="2488"/>
        </pc:sldMkLst>
      </pc:sldChg>
      <pc:sldChg chg="del">
        <pc:chgData name="Jennifer Brooks" userId="93ef732e-884d-4c04-8997-b138296c939b" providerId="ADAL" clId="{C570C87E-C1FA-4584-8B22-6BCB549E2497}" dt="2022-04-12T14:01:32.243" v="729" actId="47"/>
        <pc:sldMkLst>
          <pc:docMk/>
          <pc:sldMk cId="904247479" sldId="2490"/>
        </pc:sldMkLst>
      </pc:sldChg>
      <pc:sldChg chg="del ord">
        <pc:chgData name="Jennifer Brooks" userId="93ef732e-884d-4c04-8997-b138296c939b" providerId="ADAL" clId="{C570C87E-C1FA-4584-8B22-6BCB549E2497}" dt="2022-04-13T09:59:35.022" v="4850" actId="47"/>
        <pc:sldMkLst>
          <pc:docMk/>
          <pc:sldMk cId="332235081" sldId="2492"/>
        </pc:sldMkLst>
      </pc:sldChg>
      <pc:sldChg chg="del">
        <pc:chgData name="Jennifer Brooks" userId="93ef732e-884d-4c04-8997-b138296c939b" providerId="ADAL" clId="{C570C87E-C1FA-4584-8B22-6BCB549E2497}" dt="2022-04-12T14:01:33.087" v="730" actId="47"/>
        <pc:sldMkLst>
          <pc:docMk/>
          <pc:sldMk cId="3882366744" sldId="2495"/>
        </pc:sldMkLst>
      </pc:sldChg>
      <pc:sldChg chg="addSp delSp modSp mod">
        <pc:chgData name="Jennifer Brooks" userId="93ef732e-884d-4c04-8997-b138296c939b" providerId="ADAL" clId="{C570C87E-C1FA-4584-8B22-6BCB549E2497}" dt="2022-04-20T09:38:28.671" v="6472" actId="1076"/>
        <pc:sldMkLst>
          <pc:docMk/>
          <pc:sldMk cId="190529881" sldId="2497"/>
        </pc:sldMkLst>
        <pc:spChg chg="mod">
          <ac:chgData name="Jennifer Brooks" userId="93ef732e-884d-4c04-8997-b138296c939b" providerId="ADAL" clId="{C570C87E-C1FA-4584-8B22-6BCB549E2497}" dt="2022-04-12T13:58:47.567" v="572" actId="20577"/>
          <ac:spMkLst>
            <pc:docMk/>
            <pc:sldMk cId="190529881" sldId="2497"/>
            <ac:spMk id="8" creationId="{317CD5F9-C15C-48FD-81A7-BECAD24A792B}"/>
          </ac:spMkLst>
        </pc:spChg>
        <pc:graphicFrameChg chg="mod modGraphic">
          <ac:chgData name="Jennifer Brooks" userId="93ef732e-884d-4c04-8997-b138296c939b" providerId="ADAL" clId="{C570C87E-C1FA-4584-8B22-6BCB549E2497}" dt="2022-04-13T09:12:32.388" v="4835" actId="14734"/>
          <ac:graphicFrameMkLst>
            <pc:docMk/>
            <pc:sldMk cId="190529881" sldId="2497"/>
            <ac:graphicFrameMk id="5" creationId="{501B5BD3-E9B9-47E2-B491-D1C561DA5EE5}"/>
          </ac:graphicFrameMkLst>
        </pc:graphicFrameChg>
        <pc:picChg chg="del">
          <ac:chgData name="Jennifer Brooks" userId="93ef732e-884d-4c04-8997-b138296c939b" providerId="ADAL" clId="{C570C87E-C1FA-4584-8B22-6BCB549E2497}" dt="2022-04-20T08:14:50.964" v="6458" actId="478"/>
          <ac:picMkLst>
            <pc:docMk/>
            <pc:sldMk cId="190529881" sldId="2497"/>
            <ac:picMk id="2" creationId="{FF3A1419-8BC7-4C4A-B8CF-4599D21D1752}"/>
          </ac:picMkLst>
        </pc:picChg>
        <pc:picChg chg="add del mod">
          <ac:chgData name="Jennifer Brooks" userId="93ef732e-884d-4c04-8997-b138296c939b" providerId="ADAL" clId="{C570C87E-C1FA-4584-8B22-6BCB549E2497}" dt="2022-04-20T09:38:26.063" v="6470" actId="478"/>
          <ac:picMkLst>
            <pc:docMk/>
            <pc:sldMk cId="190529881" sldId="2497"/>
            <ac:picMk id="17" creationId="{409B83EF-B9D6-4EE1-A92E-2C198B4E604F}"/>
          </ac:picMkLst>
        </pc:picChg>
        <pc:picChg chg="add mod">
          <ac:chgData name="Jennifer Brooks" userId="93ef732e-884d-4c04-8997-b138296c939b" providerId="ADAL" clId="{C570C87E-C1FA-4584-8B22-6BCB549E2497}" dt="2022-04-20T09:38:28.671" v="6472" actId="1076"/>
          <ac:picMkLst>
            <pc:docMk/>
            <pc:sldMk cId="190529881" sldId="2497"/>
            <ac:picMk id="18" creationId="{F64213FF-F0A6-434D-A33B-14F55BA27269}"/>
          </ac:picMkLst>
        </pc:picChg>
      </pc:sldChg>
      <pc:sldChg chg="addSp modSp add del setBg">
        <pc:chgData name="Jennifer Brooks" userId="93ef732e-884d-4c04-8997-b138296c939b" providerId="ADAL" clId="{C570C87E-C1FA-4584-8B22-6BCB549E2497}" dt="2022-04-12T14:02:28.633" v="756" actId="2696"/>
        <pc:sldMkLst>
          <pc:docMk/>
          <pc:sldMk cId="2688398592" sldId="2498"/>
        </pc:sldMkLst>
        <pc:spChg chg="add mod">
          <ac:chgData name="Jennifer Brooks" userId="93ef732e-884d-4c04-8997-b138296c939b" providerId="ADAL" clId="{C570C87E-C1FA-4584-8B22-6BCB549E2497}" dt="2022-04-12T14:02:23.355" v="746"/>
          <ac:spMkLst>
            <pc:docMk/>
            <pc:sldMk cId="2688398592" sldId="2498"/>
            <ac:spMk id="6" creationId="{2679D140-3949-4252-9A9F-2D79FBDF8C06}"/>
          </ac:spMkLst>
        </pc:spChg>
        <pc:spChg chg="add mod">
          <ac:chgData name="Jennifer Brooks" userId="93ef732e-884d-4c04-8997-b138296c939b" providerId="ADAL" clId="{C570C87E-C1FA-4584-8B22-6BCB549E2497}" dt="2022-04-12T14:02:23.475" v="755"/>
          <ac:spMkLst>
            <pc:docMk/>
            <pc:sldMk cId="2688398592" sldId="2498"/>
            <ac:spMk id="7" creationId="{6AC64E34-05CE-48F6-BBF4-F3D4C7340081}"/>
          </ac:spMkLst>
        </pc:spChg>
        <pc:picChg chg="add mod">
          <ac:chgData name="Jennifer Brooks" userId="93ef732e-884d-4c04-8997-b138296c939b" providerId="ADAL" clId="{C570C87E-C1FA-4584-8B22-6BCB549E2497}" dt="2022-04-12T14:02:22.434" v="736"/>
          <ac:picMkLst>
            <pc:docMk/>
            <pc:sldMk cId="2688398592" sldId="2498"/>
            <ac:picMk id="3" creationId="{1DAA4462-3339-4D4C-99BF-ECC3D716B415}"/>
          </ac:picMkLst>
        </pc:picChg>
        <pc:picChg chg="add mod">
          <ac:chgData name="Jennifer Brooks" userId="93ef732e-884d-4c04-8997-b138296c939b" providerId="ADAL" clId="{C570C87E-C1FA-4584-8B22-6BCB549E2497}" dt="2022-04-12T14:02:23.158" v="738"/>
          <ac:picMkLst>
            <pc:docMk/>
            <pc:sldMk cId="2688398592" sldId="2498"/>
            <ac:picMk id="5" creationId="{E1673F3B-39D6-4BF0-A4B1-F0FC7DD24B9E}"/>
          </ac:picMkLst>
        </pc:picChg>
      </pc:sldChg>
      <pc:sldChg chg="addSp modSp add del ord setBg">
        <pc:chgData name="Jennifer Brooks" userId="93ef732e-884d-4c04-8997-b138296c939b" providerId="ADAL" clId="{C570C87E-C1FA-4584-8B22-6BCB549E2497}" dt="2022-04-20T08:03:58.459" v="6342" actId="47"/>
        <pc:sldMkLst>
          <pc:docMk/>
          <pc:sldMk cId="3054581422" sldId="2498"/>
        </pc:sldMkLst>
        <pc:spChg chg="add mod">
          <ac:chgData name="Jennifer Brooks" userId="93ef732e-884d-4c04-8997-b138296c939b" providerId="ADAL" clId="{C570C87E-C1FA-4584-8B22-6BCB549E2497}" dt="2022-04-13T09:11:23.019" v="4754"/>
          <ac:spMkLst>
            <pc:docMk/>
            <pc:sldMk cId="3054581422" sldId="2498"/>
            <ac:spMk id="6" creationId="{831A7CB7-C760-4DCE-9449-B9B103C60D07}"/>
          </ac:spMkLst>
        </pc:spChg>
        <pc:spChg chg="add mod">
          <ac:chgData name="Jennifer Brooks" userId="93ef732e-884d-4c04-8997-b138296c939b" providerId="ADAL" clId="{C570C87E-C1FA-4584-8B22-6BCB549E2497}" dt="2022-04-12T14:02:41.807" v="781"/>
          <ac:spMkLst>
            <pc:docMk/>
            <pc:sldMk cId="3054581422" sldId="2498"/>
            <ac:spMk id="7" creationId="{2029B25A-C73A-4142-9EDF-38FAD856C4F8}"/>
          </ac:spMkLst>
        </pc:spChg>
        <pc:picChg chg="add mod">
          <ac:chgData name="Jennifer Brooks" userId="93ef732e-884d-4c04-8997-b138296c939b" providerId="ADAL" clId="{C570C87E-C1FA-4584-8B22-6BCB549E2497}" dt="2022-04-12T14:02:41.354" v="762"/>
          <ac:picMkLst>
            <pc:docMk/>
            <pc:sldMk cId="3054581422" sldId="2498"/>
            <ac:picMk id="3" creationId="{D59DF259-5543-480B-9EE3-BD8019E1D5D6}"/>
          </ac:picMkLst>
        </pc:picChg>
        <pc:picChg chg="add mod">
          <ac:chgData name="Jennifer Brooks" userId="93ef732e-884d-4c04-8997-b138296c939b" providerId="ADAL" clId="{C570C87E-C1FA-4584-8B22-6BCB549E2497}" dt="2022-04-12T14:02:41.544" v="764"/>
          <ac:picMkLst>
            <pc:docMk/>
            <pc:sldMk cId="3054581422" sldId="2498"/>
            <ac:picMk id="5" creationId="{D460B591-0C7B-498F-99BE-F7F6F540C4E1}"/>
          </ac:picMkLst>
        </pc:picChg>
      </pc:sldChg>
      <pc:sldChg chg="modSp del mod">
        <pc:chgData name="Jennifer Brooks" userId="93ef732e-884d-4c04-8997-b138296c939b" providerId="ADAL" clId="{C570C87E-C1FA-4584-8B22-6BCB549E2497}" dt="2022-04-12T14:01:04.263" v="719" actId="47"/>
        <pc:sldMkLst>
          <pc:docMk/>
          <pc:sldMk cId="3989943500" sldId="2498"/>
        </pc:sldMkLst>
        <pc:spChg chg="mod">
          <ac:chgData name="Jennifer Brooks" userId="93ef732e-884d-4c04-8997-b138296c939b" providerId="ADAL" clId="{C570C87E-C1FA-4584-8B22-6BCB549E2497}" dt="2022-03-29T13:46:50.216" v="55" actId="20577"/>
          <ac:spMkLst>
            <pc:docMk/>
            <pc:sldMk cId="3989943500" sldId="2498"/>
            <ac:spMk id="4" creationId="{5681BCF6-8844-4FE3-8346-31ABF8DB53B0}"/>
          </ac:spMkLst>
        </pc:spChg>
      </pc:sldChg>
      <pc:sldChg chg="addSp modSp add del ord setBg">
        <pc:chgData name="Jennifer Brooks" userId="93ef732e-884d-4c04-8997-b138296c939b" providerId="ADAL" clId="{C570C87E-C1FA-4584-8B22-6BCB549E2497}" dt="2022-04-20T08:12:39.378" v="6370" actId="47"/>
        <pc:sldMkLst>
          <pc:docMk/>
          <pc:sldMk cId="3871537892" sldId="2499"/>
        </pc:sldMkLst>
        <pc:spChg chg="add mod">
          <ac:chgData name="Jennifer Brooks" userId="93ef732e-884d-4c04-8997-b138296c939b" providerId="ADAL" clId="{C570C87E-C1FA-4584-8B22-6BCB549E2497}" dt="2022-04-12T14:03:03.996" v="799"/>
          <ac:spMkLst>
            <pc:docMk/>
            <pc:sldMk cId="3871537892" sldId="2499"/>
            <ac:spMk id="6" creationId="{5CB8952F-A5D4-41CE-90E8-2FCC10C28E11}"/>
          </ac:spMkLst>
        </pc:spChg>
        <pc:spChg chg="add mod">
          <ac:chgData name="Jennifer Brooks" userId="93ef732e-884d-4c04-8997-b138296c939b" providerId="ADAL" clId="{C570C87E-C1FA-4584-8B22-6BCB549E2497}" dt="2022-04-12T14:03:04.084" v="808"/>
          <ac:spMkLst>
            <pc:docMk/>
            <pc:sldMk cId="3871537892" sldId="2499"/>
            <ac:spMk id="7" creationId="{8848A304-CEC2-43E6-85E4-5F49184DBD2A}"/>
          </ac:spMkLst>
        </pc:spChg>
        <pc:picChg chg="add mod">
          <ac:chgData name="Jennifer Brooks" userId="93ef732e-884d-4c04-8997-b138296c939b" providerId="ADAL" clId="{C570C87E-C1FA-4584-8B22-6BCB549E2497}" dt="2022-04-12T14:03:03.733" v="789"/>
          <ac:picMkLst>
            <pc:docMk/>
            <pc:sldMk cId="3871537892" sldId="2499"/>
            <ac:picMk id="3" creationId="{B1723D21-34A1-4D38-9A90-8B2713731F8A}"/>
          </ac:picMkLst>
        </pc:picChg>
        <pc:picChg chg="add mod">
          <ac:chgData name="Jennifer Brooks" userId="93ef732e-884d-4c04-8997-b138296c939b" providerId="ADAL" clId="{C570C87E-C1FA-4584-8B22-6BCB549E2497}" dt="2022-04-12T14:03:03.858" v="791"/>
          <ac:picMkLst>
            <pc:docMk/>
            <pc:sldMk cId="3871537892" sldId="2499"/>
            <ac:picMk id="5" creationId="{1AE521F8-E314-4DE0-98A0-9CE186CBF1B1}"/>
          </ac:picMkLst>
        </pc:picChg>
      </pc:sldChg>
      <pc:sldChg chg="modSp new mod">
        <pc:chgData name="Jennifer Brooks" userId="93ef732e-884d-4c04-8997-b138296c939b" providerId="ADAL" clId="{C570C87E-C1FA-4584-8B22-6BCB549E2497}" dt="2022-04-12T14:07:05.253" v="905" actId="20577"/>
        <pc:sldMkLst>
          <pc:docMk/>
          <pc:sldMk cId="498407675" sldId="2500"/>
        </pc:sldMkLst>
        <pc:spChg chg="mod">
          <ac:chgData name="Jennifer Brooks" userId="93ef732e-884d-4c04-8997-b138296c939b" providerId="ADAL" clId="{C570C87E-C1FA-4584-8B22-6BCB549E2497}" dt="2022-04-12T14:06:48.535" v="845" actId="403"/>
          <ac:spMkLst>
            <pc:docMk/>
            <pc:sldMk cId="498407675" sldId="2500"/>
            <ac:spMk id="2" creationId="{4E5ABBA6-267E-4984-B833-A2E9B36F4DA2}"/>
          </ac:spMkLst>
        </pc:spChg>
        <pc:spChg chg="mod">
          <ac:chgData name="Jennifer Brooks" userId="93ef732e-884d-4c04-8997-b138296c939b" providerId="ADAL" clId="{C570C87E-C1FA-4584-8B22-6BCB549E2497}" dt="2022-04-12T14:07:05.253" v="905" actId="20577"/>
          <ac:spMkLst>
            <pc:docMk/>
            <pc:sldMk cId="498407675" sldId="2500"/>
            <ac:spMk id="4" creationId="{7712E16D-7616-475D-865B-A8E4D97F62C2}"/>
          </ac:spMkLst>
        </pc:spChg>
      </pc:sldChg>
      <pc:sldChg chg="addSp modSp add del setBg">
        <pc:chgData name="Jennifer Brooks" userId="93ef732e-884d-4c04-8997-b138296c939b" providerId="ADAL" clId="{C570C87E-C1FA-4584-8B22-6BCB549E2497}" dt="2022-04-12T14:03:32.678" v="834" actId="2696"/>
        <pc:sldMkLst>
          <pc:docMk/>
          <pc:sldMk cId="2856134848" sldId="2500"/>
        </pc:sldMkLst>
        <pc:spChg chg="add mod">
          <ac:chgData name="Jennifer Brooks" userId="93ef732e-884d-4c04-8997-b138296c939b" providerId="ADAL" clId="{C570C87E-C1FA-4584-8B22-6BCB549E2497}" dt="2022-04-12T14:03:28.661" v="824"/>
          <ac:spMkLst>
            <pc:docMk/>
            <pc:sldMk cId="2856134848" sldId="2500"/>
            <ac:spMk id="6" creationId="{A1B06F0C-0042-47D4-8BC9-256CBB5512DC}"/>
          </ac:spMkLst>
        </pc:spChg>
        <pc:spChg chg="add mod">
          <ac:chgData name="Jennifer Brooks" userId="93ef732e-884d-4c04-8997-b138296c939b" providerId="ADAL" clId="{C570C87E-C1FA-4584-8B22-6BCB549E2497}" dt="2022-04-12T14:03:28.713" v="833"/>
          <ac:spMkLst>
            <pc:docMk/>
            <pc:sldMk cId="2856134848" sldId="2500"/>
            <ac:spMk id="7" creationId="{066BCC72-FDA0-4AAA-9537-5148C2C1C741}"/>
          </ac:spMkLst>
        </pc:spChg>
        <pc:picChg chg="add mod">
          <ac:chgData name="Jennifer Brooks" userId="93ef732e-884d-4c04-8997-b138296c939b" providerId="ADAL" clId="{C570C87E-C1FA-4584-8B22-6BCB549E2497}" dt="2022-04-12T14:03:28.443" v="814"/>
          <ac:picMkLst>
            <pc:docMk/>
            <pc:sldMk cId="2856134848" sldId="2500"/>
            <ac:picMk id="3" creationId="{F520B515-3D5D-4B19-A994-A0A39F19A750}"/>
          </ac:picMkLst>
        </pc:picChg>
        <pc:picChg chg="add mod">
          <ac:chgData name="Jennifer Brooks" userId="93ef732e-884d-4c04-8997-b138296c939b" providerId="ADAL" clId="{C570C87E-C1FA-4584-8B22-6BCB549E2497}" dt="2022-04-12T14:03:28.591" v="816"/>
          <ac:picMkLst>
            <pc:docMk/>
            <pc:sldMk cId="2856134848" sldId="2500"/>
            <ac:picMk id="5" creationId="{4C57C048-CB50-4C10-805C-C665AE7EA336}"/>
          </ac:picMkLst>
        </pc:picChg>
      </pc:sldChg>
      <pc:sldChg chg="addSp delSp modSp new mod ord">
        <pc:chgData name="Jennifer Brooks" userId="93ef732e-884d-4c04-8997-b138296c939b" providerId="ADAL" clId="{C570C87E-C1FA-4584-8B22-6BCB549E2497}" dt="2022-04-20T13:34:12.381" v="6479" actId="313"/>
        <pc:sldMkLst>
          <pc:docMk/>
          <pc:sldMk cId="3181833827" sldId="2501"/>
        </pc:sldMkLst>
        <pc:spChg chg="mod">
          <ac:chgData name="Jennifer Brooks" userId="93ef732e-884d-4c04-8997-b138296c939b" providerId="ADAL" clId="{C570C87E-C1FA-4584-8B22-6BCB549E2497}" dt="2022-04-13T10:26:28.213" v="5201" actId="14100"/>
          <ac:spMkLst>
            <pc:docMk/>
            <pc:sldMk cId="3181833827" sldId="2501"/>
            <ac:spMk id="2" creationId="{C8F394A5-1DB6-45CC-A028-4DED70146A33}"/>
          </ac:spMkLst>
        </pc:spChg>
        <pc:spChg chg="del">
          <ac:chgData name="Jennifer Brooks" userId="93ef732e-884d-4c04-8997-b138296c939b" providerId="ADAL" clId="{C570C87E-C1FA-4584-8B22-6BCB549E2497}" dt="2022-04-12T14:54:26.645" v="3045" actId="478"/>
          <ac:spMkLst>
            <pc:docMk/>
            <pc:sldMk cId="3181833827" sldId="2501"/>
            <ac:spMk id="3" creationId="{C99607C0-0EF3-44A7-8B68-4995184ED3DB}"/>
          </ac:spMkLst>
        </pc:spChg>
        <pc:spChg chg="del mod">
          <ac:chgData name="Jennifer Brooks" userId="93ef732e-884d-4c04-8997-b138296c939b" providerId="ADAL" clId="{C570C87E-C1FA-4584-8B22-6BCB549E2497}" dt="2022-04-12T14:34:55.918" v="1824" actId="478"/>
          <ac:spMkLst>
            <pc:docMk/>
            <pc:sldMk cId="3181833827" sldId="2501"/>
            <ac:spMk id="4" creationId="{CA5BE145-EC85-4755-B4B6-0FFD27FBB82D}"/>
          </ac:spMkLst>
        </pc:spChg>
        <pc:spChg chg="add mod">
          <ac:chgData name="Jennifer Brooks" userId="93ef732e-884d-4c04-8997-b138296c939b" providerId="ADAL" clId="{C570C87E-C1FA-4584-8B22-6BCB549E2497}" dt="2022-04-13T10:26:31.080" v="5202" actId="1076"/>
          <ac:spMkLst>
            <pc:docMk/>
            <pc:sldMk cId="3181833827" sldId="2501"/>
            <ac:spMk id="6" creationId="{EDB54C94-400E-43A8-8C20-8F4A65DE2927}"/>
          </ac:spMkLst>
        </pc:spChg>
        <pc:graphicFrameChg chg="add mod modGraphic">
          <ac:chgData name="Jennifer Brooks" userId="93ef732e-884d-4c04-8997-b138296c939b" providerId="ADAL" clId="{C570C87E-C1FA-4584-8B22-6BCB549E2497}" dt="2022-04-20T13:34:12.381" v="6479" actId="313"/>
          <ac:graphicFrameMkLst>
            <pc:docMk/>
            <pc:sldMk cId="3181833827" sldId="2501"/>
            <ac:graphicFrameMk id="5" creationId="{577EC0B2-1077-4AF9-82D4-6257446B8AA2}"/>
          </ac:graphicFrameMkLst>
        </pc:graphicFrameChg>
      </pc:sldChg>
      <pc:sldChg chg="modSp new mod ord">
        <pc:chgData name="Jennifer Brooks" userId="93ef732e-884d-4c04-8997-b138296c939b" providerId="ADAL" clId="{C570C87E-C1FA-4584-8B22-6BCB549E2497}" dt="2022-04-13T10:37:13.193" v="5812" actId="20577"/>
        <pc:sldMkLst>
          <pc:docMk/>
          <pc:sldMk cId="2132005953" sldId="2502"/>
        </pc:sldMkLst>
        <pc:spChg chg="mod">
          <ac:chgData name="Jennifer Brooks" userId="93ef732e-884d-4c04-8997-b138296c939b" providerId="ADAL" clId="{C570C87E-C1FA-4584-8B22-6BCB549E2497}" dt="2022-04-13T10:24:46.512" v="5192" actId="20577"/>
          <ac:spMkLst>
            <pc:docMk/>
            <pc:sldMk cId="2132005953" sldId="2502"/>
            <ac:spMk id="2" creationId="{C3F71AFA-7EB9-494C-B9C1-18BB70D59B3C}"/>
          </ac:spMkLst>
        </pc:spChg>
        <pc:spChg chg="mod">
          <ac:chgData name="Jennifer Brooks" userId="93ef732e-884d-4c04-8997-b138296c939b" providerId="ADAL" clId="{C570C87E-C1FA-4584-8B22-6BCB549E2497}" dt="2022-04-13T10:37:13.193" v="5812" actId="20577"/>
          <ac:spMkLst>
            <pc:docMk/>
            <pc:sldMk cId="2132005953" sldId="2502"/>
            <ac:spMk id="4" creationId="{B24183F5-D73B-46F3-A9B4-36DB8B125963}"/>
          </ac:spMkLst>
        </pc:spChg>
      </pc:sldChg>
      <pc:sldChg chg="modSp new mod">
        <pc:chgData name="Jennifer Brooks" userId="93ef732e-884d-4c04-8997-b138296c939b" providerId="ADAL" clId="{C570C87E-C1FA-4584-8B22-6BCB549E2497}" dt="2022-04-13T10:10:53.513" v="5052" actId="20577"/>
        <pc:sldMkLst>
          <pc:docMk/>
          <pc:sldMk cId="824366823" sldId="2503"/>
        </pc:sldMkLst>
        <pc:spChg chg="mod">
          <ac:chgData name="Jennifer Brooks" userId="93ef732e-884d-4c04-8997-b138296c939b" providerId="ADAL" clId="{C570C87E-C1FA-4584-8B22-6BCB549E2497}" dt="2022-04-13T10:10:53.513" v="5052" actId="20577"/>
          <ac:spMkLst>
            <pc:docMk/>
            <pc:sldMk cId="824366823" sldId="2503"/>
            <ac:spMk id="2" creationId="{D44838BE-959D-4069-90F8-BF5B5FBA2FF9}"/>
          </ac:spMkLst>
        </pc:spChg>
        <pc:spChg chg="mod">
          <ac:chgData name="Jennifer Brooks" userId="93ef732e-884d-4c04-8997-b138296c939b" providerId="ADAL" clId="{C570C87E-C1FA-4584-8B22-6BCB549E2497}" dt="2022-04-13T10:09:57.499" v="5033" actId="20577"/>
          <ac:spMkLst>
            <pc:docMk/>
            <pc:sldMk cId="824366823" sldId="2503"/>
            <ac:spMk id="3" creationId="{957F2B2F-8632-4155-A1B1-1691715D6444}"/>
          </ac:spMkLst>
        </pc:spChg>
        <pc:spChg chg="mod">
          <ac:chgData name="Jennifer Brooks" userId="93ef732e-884d-4c04-8997-b138296c939b" providerId="ADAL" clId="{C570C87E-C1FA-4584-8B22-6BCB549E2497}" dt="2022-04-12T15:18:39.278" v="3847" actId="20577"/>
          <ac:spMkLst>
            <pc:docMk/>
            <pc:sldMk cId="824366823" sldId="2503"/>
            <ac:spMk id="4" creationId="{ACDE97B3-6974-48CB-9BBF-04DF749E3F9B}"/>
          </ac:spMkLst>
        </pc:spChg>
      </pc:sldChg>
      <pc:sldChg chg="modSp new mod ord">
        <pc:chgData name="Jennifer Brooks" userId="93ef732e-884d-4c04-8997-b138296c939b" providerId="ADAL" clId="{C570C87E-C1FA-4584-8B22-6BCB549E2497}" dt="2022-04-21T10:58:49.087" v="6538" actId="20577"/>
        <pc:sldMkLst>
          <pc:docMk/>
          <pc:sldMk cId="1486754614" sldId="2504"/>
        </pc:sldMkLst>
        <pc:spChg chg="mod">
          <ac:chgData name="Jennifer Brooks" userId="93ef732e-884d-4c04-8997-b138296c939b" providerId="ADAL" clId="{C570C87E-C1FA-4584-8B22-6BCB549E2497}" dt="2022-04-13T10:09:05.086" v="4961" actId="20577"/>
          <ac:spMkLst>
            <pc:docMk/>
            <pc:sldMk cId="1486754614" sldId="2504"/>
            <ac:spMk id="2" creationId="{C1E20C84-DC7D-4DD0-B75B-799667FD5170}"/>
          </ac:spMkLst>
        </pc:spChg>
        <pc:spChg chg="mod">
          <ac:chgData name="Jennifer Brooks" userId="93ef732e-884d-4c04-8997-b138296c939b" providerId="ADAL" clId="{C570C87E-C1FA-4584-8B22-6BCB549E2497}" dt="2022-04-21T10:58:49.087" v="6538" actId="20577"/>
          <ac:spMkLst>
            <pc:docMk/>
            <pc:sldMk cId="1486754614" sldId="2504"/>
            <ac:spMk id="3" creationId="{59FE086F-1F51-44F9-97D6-DD638694356A}"/>
          </ac:spMkLst>
        </pc:spChg>
        <pc:spChg chg="mod">
          <ac:chgData name="Jennifer Brooks" userId="93ef732e-884d-4c04-8997-b138296c939b" providerId="ADAL" clId="{C570C87E-C1FA-4584-8B22-6BCB549E2497}" dt="2022-04-13T10:27:03.686" v="5210" actId="5793"/>
          <ac:spMkLst>
            <pc:docMk/>
            <pc:sldMk cId="1486754614" sldId="2504"/>
            <ac:spMk id="4" creationId="{DE29C5A3-71C9-4C1A-9414-4ABD9F7079BD}"/>
          </ac:spMkLst>
        </pc:spChg>
      </pc:sldChg>
      <pc:sldChg chg="addSp delSp modSp new mod">
        <pc:chgData name="Jennifer Brooks" userId="93ef732e-884d-4c04-8997-b138296c939b" providerId="ADAL" clId="{C570C87E-C1FA-4584-8B22-6BCB549E2497}" dt="2022-04-13T10:10:46.782" v="5049"/>
        <pc:sldMkLst>
          <pc:docMk/>
          <pc:sldMk cId="1171004969" sldId="2505"/>
        </pc:sldMkLst>
        <pc:spChg chg="mod">
          <ac:chgData name="Jennifer Brooks" userId="93ef732e-884d-4c04-8997-b138296c939b" providerId="ADAL" clId="{C570C87E-C1FA-4584-8B22-6BCB549E2497}" dt="2022-04-13T10:10:46.782" v="5049"/>
          <ac:spMkLst>
            <pc:docMk/>
            <pc:sldMk cId="1171004969" sldId="2505"/>
            <ac:spMk id="2" creationId="{E40F0A02-4C86-4FBA-9E94-A9FFAD3E27C6}"/>
          </ac:spMkLst>
        </pc:spChg>
        <pc:spChg chg="del">
          <ac:chgData name="Jennifer Brooks" userId="93ef732e-884d-4c04-8997-b138296c939b" providerId="ADAL" clId="{C570C87E-C1FA-4584-8B22-6BCB549E2497}" dt="2022-04-12T15:17:34.108" v="3743" actId="478"/>
          <ac:spMkLst>
            <pc:docMk/>
            <pc:sldMk cId="1171004969" sldId="2505"/>
            <ac:spMk id="4" creationId="{7D0D1F53-4080-4A8E-9B0D-BCBDFD5980A8}"/>
          </ac:spMkLst>
        </pc:spChg>
        <pc:graphicFrameChg chg="add mod">
          <ac:chgData name="Jennifer Brooks" userId="93ef732e-884d-4c04-8997-b138296c939b" providerId="ADAL" clId="{C570C87E-C1FA-4584-8B22-6BCB549E2497}" dt="2022-04-12T15:17:37.473" v="3744"/>
          <ac:graphicFrameMkLst>
            <pc:docMk/>
            <pc:sldMk cId="1171004969" sldId="2505"/>
            <ac:graphicFrameMk id="5" creationId="{5C2A62D6-95C0-4B7F-91FD-540CA7302DA2}"/>
          </ac:graphicFrameMkLst>
        </pc:graphicFrameChg>
      </pc:sldChg>
      <pc:sldChg chg="modSp new del mod">
        <pc:chgData name="Jennifer Brooks" userId="93ef732e-884d-4c04-8997-b138296c939b" providerId="ADAL" clId="{C570C87E-C1FA-4584-8B22-6BCB549E2497}" dt="2022-04-20T13:03:49.913" v="6475" actId="47"/>
        <pc:sldMkLst>
          <pc:docMk/>
          <pc:sldMk cId="3479358921" sldId="2506"/>
        </pc:sldMkLst>
        <pc:spChg chg="mod">
          <ac:chgData name="Jennifer Brooks" userId="93ef732e-884d-4c04-8997-b138296c939b" providerId="ADAL" clId="{C570C87E-C1FA-4584-8B22-6BCB549E2497}" dt="2022-04-12T15:44:51.261" v="4463" actId="20577"/>
          <ac:spMkLst>
            <pc:docMk/>
            <pc:sldMk cId="3479358921" sldId="2506"/>
            <ac:spMk id="2" creationId="{D3A382D6-65A3-4827-95C2-76C5E2B754F7}"/>
          </ac:spMkLst>
        </pc:spChg>
        <pc:spChg chg="mod">
          <ac:chgData name="Jennifer Brooks" userId="93ef732e-884d-4c04-8997-b138296c939b" providerId="ADAL" clId="{C570C87E-C1FA-4584-8B22-6BCB549E2497}" dt="2022-04-20T07:36:26.794" v="6338" actId="20577"/>
          <ac:spMkLst>
            <pc:docMk/>
            <pc:sldMk cId="3479358921" sldId="2506"/>
            <ac:spMk id="4" creationId="{38E43E67-2550-48AC-825E-51096CBC7711}"/>
          </ac:spMkLst>
        </pc:spChg>
      </pc:sldChg>
      <pc:sldChg chg="modSp new del mod">
        <pc:chgData name="Jennifer Brooks" userId="93ef732e-884d-4c04-8997-b138296c939b" providerId="ADAL" clId="{C570C87E-C1FA-4584-8B22-6BCB549E2497}" dt="2022-04-13T14:41:53.788" v="5813" actId="47"/>
        <pc:sldMkLst>
          <pc:docMk/>
          <pc:sldMk cId="293921712" sldId="2507"/>
        </pc:sldMkLst>
        <pc:spChg chg="mod">
          <ac:chgData name="Jennifer Brooks" userId="93ef732e-884d-4c04-8997-b138296c939b" providerId="ADAL" clId="{C570C87E-C1FA-4584-8B22-6BCB549E2497}" dt="2022-04-12T15:46:02.855" v="4582" actId="20577"/>
          <ac:spMkLst>
            <pc:docMk/>
            <pc:sldMk cId="293921712" sldId="2507"/>
            <ac:spMk id="2" creationId="{11F92490-10C2-4EEF-BCB5-AA02C927BC44}"/>
          </ac:spMkLst>
        </pc:spChg>
        <pc:spChg chg="mod">
          <ac:chgData name="Jennifer Brooks" userId="93ef732e-884d-4c04-8997-b138296c939b" providerId="ADAL" clId="{C570C87E-C1FA-4584-8B22-6BCB549E2497}" dt="2022-04-12T15:46:26.726" v="4664" actId="20577"/>
          <ac:spMkLst>
            <pc:docMk/>
            <pc:sldMk cId="293921712" sldId="2507"/>
            <ac:spMk id="4" creationId="{6AB2F247-49D0-4CA0-8AD6-33A5ACE8EBE1}"/>
          </ac:spMkLst>
        </pc:spChg>
      </pc:sldChg>
      <pc:sldChg chg="modSp new del mod ord">
        <pc:chgData name="Jennifer Brooks" userId="93ef732e-884d-4c04-8997-b138296c939b" providerId="ADAL" clId="{C570C87E-C1FA-4584-8B22-6BCB549E2497}" dt="2022-04-21T10:58:22.404" v="6489" actId="47"/>
        <pc:sldMkLst>
          <pc:docMk/>
          <pc:sldMk cId="1554507989" sldId="2508"/>
        </pc:sldMkLst>
        <pc:spChg chg="mod">
          <ac:chgData name="Jennifer Brooks" userId="93ef732e-884d-4c04-8997-b138296c939b" providerId="ADAL" clId="{C570C87E-C1FA-4584-8B22-6BCB549E2497}" dt="2022-04-12T15:47:32.049" v="4674"/>
          <ac:spMkLst>
            <pc:docMk/>
            <pc:sldMk cId="1554507989" sldId="2508"/>
            <ac:spMk id="2" creationId="{D7AB6D3C-66F5-473B-829C-634B5564F0B4}"/>
          </ac:spMkLst>
        </pc:spChg>
        <pc:spChg chg="mod">
          <ac:chgData name="Jennifer Brooks" userId="93ef732e-884d-4c04-8997-b138296c939b" providerId="ADAL" clId="{C570C87E-C1FA-4584-8B22-6BCB549E2497}" dt="2022-04-12T15:49:19.400" v="4721" actId="20577"/>
          <ac:spMkLst>
            <pc:docMk/>
            <pc:sldMk cId="1554507989" sldId="2508"/>
            <ac:spMk id="4" creationId="{43F3E7FF-CFE4-45DC-BC8B-A9344B5BCBB3}"/>
          </ac:spMkLst>
        </pc:spChg>
      </pc:sldChg>
      <pc:sldChg chg="addSp delSp modSp new mod modNotesTx">
        <pc:chgData name="Jennifer Brooks" userId="93ef732e-884d-4c04-8997-b138296c939b" providerId="ADAL" clId="{C570C87E-C1FA-4584-8B22-6BCB549E2497}" dt="2022-04-19T11:04:01.521" v="6293" actId="14100"/>
        <pc:sldMkLst>
          <pc:docMk/>
          <pc:sldMk cId="213823497" sldId="2509"/>
        </pc:sldMkLst>
        <pc:spChg chg="mod">
          <ac:chgData name="Jennifer Brooks" userId="93ef732e-884d-4c04-8997-b138296c939b" providerId="ADAL" clId="{C570C87E-C1FA-4584-8B22-6BCB549E2497}" dt="2022-04-13T10:04:00.935" v="4921" actId="20577"/>
          <ac:spMkLst>
            <pc:docMk/>
            <pc:sldMk cId="213823497" sldId="2509"/>
            <ac:spMk id="2" creationId="{730C5A76-8F9A-463F-9E47-BD9149ED8F40}"/>
          </ac:spMkLst>
        </pc:spChg>
        <pc:spChg chg="mod">
          <ac:chgData name="Jennifer Brooks" userId="93ef732e-884d-4c04-8997-b138296c939b" providerId="ADAL" clId="{C570C87E-C1FA-4584-8B22-6BCB549E2497}" dt="2022-04-19T11:03:56.166" v="6291" actId="404"/>
          <ac:spMkLst>
            <pc:docMk/>
            <pc:sldMk cId="213823497" sldId="2509"/>
            <ac:spMk id="4" creationId="{E47068AE-1CBA-4F8A-9ECB-7C5A279CD3B9}"/>
          </ac:spMkLst>
        </pc:spChg>
        <pc:graphicFrameChg chg="add del mod">
          <ac:chgData name="Jennifer Brooks" userId="93ef732e-884d-4c04-8997-b138296c939b" providerId="ADAL" clId="{C570C87E-C1FA-4584-8B22-6BCB549E2497}" dt="2022-04-19T10:04:07.335" v="5841" actId="478"/>
          <ac:graphicFrameMkLst>
            <pc:docMk/>
            <pc:sldMk cId="213823497" sldId="2509"/>
            <ac:graphicFrameMk id="5" creationId="{7E3C2A35-C086-467B-9B8F-D8FC6D2F9E10}"/>
          </ac:graphicFrameMkLst>
        </pc:graphicFrameChg>
        <pc:graphicFrameChg chg="add mod">
          <ac:chgData name="Jennifer Brooks" userId="93ef732e-884d-4c04-8997-b138296c939b" providerId="ADAL" clId="{C570C87E-C1FA-4584-8B22-6BCB549E2497}" dt="2022-04-19T11:04:01.521" v="6293" actId="14100"/>
          <ac:graphicFrameMkLst>
            <pc:docMk/>
            <pc:sldMk cId="213823497" sldId="2509"/>
            <ac:graphicFrameMk id="6" creationId="{C2C0E2C6-83EE-47E4-B289-14DFFA07AA5F}"/>
          </ac:graphicFrameMkLst>
        </pc:graphicFrameChg>
      </pc:sldChg>
      <pc:sldChg chg="modSp new mod">
        <pc:chgData name="Jennifer Brooks" userId="93ef732e-884d-4c04-8997-b138296c939b" providerId="ADAL" clId="{C570C87E-C1FA-4584-8B22-6BCB549E2497}" dt="2022-04-13T10:00:49.648" v="4885" actId="20577"/>
        <pc:sldMkLst>
          <pc:docMk/>
          <pc:sldMk cId="4267404009" sldId="2510"/>
        </pc:sldMkLst>
        <pc:spChg chg="mod">
          <ac:chgData name="Jennifer Brooks" userId="93ef732e-884d-4c04-8997-b138296c939b" providerId="ADAL" clId="{C570C87E-C1FA-4584-8B22-6BCB549E2497}" dt="2022-04-13T10:00:49.648" v="4885" actId="20577"/>
          <ac:spMkLst>
            <pc:docMk/>
            <pc:sldMk cId="4267404009" sldId="2510"/>
            <ac:spMk id="2" creationId="{AB75A49E-0D33-4FAB-AC3C-0A44DCADA33B}"/>
          </ac:spMkLst>
        </pc:spChg>
        <pc:spChg chg="mod">
          <ac:chgData name="Jennifer Brooks" userId="93ef732e-884d-4c04-8997-b138296c939b" providerId="ADAL" clId="{C570C87E-C1FA-4584-8B22-6BCB549E2497}" dt="2022-04-13T10:00:40.265" v="4864" actId="14100"/>
          <ac:spMkLst>
            <pc:docMk/>
            <pc:sldMk cId="4267404009" sldId="2510"/>
            <ac:spMk id="4" creationId="{67D92AA3-2A1A-4280-A0D7-292875DDCA94}"/>
          </ac:spMkLst>
        </pc:spChg>
      </pc:sldChg>
      <pc:sldChg chg="add">
        <pc:chgData name="Jennifer Brooks" userId="93ef732e-884d-4c04-8997-b138296c939b" providerId="ADAL" clId="{C570C87E-C1FA-4584-8B22-6BCB549E2497}" dt="2022-04-13T09:59:32.648" v="4849"/>
        <pc:sldMkLst>
          <pc:docMk/>
          <pc:sldMk cId="3804732497" sldId="2511"/>
        </pc:sldMkLst>
      </pc:sldChg>
      <pc:sldChg chg="add">
        <pc:chgData name="Jennifer Brooks" userId="93ef732e-884d-4c04-8997-b138296c939b" providerId="ADAL" clId="{C570C87E-C1FA-4584-8B22-6BCB549E2497}" dt="2022-04-13T09:59:32.648" v="4849"/>
        <pc:sldMkLst>
          <pc:docMk/>
          <pc:sldMk cId="2933038817" sldId="2512"/>
        </pc:sldMkLst>
      </pc:sldChg>
      <pc:sldChg chg="add modNotes">
        <pc:chgData name="Jennifer Brooks" userId="93ef732e-884d-4c04-8997-b138296c939b" providerId="ADAL" clId="{C570C87E-C1FA-4584-8B22-6BCB549E2497}" dt="2022-04-13T14:42:14.454" v="5821"/>
        <pc:sldMkLst>
          <pc:docMk/>
          <pc:sldMk cId="284495972" sldId="2583"/>
        </pc:sldMkLst>
      </pc:sldChg>
      <pc:sldChg chg="add modNotes">
        <pc:chgData name="Jennifer Brooks" userId="93ef732e-884d-4c04-8997-b138296c939b" providerId="ADAL" clId="{C570C87E-C1FA-4584-8B22-6BCB549E2497}" dt="2022-04-13T14:42:14.454" v="5821"/>
        <pc:sldMkLst>
          <pc:docMk/>
          <pc:sldMk cId="2217906377" sldId="2585"/>
        </pc:sldMkLst>
      </pc:sldChg>
      <pc:sldChg chg="add">
        <pc:chgData name="Jennifer Brooks" userId="93ef732e-884d-4c04-8997-b138296c939b" providerId="ADAL" clId="{C570C87E-C1FA-4584-8B22-6BCB549E2497}" dt="2022-04-13T14:41:54.461" v="5817"/>
        <pc:sldMkLst>
          <pc:docMk/>
          <pc:sldMk cId="1695338383" sldId="2588"/>
        </pc:sldMkLst>
      </pc:sldChg>
      <pc:sldChg chg="addSp delSp modSp add mod setBg delDesignElem modNotes">
        <pc:chgData name="Jennifer Brooks" userId="93ef732e-884d-4c04-8997-b138296c939b" providerId="ADAL" clId="{C570C87E-C1FA-4584-8B22-6BCB549E2497}" dt="2022-04-13T14:43:46.169" v="5832" actId="14100"/>
        <pc:sldMkLst>
          <pc:docMk/>
          <pc:sldMk cId="410955893" sldId="2592"/>
        </pc:sldMkLst>
        <pc:spChg chg="del">
          <ac:chgData name="Jennifer Brooks" userId="93ef732e-884d-4c04-8997-b138296c939b" providerId="ADAL" clId="{C570C87E-C1FA-4584-8B22-6BCB549E2497}" dt="2022-04-13T14:43:11.352" v="5822" actId="478"/>
          <ac:spMkLst>
            <pc:docMk/>
            <pc:sldMk cId="410955893" sldId="2592"/>
            <ac:spMk id="2" creationId="{1512D532-2A85-45A2-87B0-CA38B489AE5E}"/>
          </ac:spMkLst>
        </pc:spChg>
        <pc:spChg chg="del">
          <ac:chgData name="Jennifer Brooks" userId="93ef732e-884d-4c04-8997-b138296c939b" providerId="ADAL" clId="{C570C87E-C1FA-4584-8B22-6BCB549E2497}" dt="2022-04-13T14:43:13.937" v="5823" actId="478"/>
          <ac:spMkLst>
            <pc:docMk/>
            <pc:sldMk cId="410955893" sldId="2592"/>
            <ac:spMk id="3" creationId="{C371E035-1A7D-4619-A6FF-57300EF9D480}"/>
          </ac:spMkLst>
        </pc:spChg>
        <pc:spChg chg="add del mod">
          <ac:chgData name="Jennifer Brooks" userId="93ef732e-884d-4c04-8997-b138296c939b" providerId="ADAL" clId="{C570C87E-C1FA-4584-8B22-6BCB549E2497}" dt="2022-04-13T14:43:16.475" v="5824" actId="478"/>
          <ac:spMkLst>
            <pc:docMk/>
            <pc:sldMk cId="410955893" sldId="2592"/>
            <ac:spMk id="7" creationId="{222EF7E7-CC24-4DA6-A6D4-59783E2E8C65}"/>
          </ac:spMkLst>
        </pc:spChg>
        <pc:spChg chg="add del mod">
          <ac:chgData name="Jennifer Brooks" userId="93ef732e-884d-4c04-8997-b138296c939b" providerId="ADAL" clId="{C570C87E-C1FA-4584-8B22-6BCB549E2497}" dt="2022-04-13T14:43:25.961" v="5827" actId="478"/>
          <ac:spMkLst>
            <pc:docMk/>
            <pc:sldMk cId="410955893" sldId="2592"/>
            <ac:spMk id="9" creationId="{5E6ABA80-06A1-4F0B-AFE5-931A2E35D6AF}"/>
          </ac:spMkLst>
        </pc:spChg>
        <pc:spChg chg="del">
          <ac:chgData name="Jennifer Brooks" userId="93ef732e-884d-4c04-8997-b138296c939b" providerId="ADAL" clId="{C570C87E-C1FA-4584-8B22-6BCB549E2497}" dt="2022-04-13T14:41:54.461" v="5817"/>
          <ac:spMkLst>
            <pc:docMk/>
            <pc:sldMk cId="410955893" sldId="2592"/>
            <ac:spMk id="10" creationId="{3CD9DF72-87A3-404E-A828-84CBF11A8303}"/>
          </ac:spMkLst>
        </pc:spChg>
        <pc:picChg chg="add del">
          <ac:chgData name="Jennifer Brooks" userId="93ef732e-884d-4c04-8997-b138296c939b" providerId="ADAL" clId="{C570C87E-C1FA-4584-8B22-6BCB549E2497}" dt="2022-04-13T14:43:21.880" v="5826" actId="478"/>
          <ac:picMkLst>
            <pc:docMk/>
            <pc:sldMk cId="410955893" sldId="2592"/>
            <ac:picMk id="5" creationId="{3420B12C-D6CC-4093-81CC-95253DA40642}"/>
          </ac:picMkLst>
        </pc:picChg>
        <pc:picChg chg="add mod">
          <ac:chgData name="Jennifer Brooks" userId="93ef732e-884d-4c04-8997-b138296c939b" providerId="ADAL" clId="{C570C87E-C1FA-4584-8B22-6BCB549E2497}" dt="2022-04-13T14:43:46.169" v="5832" actId="14100"/>
          <ac:picMkLst>
            <pc:docMk/>
            <pc:sldMk cId="410955893" sldId="2592"/>
            <ac:picMk id="13" creationId="{6F65D74C-A1DD-4431-92FD-9CD3CF0AF5FE}"/>
          </ac:picMkLst>
        </pc:picChg>
        <pc:cxnChg chg="del">
          <ac:chgData name="Jennifer Brooks" userId="93ef732e-884d-4c04-8997-b138296c939b" providerId="ADAL" clId="{C570C87E-C1FA-4584-8B22-6BCB549E2497}" dt="2022-04-13T14:41:54.461" v="5817"/>
          <ac:cxnSpMkLst>
            <pc:docMk/>
            <pc:sldMk cId="410955893" sldId="2592"/>
            <ac:cxnSpMk id="12" creationId="{20E3A342-4D61-4E3F-AF90-1AB42AEB96CC}"/>
          </ac:cxnSpMkLst>
        </pc:cxnChg>
      </pc:sldChg>
      <pc:sldChg chg="delSp modSp add mod setBg delDesignElem modNotes">
        <pc:chgData name="Jennifer Brooks" userId="93ef732e-884d-4c04-8997-b138296c939b" providerId="ADAL" clId="{C570C87E-C1FA-4584-8B22-6BCB549E2497}" dt="2022-04-13T14:41:54.675" v="5819" actId="27636"/>
        <pc:sldMkLst>
          <pc:docMk/>
          <pc:sldMk cId="84795723" sldId="2595"/>
        </pc:sldMkLst>
        <pc:spChg chg="mod">
          <ac:chgData name="Jennifer Brooks" userId="93ef732e-884d-4c04-8997-b138296c939b" providerId="ADAL" clId="{C570C87E-C1FA-4584-8B22-6BCB549E2497}" dt="2022-04-13T14:41:54.675" v="5819" actId="27636"/>
          <ac:spMkLst>
            <pc:docMk/>
            <pc:sldMk cId="84795723" sldId="2595"/>
            <ac:spMk id="2" creationId="{40CD4C97-74D5-7E4E-A88E-695B190E5722}"/>
          </ac:spMkLst>
        </pc:spChg>
        <pc:spChg chg="del">
          <ac:chgData name="Jennifer Brooks" userId="93ef732e-884d-4c04-8997-b138296c939b" providerId="ADAL" clId="{C570C87E-C1FA-4584-8B22-6BCB549E2497}" dt="2022-04-13T14:41:54.461" v="5817"/>
          <ac:spMkLst>
            <pc:docMk/>
            <pc:sldMk cId="84795723" sldId="2595"/>
            <ac:spMk id="17" creationId="{955A2079-FA98-4876-80F0-72364A7D2EA4}"/>
          </ac:spMkLst>
        </pc:spChg>
      </pc:sldChg>
      <pc:sldChg chg="delSp add setBg delDesignElem modNotes">
        <pc:chgData name="Jennifer Brooks" userId="93ef732e-884d-4c04-8997-b138296c939b" providerId="ADAL" clId="{C570C87E-C1FA-4584-8B22-6BCB549E2497}" dt="2022-04-13T14:41:54.461" v="5817"/>
        <pc:sldMkLst>
          <pc:docMk/>
          <pc:sldMk cId="2059968099" sldId="2596"/>
        </pc:sldMkLst>
        <pc:spChg chg="del">
          <ac:chgData name="Jennifer Brooks" userId="93ef732e-884d-4c04-8997-b138296c939b" providerId="ADAL" clId="{C570C87E-C1FA-4584-8B22-6BCB549E2497}" dt="2022-04-13T14:41:54.461" v="5817"/>
          <ac:spMkLst>
            <pc:docMk/>
            <pc:sldMk cId="2059968099" sldId="2596"/>
            <ac:spMk id="20" creationId="{2B566528-1B12-4246-9431-5C2D7D081168}"/>
          </ac:spMkLst>
        </pc:spChg>
        <pc:grpChg chg="del">
          <ac:chgData name="Jennifer Brooks" userId="93ef732e-884d-4c04-8997-b138296c939b" providerId="ADAL" clId="{C570C87E-C1FA-4584-8B22-6BCB549E2497}" dt="2022-04-13T14:41:54.461" v="5817"/>
          <ac:grpSpMkLst>
            <pc:docMk/>
            <pc:sldMk cId="2059968099" sldId="2596"/>
            <ac:grpSpMk id="26" creationId="{828A5161-06F1-46CF-8AD7-844680A59E13}"/>
          </ac:grpSpMkLst>
        </pc:grpChg>
        <pc:grpChg chg="del">
          <ac:chgData name="Jennifer Brooks" userId="93ef732e-884d-4c04-8997-b138296c939b" providerId="ADAL" clId="{C570C87E-C1FA-4584-8B22-6BCB549E2497}" dt="2022-04-13T14:41:54.461" v="5817"/>
          <ac:grpSpMkLst>
            <pc:docMk/>
            <pc:sldMk cId="2059968099" sldId="2596"/>
            <ac:grpSpMk id="32" creationId="{5995D10D-E9C9-47DB-AE7E-801FEF38F5C9}"/>
          </ac:grpSpMkLst>
        </pc:grpChg>
      </pc:sldChg>
      <pc:sldChg chg="add modNotes">
        <pc:chgData name="Jennifer Brooks" userId="93ef732e-884d-4c04-8997-b138296c939b" providerId="ADAL" clId="{C570C87E-C1FA-4584-8B22-6BCB549E2497}" dt="2022-04-13T14:42:14.454" v="5821"/>
        <pc:sldMkLst>
          <pc:docMk/>
          <pc:sldMk cId="938966063" sldId="2599"/>
        </pc:sldMkLst>
      </pc:sldChg>
      <pc:sldChg chg="add modNotes">
        <pc:chgData name="Jennifer Brooks" userId="93ef732e-884d-4c04-8997-b138296c939b" providerId="ADAL" clId="{C570C87E-C1FA-4584-8B22-6BCB549E2497}" dt="2022-04-13T14:42:14.454" v="5821"/>
        <pc:sldMkLst>
          <pc:docMk/>
          <pc:sldMk cId="3712673374" sldId="2600"/>
        </pc:sldMkLst>
      </pc:sldChg>
      <pc:sldChg chg="add modNotes">
        <pc:chgData name="Jennifer Brooks" userId="93ef732e-884d-4c04-8997-b138296c939b" providerId="ADAL" clId="{C570C87E-C1FA-4584-8B22-6BCB549E2497}" dt="2022-04-13T14:42:14.454" v="5821"/>
        <pc:sldMkLst>
          <pc:docMk/>
          <pc:sldMk cId="23181823" sldId="2601"/>
        </pc:sldMkLst>
      </pc:sldChg>
      <pc:sldChg chg="addSp modSp add del ord setBg">
        <pc:chgData name="Jennifer Brooks" userId="93ef732e-884d-4c04-8997-b138296c939b" providerId="ADAL" clId="{C570C87E-C1FA-4584-8B22-6BCB549E2497}" dt="2022-04-21T10:59:28.818" v="6543" actId="47"/>
        <pc:sldMkLst>
          <pc:docMk/>
          <pc:sldMk cId="2771010892" sldId="2602"/>
        </pc:sldMkLst>
        <pc:spChg chg="add mod">
          <ac:chgData name="Jennifer Brooks" userId="93ef732e-884d-4c04-8997-b138296c939b" providerId="ADAL" clId="{C570C87E-C1FA-4584-8B22-6BCB549E2497}" dt="2022-04-20T08:13:29.154" v="6387"/>
          <ac:spMkLst>
            <pc:docMk/>
            <pc:sldMk cId="2771010892" sldId="2602"/>
            <ac:spMk id="6" creationId="{A2CE9A3C-0FFA-4E34-BF51-B5A229CED14F}"/>
          </ac:spMkLst>
        </pc:spChg>
        <pc:spChg chg="add mod">
          <ac:chgData name="Jennifer Brooks" userId="93ef732e-884d-4c04-8997-b138296c939b" providerId="ADAL" clId="{C570C87E-C1FA-4584-8B22-6BCB549E2497}" dt="2022-04-20T08:13:29.193" v="6396"/>
          <ac:spMkLst>
            <pc:docMk/>
            <pc:sldMk cId="2771010892" sldId="2602"/>
            <ac:spMk id="7" creationId="{91EFEBAA-3257-4254-8446-8BD71D735EB9}"/>
          </ac:spMkLst>
        </pc:spChg>
        <pc:picChg chg="add mod">
          <ac:chgData name="Jennifer Brooks" userId="93ef732e-884d-4c04-8997-b138296c939b" providerId="ADAL" clId="{C570C87E-C1FA-4584-8B22-6BCB549E2497}" dt="2022-04-20T08:13:28.601" v="6377"/>
          <ac:picMkLst>
            <pc:docMk/>
            <pc:sldMk cId="2771010892" sldId="2602"/>
            <ac:picMk id="3" creationId="{FB2B5952-175A-455F-99A1-30C701E22947}"/>
          </ac:picMkLst>
        </pc:picChg>
        <pc:picChg chg="add mod">
          <ac:chgData name="Jennifer Brooks" userId="93ef732e-884d-4c04-8997-b138296c939b" providerId="ADAL" clId="{C570C87E-C1FA-4584-8B22-6BCB549E2497}" dt="2022-04-20T08:13:29.090" v="6379"/>
          <ac:picMkLst>
            <pc:docMk/>
            <pc:sldMk cId="2771010892" sldId="2602"/>
            <ac:picMk id="5" creationId="{A281861A-B5EC-479A-9AAB-0B9C50E04B9C}"/>
          </ac:picMkLst>
        </pc:picChg>
      </pc:sldChg>
      <pc:sldChg chg="addSp modSp add del ord setBg">
        <pc:chgData name="Jennifer Brooks" userId="93ef732e-884d-4c04-8997-b138296c939b" providerId="ADAL" clId="{C570C87E-C1FA-4584-8B22-6BCB549E2497}" dt="2022-04-20T08:13:03.687" v="6371" actId="2696"/>
        <pc:sldMkLst>
          <pc:docMk/>
          <pc:sldMk cId="4173911435" sldId="2602"/>
        </pc:sldMkLst>
        <pc:spChg chg="add mod">
          <ac:chgData name="Jennifer Brooks" userId="93ef732e-884d-4c04-8997-b138296c939b" providerId="ADAL" clId="{C570C87E-C1FA-4584-8B22-6BCB549E2497}" dt="2022-04-20T08:12:17.270" v="6358"/>
          <ac:spMkLst>
            <pc:docMk/>
            <pc:sldMk cId="4173911435" sldId="2602"/>
            <ac:spMk id="6" creationId="{8ED8E044-57B6-4FD6-92F7-3FE89503262F}"/>
          </ac:spMkLst>
        </pc:spChg>
        <pc:spChg chg="add mod">
          <ac:chgData name="Jennifer Brooks" userId="93ef732e-884d-4c04-8997-b138296c939b" providerId="ADAL" clId="{C570C87E-C1FA-4584-8B22-6BCB549E2497}" dt="2022-04-20T08:12:17.332" v="6367"/>
          <ac:spMkLst>
            <pc:docMk/>
            <pc:sldMk cId="4173911435" sldId="2602"/>
            <ac:spMk id="7" creationId="{3774AD0E-0FC2-4613-BE3A-4C568DA6AF21}"/>
          </ac:spMkLst>
        </pc:spChg>
        <pc:picChg chg="add mod">
          <ac:chgData name="Jennifer Brooks" userId="93ef732e-884d-4c04-8997-b138296c939b" providerId="ADAL" clId="{C570C87E-C1FA-4584-8B22-6BCB549E2497}" dt="2022-04-20T08:12:17.007" v="6348"/>
          <ac:picMkLst>
            <pc:docMk/>
            <pc:sldMk cId="4173911435" sldId="2602"/>
            <ac:picMk id="3" creationId="{45842A8E-C73D-427A-A2EF-BB14C963CADF}"/>
          </ac:picMkLst>
        </pc:picChg>
        <pc:picChg chg="add mod">
          <ac:chgData name="Jennifer Brooks" userId="93ef732e-884d-4c04-8997-b138296c939b" providerId="ADAL" clId="{C570C87E-C1FA-4584-8B22-6BCB549E2497}" dt="2022-04-20T08:12:17.201" v="6350"/>
          <ac:picMkLst>
            <pc:docMk/>
            <pc:sldMk cId="4173911435" sldId="2602"/>
            <ac:picMk id="5" creationId="{F742327C-7EEF-4224-B7AC-5107C4273844}"/>
          </ac:picMkLst>
        </pc:picChg>
      </pc:sldChg>
      <pc:sldChg chg="addSp modSp add ord setBg">
        <pc:chgData name="Jennifer Brooks" userId="93ef732e-884d-4c04-8997-b138296c939b" providerId="ADAL" clId="{C570C87E-C1FA-4584-8B22-6BCB549E2497}" dt="2022-04-20T08:13:58.797" v="6425"/>
        <pc:sldMkLst>
          <pc:docMk/>
          <pc:sldMk cId="1788500445" sldId="2603"/>
        </pc:sldMkLst>
        <pc:spChg chg="add mod">
          <ac:chgData name="Jennifer Brooks" userId="93ef732e-884d-4c04-8997-b138296c939b" providerId="ADAL" clId="{C570C87E-C1FA-4584-8B22-6BCB549E2497}" dt="2022-04-20T08:13:50.199" v="6414"/>
          <ac:spMkLst>
            <pc:docMk/>
            <pc:sldMk cId="1788500445" sldId="2603"/>
            <ac:spMk id="6" creationId="{80E95BD7-D15E-41E6-B235-8C9A8B2545FA}"/>
          </ac:spMkLst>
        </pc:spChg>
        <pc:spChg chg="add mod">
          <ac:chgData name="Jennifer Brooks" userId="93ef732e-884d-4c04-8997-b138296c939b" providerId="ADAL" clId="{C570C87E-C1FA-4584-8B22-6BCB549E2497}" dt="2022-04-20T08:13:50.261" v="6423"/>
          <ac:spMkLst>
            <pc:docMk/>
            <pc:sldMk cId="1788500445" sldId="2603"/>
            <ac:spMk id="7" creationId="{411810EE-FC9F-459D-AE74-A99F7024E5B4}"/>
          </ac:spMkLst>
        </pc:spChg>
        <pc:picChg chg="add mod">
          <ac:chgData name="Jennifer Brooks" userId="93ef732e-884d-4c04-8997-b138296c939b" providerId="ADAL" clId="{C570C87E-C1FA-4584-8B22-6BCB549E2497}" dt="2022-04-20T08:13:50.024" v="6404"/>
          <ac:picMkLst>
            <pc:docMk/>
            <pc:sldMk cId="1788500445" sldId="2603"/>
            <ac:picMk id="3" creationId="{57350029-2EFE-4DF5-823F-00DCD7C320FF}"/>
          </ac:picMkLst>
        </pc:picChg>
        <pc:picChg chg="add mod">
          <ac:chgData name="Jennifer Brooks" userId="93ef732e-884d-4c04-8997-b138296c939b" providerId="ADAL" clId="{C570C87E-C1FA-4584-8B22-6BCB549E2497}" dt="2022-04-20T08:13:50.123" v="6406"/>
          <ac:picMkLst>
            <pc:docMk/>
            <pc:sldMk cId="1788500445" sldId="2603"/>
            <ac:picMk id="5" creationId="{84332458-FC15-4AFD-8105-B11EF7A579C9}"/>
          </ac:picMkLst>
        </pc:picChg>
      </pc:sldChg>
      <pc:sldChg chg="modSp add mod">
        <pc:chgData name="Jennifer Brooks" userId="93ef732e-884d-4c04-8997-b138296c939b" providerId="ADAL" clId="{C570C87E-C1FA-4584-8B22-6BCB549E2497}" dt="2022-04-20T13:03:46.753" v="6474" actId="27636"/>
        <pc:sldMkLst>
          <pc:docMk/>
          <pc:sldMk cId="684246371" sldId="2604"/>
        </pc:sldMkLst>
        <pc:spChg chg="mod">
          <ac:chgData name="Jennifer Brooks" userId="93ef732e-884d-4c04-8997-b138296c939b" providerId="ADAL" clId="{C570C87E-C1FA-4584-8B22-6BCB549E2497}" dt="2022-04-20T13:03:46.753" v="6474" actId="27636"/>
          <ac:spMkLst>
            <pc:docMk/>
            <pc:sldMk cId="684246371" sldId="2604"/>
            <ac:spMk id="4" creationId="{44A7DABD-D8B0-4397-911C-B4E6CFA34BD8}"/>
          </ac:spMkLst>
        </pc:spChg>
      </pc:sldChg>
      <pc:sldChg chg="addSp modSp add del setBg">
        <pc:chgData name="Jennifer Brooks" userId="93ef732e-884d-4c04-8997-b138296c939b" providerId="ADAL" clId="{C570C87E-C1FA-4584-8B22-6BCB549E2497}" dt="2022-04-20T08:14:43.041" v="6455" actId="47"/>
        <pc:sldMkLst>
          <pc:docMk/>
          <pc:sldMk cId="3489322700" sldId="2604"/>
        </pc:sldMkLst>
        <pc:spChg chg="add mod">
          <ac:chgData name="Jennifer Brooks" userId="93ef732e-884d-4c04-8997-b138296c939b" providerId="ADAL" clId="{C570C87E-C1FA-4584-8B22-6BCB549E2497}" dt="2022-04-20T08:14:31.443" v="6442"/>
          <ac:spMkLst>
            <pc:docMk/>
            <pc:sldMk cId="3489322700" sldId="2604"/>
            <ac:spMk id="7" creationId="{00502BDD-A066-493B-BC19-8A3C56474CE4}"/>
          </ac:spMkLst>
        </pc:spChg>
        <pc:spChg chg="add mod">
          <ac:chgData name="Jennifer Brooks" userId="93ef732e-884d-4c04-8997-b138296c939b" providerId="ADAL" clId="{C570C87E-C1FA-4584-8B22-6BCB549E2497}" dt="2022-04-20T08:14:31.484" v="6451"/>
          <ac:spMkLst>
            <pc:docMk/>
            <pc:sldMk cId="3489322700" sldId="2604"/>
            <ac:spMk id="8" creationId="{A383BC00-F2EF-4817-82D1-5D461D717F71}"/>
          </ac:spMkLst>
        </pc:spChg>
        <pc:picChg chg="add mod">
          <ac:chgData name="Jennifer Brooks" userId="93ef732e-884d-4c04-8997-b138296c939b" providerId="ADAL" clId="{C570C87E-C1FA-4584-8B22-6BCB549E2497}" dt="2022-04-20T08:14:31.282" v="6432"/>
          <ac:picMkLst>
            <pc:docMk/>
            <pc:sldMk cId="3489322700" sldId="2604"/>
            <ac:picMk id="4" creationId="{547798DD-57B3-4844-AB91-BE3E677964C1}"/>
          </ac:picMkLst>
        </pc:picChg>
        <pc:picChg chg="add mod">
          <ac:chgData name="Jennifer Brooks" userId="93ef732e-884d-4c04-8997-b138296c939b" providerId="ADAL" clId="{C570C87E-C1FA-4584-8B22-6BCB549E2497}" dt="2022-04-20T08:14:31.368" v="6434"/>
          <ac:picMkLst>
            <pc:docMk/>
            <pc:sldMk cId="3489322700" sldId="2604"/>
            <ac:picMk id="6" creationId="{1D7F293C-58A8-4E21-85AA-2998A7F53A65}"/>
          </ac:picMkLst>
        </pc:picChg>
      </pc:sldChg>
      <pc:sldChg chg="add">
        <pc:chgData name="Jennifer Brooks" userId="93ef732e-884d-4c04-8997-b138296c939b" providerId="ADAL" clId="{C570C87E-C1FA-4584-8B22-6BCB549E2497}" dt="2022-04-20T13:03:46.673" v="6473"/>
        <pc:sldMkLst>
          <pc:docMk/>
          <pc:sldMk cId="3329200383" sldId="4089"/>
        </pc:sldMkLst>
      </pc:sldChg>
      <pc:sldChg chg="add del">
        <pc:chgData name="Jennifer Brooks" userId="93ef732e-884d-4c04-8997-b138296c939b" providerId="ADAL" clId="{C570C87E-C1FA-4584-8B22-6BCB549E2497}" dt="2022-04-20T13:37:13.824" v="6484" actId="47"/>
        <pc:sldMkLst>
          <pc:docMk/>
          <pc:sldMk cId="4216164020" sldId="2145708000"/>
        </pc:sldMkLst>
      </pc:sldChg>
      <pc:sldChg chg="add">
        <pc:chgData name="Jennifer Brooks" userId="93ef732e-884d-4c04-8997-b138296c939b" providerId="ADAL" clId="{C570C87E-C1FA-4584-8B22-6BCB549E2497}" dt="2022-04-20T13:03:46.673" v="6473"/>
        <pc:sldMkLst>
          <pc:docMk/>
          <pc:sldMk cId="3941105519" sldId="2145708002"/>
        </pc:sldMkLst>
      </pc:sldChg>
      <pc:sldChg chg="modSp add ord">
        <pc:chgData name="Jennifer Brooks" userId="93ef732e-884d-4c04-8997-b138296c939b" providerId="ADAL" clId="{C570C87E-C1FA-4584-8B22-6BCB549E2497}" dt="2022-04-21T07:44:25.726" v="6488" actId="20577"/>
        <pc:sldMkLst>
          <pc:docMk/>
          <pc:sldMk cId="2041383402" sldId="2145708003"/>
        </pc:sldMkLst>
        <pc:spChg chg="mod">
          <ac:chgData name="Jennifer Brooks" userId="93ef732e-884d-4c04-8997-b138296c939b" providerId="ADAL" clId="{C570C87E-C1FA-4584-8B22-6BCB549E2497}" dt="2022-04-21T07:44:25.726" v="6488" actId="20577"/>
          <ac:spMkLst>
            <pc:docMk/>
            <pc:sldMk cId="2041383402" sldId="2145708003"/>
            <ac:spMk id="5" creationId="{813AE430-2F8B-4B18-AC90-7316E218073A}"/>
          </ac:spMkLst>
        </pc:spChg>
      </pc:sldChg>
      <pc:sldChg chg="add">
        <pc:chgData name="Jennifer Brooks" userId="93ef732e-884d-4c04-8997-b138296c939b" providerId="ADAL" clId="{C570C87E-C1FA-4584-8B22-6BCB549E2497}" dt="2022-04-20T13:03:46.673" v="6473"/>
        <pc:sldMkLst>
          <pc:docMk/>
          <pc:sldMk cId="3356109919" sldId="2145708004"/>
        </pc:sldMkLst>
      </pc:sldChg>
      <pc:sldChg chg="add">
        <pc:chgData name="Jennifer Brooks" userId="93ef732e-884d-4c04-8997-b138296c939b" providerId="ADAL" clId="{C570C87E-C1FA-4584-8B22-6BCB549E2497}" dt="2022-04-20T13:03:46.673" v="6473"/>
        <pc:sldMkLst>
          <pc:docMk/>
          <pc:sldMk cId="2823231377" sldId="2145708005"/>
        </pc:sldMkLst>
      </pc:sldChg>
      <pc:sldChg chg="add">
        <pc:chgData name="Jennifer Brooks" userId="93ef732e-884d-4c04-8997-b138296c939b" providerId="ADAL" clId="{C570C87E-C1FA-4584-8B22-6BCB549E2497}" dt="2022-04-21T10:58:26.126" v="6490"/>
        <pc:sldMkLst>
          <pc:docMk/>
          <pc:sldMk cId="1692254901" sldId="2145708006"/>
        </pc:sldMkLst>
      </pc:sldChg>
      <pc:sldChg chg="add del">
        <pc:chgData name="Jennifer Brooks" userId="93ef732e-884d-4c04-8997-b138296c939b" providerId="ADAL" clId="{C570C87E-C1FA-4584-8B22-6BCB549E2497}" dt="2022-04-21T10:59:15.706" v="6542" actId="47"/>
        <pc:sldMkLst>
          <pc:docMk/>
          <pc:sldMk cId="4206527808" sldId="2145708007"/>
        </pc:sldMkLst>
      </pc:sldChg>
      <pc:sldChg chg="add">
        <pc:chgData name="Jennifer Brooks" userId="93ef732e-884d-4c04-8997-b138296c939b" providerId="ADAL" clId="{C570C87E-C1FA-4584-8B22-6BCB549E2497}" dt="2022-04-21T10:59:13.641" v="6540"/>
        <pc:sldMkLst>
          <pc:docMk/>
          <pc:sldMk cId="2529087315" sldId="214570800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healthylondonpartnership.sharepoint.com/sites/PersonalisedCareSPHLP/Shared%20Documents/General/PCN%20ADVISOR%20WORK/EVENTS/April%2022%20Event/Sign%20ups%2012%20April.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GB"/>
              <a:t>What stage is your PCN(s) at in regards to population health</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3981165314600142E-2"/>
          <c:y val="0.1452403666053782"/>
          <c:w val="0.92465428908873726"/>
          <c:h val="0.67919137786498374"/>
        </c:manualLayout>
      </c:layout>
      <c:barChart>
        <c:barDir val="col"/>
        <c:grouping val="clustered"/>
        <c:varyColors val="0"/>
        <c:ser>
          <c:idx val="0"/>
          <c:order val="0"/>
          <c:spPr>
            <a:solidFill>
              <a:schemeClr val="accent1"/>
            </a:solidFill>
            <a:ln>
              <a:noFill/>
            </a:ln>
            <a:effectLst/>
          </c:spPr>
          <c:invertIfNegative val="0"/>
          <c:cat>
            <c:strRef>
              <c:f>Sheet1!$A$15:$A$20</c:f>
              <c:strCache>
                <c:ptCount val="6"/>
                <c:pt idx="0">
                  <c:v>I don't know</c:v>
                </c:pt>
                <c:pt idx="1">
                  <c:v>No application or discussion of population health</c:v>
                </c:pt>
                <c:pt idx="2">
                  <c:v>Some discussion of population health</c:v>
                </c:pt>
                <c:pt idx="3">
                  <c:v>Lots of discussion of population health but no application</c:v>
                </c:pt>
                <c:pt idx="4">
                  <c:v>Some application of population health approaches</c:v>
                </c:pt>
                <c:pt idx="5">
                  <c:v>Applying population approaches widely </c:v>
                </c:pt>
              </c:strCache>
            </c:strRef>
          </c:cat>
          <c:val>
            <c:numRef>
              <c:f>Sheet1!$B$15:$B$20</c:f>
              <c:numCache>
                <c:formatCode>0%</c:formatCode>
                <c:ptCount val="6"/>
                <c:pt idx="0">
                  <c:v>0.38235294117647056</c:v>
                </c:pt>
                <c:pt idx="1">
                  <c:v>2.9411764705882353E-2</c:v>
                </c:pt>
                <c:pt idx="2">
                  <c:v>0.24509803921568626</c:v>
                </c:pt>
                <c:pt idx="3">
                  <c:v>9.8039215686274508E-2</c:v>
                </c:pt>
                <c:pt idx="4">
                  <c:v>0.19607843137254902</c:v>
                </c:pt>
                <c:pt idx="5">
                  <c:v>4.9019607843137254E-2</c:v>
                </c:pt>
              </c:numCache>
            </c:numRef>
          </c:val>
          <c:extLst>
            <c:ext xmlns:c16="http://schemas.microsoft.com/office/drawing/2014/chart" uri="{C3380CC4-5D6E-409C-BE32-E72D297353CC}">
              <c16:uniqueId val="{00000000-2375-4EEA-A673-2A8BB51BB89F}"/>
            </c:ext>
          </c:extLst>
        </c:ser>
        <c:dLbls>
          <c:showLegendKey val="0"/>
          <c:showVal val="0"/>
          <c:showCatName val="0"/>
          <c:showSerName val="0"/>
          <c:showPercent val="0"/>
          <c:showBubbleSize val="0"/>
        </c:dLbls>
        <c:gapWidth val="219"/>
        <c:overlap val="-27"/>
        <c:axId val="1768750352"/>
        <c:axId val="1768752848"/>
      </c:barChart>
      <c:catAx>
        <c:axId val="1768750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68752848"/>
        <c:crosses val="autoZero"/>
        <c:auto val="1"/>
        <c:lblAlgn val="ctr"/>
        <c:lblOffset val="100"/>
        <c:noMultiLvlLbl val="0"/>
      </c:catAx>
      <c:valAx>
        <c:axId val="17687528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68750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A17_10F51064.xml><?xml version="1.0" encoding="utf-8"?>
<p188:cmLst xmlns:a="http://schemas.openxmlformats.org/drawingml/2006/main" xmlns:r="http://schemas.openxmlformats.org/officeDocument/2006/relationships" xmlns:p188="http://schemas.microsoft.com/office/powerpoint/2018/8/main">
  <p188:cm id="{6764C8BE-8ADC-4BFE-8E18-BD148C17570B}" authorId="{253EED41-6947-41CA-FFA4-66B34188074C}" created="2022-03-08T11:49:45.753">
    <ac:deMkLst xmlns:ac="http://schemas.microsoft.com/office/drawing/2013/main/command">
      <pc:docMk xmlns:pc="http://schemas.microsoft.com/office/powerpoint/2013/main/command"/>
      <pc:sldMk xmlns:pc="http://schemas.microsoft.com/office/powerpoint/2013/main/command" cId="284495972" sldId="2583"/>
      <ac:spMk id="8" creationId="{892606ED-14CD-7C45-AD3E-C27D282C9008}"/>
    </ac:deMkLst>
    <p188:txBody>
      <a:bodyPr/>
      <a:lstStyle/>
      <a:p>
        <a:r>
          <a:rPr lang="en-GB"/>
          <a:t>? remove as is on the posters</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png"/><Relationship Id="rId1" Type="http://schemas.openxmlformats.org/officeDocument/2006/relationships/image" Target="../media/image54.jpg"/></Relationships>
</file>

<file path=ppt/diagrams/_rels/data5.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png"/><Relationship Id="rId1" Type="http://schemas.openxmlformats.org/officeDocument/2006/relationships/image" Target="../media/image54.jpg"/></Relationships>
</file>

<file path=ppt/diagrams/_rels/drawing5.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2206D8-E7C1-5B40-8BD7-CC31DF3EE3F0}" type="doc">
      <dgm:prSet loTypeId="urn:microsoft.com/office/officeart/2005/8/layout/pList2" loCatId="" qsTypeId="urn:microsoft.com/office/officeart/2005/8/quickstyle/simple1" qsCatId="simple" csTypeId="urn:microsoft.com/office/officeart/2005/8/colors/accent1_2" csCatId="accent1" phldr="1"/>
      <dgm:spPr/>
      <dgm:t>
        <a:bodyPr/>
        <a:lstStyle/>
        <a:p>
          <a:endParaRPr lang="en-US"/>
        </a:p>
      </dgm:t>
    </dgm:pt>
    <dgm:pt modelId="{52D861F0-1CB2-1445-BC9F-33FF23A1D67A}">
      <dgm:prSet phldrT="[Text]"/>
      <dgm:spPr/>
      <dgm:t>
        <a:bodyPr/>
        <a:lstStyle/>
        <a:p>
          <a:r>
            <a:rPr lang="en-US" dirty="0">
              <a:latin typeface="Calibri" panose="020F0502020204030204" pitchFamily="34" charset="0"/>
              <a:cs typeface="Calibri" panose="020F0502020204030204" pitchFamily="34" charset="0"/>
            </a:rPr>
            <a:t>Lack of Trust</a:t>
          </a:r>
        </a:p>
      </dgm:t>
    </dgm:pt>
    <dgm:pt modelId="{0807C29C-CE16-8042-8EF3-1B62AFBEABB7}" type="parTrans" cxnId="{A30620C3-8519-FF43-A9AC-5B7581A8363A}">
      <dgm:prSet/>
      <dgm:spPr/>
      <dgm:t>
        <a:bodyPr/>
        <a:lstStyle/>
        <a:p>
          <a:endParaRPr lang="en-US">
            <a:latin typeface="Calibri" panose="020F0502020204030204" pitchFamily="34" charset="0"/>
            <a:cs typeface="Calibri" panose="020F0502020204030204" pitchFamily="34" charset="0"/>
          </a:endParaRPr>
        </a:p>
      </dgm:t>
    </dgm:pt>
    <dgm:pt modelId="{F238CA50-6CE9-7240-B704-F52338620870}" type="sibTrans" cxnId="{A30620C3-8519-FF43-A9AC-5B7581A8363A}">
      <dgm:prSet/>
      <dgm:spPr/>
      <dgm:t>
        <a:bodyPr/>
        <a:lstStyle/>
        <a:p>
          <a:endParaRPr lang="en-US">
            <a:latin typeface="Calibri" panose="020F0502020204030204" pitchFamily="34" charset="0"/>
            <a:cs typeface="Calibri" panose="020F0502020204030204" pitchFamily="34" charset="0"/>
          </a:endParaRPr>
        </a:p>
      </dgm:t>
    </dgm:pt>
    <dgm:pt modelId="{482DE532-F332-7C47-9970-81C03911277C}">
      <dgm:prSet phldrT="[Text]"/>
      <dgm:spPr/>
      <dgm:t>
        <a:bodyPr/>
        <a:lstStyle/>
        <a:p>
          <a:r>
            <a:rPr lang="en-US" dirty="0">
              <a:latin typeface="Calibri" panose="020F0502020204030204" pitchFamily="34" charset="0"/>
              <a:cs typeface="Calibri" panose="020F0502020204030204" pitchFamily="34" charset="0"/>
            </a:rPr>
            <a:t>Barriers to care</a:t>
          </a:r>
        </a:p>
      </dgm:t>
    </dgm:pt>
    <dgm:pt modelId="{177957C0-8FEC-B441-A60A-E7BFFB69E343}" type="parTrans" cxnId="{BCED70F6-E9A0-3A47-B329-A094F4E8F886}">
      <dgm:prSet/>
      <dgm:spPr/>
      <dgm:t>
        <a:bodyPr/>
        <a:lstStyle/>
        <a:p>
          <a:endParaRPr lang="en-US">
            <a:latin typeface="Calibri" panose="020F0502020204030204" pitchFamily="34" charset="0"/>
            <a:cs typeface="Calibri" panose="020F0502020204030204" pitchFamily="34" charset="0"/>
          </a:endParaRPr>
        </a:p>
      </dgm:t>
    </dgm:pt>
    <dgm:pt modelId="{AA7A1B3B-97EB-504F-8CE0-7667D6F58DC6}" type="sibTrans" cxnId="{BCED70F6-E9A0-3A47-B329-A094F4E8F886}">
      <dgm:prSet/>
      <dgm:spPr/>
      <dgm:t>
        <a:bodyPr/>
        <a:lstStyle/>
        <a:p>
          <a:endParaRPr lang="en-US">
            <a:latin typeface="Calibri" panose="020F0502020204030204" pitchFamily="34" charset="0"/>
            <a:cs typeface="Calibri" panose="020F0502020204030204" pitchFamily="34" charset="0"/>
          </a:endParaRPr>
        </a:p>
      </dgm:t>
    </dgm:pt>
    <dgm:pt modelId="{FC88A1A8-1AB1-4440-BA94-39C96E00D8AA}">
      <dgm:prSet/>
      <dgm:spPr/>
      <dgm:t>
        <a:bodyPr/>
        <a:lstStyle/>
        <a:p>
          <a:r>
            <a:rPr lang="en-US" dirty="0">
              <a:latin typeface="Calibri" panose="020F0502020204030204" pitchFamily="34" charset="0"/>
              <a:cs typeface="Calibri" panose="020F0502020204030204" pitchFamily="34" charset="0"/>
            </a:rPr>
            <a:t>Poverty</a:t>
          </a:r>
        </a:p>
      </dgm:t>
    </dgm:pt>
    <dgm:pt modelId="{78592F33-7121-5C4F-B4E1-3BCCCE5985D6}" type="parTrans" cxnId="{CB6B37C0-4F81-3644-BA59-1D6C8E2E001D}">
      <dgm:prSet/>
      <dgm:spPr/>
      <dgm:t>
        <a:bodyPr/>
        <a:lstStyle/>
        <a:p>
          <a:endParaRPr lang="en-US">
            <a:latin typeface="Calibri" panose="020F0502020204030204" pitchFamily="34" charset="0"/>
            <a:cs typeface="Calibri" panose="020F0502020204030204" pitchFamily="34" charset="0"/>
          </a:endParaRPr>
        </a:p>
      </dgm:t>
    </dgm:pt>
    <dgm:pt modelId="{D4DC13D3-F04D-F241-9C11-22FE8DB6F085}" type="sibTrans" cxnId="{CB6B37C0-4F81-3644-BA59-1D6C8E2E001D}">
      <dgm:prSet/>
      <dgm:spPr/>
      <dgm:t>
        <a:bodyPr/>
        <a:lstStyle/>
        <a:p>
          <a:endParaRPr lang="en-US">
            <a:latin typeface="Calibri" panose="020F0502020204030204" pitchFamily="34" charset="0"/>
            <a:cs typeface="Calibri" panose="020F0502020204030204" pitchFamily="34" charset="0"/>
          </a:endParaRPr>
        </a:p>
      </dgm:t>
    </dgm:pt>
    <dgm:pt modelId="{7B610D2A-43A1-3C45-8068-C694121D70FB}" type="pres">
      <dgm:prSet presAssocID="{2F2206D8-E7C1-5B40-8BD7-CC31DF3EE3F0}" presName="Name0" presStyleCnt="0">
        <dgm:presLayoutVars>
          <dgm:dir/>
          <dgm:resizeHandles val="exact"/>
        </dgm:presLayoutVars>
      </dgm:prSet>
      <dgm:spPr/>
    </dgm:pt>
    <dgm:pt modelId="{8C4109CC-B26B-8D49-8287-DABB653516F1}" type="pres">
      <dgm:prSet presAssocID="{2F2206D8-E7C1-5B40-8BD7-CC31DF3EE3F0}" presName="bkgdShp" presStyleLbl="alignAccFollowNode1" presStyleIdx="0" presStyleCnt="1" custLinFactNeighborY="-18267"/>
      <dgm:spPr/>
    </dgm:pt>
    <dgm:pt modelId="{984703B8-F9FE-1745-8B5F-900230810FD5}" type="pres">
      <dgm:prSet presAssocID="{2F2206D8-E7C1-5B40-8BD7-CC31DF3EE3F0}" presName="linComp" presStyleCnt="0"/>
      <dgm:spPr/>
    </dgm:pt>
    <dgm:pt modelId="{AEEF0C24-0B48-5442-BF2B-3FFDE285E8E7}" type="pres">
      <dgm:prSet presAssocID="{52D861F0-1CB2-1445-BC9F-33FF23A1D67A}" presName="compNode" presStyleCnt="0"/>
      <dgm:spPr/>
    </dgm:pt>
    <dgm:pt modelId="{5899F3EF-8A08-9C4E-B9F9-F0949B302E8C}" type="pres">
      <dgm:prSet presAssocID="{52D861F0-1CB2-1445-BC9F-33FF23A1D67A}" presName="node" presStyleLbl="node1" presStyleIdx="0" presStyleCnt="3">
        <dgm:presLayoutVars>
          <dgm:bulletEnabled val="1"/>
        </dgm:presLayoutVars>
      </dgm:prSet>
      <dgm:spPr/>
    </dgm:pt>
    <dgm:pt modelId="{0AEEFB74-4CA3-B74D-8E8E-26B550C87B9F}" type="pres">
      <dgm:prSet presAssocID="{52D861F0-1CB2-1445-BC9F-33FF23A1D67A}" presName="invisiNode" presStyleLbl="node1" presStyleIdx="0" presStyleCnt="3"/>
      <dgm:spPr/>
    </dgm:pt>
    <dgm:pt modelId="{19E84CA3-CCB8-C249-AAB8-1CC745718A79}" type="pres">
      <dgm:prSet presAssocID="{52D861F0-1CB2-1445-BC9F-33FF23A1D67A}"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22000" b="-22000"/>
          </a:stretch>
        </a:blipFill>
      </dgm:spPr>
    </dgm:pt>
    <dgm:pt modelId="{0C822A1D-EB0C-E343-B495-46A2553C5DB1}" type="pres">
      <dgm:prSet presAssocID="{F238CA50-6CE9-7240-B704-F52338620870}" presName="sibTrans" presStyleLbl="sibTrans2D1" presStyleIdx="0" presStyleCnt="0"/>
      <dgm:spPr/>
    </dgm:pt>
    <dgm:pt modelId="{775EBAE2-3A5B-3D4D-8686-1A57AB1DB2BA}" type="pres">
      <dgm:prSet presAssocID="{482DE532-F332-7C47-9970-81C03911277C}" presName="compNode" presStyleCnt="0"/>
      <dgm:spPr/>
    </dgm:pt>
    <dgm:pt modelId="{1903983A-603D-D643-839B-C9BC66B9C53C}" type="pres">
      <dgm:prSet presAssocID="{482DE532-F332-7C47-9970-81C03911277C}" presName="node" presStyleLbl="node1" presStyleIdx="1" presStyleCnt="3">
        <dgm:presLayoutVars>
          <dgm:bulletEnabled val="1"/>
        </dgm:presLayoutVars>
      </dgm:prSet>
      <dgm:spPr/>
    </dgm:pt>
    <dgm:pt modelId="{05E1A8B5-E773-344E-A627-94B51FE78015}" type="pres">
      <dgm:prSet presAssocID="{482DE532-F332-7C47-9970-81C03911277C}" presName="invisiNode" presStyleLbl="node1" presStyleIdx="1" presStyleCnt="3"/>
      <dgm:spPr/>
    </dgm:pt>
    <dgm:pt modelId="{D65E77BB-DC27-4546-8D67-0D1E39245018}" type="pres">
      <dgm:prSet presAssocID="{482DE532-F332-7C47-9970-81C03911277C}"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58000" b="-58000"/>
          </a:stretch>
        </a:blipFill>
      </dgm:spPr>
    </dgm:pt>
    <dgm:pt modelId="{F2C0743F-7CB2-024F-B707-8C491E6FDBE8}" type="pres">
      <dgm:prSet presAssocID="{AA7A1B3B-97EB-504F-8CE0-7667D6F58DC6}" presName="sibTrans" presStyleLbl="sibTrans2D1" presStyleIdx="0" presStyleCnt="0"/>
      <dgm:spPr/>
    </dgm:pt>
    <dgm:pt modelId="{74F3E348-C56A-3047-96E5-27F8CB42F880}" type="pres">
      <dgm:prSet presAssocID="{FC88A1A8-1AB1-4440-BA94-39C96E00D8AA}" presName="compNode" presStyleCnt="0"/>
      <dgm:spPr/>
    </dgm:pt>
    <dgm:pt modelId="{9D3F5F02-1DA8-F74D-A8C7-6AD9DCCEC6D5}" type="pres">
      <dgm:prSet presAssocID="{FC88A1A8-1AB1-4440-BA94-39C96E00D8AA}" presName="node" presStyleLbl="node1" presStyleIdx="2" presStyleCnt="3">
        <dgm:presLayoutVars>
          <dgm:bulletEnabled val="1"/>
        </dgm:presLayoutVars>
      </dgm:prSet>
      <dgm:spPr/>
    </dgm:pt>
    <dgm:pt modelId="{E48132C4-48BC-8C45-A389-60AF356C1D7E}" type="pres">
      <dgm:prSet presAssocID="{FC88A1A8-1AB1-4440-BA94-39C96E00D8AA}" presName="invisiNode" presStyleLbl="node1" presStyleIdx="2" presStyleCnt="3"/>
      <dgm:spPr/>
    </dgm:pt>
    <dgm:pt modelId="{B6A1567F-70DD-044E-A0C4-207411A6F198}" type="pres">
      <dgm:prSet presAssocID="{FC88A1A8-1AB1-4440-BA94-39C96E00D8AA}" presName="imagNode" presStyleLbl="fgImgPlace1" presStyleIdx="2" presStyleCnt="3"/>
      <dgm:spPr>
        <a:blipFill rotWithShape="1">
          <a:blip xmlns:r="http://schemas.openxmlformats.org/officeDocument/2006/relationships" r:embed="rId3"/>
          <a:srcRect/>
          <a:stretch>
            <a:fillRect t="-31000" b="-31000"/>
          </a:stretch>
        </a:blipFill>
      </dgm:spPr>
    </dgm:pt>
  </dgm:ptLst>
  <dgm:cxnLst>
    <dgm:cxn modelId="{A89E9822-198E-B849-B20F-8623CA122C2F}" type="presOf" srcId="{52D861F0-1CB2-1445-BC9F-33FF23A1D67A}" destId="{5899F3EF-8A08-9C4E-B9F9-F0949B302E8C}" srcOrd="0" destOrd="0" presId="urn:microsoft.com/office/officeart/2005/8/layout/pList2"/>
    <dgm:cxn modelId="{A907B680-39C6-AB47-840D-A55ADEC074F1}" type="presOf" srcId="{482DE532-F332-7C47-9970-81C03911277C}" destId="{1903983A-603D-D643-839B-C9BC66B9C53C}" srcOrd="0" destOrd="0" presId="urn:microsoft.com/office/officeart/2005/8/layout/pList2"/>
    <dgm:cxn modelId="{CFA74D8C-F8E0-5F46-BAED-B47C3F265CC1}" type="presOf" srcId="{2F2206D8-E7C1-5B40-8BD7-CC31DF3EE3F0}" destId="{7B610D2A-43A1-3C45-8068-C694121D70FB}" srcOrd="0" destOrd="0" presId="urn:microsoft.com/office/officeart/2005/8/layout/pList2"/>
    <dgm:cxn modelId="{CB6B37C0-4F81-3644-BA59-1D6C8E2E001D}" srcId="{2F2206D8-E7C1-5B40-8BD7-CC31DF3EE3F0}" destId="{FC88A1A8-1AB1-4440-BA94-39C96E00D8AA}" srcOrd="2" destOrd="0" parTransId="{78592F33-7121-5C4F-B4E1-3BCCCE5985D6}" sibTransId="{D4DC13D3-F04D-F241-9C11-22FE8DB6F085}"/>
    <dgm:cxn modelId="{A30620C3-8519-FF43-A9AC-5B7581A8363A}" srcId="{2F2206D8-E7C1-5B40-8BD7-CC31DF3EE3F0}" destId="{52D861F0-1CB2-1445-BC9F-33FF23A1D67A}" srcOrd="0" destOrd="0" parTransId="{0807C29C-CE16-8042-8EF3-1B62AFBEABB7}" sibTransId="{F238CA50-6CE9-7240-B704-F52338620870}"/>
    <dgm:cxn modelId="{724EE0D5-C12D-E44F-A001-E336DDD9A757}" type="presOf" srcId="{AA7A1B3B-97EB-504F-8CE0-7667D6F58DC6}" destId="{F2C0743F-7CB2-024F-B707-8C491E6FDBE8}" srcOrd="0" destOrd="0" presId="urn:microsoft.com/office/officeart/2005/8/layout/pList2"/>
    <dgm:cxn modelId="{BBDCFBDE-6560-FA47-9597-7EE2AEBFBD95}" type="presOf" srcId="{F238CA50-6CE9-7240-B704-F52338620870}" destId="{0C822A1D-EB0C-E343-B495-46A2553C5DB1}" srcOrd="0" destOrd="0" presId="urn:microsoft.com/office/officeart/2005/8/layout/pList2"/>
    <dgm:cxn modelId="{3132F0F1-F22A-E14B-8BBE-193919061F7D}" type="presOf" srcId="{FC88A1A8-1AB1-4440-BA94-39C96E00D8AA}" destId="{9D3F5F02-1DA8-F74D-A8C7-6AD9DCCEC6D5}" srcOrd="0" destOrd="0" presId="urn:microsoft.com/office/officeart/2005/8/layout/pList2"/>
    <dgm:cxn modelId="{BCED70F6-E9A0-3A47-B329-A094F4E8F886}" srcId="{2F2206D8-E7C1-5B40-8BD7-CC31DF3EE3F0}" destId="{482DE532-F332-7C47-9970-81C03911277C}" srcOrd="1" destOrd="0" parTransId="{177957C0-8FEC-B441-A60A-E7BFFB69E343}" sibTransId="{AA7A1B3B-97EB-504F-8CE0-7667D6F58DC6}"/>
    <dgm:cxn modelId="{5F34F8D2-447D-7F4A-9881-7CC8F0C8B1F8}" type="presParOf" srcId="{7B610D2A-43A1-3C45-8068-C694121D70FB}" destId="{8C4109CC-B26B-8D49-8287-DABB653516F1}" srcOrd="0" destOrd="0" presId="urn:microsoft.com/office/officeart/2005/8/layout/pList2"/>
    <dgm:cxn modelId="{1386F301-2CA8-B04B-819D-E7B16431229C}" type="presParOf" srcId="{7B610D2A-43A1-3C45-8068-C694121D70FB}" destId="{984703B8-F9FE-1745-8B5F-900230810FD5}" srcOrd="1" destOrd="0" presId="urn:microsoft.com/office/officeart/2005/8/layout/pList2"/>
    <dgm:cxn modelId="{5484A7CB-D79C-F44E-B1C3-F9A123BD9AA0}" type="presParOf" srcId="{984703B8-F9FE-1745-8B5F-900230810FD5}" destId="{AEEF0C24-0B48-5442-BF2B-3FFDE285E8E7}" srcOrd="0" destOrd="0" presId="urn:microsoft.com/office/officeart/2005/8/layout/pList2"/>
    <dgm:cxn modelId="{E45109C6-1DC3-3146-8862-A4D3559472B7}" type="presParOf" srcId="{AEEF0C24-0B48-5442-BF2B-3FFDE285E8E7}" destId="{5899F3EF-8A08-9C4E-B9F9-F0949B302E8C}" srcOrd="0" destOrd="0" presId="urn:microsoft.com/office/officeart/2005/8/layout/pList2"/>
    <dgm:cxn modelId="{5F8A3735-7C47-1044-B823-996453356233}" type="presParOf" srcId="{AEEF0C24-0B48-5442-BF2B-3FFDE285E8E7}" destId="{0AEEFB74-4CA3-B74D-8E8E-26B550C87B9F}" srcOrd="1" destOrd="0" presId="urn:microsoft.com/office/officeart/2005/8/layout/pList2"/>
    <dgm:cxn modelId="{1059B29B-E335-344C-9BC6-892FAE13D327}" type="presParOf" srcId="{AEEF0C24-0B48-5442-BF2B-3FFDE285E8E7}" destId="{19E84CA3-CCB8-C249-AAB8-1CC745718A79}" srcOrd="2" destOrd="0" presId="urn:microsoft.com/office/officeart/2005/8/layout/pList2"/>
    <dgm:cxn modelId="{EF4FE3D4-34E4-464C-A093-67CDCA5C541B}" type="presParOf" srcId="{984703B8-F9FE-1745-8B5F-900230810FD5}" destId="{0C822A1D-EB0C-E343-B495-46A2553C5DB1}" srcOrd="1" destOrd="0" presId="urn:microsoft.com/office/officeart/2005/8/layout/pList2"/>
    <dgm:cxn modelId="{1FCC1ADE-0A7D-6F42-BAC2-143F3AA9CA30}" type="presParOf" srcId="{984703B8-F9FE-1745-8B5F-900230810FD5}" destId="{775EBAE2-3A5B-3D4D-8686-1A57AB1DB2BA}" srcOrd="2" destOrd="0" presId="urn:microsoft.com/office/officeart/2005/8/layout/pList2"/>
    <dgm:cxn modelId="{AF70A49E-6083-E240-ADFE-375B28DB893D}" type="presParOf" srcId="{775EBAE2-3A5B-3D4D-8686-1A57AB1DB2BA}" destId="{1903983A-603D-D643-839B-C9BC66B9C53C}" srcOrd="0" destOrd="0" presId="urn:microsoft.com/office/officeart/2005/8/layout/pList2"/>
    <dgm:cxn modelId="{677139CD-4140-6C45-A785-6BD7BDCF9BB2}" type="presParOf" srcId="{775EBAE2-3A5B-3D4D-8686-1A57AB1DB2BA}" destId="{05E1A8B5-E773-344E-A627-94B51FE78015}" srcOrd="1" destOrd="0" presId="urn:microsoft.com/office/officeart/2005/8/layout/pList2"/>
    <dgm:cxn modelId="{49C38EBC-3BA7-0A4E-8C5E-B1A405BDEBC6}" type="presParOf" srcId="{775EBAE2-3A5B-3D4D-8686-1A57AB1DB2BA}" destId="{D65E77BB-DC27-4546-8D67-0D1E39245018}" srcOrd="2" destOrd="0" presId="urn:microsoft.com/office/officeart/2005/8/layout/pList2"/>
    <dgm:cxn modelId="{89DC365A-697C-A947-BF5B-E90361587215}" type="presParOf" srcId="{984703B8-F9FE-1745-8B5F-900230810FD5}" destId="{F2C0743F-7CB2-024F-B707-8C491E6FDBE8}" srcOrd="3" destOrd="0" presId="urn:microsoft.com/office/officeart/2005/8/layout/pList2"/>
    <dgm:cxn modelId="{7D93B246-AD32-C84F-99EC-FEFED316FA75}" type="presParOf" srcId="{984703B8-F9FE-1745-8B5F-900230810FD5}" destId="{74F3E348-C56A-3047-96E5-27F8CB42F880}" srcOrd="4" destOrd="0" presId="urn:microsoft.com/office/officeart/2005/8/layout/pList2"/>
    <dgm:cxn modelId="{E58AB9C7-391D-944F-B013-54F5F354653D}" type="presParOf" srcId="{74F3E348-C56A-3047-96E5-27F8CB42F880}" destId="{9D3F5F02-1DA8-F74D-A8C7-6AD9DCCEC6D5}" srcOrd="0" destOrd="0" presId="urn:microsoft.com/office/officeart/2005/8/layout/pList2"/>
    <dgm:cxn modelId="{89AFEE0A-A9CE-224F-8AB0-3C9005ED5352}" type="presParOf" srcId="{74F3E348-C56A-3047-96E5-27F8CB42F880}" destId="{E48132C4-48BC-8C45-A389-60AF356C1D7E}" srcOrd="1" destOrd="0" presId="urn:microsoft.com/office/officeart/2005/8/layout/pList2"/>
    <dgm:cxn modelId="{3AE48FFB-167F-F74A-9B6F-2292A28B3F70}" type="presParOf" srcId="{74F3E348-C56A-3047-96E5-27F8CB42F880}" destId="{B6A1567F-70DD-044E-A0C4-207411A6F198}"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748199-55AB-A44C-B278-463A9AD0C5E3}" type="doc">
      <dgm:prSet loTypeId="urn:microsoft.com/office/officeart/2005/8/layout/default" loCatId="list" qsTypeId="urn:microsoft.com/office/officeart/2005/8/quickstyle/simple1" qsCatId="simple" csTypeId="urn:microsoft.com/office/officeart/2005/8/colors/accent5_2" csCatId="accent5" phldr="1"/>
      <dgm:spPr/>
      <dgm:t>
        <a:bodyPr/>
        <a:lstStyle/>
        <a:p>
          <a:endParaRPr lang="en-US"/>
        </a:p>
      </dgm:t>
    </dgm:pt>
    <dgm:pt modelId="{D8E1C10B-EC98-4F44-94B7-8C58F731A0AD}">
      <dgm:prSet/>
      <dgm:spPr/>
      <dgm:t>
        <a:bodyPr/>
        <a:lstStyle/>
        <a:p>
          <a:pPr>
            <a:lnSpc>
              <a:spcPct val="100000"/>
            </a:lnSpc>
          </a:pPr>
          <a:r>
            <a:rPr lang="en-GB" dirty="0"/>
            <a:t>Hiring Community Link Worker </a:t>
          </a:r>
        </a:p>
      </dgm:t>
    </dgm:pt>
    <dgm:pt modelId="{41DDEB5D-9F85-E643-BB13-6F62B3984483}" type="parTrans" cxnId="{69D08219-8FE9-9447-AC47-33D7BEF15DFE}">
      <dgm:prSet/>
      <dgm:spPr/>
      <dgm:t>
        <a:bodyPr/>
        <a:lstStyle/>
        <a:p>
          <a:endParaRPr lang="en-US"/>
        </a:p>
      </dgm:t>
    </dgm:pt>
    <dgm:pt modelId="{B8ECC3AA-11BC-E64E-A262-A21FF6ADB5FA}" type="sibTrans" cxnId="{69D08219-8FE9-9447-AC47-33D7BEF15DFE}">
      <dgm:prSet/>
      <dgm:spPr/>
      <dgm:t>
        <a:bodyPr/>
        <a:lstStyle/>
        <a:p>
          <a:endParaRPr lang="en-US"/>
        </a:p>
      </dgm:t>
    </dgm:pt>
    <dgm:pt modelId="{3C70A669-A24B-0342-8AF2-EB9D8B8B79D0}">
      <dgm:prSet/>
      <dgm:spPr/>
      <dgm:t>
        <a:bodyPr/>
        <a:lstStyle/>
        <a:p>
          <a:pPr>
            <a:lnSpc>
              <a:spcPct val="100000"/>
            </a:lnSpc>
          </a:pPr>
          <a:r>
            <a:rPr lang="en-GB" dirty="0"/>
            <a:t>Improving access to GP care </a:t>
          </a:r>
        </a:p>
      </dgm:t>
    </dgm:pt>
    <dgm:pt modelId="{64957590-4F58-6D48-B9F9-4DD47303EC14}" type="parTrans" cxnId="{42B42A03-53D3-6D40-9902-60F7A1407218}">
      <dgm:prSet/>
      <dgm:spPr/>
      <dgm:t>
        <a:bodyPr/>
        <a:lstStyle/>
        <a:p>
          <a:endParaRPr lang="en-US"/>
        </a:p>
      </dgm:t>
    </dgm:pt>
    <dgm:pt modelId="{22E9E963-C2EC-4E43-BA35-31ACE8E39AEC}" type="sibTrans" cxnId="{42B42A03-53D3-6D40-9902-60F7A1407218}">
      <dgm:prSet/>
      <dgm:spPr/>
      <dgm:t>
        <a:bodyPr/>
        <a:lstStyle/>
        <a:p>
          <a:endParaRPr lang="en-US"/>
        </a:p>
      </dgm:t>
    </dgm:pt>
    <dgm:pt modelId="{52F675CD-29E9-2049-B2C9-6F92989D414A}">
      <dgm:prSet/>
      <dgm:spPr/>
      <dgm:t>
        <a:bodyPr/>
        <a:lstStyle/>
        <a:p>
          <a:pPr>
            <a:lnSpc>
              <a:spcPct val="100000"/>
            </a:lnSpc>
          </a:pPr>
          <a:r>
            <a:rPr lang="en-GB" dirty="0"/>
            <a:t>Data Strategy</a:t>
          </a:r>
        </a:p>
      </dgm:t>
    </dgm:pt>
    <dgm:pt modelId="{DF288BC7-CC0A-9C4E-AA00-DD278C312D1F}" type="parTrans" cxnId="{BE64BC38-B1EF-D044-A6C8-8C95FC5B9BEF}">
      <dgm:prSet/>
      <dgm:spPr/>
      <dgm:t>
        <a:bodyPr/>
        <a:lstStyle/>
        <a:p>
          <a:endParaRPr lang="en-US"/>
        </a:p>
      </dgm:t>
    </dgm:pt>
    <dgm:pt modelId="{951A654E-B1AE-9A4C-8476-B14BF3ADC4D1}" type="sibTrans" cxnId="{BE64BC38-B1EF-D044-A6C8-8C95FC5B9BEF}">
      <dgm:prSet/>
      <dgm:spPr/>
      <dgm:t>
        <a:bodyPr/>
        <a:lstStyle/>
        <a:p>
          <a:endParaRPr lang="en-US"/>
        </a:p>
      </dgm:t>
    </dgm:pt>
    <dgm:pt modelId="{E51317DB-F2B9-407F-9D63-D899BCDD89E5}">
      <dgm:prSet/>
      <dgm:spPr/>
      <dgm:t>
        <a:bodyPr/>
        <a:lstStyle/>
        <a:p>
          <a:pPr>
            <a:lnSpc>
              <a:spcPct val="100000"/>
            </a:lnSpc>
          </a:pPr>
          <a:r>
            <a:rPr lang="en-GB" dirty="0"/>
            <a:t>North Lewisham Health Inequalities Forum </a:t>
          </a:r>
        </a:p>
      </dgm:t>
    </dgm:pt>
    <dgm:pt modelId="{DD6BD629-DD5C-4F87-BF91-BC6520AF39A1}" type="parTrans" cxnId="{AC70135A-1E6D-4977-B571-89E8A28C4DB4}">
      <dgm:prSet/>
      <dgm:spPr/>
      <dgm:t>
        <a:bodyPr/>
        <a:lstStyle/>
        <a:p>
          <a:endParaRPr lang="en-GB"/>
        </a:p>
      </dgm:t>
    </dgm:pt>
    <dgm:pt modelId="{DF569E15-BCBA-44AF-A600-9D1579AB4EDF}" type="sibTrans" cxnId="{AC70135A-1E6D-4977-B571-89E8A28C4DB4}">
      <dgm:prSet/>
      <dgm:spPr/>
      <dgm:t>
        <a:bodyPr/>
        <a:lstStyle/>
        <a:p>
          <a:endParaRPr lang="en-GB"/>
        </a:p>
      </dgm:t>
    </dgm:pt>
    <dgm:pt modelId="{978BFFDB-1802-8E4E-8040-8F433D986B37}">
      <dgm:prSet/>
      <dgm:spPr/>
      <dgm:t>
        <a:bodyPr/>
        <a:lstStyle/>
        <a:p>
          <a:pPr>
            <a:lnSpc>
              <a:spcPct val="100000"/>
            </a:lnSpc>
          </a:pPr>
          <a:r>
            <a:rPr lang="en-GB" dirty="0"/>
            <a:t>Improving COVID-19 Vaccine Uptake</a:t>
          </a:r>
        </a:p>
      </dgm:t>
    </dgm:pt>
    <dgm:pt modelId="{04A94EDE-C09B-8D40-8FD8-52102DA33105}" type="sibTrans" cxnId="{45489CBC-4D19-064C-AA10-99CB2FAE5DFC}">
      <dgm:prSet/>
      <dgm:spPr/>
      <dgm:t>
        <a:bodyPr/>
        <a:lstStyle/>
        <a:p>
          <a:endParaRPr lang="en-US"/>
        </a:p>
      </dgm:t>
    </dgm:pt>
    <dgm:pt modelId="{31F21242-F81D-B141-B5E5-9878E75EFD88}" type="parTrans" cxnId="{45489CBC-4D19-064C-AA10-99CB2FAE5DFC}">
      <dgm:prSet/>
      <dgm:spPr/>
      <dgm:t>
        <a:bodyPr/>
        <a:lstStyle/>
        <a:p>
          <a:endParaRPr lang="en-US"/>
        </a:p>
      </dgm:t>
    </dgm:pt>
    <dgm:pt modelId="{F95F8BD6-3943-45F2-965E-03C8631125A3}" type="pres">
      <dgm:prSet presAssocID="{DB748199-55AB-A44C-B278-463A9AD0C5E3}" presName="diagram" presStyleCnt="0">
        <dgm:presLayoutVars>
          <dgm:dir/>
          <dgm:resizeHandles val="exact"/>
        </dgm:presLayoutVars>
      </dgm:prSet>
      <dgm:spPr/>
    </dgm:pt>
    <dgm:pt modelId="{F6853E11-E38D-43AC-8B09-4D122F5FD3CE}" type="pres">
      <dgm:prSet presAssocID="{978BFFDB-1802-8E4E-8040-8F433D986B37}" presName="node" presStyleLbl="node1" presStyleIdx="0" presStyleCnt="5">
        <dgm:presLayoutVars>
          <dgm:bulletEnabled val="1"/>
        </dgm:presLayoutVars>
      </dgm:prSet>
      <dgm:spPr/>
    </dgm:pt>
    <dgm:pt modelId="{0E198B1B-CDBF-4C50-820B-A744B42F5EA4}" type="pres">
      <dgm:prSet presAssocID="{04A94EDE-C09B-8D40-8FD8-52102DA33105}" presName="sibTrans" presStyleCnt="0"/>
      <dgm:spPr/>
    </dgm:pt>
    <dgm:pt modelId="{836C06A9-FCA1-4E58-A5EA-21DFF8E5CBD2}" type="pres">
      <dgm:prSet presAssocID="{3C70A669-A24B-0342-8AF2-EB9D8B8B79D0}" presName="node" presStyleLbl="node1" presStyleIdx="1" presStyleCnt="5">
        <dgm:presLayoutVars>
          <dgm:bulletEnabled val="1"/>
        </dgm:presLayoutVars>
      </dgm:prSet>
      <dgm:spPr/>
    </dgm:pt>
    <dgm:pt modelId="{26DC78A8-D96D-4C6A-8499-D813C2044D05}" type="pres">
      <dgm:prSet presAssocID="{22E9E963-C2EC-4E43-BA35-31ACE8E39AEC}" presName="sibTrans" presStyleCnt="0"/>
      <dgm:spPr/>
    </dgm:pt>
    <dgm:pt modelId="{5A6A08D2-9430-45E5-A909-A44C202A2933}" type="pres">
      <dgm:prSet presAssocID="{52F675CD-29E9-2049-B2C9-6F92989D414A}" presName="node" presStyleLbl="node1" presStyleIdx="2" presStyleCnt="5">
        <dgm:presLayoutVars>
          <dgm:bulletEnabled val="1"/>
        </dgm:presLayoutVars>
      </dgm:prSet>
      <dgm:spPr/>
    </dgm:pt>
    <dgm:pt modelId="{0FD84640-3401-40DB-882C-7F85EB6463DE}" type="pres">
      <dgm:prSet presAssocID="{951A654E-B1AE-9A4C-8476-B14BF3ADC4D1}" presName="sibTrans" presStyleCnt="0"/>
      <dgm:spPr/>
    </dgm:pt>
    <dgm:pt modelId="{3C37C5A0-C1E9-43F5-B812-414446FF3D66}" type="pres">
      <dgm:prSet presAssocID="{E51317DB-F2B9-407F-9D63-D899BCDD89E5}" presName="node" presStyleLbl="node1" presStyleIdx="3" presStyleCnt="5">
        <dgm:presLayoutVars>
          <dgm:bulletEnabled val="1"/>
        </dgm:presLayoutVars>
      </dgm:prSet>
      <dgm:spPr/>
    </dgm:pt>
    <dgm:pt modelId="{763B2D78-C4D6-4B5D-A73A-9A9A60B2ED41}" type="pres">
      <dgm:prSet presAssocID="{DF569E15-BCBA-44AF-A600-9D1579AB4EDF}" presName="sibTrans" presStyleCnt="0"/>
      <dgm:spPr/>
    </dgm:pt>
    <dgm:pt modelId="{C0AB432C-BD12-419A-BD2E-C31EF4042B2D}" type="pres">
      <dgm:prSet presAssocID="{D8E1C10B-EC98-4F44-94B7-8C58F731A0AD}" presName="node" presStyleLbl="node1" presStyleIdx="4" presStyleCnt="5">
        <dgm:presLayoutVars>
          <dgm:bulletEnabled val="1"/>
        </dgm:presLayoutVars>
      </dgm:prSet>
      <dgm:spPr/>
    </dgm:pt>
  </dgm:ptLst>
  <dgm:cxnLst>
    <dgm:cxn modelId="{42B42A03-53D3-6D40-9902-60F7A1407218}" srcId="{DB748199-55AB-A44C-B278-463A9AD0C5E3}" destId="{3C70A669-A24B-0342-8AF2-EB9D8B8B79D0}" srcOrd="1" destOrd="0" parTransId="{64957590-4F58-6D48-B9F9-4DD47303EC14}" sibTransId="{22E9E963-C2EC-4E43-BA35-31ACE8E39AEC}"/>
    <dgm:cxn modelId="{69D08219-8FE9-9447-AC47-33D7BEF15DFE}" srcId="{DB748199-55AB-A44C-B278-463A9AD0C5E3}" destId="{D8E1C10B-EC98-4F44-94B7-8C58F731A0AD}" srcOrd="4" destOrd="0" parTransId="{41DDEB5D-9F85-E643-BB13-6F62B3984483}" sibTransId="{B8ECC3AA-11BC-E64E-A262-A21FF6ADB5FA}"/>
    <dgm:cxn modelId="{BE64BC38-B1EF-D044-A6C8-8C95FC5B9BEF}" srcId="{DB748199-55AB-A44C-B278-463A9AD0C5E3}" destId="{52F675CD-29E9-2049-B2C9-6F92989D414A}" srcOrd="2" destOrd="0" parTransId="{DF288BC7-CC0A-9C4E-AA00-DD278C312D1F}" sibTransId="{951A654E-B1AE-9A4C-8476-B14BF3ADC4D1}"/>
    <dgm:cxn modelId="{5F401A3B-0DAC-4538-AF29-35E7D0872851}" type="presOf" srcId="{DB748199-55AB-A44C-B278-463A9AD0C5E3}" destId="{F95F8BD6-3943-45F2-965E-03C8631125A3}" srcOrd="0" destOrd="0" presId="urn:microsoft.com/office/officeart/2005/8/layout/default"/>
    <dgm:cxn modelId="{F172415E-8A67-48A9-AFDC-FB6B226FCEE3}" type="presOf" srcId="{3C70A669-A24B-0342-8AF2-EB9D8B8B79D0}" destId="{836C06A9-FCA1-4E58-A5EA-21DFF8E5CBD2}" srcOrd="0" destOrd="0" presId="urn:microsoft.com/office/officeart/2005/8/layout/default"/>
    <dgm:cxn modelId="{AC70135A-1E6D-4977-B571-89E8A28C4DB4}" srcId="{DB748199-55AB-A44C-B278-463A9AD0C5E3}" destId="{E51317DB-F2B9-407F-9D63-D899BCDD89E5}" srcOrd="3" destOrd="0" parTransId="{DD6BD629-DD5C-4F87-BF91-BC6520AF39A1}" sibTransId="{DF569E15-BCBA-44AF-A600-9D1579AB4EDF}"/>
    <dgm:cxn modelId="{2049AC7F-54E8-4B72-8E63-FD3E64F450FE}" type="presOf" srcId="{E51317DB-F2B9-407F-9D63-D899BCDD89E5}" destId="{3C37C5A0-C1E9-43F5-B812-414446FF3D66}" srcOrd="0" destOrd="0" presId="urn:microsoft.com/office/officeart/2005/8/layout/default"/>
    <dgm:cxn modelId="{5E703FA0-630C-4288-B63F-F24442080BA6}" type="presOf" srcId="{52F675CD-29E9-2049-B2C9-6F92989D414A}" destId="{5A6A08D2-9430-45E5-A909-A44C202A2933}" srcOrd="0" destOrd="0" presId="urn:microsoft.com/office/officeart/2005/8/layout/default"/>
    <dgm:cxn modelId="{45489CBC-4D19-064C-AA10-99CB2FAE5DFC}" srcId="{DB748199-55AB-A44C-B278-463A9AD0C5E3}" destId="{978BFFDB-1802-8E4E-8040-8F433D986B37}" srcOrd="0" destOrd="0" parTransId="{31F21242-F81D-B141-B5E5-9878E75EFD88}" sibTransId="{04A94EDE-C09B-8D40-8FD8-52102DA33105}"/>
    <dgm:cxn modelId="{72F190D9-E47D-48E0-8CC3-51E981B0DE42}" type="presOf" srcId="{D8E1C10B-EC98-4F44-94B7-8C58F731A0AD}" destId="{C0AB432C-BD12-419A-BD2E-C31EF4042B2D}" srcOrd="0" destOrd="0" presId="urn:microsoft.com/office/officeart/2005/8/layout/default"/>
    <dgm:cxn modelId="{9E10D9EA-1C7B-473F-8BE8-C2AE15483C7F}" type="presOf" srcId="{978BFFDB-1802-8E4E-8040-8F433D986B37}" destId="{F6853E11-E38D-43AC-8B09-4D122F5FD3CE}" srcOrd="0" destOrd="0" presId="urn:microsoft.com/office/officeart/2005/8/layout/default"/>
    <dgm:cxn modelId="{D4DD19A4-389F-46ED-90BD-9437C7AEA883}" type="presParOf" srcId="{F95F8BD6-3943-45F2-965E-03C8631125A3}" destId="{F6853E11-E38D-43AC-8B09-4D122F5FD3CE}" srcOrd="0" destOrd="0" presId="urn:microsoft.com/office/officeart/2005/8/layout/default"/>
    <dgm:cxn modelId="{8E1E93C9-C764-439B-9A38-E24BBACF94E6}" type="presParOf" srcId="{F95F8BD6-3943-45F2-965E-03C8631125A3}" destId="{0E198B1B-CDBF-4C50-820B-A744B42F5EA4}" srcOrd="1" destOrd="0" presId="urn:microsoft.com/office/officeart/2005/8/layout/default"/>
    <dgm:cxn modelId="{5BC01FD2-6992-45F3-9234-3B885A36F7C7}" type="presParOf" srcId="{F95F8BD6-3943-45F2-965E-03C8631125A3}" destId="{836C06A9-FCA1-4E58-A5EA-21DFF8E5CBD2}" srcOrd="2" destOrd="0" presId="urn:microsoft.com/office/officeart/2005/8/layout/default"/>
    <dgm:cxn modelId="{62601F30-3231-462C-B2E8-5C7AE0609607}" type="presParOf" srcId="{F95F8BD6-3943-45F2-965E-03C8631125A3}" destId="{26DC78A8-D96D-4C6A-8499-D813C2044D05}" srcOrd="3" destOrd="0" presId="urn:microsoft.com/office/officeart/2005/8/layout/default"/>
    <dgm:cxn modelId="{DD899EED-7F14-48D8-B3A1-2C974BAF1EF7}" type="presParOf" srcId="{F95F8BD6-3943-45F2-965E-03C8631125A3}" destId="{5A6A08D2-9430-45E5-A909-A44C202A2933}" srcOrd="4" destOrd="0" presId="urn:microsoft.com/office/officeart/2005/8/layout/default"/>
    <dgm:cxn modelId="{9D252B09-A048-4A95-A04E-D135087A0913}" type="presParOf" srcId="{F95F8BD6-3943-45F2-965E-03C8631125A3}" destId="{0FD84640-3401-40DB-882C-7F85EB6463DE}" srcOrd="5" destOrd="0" presId="urn:microsoft.com/office/officeart/2005/8/layout/default"/>
    <dgm:cxn modelId="{995CE0DC-3081-4E3F-A43D-C2BA95F4C23E}" type="presParOf" srcId="{F95F8BD6-3943-45F2-965E-03C8631125A3}" destId="{3C37C5A0-C1E9-43F5-B812-414446FF3D66}" srcOrd="6" destOrd="0" presId="urn:microsoft.com/office/officeart/2005/8/layout/default"/>
    <dgm:cxn modelId="{68774128-94C9-4EFD-B03B-C381E605D989}" type="presParOf" srcId="{F95F8BD6-3943-45F2-965E-03C8631125A3}" destId="{763B2D78-C4D6-4B5D-A73A-9A9A60B2ED41}" srcOrd="7" destOrd="0" presId="urn:microsoft.com/office/officeart/2005/8/layout/default"/>
    <dgm:cxn modelId="{0F0D8E7F-B724-4948-8EBC-0B02EE2A01A1}" type="presParOf" srcId="{F95F8BD6-3943-45F2-965E-03C8631125A3}" destId="{C0AB432C-BD12-419A-BD2E-C31EF4042B2D}"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5BA90B-27A8-F641-9165-4C17B7E67857}" type="doc">
      <dgm:prSet loTypeId="urn:microsoft.com/office/officeart/2005/8/layout/process4" loCatId="list" qsTypeId="urn:microsoft.com/office/officeart/2005/8/quickstyle/simple1" qsCatId="simple" csTypeId="urn:microsoft.com/office/officeart/2005/8/colors/accent1_2" csCatId="accent1"/>
      <dgm:spPr/>
      <dgm:t>
        <a:bodyPr/>
        <a:lstStyle/>
        <a:p>
          <a:endParaRPr lang="en-US"/>
        </a:p>
      </dgm:t>
    </dgm:pt>
    <dgm:pt modelId="{F8394C3F-CB9A-0E4D-8565-F5F378FC7285}">
      <dgm:prSet/>
      <dgm:spPr/>
      <dgm:t>
        <a:bodyPr/>
        <a:lstStyle/>
        <a:p>
          <a:r>
            <a:rPr lang="en-GB" b="1"/>
            <a:t>Identify</a:t>
          </a:r>
          <a:endParaRPr lang="en-GB"/>
        </a:p>
      </dgm:t>
    </dgm:pt>
    <dgm:pt modelId="{7816414B-7B35-E84B-BBF7-760C9EB3EA98}" type="parTrans" cxnId="{1D9802AB-1A1D-D64D-95B1-F84F5ABDB8AF}">
      <dgm:prSet/>
      <dgm:spPr/>
      <dgm:t>
        <a:bodyPr/>
        <a:lstStyle/>
        <a:p>
          <a:endParaRPr lang="en-US"/>
        </a:p>
      </dgm:t>
    </dgm:pt>
    <dgm:pt modelId="{7A4E1A8E-5820-4F40-8882-9E0A2F9336AF}" type="sibTrans" cxnId="{1D9802AB-1A1D-D64D-95B1-F84F5ABDB8AF}">
      <dgm:prSet/>
      <dgm:spPr/>
      <dgm:t>
        <a:bodyPr/>
        <a:lstStyle/>
        <a:p>
          <a:endParaRPr lang="en-US"/>
        </a:p>
      </dgm:t>
    </dgm:pt>
    <dgm:pt modelId="{9B7F5BAC-C1C6-964E-9857-39F254751BA9}">
      <dgm:prSet/>
      <dgm:spPr/>
      <dgm:t>
        <a:bodyPr/>
        <a:lstStyle/>
        <a:p>
          <a:r>
            <a:rPr lang="en-GB" b="1" dirty="0"/>
            <a:t>Funding</a:t>
          </a:r>
          <a:endParaRPr lang="en-GB" dirty="0"/>
        </a:p>
      </dgm:t>
    </dgm:pt>
    <dgm:pt modelId="{128E8727-07CE-8241-919E-BE6A32FE7B41}" type="parTrans" cxnId="{42DA3D72-B163-7F4E-B2E0-1D10BE1F8B62}">
      <dgm:prSet/>
      <dgm:spPr/>
      <dgm:t>
        <a:bodyPr/>
        <a:lstStyle/>
        <a:p>
          <a:endParaRPr lang="en-US"/>
        </a:p>
      </dgm:t>
    </dgm:pt>
    <dgm:pt modelId="{1823B798-FF32-0D40-9DE0-6205B99B7811}" type="sibTrans" cxnId="{42DA3D72-B163-7F4E-B2E0-1D10BE1F8B62}">
      <dgm:prSet/>
      <dgm:spPr/>
      <dgm:t>
        <a:bodyPr/>
        <a:lstStyle/>
        <a:p>
          <a:endParaRPr lang="en-US"/>
        </a:p>
      </dgm:t>
    </dgm:pt>
    <dgm:pt modelId="{11E2597F-51EB-8047-B178-5BD4DD8947BD}">
      <dgm:prSet/>
      <dgm:spPr/>
      <dgm:t>
        <a:bodyPr/>
        <a:lstStyle/>
        <a:p>
          <a:r>
            <a:rPr lang="en-GB" b="1" dirty="0"/>
            <a:t>Training </a:t>
          </a:r>
          <a:endParaRPr lang="en-GB" dirty="0"/>
        </a:p>
      </dgm:t>
    </dgm:pt>
    <dgm:pt modelId="{9FA5CB7A-6B02-CD47-A2CE-5359183ECCD0}" type="parTrans" cxnId="{5B62ECBE-4D07-894A-BF7C-B4BA26B4E35B}">
      <dgm:prSet/>
      <dgm:spPr/>
      <dgm:t>
        <a:bodyPr/>
        <a:lstStyle/>
        <a:p>
          <a:endParaRPr lang="en-US"/>
        </a:p>
      </dgm:t>
    </dgm:pt>
    <dgm:pt modelId="{B7B18D2C-1E66-A04F-80C5-390286B71A81}" type="sibTrans" cxnId="{5B62ECBE-4D07-894A-BF7C-B4BA26B4E35B}">
      <dgm:prSet/>
      <dgm:spPr/>
      <dgm:t>
        <a:bodyPr/>
        <a:lstStyle/>
        <a:p>
          <a:endParaRPr lang="en-US"/>
        </a:p>
      </dgm:t>
    </dgm:pt>
    <dgm:pt modelId="{10526781-3BD2-4544-86F7-73CBA64265F6}">
      <dgm:prSet/>
      <dgm:spPr/>
      <dgm:t>
        <a:bodyPr/>
        <a:lstStyle/>
        <a:p>
          <a:r>
            <a:rPr lang="en-GB" b="1" dirty="0"/>
            <a:t>Community engagement</a:t>
          </a:r>
          <a:endParaRPr lang="en-GB" dirty="0"/>
        </a:p>
      </dgm:t>
    </dgm:pt>
    <dgm:pt modelId="{D660D8DA-335D-0E42-B68D-478F46B7D9A3}" type="parTrans" cxnId="{8718D54B-92F0-8445-9C4F-E165961F8970}">
      <dgm:prSet/>
      <dgm:spPr/>
      <dgm:t>
        <a:bodyPr/>
        <a:lstStyle/>
        <a:p>
          <a:endParaRPr lang="en-US"/>
        </a:p>
      </dgm:t>
    </dgm:pt>
    <dgm:pt modelId="{72B9219C-270F-4F48-BD57-32FDC3A45C71}" type="sibTrans" cxnId="{8718D54B-92F0-8445-9C4F-E165961F8970}">
      <dgm:prSet/>
      <dgm:spPr/>
      <dgm:t>
        <a:bodyPr/>
        <a:lstStyle/>
        <a:p>
          <a:endParaRPr lang="en-US"/>
        </a:p>
      </dgm:t>
    </dgm:pt>
    <dgm:pt modelId="{DF62D4E4-ABF6-B940-A252-3F0EBE537E54}">
      <dgm:prSet/>
      <dgm:spPr/>
      <dgm:t>
        <a:bodyPr/>
        <a:lstStyle/>
        <a:p>
          <a:r>
            <a:rPr lang="en-GB" b="1" dirty="0"/>
            <a:t>Pop up clinic</a:t>
          </a:r>
          <a:r>
            <a:rPr lang="en-GB" dirty="0"/>
            <a:t> </a:t>
          </a:r>
        </a:p>
      </dgm:t>
    </dgm:pt>
    <dgm:pt modelId="{095E8F23-9972-C142-BC70-B8DDE548C8B4}" type="parTrans" cxnId="{282EE545-B1DE-8942-AB8F-0F7641CCE1E8}">
      <dgm:prSet/>
      <dgm:spPr/>
      <dgm:t>
        <a:bodyPr/>
        <a:lstStyle/>
        <a:p>
          <a:endParaRPr lang="en-US"/>
        </a:p>
      </dgm:t>
    </dgm:pt>
    <dgm:pt modelId="{D2616FD6-20A1-E44B-9151-77DFD270D9F6}" type="sibTrans" cxnId="{282EE545-B1DE-8942-AB8F-0F7641CCE1E8}">
      <dgm:prSet/>
      <dgm:spPr/>
      <dgm:t>
        <a:bodyPr/>
        <a:lstStyle/>
        <a:p>
          <a:endParaRPr lang="en-US"/>
        </a:p>
      </dgm:t>
    </dgm:pt>
    <dgm:pt modelId="{817D827C-87F0-2845-BBB7-27E805D51961}" type="pres">
      <dgm:prSet presAssocID="{EF5BA90B-27A8-F641-9165-4C17B7E67857}" presName="Name0" presStyleCnt="0">
        <dgm:presLayoutVars>
          <dgm:dir/>
          <dgm:animLvl val="lvl"/>
          <dgm:resizeHandles val="exact"/>
        </dgm:presLayoutVars>
      </dgm:prSet>
      <dgm:spPr/>
    </dgm:pt>
    <dgm:pt modelId="{CE01A643-DA72-C848-8B81-59DA6A05ED84}" type="pres">
      <dgm:prSet presAssocID="{DF62D4E4-ABF6-B940-A252-3F0EBE537E54}" presName="boxAndChildren" presStyleCnt="0"/>
      <dgm:spPr/>
    </dgm:pt>
    <dgm:pt modelId="{B413DE83-7465-C545-99E1-41D1ABDEB7DB}" type="pres">
      <dgm:prSet presAssocID="{DF62D4E4-ABF6-B940-A252-3F0EBE537E54}" presName="parentTextBox" presStyleLbl="node1" presStyleIdx="0" presStyleCnt="5"/>
      <dgm:spPr/>
    </dgm:pt>
    <dgm:pt modelId="{734C78C7-68A7-8F42-8768-393E9DE2AADE}" type="pres">
      <dgm:prSet presAssocID="{72B9219C-270F-4F48-BD57-32FDC3A45C71}" presName="sp" presStyleCnt="0"/>
      <dgm:spPr/>
    </dgm:pt>
    <dgm:pt modelId="{C2DEA667-E66F-D14E-8895-3FECADF4C33D}" type="pres">
      <dgm:prSet presAssocID="{10526781-3BD2-4544-86F7-73CBA64265F6}" presName="arrowAndChildren" presStyleCnt="0"/>
      <dgm:spPr/>
    </dgm:pt>
    <dgm:pt modelId="{1ED49F05-B758-F548-B3A9-8AFDB66F0A64}" type="pres">
      <dgm:prSet presAssocID="{10526781-3BD2-4544-86F7-73CBA64265F6}" presName="parentTextArrow" presStyleLbl="node1" presStyleIdx="1" presStyleCnt="5"/>
      <dgm:spPr/>
    </dgm:pt>
    <dgm:pt modelId="{323825A5-B69D-CC4C-AE67-E309676E0E59}" type="pres">
      <dgm:prSet presAssocID="{B7B18D2C-1E66-A04F-80C5-390286B71A81}" presName="sp" presStyleCnt="0"/>
      <dgm:spPr/>
    </dgm:pt>
    <dgm:pt modelId="{9F3F2A25-1FC3-D24B-986E-C194E7C4C411}" type="pres">
      <dgm:prSet presAssocID="{11E2597F-51EB-8047-B178-5BD4DD8947BD}" presName="arrowAndChildren" presStyleCnt="0"/>
      <dgm:spPr/>
    </dgm:pt>
    <dgm:pt modelId="{87D5BD67-E067-DD4B-A8AF-4C988B133EA8}" type="pres">
      <dgm:prSet presAssocID="{11E2597F-51EB-8047-B178-5BD4DD8947BD}" presName="parentTextArrow" presStyleLbl="node1" presStyleIdx="2" presStyleCnt="5"/>
      <dgm:spPr/>
    </dgm:pt>
    <dgm:pt modelId="{1AFDE18F-D44C-404A-8468-8419C628F067}" type="pres">
      <dgm:prSet presAssocID="{1823B798-FF32-0D40-9DE0-6205B99B7811}" presName="sp" presStyleCnt="0"/>
      <dgm:spPr/>
    </dgm:pt>
    <dgm:pt modelId="{FAAE86E0-27A6-2C40-BEA4-44C6E4145CD0}" type="pres">
      <dgm:prSet presAssocID="{9B7F5BAC-C1C6-964E-9857-39F254751BA9}" presName="arrowAndChildren" presStyleCnt="0"/>
      <dgm:spPr/>
    </dgm:pt>
    <dgm:pt modelId="{1520D01D-985A-7D48-BF58-663FEE09D1C1}" type="pres">
      <dgm:prSet presAssocID="{9B7F5BAC-C1C6-964E-9857-39F254751BA9}" presName="parentTextArrow" presStyleLbl="node1" presStyleIdx="3" presStyleCnt="5"/>
      <dgm:spPr/>
    </dgm:pt>
    <dgm:pt modelId="{B4C48272-706D-3540-A8E7-6027DE3DB68B}" type="pres">
      <dgm:prSet presAssocID="{7A4E1A8E-5820-4F40-8882-9E0A2F9336AF}" presName="sp" presStyleCnt="0"/>
      <dgm:spPr/>
    </dgm:pt>
    <dgm:pt modelId="{66F3E249-2AFC-5740-907D-47B38F60C69C}" type="pres">
      <dgm:prSet presAssocID="{F8394C3F-CB9A-0E4D-8565-F5F378FC7285}" presName="arrowAndChildren" presStyleCnt="0"/>
      <dgm:spPr/>
    </dgm:pt>
    <dgm:pt modelId="{C1DD4608-E35D-2246-84E9-BEDC3E97AF52}" type="pres">
      <dgm:prSet presAssocID="{F8394C3F-CB9A-0E4D-8565-F5F378FC7285}" presName="parentTextArrow" presStyleLbl="node1" presStyleIdx="4" presStyleCnt="5"/>
      <dgm:spPr/>
    </dgm:pt>
  </dgm:ptLst>
  <dgm:cxnLst>
    <dgm:cxn modelId="{FED05A2B-5698-4E49-B306-7776D61F4A72}" type="presOf" srcId="{F8394C3F-CB9A-0E4D-8565-F5F378FC7285}" destId="{C1DD4608-E35D-2246-84E9-BEDC3E97AF52}" srcOrd="0" destOrd="0" presId="urn:microsoft.com/office/officeart/2005/8/layout/process4"/>
    <dgm:cxn modelId="{282EE545-B1DE-8942-AB8F-0F7641CCE1E8}" srcId="{EF5BA90B-27A8-F641-9165-4C17B7E67857}" destId="{DF62D4E4-ABF6-B940-A252-3F0EBE537E54}" srcOrd="4" destOrd="0" parTransId="{095E8F23-9972-C142-BC70-B8DDE548C8B4}" sibTransId="{D2616FD6-20A1-E44B-9151-77DFD270D9F6}"/>
    <dgm:cxn modelId="{8718D54B-92F0-8445-9C4F-E165961F8970}" srcId="{EF5BA90B-27A8-F641-9165-4C17B7E67857}" destId="{10526781-3BD2-4544-86F7-73CBA64265F6}" srcOrd="3" destOrd="0" parTransId="{D660D8DA-335D-0E42-B68D-478F46B7D9A3}" sibTransId="{72B9219C-270F-4F48-BD57-32FDC3A45C71}"/>
    <dgm:cxn modelId="{42DA3D72-B163-7F4E-B2E0-1D10BE1F8B62}" srcId="{EF5BA90B-27A8-F641-9165-4C17B7E67857}" destId="{9B7F5BAC-C1C6-964E-9857-39F254751BA9}" srcOrd="1" destOrd="0" parTransId="{128E8727-07CE-8241-919E-BE6A32FE7B41}" sibTransId="{1823B798-FF32-0D40-9DE0-6205B99B7811}"/>
    <dgm:cxn modelId="{78D4FE78-FF9F-B040-9574-D1F8B50C554A}" type="presOf" srcId="{10526781-3BD2-4544-86F7-73CBA64265F6}" destId="{1ED49F05-B758-F548-B3A9-8AFDB66F0A64}" srcOrd="0" destOrd="0" presId="urn:microsoft.com/office/officeart/2005/8/layout/process4"/>
    <dgm:cxn modelId="{6F335FA3-8AED-A245-AB99-885477596CD8}" type="presOf" srcId="{9B7F5BAC-C1C6-964E-9857-39F254751BA9}" destId="{1520D01D-985A-7D48-BF58-663FEE09D1C1}" srcOrd="0" destOrd="0" presId="urn:microsoft.com/office/officeart/2005/8/layout/process4"/>
    <dgm:cxn modelId="{1D9802AB-1A1D-D64D-95B1-F84F5ABDB8AF}" srcId="{EF5BA90B-27A8-F641-9165-4C17B7E67857}" destId="{F8394C3F-CB9A-0E4D-8565-F5F378FC7285}" srcOrd="0" destOrd="0" parTransId="{7816414B-7B35-E84B-BBF7-760C9EB3EA98}" sibTransId="{7A4E1A8E-5820-4F40-8882-9E0A2F9336AF}"/>
    <dgm:cxn modelId="{5B62ECBE-4D07-894A-BF7C-B4BA26B4E35B}" srcId="{EF5BA90B-27A8-F641-9165-4C17B7E67857}" destId="{11E2597F-51EB-8047-B178-5BD4DD8947BD}" srcOrd="2" destOrd="0" parTransId="{9FA5CB7A-6B02-CD47-A2CE-5359183ECCD0}" sibTransId="{B7B18D2C-1E66-A04F-80C5-390286B71A81}"/>
    <dgm:cxn modelId="{625C69CC-E549-E245-98A1-C57DBEBB919D}" type="presOf" srcId="{EF5BA90B-27A8-F641-9165-4C17B7E67857}" destId="{817D827C-87F0-2845-BBB7-27E805D51961}" srcOrd="0" destOrd="0" presId="urn:microsoft.com/office/officeart/2005/8/layout/process4"/>
    <dgm:cxn modelId="{156CC9CD-8C41-2540-A913-5B9534E10497}" type="presOf" srcId="{11E2597F-51EB-8047-B178-5BD4DD8947BD}" destId="{87D5BD67-E067-DD4B-A8AF-4C988B133EA8}" srcOrd="0" destOrd="0" presId="urn:microsoft.com/office/officeart/2005/8/layout/process4"/>
    <dgm:cxn modelId="{B7687AD7-5FF3-E04A-9AE8-C4F95D329465}" type="presOf" srcId="{DF62D4E4-ABF6-B940-A252-3F0EBE537E54}" destId="{B413DE83-7465-C545-99E1-41D1ABDEB7DB}" srcOrd="0" destOrd="0" presId="urn:microsoft.com/office/officeart/2005/8/layout/process4"/>
    <dgm:cxn modelId="{A2918C02-F6FD-404A-8359-6F16337D424F}" type="presParOf" srcId="{817D827C-87F0-2845-BBB7-27E805D51961}" destId="{CE01A643-DA72-C848-8B81-59DA6A05ED84}" srcOrd="0" destOrd="0" presId="urn:microsoft.com/office/officeart/2005/8/layout/process4"/>
    <dgm:cxn modelId="{CF93ABD8-D62A-AC4C-A513-92DD7BA19026}" type="presParOf" srcId="{CE01A643-DA72-C848-8B81-59DA6A05ED84}" destId="{B413DE83-7465-C545-99E1-41D1ABDEB7DB}" srcOrd="0" destOrd="0" presId="urn:microsoft.com/office/officeart/2005/8/layout/process4"/>
    <dgm:cxn modelId="{7D20B972-DE1A-9F49-B9F0-C02D5EEC3686}" type="presParOf" srcId="{817D827C-87F0-2845-BBB7-27E805D51961}" destId="{734C78C7-68A7-8F42-8768-393E9DE2AADE}" srcOrd="1" destOrd="0" presId="urn:microsoft.com/office/officeart/2005/8/layout/process4"/>
    <dgm:cxn modelId="{DA9670E0-BEFC-3749-BE20-857BDDCDD195}" type="presParOf" srcId="{817D827C-87F0-2845-BBB7-27E805D51961}" destId="{C2DEA667-E66F-D14E-8895-3FECADF4C33D}" srcOrd="2" destOrd="0" presId="urn:microsoft.com/office/officeart/2005/8/layout/process4"/>
    <dgm:cxn modelId="{745F46B5-39A0-1345-95CE-E7F2DACD6367}" type="presParOf" srcId="{C2DEA667-E66F-D14E-8895-3FECADF4C33D}" destId="{1ED49F05-B758-F548-B3A9-8AFDB66F0A64}" srcOrd="0" destOrd="0" presId="urn:microsoft.com/office/officeart/2005/8/layout/process4"/>
    <dgm:cxn modelId="{1714C8F4-D151-6245-BD6B-E3F72690875D}" type="presParOf" srcId="{817D827C-87F0-2845-BBB7-27E805D51961}" destId="{323825A5-B69D-CC4C-AE67-E309676E0E59}" srcOrd="3" destOrd="0" presId="urn:microsoft.com/office/officeart/2005/8/layout/process4"/>
    <dgm:cxn modelId="{3C1AA722-2660-D84F-B61D-CDD5A59CB48A}" type="presParOf" srcId="{817D827C-87F0-2845-BBB7-27E805D51961}" destId="{9F3F2A25-1FC3-D24B-986E-C194E7C4C411}" srcOrd="4" destOrd="0" presId="urn:microsoft.com/office/officeart/2005/8/layout/process4"/>
    <dgm:cxn modelId="{26414D43-75A5-E048-BD37-CFA93EA53B1F}" type="presParOf" srcId="{9F3F2A25-1FC3-D24B-986E-C194E7C4C411}" destId="{87D5BD67-E067-DD4B-A8AF-4C988B133EA8}" srcOrd="0" destOrd="0" presId="urn:microsoft.com/office/officeart/2005/8/layout/process4"/>
    <dgm:cxn modelId="{E6B157B3-C0A3-AD47-AE3C-AE81F30B27A2}" type="presParOf" srcId="{817D827C-87F0-2845-BBB7-27E805D51961}" destId="{1AFDE18F-D44C-404A-8468-8419C628F067}" srcOrd="5" destOrd="0" presId="urn:microsoft.com/office/officeart/2005/8/layout/process4"/>
    <dgm:cxn modelId="{BD2279D6-7C88-B54D-BFC1-9648F4EB01C2}" type="presParOf" srcId="{817D827C-87F0-2845-BBB7-27E805D51961}" destId="{FAAE86E0-27A6-2C40-BEA4-44C6E4145CD0}" srcOrd="6" destOrd="0" presId="urn:microsoft.com/office/officeart/2005/8/layout/process4"/>
    <dgm:cxn modelId="{5A726940-73BF-EE44-B8B8-BD3FD3274645}" type="presParOf" srcId="{FAAE86E0-27A6-2C40-BEA4-44C6E4145CD0}" destId="{1520D01D-985A-7D48-BF58-663FEE09D1C1}" srcOrd="0" destOrd="0" presId="urn:microsoft.com/office/officeart/2005/8/layout/process4"/>
    <dgm:cxn modelId="{1BCD42DD-A91E-314C-A4C1-7240B7F9611C}" type="presParOf" srcId="{817D827C-87F0-2845-BBB7-27E805D51961}" destId="{B4C48272-706D-3540-A8E7-6027DE3DB68B}" srcOrd="7" destOrd="0" presId="urn:microsoft.com/office/officeart/2005/8/layout/process4"/>
    <dgm:cxn modelId="{D5BA9A28-0853-A945-98CE-265107F8988D}" type="presParOf" srcId="{817D827C-87F0-2845-BBB7-27E805D51961}" destId="{66F3E249-2AFC-5740-907D-47B38F60C69C}" srcOrd="8" destOrd="0" presId="urn:microsoft.com/office/officeart/2005/8/layout/process4"/>
    <dgm:cxn modelId="{439F0808-8239-8C4A-B9D5-CC615C4323DB}" type="presParOf" srcId="{66F3E249-2AFC-5740-907D-47B38F60C69C}" destId="{C1DD4608-E35D-2246-84E9-BEDC3E97AF5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EF75D8-9E84-4671-B244-DB150DE4D4C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D24AAE3-C964-4075-9CDF-77B7E6C1464A}">
      <dgm:prSet/>
      <dgm:spPr/>
      <dgm:t>
        <a:bodyPr/>
        <a:lstStyle/>
        <a:p>
          <a:r>
            <a:rPr lang="en-GB" dirty="0"/>
            <a:t>Focus group with receptionists </a:t>
          </a:r>
          <a:endParaRPr lang="en-US" dirty="0"/>
        </a:p>
      </dgm:t>
    </dgm:pt>
    <dgm:pt modelId="{9CF1571D-6C39-4CA2-A6CA-E44129B98D5F}" type="parTrans" cxnId="{0B9D55BD-10BD-448F-8BD4-C6F3313D4D11}">
      <dgm:prSet/>
      <dgm:spPr/>
      <dgm:t>
        <a:bodyPr/>
        <a:lstStyle/>
        <a:p>
          <a:endParaRPr lang="en-US"/>
        </a:p>
      </dgm:t>
    </dgm:pt>
    <dgm:pt modelId="{FF3013F6-EEB2-48CC-9764-25F5133D4A02}" type="sibTrans" cxnId="{0B9D55BD-10BD-448F-8BD4-C6F3313D4D11}">
      <dgm:prSet/>
      <dgm:spPr/>
      <dgm:t>
        <a:bodyPr/>
        <a:lstStyle/>
        <a:p>
          <a:endParaRPr lang="en-US"/>
        </a:p>
      </dgm:t>
    </dgm:pt>
    <dgm:pt modelId="{1816C8D1-9660-4CC8-B76A-5266BF6CC3E6}">
      <dgm:prSet/>
      <dgm:spPr/>
      <dgm:t>
        <a:bodyPr/>
        <a:lstStyle/>
        <a:p>
          <a:r>
            <a:rPr lang="en-GB" dirty="0"/>
            <a:t>CC referral pathway </a:t>
          </a:r>
        </a:p>
      </dgm:t>
    </dgm:pt>
    <dgm:pt modelId="{F50D9E07-5E2B-4709-A19B-3BE2048A13AC}" type="parTrans" cxnId="{63590321-BC8E-41DD-9922-3C80385F3D92}">
      <dgm:prSet/>
      <dgm:spPr/>
      <dgm:t>
        <a:bodyPr/>
        <a:lstStyle/>
        <a:p>
          <a:endParaRPr lang="en-US"/>
        </a:p>
      </dgm:t>
    </dgm:pt>
    <dgm:pt modelId="{87EE715F-49D0-4DF5-BED9-0DDC30A84610}" type="sibTrans" cxnId="{63590321-BC8E-41DD-9922-3C80385F3D92}">
      <dgm:prSet/>
      <dgm:spPr/>
      <dgm:t>
        <a:bodyPr/>
        <a:lstStyle/>
        <a:p>
          <a:endParaRPr lang="en-US"/>
        </a:p>
      </dgm:t>
    </dgm:pt>
    <dgm:pt modelId="{55ADC5EF-F3BF-4155-B3DC-087A51018CDD}">
      <dgm:prSet/>
      <dgm:spPr/>
      <dgm:t>
        <a:bodyPr/>
        <a:lstStyle/>
        <a:p>
          <a:r>
            <a:rPr lang="en-GB"/>
            <a:t>Program of training for reception staff and clinicians (Safe Surgeries+)</a:t>
          </a:r>
          <a:endParaRPr lang="en-US"/>
        </a:p>
      </dgm:t>
    </dgm:pt>
    <dgm:pt modelId="{8F56A471-4D63-46F1-BBAB-50E0ED5237F9}" type="parTrans" cxnId="{FD0CA168-1E68-46CA-9E56-05FD02947D50}">
      <dgm:prSet/>
      <dgm:spPr/>
      <dgm:t>
        <a:bodyPr/>
        <a:lstStyle/>
        <a:p>
          <a:endParaRPr lang="en-US"/>
        </a:p>
      </dgm:t>
    </dgm:pt>
    <dgm:pt modelId="{611C28F3-2906-4886-B720-B971BA7CED78}" type="sibTrans" cxnId="{FD0CA168-1E68-46CA-9E56-05FD02947D50}">
      <dgm:prSet/>
      <dgm:spPr/>
      <dgm:t>
        <a:bodyPr/>
        <a:lstStyle/>
        <a:p>
          <a:endParaRPr lang="en-US"/>
        </a:p>
      </dgm:t>
    </dgm:pt>
    <dgm:pt modelId="{C3620F77-727A-4D04-BFE5-3021A3934DF5}">
      <dgm:prSet/>
      <dgm:spPr/>
      <dgm:t>
        <a:bodyPr/>
        <a:lstStyle/>
        <a:p>
          <a:r>
            <a:rPr lang="en-GB" dirty="0"/>
            <a:t>Choose well and GP Access Messaging</a:t>
          </a:r>
        </a:p>
      </dgm:t>
    </dgm:pt>
    <dgm:pt modelId="{B734A4DA-0AF4-4DB8-9759-1BF0BAB21912}" type="parTrans" cxnId="{9742045D-C4AA-49FF-9887-68512D13D2A6}">
      <dgm:prSet/>
      <dgm:spPr/>
      <dgm:t>
        <a:bodyPr/>
        <a:lstStyle/>
        <a:p>
          <a:endParaRPr lang="en-US"/>
        </a:p>
      </dgm:t>
    </dgm:pt>
    <dgm:pt modelId="{DD5AA4BF-FB69-48B6-8B82-BE954420E107}" type="sibTrans" cxnId="{9742045D-C4AA-49FF-9887-68512D13D2A6}">
      <dgm:prSet/>
      <dgm:spPr/>
      <dgm:t>
        <a:bodyPr/>
        <a:lstStyle/>
        <a:p>
          <a:endParaRPr lang="en-US"/>
        </a:p>
      </dgm:t>
    </dgm:pt>
    <dgm:pt modelId="{8BE8A5B8-1BE9-4FA1-93BD-5291739CE86D}">
      <dgm:prSet/>
      <dgm:spPr/>
      <dgm:t>
        <a:bodyPr/>
        <a:lstStyle/>
        <a:p>
          <a:r>
            <a:rPr lang="en-GB" dirty="0"/>
            <a:t>CC led digital exclusion training </a:t>
          </a:r>
          <a:endParaRPr lang="en-US" dirty="0"/>
        </a:p>
      </dgm:t>
    </dgm:pt>
    <dgm:pt modelId="{87468C7B-30EB-4BE5-AF2C-6370767FAAFC}" type="sibTrans" cxnId="{F4009CE7-49BA-4505-95E0-3E86E3ABA389}">
      <dgm:prSet/>
      <dgm:spPr/>
      <dgm:t>
        <a:bodyPr/>
        <a:lstStyle/>
        <a:p>
          <a:endParaRPr lang="en-US"/>
        </a:p>
      </dgm:t>
    </dgm:pt>
    <dgm:pt modelId="{7859B557-FFBE-46D8-B81B-E81EB033A8A1}" type="parTrans" cxnId="{F4009CE7-49BA-4505-95E0-3E86E3ABA389}">
      <dgm:prSet/>
      <dgm:spPr/>
      <dgm:t>
        <a:bodyPr/>
        <a:lstStyle/>
        <a:p>
          <a:endParaRPr lang="en-US"/>
        </a:p>
      </dgm:t>
    </dgm:pt>
    <dgm:pt modelId="{58AF39A7-B9B1-8C4E-8D77-0C6C4493DF0B}" type="pres">
      <dgm:prSet presAssocID="{91EF75D8-9E84-4671-B244-DB150DE4D4CE}" presName="linear" presStyleCnt="0">
        <dgm:presLayoutVars>
          <dgm:animLvl val="lvl"/>
          <dgm:resizeHandles val="exact"/>
        </dgm:presLayoutVars>
      </dgm:prSet>
      <dgm:spPr/>
    </dgm:pt>
    <dgm:pt modelId="{73B2B736-1D8D-254E-B00E-EBFB671D0BD8}" type="pres">
      <dgm:prSet presAssocID="{BD24AAE3-C964-4075-9CDF-77B7E6C1464A}" presName="parentText" presStyleLbl="node1" presStyleIdx="0" presStyleCnt="5">
        <dgm:presLayoutVars>
          <dgm:chMax val="0"/>
          <dgm:bulletEnabled val="1"/>
        </dgm:presLayoutVars>
      </dgm:prSet>
      <dgm:spPr/>
    </dgm:pt>
    <dgm:pt modelId="{5E54F5F6-F798-9B47-B23E-CADE7EBD7A3D}" type="pres">
      <dgm:prSet presAssocID="{FF3013F6-EEB2-48CC-9764-25F5133D4A02}" presName="spacer" presStyleCnt="0"/>
      <dgm:spPr/>
    </dgm:pt>
    <dgm:pt modelId="{EA674598-9798-434E-9949-95AC9F88C809}" type="pres">
      <dgm:prSet presAssocID="{8BE8A5B8-1BE9-4FA1-93BD-5291739CE86D}" presName="parentText" presStyleLbl="node1" presStyleIdx="1" presStyleCnt="5">
        <dgm:presLayoutVars>
          <dgm:chMax val="0"/>
          <dgm:bulletEnabled val="1"/>
        </dgm:presLayoutVars>
      </dgm:prSet>
      <dgm:spPr/>
    </dgm:pt>
    <dgm:pt modelId="{CAEB75DD-059A-0346-8F79-803E768D6167}" type="pres">
      <dgm:prSet presAssocID="{87468C7B-30EB-4BE5-AF2C-6370767FAAFC}" presName="spacer" presStyleCnt="0"/>
      <dgm:spPr/>
    </dgm:pt>
    <dgm:pt modelId="{CB33732C-699F-934E-8395-0A5E9BF1E5B7}" type="pres">
      <dgm:prSet presAssocID="{1816C8D1-9660-4CC8-B76A-5266BF6CC3E6}" presName="parentText" presStyleLbl="node1" presStyleIdx="2" presStyleCnt="5">
        <dgm:presLayoutVars>
          <dgm:chMax val="0"/>
          <dgm:bulletEnabled val="1"/>
        </dgm:presLayoutVars>
      </dgm:prSet>
      <dgm:spPr/>
    </dgm:pt>
    <dgm:pt modelId="{7338E04D-A69D-D045-A8AC-D38E228139D7}" type="pres">
      <dgm:prSet presAssocID="{87EE715F-49D0-4DF5-BED9-0DDC30A84610}" presName="spacer" presStyleCnt="0"/>
      <dgm:spPr/>
    </dgm:pt>
    <dgm:pt modelId="{E710DEA7-FF1E-F44A-8E34-985392F00448}" type="pres">
      <dgm:prSet presAssocID="{55ADC5EF-F3BF-4155-B3DC-087A51018CDD}" presName="parentText" presStyleLbl="node1" presStyleIdx="3" presStyleCnt="5">
        <dgm:presLayoutVars>
          <dgm:chMax val="0"/>
          <dgm:bulletEnabled val="1"/>
        </dgm:presLayoutVars>
      </dgm:prSet>
      <dgm:spPr/>
    </dgm:pt>
    <dgm:pt modelId="{77481AB7-9D81-7D4B-B01A-EABE95C71D95}" type="pres">
      <dgm:prSet presAssocID="{611C28F3-2906-4886-B720-B971BA7CED78}" presName="spacer" presStyleCnt="0"/>
      <dgm:spPr/>
    </dgm:pt>
    <dgm:pt modelId="{8DA6EF85-FB72-2A4D-915C-45BE3DE157C8}" type="pres">
      <dgm:prSet presAssocID="{C3620F77-727A-4D04-BFE5-3021A3934DF5}" presName="parentText" presStyleLbl="node1" presStyleIdx="4" presStyleCnt="5">
        <dgm:presLayoutVars>
          <dgm:chMax val="0"/>
          <dgm:bulletEnabled val="1"/>
        </dgm:presLayoutVars>
      </dgm:prSet>
      <dgm:spPr/>
    </dgm:pt>
  </dgm:ptLst>
  <dgm:cxnLst>
    <dgm:cxn modelId="{CA86B514-C3CD-8243-89A0-766FB96B192B}" type="presOf" srcId="{8BE8A5B8-1BE9-4FA1-93BD-5291739CE86D}" destId="{EA674598-9798-434E-9949-95AC9F88C809}" srcOrd="0" destOrd="0" presId="urn:microsoft.com/office/officeart/2005/8/layout/vList2"/>
    <dgm:cxn modelId="{63590321-BC8E-41DD-9922-3C80385F3D92}" srcId="{91EF75D8-9E84-4671-B244-DB150DE4D4CE}" destId="{1816C8D1-9660-4CC8-B76A-5266BF6CC3E6}" srcOrd="2" destOrd="0" parTransId="{F50D9E07-5E2B-4709-A19B-3BE2048A13AC}" sibTransId="{87EE715F-49D0-4DF5-BED9-0DDC30A84610}"/>
    <dgm:cxn modelId="{9742045D-C4AA-49FF-9887-68512D13D2A6}" srcId="{91EF75D8-9E84-4671-B244-DB150DE4D4CE}" destId="{C3620F77-727A-4D04-BFE5-3021A3934DF5}" srcOrd="4" destOrd="0" parTransId="{B734A4DA-0AF4-4DB8-9759-1BF0BAB21912}" sibTransId="{DD5AA4BF-FB69-48B6-8B82-BE954420E107}"/>
    <dgm:cxn modelId="{75FA9D61-0F68-5F44-AC7A-16D0B86D39C7}" type="presOf" srcId="{55ADC5EF-F3BF-4155-B3DC-087A51018CDD}" destId="{E710DEA7-FF1E-F44A-8E34-985392F00448}" srcOrd="0" destOrd="0" presId="urn:microsoft.com/office/officeart/2005/8/layout/vList2"/>
    <dgm:cxn modelId="{81D9C042-11BC-2142-B1FE-0EE2D999E117}" type="presOf" srcId="{91EF75D8-9E84-4671-B244-DB150DE4D4CE}" destId="{58AF39A7-B9B1-8C4E-8D77-0C6C4493DF0B}" srcOrd="0" destOrd="0" presId="urn:microsoft.com/office/officeart/2005/8/layout/vList2"/>
    <dgm:cxn modelId="{FD0CA168-1E68-46CA-9E56-05FD02947D50}" srcId="{91EF75D8-9E84-4671-B244-DB150DE4D4CE}" destId="{55ADC5EF-F3BF-4155-B3DC-087A51018CDD}" srcOrd="3" destOrd="0" parTransId="{8F56A471-4D63-46F1-BBAB-50E0ED5237F9}" sibTransId="{611C28F3-2906-4886-B720-B971BA7CED78}"/>
    <dgm:cxn modelId="{A8AEA6B7-C59E-A741-A96A-2DC8BA4F0783}" type="presOf" srcId="{C3620F77-727A-4D04-BFE5-3021A3934DF5}" destId="{8DA6EF85-FB72-2A4D-915C-45BE3DE157C8}" srcOrd="0" destOrd="0" presId="urn:microsoft.com/office/officeart/2005/8/layout/vList2"/>
    <dgm:cxn modelId="{0B9D55BD-10BD-448F-8BD4-C6F3313D4D11}" srcId="{91EF75D8-9E84-4671-B244-DB150DE4D4CE}" destId="{BD24AAE3-C964-4075-9CDF-77B7E6C1464A}" srcOrd="0" destOrd="0" parTransId="{9CF1571D-6C39-4CA2-A6CA-E44129B98D5F}" sibTransId="{FF3013F6-EEB2-48CC-9764-25F5133D4A02}"/>
    <dgm:cxn modelId="{57FDE8C7-7656-1A48-B01D-748CAFAE523A}" type="presOf" srcId="{BD24AAE3-C964-4075-9CDF-77B7E6C1464A}" destId="{73B2B736-1D8D-254E-B00E-EBFB671D0BD8}" srcOrd="0" destOrd="0" presId="urn:microsoft.com/office/officeart/2005/8/layout/vList2"/>
    <dgm:cxn modelId="{8CD57DCD-09C1-904A-B475-57405F50BE58}" type="presOf" srcId="{1816C8D1-9660-4CC8-B76A-5266BF6CC3E6}" destId="{CB33732C-699F-934E-8395-0A5E9BF1E5B7}" srcOrd="0" destOrd="0" presId="urn:microsoft.com/office/officeart/2005/8/layout/vList2"/>
    <dgm:cxn modelId="{F4009CE7-49BA-4505-95E0-3E86E3ABA389}" srcId="{91EF75D8-9E84-4671-B244-DB150DE4D4CE}" destId="{8BE8A5B8-1BE9-4FA1-93BD-5291739CE86D}" srcOrd="1" destOrd="0" parTransId="{7859B557-FFBE-46D8-B81B-E81EB033A8A1}" sibTransId="{87468C7B-30EB-4BE5-AF2C-6370767FAAFC}"/>
    <dgm:cxn modelId="{1F887E00-0286-6344-9168-640DB7F92A5C}" type="presParOf" srcId="{58AF39A7-B9B1-8C4E-8D77-0C6C4493DF0B}" destId="{73B2B736-1D8D-254E-B00E-EBFB671D0BD8}" srcOrd="0" destOrd="0" presId="urn:microsoft.com/office/officeart/2005/8/layout/vList2"/>
    <dgm:cxn modelId="{785DE283-AE43-484C-9885-815B65108880}" type="presParOf" srcId="{58AF39A7-B9B1-8C4E-8D77-0C6C4493DF0B}" destId="{5E54F5F6-F798-9B47-B23E-CADE7EBD7A3D}" srcOrd="1" destOrd="0" presId="urn:microsoft.com/office/officeart/2005/8/layout/vList2"/>
    <dgm:cxn modelId="{2BD17B8E-3D08-D64F-BC97-BA1F55D8F373}" type="presParOf" srcId="{58AF39A7-B9B1-8C4E-8D77-0C6C4493DF0B}" destId="{EA674598-9798-434E-9949-95AC9F88C809}" srcOrd="2" destOrd="0" presId="urn:microsoft.com/office/officeart/2005/8/layout/vList2"/>
    <dgm:cxn modelId="{31D1930B-D122-EA43-B1DB-FD2BDD1F3A1A}" type="presParOf" srcId="{58AF39A7-B9B1-8C4E-8D77-0C6C4493DF0B}" destId="{CAEB75DD-059A-0346-8F79-803E768D6167}" srcOrd="3" destOrd="0" presId="urn:microsoft.com/office/officeart/2005/8/layout/vList2"/>
    <dgm:cxn modelId="{06AFFA14-55B0-2449-A200-7158C2097DA7}" type="presParOf" srcId="{58AF39A7-B9B1-8C4E-8D77-0C6C4493DF0B}" destId="{CB33732C-699F-934E-8395-0A5E9BF1E5B7}" srcOrd="4" destOrd="0" presId="urn:microsoft.com/office/officeart/2005/8/layout/vList2"/>
    <dgm:cxn modelId="{9D891777-CCC8-2940-9902-3A2A5823B0D3}" type="presParOf" srcId="{58AF39A7-B9B1-8C4E-8D77-0C6C4493DF0B}" destId="{7338E04D-A69D-D045-A8AC-D38E228139D7}" srcOrd="5" destOrd="0" presId="urn:microsoft.com/office/officeart/2005/8/layout/vList2"/>
    <dgm:cxn modelId="{408CD5B1-FEA4-924D-ACDE-FCDC9938F726}" type="presParOf" srcId="{58AF39A7-B9B1-8C4E-8D77-0C6C4493DF0B}" destId="{E710DEA7-FF1E-F44A-8E34-985392F00448}" srcOrd="6" destOrd="0" presId="urn:microsoft.com/office/officeart/2005/8/layout/vList2"/>
    <dgm:cxn modelId="{2AB47023-CAC7-9446-B852-34FAD9F20034}" type="presParOf" srcId="{58AF39A7-B9B1-8C4E-8D77-0C6C4493DF0B}" destId="{77481AB7-9D81-7D4B-B01A-EABE95C71D95}" srcOrd="7" destOrd="0" presId="urn:microsoft.com/office/officeart/2005/8/layout/vList2"/>
    <dgm:cxn modelId="{0B62E02B-0977-D843-8CDA-BA536640579B}" type="presParOf" srcId="{58AF39A7-B9B1-8C4E-8D77-0C6C4493DF0B}" destId="{8DA6EF85-FB72-2A4D-915C-45BE3DE157C8}"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E5E4CC-9F4D-4F75-BAE4-70D97AA74C0D}" type="doc">
      <dgm:prSet loTypeId="urn:microsoft.com/office/officeart/2018/2/layout/IconVerticalSolidList" loCatId="icon" qsTypeId="urn:microsoft.com/office/officeart/2005/8/quickstyle/simple3" qsCatId="simple" csTypeId="urn:microsoft.com/office/officeart/2005/8/colors/colorful4" csCatId="colorful" phldr="1"/>
      <dgm:spPr/>
      <dgm:t>
        <a:bodyPr/>
        <a:lstStyle/>
        <a:p>
          <a:endParaRPr lang="en-US"/>
        </a:p>
      </dgm:t>
    </dgm:pt>
    <dgm:pt modelId="{1E9C3E7F-E084-4C7C-9448-5D7ECDA3ADFC}">
      <dgm:prSet/>
      <dgm:spPr/>
      <dgm:t>
        <a:bodyPr/>
        <a:lstStyle/>
        <a:p>
          <a:pPr>
            <a:lnSpc>
              <a:spcPct val="100000"/>
            </a:lnSpc>
          </a:pPr>
          <a:r>
            <a:rPr lang="en-GB"/>
            <a:t>COMMUNITY LED </a:t>
          </a:r>
          <a:r>
            <a:rPr lang="en-US"/>
            <a:t>​</a:t>
          </a:r>
          <a:endParaRPr lang="en-GB" dirty="0"/>
        </a:p>
      </dgm:t>
    </dgm:pt>
    <dgm:pt modelId="{328900C8-CCFE-4937-BA69-CA46D94F9349}" type="parTrans" cxnId="{8D843880-43E6-4D5A-B52A-74E71B043F90}">
      <dgm:prSet/>
      <dgm:spPr/>
      <dgm:t>
        <a:bodyPr/>
        <a:lstStyle/>
        <a:p>
          <a:endParaRPr lang="en-US"/>
        </a:p>
      </dgm:t>
    </dgm:pt>
    <dgm:pt modelId="{2647ED5A-8158-41C4-8F41-2C3974D97BF6}" type="sibTrans" cxnId="{8D843880-43E6-4D5A-B52A-74E71B043F90}">
      <dgm:prSet/>
      <dgm:spPr/>
      <dgm:t>
        <a:bodyPr/>
        <a:lstStyle/>
        <a:p>
          <a:endParaRPr lang="en-US"/>
        </a:p>
      </dgm:t>
    </dgm:pt>
    <dgm:pt modelId="{C35071B5-F7F8-4DC4-87D9-02E58092D183}">
      <dgm:prSet/>
      <dgm:spPr/>
      <dgm:t>
        <a:bodyPr/>
        <a:lstStyle/>
        <a:p>
          <a:pPr>
            <a:lnSpc>
              <a:spcPct val="100000"/>
            </a:lnSpc>
          </a:pPr>
          <a:r>
            <a:rPr lang="en-GB"/>
            <a:t>COLLABORATIVE </a:t>
          </a:r>
          <a:r>
            <a:rPr lang="en-US"/>
            <a:t>​</a:t>
          </a:r>
          <a:endParaRPr lang="en-GB"/>
        </a:p>
      </dgm:t>
    </dgm:pt>
    <dgm:pt modelId="{4016BD46-A0B3-4D88-B78D-C9616CBD2AE5}" type="parTrans" cxnId="{7F406392-0B88-446E-A053-11A006E6E104}">
      <dgm:prSet/>
      <dgm:spPr/>
      <dgm:t>
        <a:bodyPr/>
        <a:lstStyle/>
        <a:p>
          <a:endParaRPr lang="en-US"/>
        </a:p>
      </dgm:t>
    </dgm:pt>
    <dgm:pt modelId="{2F8C59E5-531E-480D-A9EE-70DECA96958A}" type="sibTrans" cxnId="{7F406392-0B88-446E-A053-11A006E6E104}">
      <dgm:prSet/>
      <dgm:spPr/>
      <dgm:t>
        <a:bodyPr/>
        <a:lstStyle/>
        <a:p>
          <a:endParaRPr lang="en-US"/>
        </a:p>
      </dgm:t>
    </dgm:pt>
    <dgm:pt modelId="{38E774EE-F533-466D-B97D-E648C37E0170}">
      <dgm:prSet/>
      <dgm:spPr/>
      <dgm:t>
        <a:bodyPr/>
        <a:lstStyle/>
        <a:p>
          <a:pPr>
            <a:lnSpc>
              <a:spcPct val="100000"/>
            </a:lnSpc>
          </a:pPr>
          <a:r>
            <a:rPr lang="en-GB"/>
            <a:t>PRIORTISED </a:t>
          </a:r>
          <a:r>
            <a:rPr lang="en-US"/>
            <a:t>​</a:t>
          </a:r>
          <a:endParaRPr lang="en-GB"/>
        </a:p>
      </dgm:t>
    </dgm:pt>
    <dgm:pt modelId="{7AE012D8-FDD6-4A3A-B8C1-2FF69294597D}" type="parTrans" cxnId="{8D8DA8E2-BB4F-44DA-9528-C27ED0CBB71E}">
      <dgm:prSet/>
      <dgm:spPr/>
      <dgm:t>
        <a:bodyPr/>
        <a:lstStyle/>
        <a:p>
          <a:endParaRPr lang="en-US"/>
        </a:p>
      </dgm:t>
    </dgm:pt>
    <dgm:pt modelId="{1765AF57-4707-41A0-9857-7198E45DE17F}" type="sibTrans" cxnId="{8D8DA8E2-BB4F-44DA-9528-C27ED0CBB71E}">
      <dgm:prSet/>
      <dgm:spPr/>
      <dgm:t>
        <a:bodyPr/>
        <a:lstStyle/>
        <a:p>
          <a:endParaRPr lang="en-US"/>
        </a:p>
      </dgm:t>
    </dgm:pt>
    <dgm:pt modelId="{FF18C3AC-9C7A-4652-9C5A-95BD8133E478}">
      <dgm:prSet/>
      <dgm:spPr/>
      <dgm:t>
        <a:bodyPr/>
        <a:lstStyle/>
        <a:p>
          <a:pPr>
            <a:lnSpc>
              <a:spcPct val="100000"/>
            </a:lnSpc>
          </a:pPr>
          <a:r>
            <a:rPr lang="en-GB"/>
            <a:t>RESOURCED </a:t>
          </a:r>
          <a:r>
            <a:rPr lang="en-US"/>
            <a:t>​</a:t>
          </a:r>
          <a:endParaRPr lang="en-GB"/>
        </a:p>
      </dgm:t>
    </dgm:pt>
    <dgm:pt modelId="{8AE024A5-0DCB-4931-9D4D-A01EDD3DF46E}" type="parTrans" cxnId="{A04852F4-8C45-46C7-B0A8-D36122A11E49}">
      <dgm:prSet/>
      <dgm:spPr/>
      <dgm:t>
        <a:bodyPr/>
        <a:lstStyle/>
        <a:p>
          <a:endParaRPr lang="en-GB"/>
        </a:p>
      </dgm:t>
    </dgm:pt>
    <dgm:pt modelId="{46F3CDA5-7A40-4805-A830-D170F35AB8AC}" type="sibTrans" cxnId="{A04852F4-8C45-46C7-B0A8-D36122A11E49}">
      <dgm:prSet/>
      <dgm:spPr/>
      <dgm:t>
        <a:bodyPr/>
        <a:lstStyle/>
        <a:p>
          <a:endParaRPr lang="en-GB"/>
        </a:p>
      </dgm:t>
    </dgm:pt>
    <dgm:pt modelId="{2CC4E80F-19E5-6543-B438-6CC8207ECAB2}">
      <dgm:prSet/>
      <dgm:spPr/>
      <dgm:t>
        <a:bodyPr/>
        <a:lstStyle/>
        <a:p>
          <a:pPr>
            <a:lnSpc>
              <a:spcPct val="100000"/>
            </a:lnSpc>
          </a:pPr>
          <a:r>
            <a:rPr lang="en-US" dirty="0"/>
            <a:t>REPLICABLE</a:t>
          </a:r>
        </a:p>
      </dgm:t>
    </dgm:pt>
    <dgm:pt modelId="{7F4EC77E-263A-1449-A3AC-87A131BB16F9}" type="parTrans" cxnId="{59277550-12DF-6844-AC79-32C1AD9CD74D}">
      <dgm:prSet/>
      <dgm:spPr/>
      <dgm:t>
        <a:bodyPr/>
        <a:lstStyle/>
        <a:p>
          <a:endParaRPr lang="en-US"/>
        </a:p>
      </dgm:t>
    </dgm:pt>
    <dgm:pt modelId="{6816D27F-1284-9340-85FC-CC580EB20225}" type="sibTrans" cxnId="{59277550-12DF-6844-AC79-32C1AD9CD74D}">
      <dgm:prSet/>
      <dgm:spPr/>
      <dgm:t>
        <a:bodyPr/>
        <a:lstStyle/>
        <a:p>
          <a:endParaRPr lang="en-US"/>
        </a:p>
      </dgm:t>
    </dgm:pt>
    <dgm:pt modelId="{67F3506E-6C4A-4E79-BB19-FC220D77EE60}" type="pres">
      <dgm:prSet presAssocID="{4FE5E4CC-9F4D-4F75-BAE4-70D97AA74C0D}" presName="root" presStyleCnt="0">
        <dgm:presLayoutVars>
          <dgm:dir/>
          <dgm:resizeHandles val="exact"/>
        </dgm:presLayoutVars>
      </dgm:prSet>
      <dgm:spPr/>
    </dgm:pt>
    <dgm:pt modelId="{5EF25ED8-C080-49C9-ACE3-A1857EA09129}" type="pres">
      <dgm:prSet presAssocID="{1E9C3E7F-E084-4C7C-9448-5D7ECDA3ADFC}" presName="compNode" presStyleCnt="0"/>
      <dgm:spPr/>
    </dgm:pt>
    <dgm:pt modelId="{1271C2C4-25C0-4702-AE75-9C61C6945862}" type="pres">
      <dgm:prSet presAssocID="{1E9C3E7F-E084-4C7C-9448-5D7ECDA3ADFC}" presName="bgRect" presStyleLbl="bgShp" presStyleIdx="0" presStyleCnt="5"/>
      <dgm:spPr/>
    </dgm:pt>
    <dgm:pt modelId="{C4CBC3EB-2C06-4910-A6E9-9619E7C9F664}" type="pres">
      <dgm:prSet presAssocID="{1E9C3E7F-E084-4C7C-9448-5D7ECDA3ADF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a:ext>
      </dgm:extLst>
    </dgm:pt>
    <dgm:pt modelId="{3DF5F2AC-27BD-423A-9A2A-E1FB7EA93D65}" type="pres">
      <dgm:prSet presAssocID="{1E9C3E7F-E084-4C7C-9448-5D7ECDA3ADFC}" presName="spaceRect" presStyleCnt="0"/>
      <dgm:spPr/>
    </dgm:pt>
    <dgm:pt modelId="{60ACFF51-CF9B-4D77-A21E-1C062C758657}" type="pres">
      <dgm:prSet presAssocID="{1E9C3E7F-E084-4C7C-9448-5D7ECDA3ADFC}" presName="parTx" presStyleLbl="revTx" presStyleIdx="0" presStyleCnt="5">
        <dgm:presLayoutVars>
          <dgm:chMax val="0"/>
          <dgm:chPref val="0"/>
        </dgm:presLayoutVars>
      </dgm:prSet>
      <dgm:spPr/>
    </dgm:pt>
    <dgm:pt modelId="{8D202DFE-C951-4579-B35F-76E4BE34A399}" type="pres">
      <dgm:prSet presAssocID="{2647ED5A-8158-41C4-8F41-2C3974D97BF6}" presName="sibTrans" presStyleCnt="0"/>
      <dgm:spPr/>
    </dgm:pt>
    <dgm:pt modelId="{FE978C85-7516-4ACC-8B7C-7D98D8910E06}" type="pres">
      <dgm:prSet presAssocID="{C35071B5-F7F8-4DC4-87D9-02E58092D183}" presName="compNode" presStyleCnt="0"/>
      <dgm:spPr/>
    </dgm:pt>
    <dgm:pt modelId="{B9FD6A59-788C-4B30-9245-4F8E3FD7C5C8}" type="pres">
      <dgm:prSet presAssocID="{C35071B5-F7F8-4DC4-87D9-02E58092D183}" presName="bgRect" presStyleLbl="bgShp" presStyleIdx="1" presStyleCnt="5"/>
      <dgm:spPr/>
    </dgm:pt>
    <dgm:pt modelId="{5C649833-EE6C-4BC7-BF31-266BA8ED84D4}" type="pres">
      <dgm:prSet presAssocID="{C35071B5-F7F8-4DC4-87D9-02E58092D18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s"/>
        </a:ext>
      </dgm:extLst>
    </dgm:pt>
    <dgm:pt modelId="{6C2E22D6-F6CD-467D-8B10-F51ADF0AEF1C}" type="pres">
      <dgm:prSet presAssocID="{C35071B5-F7F8-4DC4-87D9-02E58092D183}" presName="spaceRect" presStyleCnt="0"/>
      <dgm:spPr/>
    </dgm:pt>
    <dgm:pt modelId="{4BB63628-2F6E-4A19-84FC-40D134DF49E5}" type="pres">
      <dgm:prSet presAssocID="{C35071B5-F7F8-4DC4-87D9-02E58092D183}" presName="parTx" presStyleLbl="revTx" presStyleIdx="1" presStyleCnt="5">
        <dgm:presLayoutVars>
          <dgm:chMax val="0"/>
          <dgm:chPref val="0"/>
        </dgm:presLayoutVars>
      </dgm:prSet>
      <dgm:spPr/>
    </dgm:pt>
    <dgm:pt modelId="{83CC6BDC-C419-44F6-B3C8-9995B2824F5C}" type="pres">
      <dgm:prSet presAssocID="{2F8C59E5-531E-480D-A9EE-70DECA96958A}" presName="sibTrans" presStyleCnt="0"/>
      <dgm:spPr/>
    </dgm:pt>
    <dgm:pt modelId="{BA3A4514-20D7-49B0-8F38-070BD1F36DB8}" type="pres">
      <dgm:prSet presAssocID="{38E774EE-F533-466D-B97D-E648C37E0170}" presName="compNode" presStyleCnt="0"/>
      <dgm:spPr/>
    </dgm:pt>
    <dgm:pt modelId="{1E332387-0753-4CCF-BFC8-62C6B34553AD}" type="pres">
      <dgm:prSet presAssocID="{38E774EE-F533-466D-B97D-E648C37E0170}" presName="bgRect" presStyleLbl="bgShp" presStyleIdx="2" presStyleCnt="5"/>
      <dgm:spPr/>
    </dgm:pt>
    <dgm:pt modelId="{643EACD1-CCE3-4844-8B8A-5A926FE0BB1E}" type="pres">
      <dgm:prSet presAssocID="{38E774EE-F533-466D-B97D-E648C37E017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FBC67CCA-B982-4061-9D97-77A795BB23CB}" type="pres">
      <dgm:prSet presAssocID="{38E774EE-F533-466D-B97D-E648C37E0170}" presName="spaceRect" presStyleCnt="0"/>
      <dgm:spPr/>
    </dgm:pt>
    <dgm:pt modelId="{B5C95C52-319E-4791-B63D-9997641D9910}" type="pres">
      <dgm:prSet presAssocID="{38E774EE-F533-466D-B97D-E648C37E0170}" presName="parTx" presStyleLbl="revTx" presStyleIdx="2" presStyleCnt="5">
        <dgm:presLayoutVars>
          <dgm:chMax val="0"/>
          <dgm:chPref val="0"/>
        </dgm:presLayoutVars>
      </dgm:prSet>
      <dgm:spPr/>
    </dgm:pt>
    <dgm:pt modelId="{B26F493A-E275-4FED-A730-6EBF25BBF117}" type="pres">
      <dgm:prSet presAssocID="{1765AF57-4707-41A0-9857-7198E45DE17F}" presName="sibTrans" presStyleCnt="0"/>
      <dgm:spPr/>
    </dgm:pt>
    <dgm:pt modelId="{E579455E-3246-4E3C-967B-A518A8C655A4}" type="pres">
      <dgm:prSet presAssocID="{FF18C3AC-9C7A-4652-9C5A-95BD8133E478}" presName="compNode" presStyleCnt="0"/>
      <dgm:spPr/>
    </dgm:pt>
    <dgm:pt modelId="{5F0A1DC1-EBAE-4AE8-AAC0-456524037C3A}" type="pres">
      <dgm:prSet presAssocID="{FF18C3AC-9C7A-4652-9C5A-95BD8133E478}" presName="bgRect" presStyleLbl="bgShp" presStyleIdx="3" presStyleCnt="5"/>
      <dgm:spPr/>
    </dgm:pt>
    <dgm:pt modelId="{CCCD2FFA-1A1C-4366-B6B5-0955E5A0BCDB}" type="pres">
      <dgm:prSet presAssocID="{FF18C3AC-9C7A-4652-9C5A-95BD8133E47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ser"/>
        </a:ext>
      </dgm:extLst>
    </dgm:pt>
    <dgm:pt modelId="{C3CAA65C-35FD-4A4C-A497-319F3E082BD5}" type="pres">
      <dgm:prSet presAssocID="{FF18C3AC-9C7A-4652-9C5A-95BD8133E478}" presName="spaceRect" presStyleCnt="0"/>
      <dgm:spPr/>
    </dgm:pt>
    <dgm:pt modelId="{F9007F03-C3B4-4939-B675-9061A5E7502B}" type="pres">
      <dgm:prSet presAssocID="{FF18C3AC-9C7A-4652-9C5A-95BD8133E478}" presName="parTx" presStyleLbl="revTx" presStyleIdx="3" presStyleCnt="5">
        <dgm:presLayoutVars>
          <dgm:chMax val="0"/>
          <dgm:chPref val="0"/>
        </dgm:presLayoutVars>
      </dgm:prSet>
      <dgm:spPr/>
    </dgm:pt>
    <dgm:pt modelId="{37B5F487-5928-47B2-A275-229F2BC1662C}" type="pres">
      <dgm:prSet presAssocID="{46F3CDA5-7A40-4805-A830-D170F35AB8AC}" presName="sibTrans" presStyleCnt="0"/>
      <dgm:spPr/>
    </dgm:pt>
    <dgm:pt modelId="{D51EA92F-5FAB-46E3-9842-94D4F7F3FA42}" type="pres">
      <dgm:prSet presAssocID="{2CC4E80F-19E5-6543-B438-6CC8207ECAB2}" presName="compNode" presStyleCnt="0"/>
      <dgm:spPr/>
    </dgm:pt>
    <dgm:pt modelId="{6787121B-2E20-48F0-A230-053BF957B30C}" type="pres">
      <dgm:prSet presAssocID="{2CC4E80F-19E5-6543-B438-6CC8207ECAB2}" presName="bgRect" presStyleLbl="bgShp" presStyleIdx="4" presStyleCnt="5"/>
      <dgm:spPr/>
    </dgm:pt>
    <dgm:pt modelId="{609EC10E-B51B-4DE7-9021-235F9985AF89}" type="pres">
      <dgm:prSet presAssocID="{2CC4E80F-19E5-6543-B438-6CC8207ECAB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Recycle"/>
        </a:ext>
      </dgm:extLst>
    </dgm:pt>
    <dgm:pt modelId="{8D527A39-AA02-41C3-B60D-0BB635AFA9F0}" type="pres">
      <dgm:prSet presAssocID="{2CC4E80F-19E5-6543-B438-6CC8207ECAB2}" presName="spaceRect" presStyleCnt="0"/>
      <dgm:spPr/>
    </dgm:pt>
    <dgm:pt modelId="{583C33AB-565B-4F30-9081-4ED8BD868B77}" type="pres">
      <dgm:prSet presAssocID="{2CC4E80F-19E5-6543-B438-6CC8207ECAB2}" presName="parTx" presStyleLbl="revTx" presStyleIdx="4" presStyleCnt="5">
        <dgm:presLayoutVars>
          <dgm:chMax val="0"/>
          <dgm:chPref val="0"/>
        </dgm:presLayoutVars>
      </dgm:prSet>
      <dgm:spPr/>
    </dgm:pt>
  </dgm:ptLst>
  <dgm:cxnLst>
    <dgm:cxn modelId="{0752A432-F161-401C-881E-E09154378F4E}" type="presOf" srcId="{C35071B5-F7F8-4DC4-87D9-02E58092D183}" destId="{4BB63628-2F6E-4A19-84FC-40D134DF49E5}" srcOrd="0" destOrd="0" presId="urn:microsoft.com/office/officeart/2018/2/layout/IconVerticalSolidList"/>
    <dgm:cxn modelId="{2998B636-F7F1-4CB6-A894-C7121281440D}" type="presOf" srcId="{2CC4E80F-19E5-6543-B438-6CC8207ECAB2}" destId="{583C33AB-565B-4F30-9081-4ED8BD868B77}" srcOrd="0" destOrd="0" presId="urn:microsoft.com/office/officeart/2018/2/layout/IconVerticalSolidList"/>
    <dgm:cxn modelId="{7E187B5D-62CF-4C97-9257-BFB8D4136400}" type="presOf" srcId="{4FE5E4CC-9F4D-4F75-BAE4-70D97AA74C0D}" destId="{67F3506E-6C4A-4E79-BB19-FC220D77EE60}" srcOrd="0" destOrd="0" presId="urn:microsoft.com/office/officeart/2018/2/layout/IconVerticalSolidList"/>
    <dgm:cxn modelId="{595B1D5E-AACA-400E-A568-6C98A8C468D7}" type="presOf" srcId="{38E774EE-F533-466D-B97D-E648C37E0170}" destId="{B5C95C52-319E-4791-B63D-9997641D9910}" srcOrd="0" destOrd="0" presId="urn:microsoft.com/office/officeart/2018/2/layout/IconVerticalSolidList"/>
    <dgm:cxn modelId="{59277550-12DF-6844-AC79-32C1AD9CD74D}" srcId="{4FE5E4CC-9F4D-4F75-BAE4-70D97AA74C0D}" destId="{2CC4E80F-19E5-6543-B438-6CC8207ECAB2}" srcOrd="4" destOrd="0" parTransId="{7F4EC77E-263A-1449-A3AC-87A131BB16F9}" sibTransId="{6816D27F-1284-9340-85FC-CC580EB20225}"/>
    <dgm:cxn modelId="{8D843880-43E6-4D5A-B52A-74E71B043F90}" srcId="{4FE5E4CC-9F4D-4F75-BAE4-70D97AA74C0D}" destId="{1E9C3E7F-E084-4C7C-9448-5D7ECDA3ADFC}" srcOrd="0" destOrd="0" parTransId="{328900C8-CCFE-4937-BA69-CA46D94F9349}" sibTransId="{2647ED5A-8158-41C4-8F41-2C3974D97BF6}"/>
    <dgm:cxn modelId="{7F406392-0B88-446E-A053-11A006E6E104}" srcId="{4FE5E4CC-9F4D-4F75-BAE4-70D97AA74C0D}" destId="{C35071B5-F7F8-4DC4-87D9-02E58092D183}" srcOrd="1" destOrd="0" parTransId="{4016BD46-A0B3-4D88-B78D-C9616CBD2AE5}" sibTransId="{2F8C59E5-531E-480D-A9EE-70DECA96958A}"/>
    <dgm:cxn modelId="{E8AEA6D1-711B-44BA-A4F5-EFD20BC38742}" type="presOf" srcId="{1E9C3E7F-E084-4C7C-9448-5D7ECDA3ADFC}" destId="{60ACFF51-CF9B-4D77-A21E-1C062C758657}" srcOrd="0" destOrd="0" presId="urn:microsoft.com/office/officeart/2018/2/layout/IconVerticalSolidList"/>
    <dgm:cxn modelId="{EFBA8ADF-346C-4574-BEA6-4152F9DC1727}" type="presOf" srcId="{FF18C3AC-9C7A-4652-9C5A-95BD8133E478}" destId="{F9007F03-C3B4-4939-B675-9061A5E7502B}" srcOrd="0" destOrd="0" presId="urn:microsoft.com/office/officeart/2018/2/layout/IconVerticalSolidList"/>
    <dgm:cxn modelId="{8D8DA8E2-BB4F-44DA-9528-C27ED0CBB71E}" srcId="{4FE5E4CC-9F4D-4F75-BAE4-70D97AA74C0D}" destId="{38E774EE-F533-466D-B97D-E648C37E0170}" srcOrd="2" destOrd="0" parTransId="{7AE012D8-FDD6-4A3A-B8C1-2FF69294597D}" sibTransId="{1765AF57-4707-41A0-9857-7198E45DE17F}"/>
    <dgm:cxn modelId="{A04852F4-8C45-46C7-B0A8-D36122A11E49}" srcId="{4FE5E4CC-9F4D-4F75-BAE4-70D97AA74C0D}" destId="{FF18C3AC-9C7A-4652-9C5A-95BD8133E478}" srcOrd="3" destOrd="0" parTransId="{8AE024A5-0DCB-4931-9D4D-A01EDD3DF46E}" sibTransId="{46F3CDA5-7A40-4805-A830-D170F35AB8AC}"/>
    <dgm:cxn modelId="{961BDC64-B526-4591-B23B-9AB181C6B0EF}" type="presParOf" srcId="{67F3506E-6C4A-4E79-BB19-FC220D77EE60}" destId="{5EF25ED8-C080-49C9-ACE3-A1857EA09129}" srcOrd="0" destOrd="0" presId="urn:microsoft.com/office/officeart/2018/2/layout/IconVerticalSolidList"/>
    <dgm:cxn modelId="{1A815C92-A2DD-43AA-AAD7-4CA5A9217F60}" type="presParOf" srcId="{5EF25ED8-C080-49C9-ACE3-A1857EA09129}" destId="{1271C2C4-25C0-4702-AE75-9C61C6945862}" srcOrd="0" destOrd="0" presId="urn:microsoft.com/office/officeart/2018/2/layout/IconVerticalSolidList"/>
    <dgm:cxn modelId="{990B3ED9-C65F-4714-9FA5-1D7693DA64AC}" type="presParOf" srcId="{5EF25ED8-C080-49C9-ACE3-A1857EA09129}" destId="{C4CBC3EB-2C06-4910-A6E9-9619E7C9F664}" srcOrd="1" destOrd="0" presId="urn:microsoft.com/office/officeart/2018/2/layout/IconVerticalSolidList"/>
    <dgm:cxn modelId="{78D0FBDE-8644-4A5E-944B-C7D8C45DEA70}" type="presParOf" srcId="{5EF25ED8-C080-49C9-ACE3-A1857EA09129}" destId="{3DF5F2AC-27BD-423A-9A2A-E1FB7EA93D65}" srcOrd="2" destOrd="0" presId="urn:microsoft.com/office/officeart/2018/2/layout/IconVerticalSolidList"/>
    <dgm:cxn modelId="{C7D9F0F8-B539-4A5C-820E-A041A503A1D6}" type="presParOf" srcId="{5EF25ED8-C080-49C9-ACE3-A1857EA09129}" destId="{60ACFF51-CF9B-4D77-A21E-1C062C758657}" srcOrd="3" destOrd="0" presId="urn:microsoft.com/office/officeart/2018/2/layout/IconVerticalSolidList"/>
    <dgm:cxn modelId="{EFE3BD2A-7F1F-4C73-B358-C5084EE10B45}" type="presParOf" srcId="{67F3506E-6C4A-4E79-BB19-FC220D77EE60}" destId="{8D202DFE-C951-4579-B35F-76E4BE34A399}" srcOrd="1" destOrd="0" presId="urn:microsoft.com/office/officeart/2018/2/layout/IconVerticalSolidList"/>
    <dgm:cxn modelId="{C80C940B-61EF-451B-B2F9-A6D41B58C5B5}" type="presParOf" srcId="{67F3506E-6C4A-4E79-BB19-FC220D77EE60}" destId="{FE978C85-7516-4ACC-8B7C-7D98D8910E06}" srcOrd="2" destOrd="0" presId="urn:microsoft.com/office/officeart/2018/2/layout/IconVerticalSolidList"/>
    <dgm:cxn modelId="{D4E5F28D-6ABB-47D3-86C3-40192E1F34FA}" type="presParOf" srcId="{FE978C85-7516-4ACC-8B7C-7D98D8910E06}" destId="{B9FD6A59-788C-4B30-9245-4F8E3FD7C5C8}" srcOrd="0" destOrd="0" presId="urn:microsoft.com/office/officeart/2018/2/layout/IconVerticalSolidList"/>
    <dgm:cxn modelId="{97D2F51A-61BD-455A-A006-B786E95D638F}" type="presParOf" srcId="{FE978C85-7516-4ACC-8B7C-7D98D8910E06}" destId="{5C649833-EE6C-4BC7-BF31-266BA8ED84D4}" srcOrd="1" destOrd="0" presId="urn:microsoft.com/office/officeart/2018/2/layout/IconVerticalSolidList"/>
    <dgm:cxn modelId="{E08D81FE-19B6-47EF-A3AB-07FFE1FF6A32}" type="presParOf" srcId="{FE978C85-7516-4ACC-8B7C-7D98D8910E06}" destId="{6C2E22D6-F6CD-467D-8B10-F51ADF0AEF1C}" srcOrd="2" destOrd="0" presId="urn:microsoft.com/office/officeart/2018/2/layout/IconVerticalSolidList"/>
    <dgm:cxn modelId="{D6EEE22B-0C47-48EC-9C71-FD2E72AB3696}" type="presParOf" srcId="{FE978C85-7516-4ACC-8B7C-7D98D8910E06}" destId="{4BB63628-2F6E-4A19-84FC-40D134DF49E5}" srcOrd="3" destOrd="0" presId="urn:microsoft.com/office/officeart/2018/2/layout/IconVerticalSolidList"/>
    <dgm:cxn modelId="{E8125523-1DF8-466B-A212-3B6D0BF9B931}" type="presParOf" srcId="{67F3506E-6C4A-4E79-BB19-FC220D77EE60}" destId="{83CC6BDC-C419-44F6-B3C8-9995B2824F5C}" srcOrd="3" destOrd="0" presId="urn:microsoft.com/office/officeart/2018/2/layout/IconVerticalSolidList"/>
    <dgm:cxn modelId="{BB7A33FF-17B4-4FA4-A72B-03C24F8B8177}" type="presParOf" srcId="{67F3506E-6C4A-4E79-BB19-FC220D77EE60}" destId="{BA3A4514-20D7-49B0-8F38-070BD1F36DB8}" srcOrd="4" destOrd="0" presId="urn:microsoft.com/office/officeart/2018/2/layout/IconVerticalSolidList"/>
    <dgm:cxn modelId="{C58401DA-22FC-4D58-9C4A-2B23EDEF4747}" type="presParOf" srcId="{BA3A4514-20D7-49B0-8F38-070BD1F36DB8}" destId="{1E332387-0753-4CCF-BFC8-62C6B34553AD}" srcOrd="0" destOrd="0" presId="urn:microsoft.com/office/officeart/2018/2/layout/IconVerticalSolidList"/>
    <dgm:cxn modelId="{05A415EC-EB06-49DD-9CC5-5AB6DB59E69A}" type="presParOf" srcId="{BA3A4514-20D7-49B0-8F38-070BD1F36DB8}" destId="{643EACD1-CCE3-4844-8B8A-5A926FE0BB1E}" srcOrd="1" destOrd="0" presId="urn:microsoft.com/office/officeart/2018/2/layout/IconVerticalSolidList"/>
    <dgm:cxn modelId="{9179D8AC-36A7-466C-A46D-B966F5D40C7E}" type="presParOf" srcId="{BA3A4514-20D7-49B0-8F38-070BD1F36DB8}" destId="{FBC67CCA-B982-4061-9D97-77A795BB23CB}" srcOrd="2" destOrd="0" presId="urn:microsoft.com/office/officeart/2018/2/layout/IconVerticalSolidList"/>
    <dgm:cxn modelId="{7E3DB2E7-3ED5-4734-966F-00CA61308B1C}" type="presParOf" srcId="{BA3A4514-20D7-49B0-8F38-070BD1F36DB8}" destId="{B5C95C52-319E-4791-B63D-9997641D9910}" srcOrd="3" destOrd="0" presId="urn:microsoft.com/office/officeart/2018/2/layout/IconVerticalSolidList"/>
    <dgm:cxn modelId="{DB2D1E20-D8B5-47CA-A28F-E624F216B54C}" type="presParOf" srcId="{67F3506E-6C4A-4E79-BB19-FC220D77EE60}" destId="{B26F493A-E275-4FED-A730-6EBF25BBF117}" srcOrd="5" destOrd="0" presId="urn:microsoft.com/office/officeart/2018/2/layout/IconVerticalSolidList"/>
    <dgm:cxn modelId="{75CC4220-72E9-46E8-88C7-F2FE587D5E51}" type="presParOf" srcId="{67F3506E-6C4A-4E79-BB19-FC220D77EE60}" destId="{E579455E-3246-4E3C-967B-A518A8C655A4}" srcOrd="6" destOrd="0" presId="urn:microsoft.com/office/officeart/2018/2/layout/IconVerticalSolidList"/>
    <dgm:cxn modelId="{3DB2FA8A-4E64-4248-A2B1-207BFEEE5CE3}" type="presParOf" srcId="{E579455E-3246-4E3C-967B-A518A8C655A4}" destId="{5F0A1DC1-EBAE-4AE8-AAC0-456524037C3A}" srcOrd="0" destOrd="0" presId="urn:microsoft.com/office/officeart/2018/2/layout/IconVerticalSolidList"/>
    <dgm:cxn modelId="{2A1DC40A-DC0E-4CE0-9BE4-483D823D820F}" type="presParOf" srcId="{E579455E-3246-4E3C-967B-A518A8C655A4}" destId="{CCCD2FFA-1A1C-4366-B6B5-0955E5A0BCDB}" srcOrd="1" destOrd="0" presId="urn:microsoft.com/office/officeart/2018/2/layout/IconVerticalSolidList"/>
    <dgm:cxn modelId="{525F0D25-D562-4906-8B6C-C2A1B1787FD3}" type="presParOf" srcId="{E579455E-3246-4E3C-967B-A518A8C655A4}" destId="{C3CAA65C-35FD-4A4C-A497-319F3E082BD5}" srcOrd="2" destOrd="0" presId="urn:microsoft.com/office/officeart/2018/2/layout/IconVerticalSolidList"/>
    <dgm:cxn modelId="{FA27735B-9175-49EA-B206-1DB9217F56FA}" type="presParOf" srcId="{E579455E-3246-4E3C-967B-A518A8C655A4}" destId="{F9007F03-C3B4-4939-B675-9061A5E7502B}" srcOrd="3" destOrd="0" presId="urn:microsoft.com/office/officeart/2018/2/layout/IconVerticalSolidList"/>
    <dgm:cxn modelId="{828A0CB6-CC49-48CE-819D-2B53438C4DC0}" type="presParOf" srcId="{67F3506E-6C4A-4E79-BB19-FC220D77EE60}" destId="{37B5F487-5928-47B2-A275-229F2BC1662C}" srcOrd="7" destOrd="0" presId="urn:microsoft.com/office/officeart/2018/2/layout/IconVerticalSolidList"/>
    <dgm:cxn modelId="{EF2C13D3-3D31-46CB-A4D9-77D91CD1243A}" type="presParOf" srcId="{67F3506E-6C4A-4E79-BB19-FC220D77EE60}" destId="{D51EA92F-5FAB-46E3-9842-94D4F7F3FA42}" srcOrd="8" destOrd="0" presId="urn:microsoft.com/office/officeart/2018/2/layout/IconVerticalSolidList"/>
    <dgm:cxn modelId="{E859718E-839E-4BDC-A66C-996B0F70C61F}" type="presParOf" srcId="{D51EA92F-5FAB-46E3-9842-94D4F7F3FA42}" destId="{6787121B-2E20-48F0-A230-053BF957B30C}" srcOrd="0" destOrd="0" presId="urn:microsoft.com/office/officeart/2018/2/layout/IconVerticalSolidList"/>
    <dgm:cxn modelId="{453425AE-625F-49C0-91E2-BF503D9D9478}" type="presParOf" srcId="{D51EA92F-5FAB-46E3-9842-94D4F7F3FA42}" destId="{609EC10E-B51B-4DE7-9021-235F9985AF89}" srcOrd="1" destOrd="0" presId="urn:microsoft.com/office/officeart/2018/2/layout/IconVerticalSolidList"/>
    <dgm:cxn modelId="{22F929A0-601F-42A2-864C-2582DFB8D82B}" type="presParOf" srcId="{D51EA92F-5FAB-46E3-9842-94D4F7F3FA42}" destId="{8D527A39-AA02-41C3-B60D-0BB635AFA9F0}" srcOrd="2" destOrd="0" presId="urn:microsoft.com/office/officeart/2018/2/layout/IconVerticalSolidList"/>
    <dgm:cxn modelId="{3097F2EB-72E2-4DC2-B5B3-3AD5E5C3EE09}" type="presParOf" srcId="{D51EA92F-5FAB-46E3-9842-94D4F7F3FA42}" destId="{583C33AB-565B-4F30-9081-4ED8BD868B77}"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D131394-D4AE-EE40-862C-2283E310E927}" type="doc">
      <dgm:prSet loTypeId="urn:microsoft.com/office/officeart/2005/8/layout/default" loCatId="relationship" qsTypeId="urn:microsoft.com/office/officeart/2005/8/quickstyle/simple1" qsCatId="simple" csTypeId="urn:microsoft.com/office/officeart/2005/8/colors/accent1_2" csCatId="accent1" phldr="1"/>
      <dgm:spPr/>
      <dgm:t>
        <a:bodyPr/>
        <a:lstStyle/>
        <a:p>
          <a:endParaRPr lang="en-US"/>
        </a:p>
      </dgm:t>
    </dgm:pt>
    <dgm:pt modelId="{7602ADAB-D87B-0A4A-B8BC-56F650814F1F}">
      <dgm:prSet/>
      <dgm:spPr/>
      <dgm:t>
        <a:bodyPr/>
        <a:lstStyle/>
        <a:p>
          <a:r>
            <a:rPr lang="en-GB" dirty="0"/>
            <a:t>Name a lead &amp; attract fellows</a:t>
          </a:r>
        </a:p>
      </dgm:t>
    </dgm:pt>
    <dgm:pt modelId="{BAF137F3-1B79-F24E-8C34-51AE7B7CF0FA}" type="parTrans" cxnId="{6CDD24A0-257C-234D-A882-729EB0CC82D6}">
      <dgm:prSet/>
      <dgm:spPr/>
      <dgm:t>
        <a:bodyPr/>
        <a:lstStyle/>
        <a:p>
          <a:endParaRPr lang="en-US"/>
        </a:p>
      </dgm:t>
    </dgm:pt>
    <dgm:pt modelId="{C76BFD57-810E-0C45-95F1-2BAA0ADB7F42}" type="sibTrans" cxnId="{6CDD24A0-257C-234D-A882-729EB0CC82D6}">
      <dgm:prSet/>
      <dgm:spPr/>
      <dgm:t>
        <a:bodyPr/>
        <a:lstStyle/>
        <a:p>
          <a:endParaRPr lang="en-US"/>
        </a:p>
      </dgm:t>
    </dgm:pt>
    <dgm:pt modelId="{C1D7098F-2A2B-A540-8C9B-2F07A142410C}">
      <dgm:prSet/>
      <dgm:spPr/>
      <dgm:t>
        <a:bodyPr/>
        <a:lstStyle/>
        <a:p>
          <a:r>
            <a:rPr lang="en-GB" dirty="0"/>
            <a:t>Work with your community FEEDBACK</a:t>
          </a:r>
        </a:p>
      </dgm:t>
    </dgm:pt>
    <dgm:pt modelId="{737C5EF6-51CB-9F4F-BA33-C6F3D4D470D7}" type="parTrans" cxnId="{DC02C467-BFE9-4A47-9CA7-B2ECA52EF0E7}">
      <dgm:prSet/>
      <dgm:spPr/>
      <dgm:t>
        <a:bodyPr/>
        <a:lstStyle/>
        <a:p>
          <a:endParaRPr lang="en-US"/>
        </a:p>
      </dgm:t>
    </dgm:pt>
    <dgm:pt modelId="{6F662ADB-E38C-5848-8854-9948780C05DF}" type="sibTrans" cxnId="{DC02C467-BFE9-4A47-9CA7-B2ECA52EF0E7}">
      <dgm:prSet/>
      <dgm:spPr/>
      <dgm:t>
        <a:bodyPr/>
        <a:lstStyle/>
        <a:p>
          <a:endParaRPr lang="en-US"/>
        </a:p>
      </dgm:t>
    </dgm:pt>
    <dgm:pt modelId="{EF4D3C6E-A1DA-834C-AF9B-11A2BECC8052}">
      <dgm:prSet/>
      <dgm:spPr/>
      <dgm:t>
        <a:bodyPr/>
        <a:lstStyle/>
        <a:p>
          <a:r>
            <a:rPr lang="en-GB" dirty="0"/>
            <a:t>Make it the core of your PCN targets</a:t>
          </a:r>
        </a:p>
      </dgm:t>
    </dgm:pt>
    <dgm:pt modelId="{01CF9DE4-F419-394A-909C-C1DEC605A178}" type="parTrans" cxnId="{CAD86EF2-D716-2541-9A24-28C5B904661D}">
      <dgm:prSet/>
      <dgm:spPr/>
      <dgm:t>
        <a:bodyPr/>
        <a:lstStyle/>
        <a:p>
          <a:endParaRPr lang="en-US"/>
        </a:p>
      </dgm:t>
    </dgm:pt>
    <dgm:pt modelId="{C1AA3CA4-2798-4F49-A5A9-DF6BAC0442AF}" type="sibTrans" cxnId="{CAD86EF2-D716-2541-9A24-28C5B904661D}">
      <dgm:prSet/>
      <dgm:spPr/>
      <dgm:t>
        <a:bodyPr/>
        <a:lstStyle/>
        <a:p>
          <a:endParaRPr lang="en-US"/>
        </a:p>
      </dgm:t>
    </dgm:pt>
    <dgm:pt modelId="{5A145009-255D-774C-AF4E-11F76207B379}">
      <dgm:prSet/>
      <dgm:spPr/>
      <dgm:t>
        <a:bodyPr/>
        <a:lstStyle/>
        <a:p>
          <a:r>
            <a:rPr lang="en-GB" dirty="0"/>
            <a:t>Understand your PCN's HI needs </a:t>
          </a:r>
        </a:p>
      </dgm:t>
    </dgm:pt>
    <dgm:pt modelId="{A7FF730B-F04B-9141-BDA3-65AD897C63DD}" type="parTrans" cxnId="{14CF61B0-03E9-1640-96E8-8253DD4B2E17}">
      <dgm:prSet/>
      <dgm:spPr/>
      <dgm:t>
        <a:bodyPr/>
        <a:lstStyle/>
        <a:p>
          <a:endParaRPr lang="en-US"/>
        </a:p>
      </dgm:t>
    </dgm:pt>
    <dgm:pt modelId="{6E74DFD7-8572-3042-9836-21E7E514A595}" type="sibTrans" cxnId="{14CF61B0-03E9-1640-96E8-8253DD4B2E17}">
      <dgm:prSet/>
      <dgm:spPr/>
      <dgm:t>
        <a:bodyPr/>
        <a:lstStyle/>
        <a:p>
          <a:endParaRPr lang="en-US"/>
        </a:p>
      </dgm:t>
    </dgm:pt>
    <dgm:pt modelId="{A124F7C5-9EFF-BF47-92D2-17BB0E02B346}">
      <dgm:prSet/>
      <dgm:spPr/>
      <dgm:t>
        <a:bodyPr/>
        <a:lstStyle/>
        <a:p>
          <a:r>
            <a:rPr lang="en-GB" dirty="0"/>
            <a:t>Use the resource you have and advocate for more</a:t>
          </a:r>
        </a:p>
      </dgm:t>
    </dgm:pt>
    <dgm:pt modelId="{C2550A54-E5B2-BC41-8F73-4BE56D00475A}" type="parTrans" cxnId="{2E95FDB4-18A3-3A49-9C54-10CFD422B386}">
      <dgm:prSet/>
      <dgm:spPr/>
      <dgm:t>
        <a:bodyPr/>
        <a:lstStyle/>
        <a:p>
          <a:endParaRPr lang="en-US"/>
        </a:p>
      </dgm:t>
    </dgm:pt>
    <dgm:pt modelId="{8F9D9D5E-58B9-5F48-80FF-CC1BF44E1824}" type="sibTrans" cxnId="{2E95FDB4-18A3-3A49-9C54-10CFD422B386}">
      <dgm:prSet/>
      <dgm:spPr/>
      <dgm:t>
        <a:bodyPr/>
        <a:lstStyle/>
        <a:p>
          <a:endParaRPr lang="en-US"/>
        </a:p>
      </dgm:t>
    </dgm:pt>
    <dgm:pt modelId="{199C4F7E-1FF2-4547-94DA-C82DA23D7F8C}">
      <dgm:prSet/>
      <dgm:spPr/>
      <dgm:t>
        <a:bodyPr/>
        <a:lstStyle/>
        <a:p>
          <a:r>
            <a:rPr lang="en-US" dirty="0"/>
            <a:t>Get support from other </a:t>
          </a:r>
          <a:r>
            <a:rPr lang="en-US"/>
            <a:t>organisations</a:t>
          </a:r>
        </a:p>
      </dgm:t>
    </dgm:pt>
    <dgm:pt modelId="{8D318FC1-668E-C148-A250-108F6CFBE45F}" type="parTrans" cxnId="{191BBEE5-E407-D140-95DF-01261577A5E7}">
      <dgm:prSet/>
      <dgm:spPr/>
    </dgm:pt>
    <dgm:pt modelId="{4D9C8400-BAB1-FC4A-9FA3-6D40E9D904A9}" type="sibTrans" cxnId="{191BBEE5-E407-D140-95DF-01261577A5E7}">
      <dgm:prSet/>
      <dgm:spPr/>
    </dgm:pt>
    <dgm:pt modelId="{0CA7E24F-833C-584B-8E6B-62521C24C65D}" type="pres">
      <dgm:prSet presAssocID="{CD131394-D4AE-EE40-862C-2283E310E927}" presName="diagram" presStyleCnt="0">
        <dgm:presLayoutVars>
          <dgm:dir/>
          <dgm:resizeHandles val="exact"/>
        </dgm:presLayoutVars>
      </dgm:prSet>
      <dgm:spPr/>
    </dgm:pt>
    <dgm:pt modelId="{AFDB9AFB-8021-2F4B-AEC8-9DA683D59E99}" type="pres">
      <dgm:prSet presAssocID="{199C4F7E-1FF2-4547-94DA-C82DA23D7F8C}" presName="node" presStyleLbl="node1" presStyleIdx="0" presStyleCnt="6">
        <dgm:presLayoutVars>
          <dgm:bulletEnabled val="1"/>
        </dgm:presLayoutVars>
      </dgm:prSet>
      <dgm:spPr/>
    </dgm:pt>
    <dgm:pt modelId="{4ACCB282-A2FD-B24F-8262-5CFB98088EE8}" type="pres">
      <dgm:prSet presAssocID="{4D9C8400-BAB1-FC4A-9FA3-6D40E9D904A9}" presName="sibTrans" presStyleCnt="0"/>
      <dgm:spPr/>
    </dgm:pt>
    <dgm:pt modelId="{9FB3335F-5357-7544-9E63-A29ACDAEF28F}" type="pres">
      <dgm:prSet presAssocID="{7602ADAB-D87B-0A4A-B8BC-56F650814F1F}" presName="node" presStyleLbl="node1" presStyleIdx="1" presStyleCnt="6">
        <dgm:presLayoutVars>
          <dgm:bulletEnabled val="1"/>
        </dgm:presLayoutVars>
      </dgm:prSet>
      <dgm:spPr/>
    </dgm:pt>
    <dgm:pt modelId="{C8039312-FFF7-B042-98C4-D98649EB0BB6}" type="pres">
      <dgm:prSet presAssocID="{C76BFD57-810E-0C45-95F1-2BAA0ADB7F42}" presName="sibTrans" presStyleCnt="0"/>
      <dgm:spPr/>
    </dgm:pt>
    <dgm:pt modelId="{90025B12-222C-214A-ABB6-B40097DB1DCF}" type="pres">
      <dgm:prSet presAssocID="{5A145009-255D-774C-AF4E-11F76207B379}" presName="node" presStyleLbl="node1" presStyleIdx="2" presStyleCnt="6">
        <dgm:presLayoutVars>
          <dgm:bulletEnabled val="1"/>
        </dgm:presLayoutVars>
      </dgm:prSet>
      <dgm:spPr/>
    </dgm:pt>
    <dgm:pt modelId="{FAEBA84E-FC94-C249-8F01-4A254ABC13FA}" type="pres">
      <dgm:prSet presAssocID="{6E74DFD7-8572-3042-9836-21E7E514A595}" presName="sibTrans" presStyleCnt="0"/>
      <dgm:spPr/>
    </dgm:pt>
    <dgm:pt modelId="{DF72B5B8-6B0B-4044-B5BA-C3ECAE3E9D77}" type="pres">
      <dgm:prSet presAssocID="{C1D7098F-2A2B-A540-8C9B-2F07A142410C}" presName="node" presStyleLbl="node1" presStyleIdx="3" presStyleCnt="6">
        <dgm:presLayoutVars>
          <dgm:bulletEnabled val="1"/>
        </dgm:presLayoutVars>
      </dgm:prSet>
      <dgm:spPr/>
    </dgm:pt>
    <dgm:pt modelId="{B537FDCB-05B2-804D-BBE8-16ABB1000041}" type="pres">
      <dgm:prSet presAssocID="{6F662ADB-E38C-5848-8854-9948780C05DF}" presName="sibTrans" presStyleCnt="0"/>
      <dgm:spPr/>
    </dgm:pt>
    <dgm:pt modelId="{ED01DA37-7C13-1944-8664-2FEB391724C8}" type="pres">
      <dgm:prSet presAssocID="{EF4D3C6E-A1DA-834C-AF9B-11A2BECC8052}" presName="node" presStyleLbl="node1" presStyleIdx="4" presStyleCnt="6">
        <dgm:presLayoutVars>
          <dgm:bulletEnabled val="1"/>
        </dgm:presLayoutVars>
      </dgm:prSet>
      <dgm:spPr/>
    </dgm:pt>
    <dgm:pt modelId="{16D8FF1B-5F5A-7042-B3FB-DA1E2E59A78C}" type="pres">
      <dgm:prSet presAssocID="{C1AA3CA4-2798-4F49-A5A9-DF6BAC0442AF}" presName="sibTrans" presStyleCnt="0"/>
      <dgm:spPr/>
    </dgm:pt>
    <dgm:pt modelId="{8722DEB7-C502-4040-8C9E-A040F370C89A}" type="pres">
      <dgm:prSet presAssocID="{A124F7C5-9EFF-BF47-92D2-17BB0E02B346}" presName="node" presStyleLbl="node1" presStyleIdx="5" presStyleCnt="6">
        <dgm:presLayoutVars>
          <dgm:bulletEnabled val="1"/>
        </dgm:presLayoutVars>
      </dgm:prSet>
      <dgm:spPr/>
    </dgm:pt>
  </dgm:ptLst>
  <dgm:cxnLst>
    <dgm:cxn modelId="{4E0FBB08-9F66-5548-8691-F6BAFD4C62AD}" type="presOf" srcId="{EF4D3C6E-A1DA-834C-AF9B-11A2BECC8052}" destId="{ED01DA37-7C13-1944-8664-2FEB391724C8}" srcOrd="0" destOrd="0" presId="urn:microsoft.com/office/officeart/2005/8/layout/default"/>
    <dgm:cxn modelId="{6E328729-A1DF-EF49-B145-BF0CF06EC63C}" type="presOf" srcId="{199C4F7E-1FF2-4547-94DA-C82DA23D7F8C}" destId="{AFDB9AFB-8021-2F4B-AEC8-9DA683D59E99}" srcOrd="0" destOrd="0" presId="urn:microsoft.com/office/officeart/2005/8/layout/default"/>
    <dgm:cxn modelId="{07D99037-81A6-D44C-B626-F8D1C1445273}" type="presOf" srcId="{CD131394-D4AE-EE40-862C-2283E310E927}" destId="{0CA7E24F-833C-584B-8E6B-62521C24C65D}" srcOrd="0" destOrd="0" presId="urn:microsoft.com/office/officeart/2005/8/layout/default"/>
    <dgm:cxn modelId="{5A0D465C-3C8B-F543-8626-CBFDE68CF184}" type="presOf" srcId="{C1D7098F-2A2B-A540-8C9B-2F07A142410C}" destId="{DF72B5B8-6B0B-4044-B5BA-C3ECAE3E9D77}" srcOrd="0" destOrd="0" presId="urn:microsoft.com/office/officeart/2005/8/layout/default"/>
    <dgm:cxn modelId="{E1B85B67-3A1D-9B42-A8C2-24E005678F13}" type="presOf" srcId="{5A145009-255D-774C-AF4E-11F76207B379}" destId="{90025B12-222C-214A-ABB6-B40097DB1DCF}" srcOrd="0" destOrd="0" presId="urn:microsoft.com/office/officeart/2005/8/layout/default"/>
    <dgm:cxn modelId="{DC02C467-BFE9-4A47-9CA7-B2ECA52EF0E7}" srcId="{CD131394-D4AE-EE40-862C-2283E310E927}" destId="{C1D7098F-2A2B-A540-8C9B-2F07A142410C}" srcOrd="3" destOrd="0" parTransId="{737C5EF6-51CB-9F4F-BA33-C6F3D4D470D7}" sibTransId="{6F662ADB-E38C-5848-8854-9948780C05DF}"/>
    <dgm:cxn modelId="{D191B357-08D6-644C-805F-7C3352CA53D6}" type="presOf" srcId="{7602ADAB-D87B-0A4A-B8BC-56F650814F1F}" destId="{9FB3335F-5357-7544-9E63-A29ACDAEF28F}" srcOrd="0" destOrd="0" presId="urn:microsoft.com/office/officeart/2005/8/layout/default"/>
    <dgm:cxn modelId="{74CC6584-1E39-7543-8295-EF287977FFDA}" type="presOf" srcId="{A124F7C5-9EFF-BF47-92D2-17BB0E02B346}" destId="{8722DEB7-C502-4040-8C9E-A040F370C89A}" srcOrd="0" destOrd="0" presId="urn:microsoft.com/office/officeart/2005/8/layout/default"/>
    <dgm:cxn modelId="{6CDD24A0-257C-234D-A882-729EB0CC82D6}" srcId="{CD131394-D4AE-EE40-862C-2283E310E927}" destId="{7602ADAB-D87B-0A4A-B8BC-56F650814F1F}" srcOrd="1" destOrd="0" parTransId="{BAF137F3-1B79-F24E-8C34-51AE7B7CF0FA}" sibTransId="{C76BFD57-810E-0C45-95F1-2BAA0ADB7F42}"/>
    <dgm:cxn modelId="{14CF61B0-03E9-1640-96E8-8253DD4B2E17}" srcId="{CD131394-D4AE-EE40-862C-2283E310E927}" destId="{5A145009-255D-774C-AF4E-11F76207B379}" srcOrd="2" destOrd="0" parTransId="{A7FF730B-F04B-9141-BDA3-65AD897C63DD}" sibTransId="{6E74DFD7-8572-3042-9836-21E7E514A595}"/>
    <dgm:cxn modelId="{2E95FDB4-18A3-3A49-9C54-10CFD422B386}" srcId="{CD131394-D4AE-EE40-862C-2283E310E927}" destId="{A124F7C5-9EFF-BF47-92D2-17BB0E02B346}" srcOrd="5" destOrd="0" parTransId="{C2550A54-E5B2-BC41-8F73-4BE56D00475A}" sibTransId="{8F9D9D5E-58B9-5F48-80FF-CC1BF44E1824}"/>
    <dgm:cxn modelId="{191BBEE5-E407-D140-95DF-01261577A5E7}" srcId="{CD131394-D4AE-EE40-862C-2283E310E927}" destId="{199C4F7E-1FF2-4547-94DA-C82DA23D7F8C}" srcOrd="0" destOrd="0" parTransId="{8D318FC1-668E-C148-A250-108F6CFBE45F}" sibTransId="{4D9C8400-BAB1-FC4A-9FA3-6D40E9D904A9}"/>
    <dgm:cxn modelId="{CAD86EF2-D716-2541-9A24-28C5B904661D}" srcId="{CD131394-D4AE-EE40-862C-2283E310E927}" destId="{EF4D3C6E-A1DA-834C-AF9B-11A2BECC8052}" srcOrd="4" destOrd="0" parTransId="{01CF9DE4-F419-394A-909C-C1DEC605A178}" sibTransId="{C1AA3CA4-2798-4F49-A5A9-DF6BAC0442AF}"/>
    <dgm:cxn modelId="{ABFAEF8F-7C3D-944A-84EE-5EBAB12F8A20}" type="presParOf" srcId="{0CA7E24F-833C-584B-8E6B-62521C24C65D}" destId="{AFDB9AFB-8021-2F4B-AEC8-9DA683D59E99}" srcOrd="0" destOrd="0" presId="urn:microsoft.com/office/officeart/2005/8/layout/default"/>
    <dgm:cxn modelId="{2465718A-CF18-D749-890E-7D44E7AB6CA0}" type="presParOf" srcId="{0CA7E24F-833C-584B-8E6B-62521C24C65D}" destId="{4ACCB282-A2FD-B24F-8262-5CFB98088EE8}" srcOrd="1" destOrd="0" presId="urn:microsoft.com/office/officeart/2005/8/layout/default"/>
    <dgm:cxn modelId="{2D625BA2-7B01-454C-8CBC-F36CA25FAA19}" type="presParOf" srcId="{0CA7E24F-833C-584B-8E6B-62521C24C65D}" destId="{9FB3335F-5357-7544-9E63-A29ACDAEF28F}" srcOrd="2" destOrd="0" presId="urn:microsoft.com/office/officeart/2005/8/layout/default"/>
    <dgm:cxn modelId="{2C04C3F3-45EF-FF42-88EC-006D80D10684}" type="presParOf" srcId="{0CA7E24F-833C-584B-8E6B-62521C24C65D}" destId="{C8039312-FFF7-B042-98C4-D98649EB0BB6}" srcOrd="3" destOrd="0" presId="urn:microsoft.com/office/officeart/2005/8/layout/default"/>
    <dgm:cxn modelId="{3C9A3E38-9C72-3D41-AA2B-A6DBE0B5173A}" type="presParOf" srcId="{0CA7E24F-833C-584B-8E6B-62521C24C65D}" destId="{90025B12-222C-214A-ABB6-B40097DB1DCF}" srcOrd="4" destOrd="0" presId="urn:microsoft.com/office/officeart/2005/8/layout/default"/>
    <dgm:cxn modelId="{4A5235F7-E50A-6C40-987F-239C90C8CD9B}" type="presParOf" srcId="{0CA7E24F-833C-584B-8E6B-62521C24C65D}" destId="{FAEBA84E-FC94-C249-8F01-4A254ABC13FA}" srcOrd="5" destOrd="0" presId="urn:microsoft.com/office/officeart/2005/8/layout/default"/>
    <dgm:cxn modelId="{B8F87A2B-4978-A44C-A5E3-D847364A6A60}" type="presParOf" srcId="{0CA7E24F-833C-584B-8E6B-62521C24C65D}" destId="{DF72B5B8-6B0B-4044-B5BA-C3ECAE3E9D77}" srcOrd="6" destOrd="0" presId="urn:microsoft.com/office/officeart/2005/8/layout/default"/>
    <dgm:cxn modelId="{635B922E-3A97-2544-80A5-5A8BB6AD2269}" type="presParOf" srcId="{0CA7E24F-833C-584B-8E6B-62521C24C65D}" destId="{B537FDCB-05B2-804D-BBE8-16ABB1000041}" srcOrd="7" destOrd="0" presId="urn:microsoft.com/office/officeart/2005/8/layout/default"/>
    <dgm:cxn modelId="{43628619-A022-994C-B4FC-24C7BF58C380}" type="presParOf" srcId="{0CA7E24F-833C-584B-8E6B-62521C24C65D}" destId="{ED01DA37-7C13-1944-8664-2FEB391724C8}" srcOrd="8" destOrd="0" presId="urn:microsoft.com/office/officeart/2005/8/layout/default"/>
    <dgm:cxn modelId="{31E8A1BB-3BEA-A442-95E1-901F53A46D51}" type="presParOf" srcId="{0CA7E24F-833C-584B-8E6B-62521C24C65D}" destId="{16D8FF1B-5F5A-7042-B3FB-DA1E2E59A78C}" srcOrd="9" destOrd="0" presId="urn:microsoft.com/office/officeart/2005/8/layout/default"/>
    <dgm:cxn modelId="{3ABD5119-F5B9-6149-9705-369F64F2B39D}" type="presParOf" srcId="{0CA7E24F-833C-584B-8E6B-62521C24C65D}" destId="{8722DEB7-C502-4040-8C9E-A040F370C89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4109CC-B26B-8D49-8287-DABB653516F1}">
      <dsp:nvSpPr>
        <dsp:cNvPr id="0" name=""/>
        <dsp:cNvSpPr/>
      </dsp:nvSpPr>
      <dsp:spPr>
        <a:xfrm>
          <a:off x="0" y="0"/>
          <a:ext cx="7015747" cy="1295605"/>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E84CA3-CCB8-C249-AAB8-1CC745718A79}">
      <dsp:nvSpPr>
        <dsp:cNvPr id="0" name=""/>
        <dsp:cNvSpPr/>
      </dsp:nvSpPr>
      <dsp:spPr>
        <a:xfrm>
          <a:off x="210472" y="172747"/>
          <a:ext cx="2060875" cy="95011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99F3EF-8A08-9C4E-B9F9-F0949B302E8C}">
      <dsp:nvSpPr>
        <dsp:cNvPr id="0" name=""/>
        <dsp:cNvSpPr/>
      </dsp:nvSpPr>
      <dsp:spPr>
        <a:xfrm rot="10800000">
          <a:off x="210472" y="1295605"/>
          <a:ext cx="2060875" cy="1583518"/>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t" anchorCtr="0">
          <a:noAutofit/>
        </a:bodyPr>
        <a:lstStyle/>
        <a:p>
          <a:pPr marL="0" lvl="0" indent="0" algn="ctr" defTabSz="1600200">
            <a:lnSpc>
              <a:spcPct val="90000"/>
            </a:lnSpc>
            <a:spcBef>
              <a:spcPct val="0"/>
            </a:spcBef>
            <a:spcAft>
              <a:spcPct val="35000"/>
            </a:spcAft>
            <a:buNone/>
          </a:pPr>
          <a:r>
            <a:rPr lang="en-US" sz="3600" kern="1200" dirty="0">
              <a:latin typeface="Calibri" panose="020F0502020204030204" pitchFamily="34" charset="0"/>
              <a:cs typeface="Calibri" panose="020F0502020204030204" pitchFamily="34" charset="0"/>
            </a:rPr>
            <a:t>Lack of Trust</a:t>
          </a:r>
        </a:p>
      </dsp:txBody>
      <dsp:txXfrm rot="10800000">
        <a:off x="259171" y="1295605"/>
        <a:ext cx="1963477" cy="1534819"/>
      </dsp:txXfrm>
    </dsp:sp>
    <dsp:sp modelId="{D65E77BB-DC27-4546-8D67-0D1E39245018}">
      <dsp:nvSpPr>
        <dsp:cNvPr id="0" name=""/>
        <dsp:cNvSpPr/>
      </dsp:nvSpPr>
      <dsp:spPr>
        <a:xfrm>
          <a:off x="2477435" y="172747"/>
          <a:ext cx="2060875" cy="95011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8000" b="-5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03983A-603D-D643-839B-C9BC66B9C53C}">
      <dsp:nvSpPr>
        <dsp:cNvPr id="0" name=""/>
        <dsp:cNvSpPr/>
      </dsp:nvSpPr>
      <dsp:spPr>
        <a:xfrm rot="10800000">
          <a:off x="2477435" y="1295605"/>
          <a:ext cx="2060875" cy="1583518"/>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t" anchorCtr="0">
          <a:noAutofit/>
        </a:bodyPr>
        <a:lstStyle/>
        <a:p>
          <a:pPr marL="0" lvl="0" indent="0" algn="ctr" defTabSz="1600200">
            <a:lnSpc>
              <a:spcPct val="90000"/>
            </a:lnSpc>
            <a:spcBef>
              <a:spcPct val="0"/>
            </a:spcBef>
            <a:spcAft>
              <a:spcPct val="35000"/>
            </a:spcAft>
            <a:buNone/>
          </a:pPr>
          <a:r>
            <a:rPr lang="en-US" sz="3600" kern="1200" dirty="0">
              <a:latin typeface="Calibri" panose="020F0502020204030204" pitchFamily="34" charset="0"/>
              <a:cs typeface="Calibri" panose="020F0502020204030204" pitchFamily="34" charset="0"/>
            </a:rPr>
            <a:t>Barriers to care</a:t>
          </a:r>
        </a:p>
      </dsp:txBody>
      <dsp:txXfrm rot="10800000">
        <a:off x="2526134" y="1295605"/>
        <a:ext cx="1963477" cy="1534819"/>
      </dsp:txXfrm>
    </dsp:sp>
    <dsp:sp modelId="{B6A1567F-70DD-044E-A0C4-207411A6F198}">
      <dsp:nvSpPr>
        <dsp:cNvPr id="0" name=""/>
        <dsp:cNvSpPr/>
      </dsp:nvSpPr>
      <dsp:spPr>
        <a:xfrm>
          <a:off x="4744398" y="172747"/>
          <a:ext cx="2060875" cy="950110"/>
        </a:xfrm>
        <a:prstGeom prst="roundRect">
          <a:avLst>
            <a:gd name="adj" fmla="val 10000"/>
          </a:avLst>
        </a:prstGeom>
        <a:blipFill rotWithShape="1">
          <a:blip xmlns:r="http://schemas.openxmlformats.org/officeDocument/2006/relationships" r:embed="rId3"/>
          <a:srcRect/>
          <a:stretch>
            <a:fillRect t="-31000" b="-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F5F02-1DA8-F74D-A8C7-6AD9DCCEC6D5}">
      <dsp:nvSpPr>
        <dsp:cNvPr id="0" name=""/>
        <dsp:cNvSpPr/>
      </dsp:nvSpPr>
      <dsp:spPr>
        <a:xfrm rot="10800000">
          <a:off x="4744398" y="1295605"/>
          <a:ext cx="2060875" cy="1583518"/>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t" anchorCtr="0">
          <a:noAutofit/>
        </a:bodyPr>
        <a:lstStyle/>
        <a:p>
          <a:pPr marL="0" lvl="0" indent="0" algn="ctr" defTabSz="1600200">
            <a:lnSpc>
              <a:spcPct val="90000"/>
            </a:lnSpc>
            <a:spcBef>
              <a:spcPct val="0"/>
            </a:spcBef>
            <a:spcAft>
              <a:spcPct val="35000"/>
            </a:spcAft>
            <a:buNone/>
          </a:pPr>
          <a:r>
            <a:rPr lang="en-US" sz="3600" kern="1200" dirty="0">
              <a:latin typeface="Calibri" panose="020F0502020204030204" pitchFamily="34" charset="0"/>
              <a:cs typeface="Calibri" panose="020F0502020204030204" pitchFamily="34" charset="0"/>
            </a:rPr>
            <a:t>Poverty</a:t>
          </a:r>
        </a:p>
      </dsp:txBody>
      <dsp:txXfrm rot="10800000">
        <a:off x="4793097" y="1295605"/>
        <a:ext cx="1963477" cy="15348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853E11-E38D-43AC-8B09-4D122F5FD3CE}">
      <dsp:nvSpPr>
        <dsp:cNvPr id="0" name=""/>
        <dsp:cNvSpPr/>
      </dsp:nvSpPr>
      <dsp:spPr>
        <a:xfrm>
          <a:off x="0" y="40290"/>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100000"/>
            </a:lnSpc>
            <a:spcBef>
              <a:spcPct val="0"/>
            </a:spcBef>
            <a:spcAft>
              <a:spcPct val="35000"/>
            </a:spcAft>
            <a:buNone/>
          </a:pPr>
          <a:r>
            <a:rPr lang="en-GB" sz="3100" kern="1200" dirty="0"/>
            <a:t>Improving COVID-19 Vaccine Uptake</a:t>
          </a:r>
        </a:p>
      </dsp:txBody>
      <dsp:txXfrm>
        <a:off x="0" y="40290"/>
        <a:ext cx="3286125" cy="1971675"/>
      </dsp:txXfrm>
    </dsp:sp>
    <dsp:sp modelId="{836C06A9-FCA1-4E58-A5EA-21DFF8E5CBD2}">
      <dsp:nvSpPr>
        <dsp:cNvPr id="0" name=""/>
        <dsp:cNvSpPr/>
      </dsp:nvSpPr>
      <dsp:spPr>
        <a:xfrm>
          <a:off x="3614737" y="40290"/>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100000"/>
            </a:lnSpc>
            <a:spcBef>
              <a:spcPct val="0"/>
            </a:spcBef>
            <a:spcAft>
              <a:spcPct val="35000"/>
            </a:spcAft>
            <a:buNone/>
          </a:pPr>
          <a:r>
            <a:rPr lang="en-GB" sz="3100" kern="1200" dirty="0"/>
            <a:t>Improving access to GP care </a:t>
          </a:r>
        </a:p>
      </dsp:txBody>
      <dsp:txXfrm>
        <a:off x="3614737" y="40290"/>
        <a:ext cx="3286125" cy="1971675"/>
      </dsp:txXfrm>
    </dsp:sp>
    <dsp:sp modelId="{5A6A08D2-9430-45E5-A909-A44C202A2933}">
      <dsp:nvSpPr>
        <dsp:cNvPr id="0" name=""/>
        <dsp:cNvSpPr/>
      </dsp:nvSpPr>
      <dsp:spPr>
        <a:xfrm>
          <a:off x="7229475" y="40290"/>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100000"/>
            </a:lnSpc>
            <a:spcBef>
              <a:spcPct val="0"/>
            </a:spcBef>
            <a:spcAft>
              <a:spcPct val="35000"/>
            </a:spcAft>
            <a:buNone/>
          </a:pPr>
          <a:r>
            <a:rPr lang="en-GB" sz="3100" kern="1200" dirty="0"/>
            <a:t>Data Strategy</a:t>
          </a:r>
        </a:p>
      </dsp:txBody>
      <dsp:txXfrm>
        <a:off x="7229475" y="40290"/>
        <a:ext cx="3286125" cy="1971675"/>
      </dsp:txXfrm>
    </dsp:sp>
    <dsp:sp modelId="{3C37C5A0-C1E9-43F5-B812-414446FF3D66}">
      <dsp:nvSpPr>
        <dsp:cNvPr id="0" name=""/>
        <dsp:cNvSpPr/>
      </dsp:nvSpPr>
      <dsp:spPr>
        <a:xfrm>
          <a:off x="1807368" y="2340578"/>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100000"/>
            </a:lnSpc>
            <a:spcBef>
              <a:spcPct val="0"/>
            </a:spcBef>
            <a:spcAft>
              <a:spcPct val="35000"/>
            </a:spcAft>
            <a:buNone/>
          </a:pPr>
          <a:r>
            <a:rPr lang="en-GB" sz="3100" kern="1200" dirty="0"/>
            <a:t>North Lewisham Health Inequalities Forum </a:t>
          </a:r>
        </a:p>
      </dsp:txBody>
      <dsp:txXfrm>
        <a:off x="1807368" y="2340578"/>
        <a:ext cx="3286125" cy="1971675"/>
      </dsp:txXfrm>
    </dsp:sp>
    <dsp:sp modelId="{C0AB432C-BD12-419A-BD2E-C31EF4042B2D}">
      <dsp:nvSpPr>
        <dsp:cNvPr id="0" name=""/>
        <dsp:cNvSpPr/>
      </dsp:nvSpPr>
      <dsp:spPr>
        <a:xfrm>
          <a:off x="5422106" y="2340578"/>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100000"/>
            </a:lnSpc>
            <a:spcBef>
              <a:spcPct val="0"/>
            </a:spcBef>
            <a:spcAft>
              <a:spcPct val="35000"/>
            </a:spcAft>
            <a:buNone/>
          </a:pPr>
          <a:r>
            <a:rPr lang="en-GB" sz="3100" kern="1200" dirty="0"/>
            <a:t>Hiring Community Link Worker </a:t>
          </a:r>
        </a:p>
      </dsp:txBody>
      <dsp:txXfrm>
        <a:off x="5422106" y="2340578"/>
        <a:ext cx="3286125" cy="1971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13DE83-7465-C545-99E1-41D1ABDEB7DB}">
      <dsp:nvSpPr>
        <dsp:cNvPr id="0" name=""/>
        <dsp:cNvSpPr/>
      </dsp:nvSpPr>
      <dsp:spPr>
        <a:xfrm>
          <a:off x="0" y="5096836"/>
          <a:ext cx="6887764" cy="8361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GB" sz="2900" b="1" kern="1200" dirty="0"/>
            <a:t>Pop up clinic</a:t>
          </a:r>
          <a:r>
            <a:rPr lang="en-GB" sz="2900" kern="1200" dirty="0"/>
            <a:t> </a:t>
          </a:r>
        </a:p>
      </dsp:txBody>
      <dsp:txXfrm>
        <a:off x="0" y="5096836"/>
        <a:ext cx="6887764" cy="836178"/>
      </dsp:txXfrm>
    </dsp:sp>
    <dsp:sp modelId="{1ED49F05-B758-F548-B3A9-8AFDB66F0A64}">
      <dsp:nvSpPr>
        <dsp:cNvPr id="0" name=""/>
        <dsp:cNvSpPr/>
      </dsp:nvSpPr>
      <dsp:spPr>
        <a:xfrm rot="10800000">
          <a:off x="0" y="3823336"/>
          <a:ext cx="6887764" cy="128604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GB" sz="2900" b="1" kern="1200" dirty="0"/>
            <a:t>Community engagement</a:t>
          </a:r>
          <a:endParaRPr lang="en-GB" sz="2900" kern="1200" dirty="0"/>
        </a:p>
      </dsp:txBody>
      <dsp:txXfrm rot="10800000">
        <a:off x="0" y="3823336"/>
        <a:ext cx="6887764" cy="835632"/>
      </dsp:txXfrm>
    </dsp:sp>
    <dsp:sp modelId="{87D5BD67-E067-DD4B-A8AF-4C988B133EA8}">
      <dsp:nvSpPr>
        <dsp:cNvPr id="0" name=""/>
        <dsp:cNvSpPr/>
      </dsp:nvSpPr>
      <dsp:spPr>
        <a:xfrm rot="10800000">
          <a:off x="0" y="2549836"/>
          <a:ext cx="6887764" cy="128604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GB" sz="2900" b="1" kern="1200" dirty="0"/>
            <a:t>Training </a:t>
          </a:r>
          <a:endParaRPr lang="en-GB" sz="2900" kern="1200" dirty="0"/>
        </a:p>
      </dsp:txBody>
      <dsp:txXfrm rot="10800000">
        <a:off x="0" y="2549836"/>
        <a:ext cx="6887764" cy="835632"/>
      </dsp:txXfrm>
    </dsp:sp>
    <dsp:sp modelId="{1520D01D-985A-7D48-BF58-663FEE09D1C1}">
      <dsp:nvSpPr>
        <dsp:cNvPr id="0" name=""/>
        <dsp:cNvSpPr/>
      </dsp:nvSpPr>
      <dsp:spPr>
        <a:xfrm rot="10800000">
          <a:off x="0" y="1276337"/>
          <a:ext cx="6887764" cy="128604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GB" sz="2900" b="1" kern="1200" dirty="0"/>
            <a:t>Funding</a:t>
          </a:r>
          <a:endParaRPr lang="en-GB" sz="2900" kern="1200" dirty="0"/>
        </a:p>
      </dsp:txBody>
      <dsp:txXfrm rot="10800000">
        <a:off x="0" y="1276337"/>
        <a:ext cx="6887764" cy="835632"/>
      </dsp:txXfrm>
    </dsp:sp>
    <dsp:sp modelId="{C1DD4608-E35D-2246-84E9-BEDC3E97AF52}">
      <dsp:nvSpPr>
        <dsp:cNvPr id="0" name=""/>
        <dsp:cNvSpPr/>
      </dsp:nvSpPr>
      <dsp:spPr>
        <a:xfrm rot="10800000">
          <a:off x="0" y="2837"/>
          <a:ext cx="6887764" cy="128604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GB" sz="2900" b="1" kern="1200"/>
            <a:t>Identify</a:t>
          </a:r>
          <a:endParaRPr lang="en-GB" sz="2900" kern="1200"/>
        </a:p>
      </dsp:txBody>
      <dsp:txXfrm rot="10800000">
        <a:off x="0" y="2837"/>
        <a:ext cx="6887764" cy="8356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2B736-1D8D-254E-B00E-EBFB671D0BD8}">
      <dsp:nvSpPr>
        <dsp:cNvPr id="0" name=""/>
        <dsp:cNvSpPr/>
      </dsp:nvSpPr>
      <dsp:spPr>
        <a:xfrm>
          <a:off x="0" y="52184"/>
          <a:ext cx="4972979" cy="87395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Focus group with receptionists </a:t>
          </a:r>
          <a:endParaRPr lang="en-US" sz="2200" kern="1200" dirty="0"/>
        </a:p>
      </dsp:txBody>
      <dsp:txXfrm>
        <a:off x="42663" y="94847"/>
        <a:ext cx="4887653" cy="788627"/>
      </dsp:txXfrm>
    </dsp:sp>
    <dsp:sp modelId="{EA674598-9798-434E-9949-95AC9F88C809}">
      <dsp:nvSpPr>
        <dsp:cNvPr id="0" name=""/>
        <dsp:cNvSpPr/>
      </dsp:nvSpPr>
      <dsp:spPr>
        <a:xfrm>
          <a:off x="0" y="989497"/>
          <a:ext cx="4972979" cy="873953"/>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CC led digital exclusion training </a:t>
          </a:r>
          <a:endParaRPr lang="en-US" sz="2200" kern="1200" dirty="0"/>
        </a:p>
      </dsp:txBody>
      <dsp:txXfrm>
        <a:off x="42663" y="1032160"/>
        <a:ext cx="4887653" cy="788627"/>
      </dsp:txXfrm>
    </dsp:sp>
    <dsp:sp modelId="{CB33732C-699F-934E-8395-0A5E9BF1E5B7}">
      <dsp:nvSpPr>
        <dsp:cNvPr id="0" name=""/>
        <dsp:cNvSpPr/>
      </dsp:nvSpPr>
      <dsp:spPr>
        <a:xfrm>
          <a:off x="0" y="1926811"/>
          <a:ext cx="4972979" cy="873953"/>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CC referral pathway </a:t>
          </a:r>
        </a:p>
      </dsp:txBody>
      <dsp:txXfrm>
        <a:off x="42663" y="1969474"/>
        <a:ext cx="4887653" cy="788627"/>
      </dsp:txXfrm>
    </dsp:sp>
    <dsp:sp modelId="{E710DEA7-FF1E-F44A-8E34-985392F00448}">
      <dsp:nvSpPr>
        <dsp:cNvPr id="0" name=""/>
        <dsp:cNvSpPr/>
      </dsp:nvSpPr>
      <dsp:spPr>
        <a:xfrm>
          <a:off x="0" y="2864124"/>
          <a:ext cx="4972979" cy="873953"/>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Program of training for reception staff and clinicians (Safe Surgeries+)</a:t>
          </a:r>
          <a:endParaRPr lang="en-US" sz="2200" kern="1200"/>
        </a:p>
      </dsp:txBody>
      <dsp:txXfrm>
        <a:off x="42663" y="2906787"/>
        <a:ext cx="4887653" cy="788627"/>
      </dsp:txXfrm>
    </dsp:sp>
    <dsp:sp modelId="{8DA6EF85-FB72-2A4D-915C-45BE3DE157C8}">
      <dsp:nvSpPr>
        <dsp:cNvPr id="0" name=""/>
        <dsp:cNvSpPr/>
      </dsp:nvSpPr>
      <dsp:spPr>
        <a:xfrm>
          <a:off x="0" y="3801438"/>
          <a:ext cx="4972979" cy="87395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Choose well and GP Access Messaging</a:t>
          </a:r>
        </a:p>
      </dsp:txBody>
      <dsp:txXfrm>
        <a:off x="42663" y="3844101"/>
        <a:ext cx="4887653" cy="7886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1C2C4-25C0-4702-AE75-9C61C6945862}">
      <dsp:nvSpPr>
        <dsp:cNvPr id="0" name=""/>
        <dsp:cNvSpPr/>
      </dsp:nvSpPr>
      <dsp:spPr>
        <a:xfrm>
          <a:off x="0" y="3949"/>
          <a:ext cx="6001307" cy="841325"/>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C4CBC3EB-2C06-4910-A6E9-9619E7C9F664}">
      <dsp:nvSpPr>
        <dsp:cNvPr id="0" name=""/>
        <dsp:cNvSpPr/>
      </dsp:nvSpPr>
      <dsp:spPr>
        <a:xfrm>
          <a:off x="254500" y="193248"/>
          <a:ext cx="462728" cy="4627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0ACFF51-CF9B-4D77-A21E-1C062C758657}">
      <dsp:nvSpPr>
        <dsp:cNvPr id="0" name=""/>
        <dsp:cNvSpPr/>
      </dsp:nvSpPr>
      <dsp:spPr>
        <a:xfrm>
          <a:off x="971730" y="3949"/>
          <a:ext cx="5029576" cy="841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040" tIns="89040" rIns="89040" bIns="89040" numCol="1" spcCol="1270" anchor="ctr" anchorCtr="0">
          <a:noAutofit/>
        </a:bodyPr>
        <a:lstStyle/>
        <a:p>
          <a:pPr marL="0" lvl="0" indent="0" algn="l" defTabSz="844550">
            <a:lnSpc>
              <a:spcPct val="100000"/>
            </a:lnSpc>
            <a:spcBef>
              <a:spcPct val="0"/>
            </a:spcBef>
            <a:spcAft>
              <a:spcPct val="35000"/>
            </a:spcAft>
            <a:buNone/>
          </a:pPr>
          <a:r>
            <a:rPr lang="en-GB" sz="1900" kern="1200"/>
            <a:t>COMMUNITY LED </a:t>
          </a:r>
          <a:r>
            <a:rPr lang="en-US" sz="1900" kern="1200"/>
            <a:t>​</a:t>
          </a:r>
          <a:endParaRPr lang="en-GB" sz="1900" kern="1200" dirty="0"/>
        </a:p>
      </dsp:txBody>
      <dsp:txXfrm>
        <a:off x="971730" y="3949"/>
        <a:ext cx="5029576" cy="841325"/>
      </dsp:txXfrm>
    </dsp:sp>
    <dsp:sp modelId="{B9FD6A59-788C-4B30-9245-4F8E3FD7C5C8}">
      <dsp:nvSpPr>
        <dsp:cNvPr id="0" name=""/>
        <dsp:cNvSpPr/>
      </dsp:nvSpPr>
      <dsp:spPr>
        <a:xfrm>
          <a:off x="0" y="1055606"/>
          <a:ext cx="6001307" cy="841325"/>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5C649833-EE6C-4BC7-BF31-266BA8ED84D4}">
      <dsp:nvSpPr>
        <dsp:cNvPr id="0" name=""/>
        <dsp:cNvSpPr/>
      </dsp:nvSpPr>
      <dsp:spPr>
        <a:xfrm>
          <a:off x="254500" y="1244904"/>
          <a:ext cx="462728" cy="4627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BB63628-2F6E-4A19-84FC-40D134DF49E5}">
      <dsp:nvSpPr>
        <dsp:cNvPr id="0" name=""/>
        <dsp:cNvSpPr/>
      </dsp:nvSpPr>
      <dsp:spPr>
        <a:xfrm>
          <a:off x="971730" y="1055606"/>
          <a:ext cx="5029576" cy="841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040" tIns="89040" rIns="89040" bIns="89040" numCol="1" spcCol="1270" anchor="ctr" anchorCtr="0">
          <a:noAutofit/>
        </a:bodyPr>
        <a:lstStyle/>
        <a:p>
          <a:pPr marL="0" lvl="0" indent="0" algn="l" defTabSz="844550">
            <a:lnSpc>
              <a:spcPct val="100000"/>
            </a:lnSpc>
            <a:spcBef>
              <a:spcPct val="0"/>
            </a:spcBef>
            <a:spcAft>
              <a:spcPct val="35000"/>
            </a:spcAft>
            <a:buNone/>
          </a:pPr>
          <a:r>
            <a:rPr lang="en-GB" sz="1900" kern="1200"/>
            <a:t>COLLABORATIVE </a:t>
          </a:r>
          <a:r>
            <a:rPr lang="en-US" sz="1900" kern="1200"/>
            <a:t>​</a:t>
          </a:r>
          <a:endParaRPr lang="en-GB" sz="1900" kern="1200"/>
        </a:p>
      </dsp:txBody>
      <dsp:txXfrm>
        <a:off x="971730" y="1055606"/>
        <a:ext cx="5029576" cy="841325"/>
      </dsp:txXfrm>
    </dsp:sp>
    <dsp:sp modelId="{1E332387-0753-4CCF-BFC8-62C6B34553AD}">
      <dsp:nvSpPr>
        <dsp:cNvPr id="0" name=""/>
        <dsp:cNvSpPr/>
      </dsp:nvSpPr>
      <dsp:spPr>
        <a:xfrm>
          <a:off x="0" y="2107262"/>
          <a:ext cx="6001307" cy="841325"/>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643EACD1-CCE3-4844-8B8A-5A926FE0BB1E}">
      <dsp:nvSpPr>
        <dsp:cNvPr id="0" name=""/>
        <dsp:cNvSpPr/>
      </dsp:nvSpPr>
      <dsp:spPr>
        <a:xfrm>
          <a:off x="254500" y="2296561"/>
          <a:ext cx="462728" cy="4627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5C95C52-319E-4791-B63D-9997641D9910}">
      <dsp:nvSpPr>
        <dsp:cNvPr id="0" name=""/>
        <dsp:cNvSpPr/>
      </dsp:nvSpPr>
      <dsp:spPr>
        <a:xfrm>
          <a:off x="971730" y="2107262"/>
          <a:ext cx="5029576" cy="841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040" tIns="89040" rIns="89040" bIns="89040" numCol="1" spcCol="1270" anchor="ctr" anchorCtr="0">
          <a:noAutofit/>
        </a:bodyPr>
        <a:lstStyle/>
        <a:p>
          <a:pPr marL="0" lvl="0" indent="0" algn="l" defTabSz="844550">
            <a:lnSpc>
              <a:spcPct val="100000"/>
            </a:lnSpc>
            <a:spcBef>
              <a:spcPct val="0"/>
            </a:spcBef>
            <a:spcAft>
              <a:spcPct val="35000"/>
            </a:spcAft>
            <a:buNone/>
          </a:pPr>
          <a:r>
            <a:rPr lang="en-GB" sz="1900" kern="1200"/>
            <a:t>PRIORTISED </a:t>
          </a:r>
          <a:r>
            <a:rPr lang="en-US" sz="1900" kern="1200"/>
            <a:t>​</a:t>
          </a:r>
          <a:endParaRPr lang="en-GB" sz="1900" kern="1200"/>
        </a:p>
      </dsp:txBody>
      <dsp:txXfrm>
        <a:off x="971730" y="2107262"/>
        <a:ext cx="5029576" cy="841325"/>
      </dsp:txXfrm>
    </dsp:sp>
    <dsp:sp modelId="{5F0A1DC1-EBAE-4AE8-AAC0-456524037C3A}">
      <dsp:nvSpPr>
        <dsp:cNvPr id="0" name=""/>
        <dsp:cNvSpPr/>
      </dsp:nvSpPr>
      <dsp:spPr>
        <a:xfrm>
          <a:off x="0" y="3158919"/>
          <a:ext cx="6001307" cy="841325"/>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CCCD2FFA-1A1C-4366-B6B5-0955E5A0BCDB}">
      <dsp:nvSpPr>
        <dsp:cNvPr id="0" name=""/>
        <dsp:cNvSpPr/>
      </dsp:nvSpPr>
      <dsp:spPr>
        <a:xfrm>
          <a:off x="254500" y="3348217"/>
          <a:ext cx="462728" cy="4627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9007F03-C3B4-4939-B675-9061A5E7502B}">
      <dsp:nvSpPr>
        <dsp:cNvPr id="0" name=""/>
        <dsp:cNvSpPr/>
      </dsp:nvSpPr>
      <dsp:spPr>
        <a:xfrm>
          <a:off x="971730" y="3158919"/>
          <a:ext cx="5029576" cy="841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040" tIns="89040" rIns="89040" bIns="89040" numCol="1" spcCol="1270" anchor="ctr" anchorCtr="0">
          <a:noAutofit/>
        </a:bodyPr>
        <a:lstStyle/>
        <a:p>
          <a:pPr marL="0" lvl="0" indent="0" algn="l" defTabSz="844550">
            <a:lnSpc>
              <a:spcPct val="100000"/>
            </a:lnSpc>
            <a:spcBef>
              <a:spcPct val="0"/>
            </a:spcBef>
            <a:spcAft>
              <a:spcPct val="35000"/>
            </a:spcAft>
            <a:buNone/>
          </a:pPr>
          <a:r>
            <a:rPr lang="en-GB" sz="1900" kern="1200"/>
            <a:t>RESOURCED </a:t>
          </a:r>
          <a:r>
            <a:rPr lang="en-US" sz="1900" kern="1200"/>
            <a:t>​</a:t>
          </a:r>
          <a:endParaRPr lang="en-GB" sz="1900" kern="1200"/>
        </a:p>
      </dsp:txBody>
      <dsp:txXfrm>
        <a:off x="971730" y="3158919"/>
        <a:ext cx="5029576" cy="841325"/>
      </dsp:txXfrm>
    </dsp:sp>
    <dsp:sp modelId="{6787121B-2E20-48F0-A230-053BF957B30C}">
      <dsp:nvSpPr>
        <dsp:cNvPr id="0" name=""/>
        <dsp:cNvSpPr/>
      </dsp:nvSpPr>
      <dsp:spPr>
        <a:xfrm>
          <a:off x="0" y="4210575"/>
          <a:ext cx="6001307" cy="841325"/>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609EC10E-B51B-4DE7-9021-235F9985AF89}">
      <dsp:nvSpPr>
        <dsp:cNvPr id="0" name=""/>
        <dsp:cNvSpPr/>
      </dsp:nvSpPr>
      <dsp:spPr>
        <a:xfrm>
          <a:off x="254500" y="4399874"/>
          <a:ext cx="462728" cy="46272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83C33AB-565B-4F30-9081-4ED8BD868B77}">
      <dsp:nvSpPr>
        <dsp:cNvPr id="0" name=""/>
        <dsp:cNvSpPr/>
      </dsp:nvSpPr>
      <dsp:spPr>
        <a:xfrm>
          <a:off x="971730" y="4210575"/>
          <a:ext cx="5029576" cy="841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040" tIns="89040" rIns="89040" bIns="89040" numCol="1" spcCol="1270" anchor="ctr" anchorCtr="0">
          <a:noAutofit/>
        </a:bodyPr>
        <a:lstStyle/>
        <a:p>
          <a:pPr marL="0" lvl="0" indent="0" algn="l" defTabSz="844550">
            <a:lnSpc>
              <a:spcPct val="100000"/>
            </a:lnSpc>
            <a:spcBef>
              <a:spcPct val="0"/>
            </a:spcBef>
            <a:spcAft>
              <a:spcPct val="35000"/>
            </a:spcAft>
            <a:buNone/>
          </a:pPr>
          <a:r>
            <a:rPr lang="en-US" sz="1900" kern="1200" dirty="0"/>
            <a:t>REPLICABLE</a:t>
          </a:r>
        </a:p>
      </dsp:txBody>
      <dsp:txXfrm>
        <a:off x="971730" y="4210575"/>
        <a:ext cx="5029576" cy="8413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DB9AFB-8021-2F4B-AEC8-9DA683D59E99}">
      <dsp:nvSpPr>
        <dsp:cNvPr id="0" name=""/>
        <dsp:cNvSpPr/>
      </dsp:nvSpPr>
      <dsp:spPr>
        <a:xfrm>
          <a:off x="0" y="379412"/>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Get support from other </a:t>
          </a:r>
          <a:r>
            <a:rPr lang="en-US" sz="3200" kern="1200"/>
            <a:t>organisations</a:t>
          </a:r>
        </a:p>
      </dsp:txBody>
      <dsp:txXfrm>
        <a:off x="0" y="379412"/>
        <a:ext cx="3286125" cy="1971675"/>
      </dsp:txXfrm>
    </dsp:sp>
    <dsp:sp modelId="{9FB3335F-5357-7544-9E63-A29ACDAEF28F}">
      <dsp:nvSpPr>
        <dsp:cNvPr id="0" name=""/>
        <dsp:cNvSpPr/>
      </dsp:nvSpPr>
      <dsp:spPr>
        <a:xfrm>
          <a:off x="3614737" y="379412"/>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Name a lead &amp; attract fellows</a:t>
          </a:r>
        </a:p>
      </dsp:txBody>
      <dsp:txXfrm>
        <a:off x="3614737" y="379412"/>
        <a:ext cx="3286125" cy="1971675"/>
      </dsp:txXfrm>
    </dsp:sp>
    <dsp:sp modelId="{90025B12-222C-214A-ABB6-B40097DB1DCF}">
      <dsp:nvSpPr>
        <dsp:cNvPr id="0" name=""/>
        <dsp:cNvSpPr/>
      </dsp:nvSpPr>
      <dsp:spPr>
        <a:xfrm>
          <a:off x="7229475" y="379412"/>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Understand your PCN's HI needs </a:t>
          </a:r>
        </a:p>
      </dsp:txBody>
      <dsp:txXfrm>
        <a:off x="7229475" y="379412"/>
        <a:ext cx="3286125" cy="1971675"/>
      </dsp:txXfrm>
    </dsp:sp>
    <dsp:sp modelId="{DF72B5B8-6B0B-4044-B5BA-C3ECAE3E9D77}">
      <dsp:nvSpPr>
        <dsp:cNvPr id="0" name=""/>
        <dsp:cNvSpPr/>
      </dsp:nvSpPr>
      <dsp:spPr>
        <a:xfrm>
          <a:off x="0" y="2679699"/>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Work with your community FEEDBACK</a:t>
          </a:r>
        </a:p>
      </dsp:txBody>
      <dsp:txXfrm>
        <a:off x="0" y="2679699"/>
        <a:ext cx="3286125" cy="1971675"/>
      </dsp:txXfrm>
    </dsp:sp>
    <dsp:sp modelId="{ED01DA37-7C13-1944-8664-2FEB391724C8}">
      <dsp:nvSpPr>
        <dsp:cNvPr id="0" name=""/>
        <dsp:cNvSpPr/>
      </dsp:nvSpPr>
      <dsp:spPr>
        <a:xfrm>
          <a:off x="3614737" y="2679699"/>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Make it the core of your PCN targets</a:t>
          </a:r>
        </a:p>
      </dsp:txBody>
      <dsp:txXfrm>
        <a:off x="3614737" y="2679699"/>
        <a:ext cx="3286125" cy="1971675"/>
      </dsp:txXfrm>
    </dsp:sp>
    <dsp:sp modelId="{8722DEB7-C502-4040-8C9E-A040F370C89A}">
      <dsp:nvSpPr>
        <dsp:cNvPr id="0" name=""/>
        <dsp:cNvSpPr/>
      </dsp:nvSpPr>
      <dsp:spPr>
        <a:xfrm>
          <a:off x="7229475" y="2679699"/>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Use the resource you have and advocate for more</a:t>
          </a:r>
        </a:p>
      </dsp:txBody>
      <dsp:txXfrm>
        <a:off x="7229475" y="2679699"/>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pathway.org.uk/"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How</a:t>
            </a:r>
            <a:r>
              <a:rPr lang="en-GB" baseline="0" dirty="0"/>
              <a:t> the Marmot review created an understanding of the importance of the Social Determinants of Health and in a sense theorised our model, which is, in many senses a response to that understanding, albeit instinctively created ten years earlier</a:t>
            </a:r>
            <a:endParaRPr lang="en-GB" dirty="0"/>
          </a:p>
        </p:txBody>
      </p:sp>
    </p:spTree>
    <p:extLst>
      <p:ext uri="{BB962C8B-B14F-4D97-AF65-F5344CB8AC3E}">
        <p14:creationId xmlns:p14="http://schemas.microsoft.com/office/powerpoint/2010/main" val="240748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GB" dirty="0"/>
          </a:p>
        </p:txBody>
      </p:sp>
      <p:sp>
        <p:nvSpPr>
          <p:cNvPr id="4" name="Slide Number Placeholder 3"/>
          <p:cNvSpPr>
            <a:spLocks noGrp="1"/>
          </p:cNvSpPr>
          <p:nvPr>
            <p:ph type="sldNum" sz="quarter" idx="10"/>
          </p:nvPr>
        </p:nvSpPr>
        <p:spPr/>
        <p:txBody>
          <a:bodyPr/>
          <a:lstStyle/>
          <a:p>
            <a:fld id="{FEC47CDD-D5C6-024F-A229-9139944DC2F2}" type="slidenum">
              <a:rPr lang="en-US" smtClean="0"/>
              <a:t>16</a:t>
            </a:fld>
            <a:endParaRPr lang="en-US"/>
          </a:p>
        </p:txBody>
      </p:sp>
    </p:spTree>
    <p:extLst>
      <p:ext uri="{BB962C8B-B14F-4D97-AF65-F5344CB8AC3E}">
        <p14:creationId xmlns:p14="http://schemas.microsoft.com/office/powerpoint/2010/main" val="2604503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7D20E-25AF-41EB-ACEA-CC3E273853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764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Tree>
    <p:extLst>
      <p:ext uri="{BB962C8B-B14F-4D97-AF65-F5344CB8AC3E}">
        <p14:creationId xmlns:p14="http://schemas.microsoft.com/office/powerpoint/2010/main" val="4020258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Regional Facilitators – provide strategic support within the regions and support PCNs to embed SPLWs as part of the multi-disciplinary team </a:t>
            </a:r>
          </a:p>
          <a:p>
            <a:r>
              <a:rPr lang="en-GB" dirty="0"/>
              <a:t>Case studies available on clinical supervision</a:t>
            </a:r>
            <a:endParaRPr lang="en-US" dirty="0"/>
          </a:p>
        </p:txBody>
      </p:sp>
    </p:spTree>
    <p:extLst>
      <p:ext uri="{BB962C8B-B14F-4D97-AF65-F5344CB8AC3E}">
        <p14:creationId xmlns:p14="http://schemas.microsoft.com/office/powerpoint/2010/main" val="146927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52791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GB" dirty="0"/>
              <a:t>9 GP practices</a:t>
            </a:r>
          </a:p>
          <a:p>
            <a:pPr>
              <a:buFont typeface="Arial" panose="020B0604020202020204" pitchFamily="34" charset="0"/>
              <a:buChar char="•"/>
            </a:pPr>
            <a:r>
              <a:rPr lang="en-GB" dirty="0"/>
              <a:t>80,000 population</a:t>
            </a:r>
          </a:p>
          <a:p>
            <a:pPr>
              <a:buFont typeface="Arial" panose="020B0604020202020204" pitchFamily="34" charset="0"/>
              <a:buChar char="•"/>
            </a:pPr>
            <a:r>
              <a:rPr lang="en-GB" dirty="0"/>
              <a:t>Vibrant and exciting community</a:t>
            </a:r>
          </a:p>
          <a:p>
            <a:pPr>
              <a:buFont typeface="Arial" panose="020B0604020202020204" pitchFamily="34" charset="0"/>
              <a:buChar char="•"/>
            </a:pPr>
            <a:r>
              <a:rPr lang="en-GB" dirty="0"/>
              <a:t>High proportion of non-white migrant residents</a:t>
            </a:r>
          </a:p>
          <a:p>
            <a:pPr>
              <a:buFont typeface="Arial" panose="020B0604020202020204" pitchFamily="34" charset="0"/>
              <a:buChar char="•"/>
            </a:pPr>
            <a:r>
              <a:rPr lang="en-GB" dirty="0"/>
              <a:t>High socioeconomic deprivation</a:t>
            </a:r>
          </a:p>
          <a:p>
            <a:pPr>
              <a:buFont typeface="Arial" panose="020B0604020202020204" pitchFamily="34" charset="0"/>
              <a:buChar char="•"/>
            </a:pPr>
            <a:r>
              <a:rPr lang="en-GB" dirty="0"/>
              <a:t>High proportion of inclusion health groups</a:t>
            </a:r>
          </a:p>
          <a:p>
            <a:pPr>
              <a:buFont typeface="Arial" panose="020B0604020202020204" pitchFamily="34" charset="0"/>
              <a:buChar char="•"/>
            </a:pPr>
            <a:endParaRPr lang="en-GB" dirty="0"/>
          </a:p>
          <a:p>
            <a:pPr>
              <a:buFont typeface="Arial" panose="020B0604020202020204" pitchFamily="34" charset="0"/>
              <a:buChar char="•"/>
            </a:pPr>
            <a:r>
              <a:rPr lang="en-GB" dirty="0"/>
              <a:t>Lowest male life expectancy 75 vs 81 2 miles away </a:t>
            </a:r>
          </a:p>
          <a:p>
            <a:pPr>
              <a:buFont typeface="Arial" panose="020B0604020202020204" pitchFamily="34" charset="0"/>
              <a:buChar char="•"/>
            </a:pPr>
            <a:endParaRPr lang="en-GB" sz="1200" b="0" i="0" u="none" strike="noStrike" cap="none" dirty="0">
              <a:solidFill>
                <a:schemeClr val="dk1"/>
              </a:solidFill>
              <a:effectLst/>
              <a:latin typeface="Calibri"/>
              <a:ea typeface="Calibri"/>
              <a:cs typeface="Calibri"/>
              <a:sym typeface="Calibri"/>
            </a:endParaRP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6549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In March 2021 NLPCN </a:t>
            </a:r>
            <a:r>
              <a:rPr lang="en-GB" dirty="0" err="1"/>
              <a:t>covid</a:t>
            </a:r>
            <a:r>
              <a:rPr lang="en-GB" dirty="0"/>
              <a:t> vaccine uptake was highlighted as a health inequality - ~40% of BAME eligible had a first dose compared to 86% of white residents </a:t>
            </a:r>
          </a:p>
          <a:p>
            <a:endParaRPr lang="en-GB" dirty="0"/>
          </a:p>
          <a:p>
            <a:r>
              <a:rPr lang="en-GB" dirty="0"/>
              <a:t>GP fellows, Retired</a:t>
            </a:r>
            <a:r>
              <a:rPr lang="en-GB" baseline="0" dirty="0"/>
              <a:t> GPs and support from local authority community development team</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Lack of trust - Racism, </a:t>
            </a:r>
            <a:r>
              <a:rPr lang="en-US" sz="1200" dirty="0"/>
              <a:t>Not linked to community</a:t>
            </a:r>
            <a:r>
              <a:rPr lang="en-GB" sz="1200" dirty="0"/>
              <a:t>, poor communication to community, previous bad experiences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Barriers – Language, digital exclusion, difficulties registering (homeless/migrant), rapid changes in services not communicated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Poverty – social determinants of health, poor quality housing, difficulty prioritising health - zero hours contracts </a:t>
            </a:r>
            <a:endParaRPr lang="en-US" sz="1200" dirty="0"/>
          </a:p>
          <a:p>
            <a:endParaRPr lang="en-GB" dirty="0"/>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2654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In collaboration with the community organisations/individuals we were working with co-designed solutions </a:t>
            </a:r>
          </a:p>
        </p:txBody>
      </p:sp>
      <p:sp>
        <p:nvSpPr>
          <p:cNvPr id="4" name="Slide Number Placeholder 3"/>
          <p:cNvSpPr>
            <a:spLocks noGrp="1"/>
          </p:cNvSpPr>
          <p:nvPr>
            <p:ph type="sldNum" sz="quarter" idx="5"/>
          </p:nvPr>
        </p:nvSpPr>
        <p:spPr/>
        <p:txBody>
          <a:bodyPr/>
          <a:lstStyle/>
          <a:p>
            <a:fld id="{FD437933-E812-524E-BA64-761A3EB4474A}" type="slidenum">
              <a:rPr lang="en-US" smtClean="0"/>
              <a:t>35</a:t>
            </a:fld>
            <a:endParaRPr lang="en-US"/>
          </a:p>
        </p:txBody>
      </p:sp>
    </p:spTree>
    <p:extLst>
      <p:ext uri="{BB962C8B-B14F-4D97-AF65-F5344CB8AC3E}">
        <p14:creationId xmlns:p14="http://schemas.microsoft.com/office/powerpoint/2010/main" val="694836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dab80ee98e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gdab80ee98e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3861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GB" b="1" dirty="0"/>
              <a:t>Rapid engagement </a:t>
            </a:r>
          </a:p>
          <a:p>
            <a:pPr marL="628650" lvl="1" indent="-171450">
              <a:buFontTx/>
              <a:buChar char="-"/>
            </a:pPr>
            <a:r>
              <a:rPr lang="en-GB" dirty="0"/>
              <a:t>Found digital exclusion/complex booking process: simplified booking process, walk in options, slip </a:t>
            </a:r>
          </a:p>
          <a:p>
            <a:pPr marL="628650" lvl="1" indent="-171450">
              <a:buFontTx/>
              <a:buChar char="-"/>
            </a:pPr>
            <a:r>
              <a:rPr lang="en-GB" dirty="0"/>
              <a:t>Pop ups with not enough engagement were poorly attended or used as a way for those motivated for vaccine to attend</a:t>
            </a:r>
          </a:p>
          <a:p>
            <a:r>
              <a:rPr lang="en-GB" b="1" dirty="0"/>
              <a:t>Identify</a:t>
            </a:r>
            <a:endParaRPr lang="en-GB" dirty="0"/>
          </a:p>
          <a:p>
            <a:pPr lvl="1"/>
            <a:r>
              <a:rPr lang="en-GB" dirty="0"/>
              <a:t>Data tool: Low uptake or disparity between ethnic minorities </a:t>
            </a:r>
          </a:p>
          <a:p>
            <a:pPr lvl="1"/>
            <a:r>
              <a:rPr lang="en-GB" dirty="0"/>
              <a:t>Identify community organisation (VSCO)</a:t>
            </a:r>
          </a:p>
          <a:p>
            <a:r>
              <a:rPr lang="en-GB" b="1" dirty="0"/>
              <a:t>Funding</a:t>
            </a:r>
            <a:endParaRPr lang="en-GB" dirty="0"/>
          </a:p>
          <a:p>
            <a:pPr lvl="1"/>
            <a:r>
              <a:rPr lang="en-GB" b="1" dirty="0"/>
              <a:t>£500 participatory funding </a:t>
            </a:r>
          </a:p>
          <a:p>
            <a:pPr lvl="1"/>
            <a:r>
              <a:rPr lang="en-GB" dirty="0"/>
              <a:t>VSCO will recruit up to 10 volunteers</a:t>
            </a:r>
          </a:p>
          <a:p>
            <a:pPr lvl="1"/>
            <a:r>
              <a:rPr lang="en-GB" dirty="0"/>
              <a:t>Volunteers offered £30 voucher for participation in a 2-hour training session</a:t>
            </a:r>
          </a:p>
          <a:p>
            <a:r>
              <a:rPr lang="en-GB" b="1" dirty="0"/>
              <a:t>Training -  (Week 1)</a:t>
            </a:r>
            <a:endParaRPr lang="en-GB" dirty="0"/>
          </a:p>
          <a:p>
            <a:pPr lvl="1"/>
            <a:r>
              <a:rPr lang="en-GB" dirty="0"/>
              <a:t>Upskill volunteers to feel confident to have conversations about the vaccine and answer questions</a:t>
            </a:r>
          </a:p>
          <a:p>
            <a:r>
              <a:rPr lang="en-GB" b="1" dirty="0"/>
              <a:t>Community engagement – (Week 2/3)</a:t>
            </a:r>
            <a:endParaRPr lang="en-GB" dirty="0"/>
          </a:p>
          <a:p>
            <a:pPr lvl="1"/>
            <a:r>
              <a:rPr lang="en-GB" dirty="0"/>
              <a:t>VSCO organise community engagement strategy </a:t>
            </a:r>
          </a:p>
          <a:p>
            <a:pPr lvl="1"/>
            <a:r>
              <a:rPr lang="en-GB" dirty="0"/>
              <a:t>Volunteers do engagement they have the offering of the pop up vaccine clinic to invite eligible residents </a:t>
            </a:r>
          </a:p>
          <a:p>
            <a:pPr lvl="1"/>
            <a:r>
              <a:rPr lang="en-GB" dirty="0"/>
              <a:t>A focus on a conversation over data recording if door knocking</a:t>
            </a:r>
          </a:p>
          <a:p>
            <a:r>
              <a:rPr lang="en-GB" b="1" dirty="0"/>
              <a:t>Pop up clinic</a:t>
            </a:r>
            <a:r>
              <a:rPr lang="en-GB" dirty="0"/>
              <a:t> (</a:t>
            </a:r>
            <a:r>
              <a:rPr lang="en-GB" b="1" dirty="0"/>
              <a:t>Week 4)</a:t>
            </a:r>
            <a:endParaRPr lang="en-GB" dirty="0"/>
          </a:p>
          <a:p>
            <a:pPr lvl="1"/>
            <a:r>
              <a:rPr lang="en-GB" dirty="0"/>
              <a:t>Run by VSCO</a:t>
            </a:r>
          </a:p>
          <a:p>
            <a:pPr lvl="1"/>
            <a:r>
              <a:rPr lang="en-GB" dirty="0"/>
              <a:t>like a health fair, health promotion </a:t>
            </a:r>
          </a:p>
          <a:p>
            <a:pPr marL="628650" lvl="1" indent="-171450">
              <a:buFontTx/>
              <a:buChar char="-"/>
            </a:pPr>
            <a:endParaRPr lang="en-GB" dirty="0"/>
          </a:p>
        </p:txBody>
      </p:sp>
      <p:sp>
        <p:nvSpPr>
          <p:cNvPr id="4" name="Slide Number Placeholder 3"/>
          <p:cNvSpPr>
            <a:spLocks noGrp="1"/>
          </p:cNvSpPr>
          <p:nvPr>
            <p:ph type="sldNum" sz="quarter" idx="5"/>
          </p:nvPr>
        </p:nvSpPr>
        <p:spPr/>
        <p:txBody>
          <a:bodyPr/>
          <a:lstStyle/>
          <a:p>
            <a:fld id="{564E255E-B8C6-2F44-AF8D-3D0A66BD9ABB}" type="slidenum">
              <a:rPr lang="en-GB" smtClean="0"/>
              <a:t>36</a:t>
            </a:fld>
            <a:endParaRPr lang="en-GB"/>
          </a:p>
        </p:txBody>
      </p:sp>
    </p:spTree>
    <p:extLst>
      <p:ext uri="{BB962C8B-B14F-4D97-AF65-F5344CB8AC3E}">
        <p14:creationId xmlns:p14="http://schemas.microsoft.com/office/powerpoint/2010/main" val="558365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2"/>
            <a:r>
              <a:rPr lang="en-GB" sz="1200" b="0" i="0" u="none" strike="noStrike" cap="none" dirty="0">
                <a:solidFill>
                  <a:schemeClr val="dk1"/>
                </a:solidFill>
                <a:effectLst/>
                <a:latin typeface="Calibri"/>
                <a:ea typeface="Calibri"/>
                <a:cs typeface="Calibri"/>
                <a:sym typeface="Calibri"/>
              </a:rPr>
              <a:t>Here are 2 of the posters for the pop-up events</a:t>
            </a:r>
          </a:p>
          <a:p>
            <a:pPr lvl="2"/>
            <a:endParaRPr lang="en-GB" sz="1200" b="0" i="0" u="none" strike="noStrike" cap="none" dirty="0">
              <a:solidFill>
                <a:schemeClr val="dk1"/>
              </a:solidFill>
              <a:effectLst/>
              <a:latin typeface="Calibri"/>
              <a:ea typeface="Calibri"/>
              <a:cs typeface="Calibri"/>
              <a:sym typeface="Calibri"/>
            </a:endParaRPr>
          </a:p>
          <a:p>
            <a:r>
              <a:rPr lang="en-GB" b="1" dirty="0"/>
              <a:t>Health Activities </a:t>
            </a:r>
          </a:p>
          <a:p>
            <a:r>
              <a:rPr lang="en-GB" dirty="0"/>
              <a:t>Health Checks </a:t>
            </a:r>
          </a:p>
          <a:p>
            <a:r>
              <a:rPr lang="en-GB" dirty="0"/>
              <a:t>Mindfulness </a:t>
            </a:r>
          </a:p>
          <a:p>
            <a:r>
              <a:rPr lang="en-GB" dirty="0"/>
              <a:t>Massage </a:t>
            </a:r>
          </a:p>
          <a:p>
            <a:r>
              <a:rPr lang="en-GB" dirty="0"/>
              <a:t>Benefits checking </a:t>
            </a:r>
          </a:p>
          <a:p>
            <a:r>
              <a:rPr lang="en-GB" dirty="0"/>
              <a:t>Diabetes risk assessments </a:t>
            </a:r>
          </a:p>
          <a:p>
            <a:r>
              <a:rPr lang="en-GB" dirty="0"/>
              <a:t>Community gardening</a:t>
            </a:r>
          </a:p>
          <a:p>
            <a:endParaRPr lang="en-GB" dirty="0"/>
          </a:p>
          <a:p>
            <a:r>
              <a:rPr lang="en-GB" b="1" dirty="0"/>
              <a:t>2000 Community Action Centre </a:t>
            </a:r>
          </a:p>
          <a:p>
            <a:r>
              <a:rPr lang="en-GB" dirty="0"/>
              <a:t>115 vaccines  </a:t>
            </a:r>
          </a:p>
          <a:p>
            <a:r>
              <a:rPr lang="en-GB" dirty="0"/>
              <a:t>6 Chinese undocumented migrants</a:t>
            </a:r>
          </a:p>
          <a:p>
            <a:r>
              <a:rPr lang="en-GB" dirty="0"/>
              <a:t>Illiterate 65yo </a:t>
            </a:r>
          </a:p>
          <a:p>
            <a:r>
              <a:rPr lang="en-GB" dirty="0"/>
              <a:t>50 Brazilian Portuguese speaking fast food drivers</a:t>
            </a:r>
          </a:p>
          <a:p>
            <a:endParaRPr lang="en-GB" dirty="0"/>
          </a:p>
          <a:p>
            <a:r>
              <a:rPr lang="en-GB" b="1" dirty="0"/>
              <a:t>New Cross Gate Trust</a:t>
            </a:r>
          </a:p>
          <a:p>
            <a:r>
              <a:rPr lang="en-GB" dirty="0"/>
              <a:t>126 Vaccines </a:t>
            </a:r>
          </a:p>
          <a:p>
            <a:r>
              <a:rPr lang="en-GB" dirty="0"/>
              <a:t>11 undocumented migrants</a:t>
            </a:r>
          </a:p>
          <a:p>
            <a:r>
              <a:rPr lang="en-GB" dirty="0"/>
              <a:t>4 temporary residents- 2 over 70y </a:t>
            </a:r>
          </a:p>
          <a:p>
            <a:r>
              <a:rPr lang="en-GB" dirty="0"/>
              <a:t>81yo unable to get 2</a:t>
            </a:r>
            <a:r>
              <a:rPr lang="en-GB" baseline="30000" dirty="0"/>
              <a:t>nd</a:t>
            </a:r>
            <a:r>
              <a:rPr lang="en-GB" dirty="0"/>
              <a:t> dose</a:t>
            </a:r>
            <a:endParaRPr lang="en-GB" sz="1200" b="0" i="0" u="none" strike="noStrike" cap="none" dirty="0">
              <a:solidFill>
                <a:schemeClr val="dk1"/>
              </a:solidFill>
              <a:effectLst/>
              <a:latin typeface="Calibri"/>
              <a:cs typeface="Calibri"/>
              <a:sym typeface="Calibri"/>
            </a:endParaRPr>
          </a:p>
          <a:p>
            <a:endParaRPr lang="en-GB" sz="1200" b="0" i="0" u="none" strike="noStrike" cap="none" dirty="0">
              <a:solidFill>
                <a:schemeClr val="dk1"/>
              </a:solidFill>
              <a:effectLst/>
              <a:latin typeface="Calibri"/>
              <a:ea typeface="Calibri"/>
              <a:cs typeface="Calibri"/>
              <a:sym typeface="Calibri"/>
            </a:endParaRPr>
          </a:p>
          <a:p>
            <a:r>
              <a:rPr lang="en-GB" sz="1200" b="0" i="0" u="none" strike="noStrike" cap="none" dirty="0">
                <a:solidFill>
                  <a:schemeClr val="dk1"/>
                </a:solidFill>
                <a:effectLst/>
                <a:latin typeface="Calibri"/>
                <a:ea typeface="Calibri"/>
                <a:cs typeface="Calibri"/>
                <a:sym typeface="Calibri"/>
              </a:rPr>
              <a:t>80+ year old Indian couple who were stuck in the UK due to the pandemic visiting their daughter had not managed to get vaccine despite temporary registration</a:t>
            </a:r>
          </a:p>
          <a:p>
            <a:r>
              <a:rPr lang="en-GB" sz="1200" b="0" i="0" u="none" strike="noStrike" cap="none" dirty="0">
                <a:solidFill>
                  <a:schemeClr val="dk1"/>
                </a:solidFill>
                <a:effectLst/>
                <a:latin typeface="Calibri"/>
                <a:ea typeface="Calibri"/>
                <a:cs typeface="Calibri"/>
                <a:sym typeface="Calibri"/>
              </a:rPr>
              <a:t>9 Undocumented migrants most over 50yr, who heard through flyer in bus stop, one in the UK for more than 17 years without GP registration </a:t>
            </a:r>
            <a:endParaRPr lang="en-GB" sz="1400" b="0" i="0" u="none" strike="noStrike" cap="none" dirty="0">
              <a:solidFill>
                <a:schemeClr val="dk1"/>
              </a:solidFill>
              <a:effectLst/>
              <a:latin typeface="Calibri"/>
              <a:ea typeface="Calibri"/>
              <a:cs typeface="Calibri"/>
              <a:sym typeface="Calibri"/>
            </a:endParaRPr>
          </a:p>
          <a:p>
            <a:r>
              <a:rPr lang="en-GB" sz="1200" b="0" i="0" u="none" strike="noStrike" cap="none" dirty="0">
                <a:solidFill>
                  <a:schemeClr val="dk1"/>
                </a:solidFill>
                <a:effectLst/>
                <a:latin typeface="Calibri"/>
                <a:ea typeface="Calibri"/>
                <a:cs typeface="Calibri"/>
                <a:sym typeface="Calibri"/>
              </a:rPr>
              <a:t>Homeless</a:t>
            </a:r>
            <a:r>
              <a:rPr lang="en-GB" sz="1200" b="0" i="0" u="none" strike="noStrike" cap="none" baseline="0" dirty="0">
                <a:solidFill>
                  <a:schemeClr val="dk1"/>
                </a:solidFill>
                <a:effectLst/>
                <a:latin typeface="Calibri"/>
                <a:ea typeface="Calibri"/>
                <a:cs typeface="Calibri"/>
                <a:sym typeface="Calibri"/>
              </a:rPr>
              <a:t> man with anxiety who only came because it was in his area and he knew the community leader</a:t>
            </a:r>
            <a:endParaRPr lang="en-GB"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fld id="{A0AE12F3-BA52-4A46-AAA7-6FA95CFADC2C}" type="slidenum">
              <a:rPr lang="en-GB" smtClean="0"/>
              <a:t>37</a:t>
            </a:fld>
            <a:endParaRPr lang="en-GB"/>
          </a:p>
        </p:txBody>
      </p:sp>
    </p:spTree>
    <p:extLst>
      <p:ext uri="{BB962C8B-B14F-4D97-AF65-F5344CB8AC3E}">
        <p14:creationId xmlns:p14="http://schemas.microsoft.com/office/powerpoint/2010/main" val="1863068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PCN anchor institute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Stakeholder list expanded by another 30 organisations/individuals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Critical role in building trust and relationships</a:t>
            </a:r>
          </a:p>
          <a:p>
            <a:pPr marL="0" lvl="0" indent="0" algn="l" rtl="0">
              <a:spcBef>
                <a:spcPts val="0"/>
              </a:spcBef>
              <a:spcAft>
                <a:spcPts val="0"/>
              </a:spcAft>
              <a:buNone/>
            </a:pPr>
            <a:endParaRPr lang="en-GB" dirty="0"/>
          </a:p>
          <a:p>
            <a:pPr marL="685800" lvl="1" indent="-228600" algn="l" rtl="0">
              <a:lnSpc>
                <a:spcPct val="90000"/>
              </a:lnSpc>
              <a:spcBef>
                <a:spcPts val="500"/>
              </a:spcBef>
              <a:spcAft>
                <a:spcPts val="0"/>
              </a:spcAft>
              <a:buClr>
                <a:schemeClr val="dk1"/>
              </a:buClr>
              <a:buSzPts val="2100"/>
              <a:buChar char="•"/>
            </a:pPr>
            <a:r>
              <a:rPr lang="en-GB" dirty="0"/>
              <a:t>Linking with VCSOs to build links and trust </a:t>
            </a:r>
          </a:p>
          <a:p>
            <a:pPr marL="685800" lvl="1" indent="-228600" algn="l" rtl="0">
              <a:lnSpc>
                <a:spcPct val="90000"/>
              </a:lnSpc>
              <a:spcBef>
                <a:spcPts val="500"/>
              </a:spcBef>
              <a:spcAft>
                <a:spcPts val="0"/>
              </a:spcAft>
              <a:buClr>
                <a:schemeClr val="dk1"/>
              </a:buClr>
              <a:buSzPts val="2100"/>
              <a:buChar char="•"/>
            </a:pPr>
            <a:r>
              <a:rPr lang="en-GB" dirty="0"/>
              <a:t>Identifying outreach opportunities </a:t>
            </a:r>
          </a:p>
          <a:p>
            <a:pPr marL="685800" lvl="1" indent="-228600" algn="l" rtl="0">
              <a:lnSpc>
                <a:spcPct val="90000"/>
              </a:lnSpc>
              <a:spcBef>
                <a:spcPts val="500"/>
              </a:spcBef>
              <a:spcAft>
                <a:spcPts val="0"/>
              </a:spcAft>
              <a:buClr>
                <a:schemeClr val="dk1"/>
              </a:buClr>
              <a:buSzPts val="2100"/>
              <a:buChar char="•"/>
            </a:pPr>
            <a:r>
              <a:rPr lang="en-GB" dirty="0"/>
              <a:t>Embedded in the community</a:t>
            </a:r>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160" name="Google Shape;16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Rotating Community venue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Building </a:t>
            </a:r>
            <a:r>
              <a:rPr lang="en-GB" sz="1200" b="1" dirty="0"/>
              <a:t>trust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Hybrid model – 30 - 50 attendees </a:t>
            </a:r>
            <a:endParaRPr lang="en-GB"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Local dance and food</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FEEDBACK </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9052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example of the visual minutes we produce from each event to circulate with community rather than written notes </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1056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Employ from within our community </a:t>
            </a:r>
          </a:p>
          <a:p>
            <a:pPr marL="0" lvl="0" indent="0" algn="l" rtl="0">
              <a:spcBef>
                <a:spcPts val="0"/>
              </a:spcBef>
              <a:spcAft>
                <a:spcPts val="0"/>
              </a:spcAft>
              <a:buNone/>
            </a:pPr>
            <a:r>
              <a:rPr lang="en-GB" dirty="0"/>
              <a:t>Residents guide for how to manage housing system </a:t>
            </a:r>
          </a:p>
          <a:p>
            <a:pPr marL="0" lvl="0" indent="0" algn="l" rtl="0">
              <a:spcBef>
                <a:spcPts val="0"/>
              </a:spcBef>
              <a:spcAft>
                <a:spcPts val="0"/>
              </a:spcAft>
              <a:buNone/>
            </a:pPr>
            <a:r>
              <a:rPr lang="en-GB" dirty="0"/>
              <a:t>Codesigned access guide </a:t>
            </a:r>
          </a:p>
          <a:p>
            <a:pPr marL="0" lvl="0" indent="0" algn="l" rtl="0">
              <a:spcBef>
                <a:spcPts val="0"/>
              </a:spcBef>
              <a:spcAft>
                <a:spcPts val="0"/>
              </a:spcAft>
              <a:buNone/>
            </a:pPr>
            <a:r>
              <a:rPr lang="en-GB" dirty="0"/>
              <a:t>Collaborative digital exclusion training - bringing in community organisation providing digital inclusion but they joined a training sessions with our CCs on how to upskill people on using the digital suite of tools in the NHS </a:t>
            </a:r>
            <a:endParaRPr dirty="0"/>
          </a:p>
        </p:txBody>
      </p:sp>
      <p:sp>
        <p:nvSpPr>
          <p:cNvPr id="171" name="Google Shape;17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Tx/>
              <a:buChar char="-"/>
            </a:pPr>
            <a:r>
              <a:rPr lang="en-GB" sz="1200" dirty="0"/>
              <a:t>Inclusion health based on the groundswell HHPA program </a:t>
            </a:r>
          </a:p>
          <a:p>
            <a:pPr marL="742950" lvl="1" indent="-285750">
              <a:buFontTx/>
              <a:buChar char="-"/>
            </a:pPr>
            <a:r>
              <a:rPr lang="en-GB" sz="1200" dirty="0"/>
              <a:t>Practical support in attending follow ups and hospital stays</a:t>
            </a:r>
          </a:p>
          <a:p>
            <a:pPr marL="742950" lvl="1" indent="-285750">
              <a:buFontTx/>
              <a:buChar char="-"/>
            </a:pPr>
            <a:r>
              <a:rPr lang="en-GB" sz="1200" dirty="0"/>
              <a:t>Support to find out information </a:t>
            </a:r>
          </a:p>
          <a:p>
            <a:pPr marL="742950" lvl="1" indent="-285750">
              <a:buFontTx/>
              <a:buChar char="-"/>
            </a:pPr>
            <a:r>
              <a:rPr lang="en-GB" sz="1200" dirty="0"/>
              <a:t>Support a client to address their health issue</a:t>
            </a:r>
          </a:p>
          <a:p>
            <a:pPr marL="742950" lvl="1" indent="-285750">
              <a:buFontTx/>
              <a:buChar char="-"/>
            </a:pPr>
            <a:r>
              <a:rPr lang="en-GB" sz="1200" dirty="0"/>
              <a:t>Pay for travel including taxis if needed</a:t>
            </a:r>
          </a:p>
          <a:p>
            <a:pPr marL="285750" indent="-285750">
              <a:buFontTx/>
              <a:buChar char="-"/>
            </a:pPr>
            <a:endParaRPr lang="en-GB" sz="1200" dirty="0"/>
          </a:p>
          <a:p>
            <a:pPr marL="285750" indent="-285750">
              <a:buFontTx/>
              <a:buChar char="-"/>
            </a:pPr>
            <a:r>
              <a:rPr lang="en-GB" sz="1200" dirty="0"/>
              <a:t>Front of house</a:t>
            </a:r>
          </a:p>
          <a:p>
            <a:pPr marL="742950" lvl="1" indent="-285750">
              <a:buFontTx/>
              <a:buChar char="-"/>
            </a:pPr>
            <a:r>
              <a:rPr lang="en-GB" sz="1200" dirty="0"/>
              <a:t>Face to face presence (started last week and facilitated 6 GP registrations already) </a:t>
            </a:r>
          </a:p>
          <a:p>
            <a:pPr marL="742950" lvl="1" indent="-285750">
              <a:buFontTx/>
              <a:buChar char="-"/>
            </a:pPr>
            <a:r>
              <a:rPr lang="en-GB" sz="1200" dirty="0"/>
              <a:t>Multi-lingual </a:t>
            </a:r>
          </a:p>
          <a:p>
            <a:pPr marL="742950" lvl="1" indent="-285750">
              <a:buFontTx/>
              <a:buChar char="-"/>
            </a:pPr>
            <a:r>
              <a:rPr lang="en-GB" sz="1200" dirty="0"/>
              <a:t>Local recruitment</a:t>
            </a:r>
          </a:p>
          <a:p>
            <a:pPr marL="285750" indent="-285750">
              <a:buFontTx/>
              <a:buChar char="-"/>
            </a:pPr>
            <a:endParaRPr lang="en-GB" sz="120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2454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Tx/>
              <a:buChar char="-"/>
            </a:pPr>
            <a:r>
              <a:rPr lang="en-GB" sz="1200" kern="1200" dirty="0">
                <a:solidFill>
                  <a:schemeClr val="tx1"/>
                </a:solidFill>
                <a:effectLst/>
                <a:latin typeface="+mn-lt"/>
                <a:ea typeface="+mn-ea"/>
                <a:cs typeface="+mn-cs"/>
              </a:rPr>
              <a:t>300 </a:t>
            </a:r>
            <a:r>
              <a:rPr lang="en-GB" sz="1200" kern="1200" dirty="0" err="1">
                <a:solidFill>
                  <a:schemeClr val="tx1"/>
                </a:solidFill>
                <a:effectLst/>
                <a:latin typeface="+mn-lt"/>
                <a:ea typeface="+mn-ea"/>
                <a:cs typeface="+mn-cs"/>
              </a:rPr>
              <a:t>emis</a:t>
            </a:r>
            <a:r>
              <a:rPr lang="en-GB" sz="1200" kern="1200" dirty="0">
                <a:solidFill>
                  <a:schemeClr val="tx1"/>
                </a:solidFill>
                <a:effectLst/>
                <a:latin typeface="+mn-lt"/>
                <a:ea typeface="+mn-ea"/>
                <a:cs typeface="+mn-cs"/>
              </a:rPr>
              <a:t> codes based on established vulnerabilities: inclusion health codes </a:t>
            </a:r>
          </a:p>
          <a:p>
            <a:pPr>
              <a:buFontTx/>
              <a:buChar cha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2D264F-2809-2442-BFB5-D6964303EF3F}" type="slidenum">
              <a:rPr lang="en-GB" smtClean="0"/>
              <a:t>43</a:t>
            </a:fld>
            <a:endParaRPr lang="en-GB"/>
          </a:p>
        </p:txBody>
      </p:sp>
    </p:spTree>
    <p:extLst>
      <p:ext uri="{BB962C8B-B14F-4D97-AF65-F5344CB8AC3E}">
        <p14:creationId xmlns:p14="http://schemas.microsoft.com/office/powerpoint/2010/main" val="2497695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b="0" i="0" u="none" strike="noStrike" kern="1200" cap="none" dirty="0">
                <a:solidFill>
                  <a:schemeClr val="tx1"/>
                </a:solidFill>
                <a:effectLst/>
                <a:latin typeface="Calibri"/>
                <a:ea typeface="Calibri"/>
                <a:cs typeface="Calibri"/>
                <a:sym typeface="Calibri"/>
              </a:rPr>
              <a:t>Pilot in 70 patients- Health Checks 60% had an abnormality including x 1 diabetic, x5 HTN, X4 prediabetic – all younger than 40 </a:t>
            </a: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sz="1200" b="0" i="0" u="none" strike="noStrike" kern="1200" cap="none" dirty="0">
              <a:solidFill>
                <a:schemeClr val="tx1"/>
              </a:solidFill>
              <a:effectLst/>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b="0" i="0" u="none" strike="noStrike" kern="1200" cap="none" dirty="0">
                <a:solidFill>
                  <a:schemeClr val="tx1"/>
                </a:solidFill>
                <a:effectLst/>
                <a:latin typeface="Calibri"/>
                <a:ea typeface="Calibri"/>
                <a:cs typeface="Calibri"/>
                <a:sym typeface="Calibri"/>
              </a:rPr>
              <a:t>I’m aware there is a year long study in barking looking at lowering the age of health checks for BAME and deprived populations from 30-39 </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1200" dirty="0"/>
              <a:t>Those at risk of health inequalities are </a:t>
            </a:r>
            <a:r>
              <a:rPr lang="en-US" sz="1200" b="1" dirty="0"/>
              <a:t>more likely to be at risk of CV disease younger </a:t>
            </a:r>
          </a:p>
          <a:p>
            <a:pPr marL="342900" indent="-342900">
              <a:buFont typeface="Arial" panose="020B0604020202020204" pitchFamily="34" charset="0"/>
              <a:buChar char="•"/>
            </a:pPr>
            <a:r>
              <a:rPr lang="en-US" sz="1200" dirty="0"/>
              <a:t>They are </a:t>
            </a:r>
            <a:r>
              <a:rPr lang="en-US" sz="1200" b="1" dirty="0"/>
              <a:t>less likely to come forward </a:t>
            </a:r>
            <a:r>
              <a:rPr lang="en-US" sz="1200" dirty="0"/>
              <a:t>for health screening opportunities </a:t>
            </a:r>
          </a:p>
          <a:p>
            <a:pPr marL="342900" indent="-342900">
              <a:buFont typeface="Arial" panose="020B0604020202020204" pitchFamily="34" charset="0"/>
              <a:buChar char="•"/>
            </a:pPr>
            <a:r>
              <a:rPr lang="en-US" sz="1200" dirty="0"/>
              <a:t>This is a </a:t>
            </a:r>
            <a:r>
              <a:rPr lang="en-US" sz="1200" b="1" dirty="0"/>
              <a:t>driver of health inequalities</a:t>
            </a:r>
            <a:r>
              <a:rPr lang="en-US" sz="1200" dirty="0"/>
              <a:t> early morbidity and mortality in our population </a:t>
            </a:r>
          </a:p>
          <a:p>
            <a:pPr marL="342900" indent="-342900">
              <a:buFont typeface="Arial" panose="020B0604020202020204" pitchFamily="34" charset="0"/>
              <a:buChar char="•"/>
            </a:pPr>
            <a:r>
              <a:rPr lang="en-US" sz="1200" dirty="0"/>
              <a:t>Learning </a:t>
            </a:r>
          </a:p>
          <a:p>
            <a:r>
              <a:rPr lang="en-GB" dirty="0"/>
              <a:t>Younger, sicker patients </a:t>
            </a:r>
          </a:p>
          <a:p>
            <a:r>
              <a:rPr lang="en-GB" dirty="0"/>
              <a:t>Proactive call and recall increases response rates </a:t>
            </a:r>
          </a:p>
          <a:p>
            <a:endParaRPr lang="en-GB" dirty="0"/>
          </a:p>
          <a:p>
            <a:endParaRPr lang="en-GB" b="1" dirty="0"/>
          </a:p>
          <a:p>
            <a:r>
              <a:rPr lang="en-GB" b="1" dirty="0"/>
              <a:t>Rolling this out across the PCN in pilot with </a:t>
            </a:r>
            <a:r>
              <a:rPr lang="en-GB" b="1" dirty="0" err="1"/>
              <a:t>lhcp+PH</a:t>
            </a:r>
            <a:r>
              <a:rPr lang="en-GB" b="1" dirty="0"/>
              <a:t> adding in lowest </a:t>
            </a:r>
            <a:r>
              <a:rPr lang="en-GB" b="1" dirty="0" err="1"/>
              <a:t>imd</a:t>
            </a:r>
            <a:r>
              <a:rPr lang="en-GB" b="1" dirty="0"/>
              <a:t> and ethnic minority </a:t>
            </a:r>
          </a:p>
          <a:p>
            <a:r>
              <a:rPr lang="en-GB" b="0" dirty="0"/>
              <a:t>We are in week 2 of the pilot and have around 80% attendance and immediate feedback with POCT </a:t>
            </a:r>
          </a:p>
          <a:p>
            <a:r>
              <a:rPr lang="en-GB" b="0" dirty="0"/>
              <a:t>- Culturally appropriate weight loss clinic and looking at building lifestyle medicine clinic to support those identified at high risk </a:t>
            </a:r>
          </a:p>
          <a:p>
            <a:pPr marL="342900" indent="-342900">
              <a:buFont typeface="Arial" panose="020B0604020202020204" pitchFamily="34" charset="0"/>
              <a:buChar char="•"/>
            </a:pPr>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8104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buFont typeface="Arial" panose="020B0604020202020204" pitchFamily="34" charset="0"/>
              <a:buChar char="•"/>
            </a:pPr>
            <a:endParaRPr lang="en-GB" b="0" i="0" dirty="0">
              <a:solidFill>
                <a:srgbClr val="242424"/>
              </a:solidFill>
              <a:effectLst/>
              <a:latin typeface="Segoe UI" panose="020B0502040204020203" pitchFamily="34" charset="0"/>
            </a:endParaRPr>
          </a:p>
          <a:p>
            <a:pPr lvl="0" rtl="0"/>
            <a:r>
              <a:rPr lang="en-GB" dirty="0"/>
              <a:t>Community organisations at the centre to build back trust in mainstream services </a:t>
            </a:r>
          </a:p>
          <a:p>
            <a:pPr lvl="0" rtl="0"/>
            <a:r>
              <a:rPr lang="en-US" dirty="0"/>
              <a:t>Using </a:t>
            </a:r>
            <a:r>
              <a:rPr lang="en-US" b="1" dirty="0"/>
              <a:t>Asset Based </a:t>
            </a:r>
            <a:r>
              <a:rPr lang="en-US" dirty="0"/>
              <a:t>approach​</a:t>
            </a:r>
            <a:endParaRPr lang="en-GB" dirty="0"/>
          </a:p>
          <a:p>
            <a:pPr marL="228600" indent="0" algn="l">
              <a:buFont typeface="Arial" panose="020B0604020202020204" pitchFamily="34" charset="0"/>
              <a:buNone/>
            </a:pPr>
            <a:endParaRPr lang="en-GB" b="0" i="0" dirty="0">
              <a:solidFill>
                <a:srgbClr val="242424"/>
              </a:solidFill>
              <a:effectLst/>
              <a:latin typeface="Segoe UI" panose="020B0502040204020203" pitchFamily="34" charset="0"/>
            </a:endParaRP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dirty="0"/>
              <a:t>Working collaboratively with partners: CCG, Public health Lewisham Council. </a:t>
            </a:r>
            <a:r>
              <a:rPr lang="en-GB" b="1" dirty="0"/>
              <a:t>locally and combined efforts </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b="1" dirty="0"/>
          </a:p>
          <a:p>
            <a:pPr lvl="0" rtl="0"/>
            <a:r>
              <a:rPr lang="en-GB" dirty="0"/>
              <a:t>PCN Clinical directors support this to be at the </a:t>
            </a:r>
            <a:r>
              <a:rPr lang="en-GB" b="1" dirty="0"/>
              <a:t>core of all PCN Activities </a:t>
            </a:r>
            <a:r>
              <a:rPr lang="en-US" dirty="0"/>
              <a:t>​</a:t>
            </a:r>
            <a:endParaRPr lang="en-GB" dirty="0"/>
          </a:p>
          <a:p>
            <a:pPr lvl="0"/>
            <a:r>
              <a:rPr lang="en-GB" dirty="0"/>
              <a:t>PCN as an </a:t>
            </a:r>
            <a:r>
              <a:rPr lang="en-GB" b="1" dirty="0"/>
              <a:t>anchor institute </a:t>
            </a:r>
          </a:p>
          <a:p>
            <a:pPr lvl="0"/>
            <a:endParaRPr lang="en-GB" b="1" dirty="0"/>
          </a:p>
          <a:p>
            <a:pPr lvl="0"/>
            <a:r>
              <a:rPr lang="en-GB" b="1" dirty="0"/>
              <a:t>GP lead + fellows </a:t>
            </a:r>
            <a:r>
              <a:rPr lang="en-GB" dirty="0"/>
              <a:t>who have time and resource to drive forward change </a:t>
            </a:r>
          </a:p>
          <a:p>
            <a:pPr lvl="0"/>
            <a:r>
              <a:rPr lang="en-GB" dirty="0"/>
              <a:t>Long term funding </a:t>
            </a:r>
            <a:r>
              <a:rPr lang="en-GB" b="1" dirty="0"/>
              <a:t>participatory funding budget</a:t>
            </a:r>
          </a:p>
          <a:p>
            <a:pPr lvl="0"/>
            <a:endParaRPr lang="en-GB" b="1" i="0" dirty="0">
              <a:solidFill>
                <a:srgbClr val="242424"/>
              </a:solidFill>
              <a:effectLst/>
              <a:latin typeface="Segoe UI" panose="020B0502040204020203" pitchFamily="34" charset="0"/>
            </a:endParaRPr>
          </a:p>
          <a:p>
            <a:pPr lvl="0"/>
            <a:r>
              <a:rPr lang="en-GB" b="1" i="0" dirty="0">
                <a:solidFill>
                  <a:srgbClr val="242424"/>
                </a:solidFill>
                <a:effectLst/>
                <a:latin typeface="Segoe UI" panose="020B0502040204020203" pitchFamily="34" charset="0"/>
              </a:rPr>
              <a:t>Replicable: has been taken up by PH </a:t>
            </a:r>
            <a:r>
              <a:rPr lang="en-GB" b="1" i="0" dirty="0" err="1">
                <a:solidFill>
                  <a:srgbClr val="242424"/>
                </a:solidFill>
                <a:effectLst/>
                <a:latin typeface="Segoe UI" panose="020B0502040204020203" pitchFamily="34" charset="0"/>
              </a:rPr>
              <a:t>lewisham</a:t>
            </a:r>
            <a:r>
              <a:rPr lang="en-GB" b="1" i="0" dirty="0">
                <a:solidFill>
                  <a:srgbClr val="242424"/>
                </a:solidFill>
                <a:effectLst/>
                <a:latin typeface="Segoe UI" panose="020B0502040204020203" pitchFamily="34" charset="0"/>
              </a:rPr>
              <a:t> to replicate </a:t>
            </a:r>
            <a:r>
              <a:rPr lang="en-GB" b="1" i="0" dirty="0" err="1">
                <a:solidFill>
                  <a:srgbClr val="242424"/>
                </a:solidFill>
                <a:effectLst/>
                <a:latin typeface="Segoe UI" panose="020B0502040204020203" pitchFamily="34" charset="0"/>
              </a:rPr>
              <a:t>pcn</a:t>
            </a:r>
            <a:r>
              <a:rPr lang="en-GB" b="1" i="0" dirty="0">
                <a:solidFill>
                  <a:srgbClr val="242424"/>
                </a:solidFill>
                <a:effectLst/>
                <a:latin typeface="Segoe UI" panose="020B0502040204020203" pitchFamily="34" charset="0"/>
              </a:rPr>
              <a:t> Hi fellows in every PCN in Lewisham </a:t>
            </a:r>
            <a:endParaRPr lang="en-GB" b="0" i="0" dirty="0">
              <a:solidFill>
                <a:srgbClr val="242424"/>
              </a:solidFill>
              <a:effectLst/>
              <a:latin typeface="Segoe UI" panose="020B0502040204020203" pitchFamily="34" charset="0"/>
            </a:endParaRPr>
          </a:p>
          <a:p>
            <a:pPr algn="l">
              <a:buFont typeface="Arial" panose="020B0604020202020204" pitchFamily="34" charset="0"/>
              <a:buChar char="•"/>
            </a:pPr>
            <a:endParaRPr lang="en-GB" b="0" i="0" dirty="0">
              <a:solidFill>
                <a:srgbClr val="242424"/>
              </a:solidFill>
              <a:effectLst/>
              <a:latin typeface="Segoe UI" panose="020B0502040204020203" pitchFamily="34" charset="0"/>
            </a:endParaRPr>
          </a:p>
          <a:p>
            <a:pPr algn="l">
              <a:buFont typeface="Arial" panose="020B0604020202020204" pitchFamily="34" charset="0"/>
              <a:buChar char="•"/>
            </a:pPr>
            <a:r>
              <a:rPr lang="en-GB" b="0" i="0" dirty="0">
                <a:solidFill>
                  <a:srgbClr val="242424"/>
                </a:solidFill>
                <a:effectLst/>
                <a:latin typeface="Segoe UI" panose="020B0502040204020203" pitchFamily="34" charset="0"/>
              </a:rPr>
              <a:t>Key learning </a:t>
            </a:r>
          </a:p>
          <a:p>
            <a:pPr lvl="1" algn="l">
              <a:buFont typeface="Arial" panose="020B0604020202020204" pitchFamily="34" charset="0"/>
              <a:buChar char="•"/>
            </a:pPr>
            <a:r>
              <a:rPr lang="en-GB" b="0" i="0" dirty="0">
                <a:solidFill>
                  <a:srgbClr val="242424"/>
                </a:solidFill>
                <a:effectLst/>
                <a:latin typeface="Segoe UI" panose="020B0502040204020203" pitchFamily="34" charset="0"/>
              </a:rPr>
              <a:t>Listening</a:t>
            </a:r>
          </a:p>
          <a:p>
            <a:pPr lvl="1" algn="l">
              <a:buFont typeface="Arial" panose="020B0604020202020204" pitchFamily="34" charset="0"/>
              <a:buChar char="•"/>
            </a:pPr>
            <a:r>
              <a:rPr lang="en-GB" dirty="0">
                <a:solidFill>
                  <a:srgbClr val="242424"/>
                </a:solidFill>
                <a:latin typeface="Segoe UI" panose="020B0502040204020203" pitchFamily="34" charset="0"/>
              </a:rPr>
              <a:t>Provide space &amp; time to </a:t>
            </a:r>
            <a:r>
              <a:rPr lang="en-GB" b="0" i="0" dirty="0">
                <a:solidFill>
                  <a:srgbClr val="242424"/>
                </a:solidFill>
                <a:effectLst/>
                <a:latin typeface="Segoe UI" panose="020B0502040204020203" pitchFamily="34" charset="0"/>
              </a:rPr>
              <a:t>build relationships and trust</a:t>
            </a:r>
          </a:p>
          <a:p>
            <a:pPr lvl="1" algn="l">
              <a:buFont typeface="Arial" panose="020B0604020202020204" pitchFamily="34" charset="0"/>
              <a:buChar char="•"/>
            </a:pPr>
            <a:r>
              <a:rPr lang="en-GB" b="0" i="0" dirty="0">
                <a:solidFill>
                  <a:srgbClr val="242424"/>
                </a:solidFill>
                <a:effectLst/>
                <a:latin typeface="Segoe UI" panose="020B0502040204020203" pitchFamily="34" charset="0"/>
              </a:rPr>
              <a:t>ARRS - roles locally</a:t>
            </a:r>
          </a:p>
          <a:p>
            <a:pPr lvl="1" algn="l">
              <a:buFont typeface="Arial" panose="020B0604020202020204" pitchFamily="34" charset="0"/>
              <a:buChar char="•"/>
            </a:pPr>
            <a:r>
              <a:rPr lang="en-GB" dirty="0">
                <a:solidFill>
                  <a:srgbClr val="242424"/>
                </a:solidFill>
                <a:latin typeface="Segoe UI" panose="020B0502040204020203" pitchFamily="34" charset="0"/>
              </a:rPr>
              <a:t>Commit to funding long term </a:t>
            </a:r>
          </a:p>
          <a:p>
            <a:pPr lvl="1" algn="l">
              <a:buFont typeface="Arial" panose="020B0604020202020204" pitchFamily="34" charset="0"/>
              <a:buChar char="•"/>
            </a:pPr>
            <a:r>
              <a:rPr lang="en-GB" b="0" i="0" dirty="0">
                <a:solidFill>
                  <a:srgbClr val="242424"/>
                </a:solidFill>
                <a:effectLst/>
                <a:latin typeface="Segoe UI" panose="020B0502040204020203" pitchFamily="34" charset="0"/>
              </a:rPr>
              <a:t>Connect &amp; act as a catalyst</a:t>
            </a:r>
          </a:p>
          <a:p>
            <a:pPr lvl="1" algn="l">
              <a:buFont typeface="Arial" panose="020B0604020202020204" pitchFamily="34" charset="0"/>
              <a:buChar char="•"/>
            </a:pPr>
            <a:r>
              <a:rPr lang="en-GB" dirty="0">
                <a:solidFill>
                  <a:srgbClr val="242424"/>
                </a:solidFill>
                <a:latin typeface="Segoe UI" panose="020B0502040204020203" pitchFamily="34" charset="0"/>
              </a:rPr>
              <a:t>Shift power and where health happens</a:t>
            </a:r>
            <a:endParaRPr lang="en-GB" b="0" i="0" dirty="0">
              <a:solidFill>
                <a:srgbClr val="242424"/>
              </a:solidFill>
              <a:effectLst/>
              <a:latin typeface="Segoe UI" panose="020B0502040204020203" pitchFamily="34" charset="0"/>
            </a:endParaRPr>
          </a:p>
          <a:p>
            <a:pPr lvl="1" algn="l">
              <a:buFont typeface="Arial" panose="020B0604020202020204" pitchFamily="34" charset="0"/>
              <a:buChar char="•"/>
            </a:pPr>
            <a:r>
              <a:rPr lang="en-GB" b="0" i="0" dirty="0">
                <a:solidFill>
                  <a:srgbClr val="242424"/>
                </a:solidFill>
                <a:effectLst/>
                <a:latin typeface="Segoe UI" panose="020B0502040204020203" pitchFamily="34" charset="0"/>
              </a:rPr>
              <a:t>Share learning and data</a:t>
            </a:r>
          </a:p>
          <a:p>
            <a:pPr lvl="0" algn="l">
              <a:buFont typeface="Arial" panose="020B0604020202020204" pitchFamily="34" charset="0"/>
              <a:buChar char="•"/>
            </a:pPr>
            <a:endParaRPr lang="en-GB" b="0" i="0" dirty="0">
              <a:solidFill>
                <a:srgbClr val="242424"/>
              </a:solidFill>
              <a:effectLst/>
              <a:latin typeface="Segoe UI" panose="020B0502040204020203" pitchFamily="34" charset="0"/>
            </a:endParaRPr>
          </a:p>
          <a:p>
            <a:pPr marL="0" lvl="0" indent="0" algn="l" rtl="0">
              <a:spcBef>
                <a:spcPts val="0"/>
              </a:spcBef>
              <a:spcAft>
                <a:spcPts val="0"/>
              </a:spcAft>
              <a:buNone/>
            </a:pPr>
            <a:endParaRPr dirty="0"/>
          </a:p>
        </p:txBody>
      </p:sp>
      <p:sp>
        <p:nvSpPr>
          <p:cNvPr id="107" name="Google Shape;10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2966700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dab80ee98e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gdab80ee98e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65385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GB" dirty="0"/>
              <a:t>Pathway </a:t>
            </a:r>
            <a:r>
              <a:rPr lang="en-GB" i="1" dirty="0">
                <a:hlinkClick r:id="rId3"/>
              </a:rPr>
              <a:t>https://www.pathway.org.uk</a:t>
            </a:r>
            <a:r>
              <a:rPr lang="en-GB" dirty="0"/>
              <a:t>, </a:t>
            </a:r>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GB" dirty="0"/>
              <a:t>Deep End https://</a:t>
            </a:r>
            <a:r>
              <a:rPr lang="en-GB" dirty="0" err="1"/>
              <a:t>www.gla.ac.uk</a:t>
            </a:r>
            <a:r>
              <a:rPr lang="en-GB" dirty="0"/>
              <a:t>/</a:t>
            </a:r>
            <a:r>
              <a:rPr lang="en-GB" dirty="0" err="1"/>
              <a:t>researchinstitutes</a:t>
            </a:r>
            <a:r>
              <a:rPr lang="en-GB" dirty="0"/>
              <a:t>/</a:t>
            </a:r>
            <a:r>
              <a:rPr lang="en-GB" dirty="0" err="1"/>
              <a:t>healthwellbeing</a:t>
            </a:r>
            <a:r>
              <a:rPr lang="en-GB" dirty="0"/>
              <a:t>/research/</a:t>
            </a:r>
            <a:r>
              <a:rPr lang="en-GB" dirty="0" err="1"/>
              <a:t>generalpractice</a:t>
            </a:r>
            <a:r>
              <a:rPr lang="en-GB" dirty="0"/>
              <a:t>/</a:t>
            </a:r>
            <a:r>
              <a:rPr lang="en-GB" dirty="0" err="1"/>
              <a:t>deepend</a:t>
            </a:r>
            <a:r>
              <a:rPr lang="en-GB" dirty="0"/>
              <a:t>/, </a:t>
            </a:r>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GB" dirty="0"/>
              <a:t>Fair Health https://</a:t>
            </a:r>
            <a:r>
              <a:rPr lang="en-GB" dirty="0" err="1"/>
              <a:t>www.fairhealth.org.uk</a:t>
            </a:r>
            <a:r>
              <a:rPr lang="en-GB" dirty="0"/>
              <a:t>/</a:t>
            </a:r>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endParaRPr lang="en-GB" dirty="0"/>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GB" dirty="0"/>
              <a:t>Need to be resourced to think about what to do: think about the inclusion health groups that are represented and what your Core20PLUS5 looks like https://</a:t>
            </a:r>
            <a:r>
              <a:rPr lang="en-GB" dirty="0" err="1"/>
              <a:t>www.inclusion-health.org</a:t>
            </a:r>
            <a:r>
              <a:rPr lang="en-GB" dirty="0"/>
              <a:t>/</a:t>
            </a:r>
            <a:r>
              <a:rPr lang="en-GB" dirty="0" err="1"/>
              <a:t>pcn</a:t>
            </a:r>
            <a:r>
              <a:rPr lang="en-GB" dirty="0"/>
              <a:t>/ https://</a:t>
            </a:r>
            <a:r>
              <a:rPr lang="en-GB" dirty="0" err="1"/>
              <a:t>www.england.nhs.uk</a:t>
            </a:r>
            <a:r>
              <a:rPr lang="en-GB" dirty="0"/>
              <a:t>/about/equality/equality-hub/core20plus5/ </a:t>
            </a:r>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endParaRPr lang="en-GB" dirty="0"/>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GB" dirty="0"/>
              <a:t>Recurring meetings like the community forum are key to being able to show the community that we’re working together not for or to them </a:t>
            </a:r>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endParaRPr lang="en-GB" dirty="0"/>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GB" dirty="0"/>
              <a:t>Gold thread to the PCNs work </a:t>
            </a:r>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endParaRPr lang="en-GB" dirty="0"/>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r>
              <a:rPr lang="en-GB" dirty="0"/>
              <a:t>Using ARRS funding, think about how to use IIF and PCN DES allocations. Find and demonstrate the need and then we can advocate for funding for this work </a:t>
            </a:r>
          </a:p>
          <a:p>
            <a:pPr marL="457200" marR="0" lvl="0" indent="-228600" algn="l" defTabSz="914400" rtl="0" eaLnBrk="1" fontAlgn="auto" latinLnBrk="0" hangingPunct="1">
              <a:lnSpc>
                <a:spcPct val="100000"/>
              </a:lnSpc>
              <a:spcBef>
                <a:spcPts val="0"/>
              </a:spcBef>
              <a:spcAft>
                <a:spcPts val="0"/>
              </a:spcAft>
              <a:buClr>
                <a:srgbClr val="000000"/>
              </a:buClr>
              <a:buSzPts val="1400"/>
              <a:buFontTx/>
              <a:buChar char="-"/>
              <a:tabLst/>
              <a:defRPr/>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4868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Tree>
    <p:extLst>
      <p:ext uri="{BB962C8B-B14F-4D97-AF65-F5344CB8AC3E}">
        <p14:creationId xmlns:p14="http://schemas.microsoft.com/office/powerpoint/2010/main" val="2622918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4884026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92058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5D810-6CF5-46CE-A94B-4F30A5337C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1609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Obesity</a:t>
            </a:r>
            <a:r>
              <a:rPr lang="en-GB" dirty="0"/>
              <a:t> = those with a BMI greater or equal to 30 (overweight = 54% of those with a BMI recorded)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Anxiety</a:t>
            </a:r>
            <a:r>
              <a:rPr lang="en-GB" dirty="0"/>
              <a:t> = those with 1 or more anxiety related code on their record (likely underreported as coding </a:t>
            </a:r>
            <a:r>
              <a:rPr lang="en-GB"/>
              <a:t>isn’t consistent)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Frailty</a:t>
            </a:r>
            <a:r>
              <a:rPr lang="en-GB" dirty="0"/>
              <a:t> = those with an </a:t>
            </a:r>
            <a:r>
              <a:rPr lang="en-GB" dirty="0" err="1"/>
              <a:t>eFi</a:t>
            </a:r>
            <a:r>
              <a:rPr lang="en-GB" dirty="0"/>
              <a:t> score greater than 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Respiratory</a:t>
            </a:r>
            <a:r>
              <a:rPr lang="en-GB" dirty="0"/>
              <a:t> = those who smoke or have asthma or COPD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2F5D810-6CF5-46CE-A94B-4F30A5337C2C}" type="slidenum">
              <a:rPr lang="en-GB" smtClean="0"/>
              <a:t>56</a:t>
            </a:fld>
            <a:endParaRPr lang="en-GB"/>
          </a:p>
        </p:txBody>
      </p:sp>
    </p:spTree>
    <p:extLst>
      <p:ext uri="{BB962C8B-B14F-4D97-AF65-F5344CB8AC3E}">
        <p14:creationId xmlns:p14="http://schemas.microsoft.com/office/powerpoint/2010/main" val="6927694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92F5D810-6CF5-46CE-A94B-4F30A5337C2C}" type="slidenum">
              <a:rPr lang="en-GB" smtClean="0"/>
              <a:t>57</a:t>
            </a:fld>
            <a:endParaRPr lang="en-GB"/>
          </a:p>
        </p:txBody>
      </p:sp>
    </p:spTree>
    <p:extLst>
      <p:ext uri="{BB962C8B-B14F-4D97-AF65-F5344CB8AC3E}">
        <p14:creationId xmlns:p14="http://schemas.microsoft.com/office/powerpoint/2010/main" val="309245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2F5D810-6CF5-46CE-A94B-4F30A5337C2C}" type="slidenum">
              <a:rPr lang="en-GB" smtClean="0"/>
              <a:t>58</a:t>
            </a:fld>
            <a:endParaRPr lang="en-GB"/>
          </a:p>
        </p:txBody>
      </p:sp>
    </p:spTree>
    <p:extLst>
      <p:ext uri="{BB962C8B-B14F-4D97-AF65-F5344CB8AC3E}">
        <p14:creationId xmlns:p14="http://schemas.microsoft.com/office/powerpoint/2010/main" val="14069665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2F5D810-6CF5-46CE-A94B-4F30A5337C2C}" type="slidenum">
              <a:rPr lang="en-GB" smtClean="0"/>
              <a:t>59</a:t>
            </a:fld>
            <a:endParaRPr lang="en-GB"/>
          </a:p>
        </p:txBody>
      </p:sp>
    </p:spTree>
    <p:extLst>
      <p:ext uri="{BB962C8B-B14F-4D97-AF65-F5344CB8AC3E}">
        <p14:creationId xmlns:p14="http://schemas.microsoft.com/office/powerpoint/2010/main" val="36521851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kern="1200" dirty="0">
              <a:solidFill>
                <a:schemeClr val="dk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2F5D810-6CF5-46CE-A94B-4F30A5337C2C}" type="slidenum">
              <a:rPr lang="en-GB" smtClean="0"/>
              <a:t>60</a:t>
            </a:fld>
            <a:endParaRPr lang="en-GB"/>
          </a:p>
        </p:txBody>
      </p:sp>
    </p:spTree>
    <p:extLst>
      <p:ext uri="{BB962C8B-B14F-4D97-AF65-F5344CB8AC3E}">
        <p14:creationId xmlns:p14="http://schemas.microsoft.com/office/powerpoint/2010/main" val="982821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Just over 100 signed up</a:t>
            </a:r>
          </a:p>
          <a:p>
            <a:r>
              <a:rPr lang="en-GB" dirty="0"/>
              <a:t>About  50/50 </a:t>
            </a:r>
            <a:r>
              <a:rPr lang="en-GB" dirty="0" err="1"/>
              <a:t>london</a:t>
            </a:r>
            <a:r>
              <a:rPr lang="en-GB" dirty="0"/>
              <a:t>, outside of London</a:t>
            </a:r>
          </a:p>
        </p:txBody>
      </p:sp>
    </p:spTree>
    <p:extLst>
      <p:ext uri="{BB962C8B-B14F-4D97-AF65-F5344CB8AC3E}">
        <p14:creationId xmlns:p14="http://schemas.microsoft.com/office/powerpoint/2010/main" val="23154609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2F5D810-6CF5-46CE-A94B-4F30A5337C2C}" type="slidenum">
              <a:rPr lang="en-GB" smtClean="0"/>
              <a:t>61</a:t>
            </a:fld>
            <a:endParaRPr lang="en-GB"/>
          </a:p>
        </p:txBody>
      </p:sp>
    </p:spTree>
    <p:extLst>
      <p:ext uri="{BB962C8B-B14F-4D97-AF65-F5344CB8AC3E}">
        <p14:creationId xmlns:p14="http://schemas.microsoft.com/office/powerpoint/2010/main" val="9194851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2F5D810-6CF5-46CE-A94B-4F30A5337C2C}" type="slidenum">
              <a:rPr lang="en-GB" smtClean="0"/>
              <a:t>62</a:t>
            </a:fld>
            <a:endParaRPr lang="en-GB"/>
          </a:p>
        </p:txBody>
      </p:sp>
    </p:spTree>
    <p:extLst>
      <p:ext uri="{BB962C8B-B14F-4D97-AF65-F5344CB8AC3E}">
        <p14:creationId xmlns:p14="http://schemas.microsoft.com/office/powerpoint/2010/main" val="111577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2F5D810-6CF5-46CE-A94B-4F30A5337C2C}" type="slidenum">
              <a:rPr lang="en-GB" smtClean="0"/>
              <a:t>63</a:t>
            </a:fld>
            <a:endParaRPr lang="en-GB"/>
          </a:p>
        </p:txBody>
      </p:sp>
    </p:spTree>
    <p:extLst>
      <p:ext uri="{BB962C8B-B14F-4D97-AF65-F5344CB8AC3E}">
        <p14:creationId xmlns:p14="http://schemas.microsoft.com/office/powerpoint/2010/main" val="13048656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200" dirty="0">
                <a:solidFill>
                  <a:schemeClr val="dk1"/>
                </a:solidFill>
                <a:effectLst/>
                <a:latin typeface="+mn-lt"/>
                <a:ea typeface="+mn-ea"/>
                <a:cs typeface="+mn-cs"/>
              </a:rPr>
              <a:t>If a patient’s activation rises from 1 to 4 it ‘saves’ the NHS about </a:t>
            </a:r>
            <a:r>
              <a:rPr lang="en-GB" sz="1800" b="1" kern="1200" dirty="0">
                <a:solidFill>
                  <a:schemeClr val="dk1"/>
                </a:solidFill>
                <a:effectLst/>
                <a:latin typeface="+mn-lt"/>
                <a:ea typeface="+mn-ea"/>
                <a:cs typeface="+mn-cs"/>
              </a:rPr>
              <a:t>£1670 </a:t>
            </a:r>
            <a:r>
              <a:rPr lang="en-GB" sz="1800" kern="1200" dirty="0">
                <a:solidFill>
                  <a:schemeClr val="dk1"/>
                </a:solidFill>
                <a:effectLst/>
                <a:latin typeface="+mn-lt"/>
                <a:ea typeface="+mn-ea"/>
                <a:cs typeface="+mn-cs"/>
              </a:rPr>
              <a:t>a year in reduced primary and secondary care demand</a:t>
            </a:r>
          </a:p>
          <a:p>
            <a:pPr>
              <a:lnSpc>
                <a:spcPct val="107000"/>
              </a:lnSpc>
              <a:spcAft>
                <a:spcPts val="800"/>
              </a:spcAft>
            </a:pPr>
            <a:endParaRPr lang="en-GB" sz="1800" kern="1200" dirty="0">
              <a:solidFill>
                <a:schemeClr val="dk1"/>
              </a:solidFill>
              <a:effectLst/>
              <a:latin typeface="+mn-lt"/>
              <a:ea typeface="+mn-ea"/>
              <a:cs typeface="+mn-cs"/>
            </a:endParaRPr>
          </a:p>
          <a:p>
            <a:pPr>
              <a:lnSpc>
                <a:spcPct val="107000"/>
              </a:lnSpc>
              <a:spcAft>
                <a:spcPts val="800"/>
              </a:spcAft>
            </a:pPr>
            <a:r>
              <a:rPr lang="en-GB" sz="1800" kern="1200" dirty="0">
                <a:solidFill>
                  <a:schemeClr val="dk1"/>
                </a:solidFill>
                <a:effectLst/>
                <a:latin typeface="+mn-lt"/>
                <a:ea typeface="+mn-ea"/>
                <a:cs typeface="+mn-cs"/>
              </a:rPr>
              <a:t>Note that this does not count the benefit to: -</a:t>
            </a:r>
          </a:p>
          <a:p>
            <a:pPr>
              <a:lnSpc>
                <a:spcPct val="107000"/>
              </a:lnSpc>
              <a:spcAft>
                <a:spcPts val="800"/>
              </a:spcAft>
            </a:pPr>
            <a:endParaRPr lang="en-GB" sz="1800" kern="1200" dirty="0">
              <a:solidFill>
                <a:schemeClr val="dk1"/>
              </a:solidFill>
              <a:effectLst/>
              <a:latin typeface="+mn-lt"/>
              <a:ea typeface="+mn-ea"/>
              <a:cs typeface="+mn-cs"/>
            </a:endParaRPr>
          </a:p>
          <a:p>
            <a:pPr marL="342900" indent="-342900">
              <a:lnSpc>
                <a:spcPct val="107000"/>
              </a:lnSpc>
              <a:spcAft>
                <a:spcPts val="800"/>
              </a:spcAft>
              <a:buFont typeface="+mj-lt"/>
              <a:buAutoNum type="arabicPeriod"/>
            </a:pPr>
            <a:r>
              <a:rPr lang="en-GB" sz="1800" kern="1200" dirty="0">
                <a:solidFill>
                  <a:schemeClr val="dk1"/>
                </a:solidFill>
                <a:effectLst/>
                <a:latin typeface="+mn-lt"/>
                <a:ea typeface="+mn-ea"/>
                <a:cs typeface="+mn-cs"/>
              </a:rPr>
              <a:t>Mental health services</a:t>
            </a:r>
          </a:p>
          <a:p>
            <a:pPr marL="342900" indent="-342900">
              <a:lnSpc>
                <a:spcPct val="107000"/>
              </a:lnSpc>
              <a:spcAft>
                <a:spcPts val="800"/>
              </a:spcAft>
              <a:buFont typeface="+mj-lt"/>
              <a:buAutoNum type="arabicPeriod"/>
            </a:pPr>
            <a:r>
              <a:rPr lang="en-GB" sz="1800" kern="1200" dirty="0">
                <a:solidFill>
                  <a:schemeClr val="dk1"/>
                </a:solidFill>
                <a:effectLst/>
                <a:latin typeface="+mn-lt"/>
                <a:ea typeface="+mn-ea"/>
                <a:cs typeface="+mn-cs"/>
              </a:rPr>
              <a:t>Community services</a:t>
            </a:r>
          </a:p>
          <a:p>
            <a:pPr marL="342900" indent="-342900">
              <a:lnSpc>
                <a:spcPct val="107000"/>
              </a:lnSpc>
              <a:spcAft>
                <a:spcPts val="800"/>
              </a:spcAft>
              <a:buFont typeface="+mj-lt"/>
              <a:buAutoNum type="arabicPeriod"/>
            </a:pPr>
            <a:r>
              <a:rPr lang="en-GB" sz="1800" kern="1200" dirty="0">
                <a:solidFill>
                  <a:schemeClr val="dk1"/>
                </a:solidFill>
                <a:effectLst/>
                <a:latin typeface="+mn-lt"/>
                <a:ea typeface="+mn-ea"/>
                <a:cs typeface="+mn-cs"/>
              </a:rPr>
              <a:t>Ambulatory service</a:t>
            </a:r>
          </a:p>
          <a:p>
            <a:pPr marL="342900" indent="-342900">
              <a:lnSpc>
                <a:spcPct val="107000"/>
              </a:lnSpc>
              <a:spcAft>
                <a:spcPts val="800"/>
              </a:spcAft>
              <a:buFont typeface="+mj-lt"/>
              <a:buAutoNum type="arabicPeriod"/>
            </a:pPr>
            <a:r>
              <a:rPr lang="en-GB" sz="1800" kern="1200" dirty="0">
                <a:solidFill>
                  <a:schemeClr val="dk1"/>
                </a:solidFill>
                <a:effectLst/>
                <a:latin typeface="+mn-lt"/>
                <a:ea typeface="+mn-ea"/>
                <a:cs typeface="+mn-cs"/>
              </a:rPr>
              <a:t>Local Authority</a:t>
            </a:r>
          </a:p>
          <a:p>
            <a:pPr marL="342900" indent="-342900">
              <a:lnSpc>
                <a:spcPct val="107000"/>
              </a:lnSpc>
              <a:spcAft>
                <a:spcPts val="800"/>
              </a:spcAft>
              <a:buFont typeface="+mj-lt"/>
              <a:buAutoNum type="arabicPeriod"/>
            </a:pPr>
            <a:r>
              <a:rPr lang="en-GB" sz="1800" kern="1200" dirty="0">
                <a:solidFill>
                  <a:schemeClr val="dk1"/>
                </a:solidFill>
                <a:effectLst/>
                <a:latin typeface="+mn-lt"/>
                <a:ea typeface="+mn-ea"/>
                <a:cs typeface="+mn-cs"/>
              </a:rPr>
              <a:t>Voluntary &amp; charity sector</a:t>
            </a:r>
          </a:p>
          <a:p>
            <a:pPr marL="342900" indent="-342900">
              <a:lnSpc>
                <a:spcPct val="107000"/>
              </a:lnSpc>
              <a:spcAft>
                <a:spcPts val="800"/>
              </a:spcAft>
              <a:buFont typeface="+mj-lt"/>
              <a:buAutoNum type="arabicPeriod"/>
            </a:pPr>
            <a:r>
              <a:rPr lang="en-GB" sz="1800" kern="1200" dirty="0">
                <a:solidFill>
                  <a:schemeClr val="dk1"/>
                </a:solidFill>
                <a:effectLst/>
                <a:latin typeface="+mn-lt"/>
                <a:ea typeface="+mn-ea"/>
                <a:cs typeface="+mn-cs"/>
              </a:rPr>
              <a:t>Private sector</a:t>
            </a:r>
          </a:p>
          <a:p>
            <a:pPr marL="342900" indent="-342900">
              <a:lnSpc>
                <a:spcPct val="107000"/>
              </a:lnSpc>
              <a:spcAft>
                <a:spcPts val="800"/>
              </a:spcAft>
              <a:buFont typeface="+mj-lt"/>
              <a:buAutoNum type="arabicPeriod"/>
            </a:pPr>
            <a:r>
              <a:rPr lang="en-GB" sz="1800" b="1" kern="1200" dirty="0">
                <a:solidFill>
                  <a:schemeClr val="dk1"/>
                </a:solidFill>
                <a:effectLst/>
                <a:latin typeface="+mn-lt"/>
                <a:ea typeface="+mn-ea"/>
                <a:cs typeface="+mn-cs"/>
              </a:rPr>
              <a:t>Nor the value of better health to the patient</a:t>
            </a:r>
          </a:p>
          <a:p>
            <a:pPr marL="0" indent="0">
              <a:lnSpc>
                <a:spcPct val="107000"/>
              </a:lnSpc>
              <a:spcAft>
                <a:spcPts val="800"/>
              </a:spcAft>
              <a:buFont typeface="+mj-lt"/>
              <a:buNone/>
            </a:pPr>
            <a:endParaRPr lang="en-GB" sz="1800" b="1" kern="1200" dirty="0">
              <a:solidFill>
                <a:schemeClr val="dk1"/>
              </a:solidFill>
              <a:effectLst/>
              <a:latin typeface="+mn-lt"/>
              <a:ea typeface="+mn-ea"/>
              <a:cs typeface="+mn-cs"/>
            </a:endParaRPr>
          </a:p>
          <a:p>
            <a:pPr marL="0" indent="0">
              <a:lnSpc>
                <a:spcPct val="107000"/>
              </a:lnSpc>
              <a:spcAft>
                <a:spcPts val="800"/>
              </a:spcAft>
              <a:buFont typeface="+mj-lt"/>
              <a:buNone/>
            </a:pPr>
            <a:r>
              <a:rPr lang="en-GB" sz="1800" b="0" kern="1200" dirty="0">
                <a:solidFill>
                  <a:schemeClr val="dk1"/>
                </a:solidFill>
                <a:effectLst/>
                <a:latin typeface="+mn-lt"/>
                <a:ea typeface="+mn-ea"/>
                <a:cs typeface="+mn-cs"/>
              </a:rPr>
              <a:t>You can capture activation using the following </a:t>
            </a:r>
            <a:r>
              <a:rPr lang="en-GB" sz="1800" b="0" kern="1200" dirty="0" err="1">
                <a:solidFill>
                  <a:schemeClr val="dk1"/>
                </a:solidFill>
                <a:effectLst/>
                <a:latin typeface="+mn-lt"/>
                <a:ea typeface="+mn-ea"/>
                <a:cs typeface="+mn-cs"/>
              </a:rPr>
              <a:t>Snomed</a:t>
            </a:r>
            <a:r>
              <a:rPr lang="en-GB" sz="1800" b="0" kern="1200" dirty="0">
                <a:solidFill>
                  <a:schemeClr val="dk1"/>
                </a:solidFill>
                <a:effectLst/>
                <a:latin typeface="+mn-lt"/>
                <a:ea typeface="+mn-ea"/>
                <a:cs typeface="+mn-cs"/>
              </a:rPr>
              <a:t> code - Patient Activation Measure Level 962851000000103</a:t>
            </a:r>
          </a:p>
          <a:p>
            <a:pPr marL="0" indent="0">
              <a:lnSpc>
                <a:spcPct val="107000"/>
              </a:lnSpc>
              <a:spcAft>
                <a:spcPts val="800"/>
              </a:spcAft>
              <a:buFont typeface="+mj-lt"/>
              <a:buNone/>
            </a:pPr>
            <a:r>
              <a:rPr lang="en-GB" sz="1800" b="0" kern="1200" dirty="0">
                <a:solidFill>
                  <a:schemeClr val="dk1"/>
                </a:solidFill>
                <a:effectLst/>
                <a:latin typeface="+mn-lt"/>
                <a:ea typeface="+mn-ea"/>
                <a:cs typeface="+mn-cs"/>
              </a:rPr>
              <a:t>This is in the Arden SPLW template</a:t>
            </a:r>
          </a:p>
          <a:p>
            <a:pPr marL="0" indent="0">
              <a:lnSpc>
                <a:spcPct val="107000"/>
              </a:lnSpc>
              <a:spcAft>
                <a:spcPts val="800"/>
              </a:spcAft>
              <a:buFont typeface="+mj-lt"/>
              <a:buNone/>
            </a:pPr>
            <a:endParaRPr lang="en-GB" sz="1800" b="1" kern="1200" dirty="0">
              <a:solidFill>
                <a:schemeClr val="dk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t>£1670 figure derived from – Barker I, </a:t>
            </a:r>
            <a:r>
              <a:rPr lang="en-GB" sz="1800" dirty="0" err="1"/>
              <a:t>Steventon</a:t>
            </a:r>
            <a:r>
              <a:rPr lang="en-GB" sz="1800" dirty="0"/>
              <a:t> A, Williamson R, et al. BMJ Qual </a:t>
            </a:r>
            <a:r>
              <a:rPr lang="en-GB" sz="1800" dirty="0" err="1"/>
              <a:t>Saf</a:t>
            </a:r>
            <a:r>
              <a:rPr lang="en-GB" sz="1800" dirty="0"/>
              <a:t> </a:t>
            </a:r>
            <a:r>
              <a:rPr lang="en-GB" sz="1800" dirty="0" err="1"/>
              <a:t>Epub</a:t>
            </a:r>
            <a:r>
              <a:rPr lang="en-GB" sz="1800" dirty="0"/>
              <a:t> ahead of print: [please include Day Month Year]. doi:10.1136/ bmjqs-2017-007635 and average unit costs for 20/21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2F5D810-6CF5-46CE-A94B-4F30A5337C2C}" type="slidenum">
              <a:rPr lang="en-GB" smtClean="0"/>
              <a:t>64</a:t>
            </a:fld>
            <a:endParaRPr lang="en-GB"/>
          </a:p>
        </p:txBody>
      </p:sp>
    </p:spTree>
    <p:extLst>
      <p:ext uri="{BB962C8B-B14F-4D97-AF65-F5344CB8AC3E}">
        <p14:creationId xmlns:p14="http://schemas.microsoft.com/office/powerpoint/2010/main" val="9194851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300"/>
              </a:spcAft>
            </a:pPr>
            <a:endParaRPr lang="en-GB" sz="1200" b="1" dirty="0">
              <a:solidFill>
                <a:srgbClr val="002060"/>
              </a:solidFill>
            </a:endParaRPr>
          </a:p>
          <a:p>
            <a:pPr marL="171450" indent="-171450">
              <a:spcAft>
                <a:spcPts val="300"/>
              </a:spcAft>
              <a:buFont typeface="Arial" panose="020B0604020202020204" pitchFamily="34" charset="0"/>
              <a:buChar char="•"/>
            </a:pPr>
            <a:endParaRPr lang="en-GB" sz="1200" b="1" dirty="0">
              <a:solidFill>
                <a:srgbClr val="002060"/>
              </a:solidFill>
            </a:endParaRPr>
          </a:p>
          <a:p>
            <a:pPr marL="171450" indent="-171450">
              <a:spcAft>
                <a:spcPts val="300"/>
              </a:spcAft>
              <a:buFont typeface="Arial" panose="020B0604020202020204" pitchFamily="34" charset="0"/>
              <a:buChar char="•"/>
            </a:pPr>
            <a:endParaRPr lang="en-GB" sz="1200" b="1" dirty="0">
              <a:solidFill>
                <a:srgbClr val="002060"/>
              </a:solidFill>
            </a:endParaRPr>
          </a:p>
          <a:p>
            <a:pPr marL="171450" indent="-171450">
              <a:spcAft>
                <a:spcPts val="300"/>
              </a:spcAft>
              <a:buFont typeface="Arial" panose="020B0604020202020204" pitchFamily="34" charset="0"/>
              <a:buChar char="•"/>
            </a:pPr>
            <a:endParaRPr lang="en-GB" sz="1200" b="1" dirty="0">
              <a:solidFill>
                <a:srgbClr val="002060"/>
              </a:solidFill>
            </a:endParaRPr>
          </a:p>
          <a:p>
            <a:pPr marL="171450" indent="-171450">
              <a:spcAft>
                <a:spcPts val="300"/>
              </a:spcAft>
              <a:buFont typeface="Arial" panose="020B0604020202020204" pitchFamily="34" charset="0"/>
              <a:buChar char="•"/>
            </a:pPr>
            <a:endParaRPr lang="en-GB" sz="1200" b="1" dirty="0">
              <a:solidFill>
                <a:srgbClr val="002060"/>
              </a:solidFill>
            </a:endParaRPr>
          </a:p>
          <a:p>
            <a:pPr marL="171450" indent="-171450">
              <a:spcAft>
                <a:spcPts val="300"/>
              </a:spcAft>
              <a:buFont typeface="Arial" panose="020B0604020202020204" pitchFamily="34" charset="0"/>
              <a:buChar char="•"/>
            </a:pPr>
            <a:endParaRPr lang="en-GB" sz="1200" b="1" dirty="0">
              <a:solidFill>
                <a:srgbClr val="002060"/>
              </a:solidFill>
            </a:endParaRPr>
          </a:p>
          <a:p>
            <a:pPr marL="171450" indent="-171450">
              <a:spcAft>
                <a:spcPts val="300"/>
              </a:spcAft>
              <a:buFont typeface="Arial" panose="020B0604020202020204" pitchFamily="34" charset="0"/>
              <a:buChar char="•"/>
            </a:pPr>
            <a:endParaRPr lang="en-GB" sz="1200" b="1" dirty="0">
              <a:solidFill>
                <a:srgbClr val="002060"/>
              </a:solidFill>
            </a:endParaRPr>
          </a:p>
          <a:p>
            <a:pPr marL="171450" indent="-171450">
              <a:spcAft>
                <a:spcPts val="300"/>
              </a:spcAft>
              <a:buFont typeface="Arial" panose="020B0604020202020204" pitchFamily="34" charset="0"/>
              <a:buChar char="•"/>
            </a:pPr>
            <a:endParaRPr lang="en-GB" sz="1200" b="1" dirty="0">
              <a:solidFill>
                <a:srgbClr val="002060"/>
              </a:solidFill>
            </a:endParaRPr>
          </a:p>
          <a:p>
            <a:pPr marL="171450" indent="-171450">
              <a:spcAft>
                <a:spcPts val="300"/>
              </a:spcAft>
              <a:buFont typeface="Arial" panose="020B0604020202020204" pitchFamily="34" charset="0"/>
              <a:buChar char="•"/>
            </a:pPr>
            <a:endParaRPr lang="en-GB" sz="1200" b="1" dirty="0">
              <a:solidFill>
                <a:srgbClr val="002060"/>
              </a:solidFill>
            </a:endParaRPr>
          </a:p>
          <a:p>
            <a:pPr marL="171450" indent="-171450">
              <a:spcAft>
                <a:spcPts val="300"/>
              </a:spcAft>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92F5D810-6CF5-46CE-A94B-4F30A5337C2C}" type="slidenum">
              <a:rPr lang="en-GB" smtClean="0"/>
              <a:t>65</a:t>
            </a:fld>
            <a:endParaRPr lang="en-GB"/>
          </a:p>
        </p:txBody>
      </p:sp>
    </p:spTree>
    <p:extLst>
      <p:ext uri="{BB962C8B-B14F-4D97-AF65-F5344CB8AC3E}">
        <p14:creationId xmlns:p14="http://schemas.microsoft.com/office/powerpoint/2010/main" val="36633811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2F5D810-6CF5-46CE-A94B-4F30A5337C2C}" type="slidenum">
              <a:rPr lang="en-GB" smtClean="0"/>
              <a:t>66</a:t>
            </a:fld>
            <a:endParaRPr lang="en-GB"/>
          </a:p>
        </p:txBody>
      </p:sp>
    </p:spTree>
    <p:extLst>
      <p:ext uri="{BB962C8B-B14F-4D97-AF65-F5344CB8AC3E}">
        <p14:creationId xmlns:p14="http://schemas.microsoft.com/office/powerpoint/2010/main" val="35726499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2F5D810-6CF5-46CE-A94B-4F30A5337C2C}" type="slidenum">
              <a:rPr lang="en-GB" smtClean="0"/>
              <a:t>67</a:t>
            </a:fld>
            <a:endParaRPr lang="en-GB"/>
          </a:p>
        </p:txBody>
      </p:sp>
    </p:spTree>
    <p:extLst>
      <p:ext uri="{BB962C8B-B14F-4D97-AF65-F5344CB8AC3E}">
        <p14:creationId xmlns:p14="http://schemas.microsoft.com/office/powerpoint/2010/main" val="37837706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36 patients include some of those in the pilot</a:t>
            </a:r>
          </a:p>
        </p:txBody>
      </p:sp>
      <p:sp>
        <p:nvSpPr>
          <p:cNvPr id="4" name="Slide Number Placeholder 3"/>
          <p:cNvSpPr>
            <a:spLocks noGrp="1"/>
          </p:cNvSpPr>
          <p:nvPr>
            <p:ph type="sldNum" sz="quarter" idx="5"/>
          </p:nvPr>
        </p:nvSpPr>
        <p:spPr/>
        <p:txBody>
          <a:bodyPr/>
          <a:lstStyle/>
          <a:p>
            <a:fld id="{92F5D810-6CF5-46CE-A94B-4F30A5337C2C}" type="slidenum">
              <a:rPr lang="en-GB" smtClean="0"/>
              <a:t>68</a:t>
            </a:fld>
            <a:endParaRPr lang="en-GB"/>
          </a:p>
        </p:txBody>
      </p:sp>
    </p:spTree>
    <p:extLst>
      <p:ext uri="{BB962C8B-B14F-4D97-AF65-F5344CB8AC3E}">
        <p14:creationId xmlns:p14="http://schemas.microsoft.com/office/powerpoint/2010/main" val="5295540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300"/>
              </a:spcAft>
            </a:pPr>
            <a:endParaRPr lang="en-GB" dirty="0"/>
          </a:p>
        </p:txBody>
      </p:sp>
      <p:sp>
        <p:nvSpPr>
          <p:cNvPr id="4" name="Slide Number Placeholder 3"/>
          <p:cNvSpPr>
            <a:spLocks noGrp="1"/>
          </p:cNvSpPr>
          <p:nvPr>
            <p:ph type="sldNum" sz="quarter" idx="5"/>
          </p:nvPr>
        </p:nvSpPr>
        <p:spPr/>
        <p:txBody>
          <a:bodyPr/>
          <a:lstStyle/>
          <a:p>
            <a:fld id="{92F5D810-6CF5-46CE-A94B-4F30A5337C2C}" type="slidenum">
              <a:rPr lang="en-GB" smtClean="0"/>
              <a:t>69</a:t>
            </a:fld>
            <a:endParaRPr lang="en-GB"/>
          </a:p>
        </p:txBody>
      </p:sp>
    </p:spTree>
    <p:extLst>
      <p:ext uri="{BB962C8B-B14F-4D97-AF65-F5344CB8AC3E}">
        <p14:creationId xmlns:p14="http://schemas.microsoft.com/office/powerpoint/2010/main" val="29616563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2F5D810-6CF5-46CE-A94B-4F30A5337C2C}" type="slidenum">
              <a:rPr lang="en-GB" smtClean="0"/>
              <a:t>70</a:t>
            </a:fld>
            <a:endParaRPr lang="en-GB"/>
          </a:p>
        </p:txBody>
      </p:sp>
    </p:spTree>
    <p:extLst>
      <p:ext uri="{BB962C8B-B14F-4D97-AF65-F5344CB8AC3E}">
        <p14:creationId xmlns:p14="http://schemas.microsoft.com/office/powerpoint/2010/main" val="919485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dab80ee98e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gdab80ee98e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17665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2800" dirty="0"/>
          </a:p>
          <a:p>
            <a:pPr>
              <a:lnSpc>
                <a:spcPct val="107000"/>
              </a:lnSpc>
              <a:spcAft>
                <a:spcPts val="800"/>
              </a:spcAft>
            </a:pPr>
            <a:endParaRPr lang="en-GB" sz="2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2F5D810-6CF5-46CE-A94B-4F30A5337C2C}" type="slidenum">
              <a:rPr lang="en-GB" smtClean="0"/>
              <a:t>71</a:t>
            </a:fld>
            <a:endParaRPr lang="en-GB"/>
          </a:p>
        </p:txBody>
      </p:sp>
    </p:spTree>
    <p:extLst>
      <p:ext uri="{BB962C8B-B14F-4D97-AF65-F5344CB8AC3E}">
        <p14:creationId xmlns:p14="http://schemas.microsoft.com/office/powerpoint/2010/main" val="19845600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Context: Demand is rising, we’ve tried everything at the acute end, only thing we have left is stopping people from getting sick, PHM interventions really work and work quickly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Generally, the most impactive initiatives are the ones with </a:t>
            </a:r>
            <a:r>
              <a:rPr lang="en-GB" b="1"/>
              <a:t>FOUR</a:t>
            </a:r>
            <a:r>
              <a:rPr lang="en-GB"/>
              <a:t> features: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a:t>They have the strongest working relationships with the widest group of health and non-health providers</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a:t>They get the furthest upstream from acute/medicalised care into prevention, self-care, improving wellbeing and addressing the social determinants of health</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a:t>They use their data to identify and proactively reach out to patients who will benefit from support the most (rather than use the initiative as a reactive ‘referral into’ service during a GP appointment)</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a:t>They start small but quickly measure what works to help them fail quick and learn and build a case for change</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Contrast a typical ‘good’ health ROI of </a:t>
            </a:r>
            <a:r>
              <a:rPr lang="en-GB" b="1"/>
              <a:t>2</a:t>
            </a:r>
            <a:r>
              <a:rPr lang="en-GB"/>
              <a:t> vs the ROI of Health Coaching (in </a:t>
            </a:r>
            <a:r>
              <a:rPr lang="en-GB" b="1"/>
              <a:t>Dorset</a:t>
            </a:r>
            <a:r>
              <a:rPr lang="en-GB"/>
              <a:t>) of nearly </a:t>
            </a:r>
            <a:r>
              <a:rPr lang="en-GB" b="1"/>
              <a:t>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If you can’t start a small nudge intervention with a small group of patients at least start collecting PAM</a:t>
            </a:r>
          </a:p>
          <a:p>
            <a:endParaRPr lang="en-GB"/>
          </a:p>
        </p:txBody>
      </p:sp>
      <p:sp>
        <p:nvSpPr>
          <p:cNvPr id="4" name="Slide Number Placeholder 3"/>
          <p:cNvSpPr>
            <a:spLocks noGrp="1"/>
          </p:cNvSpPr>
          <p:nvPr>
            <p:ph type="sldNum" sz="quarter" idx="5"/>
          </p:nvPr>
        </p:nvSpPr>
        <p:spPr/>
        <p:txBody>
          <a:bodyPr/>
          <a:lstStyle/>
          <a:p>
            <a:fld id="{92F5D810-6CF5-46CE-A94B-4F30A5337C2C}" type="slidenum">
              <a:rPr lang="en-GB" smtClean="0"/>
              <a:t>72</a:t>
            </a:fld>
            <a:endParaRPr lang="en-GB"/>
          </a:p>
        </p:txBody>
      </p:sp>
    </p:spTree>
    <p:extLst>
      <p:ext uri="{BB962C8B-B14F-4D97-AF65-F5344CB8AC3E}">
        <p14:creationId xmlns:p14="http://schemas.microsoft.com/office/powerpoint/2010/main" val="13932688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dab80ee98e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gdab80ee98e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51435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dab80ee98e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gdab80ee98e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0749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9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lnSpc>
                <a:spcPct val="115000"/>
              </a:lnSpc>
              <a:spcBef>
                <a:spcPts val="425"/>
              </a:spcBef>
            </a:pPr>
            <a:endParaRPr lang="en-GB">
              <a:solidFill>
                <a:srgbClr val="000000"/>
              </a:solidFill>
              <a:latin typeface="Arial" charset="0"/>
              <a:ea typeface="ＭＳ Ｐゴシック" charset="0"/>
              <a:cs typeface="Times New Roman" charset="0"/>
            </a:endParaRPr>
          </a:p>
        </p:txBody>
      </p:sp>
      <p:sp>
        <p:nvSpPr>
          <p:cNvPr id="41988"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7100">
              <a:defRPr sz="1200">
                <a:solidFill>
                  <a:schemeClr val="tx1"/>
                </a:solidFill>
                <a:latin typeface="Calibri" charset="0"/>
                <a:ea typeface="ＭＳ Ｐゴシック" charset="0"/>
                <a:cs typeface="ＭＳ Ｐゴシック" charset="0"/>
              </a:defRPr>
            </a:lvl1pPr>
            <a:lvl2pPr marL="742950" indent="-285750" defTabSz="927100">
              <a:defRPr sz="1200">
                <a:solidFill>
                  <a:schemeClr val="tx1"/>
                </a:solidFill>
                <a:latin typeface="Calibri" charset="0"/>
                <a:ea typeface="ＭＳ Ｐゴシック" charset="0"/>
              </a:defRPr>
            </a:lvl2pPr>
            <a:lvl3pPr marL="1143000" indent="-228600" defTabSz="927100">
              <a:defRPr sz="1200">
                <a:solidFill>
                  <a:schemeClr val="tx1"/>
                </a:solidFill>
                <a:latin typeface="Calibri" charset="0"/>
                <a:ea typeface="ＭＳ Ｐゴシック" charset="0"/>
              </a:defRPr>
            </a:lvl3pPr>
            <a:lvl4pPr marL="1600200" indent="-228600" defTabSz="927100">
              <a:defRPr sz="1200">
                <a:solidFill>
                  <a:schemeClr val="tx1"/>
                </a:solidFill>
                <a:latin typeface="Calibri" charset="0"/>
                <a:ea typeface="ＭＳ Ｐゴシック" charset="0"/>
              </a:defRPr>
            </a:lvl4pPr>
            <a:lvl5pPr marL="2057400" indent="-228600" defTabSz="927100">
              <a:defRPr sz="1200">
                <a:solidFill>
                  <a:schemeClr val="tx1"/>
                </a:solidFill>
                <a:latin typeface="Calibri" charset="0"/>
                <a:ea typeface="ＭＳ Ｐゴシック" charset="0"/>
              </a:defRPr>
            </a:lvl5pPr>
            <a:lvl6pPr marL="2514600" indent="-228600" defTabSz="9271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defTabSz="9271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defTabSz="9271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defTabSz="927100" eaLnBrk="0" fontAlgn="base" hangingPunct="0">
              <a:spcBef>
                <a:spcPct val="30000"/>
              </a:spcBef>
              <a:spcAft>
                <a:spcPct val="0"/>
              </a:spcAft>
              <a:defRPr sz="1200">
                <a:solidFill>
                  <a:schemeClr val="tx1"/>
                </a:solidFill>
                <a:latin typeface="Calibri" charset="0"/>
                <a:ea typeface="ＭＳ Ｐゴシック" charset="0"/>
              </a:defRPr>
            </a:lvl9pPr>
          </a:lstStyle>
          <a:p>
            <a:fld id="{752EBB24-CBA5-6E4F-83A6-F27A34D14AD5}" type="slidenum">
              <a:rPr lang="en-GB">
                <a:solidFill>
                  <a:srgbClr val="000000"/>
                </a:solidFill>
                <a:latin typeface="Times" charset="0"/>
                <a:cs typeface="Arial" charset="0"/>
              </a:rPr>
              <a:pPr/>
              <a:t>9</a:t>
            </a:fld>
            <a:endParaRPr lang="en-GB">
              <a:solidFill>
                <a:srgbClr val="000000"/>
              </a:solidFill>
              <a:latin typeface="Times"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EC47CDD-D5C6-024F-A229-9139944DC2F2}" type="slidenum">
              <a:rPr lang="en-US" smtClean="0"/>
              <a:t>10</a:t>
            </a:fld>
            <a:endParaRPr lang="en-US"/>
          </a:p>
        </p:txBody>
      </p:sp>
    </p:spTree>
    <p:extLst>
      <p:ext uri="{BB962C8B-B14F-4D97-AF65-F5344CB8AC3E}">
        <p14:creationId xmlns:p14="http://schemas.microsoft.com/office/powerpoint/2010/main" val="718446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5000"/>
              </a:lnSpc>
              <a:spcBef>
                <a:spcPts val="425"/>
              </a:spcBef>
            </a:pPr>
            <a:r>
              <a:rPr lang="en-GB" altLang="en-US" dirty="0">
                <a:solidFill>
                  <a:srgbClr val="000000"/>
                </a:solidFill>
                <a:latin typeface="Arial" panose="020B0604020202020204" pitchFamily="34" charset="0"/>
                <a:cs typeface="Times New Roman" panose="02020603050405020304" pitchFamily="18" charset="0"/>
              </a:rPr>
              <a:t>20% of households in Tower Hamlets living on less than £15,000, and 50% on less than £30,000, almost 50% of children in poverty, 70% of the borough’s residents located in the most disadvantaged quintile.</a:t>
            </a:r>
            <a:endParaRPr lang="en-GB" altLang="en-US" sz="1100" dirty="0">
              <a:solidFill>
                <a:srgbClr val="000000"/>
              </a:solidFill>
              <a:ea typeface="Calibri" panose="020F0502020204030204" pitchFamily="34" charset="0"/>
              <a:cs typeface="Times New Roman" panose="02020603050405020304" pitchFamily="18" charset="0"/>
            </a:endParaRPr>
          </a:p>
          <a:p>
            <a:pPr>
              <a:lnSpc>
                <a:spcPct val="115000"/>
              </a:lnSpc>
              <a:spcBef>
                <a:spcPts val="425"/>
              </a:spcBef>
            </a:pPr>
            <a:r>
              <a:rPr lang="en-GB" altLang="en-US" dirty="0">
                <a:solidFill>
                  <a:srgbClr val="000000"/>
                </a:solidFill>
                <a:latin typeface="Arial" panose="020B0604020202020204" pitchFamily="34" charset="0"/>
                <a:cs typeface="Times New Roman" panose="02020603050405020304" pitchFamily="18" charset="0"/>
              </a:rPr>
              <a:t>That gives one an idea of the health impact across the population of the social determinants of health in our community. That impact is demonstrated by an 10 year life expectancy difference and a 17 year disability-free life expectancy difference in Tower Hamlets between the most and least deprived men in our community.</a:t>
            </a:r>
            <a:r>
              <a:rPr lang="en-GB" altLang="en-US" b="1" dirty="0">
                <a:solidFill>
                  <a:srgbClr val="000000"/>
                </a:solidFill>
                <a:latin typeface="Arial" panose="020B0604020202020204" pitchFamily="34" charset="0"/>
                <a:cs typeface="Times New Roman" panose="02020603050405020304" pitchFamily="18" charset="0"/>
              </a:rPr>
              <a:t> </a:t>
            </a:r>
            <a:endParaRPr lang="en-GB" altLang="en-US" sz="1100" dirty="0">
              <a:solidFill>
                <a:srgbClr val="000000"/>
              </a:solidFill>
            </a:endParaRPr>
          </a:p>
          <a:p>
            <a:pPr>
              <a:lnSpc>
                <a:spcPct val="115000"/>
              </a:lnSpc>
              <a:spcBef>
                <a:spcPts val="425"/>
              </a:spcBef>
            </a:pPr>
            <a:r>
              <a:rPr lang="en-GB" altLang="en-US" b="1" dirty="0">
                <a:solidFill>
                  <a:srgbClr val="000000"/>
                </a:solidFill>
                <a:latin typeface="Arial" panose="020B0604020202020204" pitchFamily="34" charset="0"/>
                <a:cs typeface="Times New Roman" panose="02020603050405020304" pitchFamily="18" charset="0"/>
              </a:rPr>
              <a:t>Effectively 70% of Tower Hamlets residents are in the quintile that is at risk of developing Long Term Conditions from their 40s and 50s onwards, compared to those at the opposite end who develop them around 65 years old. That implies a huge reduction in quality of life, and a huge cost to the health service. More than half the inequality of life expectancy is due to the different rates of smoking between social economic groups. </a:t>
            </a:r>
            <a:endParaRPr lang="en-GB" altLang="en-US" sz="1100" dirty="0">
              <a:solidFill>
                <a:srgbClr val="000000"/>
              </a:solidFill>
            </a:endParaRPr>
          </a:p>
          <a:p>
            <a:pPr>
              <a:lnSpc>
                <a:spcPct val="115000"/>
              </a:lnSpc>
              <a:spcBef>
                <a:spcPts val="425"/>
              </a:spcBef>
            </a:pPr>
            <a:r>
              <a:rPr lang="en-GB" altLang="en-US" dirty="0">
                <a:solidFill>
                  <a:srgbClr val="000000"/>
                </a:solidFill>
                <a:latin typeface="Arial" panose="020B0604020202020204" pitchFamily="34" charset="0"/>
                <a:cs typeface="Times New Roman" panose="02020603050405020304" pitchFamily="18" charset="0"/>
              </a:rPr>
              <a:t>The impact has huge implications, not least for our health services that are ever more stretched by the increasing level of demand. Whilst some of that increase in demand is the result of increases in longevity, much of it is the result of the effects social inequality and health inequalities, for example the growing levels of obesity and depression. </a:t>
            </a:r>
          </a:p>
          <a:p>
            <a:pPr>
              <a:lnSpc>
                <a:spcPct val="115000"/>
              </a:lnSpc>
              <a:spcBef>
                <a:spcPts val="425"/>
              </a:spcBef>
            </a:pPr>
            <a:r>
              <a:rPr lang="en-GB" altLang="en-US" dirty="0">
                <a:solidFill>
                  <a:srgbClr val="000000"/>
                </a:solidFill>
                <a:latin typeface="Arial" panose="020B0604020202020204" pitchFamily="34" charset="0"/>
                <a:cs typeface="Times New Roman" panose="02020603050405020304" pitchFamily="18" charset="0"/>
              </a:rPr>
              <a:t>The effect of the accumulation of health issues in early adulthood is that BbBC GPs report they see people in their 40s who present health conditions one would expect to see in their 60s.</a:t>
            </a:r>
            <a:endParaRPr lang="en-GB" altLang="en-US" sz="1100" dirty="0">
              <a:solidFill>
                <a:srgbClr val="000000"/>
              </a:solidFill>
            </a:endParaRPr>
          </a:p>
          <a:p>
            <a:endParaRPr lang="en-GB" altLang="en-US" dirty="0">
              <a:latin typeface="Times" panose="02020603050405020304" pitchFamily="18" charset="0"/>
            </a:endParaRPr>
          </a:p>
          <a:p>
            <a:endParaRPr lang="en-GB" altLang="en-US" dirty="0">
              <a:latin typeface="Times" panose="02020603050405020304" pitchFamily="18" charset="0"/>
            </a:endParaRPr>
          </a:p>
          <a:p>
            <a:endParaRPr lang="en-GB" altLang="en-US" dirty="0">
              <a:latin typeface="Times" panose="02020603050405020304" pitchFamily="18" charset="0"/>
            </a:endParaRPr>
          </a:p>
          <a:p>
            <a:endParaRPr lang="en-GB" altLang="en-US" dirty="0">
              <a:latin typeface="Times" panose="02020603050405020304" pitchFamily="18" charset="0"/>
            </a:endParaRPr>
          </a:p>
          <a:p>
            <a:endParaRPr lang="en-GB" altLang="en-US" dirty="0">
              <a:latin typeface="Times" panose="02020603050405020304" pitchFamily="18" charset="0"/>
            </a:endParaRPr>
          </a:p>
          <a:p>
            <a:endParaRPr lang="en-GB" altLang="en-US" dirty="0">
              <a:latin typeface="Times" panose="02020603050405020304" pitchFamily="18" charset="0"/>
            </a:endParaRPr>
          </a:p>
          <a:p>
            <a:endParaRPr lang="en-GB" altLang="en-US" dirty="0">
              <a:latin typeface="Times" panose="02020603050405020304" pitchFamily="18" charset="0"/>
            </a:endParaRPr>
          </a:p>
          <a:p>
            <a:endParaRPr lang="en-GB" altLang="en-US" dirty="0">
              <a:latin typeface="Times" panose="02020603050405020304" pitchFamily="18" charset="0"/>
            </a:endParaRPr>
          </a:p>
        </p:txBody>
      </p:sp>
      <p:sp>
        <p:nvSpPr>
          <p:cNvPr id="378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7100"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defTabSz="92710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defTabSz="9271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defTabSz="9271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defTabSz="9271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0602C0BE-E206-4294-BB9C-7ACC0B010556}" type="slidenum">
              <a:rPr lang="en-GB" altLang="en-US">
                <a:solidFill>
                  <a:srgbClr val="000000"/>
                </a:solidFill>
                <a:latin typeface="Times" panose="02020603050405020304" pitchFamily="18" charset="0"/>
              </a:rPr>
              <a:pPr eaLnBrk="1" hangingPunct="1">
                <a:spcBef>
                  <a:spcPct val="0"/>
                </a:spcBef>
              </a:pPr>
              <a:t>13</a:t>
            </a:fld>
            <a:endParaRPr lang="en-GB" altLang="en-US">
              <a:solidFill>
                <a:srgbClr val="000000"/>
              </a:solidFill>
              <a:latin typeface="Times" panose="02020603050405020304" pitchFamily="18" charset="0"/>
            </a:endParaRPr>
          </a:p>
        </p:txBody>
      </p:sp>
    </p:spTree>
    <p:extLst>
      <p:ext uri="{BB962C8B-B14F-4D97-AF65-F5344CB8AC3E}">
        <p14:creationId xmlns:p14="http://schemas.microsoft.com/office/powerpoint/2010/main" val="574906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Note the effect of deprivation on consultation rates at General Practice</a:t>
            </a:r>
          </a:p>
          <a:p>
            <a:endParaRPr lang="en-US" altLang="en-US"/>
          </a:p>
          <a:p>
            <a:r>
              <a:rPr lang="en-US" altLang="en-US"/>
              <a:t>From 0 – 30 years consultation rates are broadly the same across the five socio-economic quintiles</a:t>
            </a:r>
          </a:p>
          <a:p>
            <a:r>
              <a:rPr lang="en-US" altLang="en-US"/>
              <a:t>From 30 onwards the diverge with those in the lowest socio-economic quintile attending general practice most frequently and those in the highest socio-economic quintile least frequently. The divergence is greatest between 50-70 where the rates of consultation are double between the lowest and the highest socio-economic quintiles. From 75 years onwards the rates begin to converge again with those in the second most deprived beginning to be the ones with the highest consultation rates. </a:t>
            </a:r>
          </a:p>
          <a:p>
            <a:endParaRPr lang="en-US" altLang="en-US"/>
          </a:p>
        </p:txBody>
      </p:sp>
      <p:sp>
        <p:nvSpPr>
          <p:cNvPr id="368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FA72176C-E0A7-4747-AB5C-B615088CDB89}" type="slidenum">
              <a:rPr lang="en-GB" altLang="en-US"/>
              <a:pPr eaLnBrk="1" hangingPunct="1">
                <a:spcBef>
                  <a:spcPct val="0"/>
                </a:spcBef>
              </a:pPr>
              <a:t>14</a:t>
            </a:fld>
            <a:endParaRPr lang="en-GB" altLang="en-US"/>
          </a:p>
        </p:txBody>
      </p:sp>
    </p:spTree>
    <p:extLst>
      <p:ext uri="{BB962C8B-B14F-4D97-AF65-F5344CB8AC3E}">
        <p14:creationId xmlns:p14="http://schemas.microsoft.com/office/powerpoint/2010/main" val="3658284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334434" y="188914"/>
            <a:ext cx="11523133" cy="503783"/>
          </a:xfrm>
          <a:prstGeom prst="rect">
            <a:avLst/>
          </a:prstGeom>
          <a:solidFill>
            <a:srgbClr val="0072C6"/>
          </a:solid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
          <p:cNvSpPr txBox="1">
            <a:spLocks noGrp="1"/>
          </p:cNvSpPr>
          <p:nvPr>
            <p:ph type="body" idx="1"/>
          </p:nvPr>
        </p:nvSpPr>
        <p:spPr>
          <a:xfrm>
            <a:off x="334434" y="692697"/>
            <a:ext cx="11523133" cy="43204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 name="Google Shape;12;p2"/>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2"/>
          <p:cNvSpPr txBox="1">
            <a:spLocks noGrp="1"/>
          </p:cNvSpPr>
          <p:nvPr>
            <p:ph type="body" idx="2"/>
          </p:nvPr>
        </p:nvSpPr>
        <p:spPr>
          <a:xfrm>
            <a:off x="334434" y="1341439"/>
            <a:ext cx="11523133" cy="49672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334434" y="188914"/>
            <a:ext cx="11523133" cy="503783"/>
          </a:xfrm>
          <a:prstGeom prst="rect">
            <a:avLst/>
          </a:prstGeom>
          <a:solidFill>
            <a:srgbClr val="E32486"/>
          </a:solid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6" name="Google Shape;96;p14"/>
          <p:cNvSpPr txBox="1">
            <a:spLocks noGrp="1"/>
          </p:cNvSpPr>
          <p:nvPr>
            <p:ph type="body" idx="1"/>
          </p:nvPr>
        </p:nvSpPr>
        <p:spPr>
          <a:xfrm>
            <a:off x="334434" y="692697"/>
            <a:ext cx="11523133" cy="43204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7" name="Google Shape;97;p14"/>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14"/>
          <p:cNvSpPr txBox="1">
            <a:spLocks noGrp="1"/>
          </p:cNvSpPr>
          <p:nvPr>
            <p:ph type="body" idx="2"/>
          </p:nvPr>
        </p:nvSpPr>
        <p:spPr>
          <a:xfrm>
            <a:off x="334434" y="1341439"/>
            <a:ext cx="11523133" cy="49672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Content and Two Column">
  <p:cSld name="5_Content and Two Column">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334434" y="188914"/>
            <a:ext cx="11523133" cy="503783"/>
          </a:xfrm>
          <a:prstGeom prst="rect">
            <a:avLst/>
          </a:prstGeom>
          <a:solidFill>
            <a:srgbClr val="E32486"/>
          </a:solid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1" name="Google Shape;101;p15"/>
          <p:cNvSpPr txBox="1">
            <a:spLocks noGrp="1"/>
          </p:cNvSpPr>
          <p:nvPr>
            <p:ph type="body" idx="1"/>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 name="Google Shape;102;p15"/>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3" name="Google Shape;103;p15"/>
          <p:cNvSpPr txBox="1">
            <a:spLocks noGrp="1"/>
          </p:cNvSpPr>
          <p:nvPr>
            <p:ph type="body" idx="2"/>
          </p:nvPr>
        </p:nvSpPr>
        <p:spPr>
          <a:xfrm>
            <a:off x="334434" y="1342801"/>
            <a:ext cx="5666317" cy="511333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 name="Google Shape;104;p15"/>
          <p:cNvSpPr txBox="1">
            <a:spLocks noGrp="1"/>
          </p:cNvSpPr>
          <p:nvPr>
            <p:ph type="body" idx="3"/>
          </p:nvPr>
        </p:nvSpPr>
        <p:spPr>
          <a:xfrm>
            <a:off x="6096001" y="1341438"/>
            <a:ext cx="5760640" cy="511175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Title and Three Column">
  <p:cSld name="5_Title and Three Column">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334434" y="188914"/>
            <a:ext cx="11523133" cy="503783"/>
          </a:xfrm>
          <a:prstGeom prst="rect">
            <a:avLst/>
          </a:prstGeom>
          <a:no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7" name="Google Shape;107;p16"/>
          <p:cNvSpPr txBox="1">
            <a:spLocks noGrp="1"/>
          </p:cNvSpPr>
          <p:nvPr>
            <p:ph type="body" idx="1"/>
          </p:nvPr>
        </p:nvSpPr>
        <p:spPr>
          <a:xfrm>
            <a:off x="334433" y="1341438"/>
            <a:ext cx="3744384"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8" name="Google Shape;108;p16"/>
          <p:cNvSpPr txBox="1">
            <a:spLocks noGrp="1"/>
          </p:cNvSpPr>
          <p:nvPr>
            <p:ph type="body" idx="2"/>
          </p:nvPr>
        </p:nvSpPr>
        <p:spPr>
          <a:xfrm>
            <a:off x="4271434" y="1341438"/>
            <a:ext cx="364913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9" name="Google Shape;109;p16"/>
          <p:cNvSpPr txBox="1">
            <a:spLocks noGrp="1"/>
          </p:cNvSpPr>
          <p:nvPr>
            <p:ph type="body" idx="3"/>
          </p:nvPr>
        </p:nvSpPr>
        <p:spPr>
          <a:xfrm>
            <a:off x="8113185" y="1341438"/>
            <a:ext cx="374438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 name="Google Shape;110;p16"/>
          <p:cNvSpPr txBox="1">
            <a:spLocks noGrp="1"/>
          </p:cNvSpPr>
          <p:nvPr>
            <p:ph type="body" idx="4"/>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1" name="Google Shape;111;p16"/>
          <p:cNvSpPr txBox="1"/>
          <p:nvPr/>
        </p:nvSpPr>
        <p:spPr>
          <a:xfrm>
            <a:off x="336000" y="190801"/>
            <a:ext cx="11523133" cy="503783"/>
          </a:xfrm>
          <a:prstGeom prst="rect">
            <a:avLst/>
          </a:prstGeom>
          <a:solidFill>
            <a:srgbClr val="E32486"/>
          </a:solidFill>
          <a:ln>
            <a:noFill/>
          </a:ln>
        </p:spPr>
        <p:txBody>
          <a:bodyPr spcFirstLastPara="1" wrap="square" lIns="91425" tIns="45700" rIns="91425" bIns="45700" anchor="t" anchorCtr="0">
            <a:noAutofit/>
          </a:bodyPr>
          <a:lstStyle/>
          <a:p>
            <a:pPr marL="95250" marR="0" lvl="0" indent="0" algn="l" rtl="0">
              <a:spcBef>
                <a:spcPts val="0"/>
              </a:spcBef>
              <a:spcAft>
                <a:spcPts val="0"/>
              </a:spcAft>
              <a:buClr>
                <a:schemeClr val="lt1"/>
              </a:buClr>
              <a:buSzPts val="2400"/>
              <a:buFont typeface="Arial Black"/>
              <a:buNone/>
            </a:pPr>
            <a:r>
              <a:rPr lang="en-US" sz="2400">
                <a:solidFill>
                  <a:schemeClr val="lt1"/>
                </a:solidFill>
                <a:latin typeface="Arial Black"/>
                <a:ea typeface="Arial Black"/>
                <a:cs typeface="Arial Black"/>
                <a:sym typeface="Arial Black"/>
              </a:rPr>
              <a:t>Click to edit Master title style</a:t>
            </a:r>
            <a:endParaRPr sz="2400">
              <a:solidFill>
                <a:schemeClr val="lt1"/>
              </a:solidFill>
              <a:latin typeface="Arial Black"/>
              <a:ea typeface="Arial Black"/>
              <a:cs typeface="Arial Black"/>
              <a:sym typeface="Arial Black"/>
            </a:endParaRPr>
          </a:p>
        </p:txBody>
      </p:sp>
      <p:sp>
        <p:nvSpPr>
          <p:cNvPr id="112" name="Google Shape;112;p16"/>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Title and key message">
  <p:cSld name="5_Title and key message">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334434" y="188914"/>
            <a:ext cx="11523133" cy="503783"/>
          </a:xfrm>
          <a:prstGeom prst="rect">
            <a:avLst/>
          </a:prstGeom>
          <a:no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5" name="Google Shape;115;p17"/>
          <p:cNvSpPr txBox="1">
            <a:spLocks noGrp="1"/>
          </p:cNvSpPr>
          <p:nvPr>
            <p:ph type="body" idx="1"/>
          </p:nvPr>
        </p:nvSpPr>
        <p:spPr>
          <a:xfrm>
            <a:off x="334433" y="1341438"/>
            <a:ext cx="3744384"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6" name="Google Shape;116;p17"/>
          <p:cNvSpPr txBox="1">
            <a:spLocks noGrp="1"/>
          </p:cNvSpPr>
          <p:nvPr>
            <p:ph type="body" idx="2"/>
          </p:nvPr>
        </p:nvSpPr>
        <p:spPr>
          <a:xfrm>
            <a:off x="4271434" y="1341438"/>
            <a:ext cx="758613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7" name="Google Shape;117;p17"/>
          <p:cNvSpPr txBox="1">
            <a:spLocks noGrp="1"/>
          </p:cNvSpPr>
          <p:nvPr>
            <p:ph type="body" idx="3"/>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8" name="Google Shape;118;p17"/>
          <p:cNvSpPr txBox="1"/>
          <p:nvPr/>
        </p:nvSpPr>
        <p:spPr>
          <a:xfrm>
            <a:off x="335360" y="190801"/>
            <a:ext cx="11523133" cy="503783"/>
          </a:xfrm>
          <a:prstGeom prst="rect">
            <a:avLst/>
          </a:prstGeom>
          <a:solidFill>
            <a:srgbClr val="E32486"/>
          </a:solidFill>
          <a:ln>
            <a:noFill/>
          </a:ln>
        </p:spPr>
        <p:txBody>
          <a:bodyPr spcFirstLastPara="1" wrap="square" lIns="91425" tIns="45700" rIns="91425" bIns="45700" anchor="t" anchorCtr="0">
            <a:noAutofit/>
          </a:bodyPr>
          <a:lstStyle/>
          <a:p>
            <a:pPr marL="95250" marR="0" lvl="0" indent="0" algn="l" rtl="0">
              <a:spcBef>
                <a:spcPts val="0"/>
              </a:spcBef>
              <a:spcAft>
                <a:spcPts val="0"/>
              </a:spcAft>
              <a:buClr>
                <a:schemeClr val="lt1"/>
              </a:buClr>
              <a:buSzPts val="2400"/>
              <a:buFont typeface="Arial Black"/>
              <a:buNone/>
            </a:pPr>
            <a:r>
              <a:rPr lang="en-US" sz="2400">
                <a:solidFill>
                  <a:schemeClr val="lt1"/>
                </a:solidFill>
                <a:latin typeface="Arial Black"/>
                <a:ea typeface="Arial Black"/>
                <a:cs typeface="Arial Black"/>
                <a:sym typeface="Arial Black"/>
              </a:rPr>
              <a:t>Click to edit Master title style</a:t>
            </a:r>
            <a:endParaRPr sz="2400">
              <a:solidFill>
                <a:schemeClr val="lt1"/>
              </a:solidFill>
              <a:latin typeface="Arial Black"/>
              <a:ea typeface="Arial Black"/>
              <a:cs typeface="Arial Black"/>
              <a:sym typeface="Arial Black"/>
            </a:endParaRPr>
          </a:p>
        </p:txBody>
      </p:sp>
      <p:sp>
        <p:nvSpPr>
          <p:cNvPr id="119" name="Google Shape;119;p17"/>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Deviderslide">
  <p:cSld name="2_Deviderslide">
    <p:spTree>
      <p:nvGrpSpPr>
        <p:cNvPr id="1" name="Shape 120"/>
        <p:cNvGrpSpPr/>
        <p:nvPr/>
      </p:nvGrpSpPr>
      <p:grpSpPr>
        <a:xfrm>
          <a:off x="0" y="0"/>
          <a:ext cx="0" cy="0"/>
          <a:chOff x="0" y="0"/>
          <a:chExt cx="0" cy="0"/>
        </a:xfrm>
      </p:grpSpPr>
      <p:sp>
        <p:nvSpPr>
          <p:cNvPr id="121" name="Google Shape;121;p18"/>
          <p:cNvSpPr/>
          <p:nvPr/>
        </p:nvSpPr>
        <p:spPr>
          <a:xfrm>
            <a:off x="0" y="0"/>
            <a:ext cx="12192000" cy="6858000"/>
          </a:xfrm>
          <a:prstGeom prst="rect">
            <a:avLst/>
          </a:prstGeom>
          <a:solidFill>
            <a:srgbClr val="A25B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2" name="Google Shape;122;p18"/>
          <p:cNvSpPr txBox="1">
            <a:spLocks noGrp="1"/>
          </p:cNvSpPr>
          <p:nvPr>
            <p:ph type="body" idx="1"/>
          </p:nvPr>
        </p:nvSpPr>
        <p:spPr>
          <a:xfrm>
            <a:off x="334434" y="1340768"/>
            <a:ext cx="9313333" cy="50405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lt1"/>
              </a:buClr>
              <a:buSzPts val="3600"/>
              <a:buNone/>
              <a:defRPr sz="3600">
                <a:solidFill>
                  <a:schemeClr val="lt1"/>
                </a:solidFill>
                <a:latin typeface="Arial Black"/>
                <a:ea typeface="Arial Black"/>
                <a:cs typeface="Arial Black"/>
                <a:sym typeface="Arial Black"/>
              </a:defRPr>
            </a:lvl1pPr>
            <a:lvl2pPr marL="914400" lvl="1"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2pPr>
            <a:lvl3pPr marL="1371600" lvl="2"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3pPr>
            <a:lvl4pPr marL="1828800" lvl="3"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4pPr>
            <a:lvl5pPr marL="2286000" lvl="4"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3" name="Google Shape;123;p18"/>
          <p:cNvSpPr/>
          <p:nvPr/>
        </p:nvSpPr>
        <p:spPr>
          <a:xfrm>
            <a:off x="310555" y="188912"/>
            <a:ext cx="2233051" cy="1152526"/>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8800" b="0" i="0" u="none" strike="noStrike" cap="none">
                <a:solidFill>
                  <a:schemeClr val="lt1"/>
                </a:solidFill>
                <a:latin typeface="Arial Black"/>
                <a:ea typeface="Arial Black"/>
                <a:cs typeface="Arial Black"/>
                <a:sym typeface="Arial Black"/>
              </a:rPr>
              <a:t>03</a:t>
            </a:r>
            <a:endParaRPr sz="8800">
              <a:solidFill>
                <a:schemeClr val="lt1"/>
              </a:solidFill>
              <a:latin typeface="Arial"/>
              <a:ea typeface="Arial"/>
              <a:cs typeface="Arial"/>
              <a:sym typeface="Arial"/>
            </a:endParaRPr>
          </a:p>
        </p:txBody>
      </p:sp>
      <p:sp>
        <p:nvSpPr>
          <p:cNvPr id="124" name="Google Shape;124;p18"/>
          <p:cNvSpPr txBox="1"/>
          <p:nvPr/>
        </p:nvSpPr>
        <p:spPr>
          <a:xfrm>
            <a:off x="310555" y="6165304"/>
            <a:ext cx="114500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lt1"/>
                </a:solidFill>
                <a:latin typeface="Arial"/>
                <a:ea typeface="Arial"/>
                <a:cs typeface="Arial"/>
                <a:sym typeface="Arial"/>
              </a:rPr>
              <a:t>Transforming London’s health and care together</a:t>
            </a:r>
            <a:endParaRPr sz="1800" i="1">
              <a:solidFill>
                <a:schemeClr val="lt1"/>
              </a:solidFill>
              <a:latin typeface="Arial"/>
              <a:ea typeface="Arial"/>
              <a:cs typeface="Arial"/>
              <a:sym typeface="Arial"/>
            </a:endParaRPr>
          </a:p>
        </p:txBody>
      </p:sp>
      <p:cxnSp>
        <p:nvCxnSpPr>
          <p:cNvPr id="125" name="Google Shape;125;p18"/>
          <p:cNvCxnSpPr/>
          <p:nvPr/>
        </p:nvCxnSpPr>
        <p:spPr>
          <a:xfrm>
            <a:off x="310555" y="6165304"/>
            <a:ext cx="11450075" cy="0"/>
          </a:xfrm>
          <a:prstGeom prst="straightConnector1">
            <a:avLst/>
          </a:prstGeom>
          <a:noFill/>
          <a:ln w="9525" cap="flat" cmpd="sng">
            <a:solidFill>
              <a:schemeClr val="lt1"/>
            </a:solidFill>
            <a:prstDash val="solid"/>
            <a:round/>
            <a:headEnd type="none" w="sm" len="sm"/>
            <a:tailEnd type="none" w="sm" len="sm"/>
          </a:ln>
        </p:spPr>
      </p:cxnSp>
      <p:sp>
        <p:nvSpPr>
          <p:cNvPr id="126" name="Google Shape;126;p18"/>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127"/>
        <p:cNvGrpSpPr/>
        <p:nvPr/>
      </p:nvGrpSpPr>
      <p:grpSpPr>
        <a:xfrm>
          <a:off x="0" y="0"/>
          <a:ext cx="0" cy="0"/>
          <a:chOff x="0" y="0"/>
          <a:chExt cx="0" cy="0"/>
        </a:xfrm>
      </p:grpSpPr>
      <p:sp>
        <p:nvSpPr>
          <p:cNvPr id="128" name="Google Shape;128;p19"/>
          <p:cNvSpPr txBox="1">
            <a:spLocks noGrp="1"/>
          </p:cNvSpPr>
          <p:nvPr>
            <p:ph type="title"/>
          </p:nvPr>
        </p:nvSpPr>
        <p:spPr>
          <a:xfrm>
            <a:off x="334434" y="188914"/>
            <a:ext cx="11523133" cy="503783"/>
          </a:xfrm>
          <a:prstGeom prst="rect">
            <a:avLst/>
          </a:prstGeom>
          <a:solidFill>
            <a:srgbClr val="A25BA0"/>
          </a:solid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9" name="Google Shape;129;p19"/>
          <p:cNvSpPr txBox="1">
            <a:spLocks noGrp="1"/>
          </p:cNvSpPr>
          <p:nvPr>
            <p:ph type="body" idx="1"/>
          </p:nvPr>
        </p:nvSpPr>
        <p:spPr>
          <a:xfrm>
            <a:off x="334434" y="692697"/>
            <a:ext cx="11523133" cy="43204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0" name="Google Shape;130;p19"/>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1" name="Google Shape;131;p19"/>
          <p:cNvSpPr txBox="1">
            <a:spLocks noGrp="1"/>
          </p:cNvSpPr>
          <p:nvPr>
            <p:ph type="body" idx="2"/>
          </p:nvPr>
        </p:nvSpPr>
        <p:spPr>
          <a:xfrm>
            <a:off x="334434" y="1341439"/>
            <a:ext cx="11523133" cy="49672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ontent and Two Column">
  <p:cSld name="2_Content and Two Column">
    <p:spTree>
      <p:nvGrpSpPr>
        <p:cNvPr id="1" name="Shape 132"/>
        <p:cNvGrpSpPr/>
        <p:nvPr/>
      </p:nvGrpSpPr>
      <p:grpSpPr>
        <a:xfrm>
          <a:off x="0" y="0"/>
          <a:ext cx="0" cy="0"/>
          <a:chOff x="0" y="0"/>
          <a:chExt cx="0" cy="0"/>
        </a:xfrm>
      </p:grpSpPr>
      <p:sp>
        <p:nvSpPr>
          <p:cNvPr id="133" name="Google Shape;133;p20"/>
          <p:cNvSpPr txBox="1">
            <a:spLocks noGrp="1"/>
          </p:cNvSpPr>
          <p:nvPr>
            <p:ph type="title"/>
          </p:nvPr>
        </p:nvSpPr>
        <p:spPr>
          <a:xfrm>
            <a:off x="334434" y="188914"/>
            <a:ext cx="11523133" cy="503783"/>
          </a:xfrm>
          <a:prstGeom prst="rect">
            <a:avLst/>
          </a:prstGeom>
          <a:solidFill>
            <a:srgbClr val="A25BA0"/>
          </a:solid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4" name="Google Shape;134;p20"/>
          <p:cNvSpPr txBox="1">
            <a:spLocks noGrp="1"/>
          </p:cNvSpPr>
          <p:nvPr>
            <p:ph type="body" idx="1"/>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5" name="Google Shape;135;p20"/>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6" name="Google Shape;136;p20"/>
          <p:cNvSpPr txBox="1">
            <a:spLocks noGrp="1"/>
          </p:cNvSpPr>
          <p:nvPr>
            <p:ph type="body" idx="2"/>
          </p:nvPr>
        </p:nvSpPr>
        <p:spPr>
          <a:xfrm>
            <a:off x="334434" y="1342801"/>
            <a:ext cx="5666317" cy="511333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7" name="Google Shape;137;p20"/>
          <p:cNvSpPr txBox="1">
            <a:spLocks noGrp="1"/>
          </p:cNvSpPr>
          <p:nvPr>
            <p:ph type="body" idx="3"/>
          </p:nvPr>
        </p:nvSpPr>
        <p:spPr>
          <a:xfrm>
            <a:off x="6096001" y="1341438"/>
            <a:ext cx="5760640" cy="511175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itle and Three Column">
  <p:cSld name="2_Title and Three Column">
    <p:spTree>
      <p:nvGrpSpPr>
        <p:cNvPr id="1" name="Shape 138"/>
        <p:cNvGrpSpPr/>
        <p:nvPr/>
      </p:nvGrpSpPr>
      <p:grpSpPr>
        <a:xfrm>
          <a:off x="0" y="0"/>
          <a:ext cx="0" cy="0"/>
          <a:chOff x="0" y="0"/>
          <a:chExt cx="0" cy="0"/>
        </a:xfrm>
      </p:grpSpPr>
      <p:sp>
        <p:nvSpPr>
          <p:cNvPr id="139" name="Google Shape;139;p21"/>
          <p:cNvSpPr txBox="1">
            <a:spLocks noGrp="1"/>
          </p:cNvSpPr>
          <p:nvPr>
            <p:ph type="title"/>
          </p:nvPr>
        </p:nvSpPr>
        <p:spPr>
          <a:xfrm>
            <a:off x="334434" y="188914"/>
            <a:ext cx="11523133" cy="503783"/>
          </a:xfrm>
          <a:prstGeom prst="rect">
            <a:avLst/>
          </a:prstGeom>
          <a:no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0" name="Google Shape;140;p21"/>
          <p:cNvSpPr txBox="1">
            <a:spLocks noGrp="1"/>
          </p:cNvSpPr>
          <p:nvPr>
            <p:ph type="body" idx="1"/>
          </p:nvPr>
        </p:nvSpPr>
        <p:spPr>
          <a:xfrm>
            <a:off x="334433" y="1341438"/>
            <a:ext cx="3744384"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1" name="Google Shape;141;p21"/>
          <p:cNvSpPr txBox="1">
            <a:spLocks noGrp="1"/>
          </p:cNvSpPr>
          <p:nvPr>
            <p:ph type="body" idx="2"/>
          </p:nvPr>
        </p:nvSpPr>
        <p:spPr>
          <a:xfrm>
            <a:off x="4271434" y="1341438"/>
            <a:ext cx="364913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2" name="Google Shape;142;p21"/>
          <p:cNvSpPr txBox="1">
            <a:spLocks noGrp="1"/>
          </p:cNvSpPr>
          <p:nvPr>
            <p:ph type="body" idx="3"/>
          </p:nvPr>
        </p:nvSpPr>
        <p:spPr>
          <a:xfrm>
            <a:off x="8113185" y="1341438"/>
            <a:ext cx="374438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3" name="Google Shape;143;p21"/>
          <p:cNvSpPr txBox="1">
            <a:spLocks noGrp="1"/>
          </p:cNvSpPr>
          <p:nvPr>
            <p:ph type="body" idx="4"/>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4" name="Google Shape;144;p21"/>
          <p:cNvSpPr txBox="1"/>
          <p:nvPr/>
        </p:nvSpPr>
        <p:spPr>
          <a:xfrm>
            <a:off x="336000" y="190801"/>
            <a:ext cx="11523133" cy="503783"/>
          </a:xfrm>
          <a:prstGeom prst="rect">
            <a:avLst/>
          </a:prstGeom>
          <a:solidFill>
            <a:srgbClr val="A25BA0"/>
          </a:solidFill>
          <a:ln>
            <a:noFill/>
          </a:ln>
        </p:spPr>
        <p:txBody>
          <a:bodyPr spcFirstLastPara="1" wrap="square" lIns="91425" tIns="45700" rIns="91425" bIns="45700" anchor="t" anchorCtr="0">
            <a:noAutofit/>
          </a:bodyPr>
          <a:lstStyle/>
          <a:p>
            <a:pPr marL="95250" marR="0" lvl="0" indent="0" algn="l" rtl="0">
              <a:spcBef>
                <a:spcPts val="0"/>
              </a:spcBef>
              <a:spcAft>
                <a:spcPts val="0"/>
              </a:spcAft>
              <a:buClr>
                <a:schemeClr val="lt1"/>
              </a:buClr>
              <a:buSzPts val="2400"/>
              <a:buFont typeface="Arial Black"/>
              <a:buNone/>
            </a:pPr>
            <a:r>
              <a:rPr lang="en-US" sz="2400">
                <a:solidFill>
                  <a:schemeClr val="lt1"/>
                </a:solidFill>
                <a:latin typeface="Arial Black"/>
                <a:ea typeface="Arial Black"/>
                <a:cs typeface="Arial Black"/>
                <a:sym typeface="Arial Black"/>
              </a:rPr>
              <a:t>Click to edit Master title style</a:t>
            </a:r>
            <a:endParaRPr sz="2400">
              <a:solidFill>
                <a:schemeClr val="lt1"/>
              </a:solidFill>
              <a:latin typeface="Arial Black"/>
              <a:ea typeface="Arial Black"/>
              <a:cs typeface="Arial Black"/>
              <a:sym typeface="Arial Black"/>
            </a:endParaRPr>
          </a:p>
        </p:txBody>
      </p:sp>
      <p:sp>
        <p:nvSpPr>
          <p:cNvPr id="145" name="Google Shape;145;p21"/>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and key message">
  <p:cSld name="2_Title and key message">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334434" y="188914"/>
            <a:ext cx="11523133" cy="503783"/>
          </a:xfrm>
          <a:prstGeom prst="rect">
            <a:avLst/>
          </a:prstGeom>
          <a:no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8" name="Google Shape;148;p22"/>
          <p:cNvSpPr txBox="1">
            <a:spLocks noGrp="1"/>
          </p:cNvSpPr>
          <p:nvPr>
            <p:ph type="body" idx="1"/>
          </p:nvPr>
        </p:nvSpPr>
        <p:spPr>
          <a:xfrm>
            <a:off x="334433" y="1341438"/>
            <a:ext cx="3744384"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9" name="Google Shape;149;p22"/>
          <p:cNvSpPr txBox="1">
            <a:spLocks noGrp="1"/>
          </p:cNvSpPr>
          <p:nvPr>
            <p:ph type="body" idx="2"/>
          </p:nvPr>
        </p:nvSpPr>
        <p:spPr>
          <a:xfrm>
            <a:off x="4271434" y="1341438"/>
            <a:ext cx="758613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0" name="Google Shape;150;p22"/>
          <p:cNvSpPr txBox="1">
            <a:spLocks noGrp="1"/>
          </p:cNvSpPr>
          <p:nvPr>
            <p:ph type="body" idx="3"/>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rgbClr val="0072C6"/>
              </a:buClr>
              <a:buSzPts val="2200"/>
              <a:buNone/>
              <a:defRPr sz="2200">
                <a:solidFill>
                  <a:srgbClr val="0072C6"/>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1" name="Google Shape;151;p22"/>
          <p:cNvSpPr txBox="1"/>
          <p:nvPr/>
        </p:nvSpPr>
        <p:spPr>
          <a:xfrm>
            <a:off x="335360" y="190801"/>
            <a:ext cx="11523133" cy="503783"/>
          </a:xfrm>
          <a:prstGeom prst="rect">
            <a:avLst/>
          </a:prstGeom>
          <a:solidFill>
            <a:schemeClr val="accent2"/>
          </a:solidFill>
          <a:ln>
            <a:noFill/>
          </a:ln>
        </p:spPr>
        <p:txBody>
          <a:bodyPr spcFirstLastPara="1" wrap="square" lIns="91425" tIns="45700" rIns="91425" bIns="45700" anchor="t" anchorCtr="0">
            <a:noAutofit/>
          </a:bodyPr>
          <a:lstStyle/>
          <a:p>
            <a:pPr marL="95250" marR="0" lvl="0" indent="0" algn="l" rtl="0">
              <a:spcBef>
                <a:spcPts val="0"/>
              </a:spcBef>
              <a:spcAft>
                <a:spcPts val="0"/>
              </a:spcAft>
              <a:buClr>
                <a:schemeClr val="lt1"/>
              </a:buClr>
              <a:buSzPts val="2400"/>
              <a:buFont typeface="Arial Black"/>
              <a:buNone/>
            </a:pPr>
            <a:r>
              <a:rPr lang="en-US" sz="2400">
                <a:solidFill>
                  <a:schemeClr val="lt1"/>
                </a:solidFill>
                <a:latin typeface="Arial Black"/>
                <a:ea typeface="Arial Black"/>
                <a:cs typeface="Arial Black"/>
                <a:sym typeface="Arial Black"/>
              </a:rPr>
              <a:t>Click to edit Master title style</a:t>
            </a:r>
            <a:endParaRPr sz="2400">
              <a:solidFill>
                <a:schemeClr val="lt1"/>
              </a:solidFill>
              <a:latin typeface="Arial Black"/>
              <a:ea typeface="Arial Black"/>
              <a:cs typeface="Arial Black"/>
              <a:sym typeface="Arial Black"/>
            </a:endParaRPr>
          </a:p>
        </p:txBody>
      </p:sp>
      <p:sp>
        <p:nvSpPr>
          <p:cNvPr id="152" name="Google Shape;152;p22"/>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Deviderslide">
  <p:cSld name="3_Deviderslide">
    <p:spTree>
      <p:nvGrpSpPr>
        <p:cNvPr id="1" name="Shape 153"/>
        <p:cNvGrpSpPr/>
        <p:nvPr/>
      </p:nvGrpSpPr>
      <p:grpSpPr>
        <a:xfrm>
          <a:off x="0" y="0"/>
          <a:ext cx="0" cy="0"/>
          <a:chOff x="0" y="0"/>
          <a:chExt cx="0" cy="0"/>
        </a:xfrm>
      </p:grpSpPr>
      <p:sp>
        <p:nvSpPr>
          <p:cNvPr id="154" name="Google Shape;154;p23"/>
          <p:cNvSpPr/>
          <p:nvPr/>
        </p:nvSpPr>
        <p:spPr>
          <a:xfrm>
            <a:off x="0" y="0"/>
            <a:ext cx="12192000" cy="6858000"/>
          </a:xfrm>
          <a:prstGeom prst="rect">
            <a:avLst/>
          </a:prstGeom>
          <a:solidFill>
            <a:srgbClr val="33BB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5" name="Google Shape;155;p23"/>
          <p:cNvSpPr txBox="1">
            <a:spLocks noGrp="1"/>
          </p:cNvSpPr>
          <p:nvPr>
            <p:ph type="body" idx="1"/>
          </p:nvPr>
        </p:nvSpPr>
        <p:spPr>
          <a:xfrm>
            <a:off x="334434" y="1340768"/>
            <a:ext cx="9313333" cy="50405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lt1"/>
              </a:buClr>
              <a:buSzPts val="3600"/>
              <a:buNone/>
              <a:defRPr sz="3600">
                <a:solidFill>
                  <a:schemeClr val="lt1"/>
                </a:solidFill>
                <a:latin typeface="Arial Black"/>
                <a:ea typeface="Arial Black"/>
                <a:cs typeface="Arial Black"/>
                <a:sym typeface="Arial Black"/>
              </a:defRPr>
            </a:lvl1pPr>
            <a:lvl2pPr marL="914400" lvl="1"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2pPr>
            <a:lvl3pPr marL="1371600" lvl="2"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3pPr>
            <a:lvl4pPr marL="1828800" lvl="3"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4pPr>
            <a:lvl5pPr marL="2286000" lvl="4"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6" name="Google Shape;156;p23"/>
          <p:cNvSpPr/>
          <p:nvPr/>
        </p:nvSpPr>
        <p:spPr>
          <a:xfrm>
            <a:off x="310555" y="188912"/>
            <a:ext cx="2233051" cy="1152526"/>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8800" b="0" i="0" u="none" strike="noStrike" cap="none">
                <a:solidFill>
                  <a:schemeClr val="lt1"/>
                </a:solidFill>
                <a:latin typeface="Arial Black"/>
                <a:ea typeface="Arial Black"/>
                <a:cs typeface="Arial Black"/>
                <a:sym typeface="Arial Black"/>
              </a:rPr>
              <a:t>04</a:t>
            </a:r>
            <a:endParaRPr sz="8800">
              <a:solidFill>
                <a:schemeClr val="lt1"/>
              </a:solidFill>
              <a:latin typeface="Arial"/>
              <a:ea typeface="Arial"/>
              <a:cs typeface="Arial"/>
              <a:sym typeface="Arial"/>
            </a:endParaRPr>
          </a:p>
        </p:txBody>
      </p:sp>
      <p:sp>
        <p:nvSpPr>
          <p:cNvPr id="157" name="Google Shape;157;p23"/>
          <p:cNvSpPr txBox="1"/>
          <p:nvPr/>
        </p:nvSpPr>
        <p:spPr>
          <a:xfrm>
            <a:off x="310555" y="6165304"/>
            <a:ext cx="114500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lt1"/>
                </a:solidFill>
                <a:latin typeface="Arial"/>
                <a:ea typeface="Arial"/>
                <a:cs typeface="Arial"/>
                <a:sym typeface="Arial"/>
              </a:rPr>
              <a:t>Transforming London’s health and care together</a:t>
            </a:r>
            <a:endParaRPr sz="1800" i="1">
              <a:solidFill>
                <a:schemeClr val="lt1"/>
              </a:solidFill>
              <a:latin typeface="Arial"/>
              <a:ea typeface="Arial"/>
              <a:cs typeface="Arial"/>
              <a:sym typeface="Arial"/>
            </a:endParaRPr>
          </a:p>
        </p:txBody>
      </p:sp>
      <p:cxnSp>
        <p:nvCxnSpPr>
          <p:cNvPr id="158" name="Google Shape;158;p23"/>
          <p:cNvCxnSpPr/>
          <p:nvPr/>
        </p:nvCxnSpPr>
        <p:spPr>
          <a:xfrm>
            <a:off x="310555" y="6165304"/>
            <a:ext cx="11450075" cy="0"/>
          </a:xfrm>
          <a:prstGeom prst="straightConnector1">
            <a:avLst/>
          </a:prstGeom>
          <a:noFill/>
          <a:ln w="9525" cap="flat" cmpd="sng">
            <a:solidFill>
              <a:schemeClr val="lt1"/>
            </a:solidFill>
            <a:prstDash val="solid"/>
            <a:round/>
            <a:headEnd type="none" w="sm" len="sm"/>
            <a:tailEnd type="none" w="sm" len="sm"/>
          </a:ln>
        </p:spPr>
      </p:cxnSp>
      <p:sp>
        <p:nvSpPr>
          <p:cNvPr id="159" name="Google Shape;159;p23"/>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and Two Column">
  <p:cSld name="Content and Two Column">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334434" y="188914"/>
            <a:ext cx="11523133" cy="503783"/>
          </a:xfrm>
          <a:prstGeom prst="rect">
            <a:avLst/>
          </a:prstGeom>
          <a:solidFill>
            <a:srgbClr val="0072C6"/>
          </a:solid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5"/>
          <p:cNvSpPr txBox="1">
            <a:spLocks noGrp="1"/>
          </p:cNvSpPr>
          <p:nvPr>
            <p:ph type="body" idx="1"/>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5"/>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5"/>
          <p:cNvSpPr txBox="1">
            <a:spLocks noGrp="1"/>
          </p:cNvSpPr>
          <p:nvPr>
            <p:ph type="body" idx="2"/>
          </p:nvPr>
        </p:nvSpPr>
        <p:spPr>
          <a:xfrm>
            <a:off x="334434" y="1342801"/>
            <a:ext cx="5666317" cy="511333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 name="Google Shape;38;p5"/>
          <p:cNvSpPr txBox="1">
            <a:spLocks noGrp="1"/>
          </p:cNvSpPr>
          <p:nvPr>
            <p:ph type="body" idx="3"/>
          </p:nvPr>
        </p:nvSpPr>
        <p:spPr>
          <a:xfrm>
            <a:off x="6096001" y="1341438"/>
            <a:ext cx="5760640" cy="511175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160"/>
        <p:cNvGrpSpPr/>
        <p:nvPr/>
      </p:nvGrpSpPr>
      <p:grpSpPr>
        <a:xfrm>
          <a:off x="0" y="0"/>
          <a:ext cx="0" cy="0"/>
          <a:chOff x="0" y="0"/>
          <a:chExt cx="0" cy="0"/>
        </a:xfrm>
      </p:grpSpPr>
      <p:sp>
        <p:nvSpPr>
          <p:cNvPr id="161" name="Google Shape;161;p24"/>
          <p:cNvSpPr txBox="1">
            <a:spLocks noGrp="1"/>
          </p:cNvSpPr>
          <p:nvPr>
            <p:ph type="title"/>
          </p:nvPr>
        </p:nvSpPr>
        <p:spPr>
          <a:xfrm>
            <a:off x="334434" y="188914"/>
            <a:ext cx="11523133" cy="503783"/>
          </a:xfrm>
          <a:prstGeom prst="rect">
            <a:avLst/>
          </a:prstGeom>
          <a:solidFill>
            <a:srgbClr val="33BBB1"/>
          </a:solid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2" name="Google Shape;162;p24"/>
          <p:cNvSpPr txBox="1">
            <a:spLocks noGrp="1"/>
          </p:cNvSpPr>
          <p:nvPr>
            <p:ph type="body" idx="1"/>
          </p:nvPr>
        </p:nvSpPr>
        <p:spPr>
          <a:xfrm>
            <a:off x="334434" y="692697"/>
            <a:ext cx="11523133" cy="43204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3" name="Google Shape;163;p24"/>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4" name="Google Shape;164;p24"/>
          <p:cNvSpPr txBox="1">
            <a:spLocks noGrp="1"/>
          </p:cNvSpPr>
          <p:nvPr>
            <p:ph type="body" idx="2"/>
          </p:nvPr>
        </p:nvSpPr>
        <p:spPr>
          <a:xfrm>
            <a:off x="334434" y="1341439"/>
            <a:ext cx="11523133" cy="49672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Content and Two Column">
  <p:cSld name="3_Content and Two Column">
    <p:spTree>
      <p:nvGrpSpPr>
        <p:cNvPr id="1" name="Shape 165"/>
        <p:cNvGrpSpPr/>
        <p:nvPr/>
      </p:nvGrpSpPr>
      <p:grpSpPr>
        <a:xfrm>
          <a:off x="0" y="0"/>
          <a:ext cx="0" cy="0"/>
          <a:chOff x="0" y="0"/>
          <a:chExt cx="0" cy="0"/>
        </a:xfrm>
      </p:grpSpPr>
      <p:sp>
        <p:nvSpPr>
          <p:cNvPr id="166" name="Google Shape;166;p25"/>
          <p:cNvSpPr txBox="1">
            <a:spLocks noGrp="1"/>
          </p:cNvSpPr>
          <p:nvPr>
            <p:ph type="title"/>
          </p:nvPr>
        </p:nvSpPr>
        <p:spPr>
          <a:xfrm>
            <a:off x="334434" y="188914"/>
            <a:ext cx="11523133" cy="503783"/>
          </a:xfrm>
          <a:prstGeom prst="rect">
            <a:avLst/>
          </a:prstGeom>
          <a:solidFill>
            <a:srgbClr val="33BBB1"/>
          </a:solid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7" name="Google Shape;167;p25"/>
          <p:cNvSpPr txBox="1">
            <a:spLocks noGrp="1"/>
          </p:cNvSpPr>
          <p:nvPr>
            <p:ph type="body" idx="1"/>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8" name="Google Shape;168;p25"/>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9" name="Google Shape;169;p25"/>
          <p:cNvSpPr txBox="1">
            <a:spLocks noGrp="1"/>
          </p:cNvSpPr>
          <p:nvPr>
            <p:ph type="body" idx="2"/>
          </p:nvPr>
        </p:nvSpPr>
        <p:spPr>
          <a:xfrm>
            <a:off x="334434" y="1342801"/>
            <a:ext cx="5666317" cy="511333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0" name="Google Shape;170;p25"/>
          <p:cNvSpPr txBox="1">
            <a:spLocks noGrp="1"/>
          </p:cNvSpPr>
          <p:nvPr>
            <p:ph type="body" idx="3"/>
          </p:nvPr>
        </p:nvSpPr>
        <p:spPr>
          <a:xfrm>
            <a:off x="6096001" y="1341438"/>
            <a:ext cx="5760640" cy="511175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Title and Three Column">
  <p:cSld name="3_Title and Three Column">
    <p:spTree>
      <p:nvGrpSpPr>
        <p:cNvPr id="1" name="Shape 171"/>
        <p:cNvGrpSpPr/>
        <p:nvPr/>
      </p:nvGrpSpPr>
      <p:grpSpPr>
        <a:xfrm>
          <a:off x="0" y="0"/>
          <a:ext cx="0" cy="0"/>
          <a:chOff x="0" y="0"/>
          <a:chExt cx="0" cy="0"/>
        </a:xfrm>
      </p:grpSpPr>
      <p:sp>
        <p:nvSpPr>
          <p:cNvPr id="172" name="Google Shape;172;p26"/>
          <p:cNvSpPr txBox="1">
            <a:spLocks noGrp="1"/>
          </p:cNvSpPr>
          <p:nvPr>
            <p:ph type="title"/>
          </p:nvPr>
        </p:nvSpPr>
        <p:spPr>
          <a:xfrm>
            <a:off x="334434" y="188914"/>
            <a:ext cx="11523133" cy="503783"/>
          </a:xfrm>
          <a:prstGeom prst="rect">
            <a:avLst/>
          </a:prstGeom>
          <a:no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3" name="Google Shape;173;p26"/>
          <p:cNvSpPr txBox="1">
            <a:spLocks noGrp="1"/>
          </p:cNvSpPr>
          <p:nvPr>
            <p:ph type="body" idx="1"/>
          </p:nvPr>
        </p:nvSpPr>
        <p:spPr>
          <a:xfrm>
            <a:off x="334433" y="1341438"/>
            <a:ext cx="3744384"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4" name="Google Shape;174;p26"/>
          <p:cNvSpPr txBox="1">
            <a:spLocks noGrp="1"/>
          </p:cNvSpPr>
          <p:nvPr>
            <p:ph type="body" idx="2"/>
          </p:nvPr>
        </p:nvSpPr>
        <p:spPr>
          <a:xfrm>
            <a:off x="4271434" y="1341438"/>
            <a:ext cx="364913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5" name="Google Shape;175;p26"/>
          <p:cNvSpPr txBox="1">
            <a:spLocks noGrp="1"/>
          </p:cNvSpPr>
          <p:nvPr>
            <p:ph type="body" idx="3"/>
          </p:nvPr>
        </p:nvSpPr>
        <p:spPr>
          <a:xfrm>
            <a:off x="8113185" y="1341438"/>
            <a:ext cx="374438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6" name="Google Shape;176;p26"/>
          <p:cNvSpPr txBox="1">
            <a:spLocks noGrp="1"/>
          </p:cNvSpPr>
          <p:nvPr>
            <p:ph type="body" idx="4"/>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7" name="Google Shape;177;p26"/>
          <p:cNvSpPr txBox="1"/>
          <p:nvPr/>
        </p:nvSpPr>
        <p:spPr>
          <a:xfrm>
            <a:off x="336000" y="190801"/>
            <a:ext cx="11523133" cy="503783"/>
          </a:xfrm>
          <a:prstGeom prst="rect">
            <a:avLst/>
          </a:prstGeom>
          <a:solidFill>
            <a:srgbClr val="33BBB1"/>
          </a:solidFill>
          <a:ln>
            <a:noFill/>
          </a:ln>
        </p:spPr>
        <p:txBody>
          <a:bodyPr spcFirstLastPara="1" wrap="square" lIns="91425" tIns="45700" rIns="91425" bIns="45700" anchor="t" anchorCtr="0">
            <a:noAutofit/>
          </a:bodyPr>
          <a:lstStyle/>
          <a:p>
            <a:pPr marL="95250" marR="0" lvl="0" indent="0" algn="l" rtl="0">
              <a:spcBef>
                <a:spcPts val="0"/>
              </a:spcBef>
              <a:spcAft>
                <a:spcPts val="0"/>
              </a:spcAft>
              <a:buClr>
                <a:schemeClr val="lt1"/>
              </a:buClr>
              <a:buSzPts val="2400"/>
              <a:buFont typeface="Arial Black"/>
              <a:buNone/>
            </a:pPr>
            <a:r>
              <a:rPr lang="en-US" sz="2400">
                <a:solidFill>
                  <a:schemeClr val="lt1"/>
                </a:solidFill>
                <a:latin typeface="Arial Black"/>
                <a:ea typeface="Arial Black"/>
                <a:cs typeface="Arial Black"/>
                <a:sym typeface="Arial Black"/>
              </a:rPr>
              <a:t>Click to edit Master title style</a:t>
            </a:r>
            <a:endParaRPr sz="2400">
              <a:solidFill>
                <a:schemeClr val="lt1"/>
              </a:solidFill>
              <a:latin typeface="Arial Black"/>
              <a:ea typeface="Arial Black"/>
              <a:cs typeface="Arial Black"/>
              <a:sym typeface="Arial Black"/>
            </a:endParaRPr>
          </a:p>
        </p:txBody>
      </p:sp>
      <p:sp>
        <p:nvSpPr>
          <p:cNvPr id="178" name="Google Shape;178;p26"/>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Title and key message">
  <p:cSld name="3_Title and key message">
    <p:spTree>
      <p:nvGrpSpPr>
        <p:cNvPr id="1" name="Shape 179"/>
        <p:cNvGrpSpPr/>
        <p:nvPr/>
      </p:nvGrpSpPr>
      <p:grpSpPr>
        <a:xfrm>
          <a:off x="0" y="0"/>
          <a:ext cx="0" cy="0"/>
          <a:chOff x="0" y="0"/>
          <a:chExt cx="0" cy="0"/>
        </a:xfrm>
      </p:grpSpPr>
      <p:sp>
        <p:nvSpPr>
          <p:cNvPr id="180" name="Google Shape;180;p27"/>
          <p:cNvSpPr txBox="1">
            <a:spLocks noGrp="1"/>
          </p:cNvSpPr>
          <p:nvPr>
            <p:ph type="title"/>
          </p:nvPr>
        </p:nvSpPr>
        <p:spPr>
          <a:xfrm>
            <a:off x="334434" y="188914"/>
            <a:ext cx="11523133" cy="503783"/>
          </a:xfrm>
          <a:prstGeom prst="rect">
            <a:avLst/>
          </a:prstGeom>
          <a:no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1" name="Google Shape;181;p27"/>
          <p:cNvSpPr txBox="1">
            <a:spLocks noGrp="1"/>
          </p:cNvSpPr>
          <p:nvPr>
            <p:ph type="body" idx="1"/>
          </p:nvPr>
        </p:nvSpPr>
        <p:spPr>
          <a:xfrm>
            <a:off x="334433" y="1341438"/>
            <a:ext cx="3744384"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2" name="Google Shape;182;p27"/>
          <p:cNvSpPr txBox="1">
            <a:spLocks noGrp="1"/>
          </p:cNvSpPr>
          <p:nvPr>
            <p:ph type="body" idx="2"/>
          </p:nvPr>
        </p:nvSpPr>
        <p:spPr>
          <a:xfrm>
            <a:off x="4271434" y="1341438"/>
            <a:ext cx="758613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3" name="Google Shape;183;p27"/>
          <p:cNvSpPr txBox="1">
            <a:spLocks noGrp="1"/>
          </p:cNvSpPr>
          <p:nvPr>
            <p:ph type="body" idx="3"/>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4" name="Google Shape;184;p27"/>
          <p:cNvSpPr txBox="1"/>
          <p:nvPr/>
        </p:nvSpPr>
        <p:spPr>
          <a:xfrm>
            <a:off x="335360" y="190801"/>
            <a:ext cx="11523133" cy="503783"/>
          </a:xfrm>
          <a:prstGeom prst="rect">
            <a:avLst/>
          </a:prstGeom>
          <a:solidFill>
            <a:srgbClr val="33BBB1"/>
          </a:solidFill>
          <a:ln>
            <a:noFill/>
          </a:ln>
        </p:spPr>
        <p:txBody>
          <a:bodyPr spcFirstLastPara="1" wrap="square" lIns="91425" tIns="45700" rIns="91425" bIns="45700" anchor="t" anchorCtr="0">
            <a:noAutofit/>
          </a:bodyPr>
          <a:lstStyle/>
          <a:p>
            <a:pPr marL="95250" marR="0" lvl="0" indent="0" algn="l" rtl="0">
              <a:spcBef>
                <a:spcPts val="0"/>
              </a:spcBef>
              <a:spcAft>
                <a:spcPts val="0"/>
              </a:spcAft>
              <a:buClr>
                <a:schemeClr val="lt1"/>
              </a:buClr>
              <a:buSzPts val="2400"/>
              <a:buFont typeface="Arial Black"/>
              <a:buNone/>
            </a:pPr>
            <a:r>
              <a:rPr lang="en-US" sz="2400">
                <a:solidFill>
                  <a:schemeClr val="lt1"/>
                </a:solidFill>
                <a:latin typeface="Arial Black"/>
                <a:ea typeface="Arial Black"/>
                <a:cs typeface="Arial Black"/>
                <a:sym typeface="Arial Black"/>
              </a:rPr>
              <a:t>Click to edit Master title style</a:t>
            </a:r>
            <a:endParaRPr sz="2400">
              <a:solidFill>
                <a:schemeClr val="lt1"/>
              </a:solidFill>
              <a:latin typeface="Arial Black"/>
              <a:ea typeface="Arial Black"/>
              <a:cs typeface="Arial Black"/>
              <a:sym typeface="Arial Black"/>
            </a:endParaRPr>
          </a:p>
        </p:txBody>
      </p:sp>
      <p:sp>
        <p:nvSpPr>
          <p:cNvPr id="185" name="Google Shape;185;p27"/>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_Deviderslide">
  <p:cSld name="4_Deviderslide">
    <p:spTree>
      <p:nvGrpSpPr>
        <p:cNvPr id="1" name="Shape 186"/>
        <p:cNvGrpSpPr/>
        <p:nvPr/>
      </p:nvGrpSpPr>
      <p:grpSpPr>
        <a:xfrm>
          <a:off x="0" y="0"/>
          <a:ext cx="0" cy="0"/>
          <a:chOff x="0" y="0"/>
          <a:chExt cx="0" cy="0"/>
        </a:xfrm>
      </p:grpSpPr>
      <p:sp>
        <p:nvSpPr>
          <p:cNvPr id="187" name="Google Shape;187;p28"/>
          <p:cNvSpPr/>
          <p:nvPr/>
        </p:nvSpPr>
        <p:spPr>
          <a:xfrm>
            <a:off x="0" y="0"/>
            <a:ext cx="12192000" cy="6858000"/>
          </a:xfrm>
          <a:prstGeom prst="rect">
            <a:avLst/>
          </a:prstGeom>
          <a:solidFill>
            <a:srgbClr val="00389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8" name="Google Shape;188;p28"/>
          <p:cNvSpPr txBox="1">
            <a:spLocks noGrp="1"/>
          </p:cNvSpPr>
          <p:nvPr>
            <p:ph type="body" idx="1"/>
          </p:nvPr>
        </p:nvSpPr>
        <p:spPr>
          <a:xfrm>
            <a:off x="334434" y="1340768"/>
            <a:ext cx="9313333" cy="50405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lt1"/>
              </a:buClr>
              <a:buSzPts val="3600"/>
              <a:buNone/>
              <a:defRPr sz="3600">
                <a:solidFill>
                  <a:schemeClr val="lt1"/>
                </a:solidFill>
                <a:latin typeface="Arial Black"/>
                <a:ea typeface="Arial Black"/>
                <a:cs typeface="Arial Black"/>
                <a:sym typeface="Arial Black"/>
              </a:defRPr>
            </a:lvl1pPr>
            <a:lvl2pPr marL="914400" lvl="1"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2pPr>
            <a:lvl3pPr marL="1371600" lvl="2"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3pPr>
            <a:lvl4pPr marL="1828800" lvl="3"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4pPr>
            <a:lvl5pPr marL="2286000" lvl="4"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9" name="Google Shape;189;p28"/>
          <p:cNvSpPr/>
          <p:nvPr/>
        </p:nvSpPr>
        <p:spPr>
          <a:xfrm>
            <a:off x="334433" y="188912"/>
            <a:ext cx="2209172" cy="1152526"/>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8800" b="0" i="0" u="none" strike="noStrike" cap="none">
                <a:solidFill>
                  <a:schemeClr val="lt1"/>
                </a:solidFill>
                <a:latin typeface="Arial Black"/>
                <a:ea typeface="Arial Black"/>
                <a:cs typeface="Arial Black"/>
                <a:sym typeface="Arial Black"/>
              </a:rPr>
              <a:t>05</a:t>
            </a:r>
            <a:endParaRPr sz="8800">
              <a:solidFill>
                <a:schemeClr val="lt1"/>
              </a:solidFill>
              <a:latin typeface="Arial"/>
              <a:ea typeface="Arial"/>
              <a:cs typeface="Arial"/>
              <a:sym typeface="Arial"/>
            </a:endParaRPr>
          </a:p>
        </p:txBody>
      </p:sp>
      <p:sp>
        <p:nvSpPr>
          <p:cNvPr id="190" name="Google Shape;190;p28"/>
          <p:cNvSpPr txBox="1"/>
          <p:nvPr/>
        </p:nvSpPr>
        <p:spPr>
          <a:xfrm>
            <a:off x="310555" y="6165304"/>
            <a:ext cx="114500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lt1"/>
                </a:solidFill>
                <a:latin typeface="Arial"/>
                <a:ea typeface="Arial"/>
                <a:cs typeface="Arial"/>
                <a:sym typeface="Arial"/>
              </a:rPr>
              <a:t>Transforming London’s health and care together</a:t>
            </a:r>
            <a:endParaRPr sz="1800" i="1">
              <a:solidFill>
                <a:schemeClr val="lt1"/>
              </a:solidFill>
              <a:latin typeface="Arial"/>
              <a:ea typeface="Arial"/>
              <a:cs typeface="Arial"/>
              <a:sym typeface="Arial"/>
            </a:endParaRPr>
          </a:p>
        </p:txBody>
      </p:sp>
      <p:cxnSp>
        <p:nvCxnSpPr>
          <p:cNvPr id="191" name="Google Shape;191;p28"/>
          <p:cNvCxnSpPr/>
          <p:nvPr/>
        </p:nvCxnSpPr>
        <p:spPr>
          <a:xfrm>
            <a:off x="310555" y="6165304"/>
            <a:ext cx="11450075" cy="0"/>
          </a:xfrm>
          <a:prstGeom prst="straightConnector1">
            <a:avLst/>
          </a:prstGeom>
          <a:noFill/>
          <a:ln w="9525" cap="flat" cmpd="sng">
            <a:solidFill>
              <a:schemeClr val="lt1"/>
            </a:solidFill>
            <a:prstDash val="solid"/>
            <a:round/>
            <a:headEnd type="none" w="sm" len="sm"/>
            <a:tailEnd type="none" w="sm" len="sm"/>
          </a:ln>
        </p:spPr>
      </p:cxnSp>
      <p:sp>
        <p:nvSpPr>
          <p:cNvPr id="192" name="Google Shape;192;p28"/>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334434" y="188914"/>
            <a:ext cx="11523133" cy="503783"/>
          </a:xfrm>
          <a:prstGeom prst="rect">
            <a:avLst/>
          </a:prstGeom>
          <a:solidFill>
            <a:schemeClr val="accent4"/>
          </a:solid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5" name="Google Shape;195;p29"/>
          <p:cNvSpPr txBox="1">
            <a:spLocks noGrp="1"/>
          </p:cNvSpPr>
          <p:nvPr>
            <p:ph type="body" idx="1"/>
          </p:nvPr>
        </p:nvSpPr>
        <p:spPr>
          <a:xfrm>
            <a:off x="334434" y="692697"/>
            <a:ext cx="11523133" cy="43204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6" name="Google Shape;196;p29"/>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7" name="Google Shape;197;p29"/>
          <p:cNvSpPr txBox="1">
            <a:spLocks noGrp="1"/>
          </p:cNvSpPr>
          <p:nvPr>
            <p:ph type="body" idx="2"/>
          </p:nvPr>
        </p:nvSpPr>
        <p:spPr>
          <a:xfrm>
            <a:off x="334434" y="1341439"/>
            <a:ext cx="11523133" cy="49672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Content and Two Column">
  <p:cSld name="4_Content and Two Column">
    <p:spTree>
      <p:nvGrpSpPr>
        <p:cNvPr id="1" name="Shape 198"/>
        <p:cNvGrpSpPr/>
        <p:nvPr/>
      </p:nvGrpSpPr>
      <p:grpSpPr>
        <a:xfrm>
          <a:off x="0" y="0"/>
          <a:ext cx="0" cy="0"/>
          <a:chOff x="0" y="0"/>
          <a:chExt cx="0" cy="0"/>
        </a:xfrm>
      </p:grpSpPr>
      <p:sp>
        <p:nvSpPr>
          <p:cNvPr id="199" name="Google Shape;199;p30"/>
          <p:cNvSpPr txBox="1">
            <a:spLocks noGrp="1"/>
          </p:cNvSpPr>
          <p:nvPr>
            <p:ph type="title"/>
          </p:nvPr>
        </p:nvSpPr>
        <p:spPr>
          <a:xfrm>
            <a:off x="334434" y="188914"/>
            <a:ext cx="11523133" cy="503783"/>
          </a:xfrm>
          <a:prstGeom prst="rect">
            <a:avLst/>
          </a:prstGeom>
          <a:solidFill>
            <a:schemeClr val="accent4"/>
          </a:solid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0" name="Google Shape;200;p30"/>
          <p:cNvSpPr txBox="1">
            <a:spLocks noGrp="1"/>
          </p:cNvSpPr>
          <p:nvPr>
            <p:ph type="body" idx="1"/>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1" name="Google Shape;201;p30"/>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02" name="Google Shape;202;p30"/>
          <p:cNvSpPr txBox="1">
            <a:spLocks noGrp="1"/>
          </p:cNvSpPr>
          <p:nvPr>
            <p:ph type="body" idx="2"/>
          </p:nvPr>
        </p:nvSpPr>
        <p:spPr>
          <a:xfrm>
            <a:off x="334434" y="1342801"/>
            <a:ext cx="5666317" cy="511333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3" name="Google Shape;203;p30"/>
          <p:cNvSpPr txBox="1">
            <a:spLocks noGrp="1"/>
          </p:cNvSpPr>
          <p:nvPr>
            <p:ph type="body" idx="3"/>
          </p:nvPr>
        </p:nvSpPr>
        <p:spPr>
          <a:xfrm>
            <a:off x="6096001" y="1341438"/>
            <a:ext cx="5760640" cy="511175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_Title and Three Column">
  <p:cSld name="4_Title and Three Column">
    <p:spTree>
      <p:nvGrpSpPr>
        <p:cNvPr id="1" name="Shape 204"/>
        <p:cNvGrpSpPr/>
        <p:nvPr/>
      </p:nvGrpSpPr>
      <p:grpSpPr>
        <a:xfrm>
          <a:off x="0" y="0"/>
          <a:ext cx="0" cy="0"/>
          <a:chOff x="0" y="0"/>
          <a:chExt cx="0" cy="0"/>
        </a:xfrm>
      </p:grpSpPr>
      <p:sp>
        <p:nvSpPr>
          <p:cNvPr id="205" name="Google Shape;205;p31"/>
          <p:cNvSpPr txBox="1">
            <a:spLocks noGrp="1"/>
          </p:cNvSpPr>
          <p:nvPr>
            <p:ph type="title"/>
          </p:nvPr>
        </p:nvSpPr>
        <p:spPr>
          <a:xfrm>
            <a:off x="334434" y="188914"/>
            <a:ext cx="11523133" cy="503783"/>
          </a:xfrm>
          <a:prstGeom prst="rect">
            <a:avLst/>
          </a:prstGeom>
          <a:no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6" name="Google Shape;206;p31"/>
          <p:cNvSpPr txBox="1">
            <a:spLocks noGrp="1"/>
          </p:cNvSpPr>
          <p:nvPr>
            <p:ph type="body" idx="1"/>
          </p:nvPr>
        </p:nvSpPr>
        <p:spPr>
          <a:xfrm>
            <a:off x="334433" y="1341438"/>
            <a:ext cx="3744384"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7" name="Google Shape;207;p31"/>
          <p:cNvSpPr txBox="1">
            <a:spLocks noGrp="1"/>
          </p:cNvSpPr>
          <p:nvPr>
            <p:ph type="body" idx="2"/>
          </p:nvPr>
        </p:nvSpPr>
        <p:spPr>
          <a:xfrm>
            <a:off x="4271434" y="1341438"/>
            <a:ext cx="364913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8" name="Google Shape;208;p31"/>
          <p:cNvSpPr txBox="1">
            <a:spLocks noGrp="1"/>
          </p:cNvSpPr>
          <p:nvPr>
            <p:ph type="body" idx="3"/>
          </p:nvPr>
        </p:nvSpPr>
        <p:spPr>
          <a:xfrm>
            <a:off x="8113185" y="1341438"/>
            <a:ext cx="374438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9" name="Google Shape;209;p31"/>
          <p:cNvSpPr txBox="1">
            <a:spLocks noGrp="1"/>
          </p:cNvSpPr>
          <p:nvPr>
            <p:ph type="body" idx="4"/>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0" name="Google Shape;210;p31"/>
          <p:cNvSpPr txBox="1"/>
          <p:nvPr/>
        </p:nvSpPr>
        <p:spPr>
          <a:xfrm>
            <a:off x="336000" y="190801"/>
            <a:ext cx="11523133" cy="503783"/>
          </a:xfrm>
          <a:prstGeom prst="rect">
            <a:avLst/>
          </a:prstGeom>
          <a:solidFill>
            <a:schemeClr val="accent4"/>
          </a:solidFill>
          <a:ln>
            <a:noFill/>
          </a:ln>
        </p:spPr>
        <p:txBody>
          <a:bodyPr spcFirstLastPara="1" wrap="square" lIns="91425" tIns="45700" rIns="91425" bIns="45700" anchor="t" anchorCtr="0">
            <a:noAutofit/>
          </a:bodyPr>
          <a:lstStyle/>
          <a:p>
            <a:pPr marL="95250" marR="0" lvl="0" indent="0" algn="l" rtl="0">
              <a:spcBef>
                <a:spcPts val="0"/>
              </a:spcBef>
              <a:spcAft>
                <a:spcPts val="0"/>
              </a:spcAft>
              <a:buClr>
                <a:schemeClr val="lt1"/>
              </a:buClr>
              <a:buSzPts val="2400"/>
              <a:buFont typeface="Arial Black"/>
              <a:buNone/>
            </a:pPr>
            <a:r>
              <a:rPr lang="en-US" sz="2400">
                <a:solidFill>
                  <a:schemeClr val="lt1"/>
                </a:solidFill>
                <a:latin typeface="Arial Black"/>
                <a:ea typeface="Arial Black"/>
                <a:cs typeface="Arial Black"/>
                <a:sym typeface="Arial Black"/>
              </a:rPr>
              <a:t>Click to edit Master title style</a:t>
            </a:r>
            <a:endParaRPr sz="2400">
              <a:solidFill>
                <a:schemeClr val="lt1"/>
              </a:solidFill>
              <a:latin typeface="Arial Black"/>
              <a:ea typeface="Arial Black"/>
              <a:cs typeface="Arial Black"/>
              <a:sym typeface="Arial Black"/>
            </a:endParaRPr>
          </a:p>
        </p:txBody>
      </p:sp>
      <p:sp>
        <p:nvSpPr>
          <p:cNvPr id="211" name="Google Shape;211;p31"/>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_Title and key message">
  <p:cSld name="4_Title and key message">
    <p:spTree>
      <p:nvGrpSpPr>
        <p:cNvPr id="1" name="Shape 212"/>
        <p:cNvGrpSpPr/>
        <p:nvPr/>
      </p:nvGrpSpPr>
      <p:grpSpPr>
        <a:xfrm>
          <a:off x="0" y="0"/>
          <a:ext cx="0" cy="0"/>
          <a:chOff x="0" y="0"/>
          <a:chExt cx="0" cy="0"/>
        </a:xfrm>
      </p:grpSpPr>
      <p:sp>
        <p:nvSpPr>
          <p:cNvPr id="213" name="Google Shape;213;p32"/>
          <p:cNvSpPr txBox="1">
            <a:spLocks noGrp="1"/>
          </p:cNvSpPr>
          <p:nvPr>
            <p:ph type="title"/>
          </p:nvPr>
        </p:nvSpPr>
        <p:spPr>
          <a:xfrm>
            <a:off x="334434" y="188914"/>
            <a:ext cx="11523133" cy="503783"/>
          </a:xfrm>
          <a:prstGeom prst="rect">
            <a:avLst/>
          </a:prstGeom>
          <a:no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4" name="Google Shape;214;p32"/>
          <p:cNvSpPr txBox="1">
            <a:spLocks noGrp="1"/>
          </p:cNvSpPr>
          <p:nvPr>
            <p:ph type="body" idx="1"/>
          </p:nvPr>
        </p:nvSpPr>
        <p:spPr>
          <a:xfrm>
            <a:off x="334433" y="1341438"/>
            <a:ext cx="3744384"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5" name="Google Shape;215;p32"/>
          <p:cNvSpPr txBox="1">
            <a:spLocks noGrp="1"/>
          </p:cNvSpPr>
          <p:nvPr>
            <p:ph type="body" idx="2"/>
          </p:nvPr>
        </p:nvSpPr>
        <p:spPr>
          <a:xfrm>
            <a:off x="4271434" y="1341438"/>
            <a:ext cx="758613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6" name="Google Shape;216;p32"/>
          <p:cNvSpPr txBox="1">
            <a:spLocks noGrp="1"/>
          </p:cNvSpPr>
          <p:nvPr>
            <p:ph type="body" idx="3"/>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7" name="Google Shape;217;p32"/>
          <p:cNvSpPr txBox="1"/>
          <p:nvPr/>
        </p:nvSpPr>
        <p:spPr>
          <a:xfrm>
            <a:off x="335360" y="190801"/>
            <a:ext cx="11523133" cy="503783"/>
          </a:xfrm>
          <a:prstGeom prst="rect">
            <a:avLst/>
          </a:prstGeom>
          <a:solidFill>
            <a:schemeClr val="accent4"/>
          </a:solidFill>
          <a:ln>
            <a:noFill/>
          </a:ln>
        </p:spPr>
        <p:txBody>
          <a:bodyPr spcFirstLastPara="1" wrap="square" lIns="91425" tIns="45700" rIns="91425" bIns="45700" anchor="t" anchorCtr="0">
            <a:noAutofit/>
          </a:bodyPr>
          <a:lstStyle/>
          <a:p>
            <a:pPr marL="95250" marR="0" lvl="0" indent="0" algn="l" rtl="0">
              <a:spcBef>
                <a:spcPts val="0"/>
              </a:spcBef>
              <a:spcAft>
                <a:spcPts val="0"/>
              </a:spcAft>
              <a:buClr>
                <a:schemeClr val="lt1"/>
              </a:buClr>
              <a:buSzPts val="2400"/>
              <a:buFont typeface="Arial Black"/>
              <a:buNone/>
            </a:pPr>
            <a:r>
              <a:rPr lang="en-US" sz="2400">
                <a:solidFill>
                  <a:schemeClr val="lt1"/>
                </a:solidFill>
                <a:latin typeface="Arial Black"/>
                <a:ea typeface="Arial Black"/>
                <a:cs typeface="Arial Black"/>
                <a:sym typeface="Arial Black"/>
              </a:rPr>
              <a:t>Click to edit Master title style</a:t>
            </a:r>
            <a:endParaRPr sz="2400">
              <a:solidFill>
                <a:schemeClr val="lt1"/>
              </a:solidFill>
              <a:latin typeface="Arial Black"/>
              <a:ea typeface="Arial Black"/>
              <a:cs typeface="Arial Black"/>
              <a:sym typeface="Arial Black"/>
            </a:endParaRPr>
          </a:p>
        </p:txBody>
      </p:sp>
      <p:sp>
        <p:nvSpPr>
          <p:cNvPr id="218" name="Google Shape;218;p32"/>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5_Deviderslide">
  <p:cSld name="5_Deviderslide">
    <p:spTree>
      <p:nvGrpSpPr>
        <p:cNvPr id="1" name="Shape 219"/>
        <p:cNvGrpSpPr/>
        <p:nvPr/>
      </p:nvGrpSpPr>
      <p:grpSpPr>
        <a:xfrm>
          <a:off x="0" y="0"/>
          <a:ext cx="0" cy="0"/>
          <a:chOff x="0" y="0"/>
          <a:chExt cx="0" cy="0"/>
        </a:xfrm>
      </p:grpSpPr>
      <p:sp>
        <p:nvSpPr>
          <p:cNvPr id="220" name="Google Shape;220;p33"/>
          <p:cNvSpPr/>
          <p:nvPr/>
        </p:nvSpPr>
        <p:spPr>
          <a:xfrm>
            <a:off x="0" y="0"/>
            <a:ext cx="12192000" cy="6858000"/>
          </a:xfrm>
          <a:prstGeom prst="rect">
            <a:avLst/>
          </a:prstGeom>
          <a:solidFill>
            <a:srgbClr val="E3248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1" name="Google Shape;221;p33"/>
          <p:cNvSpPr txBox="1">
            <a:spLocks noGrp="1"/>
          </p:cNvSpPr>
          <p:nvPr>
            <p:ph type="body" idx="1"/>
          </p:nvPr>
        </p:nvSpPr>
        <p:spPr>
          <a:xfrm>
            <a:off x="334434" y="1340768"/>
            <a:ext cx="9313333" cy="50405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lt1"/>
              </a:buClr>
              <a:buSzPts val="3600"/>
              <a:buNone/>
              <a:defRPr sz="3600">
                <a:solidFill>
                  <a:schemeClr val="lt1"/>
                </a:solidFill>
                <a:latin typeface="Arial Black"/>
                <a:ea typeface="Arial Black"/>
                <a:cs typeface="Arial Black"/>
                <a:sym typeface="Arial Black"/>
              </a:defRPr>
            </a:lvl1pPr>
            <a:lvl2pPr marL="914400" lvl="1"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2pPr>
            <a:lvl3pPr marL="1371600" lvl="2"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3pPr>
            <a:lvl4pPr marL="1828800" lvl="3"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4pPr>
            <a:lvl5pPr marL="2286000" lvl="4"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2" name="Google Shape;222;p33"/>
          <p:cNvSpPr/>
          <p:nvPr/>
        </p:nvSpPr>
        <p:spPr>
          <a:xfrm>
            <a:off x="334433" y="188912"/>
            <a:ext cx="2209172" cy="1152526"/>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8800" b="0" i="0" u="none" strike="noStrike" cap="none">
                <a:solidFill>
                  <a:schemeClr val="lt1"/>
                </a:solidFill>
                <a:latin typeface="Arial Black"/>
                <a:ea typeface="Arial Black"/>
                <a:cs typeface="Arial Black"/>
                <a:sym typeface="Arial Black"/>
              </a:rPr>
              <a:t>06</a:t>
            </a:r>
            <a:endParaRPr sz="8800">
              <a:solidFill>
                <a:schemeClr val="lt1"/>
              </a:solidFill>
              <a:latin typeface="Arial"/>
              <a:ea typeface="Arial"/>
              <a:cs typeface="Arial"/>
              <a:sym typeface="Arial"/>
            </a:endParaRPr>
          </a:p>
        </p:txBody>
      </p:sp>
      <p:sp>
        <p:nvSpPr>
          <p:cNvPr id="223" name="Google Shape;223;p33"/>
          <p:cNvSpPr txBox="1"/>
          <p:nvPr/>
        </p:nvSpPr>
        <p:spPr>
          <a:xfrm>
            <a:off x="310555" y="6165304"/>
            <a:ext cx="114500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lt1"/>
                </a:solidFill>
                <a:latin typeface="Arial"/>
                <a:ea typeface="Arial"/>
                <a:cs typeface="Arial"/>
                <a:sym typeface="Arial"/>
              </a:rPr>
              <a:t>Transforming London’s health and care together</a:t>
            </a:r>
            <a:endParaRPr sz="1800" i="1">
              <a:solidFill>
                <a:schemeClr val="lt1"/>
              </a:solidFill>
              <a:latin typeface="Arial"/>
              <a:ea typeface="Arial"/>
              <a:cs typeface="Arial"/>
              <a:sym typeface="Arial"/>
            </a:endParaRPr>
          </a:p>
        </p:txBody>
      </p:sp>
      <p:cxnSp>
        <p:nvCxnSpPr>
          <p:cNvPr id="224" name="Google Shape;224;p33"/>
          <p:cNvCxnSpPr/>
          <p:nvPr/>
        </p:nvCxnSpPr>
        <p:spPr>
          <a:xfrm>
            <a:off x="310555" y="6165304"/>
            <a:ext cx="11450075" cy="0"/>
          </a:xfrm>
          <a:prstGeom prst="straightConnector1">
            <a:avLst/>
          </a:prstGeom>
          <a:noFill/>
          <a:ln w="9525" cap="flat" cmpd="sng">
            <a:solidFill>
              <a:schemeClr val="lt1"/>
            </a:solidFill>
            <a:prstDash val="solid"/>
            <a:round/>
            <a:headEnd type="none" w="sm" len="sm"/>
            <a:tailEnd type="none" w="sm" len="sm"/>
          </a:ln>
        </p:spPr>
      </p:cxnSp>
      <p:sp>
        <p:nvSpPr>
          <p:cNvPr id="225" name="Google Shape;225;p33"/>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
  <p:cSld name="Title and Three Column">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334434" y="188914"/>
            <a:ext cx="11523133" cy="503783"/>
          </a:xfrm>
          <a:prstGeom prst="rect">
            <a:avLst/>
          </a:prstGeom>
          <a:no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6"/>
          <p:cNvSpPr txBox="1">
            <a:spLocks noGrp="1"/>
          </p:cNvSpPr>
          <p:nvPr>
            <p:ph type="body" idx="1"/>
          </p:nvPr>
        </p:nvSpPr>
        <p:spPr>
          <a:xfrm>
            <a:off x="334433" y="1341438"/>
            <a:ext cx="3744384"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 name="Google Shape;42;p6"/>
          <p:cNvSpPr txBox="1">
            <a:spLocks noGrp="1"/>
          </p:cNvSpPr>
          <p:nvPr>
            <p:ph type="body" idx="2"/>
          </p:nvPr>
        </p:nvSpPr>
        <p:spPr>
          <a:xfrm>
            <a:off x="4271434" y="1341438"/>
            <a:ext cx="364913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3" name="Google Shape;43;p6"/>
          <p:cNvSpPr txBox="1">
            <a:spLocks noGrp="1"/>
          </p:cNvSpPr>
          <p:nvPr>
            <p:ph type="body" idx="3"/>
          </p:nvPr>
        </p:nvSpPr>
        <p:spPr>
          <a:xfrm>
            <a:off x="8113185" y="1341438"/>
            <a:ext cx="374438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4" name="Google Shape;44;p6"/>
          <p:cNvSpPr txBox="1">
            <a:spLocks noGrp="1"/>
          </p:cNvSpPr>
          <p:nvPr>
            <p:ph type="body" idx="4"/>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 name="Google Shape;45;p6"/>
          <p:cNvSpPr txBox="1"/>
          <p:nvPr/>
        </p:nvSpPr>
        <p:spPr>
          <a:xfrm>
            <a:off x="336000" y="190801"/>
            <a:ext cx="11523133" cy="503783"/>
          </a:xfrm>
          <a:prstGeom prst="rect">
            <a:avLst/>
          </a:prstGeom>
          <a:solidFill>
            <a:srgbClr val="0072C6"/>
          </a:solidFill>
          <a:ln>
            <a:noFill/>
          </a:ln>
        </p:spPr>
        <p:txBody>
          <a:bodyPr spcFirstLastPara="1" wrap="square" lIns="91425" tIns="45700" rIns="91425" bIns="45700" anchor="t" anchorCtr="0">
            <a:noAutofit/>
          </a:bodyPr>
          <a:lstStyle/>
          <a:p>
            <a:pPr marL="95250" marR="0" lvl="0" indent="0" algn="l" rtl="0">
              <a:spcBef>
                <a:spcPts val="0"/>
              </a:spcBef>
              <a:spcAft>
                <a:spcPts val="0"/>
              </a:spcAft>
              <a:buClr>
                <a:schemeClr val="lt1"/>
              </a:buClr>
              <a:buSzPts val="2400"/>
              <a:buFont typeface="Arial Black"/>
              <a:buNone/>
            </a:pPr>
            <a:r>
              <a:rPr lang="en-US" sz="2400">
                <a:solidFill>
                  <a:schemeClr val="lt1"/>
                </a:solidFill>
                <a:latin typeface="Arial Black"/>
                <a:ea typeface="Arial Black"/>
                <a:cs typeface="Arial Black"/>
                <a:sym typeface="Arial Black"/>
              </a:rPr>
              <a:t>Click to edit Master title style</a:t>
            </a:r>
            <a:endParaRPr sz="2400">
              <a:solidFill>
                <a:schemeClr val="lt1"/>
              </a:solidFill>
              <a:latin typeface="Arial Black"/>
              <a:ea typeface="Arial Black"/>
              <a:cs typeface="Arial Black"/>
              <a:sym typeface="Arial Black"/>
            </a:endParaRPr>
          </a:p>
        </p:txBody>
      </p:sp>
      <p:sp>
        <p:nvSpPr>
          <p:cNvPr id="46" name="Google Shape;46;p6"/>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6_Deviderslide">
  <p:cSld name="6_Deviderslide">
    <p:spTree>
      <p:nvGrpSpPr>
        <p:cNvPr id="1" name="Shape 226"/>
        <p:cNvGrpSpPr/>
        <p:nvPr/>
      </p:nvGrpSpPr>
      <p:grpSpPr>
        <a:xfrm>
          <a:off x="0" y="0"/>
          <a:ext cx="0" cy="0"/>
          <a:chOff x="0" y="0"/>
          <a:chExt cx="0" cy="0"/>
        </a:xfrm>
      </p:grpSpPr>
      <p:sp>
        <p:nvSpPr>
          <p:cNvPr id="227" name="Google Shape;227;p34"/>
          <p:cNvSpPr/>
          <p:nvPr/>
        </p:nvSpPr>
        <p:spPr>
          <a:xfrm>
            <a:off x="0" y="0"/>
            <a:ext cx="12192000" cy="6858000"/>
          </a:xfrm>
          <a:prstGeom prst="rect">
            <a:avLst/>
          </a:prstGeom>
          <a:solidFill>
            <a:srgbClr val="A25B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8" name="Google Shape;228;p34"/>
          <p:cNvSpPr txBox="1">
            <a:spLocks noGrp="1"/>
          </p:cNvSpPr>
          <p:nvPr>
            <p:ph type="body" idx="1"/>
          </p:nvPr>
        </p:nvSpPr>
        <p:spPr>
          <a:xfrm>
            <a:off x="334434" y="1340768"/>
            <a:ext cx="9313333" cy="50405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lt1"/>
              </a:buClr>
              <a:buSzPts val="3600"/>
              <a:buNone/>
              <a:defRPr sz="3600">
                <a:solidFill>
                  <a:schemeClr val="lt1"/>
                </a:solidFill>
                <a:latin typeface="Arial Black"/>
                <a:ea typeface="Arial Black"/>
                <a:cs typeface="Arial Black"/>
                <a:sym typeface="Arial Black"/>
              </a:defRPr>
            </a:lvl1pPr>
            <a:lvl2pPr marL="914400" lvl="1"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2pPr>
            <a:lvl3pPr marL="1371600" lvl="2"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3pPr>
            <a:lvl4pPr marL="1828800" lvl="3"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4pPr>
            <a:lvl5pPr marL="2286000" lvl="4"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9" name="Google Shape;229;p34"/>
          <p:cNvSpPr/>
          <p:nvPr/>
        </p:nvSpPr>
        <p:spPr>
          <a:xfrm>
            <a:off x="310555" y="188912"/>
            <a:ext cx="2233051" cy="1152526"/>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8800" b="0" i="0" u="none" strike="noStrike" cap="none">
                <a:solidFill>
                  <a:schemeClr val="lt1"/>
                </a:solidFill>
                <a:latin typeface="Arial Black"/>
                <a:ea typeface="Arial Black"/>
                <a:cs typeface="Arial Black"/>
                <a:sym typeface="Arial Black"/>
              </a:rPr>
              <a:t>07</a:t>
            </a:r>
            <a:endParaRPr sz="8800">
              <a:solidFill>
                <a:schemeClr val="lt1"/>
              </a:solidFill>
              <a:latin typeface="Arial"/>
              <a:ea typeface="Arial"/>
              <a:cs typeface="Arial"/>
              <a:sym typeface="Arial"/>
            </a:endParaRPr>
          </a:p>
        </p:txBody>
      </p:sp>
      <p:sp>
        <p:nvSpPr>
          <p:cNvPr id="230" name="Google Shape;230;p34"/>
          <p:cNvSpPr txBox="1"/>
          <p:nvPr/>
        </p:nvSpPr>
        <p:spPr>
          <a:xfrm>
            <a:off x="310555" y="6165304"/>
            <a:ext cx="114500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lt1"/>
                </a:solidFill>
                <a:latin typeface="Arial"/>
                <a:ea typeface="Arial"/>
                <a:cs typeface="Arial"/>
                <a:sym typeface="Arial"/>
              </a:rPr>
              <a:t>Transforming London’s health and care together</a:t>
            </a:r>
            <a:endParaRPr sz="1800" i="1">
              <a:solidFill>
                <a:schemeClr val="lt1"/>
              </a:solidFill>
              <a:latin typeface="Arial"/>
              <a:ea typeface="Arial"/>
              <a:cs typeface="Arial"/>
              <a:sym typeface="Arial"/>
            </a:endParaRPr>
          </a:p>
        </p:txBody>
      </p:sp>
      <p:cxnSp>
        <p:nvCxnSpPr>
          <p:cNvPr id="231" name="Google Shape;231;p34"/>
          <p:cNvCxnSpPr/>
          <p:nvPr/>
        </p:nvCxnSpPr>
        <p:spPr>
          <a:xfrm>
            <a:off x="310555" y="6165304"/>
            <a:ext cx="11450075" cy="0"/>
          </a:xfrm>
          <a:prstGeom prst="straightConnector1">
            <a:avLst/>
          </a:prstGeom>
          <a:noFill/>
          <a:ln w="9525" cap="flat" cmpd="sng">
            <a:solidFill>
              <a:schemeClr val="lt1"/>
            </a:solidFill>
            <a:prstDash val="solid"/>
            <a:round/>
            <a:headEnd type="none" w="sm" len="sm"/>
            <a:tailEnd type="none" w="sm" len="sm"/>
          </a:ln>
        </p:spPr>
      </p:cxnSp>
      <p:sp>
        <p:nvSpPr>
          <p:cNvPr id="232" name="Google Shape;232;p34"/>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8_Deviderslide">
  <p:cSld name="8_Deviderslide">
    <p:spTree>
      <p:nvGrpSpPr>
        <p:cNvPr id="1" name="Shape 233"/>
        <p:cNvGrpSpPr/>
        <p:nvPr/>
      </p:nvGrpSpPr>
      <p:grpSpPr>
        <a:xfrm>
          <a:off x="0" y="0"/>
          <a:ext cx="0" cy="0"/>
          <a:chOff x="0" y="0"/>
          <a:chExt cx="0" cy="0"/>
        </a:xfrm>
      </p:grpSpPr>
      <p:sp>
        <p:nvSpPr>
          <p:cNvPr id="234" name="Google Shape;234;p35"/>
          <p:cNvSpPr/>
          <p:nvPr/>
        </p:nvSpPr>
        <p:spPr>
          <a:xfrm>
            <a:off x="0" y="0"/>
            <a:ext cx="12192000" cy="6858000"/>
          </a:xfrm>
          <a:prstGeom prst="rect">
            <a:avLst/>
          </a:prstGeom>
          <a:solidFill>
            <a:srgbClr val="33BB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5" name="Google Shape;235;p35"/>
          <p:cNvSpPr txBox="1">
            <a:spLocks noGrp="1"/>
          </p:cNvSpPr>
          <p:nvPr>
            <p:ph type="body" idx="1"/>
          </p:nvPr>
        </p:nvSpPr>
        <p:spPr>
          <a:xfrm>
            <a:off x="334434" y="1340768"/>
            <a:ext cx="9313333" cy="50405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lt1"/>
              </a:buClr>
              <a:buSzPts val="3600"/>
              <a:buNone/>
              <a:defRPr sz="3600">
                <a:solidFill>
                  <a:schemeClr val="lt1"/>
                </a:solidFill>
                <a:latin typeface="Arial Black"/>
                <a:ea typeface="Arial Black"/>
                <a:cs typeface="Arial Black"/>
                <a:sym typeface="Arial Black"/>
              </a:defRPr>
            </a:lvl1pPr>
            <a:lvl2pPr marL="914400" lvl="1"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2pPr>
            <a:lvl3pPr marL="1371600" lvl="2"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3pPr>
            <a:lvl4pPr marL="1828800" lvl="3"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4pPr>
            <a:lvl5pPr marL="2286000" lvl="4"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6" name="Google Shape;236;p35"/>
          <p:cNvSpPr/>
          <p:nvPr/>
        </p:nvSpPr>
        <p:spPr>
          <a:xfrm>
            <a:off x="310555" y="188912"/>
            <a:ext cx="2233051" cy="1152526"/>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8800" b="0" i="0" u="none" strike="noStrike" cap="none">
                <a:solidFill>
                  <a:schemeClr val="lt1"/>
                </a:solidFill>
                <a:latin typeface="Arial Black"/>
                <a:ea typeface="Arial Black"/>
                <a:cs typeface="Arial Black"/>
                <a:sym typeface="Arial Black"/>
              </a:rPr>
              <a:t>09</a:t>
            </a:r>
            <a:endParaRPr sz="8800">
              <a:solidFill>
                <a:schemeClr val="lt1"/>
              </a:solidFill>
              <a:latin typeface="Arial"/>
              <a:ea typeface="Arial"/>
              <a:cs typeface="Arial"/>
              <a:sym typeface="Arial"/>
            </a:endParaRPr>
          </a:p>
        </p:txBody>
      </p:sp>
      <p:sp>
        <p:nvSpPr>
          <p:cNvPr id="237" name="Google Shape;237;p35"/>
          <p:cNvSpPr txBox="1"/>
          <p:nvPr/>
        </p:nvSpPr>
        <p:spPr>
          <a:xfrm>
            <a:off x="310555" y="6165304"/>
            <a:ext cx="114500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lt1"/>
                </a:solidFill>
                <a:latin typeface="Arial"/>
                <a:ea typeface="Arial"/>
                <a:cs typeface="Arial"/>
                <a:sym typeface="Arial"/>
              </a:rPr>
              <a:t>Transforming London’s health and care together</a:t>
            </a:r>
            <a:endParaRPr sz="1800" i="1">
              <a:solidFill>
                <a:schemeClr val="lt1"/>
              </a:solidFill>
              <a:latin typeface="Arial"/>
              <a:ea typeface="Arial"/>
              <a:cs typeface="Arial"/>
              <a:sym typeface="Arial"/>
            </a:endParaRPr>
          </a:p>
        </p:txBody>
      </p:sp>
      <p:cxnSp>
        <p:nvCxnSpPr>
          <p:cNvPr id="238" name="Google Shape;238;p35"/>
          <p:cNvCxnSpPr/>
          <p:nvPr/>
        </p:nvCxnSpPr>
        <p:spPr>
          <a:xfrm>
            <a:off x="310555" y="6165304"/>
            <a:ext cx="11450075" cy="0"/>
          </a:xfrm>
          <a:prstGeom prst="straightConnector1">
            <a:avLst/>
          </a:prstGeom>
          <a:noFill/>
          <a:ln w="9525" cap="flat" cmpd="sng">
            <a:solidFill>
              <a:schemeClr val="lt1"/>
            </a:solidFill>
            <a:prstDash val="solid"/>
            <a:round/>
            <a:headEnd type="none" w="sm" len="sm"/>
            <a:tailEnd type="none" w="sm" len="sm"/>
          </a:ln>
        </p:spPr>
      </p:cxnSp>
      <p:sp>
        <p:nvSpPr>
          <p:cNvPr id="239" name="Google Shape;239;p35"/>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40"/>
        <p:cNvGrpSpPr/>
        <p:nvPr/>
      </p:nvGrpSpPr>
      <p:grpSpPr>
        <a:xfrm>
          <a:off x="0" y="0"/>
          <a:ext cx="0" cy="0"/>
          <a:chOff x="0" y="0"/>
          <a:chExt cx="0" cy="0"/>
        </a:xfrm>
      </p:grpSpPr>
      <p:sp>
        <p:nvSpPr>
          <p:cNvPr id="241" name="Google Shape;241;p36"/>
          <p:cNvSpPr txBox="1">
            <a:spLocks noGrp="1"/>
          </p:cNvSpPr>
          <p:nvPr>
            <p:ph type="body" idx="1"/>
          </p:nvPr>
        </p:nvSpPr>
        <p:spPr>
          <a:xfrm>
            <a:off x="335723" y="1660327"/>
            <a:ext cx="10464800" cy="57664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rgbClr val="0072C6"/>
              </a:buClr>
              <a:buSzPts val="2400"/>
              <a:buNone/>
              <a:defRPr sz="2400" b="1">
                <a:solidFill>
                  <a:srgbClr val="0072C6"/>
                </a:solidFil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2" name="Google Shape;242;p36"/>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43" name="Google Shape;243;p36"/>
          <p:cNvSpPr txBox="1">
            <a:spLocks noGrp="1"/>
          </p:cNvSpPr>
          <p:nvPr>
            <p:ph type="body" idx="2"/>
          </p:nvPr>
        </p:nvSpPr>
        <p:spPr>
          <a:xfrm>
            <a:off x="334434" y="2275200"/>
            <a:ext cx="11523133" cy="410612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44" name="Google Shape;244;p36"/>
          <p:cNvPicPr preferRelativeResize="0"/>
          <p:nvPr/>
        </p:nvPicPr>
        <p:blipFill rotWithShape="1">
          <a:blip r:embed="rId2">
            <a:alphaModFix/>
          </a:blip>
          <a:srcRect/>
          <a:stretch/>
        </p:blipFill>
        <p:spPr>
          <a:xfrm>
            <a:off x="1271464" y="-158619"/>
            <a:ext cx="10751840" cy="178072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79"/>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8" y="1833143"/>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535749" y="365910"/>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508602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7" name="Title 9"/>
          <p:cNvSpPr>
            <a:spLocks noGrp="1"/>
          </p:cNvSpPr>
          <p:nvPr>
            <p:ph type="title" hasCustomPrompt="1"/>
          </p:nvPr>
        </p:nvSpPr>
        <p:spPr>
          <a:xfrm>
            <a:off x="599385" y="3660488"/>
            <a:ext cx="10515600" cy="689541"/>
          </a:xfrm>
          <a:prstGeom prst="rect">
            <a:avLst/>
          </a:prstGeom>
        </p:spPr>
        <p:txBody>
          <a:bodyPr/>
          <a:lstStyle>
            <a:lvl1pPr>
              <a:defRPr sz="3600" baseline="0">
                <a:solidFill>
                  <a:srgbClr val="005EB8"/>
                </a:solidFill>
                <a:latin typeface="Arial" panose="020B0604020202020204" pitchFamily="34" charset="0"/>
                <a:cs typeface="Arial" panose="020B0604020202020204" pitchFamily="34" charset="0"/>
              </a:defRPr>
            </a:lvl1pPr>
          </a:lstStyle>
          <a:p>
            <a:r>
              <a:rPr lang="en-US"/>
              <a:t>Presentation title</a:t>
            </a:r>
          </a:p>
        </p:txBody>
      </p:sp>
      <p:sp>
        <p:nvSpPr>
          <p:cNvPr id="11" name="Subtitle 2"/>
          <p:cNvSpPr>
            <a:spLocks noGrp="1"/>
          </p:cNvSpPr>
          <p:nvPr>
            <p:ph type="subTitle" idx="1" hasCustomPrompt="1"/>
          </p:nvPr>
        </p:nvSpPr>
        <p:spPr>
          <a:xfrm>
            <a:off x="618301" y="4364955"/>
            <a:ext cx="9144000" cy="473244"/>
          </a:xfrm>
          <a:prstGeom prst="rect">
            <a:avLst/>
          </a:prstGeom>
        </p:spPr>
        <p:txBody>
          <a:bodyPr/>
          <a:lstStyle>
            <a:lvl1pPr marL="0" indent="0" algn="l">
              <a:buNone/>
              <a:defRPr sz="1800" b="0" i="0" baseline="0">
                <a:solidFill>
                  <a:srgbClr val="005EB8"/>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p>
        </p:txBody>
      </p:sp>
      <p:pic>
        <p:nvPicPr>
          <p:cNvPr id="9" name="Picture 8" descr="A picture containing clipart&#10;&#10;Description generated with very high confidence">
            <a:extLst>
              <a:ext uri="{FF2B5EF4-FFF2-40B4-BE49-F238E27FC236}">
                <a16:creationId xmlns:a16="http://schemas.microsoft.com/office/drawing/2014/main" id="{97959884-1B4F-43C5-92F7-E44DF373C9BF}"/>
              </a:ext>
            </a:extLst>
          </p:cNvPr>
          <p:cNvPicPr>
            <a:picLocks noChangeAspect="1"/>
          </p:cNvPicPr>
          <p:nvPr userDrawn="1"/>
        </p:nvPicPr>
        <p:blipFill>
          <a:blip r:embed="rId2"/>
          <a:stretch>
            <a:fillRect/>
          </a:stretch>
        </p:blipFill>
        <p:spPr>
          <a:xfrm>
            <a:off x="10261546" y="293024"/>
            <a:ext cx="1440873" cy="436418"/>
          </a:xfrm>
          <a:prstGeom prst="rect">
            <a:avLst/>
          </a:prstGeom>
        </p:spPr>
      </p:pic>
      <p:pic>
        <p:nvPicPr>
          <p:cNvPr id="5" name="Content Placeholder 16">
            <a:extLst>
              <a:ext uri="{FF2B5EF4-FFF2-40B4-BE49-F238E27FC236}">
                <a16:creationId xmlns:a16="http://schemas.microsoft.com/office/drawing/2014/main" id="{5FDDE1C8-218E-4901-92BB-E0ADB27DCE4B}"/>
              </a:ext>
            </a:extLst>
          </p:cNvPr>
          <p:cNvPicPr>
            <a:picLocks noChangeAspect="1"/>
          </p:cNvPicPr>
          <p:nvPr userDrawn="1"/>
        </p:nvPicPr>
        <p:blipFill>
          <a:blip r:embed="rId3"/>
          <a:stretch>
            <a:fillRect/>
          </a:stretch>
        </p:blipFill>
        <p:spPr>
          <a:xfrm>
            <a:off x="0" y="6345237"/>
            <a:ext cx="12192000" cy="309465"/>
          </a:xfrm>
          <a:prstGeom prst="rect">
            <a:avLst/>
          </a:prstGeom>
        </p:spPr>
      </p:pic>
      <p:sp>
        <p:nvSpPr>
          <p:cNvPr id="6" name="Text Box 4">
            <a:extLst>
              <a:ext uri="{FF2B5EF4-FFF2-40B4-BE49-F238E27FC236}">
                <a16:creationId xmlns:a16="http://schemas.microsoft.com/office/drawing/2014/main" id="{733EB1D2-9EB5-4BBA-9043-DD9322866AB7}"/>
              </a:ext>
            </a:extLst>
          </p:cNvPr>
          <p:cNvSpPr txBox="1"/>
          <p:nvPr userDrawn="1"/>
        </p:nvSpPr>
        <p:spPr>
          <a:xfrm>
            <a:off x="3434080" y="5792942"/>
            <a:ext cx="5323840" cy="4064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800">
                <a:effectLst/>
                <a:latin typeface="Arial" panose="020B0604020202020204" pitchFamily="34" charset="0"/>
                <a:ea typeface="Calibri" panose="020F0502020204030204" pitchFamily="34" charset="0"/>
                <a:cs typeface="Times New Roman" panose="02020603050405020304" pitchFamily="18" charset="0"/>
              </a:rPr>
              <a:t>NHS England and NHS Improvement</a:t>
            </a:r>
            <a:endParaRPr lang="en-GB" sz="120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92414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14920" y="1343804"/>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09601" y="548641"/>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3168507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F36B3-6C61-42AB-A7C3-27C6ECA0BE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D153753-BDB4-4494-850A-CF8BCCC57B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C1577C-E677-468F-A542-1E04088F0845}"/>
              </a:ext>
            </a:extLst>
          </p:cNvPr>
          <p:cNvSpPr>
            <a:spLocks noGrp="1"/>
          </p:cNvSpPr>
          <p:nvPr>
            <p:ph type="dt" sz="half" idx="10"/>
          </p:nvPr>
        </p:nvSpPr>
        <p:spPr/>
        <p:txBody>
          <a:bodyPr/>
          <a:lstStyle/>
          <a:p>
            <a:fld id="{60C7B8B4-4354-49D2-98EE-F21174F482A3}" type="datetimeFigureOut">
              <a:rPr lang="en-GB" smtClean="0"/>
              <a:t>06/05/2022</a:t>
            </a:fld>
            <a:endParaRPr lang="en-GB"/>
          </a:p>
        </p:txBody>
      </p:sp>
      <p:sp>
        <p:nvSpPr>
          <p:cNvPr id="5" name="Footer Placeholder 4">
            <a:extLst>
              <a:ext uri="{FF2B5EF4-FFF2-40B4-BE49-F238E27FC236}">
                <a16:creationId xmlns:a16="http://schemas.microsoft.com/office/drawing/2014/main" id="{9D9C0E74-08C9-4FD8-AA46-7A4A5CD522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2376B9-DBE3-4B4B-BC3C-575498086839}"/>
              </a:ext>
            </a:extLst>
          </p:cNvPr>
          <p:cNvSpPr>
            <a:spLocks noGrp="1"/>
          </p:cNvSpPr>
          <p:nvPr>
            <p:ph type="sldNum" sz="quarter" idx="12"/>
          </p:nvPr>
        </p:nvSpPr>
        <p:spPr/>
        <p:txBody>
          <a:bodyPr/>
          <a:lstStyle/>
          <a:p>
            <a:fld id="{501DCF08-2930-4DC4-AB18-A17FB2914942}" type="slidenum">
              <a:rPr lang="en-GB" smtClean="0"/>
              <a:t>‹#›</a:t>
            </a:fld>
            <a:endParaRPr lang="en-GB"/>
          </a:p>
        </p:txBody>
      </p:sp>
    </p:spTree>
    <p:extLst>
      <p:ext uri="{BB962C8B-B14F-4D97-AF65-F5344CB8AC3E}">
        <p14:creationId xmlns:p14="http://schemas.microsoft.com/office/powerpoint/2010/main" val="3877639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0899C1-5C3A-4460-A652-F9F32FBECE74}"/>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3" name="Footer Placeholder 2">
            <a:extLst>
              <a:ext uri="{FF2B5EF4-FFF2-40B4-BE49-F238E27FC236}">
                <a16:creationId xmlns:a16="http://schemas.microsoft.com/office/drawing/2014/main" id="{A99FA6E3-FECF-4951-9FCA-048143C556B5}"/>
              </a:ext>
            </a:extLst>
          </p:cNvPr>
          <p:cNvSpPr>
            <a:spLocks noGrp="1"/>
          </p:cNvSpPr>
          <p:nvPr>
            <p:ph type="ftr" idx="11"/>
          </p:nvPr>
        </p:nvSpPr>
        <p:spPr/>
        <p:txBody>
          <a:bodyPr/>
          <a:lstStyle/>
          <a:p>
            <a:endParaRPr lang="en-GB"/>
          </a:p>
        </p:txBody>
      </p:sp>
    </p:spTree>
    <p:extLst>
      <p:ext uri="{BB962C8B-B14F-4D97-AF65-F5344CB8AC3E}">
        <p14:creationId xmlns:p14="http://schemas.microsoft.com/office/powerpoint/2010/main" val="24070220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600"/>
            </a:lvl1pPr>
          </a:lstStyle>
          <a:p>
            <a:r>
              <a:rPr lang="en-GB"/>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300"/>
            </a:lvl1pPr>
            <a:lvl2pPr marL="426848" indent="0" algn="ctr">
              <a:buNone/>
              <a:defRPr sz="1900"/>
            </a:lvl2pPr>
            <a:lvl3pPr marL="853696" indent="0" algn="ctr">
              <a:buNone/>
              <a:defRPr sz="1700"/>
            </a:lvl3pPr>
            <a:lvl4pPr marL="1280544" indent="0" algn="ctr">
              <a:buNone/>
              <a:defRPr sz="1500"/>
            </a:lvl4pPr>
            <a:lvl5pPr marL="1707392" indent="0" algn="ctr">
              <a:buNone/>
              <a:defRPr sz="1500"/>
            </a:lvl5pPr>
            <a:lvl6pPr marL="2134240" indent="0" algn="ctr">
              <a:buNone/>
              <a:defRPr sz="1500"/>
            </a:lvl6pPr>
            <a:lvl7pPr marL="2561088" indent="0" algn="ctr">
              <a:buNone/>
              <a:defRPr sz="1500"/>
            </a:lvl7pPr>
            <a:lvl8pPr marL="2987936" indent="0" algn="ctr">
              <a:buNone/>
              <a:defRPr sz="1500"/>
            </a:lvl8pPr>
            <a:lvl9pPr marL="3414784" indent="0" algn="ctr">
              <a:buNone/>
              <a:defRPr sz="15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8CF4FFF-F3C5-644F-B246-E0EE097201C8}" type="datetimeFigureOut">
              <a:rPr lang="en-US" smtClean="0"/>
              <a:t>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2695946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6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200"/>
            </a:lvl1pPr>
            <a:lvl2pPr marL="426859" indent="0" algn="ctr">
              <a:buNone/>
              <a:defRPr sz="1900"/>
            </a:lvl2pPr>
            <a:lvl3pPr marL="853717" indent="0" algn="ctr">
              <a:buNone/>
              <a:defRPr sz="1700"/>
            </a:lvl3pPr>
            <a:lvl4pPr marL="1280576" indent="0" algn="ctr">
              <a:buNone/>
              <a:defRPr sz="1500"/>
            </a:lvl4pPr>
            <a:lvl5pPr marL="1707435" indent="0" algn="ctr">
              <a:buNone/>
              <a:defRPr sz="1500"/>
            </a:lvl5pPr>
            <a:lvl6pPr marL="2134293" indent="0" algn="ctr">
              <a:buNone/>
              <a:defRPr sz="1500"/>
            </a:lvl6pPr>
            <a:lvl7pPr marL="2561152" indent="0" algn="ctr">
              <a:buNone/>
              <a:defRPr sz="1500"/>
            </a:lvl7pPr>
            <a:lvl8pPr marL="2988011" indent="0" algn="ctr">
              <a:buNone/>
              <a:defRPr sz="1500"/>
            </a:lvl8pPr>
            <a:lvl9pPr marL="3414869" indent="0" algn="ctr">
              <a:buNone/>
              <a:defRPr sz="15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8CF4FFF-F3C5-644F-B246-E0EE097201C8}" type="datetimeFigureOut">
              <a:rPr lang="en-US" smtClean="0"/>
              <a:t>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2695946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key message">
  <p:cSld name="Title and key message">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334434" y="188914"/>
            <a:ext cx="11523133" cy="503783"/>
          </a:xfrm>
          <a:prstGeom prst="rect">
            <a:avLst/>
          </a:prstGeom>
          <a:no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9" name="Google Shape;49;p7"/>
          <p:cNvSpPr txBox="1">
            <a:spLocks noGrp="1"/>
          </p:cNvSpPr>
          <p:nvPr>
            <p:ph type="body" idx="1"/>
          </p:nvPr>
        </p:nvSpPr>
        <p:spPr>
          <a:xfrm>
            <a:off x="334433" y="1341438"/>
            <a:ext cx="3744384"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0" name="Google Shape;50;p7"/>
          <p:cNvSpPr txBox="1">
            <a:spLocks noGrp="1"/>
          </p:cNvSpPr>
          <p:nvPr>
            <p:ph type="body" idx="2"/>
          </p:nvPr>
        </p:nvSpPr>
        <p:spPr>
          <a:xfrm>
            <a:off x="4271434" y="1341438"/>
            <a:ext cx="758613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1" name="Google Shape;51;p7"/>
          <p:cNvSpPr txBox="1">
            <a:spLocks noGrp="1"/>
          </p:cNvSpPr>
          <p:nvPr>
            <p:ph type="body" idx="3"/>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 name="Google Shape;52;p7"/>
          <p:cNvSpPr txBox="1"/>
          <p:nvPr/>
        </p:nvSpPr>
        <p:spPr>
          <a:xfrm>
            <a:off x="335360" y="190801"/>
            <a:ext cx="11523133" cy="503783"/>
          </a:xfrm>
          <a:prstGeom prst="rect">
            <a:avLst/>
          </a:prstGeom>
          <a:solidFill>
            <a:srgbClr val="0072C6"/>
          </a:solidFill>
          <a:ln>
            <a:noFill/>
          </a:ln>
        </p:spPr>
        <p:txBody>
          <a:bodyPr spcFirstLastPara="1" wrap="square" lIns="91425" tIns="45700" rIns="91425" bIns="45700" anchor="t" anchorCtr="0">
            <a:noAutofit/>
          </a:bodyPr>
          <a:lstStyle/>
          <a:p>
            <a:pPr marL="95250" marR="0" lvl="0" indent="0" algn="l" rtl="0">
              <a:spcBef>
                <a:spcPts val="0"/>
              </a:spcBef>
              <a:spcAft>
                <a:spcPts val="0"/>
              </a:spcAft>
              <a:buClr>
                <a:schemeClr val="lt1"/>
              </a:buClr>
              <a:buSzPts val="2400"/>
              <a:buFont typeface="Arial Black"/>
              <a:buNone/>
            </a:pPr>
            <a:r>
              <a:rPr lang="en-US" sz="2400">
                <a:solidFill>
                  <a:schemeClr val="lt1"/>
                </a:solidFill>
                <a:latin typeface="Arial Black"/>
                <a:ea typeface="Arial Black"/>
                <a:cs typeface="Arial Black"/>
                <a:sym typeface="Arial Black"/>
              </a:rPr>
              <a:t>Click to edit Master title style</a:t>
            </a:r>
            <a:endParaRPr sz="2400">
              <a:solidFill>
                <a:schemeClr val="lt1"/>
              </a:solidFill>
              <a:latin typeface="Arial Black"/>
              <a:ea typeface="Arial Black"/>
              <a:cs typeface="Arial Black"/>
              <a:sym typeface="Arial Black"/>
            </a:endParaRPr>
          </a:p>
        </p:txBody>
      </p:sp>
      <p:sp>
        <p:nvSpPr>
          <p:cNvPr id="53" name="Google Shape;53;p7"/>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8CF4FFF-F3C5-644F-B246-E0EE097201C8}" type="datetimeFigureOut">
              <a:rPr lang="en-US" smtClean="0"/>
              <a:t>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1279726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5600"/>
            </a:lvl1pPr>
          </a:lstStyle>
          <a:p>
            <a:r>
              <a:rPr lang="en-GB"/>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300">
                <a:solidFill>
                  <a:schemeClr val="tx1">
                    <a:tint val="75000"/>
                  </a:schemeClr>
                </a:solidFill>
              </a:defRPr>
            </a:lvl1pPr>
            <a:lvl2pPr marL="426848" indent="0">
              <a:buNone/>
              <a:defRPr sz="1900">
                <a:solidFill>
                  <a:schemeClr val="tx1">
                    <a:tint val="75000"/>
                  </a:schemeClr>
                </a:solidFill>
              </a:defRPr>
            </a:lvl2pPr>
            <a:lvl3pPr marL="853696" indent="0">
              <a:buNone/>
              <a:defRPr sz="1700">
                <a:solidFill>
                  <a:schemeClr val="tx1">
                    <a:tint val="75000"/>
                  </a:schemeClr>
                </a:solidFill>
              </a:defRPr>
            </a:lvl3pPr>
            <a:lvl4pPr marL="1280544" indent="0">
              <a:buNone/>
              <a:defRPr sz="1500">
                <a:solidFill>
                  <a:schemeClr val="tx1">
                    <a:tint val="75000"/>
                  </a:schemeClr>
                </a:solidFill>
              </a:defRPr>
            </a:lvl4pPr>
            <a:lvl5pPr marL="1707392" indent="0">
              <a:buNone/>
              <a:defRPr sz="1500">
                <a:solidFill>
                  <a:schemeClr val="tx1">
                    <a:tint val="75000"/>
                  </a:schemeClr>
                </a:solidFill>
              </a:defRPr>
            </a:lvl5pPr>
            <a:lvl6pPr marL="2134240" indent="0">
              <a:buNone/>
              <a:defRPr sz="1500">
                <a:solidFill>
                  <a:schemeClr val="tx1">
                    <a:tint val="75000"/>
                  </a:schemeClr>
                </a:solidFill>
              </a:defRPr>
            </a:lvl6pPr>
            <a:lvl7pPr marL="2561088" indent="0">
              <a:buNone/>
              <a:defRPr sz="1500">
                <a:solidFill>
                  <a:schemeClr val="tx1">
                    <a:tint val="75000"/>
                  </a:schemeClr>
                </a:solidFill>
              </a:defRPr>
            </a:lvl7pPr>
            <a:lvl8pPr marL="2987936" indent="0">
              <a:buNone/>
              <a:defRPr sz="1500">
                <a:solidFill>
                  <a:schemeClr val="tx1">
                    <a:tint val="75000"/>
                  </a:schemeClr>
                </a:solidFill>
              </a:defRPr>
            </a:lvl8pPr>
            <a:lvl9pPr marL="3414784" indent="0">
              <a:buNone/>
              <a:defRPr sz="15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8CF4FFF-F3C5-644F-B246-E0EE097201C8}" type="datetimeFigureOut">
              <a:rPr lang="en-US" smtClean="0"/>
              <a:t>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587407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600"/>
            </a:lvl1pPr>
          </a:lstStyle>
          <a:p>
            <a:r>
              <a:rPr lang="en-GB"/>
              <a:t>Click to edit Master title style</a:t>
            </a:r>
            <a:endParaRPr lang="en-US"/>
          </a:p>
        </p:txBody>
      </p:sp>
      <p:sp>
        <p:nvSpPr>
          <p:cNvPr id="3" name="Text Placeholder 2"/>
          <p:cNvSpPr>
            <a:spLocks noGrp="1"/>
          </p:cNvSpPr>
          <p:nvPr>
            <p:ph type="body" idx="1"/>
          </p:nvPr>
        </p:nvSpPr>
        <p:spPr>
          <a:xfrm>
            <a:off x="831850" y="4589464"/>
            <a:ext cx="10515600" cy="1500187"/>
          </a:xfrm>
        </p:spPr>
        <p:txBody>
          <a:bodyPr/>
          <a:lstStyle>
            <a:lvl1pPr marL="0" indent="0">
              <a:buNone/>
              <a:defRPr sz="2200">
                <a:solidFill>
                  <a:schemeClr val="tx1">
                    <a:tint val="75000"/>
                  </a:schemeClr>
                </a:solidFill>
              </a:defRPr>
            </a:lvl1pPr>
            <a:lvl2pPr marL="426859" indent="0">
              <a:buNone/>
              <a:defRPr sz="1900">
                <a:solidFill>
                  <a:schemeClr val="tx1">
                    <a:tint val="75000"/>
                  </a:schemeClr>
                </a:solidFill>
              </a:defRPr>
            </a:lvl2pPr>
            <a:lvl3pPr marL="853717" indent="0">
              <a:buNone/>
              <a:defRPr sz="1700">
                <a:solidFill>
                  <a:schemeClr val="tx1">
                    <a:tint val="75000"/>
                  </a:schemeClr>
                </a:solidFill>
              </a:defRPr>
            </a:lvl3pPr>
            <a:lvl4pPr marL="1280576" indent="0">
              <a:buNone/>
              <a:defRPr sz="1500">
                <a:solidFill>
                  <a:schemeClr val="tx1">
                    <a:tint val="75000"/>
                  </a:schemeClr>
                </a:solidFill>
              </a:defRPr>
            </a:lvl4pPr>
            <a:lvl5pPr marL="1707435" indent="0">
              <a:buNone/>
              <a:defRPr sz="1500">
                <a:solidFill>
                  <a:schemeClr val="tx1">
                    <a:tint val="75000"/>
                  </a:schemeClr>
                </a:solidFill>
              </a:defRPr>
            </a:lvl5pPr>
            <a:lvl6pPr marL="2134293" indent="0">
              <a:buNone/>
              <a:defRPr sz="1500">
                <a:solidFill>
                  <a:schemeClr val="tx1">
                    <a:tint val="75000"/>
                  </a:schemeClr>
                </a:solidFill>
              </a:defRPr>
            </a:lvl6pPr>
            <a:lvl7pPr marL="2561152" indent="0">
              <a:buNone/>
              <a:defRPr sz="1500">
                <a:solidFill>
                  <a:schemeClr val="tx1">
                    <a:tint val="75000"/>
                  </a:schemeClr>
                </a:solidFill>
              </a:defRPr>
            </a:lvl7pPr>
            <a:lvl8pPr marL="2988011" indent="0">
              <a:buNone/>
              <a:defRPr sz="1500">
                <a:solidFill>
                  <a:schemeClr val="tx1">
                    <a:tint val="75000"/>
                  </a:schemeClr>
                </a:solidFill>
              </a:defRPr>
            </a:lvl8pPr>
            <a:lvl9pPr marL="3414869" indent="0">
              <a:buNone/>
              <a:defRPr sz="15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8CF4FFF-F3C5-644F-B246-E0EE097201C8}" type="datetimeFigureOut">
              <a:rPr lang="en-US" smtClean="0"/>
              <a:t>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587407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D8CF4FFF-F3C5-644F-B246-E0EE097201C8}" type="datetimeFigureOut">
              <a:rPr lang="en-US" smtClean="0"/>
              <a:t>5/6/2022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3887794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00" b="1"/>
            </a:lvl1pPr>
            <a:lvl2pPr marL="426848" indent="0">
              <a:buNone/>
              <a:defRPr sz="1900" b="1"/>
            </a:lvl2pPr>
            <a:lvl3pPr marL="853696" indent="0">
              <a:buNone/>
              <a:defRPr sz="1700" b="1"/>
            </a:lvl3pPr>
            <a:lvl4pPr marL="1280544" indent="0">
              <a:buNone/>
              <a:defRPr sz="1500" b="1"/>
            </a:lvl4pPr>
            <a:lvl5pPr marL="1707392" indent="0">
              <a:buNone/>
              <a:defRPr sz="1500" b="1"/>
            </a:lvl5pPr>
            <a:lvl6pPr marL="2134240" indent="0">
              <a:buNone/>
              <a:defRPr sz="1500" b="1"/>
            </a:lvl6pPr>
            <a:lvl7pPr marL="2561088" indent="0">
              <a:buNone/>
              <a:defRPr sz="1500" b="1"/>
            </a:lvl7pPr>
            <a:lvl8pPr marL="2987936" indent="0">
              <a:buNone/>
              <a:defRPr sz="1500" b="1"/>
            </a:lvl8pPr>
            <a:lvl9pPr marL="3414784" indent="0">
              <a:buNone/>
              <a:defRPr sz="1500" b="1"/>
            </a:lvl9pPr>
          </a:lstStyle>
          <a:p>
            <a:pPr lvl="0"/>
            <a:r>
              <a:rPr lang="en-GB"/>
              <a:t>Click to 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00" b="1"/>
            </a:lvl1pPr>
            <a:lvl2pPr marL="426848" indent="0">
              <a:buNone/>
              <a:defRPr sz="1900" b="1"/>
            </a:lvl2pPr>
            <a:lvl3pPr marL="853696" indent="0">
              <a:buNone/>
              <a:defRPr sz="1700" b="1"/>
            </a:lvl3pPr>
            <a:lvl4pPr marL="1280544" indent="0">
              <a:buNone/>
              <a:defRPr sz="1500" b="1"/>
            </a:lvl4pPr>
            <a:lvl5pPr marL="1707392" indent="0">
              <a:buNone/>
              <a:defRPr sz="1500" b="1"/>
            </a:lvl5pPr>
            <a:lvl6pPr marL="2134240" indent="0">
              <a:buNone/>
              <a:defRPr sz="1500" b="1"/>
            </a:lvl6pPr>
            <a:lvl7pPr marL="2561088" indent="0">
              <a:buNone/>
              <a:defRPr sz="1500" b="1"/>
            </a:lvl7pPr>
            <a:lvl8pPr marL="2987936" indent="0">
              <a:buNone/>
              <a:defRPr sz="1500" b="1"/>
            </a:lvl8pPr>
            <a:lvl9pPr marL="3414784" indent="0">
              <a:buNone/>
              <a:defRPr sz="1500" b="1"/>
            </a:lvl9pPr>
          </a:lstStyle>
          <a:p>
            <a:pPr lvl="0"/>
            <a:r>
              <a:rPr lang="en-GB"/>
              <a:t>Click to edit Master text styles</a:t>
            </a:r>
          </a:p>
        </p:txBody>
      </p:sp>
      <p:sp>
        <p:nvSpPr>
          <p:cNvPr id="6" name="Content Placeholder 5"/>
          <p:cNvSpPr>
            <a:spLocks noGrp="1"/>
          </p:cNvSpPr>
          <p:nvPr>
            <p:ph sz="quarter" idx="4"/>
          </p:nvPr>
        </p:nvSpPr>
        <p:spPr>
          <a:xfrm>
            <a:off x="6172201" y="2505077"/>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8CF4FFF-F3C5-644F-B246-E0EE097201C8}" type="datetimeFigureOut">
              <a:rPr lang="en-US" smtClean="0"/>
              <a:t>5/6/2022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5827576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200" b="1"/>
            </a:lvl1pPr>
            <a:lvl2pPr marL="426859" indent="0">
              <a:buNone/>
              <a:defRPr sz="1900" b="1"/>
            </a:lvl2pPr>
            <a:lvl3pPr marL="853717" indent="0">
              <a:buNone/>
              <a:defRPr sz="1700" b="1"/>
            </a:lvl3pPr>
            <a:lvl4pPr marL="1280576" indent="0">
              <a:buNone/>
              <a:defRPr sz="1500" b="1"/>
            </a:lvl4pPr>
            <a:lvl5pPr marL="1707435" indent="0">
              <a:buNone/>
              <a:defRPr sz="1500" b="1"/>
            </a:lvl5pPr>
            <a:lvl6pPr marL="2134293" indent="0">
              <a:buNone/>
              <a:defRPr sz="1500" b="1"/>
            </a:lvl6pPr>
            <a:lvl7pPr marL="2561152" indent="0">
              <a:buNone/>
              <a:defRPr sz="1500" b="1"/>
            </a:lvl7pPr>
            <a:lvl8pPr marL="2988011" indent="0">
              <a:buNone/>
              <a:defRPr sz="1500" b="1"/>
            </a:lvl8pPr>
            <a:lvl9pPr marL="3414869" indent="0">
              <a:buNone/>
              <a:defRPr sz="1500" b="1"/>
            </a:lvl9pPr>
          </a:lstStyle>
          <a:p>
            <a:pPr lvl="0"/>
            <a:r>
              <a:rPr lang="en-GB"/>
              <a:t>Click to edit Master text styles</a:t>
            </a:r>
          </a:p>
        </p:txBody>
      </p:sp>
      <p:sp>
        <p:nvSpPr>
          <p:cNvPr id="4" name="Content Placeholder 3"/>
          <p:cNvSpPr>
            <a:spLocks noGrp="1"/>
          </p:cNvSpPr>
          <p:nvPr>
            <p:ph sz="half" idx="2"/>
          </p:nvPr>
        </p:nvSpPr>
        <p:spPr>
          <a:xfrm>
            <a:off x="839788" y="2505076"/>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200" b="1"/>
            </a:lvl1pPr>
            <a:lvl2pPr marL="426859" indent="0">
              <a:buNone/>
              <a:defRPr sz="1900" b="1"/>
            </a:lvl2pPr>
            <a:lvl3pPr marL="853717" indent="0">
              <a:buNone/>
              <a:defRPr sz="1700" b="1"/>
            </a:lvl3pPr>
            <a:lvl4pPr marL="1280576" indent="0">
              <a:buNone/>
              <a:defRPr sz="1500" b="1"/>
            </a:lvl4pPr>
            <a:lvl5pPr marL="1707435" indent="0">
              <a:buNone/>
              <a:defRPr sz="1500" b="1"/>
            </a:lvl5pPr>
            <a:lvl6pPr marL="2134293" indent="0">
              <a:buNone/>
              <a:defRPr sz="1500" b="1"/>
            </a:lvl6pPr>
            <a:lvl7pPr marL="2561152" indent="0">
              <a:buNone/>
              <a:defRPr sz="1500" b="1"/>
            </a:lvl7pPr>
            <a:lvl8pPr marL="2988011" indent="0">
              <a:buNone/>
              <a:defRPr sz="1500" b="1"/>
            </a:lvl8pPr>
            <a:lvl9pPr marL="3414869" indent="0">
              <a:buNone/>
              <a:defRPr sz="1500" b="1"/>
            </a:lvl9pPr>
          </a:lstStyle>
          <a:p>
            <a:pPr lvl="0"/>
            <a:r>
              <a:rPr lang="en-GB"/>
              <a:t>Click to edit Master text styles</a:t>
            </a:r>
          </a:p>
        </p:txBody>
      </p:sp>
      <p:sp>
        <p:nvSpPr>
          <p:cNvPr id="6" name="Content Placeholder 5"/>
          <p:cNvSpPr>
            <a:spLocks noGrp="1"/>
          </p:cNvSpPr>
          <p:nvPr>
            <p:ph sz="quarter" idx="4"/>
          </p:nvPr>
        </p:nvSpPr>
        <p:spPr>
          <a:xfrm>
            <a:off x="6172200" y="2505076"/>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8CF4FFF-F3C5-644F-B246-E0EE097201C8}" type="datetimeFigureOut">
              <a:rPr lang="en-US" smtClean="0"/>
              <a:t>5/6/2022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5827576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D8CF4FFF-F3C5-644F-B246-E0EE097201C8}" type="datetimeFigureOut">
              <a:rPr lang="en-US" smtClean="0"/>
              <a:t>5/6/2022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27490390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CF4FFF-F3C5-644F-B246-E0EE097201C8}" type="datetimeFigureOut">
              <a:rPr lang="en-US" smtClean="0"/>
              <a:t>5/6/2022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17487590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1"/>
            <a:ext cx="3932237" cy="1600200"/>
          </a:xfrm>
        </p:spPr>
        <p:txBody>
          <a:bodyPr anchor="b"/>
          <a:lstStyle>
            <a:lvl1pPr>
              <a:defRPr sz="3100"/>
            </a:lvl1pPr>
          </a:lstStyle>
          <a:p>
            <a:r>
              <a:rPr lang="en-GB"/>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90" y="2057402"/>
            <a:ext cx="3932237" cy="3811588"/>
          </a:xfrm>
        </p:spPr>
        <p:txBody>
          <a:bodyPr/>
          <a:lstStyle>
            <a:lvl1pPr marL="0" indent="0">
              <a:buNone/>
              <a:defRPr sz="1500"/>
            </a:lvl1pPr>
            <a:lvl2pPr marL="426848" indent="0">
              <a:buNone/>
              <a:defRPr sz="1300"/>
            </a:lvl2pPr>
            <a:lvl3pPr marL="853696" indent="0">
              <a:buNone/>
              <a:defRPr sz="1100"/>
            </a:lvl3pPr>
            <a:lvl4pPr marL="1280544" indent="0">
              <a:buNone/>
              <a:defRPr sz="900"/>
            </a:lvl4pPr>
            <a:lvl5pPr marL="1707392" indent="0">
              <a:buNone/>
              <a:defRPr sz="900"/>
            </a:lvl5pPr>
            <a:lvl6pPr marL="2134240" indent="0">
              <a:buNone/>
              <a:defRPr sz="900"/>
            </a:lvl6pPr>
            <a:lvl7pPr marL="2561088" indent="0">
              <a:buNone/>
              <a:defRPr sz="900"/>
            </a:lvl7pPr>
            <a:lvl8pPr marL="2987936" indent="0">
              <a:buNone/>
              <a:defRPr sz="900"/>
            </a:lvl8pPr>
            <a:lvl9pPr marL="3414784"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8CF4FFF-F3C5-644F-B246-E0EE097201C8}" type="datetimeFigureOut">
              <a:rPr lang="en-US" smtClean="0"/>
              <a:t>5/6/2022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7561727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1"/>
            <a:ext cx="3932237" cy="1600200"/>
          </a:xfrm>
        </p:spPr>
        <p:txBody>
          <a:bodyPr anchor="b"/>
          <a:lstStyle>
            <a:lvl1pPr>
              <a:defRPr sz="31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00"/>
            </a:lvl1pPr>
            <a:lvl2pPr marL="426848" indent="0">
              <a:buNone/>
              <a:defRPr sz="2700"/>
            </a:lvl2pPr>
            <a:lvl3pPr marL="853696" indent="0">
              <a:buNone/>
              <a:defRPr sz="2300"/>
            </a:lvl3pPr>
            <a:lvl4pPr marL="1280544" indent="0">
              <a:buNone/>
              <a:defRPr sz="1900"/>
            </a:lvl4pPr>
            <a:lvl5pPr marL="1707392" indent="0">
              <a:buNone/>
              <a:defRPr sz="1900"/>
            </a:lvl5pPr>
            <a:lvl6pPr marL="2134240" indent="0">
              <a:buNone/>
              <a:defRPr sz="1900"/>
            </a:lvl6pPr>
            <a:lvl7pPr marL="2561088" indent="0">
              <a:buNone/>
              <a:defRPr sz="1900"/>
            </a:lvl7pPr>
            <a:lvl8pPr marL="2987936" indent="0">
              <a:buNone/>
              <a:defRPr sz="1900"/>
            </a:lvl8pPr>
            <a:lvl9pPr marL="3414784" indent="0">
              <a:buNone/>
              <a:defRPr sz="1900"/>
            </a:lvl9pPr>
          </a:lstStyle>
          <a:p>
            <a:r>
              <a:rPr lang="en-GB"/>
              <a:t>Click icon to add picture</a:t>
            </a:r>
            <a:endParaRPr lang="en-US"/>
          </a:p>
        </p:txBody>
      </p:sp>
      <p:sp>
        <p:nvSpPr>
          <p:cNvPr id="4" name="Text Placeholder 3"/>
          <p:cNvSpPr>
            <a:spLocks noGrp="1"/>
          </p:cNvSpPr>
          <p:nvPr>
            <p:ph type="body" sz="half" idx="2"/>
          </p:nvPr>
        </p:nvSpPr>
        <p:spPr>
          <a:xfrm>
            <a:off x="839790" y="2057402"/>
            <a:ext cx="3932237" cy="3811588"/>
          </a:xfrm>
        </p:spPr>
        <p:txBody>
          <a:bodyPr/>
          <a:lstStyle>
            <a:lvl1pPr marL="0" indent="0">
              <a:buNone/>
              <a:defRPr sz="1500"/>
            </a:lvl1pPr>
            <a:lvl2pPr marL="426848" indent="0">
              <a:buNone/>
              <a:defRPr sz="1300"/>
            </a:lvl2pPr>
            <a:lvl3pPr marL="853696" indent="0">
              <a:buNone/>
              <a:defRPr sz="1100"/>
            </a:lvl3pPr>
            <a:lvl4pPr marL="1280544" indent="0">
              <a:buNone/>
              <a:defRPr sz="900"/>
            </a:lvl4pPr>
            <a:lvl5pPr marL="1707392" indent="0">
              <a:buNone/>
              <a:defRPr sz="900"/>
            </a:lvl5pPr>
            <a:lvl6pPr marL="2134240" indent="0">
              <a:buNone/>
              <a:defRPr sz="900"/>
            </a:lvl6pPr>
            <a:lvl7pPr marL="2561088" indent="0">
              <a:buNone/>
              <a:defRPr sz="900"/>
            </a:lvl7pPr>
            <a:lvl8pPr marL="2987936" indent="0">
              <a:buNone/>
              <a:defRPr sz="900"/>
            </a:lvl8pPr>
            <a:lvl9pPr marL="3414784"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8CF4FFF-F3C5-644F-B246-E0EE097201C8}" type="datetimeFigureOut">
              <a:rPr lang="en-US" smtClean="0"/>
              <a:t>5/6/2022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187305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334434" y="188914"/>
            <a:ext cx="11523133" cy="503783"/>
          </a:xfrm>
          <a:prstGeom prst="rect">
            <a:avLst/>
          </a:prstGeom>
          <a:solidFill>
            <a:srgbClr val="0091C9"/>
          </a:solid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9"/>
          <p:cNvSpPr txBox="1">
            <a:spLocks noGrp="1"/>
          </p:cNvSpPr>
          <p:nvPr>
            <p:ph type="body" idx="1"/>
          </p:nvPr>
        </p:nvSpPr>
        <p:spPr>
          <a:xfrm>
            <a:off x="334434" y="692697"/>
            <a:ext cx="11523133" cy="43204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4" name="Google Shape;64;p9"/>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5" name="Google Shape;65;p9"/>
          <p:cNvSpPr txBox="1">
            <a:spLocks noGrp="1"/>
          </p:cNvSpPr>
          <p:nvPr>
            <p:ph type="body" idx="2"/>
          </p:nvPr>
        </p:nvSpPr>
        <p:spPr>
          <a:xfrm>
            <a:off x="334434" y="1341439"/>
            <a:ext cx="11523133" cy="49672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0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000"/>
            </a:lvl1pPr>
            <a:lvl2pPr>
              <a:defRPr sz="26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500"/>
            </a:lvl1pPr>
            <a:lvl2pPr marL="426859" indent="0">
              <a:buNone/>
              <a:defRPr sz="1300"/>
            </a:lvl2pPr>
            <a:lvl3pPr marL="853717" indent="0">
              <a:buNone/>
              <a:defRPr sz="1100"/>
            </a:lvl3pPr>
            <a:lvl4pPr marL="1280576" indent="0">
              <a:buNone/>
              <a:defRPr sz="900"/>
            </a:lvl4pPr>
            <a:lvl5pPr marL="1707435" indent="0">
              <a:buNone/>
              <a:defRPr sz="900"/>
            </a:lvl5pPr>
            <a:lvl6pPr marL="2134293" indent="0">
              <a:buNone/>
              <a:defRPr sz="900"/>
            </a:lvl6pPr>
            <a:lvl7pPr marL="2561152" indent="0">
              <a:buNone/>
              <a:defRPr sz="900"/>
            </a:lvl7pPr>
            <a:lvl8pPr marL="2988011" indent="0">
              <a:buNone/>
              <a:defRPr sz="900"/>
            </a:lvl8pPr>
            <a:lvl9pPr marL="3414869"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8CF4FFF-F3C5-644F-B246-E0EE097201C8}" type="datetimeFigureOut">
              <a:rPr lang="en-US" smtClean="0"/>
              <a:t>5/6/2022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7561727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0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000"/>
            </a:lvl1pPr>
            <a:lvl2pPr marL="426859" indent="0">
              <a:buNone/>
              <a:defRPr sz="2600"/>
            </a:lvl2pPr>
            <a:lvl3pPr marL="853717" indent="0">
              <a:buNone/>
              <a:defRPr sz="2200"/>
            </a:lvl3pPr>
            <a:lvl4pPr marL="1280576" indent="0">
              <a:buNone/>
              <a:defRPr sz="1900"/>
            </a:lvl4pPr>
            <a:lvl5pPr marL="1707435" indent="0">
              <a:buNone/>
              <a:defRPr sz="1900"/>
            </a:lvl5pPr>
            <a:lvl6pPr marL="2134293" indent="0">
              <a:buNone/>
              <a:defRPr sz="1900"/>
            </a:lvl6pPr>
            <a:lvl7pPr marL="2561152" indent="0">
              <a:buNone/>
              <a:defRPr sz="1900"/>
            </a:lvl7pPr>
            <a:lvl8pPr marL="2988011" indent="0">
              <a:buNone/>
              <a:defRPr sz="1900"/>
            </a:lvl8pPr>
            <a:lvl9pPr marL="3414869" indent="0">
              <a:buNone/>
              <a:defRPr sz="1900"/>
            </a:lvl9pPr>
          </a:lstStyle>
          <a:p>
            <a:r>
              <a:rPr lang="en-GB"/>
              <a:t>Click icon to add picture</a:t>
            </a:r>
            <a:endParaRPr lang="en-US"/>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500"/>
            </a:lvl1pPr>
            <a:lvl2pPr marL="426859" indent="0">
              <a:buNone/>
              <a:defRPr sz="1300"/>
            </a:lvl2pPr>
            <a:lvl3pPr marL="853717" indent="0">
              <a:buNone/>
              <a:defRPr sz="1100"/>
            </a:lvl3pPr>
            <a:lvl4pPr marL="1280576" indent="0">
              <a:buNone/>
              <a:defRPr sz="900"/>
            </a:lvl4pPr>
            <a:lvl5pPr marL="1707435" indent="0">
              <a:buNone/>
              <a:defRPr sz="900"/>
            </a:lvl5pPr>
            <a:lvl6pPr marL="2134293" indent="0">
              <a:buNone/>
              <a:defRPr sz="900"/>
            </a:lvl6pPr>
            <a:lvl7pPr marL="2561152" indent="0">
              <a:buNone/>
              <a:defRPr sz="900"/>
            </a:lvl7pPr>
            <a:lvl8pPr marL="2988011" indent="0">
              <a:buNone/>
              <a:defRPr sz="900"/>
            </a:lvl8pPr>
            <a:lvl9pPr marL="3414869"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8CF4FFF-F3C5-644F-B246-E0EE097201C8}" type="datetimeFigureOut">
              <a:rPr lang="en-US" smtClean="0"/>
              <a:t>5/6/2022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1873051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8CF4FFF-F3C5-644F-B246-E0EE097201C8}" type="datetimeFigureOut">
              <a:rPr lang="en-US" smtClean="0"/>
              <a:t>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39262475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8CF4FFF-F3C5-644F-B246-E0EE097201C8}" type="datetimeFigureOut">
              <a:rPr lang="en-US" smtClean="0"/>
              <a:t>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29994144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334436" y="188916"/>
            <a:ext cx="11523133" cy="503783"/>
          </a:xfrm>
          <a:prstGeom prst="rect">
            <a:avLst/>
          </a:prstGeom>
          <a:solidFill>
            <a:srgbClr val="0072C6"/>
          </a:solidFill>
          <a:ln>
            <a:noFill/>
          </a:ln>
        </p:spPr>
        <p:txBody>
          <a:bodyPr spcFirstLastPara="1" wrap="square" lIns="91425" tIns="45700" rIns="91425" bIns="45700" anchor="t" anchorCtr="0">
            <a:noAutofit/>
          </a:bodyPr>
          <a:lstStyle>
            <a:lvl1pPr marR="0" lvl="0" algn="l" rtl="0">
              <a:spcBef>
                <a:spcPts val="560"/>
              </a:spcBef>
              <a:spcAft>
                <a:spcPts val="0"/>
              </a:spcAft>
              <a:buClr>
                <a:schemeClr val="lt1"/>
              </a:buClr>
              <a:buSzPts val="2400"/>
              <a:buFont typeface="Arial Black"/>
              <a:buNone/>
              <a:defRPr sz="23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700"/>
            </a:lvl2pPr>
            <a:lvl3pPr lvl="2">
              <a:spcBef>
                <a:spcPts val="0"/>
              </a:spcBef>
              <a:spcAft>
                <a:spcPts val="0"/>
              </a:spcAft>
              <a:buSzPts val="1400"/>
              <a:buNone/>
              <a:defRPr sz="1700"/>
            </a:lvl3pPr>
            <a:lvl4pPr lvl="3">
              <a:spcBef>
                <a:spcPts val="0"/>
              </a:spcBef>
              <a:spcAft>
                <a:spcPts val="0"/>
              </a:spcAft>
              <a:buSzPts val="1400"/>
              <a:buNone/>
              <a:defRPr sz="1700"/>
            </a:lvl4pPr>
            <a:lvl5pPr lvl="4">
              <a:spcBef>
                <a:spcPts val="0"/>
              </a:spcBef>
              <a:spcAft>
                <a:spcPts val="0"/>
              </a:spcAft>
              <a:buSzPts val="1400"/>
              <a:buNone/>
              <a:defRPr sz="1700"/>
            </a:lvl5pPr>
            <a:lvl6pPr lvl="5">
              <a:spcBef>
                <a:spcPts val="0"/>
              </a:spcBef>
              <a:spcAft>
                <a:spcPts val="0"/>
              </a:spcAft>
              <a:buSzPts val="1400"/>
              <a:buNone/>
              <a:defRPr sz="1700"/>
            </a:lvl6pPr>
            <a:lvl7pPr lvl="6">
              <a:spcBef>
                <a:spcPts val="0"/>
              </a:spcBef>
              <a:spcAft>
                <a:spcPts val="0"/>
              </a:spcAft>
              <a:buSzPts val="1400"/>
              <a:buNone/>
              <a:defRPr sz="1700"/>
            </a:lvl7pPr>
            <a:lvl8pPr lvl="7">
              <a:spcBef>
                <a:spcPts val="0"/>
              </a:spcBef>
              <a:spcAft>
                <a:spcPts val="0"/>
              </a:spcAft>
              <a:buSzPts val="1400"/>
              <a:buNone/>
              <a:defRPr sz="1700"/>
            </a:lvl8pPr>
            <a:lvl9pPr lvl="8">
              <a:spcBef>
                <a:spcPts val="0"/>
              </a:spcBef>
              <a:spcAft>
                <a:spcPts val="0"/>
              </a:spcAft>
              <a:buSzPts val="1400"/>
              <a:buNone/>
              <a:defRPr sz="1700"/>
            </a:lvl9pPr>
          </a:lstStyle>
          <a:p>
            <a:endParaRPr/>
          </a:p>
        </p:txBody>
      </p:sp>
      <p:sp>
        <p:nvSpPr>
          <p:cNvPr id="11" name="Google Shape;11;p2"/>
          <p:cNvSpPr txBox="1">
            <a:spLocks noGrp="1"/>
          </p:cNvSpPr>
          <p:nvPr>
            <p:ph type="body" idx="1"/>
          </p:nvPr>
        </p:nvSpPr>
        <p:spPr>
          <a:xfrm>
            <a:off x="334436" y="692699"/>
            <a:ext cx="11523133" cy="432047"/>
          </a:xfrm>
          <a:prstGeom prst="rect">
            <a:avLst/>
          </a:prstGeom>
          <a:noFill/>
          <a:ln>
            <a:noFill/>
          </a:ln>
        </p:spPr>
        <p:txBody>
          <a:bodyPr spcFirstLastPara="1" wrap="square" lIns="0" tIns="0" rIns="0" bIns="0" anchor="t" anchorCtr="0">
            <a:normAutofit/>
          </a:bodyPr>
          <a:lstStyle>
            <a:lvl1pPr marL="426848" lvl="0" indent="-213424" algn="l">
              <a:lnSpc>
                <a:spcPct val="100000"/>
              </a:lnSpc>
              <a:spcBef>
                <a:spcPts val="560"/>
              </a:spcBef>
              <a:spcAft>
                <a:spcPts val="0"/>
              </a:spcAft>
              <a:buClr>
                <a:schemeClr val="accent5"/>
              </a:buClr>
              <a:buSzPts val="2200"/>
              <a:buNone/>
              <a:defRPr sz="2100">
                <a:solidFill>
                  <a:schemeClr val="accent5"/>
                </a:solidFill>
                <a:latin typeface="Arial"/>
                <a:ea typeface="Arial"/>
                <a:cs typeface="Arial"/>
                <a:sym typeface="Arial"/>
              </a:defRPr>
            </a:lvl1pPr>
            <a:lvl2pPr marL="853696" lvl="1" indent="-320136" algn="l">
              <a:lnSpc>
                <a:spcPct val="100000"/>
              </a:lnSpc>
              <a:spcBef>
                <a:spcPts val="560"/>
              </a:spcBef>
              <a:spcAft>
                <a:spcPts val="0"/>
              </a:spcAft>
              <a:buClr>
                <a:schemeClr val="accent5"/>
              </a:buClr>
              <a:buSzPts val="1800"/>
              <a:buChar char="•"/>
              <a:defRPr/>
            </a:lvl2pPr>
            <a:lvl3pPr marL="1280544" lvl="2" indent="-320136" algn="l">
              <a:lnSpc>
                <a:spcPct val="100000"/>
              </a:lnSpc>
              <a:spcBef>
                <a:spcPts val="560"/>
              </a:spcBef>
              <a:spcAft>
                <a:spcPts val="0"/>
              </a:spcAft>
              <a:buClr>
                <a:schemeClr val="accent5"/>
              </a:buClr>
              <a:buSzPts val="1800"/>
              <a:buChar char="–"/>
              <a:defRPr/>
            </a:lvl3pPr>
            <a:lvl4pPr marL="1707392" lvl="3" indent="-320136" algn="l">
              <a:lnSpc>
                <a:spcPct val="100000"/>
              </a:lnSpc>
              <a:spcBef>
                <a:spcPts val="560"/>
              </a:spcBef>
              <a:spcAft>
                <a:spcPts val="0"/>
              </a:spcAft>
              <a:buClr>
                <a:schemeClr val="accent5"/>
              </a:buClr>
              <a:buSzPts val="1800"/>
              <a:buChar char="•"/>
              <a:defRPr/>
            </a:lvl4pPr>
            <a:lvl5pPr marL="2134240" lvl="4" indent="-320136" algn="l">
              <a:lnSpc>
                <a:spcPct val="100000"/>
              </a:lnSpc>
              <a:spcBef>
                <a:spcPts val="560"/>
              </a:spcBef>
              <a:spcAft>
                <a:spcPts val="0"/>
              </a:spcAft>
              <a:buClr>
                <a:schemeClr val="accent5"/>
              </a:buClr>
              <a:buSzPts val="1800"/>
              <a:buChar char="–"/>
              <a:defRPr/>
            </a:lvl5pPr>
            <a:lvl6pPr marL="2561088" lvl="5" indent="-213424" algn="l">
              <a:lnSpc>
                <a:spcPct val="100000"/>
              </a:lnSpc>
              <a:spcBef>
                <a:spcPts val="560"/>
              </a:spcBef>
              <a:spcAft>
                <a:spcPts val="0"/>
              </a:spcAft>
              <a:buClr>
                <a:schemeClr val="dk2"/>
              </a:buClr>
              <a:buSzPts val="1800"/>
              <a:buNone/>
              <a:defRPr/>
            </a:lvl6pPr>
            <a:lvl7pPr marL="2987936" lvl="6" indent="-320136" algn="l">
              <a:spcBef>
                <a:spcPts val="560"/>
              </a:spcBef>
              <a:spcAft>
                <a:spcPts val="0"/>
              </a:spcAft>
              <a:buClr>
                <a:schemeClr val="dk1"/>
              </a:buClr>
              <a:buSzPts val="1800"/>
              <a:buChar char="•"/>
              <a:defRPr/>
            </a:lvl7pPr>
            <a:lvl8pPr marL="3414784" lvl="7" indent="-320136" algn="l">
              <a:spcBef>
                <a:spcPts val="336"/>
              </a:spcBef>
              <a:spcAft>
                <a:spcPts val="0"/>
              </a:spcAft>
              <a:buClr>
                <a:schemeClr val="dk1"/>
              </a:buClr>
              <a:buSzPts val="1800"/>
              <a:buChar char="•"/>
              <a:defRPr/>
            </a:lvl8pPr>
            <a:lvl9pPr marL="3841632" lvl="8" indent="-320136" algn="l">
              <a:spcBef>
                <a:spcPts val="336"/>
              </a:spcBef>
              <a:spcAft>
                <a:spcPts val="0"/>
              </a:spcAft>
              <a:buClr>
                <a:schemeClr val="dk1"/>
              </a:buClr>
              <a:buSzPts val="1800"/>
              <a:buChar char="•"/>
              <a:defRPr/>
            </a:lvl9pPr>
          </a:lstStyle>
          <a:p>
            <a:endParaRPr/>
          </a:p>
        </p:txBody>
      </p:sp>
      <p:sp>
        <p:nvSpPr>
          <p:cNvPr id="12" name="Google Shape;12;p2"/>
          <p:cNvSpPr txBox="1">
            <a:spLocks noGrp="1"/>
          </p:cNvSpPr>
          <p:nvPr>
            <p:ph type="sldNum" idx="12"/>
          </p:nvPr>
        </p:nvSpPr>
        <p:spPr>
          <a:xfrm>
            <a:off x="9011840" y="638133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3" name="Google Shape;13;p2"/>
          <p:cNvSpPr txBox="1">
            <a:spLocks noGrp="1"/>
          </p:cNvSpPr>
          <p:nvPr>
            <p:ph type="body" idx="2"/>
          </p:nvPr>
        </p:nvSpPr>
        <p:spPr>
          <a:xfrm>
            <a:off x="334436" y="1341442"/>
            <a:ext cx="11523133" cy="4967287"/>
          </a:xfrm>
          <a:prstGeom prst="rect">
            <a:avLst/>
          </a:prstGeom>
          <a:noFill/>
          <a:ln>
            <a:noFill/>
          </a:ln>
        </p:spPr>
        <p:txBody>
          <a:bodyPr spcFirstLastPara="1" wrap="square" lIns="0" tIns="0" rIns="0" bIns="0" anchor="t" anchorCtr="0">
            <a:normAutofit/>
          </a:bodyPr>
          <a:lstStyle>
            <a:lvl1pPr marL="426848" lvl="0" indent="-213424" algn="l">
              <a:lnSpc>
                <a:spcPct val="100000"/>
              </a:lnSpc>
              <a:spcBef>
                <a:spcPts val="560"/>
              </a:spcBef>
              <a:spcAft>
                <a:spcPts val="0"/>
              </a:spcAft>
              <a:buClr>
                <a:schemeClr val="accent5"/>
              </a:buClr>
              <a:buSzPts val="1800"/>
              <a:buNone/>
              <a:defRPr/>
            </a:lvl1pPr>
            <a:lvl2pPr marL="853696" lvl="1" indent="-320136" algn="l">
              <a:lnSpc>
                <a:spcPct val="100000"/>
              </a:lnSpc>
              <a:spcBef>
                <a:spcPts val="560"/>
              </a:spcBef>
              <a:spcAft>
                <a:spcPts val="0"/>
              </a:spcAft>
              <a:buClr>
                <a:schemeClr val="accent5"/>
              </a:buClr>
              <a:buSzPts val="1800"/>
              <a:buChar char="•"/>
              <a:defRPr/>
            </a:lvl2pPr>
            <a:lvl3pPr marL="1280544" lvl="2" indent="-320136" algn="l">
              <a:lnSpc>
                <a:spcPct val="100000"/>
              </a:lnSpc>
              <a:spcBef>
                <a:spcPts val="560"/>
              </a:spcBef>
              <a:spcAft>
                <a:spcPts val="0"/>
              </a:spcAft>
              <a:buClr>
                <a:schemeClr val="accent5"/>
              </a:buClr>
              <a:buSzPts val="1800"/>
              <a:buChar char="–"/>
              <a:defRPr/>
            </a:lvl3pPr>
            <a:lvl4pPr marL="1707392" lvl="3" indent="-320136" algn="l">
              <a:lnSpc>
                <a:spcPct val="100000"/>
              </a:lnSpc>
              <a:spcBef>
                <a:spcPts val="560"/>
              </a:spcBef>
              <a:spcAft>
                <a:spcPts val="0"/>
              </a:spcAft>
              <a:buClr>
                <a:schemeClr val="accent5"/>
              </a:buClr>
              <a:buSzPts val="1800"/>
              <a:buChar char="•"/>
              <a:defRPr/>
            </a:lvl4pPr>
            <a:lvl5pPr marL="2134240" lvl="4" indent="-320136" algn="l">
              <a:lnSpc>
                <a:spcPct val="100000"/>
              </a:lnSpc>
              <a:spcBef>
                <a:spcPts val="560"/>
              </a:spcBef>
              <a:spcAft>
                <a:spcPts val="0"/>
              </a:spcAft>
              <a:buClr>
                <a:schemeClr val="accent5"/>
              </a:buClr>
              <a:buSzPts val="1800"/>
              <a:buChar char="–"/>
              <a:defRPr/>
            </a:lvl5pPr>
            <a:lvl6pPr marL="2561088" lvl="5" indent="-213424" algn="l">
              <a:lnSpc>
                <a:spcPct val="100000"/>
              </a:lnSpc>
              <a:spcBef>
                <a:spcPts val="560"/>
              </a:spcBef>
              <a:spcAft>
                <a:spcPts val="0"/>
              </a:spcAft>
              <a:buClr>
                <a:schemeClr val="dk2"/>
              </a:buClr>
              <a:buSzPts val="1800"/>
              <a:buNone/>
              <a:defRPr/>
            </a:lvl6pPr>
            <a:lvl7pPr marL="2987936" lvl="6" indent="-320136" algn="l">
              <a:spcBef>
                <a:spcPts val="560"/>
              </a:spcBef>
              <a:spcAft>
                <a:spcPts val="0"/>
              </a:spcAft>
              <a:buClr>
                <a:schemeClr val="dk1"/>
              </a:buClr>
              <a:buSzPts val="1800"/>
              <a:buChar char="•"/>
              <a:defRPr/>
            </a:lvl7pPr>
            <a:lvl8pPr marL="3414784" lvl="7" indent="-320136" algn="l">
              <a:spcBef>
                <a:spcPts val="336"/>
              </a:spcBef>
              <a:spcAft>
                <a:spcPts val="0"/>
              </a:spcAft>
              <a:buClr>
                <a:schemeClr val="dk1"/>
              </a:buClr>
              <a:buSzPts val="1800"/>
              <a:buChar char="•"/>
              <a:defRPr/>
            </a:lvl8pPr>
            <a:lvl9pPr marL="3841632" lvl="8" indent="-320136" algn="l">
              <a:spcBef>
                <a:spcPts val="33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299301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334435" y="188915"/>
            <a:ext cx="11523133" cy="503783"/>
          </a:xfrm>
          <a:prstGeom prst="rect">
            <a:avLst/>
          </a:prstGeom>
          <a:solidFill>
            <a:srgbClr val="0072C6"/>
          </a:solidFill>
          <a:ln>
            <a:noFill/>
          </a:ln>
        </p:spPr>
        <p:txBody>
          <a:bodyPr spcFirstLastPara="1" wrap="square" lIns="91425" tIns="45700" rIns="91425" bIns="45700" anchor="t" anchorCtr="0">
            <a:noAutofit/>
          </a:bodyPr>
          <a:lstStyle>
            <a:lvl1pPr marR="0" lvl="0" algn="l" rtl="0">
              <a:spcBef>
                <a:spcPts val="560"/>
              </a:spcBef>
              <a:spcAft>
                <a:spcPts val="0"/>
              </a:spcAft>
              <a:buClr>
                <a:schemeClr val="lt1"/>
              </a:buClr>
              <a:buSzPts val="2400"/>
              <a:buFont typeface="Arial Black"/>
              <a:buNone/>
              <a:defRPr sz="22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700"/>
            </a:lvl2pPr>
            <a:lvl3pPr lvl="2">
              <a:spcBef>
                <a:spcPts val="0"/>
              </a:spcBef>
              <a:spcAft>
                <a:spcPts val="0"/>
              </a:spcAft>
              <a:buSzPts val="1400"/>
              <a:buNone/>
              <a:defRPr sz="1700"/>
            </a:lvl3pPr>
            <a:lvl4pPr lvl="3">
              <a:spcBef>
                <a:spcPts val="0"/>
              </a:spcBef>
              <a:spcAft>
                <a:spcPts val="0"/>
              </a:spcAft>
              <a:buSzPts val="1400"/>
              <a:buNone/>
              <a:defRPr sz="1700"/>
            </a:lvl4pPr>
            <a:lvl5pPr lvl="4">
              <a:spcBef>
                <a:spcPts val="0"/>
              </a:spcBef>
              <a:spcAft>
                <a:spcPts val="0"/>
              </a:spcAft>
              <a:buSzPts val="1400"/>
              <a:buNone/>
              <a:defRPr sz="1700"/>
            </a:lvl5pPr>
            <a:lvl6pPr lvl="5">
              <a:spcBef>
                <a:spcPts val="0"/>
              </a:spcBef>
              <a:spcAft>
                <a:spcPts val="0"/>
              </a:spcAft>
              <a:buSzPts val="1400"/>
              <a:buNone/>
              <a:defRPr sz="1700"/>
            </a:lvl6pPr>
            <a:lvl7pPr lvl="6">
              <a:spcBef>
                <a:spcPts val="0"/>
              </a:spcBef>
              <a:spcAft>
                <a:spcPts val="0"/>
              </a:spcAft>
              <a:buSzPts val="1400"/>
              <a:buNone/>
              <a:defRPr sz="1700"/>
            </a:lvl7pPr>
            <a:lvl8pPr lvl="7">
              <a:spcBef>
                <a:spcPts val="0"/>
              </a:spcBef>
              <a:spcAft>
                <a:spcPts val="0"/>
              </a:spcAft>
              <a:buSzPts val="1400"/>
              <a:buNone/>
              <a:defRPr sz="1700"/>
            </a:lvl8pPr>
            <a:lvl9pPr lvl="8">
              <a:spcBef>
                <a:spcPts val="0"/>
              </a:spcBef>
              <a:spcAft>
                <a:spcPts val="0"/>
              </a:spcAft>
              <a:buSzPts val="1400"/>
              <a:buNone/>
              <a:defRPr sz="1700"/>
            </a:lvl9pPr>
          </a:lstStyle>
          <a:p>
            <a:endParaRPr/>
          </a:p>
        </p:txBody>
      </p:sp>
      <p:sp>
        <p:nvSpPr>
          <p:cNvPr id="11" name="Google Shape;11;p2"/>
          <p:cNvSpPr txBox="1">
            <a:spLocks noGrp="1"/>
          </p:cNvSpPr>
          <p:nvPr>
            <p:ph type="body" idx="1"/>
          </p:nvPr>
        </p:nvSpPr>
        <p:spPr>
          <a:xfrm>
            <a:off x="334435" y="692698"/>
            <a:ext cx="11523133" cy="432047"/>
          </a:xfrm>
          <a:prstGeom prst="rect">
            <a:avLst/>
          </a:prstGeom>
          <a:noFill/>
          <a:ln>
            <a:noFill/>
          </a:ln>
        </p:spPr>
        <p:txBody>
          <a:bodyPr spcFirstLastPara="1" wrap="square" lIns="0" tIns="0" rIns="0" bIns="0" anchor="t" anchorCtr="0">
            <a:normAutofit/>
          </a:bodyPr>
          <a:lstStyle>
            <a:lvl1pPr marL="426859" lvl="0" indent="-213429" algn="l">
              <a:lnSpc>
                <a:spcPct val="100000"/>
              </a:lnSpc>
              <a:spcBef>
                <a:spcPts val="560"/>
              </a:spcBef>
              <a:spcAft>
                <a:spcPts val="0"/>
              </a:spcAft>
              <a:buClr>
                <a:schemeClr val="accent5"/>
              </a:buClr>
              <a:buSzPts val="2200"/>
              <a:buNone/>
              <a:defRPr sz="2100">
                <a:solidFill>
                  <a:schemeClr val="accent5"/>
                </a:solidFill>
                <a:latin typeface="Arial"/>
                <a:ea typeface="Arial"/>
                <a:cs typeface="Arial"/>
                <a:sym typeface="Arial"/>
              </a:defRPr>
            </a:lvl1pPr>
            <a:lvl2pPr marL="853717" lvl="1" indent="-320144" algn="l">
              <a:lnSpc>
                <a:spcPct val="100000"/>
              </a:lnSpc>
              <a:spcBef>
                <a:spcPts val="560"/>
              </a:spcBef>
              <a:spcAft>
                <a:spcPts val="0"/>
              </a:spcAft>
              <a:buClr>
                <a:schemeClr val="accent5"/>
              </a:buClr>
              <a:buSzPts val="1800"/>
              <a:buChar char="•"/>
              <a:defRPr/>
            </a:lvl2pPr>
            <a:lvl3pPr marL="1280576" lvl="2" indent="-320144" algn="l">
              <a:lnSpc>
                <a:spcPct val="100000"/>
              </a:lnSpc>
              <a:spcBef>
                <a:spcPts val="560"/>
              </a:spcBef>
              <a:spcAft>
                <a:spcPts val="0"/>
              </a:spcAft>
              <a:buClr>
                <a:schemeClr val="accent5"/>
              </a:buClr>
              <a:buSzPts val="1800"/>
              <a:buChar char="–"/>
              <a:defRPr/>
            </a:lvl3pPr>
            <a:lvl4pPr marL="1707435" lvl="3" indent="-320144" algn="l">
              <a:lnSpc>
                <a:spcPct val="100000"/>
              </a:lnSpc>
              <a:spcBef>
                <a:spcPts val="560"/>
              </a:spcBef>
              <a:spcAft>
                <a:spcPts val="0"/>
              </a:spcAft>
              <a:buClr>
                <a:schemeClr val="accent5"/>
              </a:buClr>
              <a:buSzPts val="1800"/>
              <a:buChar char="•"/>
              <a:defRPr/>
            </a:lvl4pPr>
            <a:lvl5pPr marL="2134293" lvl="4" indent="-320144" algn="l">
              <a:lnSpc>
                <a:spcPct val="100000"/>
              </a:lnSpc>
              <a:spcBef>
                <a:spcPts val="560"/>
              </a:spcBef>
              <a:spcAft>
                <a:spcPts val="0"/>
              </a:spcAft>
              <a:buClr>
                <a:schemeClr val="accent5"/>
              </a:buClr>
              <a:buSzPts val="1800"/>
              <a:buChar char="–"/>
              <a:defRPr/>
            </a:lvl5pPr>
            <a:lvl6pPr marL="2561152" lvl="5" indent="-213429" algn="l">
              <a:lnSpc>
                <a:spcPct val="100000"/>
              </a:lnSpc>
              <a:spcBef>
                <a:spcPts val="560"/>
              </a:spcBef>
              <a:spcAft>
                <a:spcPts val="0"/>
              </a:spcAft>
              <a:buClr>
                <a:schemeClr val="dk2"/>
              </a:buClr>
              <a:buSzPts val="1800"/>
              <a:buNone/>
              <a:defRPr/>
            </a:lvl6pPr>
            <a:lvl7pPr marL="2988011" lvl="6" indent="-320144" algn="l">
              <a:spcBef>
                <a:spcPts val="560"/>
              </a:spcBef>
              <a:spcAft>
                <a:spcPts val="0"/>
              </a:spcAft>
              <a:buClr>
                <a:schemeClr val="dk1"/>
              </a:buClr>
              <a:buSzPts val="1800"/>
              <a:buChar char="•"/>
              <a:defRPr/>
            </a:lvl7pPr>
            <a:lvl8pPr marL="3414869" lvl="7" indent="-320144" algn="l">
              <a:spcBef>
                <a:spcPts val="336"/>
              </a:spcBef>
              <a:spcAft>
                <a:spcPts val="0"/>
              </a:spcAft>
              <a:buClr>
                <a:schemeClr val="dk1"/>
              </a:buClr>
              <a:buSzPts val="1800"/>
              <a:buChar char="•"/>
              <a:defRPr/>
            </a:lvl8pPr>
            <a:lvl9pPr marL="3841728" lvl="8" indent="-320144" algn="l">
              <a:spcBef>
                <a:spcPts val="336"/>
              </a:spcBef>
              <a:spcAft>
                <a:spcPts val="0"/>
              </a:spcAft>
              <a:buClr>
                <a:schemeClr val="dk1"/>
              </a:buClr>
              <a:buSzPts val="1800"/>
              <a:buChar char="•"/>
              <a:defRPr/>
            </a:lvl9pPr>
          </a:lstStyle>
          <a:p>
            <a:endParaRPr/>
          </a:p>
        </p:txBody>
      </p:sp>
      <p:sp>
        <p:nvSpPr>
          <p:cNvPr id="12" name="Google Shape;12;p2"/>
          <p:cNvSpPr txBox="1">
            <a:spLocks noGrp="1"/>
          </p:cNvSpPr>
          <p:nvPr>
            <p:ph type="sldNum" idx="12"/>
          </p:nvPr>
        </p:nvSpPr>
        <p:spPr>
          <a:xfrm>
            <a:off x="9011840" y="6381330"/>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3" name="Google Shape;13;p2"/>
          <p:cNvSpPr txBox="1">
            <a:spLocks noGrp="1"/>
          </p:cNvSpPr>
          <p:nvPr>
            <p:ph type="body" idx="2"/>
          </p:nvPr>
        </p:nvSpPr>
        <p:spPr>
          <a:xfrm>
            <a:off x="334435" y="1341440"/>
            <a:ext cx="11523133" cy="4967287"/>
          </a:xfrm>
          <a:prstGeom prst="rect">
            <a:avLst/>
          </a:prstGeom>
          <a:noFill/>
          <a:ln>
            <a:noFill/>
          </a:ln>
        </p:spPr>
        <p:txBody>
          <a:bodyPr spcFirstLastPara="1" wrap="square" lIns="0" tIns="0" rIns="0" bIns="0" anchor="t" anchorCtr="0">
            <a:normAutofit/>
          </a:bodyPr>
          <a:lstStyle>
            <a:lvl1pPr marL="426859" lvl="0" indent="-213429" algn="l">
              <a:lnSpc>
                <a:spcPct val="100000"/>
              </a:lnSpc>
              <a:spcBef>
                <a:spcPts val="560"/>
              </a:spcBef>
              <a:spcAft>
                <a:spcPts val="0"/>
              </a:spcAft>
              <a:buClr>
                <a:schemeClr val="accent5"/>
              </a:buClr>
              <a:buSzPts val="1800"/>
              <a:buNone/>
              <a:defRPr/>
            </a:lvl1pPr>
            <a:lvl2pPr marL="853717" lvl="1" indent="-320144" algn="l">
              <a:lnSpc>
                <a:spcPct val="100000"/>
              </a:lnSpc>
              <a:spcBef>
                <a:spcPts val="560"/>
              </a:spcBef>
              <a:spcAft>
                <a:spcPts val="0"/>
              </a:spcAft>
              <a:buClr>
                <a:schemeClr val="accent5"/>
              </a:buClr>
              <a:buSzPts val="1800"/>
              <a:buChar char="•"/>
              <a:defRPr/>
            </a:lvl2pPr>
            <a:lvl3pPr marL="1280576" lvl="2" indent="-320144" algn="l">
              <a:lnSpc>
                <a:spcPct val="100000"/>
              </a:lnSpc>
              <a:spcBef>
                <a:spcPts val="560"/>
              </a:spcBef>
              <a:spcAft>
                <a:spcPts val="0"/>
              </a:spcAft>
              <a:buClr>
                <a:schemeClr val="accent5"/>
              </a:buClr>
              <a:buSzPts val="1800"/>
              <a:buChar char="–"/>
              <a:defRPr/>
            </a:lvl3pPr>
            <a:lvl4pPr marL="1707435" lvl="3" indent="-320144" algn="l">
              <a:lnSpc>
                <a:spcPct val="100000"/>
              </a:lnSpc>
              <a:spcBef>
                <a:spcPts val="560"/>
              </a:spcBef>
              <a:spcAft>
                <a:spcPts val="0"/>
              </a:spcAft>
              <a:buClr>
                <a:schemeClr val="accent5"/>
              </a:buClr>
              <a:buSzPts val="1800"/>
              <a:buChar char="•"/>
              <a:defRPr/>
            </a:lvl4pPr>
            <a:lvl5pPr marL="2134293" lvl="4" indent="-320144" algn="l">
              <a:lnSpc>
                <a:spcPct val="100000"/>
              </a:lnSpc>
              <a:spcBef>
                <a:spcPts val="560"/>
              </a:spcBef>
              <a:spcAft>
                <a:spcPts val="0"/>
              </a:spcAft>
              <a:buClr>
                <a:schemeClr val="accent5"/>
              </a:buClr>
              <a:buSzPts val="1800"/>
              <a:buChar char="–"/>
              <a:defRPr/>
            </a:lvl5pPr>
            <a:lvl6pPr marL="2561152" lvl="5" indent="-213429" algn="l">
              <a:lnSpc>
                <a:spcPct val="100000"/>
              </a:lnSpc>
              <a:spcBef>
                <a:spcPts val="560"/>
              </a:spcBef>
              <a:spcAft>
                <a:spcPts val="0"/>
              </a:spcAft>
              <a:buClr>
                <a:schemeClr val="dk2"/>
              </a:buClr>
              <a:buSzPts val="1800"/>
              <a:buNone/>
              <a:defRPr/>
            </a:lvl6pPr>
            <a:lvl7pPr marL="2988011" lvl="6" indent="-320144" algn="l">
              <a:spcBef>
                <a:spcPts val="560"/>
              </a:spcBef>
              <a:spcAft>
                <a:spcPts val="0"/>
              </a:spcAft>
              <a:buClr>
                <a:schemeClr val="dk1"/>
              </a:buClr>
              <a:buSzPts val="1800"/>
              <a:buChar char="•"/>
              <a:defRPr/>
            </a:lvl7pPr>
            <a:lvl8pPr marL="3414869" lvl="7" indent="-320144" algn="l">
              <a:spcBef>
                <a:spcPts val="336"/>
              </a:spcBef>
              <a:spcAft>
                <a:spcPts val="0"/>
              </a:spcAft>
              <a:buClr>
                <a:schemeClr val="dk1"/>
              </a:buClr>
              <a:buSzPts val="1800"/>
              <a:buChar char="•"/>
              <a:defRPr/>
            </a:lvl8pPr>
            <a:lvl9pPr marL="3841728" lvl="8" indent="-320144" algn="l">
              <a:spcBef>
                <a:spcPts val="33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299301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766" name="Title Text"/>
          <p:cNvSpPr txBox="1">
            <a:spLocks noGrp="1"/>
          </p:cNvSpPr>
          <p:nvPr>
            <p:ph type="title"/>
          </p:nvPr>
        </p:nvSpPr>
        <p:spPr>
          <a:xfrm>
            <a:off x="334434" y="188914"/>
            <a:ext cx="11523135" cy="503785"/>
          </a:xfrm>
          <a:prstGeom prst="rect">
            <a:avLst/>
          </a:prstGeom>
          <a:solidFill>
            <a:schemeClr val="accent6"/>
          </a:solidFill>
        </p:spPr>
        <p:txBody>
          <a:bodyPr lIns="45699" tIns="45699" rIns="45699" bIns="45699" anchor="t">
            <a:normAutofit/>
          </a:bodyPr>
          <a:lstStyle>
            <a:lvl1pPr defTabSz="853716">
              <a:lnSpc>
                <a:spcPct val="90000"/>
              </a:lnSpc>
              <a:spcBef>
                <a:spcPts val="500"/>
              </a:spcBef>
              <a:defRPr sz="2200">
                <a:solidFill>
                  <a:srgbClr val="FFFFFF"/>
                </a:solidFill>
                <a:latin typeface="Arial Black"/>
                <a:ea typeface="Arial Black"/>
                <a:cs typeface="Arial Black"/>
                <a:sym typeface="Arial Black"/>
              </a:defRPr>
            </a:lvl1pPr>
          </a:lstStyle>
          <a:p>
            <a:r>
              <a:t>Title Text</a:t>
            </a:r>
          </a:p>
        </p:txBody>
      </p:sp>
      <p:sp>
        <p:nvSpPr>
          <p:cNvPr id="767" name="Body Level One…"/>
          <p:cNvSpPr txBox="1">
            <a:spLocks noGrp="1"/>
          </p:cNvSpPr>
          <p:nvPr>
            <p:ph type="body" sz="quarter" idx="1"/>
          </p:nvPr>
        </p:nvSpPr>
        <p:spPr>
          <a:xfrm>
            <a:off x="334434" y="692697"/>
            <a:ext cx="11523135" cy="432048"/>
          </a:xfrm>
          <a:prstGeom prst="rect">
            <a:avLst/>
          </a:prstGeom>
        </p:spPr>
        <p:txBody>
          <a:bodyPr/>
          <a:lstStyle>
            <a:lvl1pPr marL="213429" indent="1" defTabSz="853716">
              <a:spcBef>
                <a:spcPts val="500"/>
              </a:spcBef>
              <a:defRPr sz="2100">
                <a:solidFill>
                  <a:srgbClr val="5B9BD5"/>
                </a:solidFill>
              </a:defRPr>
            </a:lvl1pPr>
            <a:lvl2pPr marL="839164" indent="-305592" defTabSz="853716">
              <a:spcBef>
                <a:spcPts val="500"/>
              </a:spcBef>
              <a:buSzPts val="2100"/>
              <a:defRPr sz="2100">
                <a:solidFill>
                  <a:srgbClr val="5B9BD5"/>
                </a:solidFill>
              </a:defRPr>
            </a:lvl2pPr>
            <a:lvl3pPr marL="1314275" indent="-353843" defTabSz="853716">
              <a:spcBef>
                <a:spcPts val="500"/>
              </a:spcBef>
              <a:buSzPts val="2100"/>
              <a:defRPr sz="2100">
                <a:solidFill>
                  <a:srgbClr val="5B9BD5"/>
                </a:solidFill>
              </a:defRPr>
            </a:lvl3pPr>
            <a:lvl4pPr marL="1782762" indent="-395471" defTabSz="853716">
              <a:spcBef>
                <a:spcPts val="500"/>
              </a:spcBef>
              <a:buSzPts val="2100"/>
              <a:defRPr sz="2100">
                <a:solidFill>
                  <a:srgbClr val="5B9BD5"/>
                </a:solidFill>
              </a:defRPr>
            </a:lvl4pPr>
            <a:lvl5pPr marL="2209620" indent="-395471" defTabSz="853716">
              <a:spcBef>
                <a:spcPts val="500"/>
              </a:spcBef>
              <a:buSzPts val="2100"/>
              <a:defRPr sz="2100">
                <a:solidFill>
                  <a:srgbClr val="5B9BD5"/>
                </a:solidFill>
              </a:defRPr>
            </a:lvl5pPr>
          </a:lstStyle>
          <a:p>
            <a:r>
              <a:t>Body Level One</a:t>
            </a:r>
          </a:p>
          <a:p>
            <a:pPr lvl="1"/>
            <a:r>
              <a:t>Body Level Two</a:t>
            </a:r>
          </a:p>
          <a:p>
            <a:pPr lvl="2"/>
            <a:r>
              <a:t>Body Level Three</a:t>
            </a:r>
          </a:p>
          <a:p>
            <a:pPr lvl="3"/>
            <a:r>
              <a:t>Body Level Four</a:t>
            </a:r>
          </a:p>
          <a:p>
            <a:pPr lvl="4"/>
            <a:r>
              <a:t>Body Level Five</a:t>
            </a:r>
          </a:p>
        </p:txBody>
      </p:sp>
      <p:sp>
        <p:nvSpPr>
          <p:cNvPr id="768" name="Google Shape;13;p2"/>
          <p:cNvSpPr txBox="1">
            <a:spLocks noGrp="1"/>
          </p:cNvSpPr>
          <p:nvPr>
            <p:ph type="body" idx="21"/>
          </p:nvPr>
        </p:nvSpPr>
        <p:spPr>
          <a:xfrm>
            <a:off x="334434" y="1341439"/>
            <a:ext cx="11523135" cy="4967289"/>
          </a:xfrm>
          <a:prstGeom prst="rect">
            <a:avLst/>
          </a:prstGeom>
        </p:spPr>
        <p:txBody>
          <a:bodyPr/>
          <a:lstStyle/>
          <a:p>
            <a:pPr marL="213429" indent="1" defTabSz="853716">
              <a:spcBef>
                <a:spcPts val="500"/>
              </a:spcBef>
              <a:defRPr sz="2600">
                <a:solidFill>
                  <a:srgbClr val="000000"/>
                </a:solidFill>
                <a:latin typeface="Calibri"/>
                <a:ea typeface="Calibri"/>
                <a:cs typeface="Calibri"/>
                <a:sym typeface="Calibri"/>
              </a:defRPr>
            </a:pPr>
            <a:endParaRPr/>
          </a:p>
        </p:txBody>
      </p:sp>
      <p:sp>
        <p:nvSpPr>
          <p:cNvPr id="769" name="Slide Number"/>
          <p:cNvSpPr txBox="1">
            <a:spLocks noGrp="1"/>
          </p:cNvSpPr>
          <p:nvPr>
            <p:ph type="sldNum" sz="quarter" idx="2"/>
          </p:nvPr>
        </p:nvSpPr>
        <p:spPr>
          <a:xfrm>
            <a:off x="11597150" y="6444277"/>
            <a:ext cx="259490" cy="239231"/>
          </a:xfrm>
          <a:prstGeom prst="rect">
            <a:avLst/>
          </a:prstGeom>
        </p:spPr>
        <p:txBody>
          <a:bodyPr/>
          <a:lstStyle>
            <a:lvl1pPr>
              <a:defRPr sz="11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420509380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 and Two Column">
  <p:cSld name="Content and Two Column">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334434" y="188914"/>
            <a:ext cx="11523133" cy="503783"/>
          </a:xfrm>
          <a:prstGeom prst="rect">
            <a:avLst/>
          </a:prstGeom>
          <a:solidFill>
            <a:srgbClr val="0072C6"/>
          </a:solid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5"/>
          <p:cNvSpPr txBox="1">
            <a:spLocks noGrp="1"/>
          </p:cNvSpPr>
          <p:nvPr>
            <p:ph type="body" idx="1"/>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5"/>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5"/>
          <p:cNvSpPr txBox="1">
            <a:spLocks noGrp="1"/>
          </p:cNvSpPr>
          <p:nvPr>
            <p:ph type="body" idx="2"/>
          </p:nvPr>
        </p:nvSpPr>
        <p:spPr>
          <a:xfrm>
            <a:off x="334434" y="1342801"/>
            <a:ext cx="5666317" cy="511333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 name="Google Shape;38;p5"/>
          <p:cNvSpPr txBox="1">
            <a:spLocks noGrp="1"/>
          </p:cNvSpPr>
          <p:nvPr>
            <p:ph type="body" idx="3"/>
          </p:nvPr>
        </p:nvSpPr>
        <p:spPr>
          <a:xfrm>
            <a:off x="6096001" y="1341438"/>
            <a:ext cx="5760640" cy="511175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509671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79"/>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8" y="1833143"/>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endParaRPr lang="en-US"/>
          </a:p>
        </p:txBody>
      </p:sp>
    </p:spTree>
    <p:extLst>
      <p:ext uri="{BB962C8B-B14F-4D97-AF65-F5344CB8AC3E}">
        <p14:creationId xmlns:p14="http://schemas.microsoft.com/office/powerpoint/2010/main" val="11496473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600"/>
            </a:lvl1pPr>
          </a:lstStyle>
          <a:p>
            <a:r>
              <a:rPr lang="en-GB"/>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300"/>
            </a:lvl1pPr>
            <a:lvl2pPr marL="426848" indent="0" algn="ctr">
              <a:buNone/>
              <a:defRPr sz="1900"/>
            </a:lvl2pPr>
            <a:lvl3pPr marL="853696" indent="0" algn="ctr">
              <a:buNone/>
              <a:defRPr sz="1700"/>
            </a:lvl3pPr>
            <a:lvl4pPr marL="1280544" indent="0" algn="ctr">
              <a:buNone/>
              <a:defRPr sz="1500"/>
            </a:lvl4pPr>
            <a:lvl5pPr marL="1707392" indent="0" algn="ctr">
              <a:buNone/>
              <a:defRPr sz="1500"/>
            </a:lvl5pPr>
            <a:lvl6pPr marL="2134240" indent="0" algn="ctr">
              <a:buNone/>
              <a:defRPr sz="1500"/>
            </a:lvl6pPr>
            <a:lvl7pPr marL="2561088" indent="0" algn="ctr">
              <a:buNone/>
              <a:defRPr sz="1500"/>
            </a:lvl7pPr>
            <a:lvl8pPr marL="2987936" indent="0" algn="ctr">
              <a:buNone/>
              <a:defRPr sz="1500"/>
            </a:lvl8pPr>
            <a:lvl9pPr marL="3414784" indent="0" algn="ctr">
              <a:buNone/>
              <a:defRPr sz="15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8CF4FFF-F3C5-644F-B246-E0EE097201C8}" type="datetimeFigureOut">
              <a:rPr lang="en-US" smtClean="0"/>
              <a:t>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1074916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ontent and Two Column">
  <p:cSld name="1_Content and Two Column">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334434" y="188914"/>
            <a:ext cx="11523133" cy="503783"/>
          </a:xfrm>
          <a:prstGeom prst="rect">
            <a:avLst/>
          </a:prstGeom>
          <a:solidFill>
            <a:srgbClr val="0091C9"/>
          </a:solid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8" name="Google Shape;68;p10"/>
          <p:cNvSpPr txBox="1">
            <a:spLocks noGrp="1"/>
          </p:cNvSpPr>
          <p:nvPr>
            <p:ph type="body" idx="1"/>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9" name="Google Shape;69;p10"/>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10"/>
          <p:cNvSpPr txBox="1">
            <a:spLocks noGrp="1"/>
          </p:cNvSpPr>
          <p:nvPr>
            <p:ph type="body" idx="2"/>
          </p:nvPr>
        </p:nvSpPr>
        <p:spPr>
          <a:xfrm>
            <a:off x="334434" y="1342801"/>
            <a:ext cx="5666317" cy="511333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0"/>
          <p:cNvSpPr txBox="1">
            <a:spLocks noGrp="1"/>
          </p:cNvSpPr>
          <p:nvPr>
            <p:ph type="body" idx="3"/>
          </p:nvPr>
        </p:nvSpPr>
        <p:spPr>
          <a:xfrm>
            <a:off x="6096001" y="1341438"/>
            <a:ext cx="5760640" cy="511175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6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200"/>
            </a:lvl1pPr>
            <a:lvl2pPr marL="426859" indent="0" algn="ctr">
              <a:buNone/>
              <a:defRPr sz="1900"/>
            </a:lvl2pPr>
            <a:lvl3pPr marL="853717" indent="0" algn="ctr">
              <a:buNone/>
              <a:defRPr sz="1700"/>
            </a:lvl3pPr>
            <a:lvl4pPr marL="1280576" indent="0" algn="ctr">
              <a:buNone/>
              <a:defRPr sz="1500"/>
            </a:lvl4pPr>
            <a:lvl5pPr marL="1707435" indent="0" algn="ctr">
              <a:buNone/>
              <a:defRPr sz="1500"/>
            </a:lvl5pPr>
            <a:lvl6pPr marL="2134293" indent="0" algn="ctr">
              <a:buNone/>
              <a:defRPr sz="1500"/>
            </a:lvl6pPr>
            <a:lvl7pPr marL="2561152" indent="0" algn="ctr">
              <a:buNone/>
              <a:defRPr sz="1500"/>
            </a:lvl7pPr>
            <a:lvl8pPr marL="2988011" indent="0" algn="ctr">
              <a:buNone/>
              <a:defRPr sz="1500"/>
            </a:lvl8pPr>
            <a:lvl9pPr marL="3414869" indent="0" algn="ctr">
              <a:buNone/>
              <a:defRPr sz="15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8CF4FFF-F3C5-644F-B246-E0EE097201C8}" type="datetimeFigureOut">
              <a:rPr lang="en-US" smtClean="0"/>
              <a:t>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28988251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8CF4FFF-F3C5-644F-B246-E0EE097201C8}" type="datetimeFigureOut">
              <a:rPr lang="en-US" smtClean="0"/>
              <a:t>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32721525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5600"/>
            </a:lvl1pPr>
          </a:lstStyle>
          <a:p>
            <a:r>
              <a:rPr lang="en-GB"/>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300">
                <a:solidFill>
                  <a:schemeClr val="tx1">
                    <a:tint val="75000"/>
                  </a:schemeClr>
                </a:solidFill>
              </a:defRPr>
            </a:lvl1pPr>
            <a:lvl2pPr marL="426848" indent="0">
              <a:buNone/>
              <a:defRPr sz="1900">
                <a:solidFill>
                  <a:schemeClr val="tx1">
                    <a:tint val="75000"/>
                  </a:schemeClr>
                </a:solidFill>
              </a:defRPr>
            </a:lvl2pPr>
            <a:lvl3pPr marL="853696" indent="0">
              <a:buNone/>
              <a:defRPr sz="1700">
                <a:solidFill>
                  <a:schemeClr val="tx1">
                    <a:tint val="75000"/>
                  </a:schemeClr>
                </a:solidFill>
              </a:defRPr>
            </a:lvl3pPr>
            <a:lvl4pPr marL="1280544" indent="0">
              <a:buNone/>
              <a:defRPr sz="1500">
                <a:solidFill>
                  <a:schemeClr val="tx1">
                    <a:tint val="75000"/>
                  </a:schemeClr>
                </a:solidFill>
              </a:defRPr>
            </a:lvl4pPr>
            <a:lvl5pPr marL="1707392" indent="0">
              <a:buNone/>
              <a:defRPr sz="1500">
                <a:solidFill>
                  <a:schemeClr val="tx1">
                    <a:tint val="75000"/>
                  </a:schemeClr>
                </a:solidFill>
              </a:defRPr>
            </a:lvl5pPr>
            <a:lvl6pPr marL="2134240" indent="0">
              <a:buNone/>
              <a:defRPr sz="1500">
                <a:solidFill>
                  <a:schemeClr val="tx1">
                    <a:tint val="75000"/>
                  </a:schemeClr>
                </a:solidFill>
              </a:defRPr>
            </a:lvl6pPr>
            <a:lvl7pPr marL="2561088" indent="0">
              <a:buNone/>
              <a:defRPr sz="1500">
                <a:solidFill>
                  <a:schemeClr val="tx1">
                    <a:tint val="75000"/>
                  </a:schemeClr>
                </a:solidFill>
              </a:defRPr>
            </a:lvl7pPr>
            <a:lvl8pPr marL="2987936" indent="0">
              <a:buNone/>
              <a:defRPr sz="1500">
                <a:solidFill>
                  <a:schemeClr val="tx1">
                    <a:tint val="75000"/>
                  </a:schemeClr>
                </a:solidFill>
              </a:defRPr>
            </a:lvl8pPr>
            <a:lvl9pPr marL="3414784" indent="0">
              <a:buNone/>
              <a:defRPr sz="15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8CF4FFF-F3C5-644F-B246-E0EE097201C8}" type="datetimeFigureOut">
              <a:rPr lang="en-US" smtClean="0"/>
              <a:t>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38232494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600"/>
            </a:lvl1pPr>
          </a:lstStyle>
          <a:p>
            <a:r>
              <a:rPr lang="en-GB"/>
              <a:t>Click to edit Master title style</a:t>
            </a:r>
            <a:endParaRPr lang="en-US"/>
          </a:p>
        </p:txBody>
      </p:sp>
      <p:sp>
        <p:nvSpPr>
          <p:cNvPr id="3" name="Text Placeholder 2"/>
          <p:cNvSpPr>
            <a:spLocks noGrp="1"/>
          </p:cNvSpPr>
          <p:nvPr>
            <p:ph type="body" idx="1"/>
          </p:nvPr>
        </p:nvSpPr>
        <p:spPr>
          <a:xfrm>
            <a:off x="831850" y="4589464"/>
            <a:ext cx="10515600" cy="1500187"/>
          </a:xfrm>
        </p:spPr>
        <p:txBody>
          <a:bodyPr/>
          <a:lstStyle>
            <a:lvl1pPr marL="0" indent="0">
              <a:buNone/>
              <a:defRPr sz="2200">
                <a:solidFill>
                  <a:schemeClr val="tx1">
                    <a:tint val="75000"/>
                  </a:schemeClr>
                </a:solidFill>
              </a:defRPr>
            </a:lvl1pPr>
            <a:lvl2pPr marL="426859" indent="0">
              <a:buNone/>
              <a:defRPr sz="1900">
                <a:solidFill>
                  <a:schemeClr val="tx1">
                    <a:tint val="75000"/>
                  </a:schemeClr>
                </a:solidFill>
              </a:defRPr>
            </a:lvl2pPr>
            <a:lvl3pPr marL="853717" indent="0">
              <a:buNone/>
              <a:defRPr sz="1700">
                <a:solidFill>
                  <a:schemeClr val="tx1">
                    <a:tint val="75000"/>
                  </a:schemeClr>
                </a:solidFill>
              </a:defRPr>
            </a:lvl3pPr>
            <a:lvl4pPr marL="1280576" indent="0">
              <a:buNone/>
              <a:defRPr sz="1500">
                <a:solidFill>
                  <a:schemeClr val="tx1">
                    <a:tint val="75000"/>
                  </a:schemeClr>
                </a:solidFill>
              </a:defRPr>
            </a:lvl4pPr>
            <a:lvl5pPr marL="1707435" indent="0">
              <a:buNone/>
              <a:defRPr sz="1500">
                <a:solidFill>
                  <a:schemeClr val="tx1">
                    <a:tint val="75000"/>
                  </a:schemeClr>
                </a:solidFill>
              </a:defRPr>
            </a:lvl5pPr>
            <a:lvl6pPr marL="2134293" indent="0">
              <a:buNone/>
              <a:defRPr sz="1500">
                <a:solidFill>
                  <a:schemeClr val="tx1">
                    <a:tint val="75000"/>
                  </a:schemeClr>
                </a:solidFill>
              </a:defRPr>
            </a:lvl6pPr>
            <a:lvl7pPr marL="2561152" indent="0">
              <a:buNone/>
              <a:defRPr sz="1500">
                <a:solidFill>
                  <a:schemeClr val="tx1">
                    <a:tint val="75000"/>
                  </a:schemeClr>
                </a:solidFill>
              </a:defRPr>
            </a:lvl7pPr>
            <a:lvl8pPr marL="2988011" indent="0">
              <a:buNone/>
              <a:defRPr sz="1500">
                <a:solidFill>
                  <a:schemeClr val="tx1">
                    <a:tint val="75000"/>
                  </a:schemeClr>
                </a:solidFill>
              </a:defRPr>
            </a:lvl8pPr>
            <a:lvl9pPr marL="3414869" indent="0">
              <a:buNone/>
              <a:defRPr sz="15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8CF4FFF-F3C5-644F-B246-E0EE097201C8}" type="datetimeFigureOut">
              <a:rPr lang="en-US" smtClean="0"/>
              <a:t>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20021783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D8CF4FFF-F3C5-644F-B246-E0EE097201C8}" type="datetimeFigureOut">
              <a:rPr lang="en-US" smtClean="0"/>
              <a:t>5/6/2022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11361706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00" b="1"/>
            </a:lvl1pPr>
            <a:lvl2pPr marL="426848" indent="0">
              <a:buNone/>
              <a:defRPr sz="1900" b="1"/>
            </a:lvl2pPr>
            <a:lvl3pPr marL="853696" indent="0">
              <a:buNone/>
              <a:defRPr sz="1700" b="1"/>
            </a:lvl3pPr>
            <a:lvl4pPr marL="1280544" indent="0">
              <a:buNone/>
              <a:defRPr sz="1500" b="1"/>
            </a:lvl4pPr>
            <a:lvl5pPr marL="1707392" indent="0">
              <a:buNone/>
              <a:defRPr sz="1500" b="1"/>
            </a:lvl5pPr>
            <a:lvl6pPr marL="2134240" indent="0">
              <a:buNone/>
              <a:defRPr sz="1500" b="1"/>
            </a:lvl6pPr>
            <a:lvl7pPr marL="2561088" indent="0">
              <a:buNone/>
              <a:defRPr sz="1500" b="1"/>
            </a:lvl7pPr>
            <a:lvl8pPr marL="2987936" indent="0">
              <a:buNone/>
              <a:defRPr sz="1500" b="1"/>
            </a:lvl8pPr>
            <a:lvl9pPr marL="3414784" indent="0">
              <a:buNone/>
              <a:defRPr sz="1500" b="1"/>
            </a:lvl9pPr>
          </a:lstStyle>
          <a:p>
            <a:pPr lvl="0"/>
            <a:r>
              <a:rPr lang="en-GB"/>
              <a:t>Click to 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00" b="1"/>
            </a:lvl1pPr>
            <a:lvl2pPr marL="426848" indent="0">
              <a:buNone/>
              <a:defRPr sz="1900" b="1"/>
            </a:lvl2pPr>
            <a:lvl3pPr marL="853696" indent="0">
              <a:buNone/>
              <a:defRPr sz="1700" b="1"/>
            </a:lvl3pPr>
            <a:lvl4pPr marL="1280544" indent="0">
              <a:buNone/>
              <a:defRPr sz="1500" b="1"/>
            </a:lvl4pPr>
            <a:lvl5pPr marL="1707392" indent="0">
              <a:buNone/>
              <a:defRPr sz="1500" b="1"/>
            </a:lvl5pPr>
            <a:lvl6pPr marL="2134240" indent="0">
              <a:buNone/>
              <a:defRPr sz="1500" b="1"/>
            </a:lvl6pPr>
            <a:lvl7pPr marL="2561088" indent="0">
              <a:buNone/>
              <a:defRPr sz="1500" b="1"/>
            </a:lvl7pPr>
            <a:lvl8pPr marL="2987936" indent="0">
              <a:buNone/>
              <a:defRPr sz="1500" b="1"/>
            </a:lvl8pPr>
            <a:lvl9pPr marL="3414784" indent="0">
              <a:buNone/>
              <a:defRPr sz="1500" b="1"/>
            </a:lvl9pPr>
          </a:lstStyle>
          <a:p>
            <a:pPr lvl="0"/>
            <a:r>
              <a:rPr lang="en-GB"/>
              <a:t>Click to edit Master text styles</a:t>
            </a:r>
          </a:p>
        </p:txBody>
      </p:sp>
      <p:sp>
        <p:nvSpPr>
          <p:cNvPr id="6" name="Content Placeholder 5"/>
          <p:cNvSpPr>
            <a:spLocks noGrp="1"/>
          </p:cNvSpPr>
          <p:nvPr>
            <p:ph sz="quarter" idx="4"/>
          </p:nvPr>
        </p:nvSpPr>
        <p:spPr>
          <a:xfrm>
            <a:off x="6172201" y="2505077"/>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8CF4FFF-F3C5-644F-B246-E0EE097201C8}" type="datetimeFigureOut">
              <a:rPr lang="en-US" smtClean="0"/>
              <a:t>5/6/2022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22720047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200" b="1"/>
            </a:lvl1pPr>
            <a:lvl2pPr marL="426859" indent="0">
              <a:buNone/>
              <a:defRPr sz="1900" b="1"/>
            </a:lvl2pPr>
            <a:lvl3pPr marL="853717" indent="0">
              <a:buNone/>
              <a:defRPr sz="1700" b="1"/>
            </a:lvl3pPr>
            <a:lvl4pPr marL="1280576" indent="0">
              <a:buNone/>
              <a:defRPr sz="1500" b="1"/>
            </a:lvl4pPr>
            <a:lvl5pPr marL="1707435" indent="0">
              <a:buNone/>
              <a:defRPr sz="1500" b="1"/>
            </a:lvl5pPr>
            <a:lvl6pPr marL="2134293" indent="0">
              <a:buNone/>
              <a:defRPr sz="1500" b="1"/>
            </a:lvl6pPr>
            <a:lvl7pPr marL="2561152" indent="0">
              <a:buNone/>
              <a:defRPr sz="1500" b="1"/>
            </a:lvl7pPr>
            <a:lvl8pPr marL="2988011" indent="0">
              <a:buNone/>
              <a:defRPr sz="1500" b="1"/>
            </a:lvl8pPr>
            <a:lvl9pPr marL="3414869" indent="0">
              <a:buNone/>
              <a:defRPr sz="1500" b="1"/>
            </a:lvl9pPr>
          </a:lstStyle>
          <a:p>
            <a:pPr lvl="0"/>
            <a:r>
              <a:rPr lang="en-GB"/>
              <a:t>Click to edit Master text styles</a:t>
            </a:r>
          </a:p>
        </p:txBody>
      </p:sp>
      <p:sp>
        <p:nvSpPr>
          <p:cNvPr id="4" name="Content Placeholder 3"/>
          <p:cNvSpPr>
            <a:spLocks noGrp="1"/>
          </p:cNvSpPr>
          <p:nvPr>
            <p:ph sz="half" idx="2"/>
          </p:nvPr>
        </p:nvSpPr>
        <p:spPr>
          <a:xfrm>
            <a:off x="839788" y="2505076"/>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200" b="1"/>
            </a:lvl1pPr>
            <a:lvl2pPr marL="426859" indent="0">
              <a:buNone/>
              <a:defRPr sz="1900" b="1"/>
            </a:lvl2pPr>
            <a:lvl3pPr marL="853717" indent="0">
              <a:buNone/>
              <a:defRPr sz="1700" b="1"/>
            </a:lvl3pPr>
            <a:lvl4pPr marL="1280576" indent="0">
              <a:buNone/>
              <a:defRPr sz="1500" b="1"/>
            </a:lvl4pPr>
            <a:lvl5pPr marL="1707435" indent="0">
              <a:buNone/>
              <a:defRPr sz="1500" b="1"/>
            </a:lvl5pPr>
            <a:lvl6pPr marL="2134293" indent="0">
              <a:buNone/>
              <a:defRPr sz="1500" b="1"/>
            </a:lvl6pPr>
            <a:lvl7pPr marL="2561152" indent="0">
              <a:buNone/>
              <a:defRPr sz="1500" b="1"/>
            </a:lvl7pPr>
            <a:lvl8pPr marL="2988011" indent="0">
              <a:buNone/>
              <a:defRPr sz="1500" b="1"/>
            </a:lvl8pPr>
            <a:lvl9pPr marL="3414869" indent="0">
              <a:buNone/>
              <a:defRPr sz="1500" b="1"/>
            </a:lvl9pPr>
          </a:lstStyle>
          <a:p>
            <a:pPr lvl="0"/>
            <a:r>
              <a:rPr lang="en-GB"/>
              <a:t>Click to edit Master text styles</a:t>
            </a:r>
          </a:p>
        </p:txBody>
      </p:sp>
      <p:sp>
        <p:nvSpPr>
          <p:cNvPr id="6" name="Content Placeholder 5"/>
          <p:cNvSpPr>
            <a:spLocks noGrp="1"/>
          </p:cNvSpPr>
          <p:nvPr>
            <p:ph sz="quarter" idx="4"/>
          </p:nvPr>
        </p:nvSpPr>
        <p:spPr>
          <a:xfrm>
            <a:off x="6172200" y="2505076"/>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8CF4FFF-F3C5-644F-B246-E0EE097201C8}" type="datetimeFigureOut">
              <a:rPr lang="en-US" smtClean="0"/>
              <a:t>5/6/2022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8862614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D8CF4FFF-F3C5-644F-B246-E0EE097201C8}" type="datetimeFigureOut">
              <a:rPr lang="en-US" smtClean="0"/>
              <a:t>5/6/2022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9066398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CF4FFF-F3C5-644F-B246-E0EE097201C8}" type="datetimeFigureOut">
              <a:rPr lang="en-US" smtClean="0"/>
              <a:t>5/6/2022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25263241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1"/>
            <a:ext cx="3932237" cy="1600200"/>
          </a:xfrm>
        </p:spPr>
        <p:txBody>
          <a:bodyPr anchor="b"/>
          <a:lstStyle>
            <a:lvl1pPr>
              <a:defRPr sz="3100"/>
            </a:lvl1pPr>
          </a:lstStyle>
          <a:p>
            <a:r>
              <a:rPr lang="en-GB"/>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90" y="2057402"/>
            <a:ext cx="3932237" cy="3811588"/>
          </a:xfrm>
        </p:spPr>
        <p:txBody>
          <a:bodyPr/>
          <a:lstStyle>
            <a:lvl1pPr marL="0" indent="0">
              <a:buNone/>
              <a:defRPr sz="1500"/>
            </a:lvl1pPr>
            <a:lvl2pPr marL="426848" indent="0">
              <a:buNone/>
              <a:defRPr sz="1300"/>
            </a:lvl2pPr>
            <a:lvl3pPr marL="853696" indent="0">
              <a:buNone/>
              <a:defRPr sz="1100"/>
            </a:lvl3pPr>
            <a:lvl4pPr marL="1280544" indent="0">
              <a:buNone/>
              <a:defRPr sz="900"/>
            </a:lvl4pPr>
            <a:lvl5pPr marL="1707392" indent="0">
              <a:buNone/>
              <a:defRPr sz="900"/>
            </a:lvl5pPr>
            <a:lvl6pPr marL="2134240" indent="0">
              <a:buNone/>
              <a:defRPr sz="900"/>
            </a:lvl6pPr>
            <a:lvl7pPr marL="2561088" indent="0">
              <a:buNone/>
              <a:defRPr sz="900"/>
            </a:lvl7pPr>
            <a:lvl8pPr marL="2987936" indent="0">
              <a:buNone/>
              <a:defRPr sz="900"/>
            </a:lvl8pPr>
            <a:lvl9pPr marL="3414784"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8CF4FFF-F3C5-644F-B246-E0EE097201C8}" type="datetimeFigureOut">
              <a:rPr lang="en-US" smtClean="0"/>
              <a:t>5/6/2022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1470651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Three Column">
  <p:cSld name="1_Title and Three Column">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334434" y="188914"/>
            <a:ext cx="11523133" cy="503783"/>
          </a:xfrm>
          <a:prstGeom prst="rect">
            <a:avLst/>
          </a:prstGeom>
          <a:no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11"/>
          <p:cNvSpPr txBox="1">
            <a:spLocks noGrp="1"/>
          </p:cNvSpPr>
          <p:nvPr>
            <p:ph type="body" idx="1"/>
          </p:nvPr>
        </p:nvSpPr>
        <p:spPr>
          <a:xfrm>
            <a:off x="334433" y="1341438"/>
            <a:ext cx="3744384"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body" idx="2"/>
          </p:nvPr>
        </p:nvSpPr>
        <p:spPr>
          <a:xfrm>
            <a:off x="4271434" y="1341438"/>
            <a:ext cx="364913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6" name="Google Shape;76;p11"/>
          <p:cNvSpPr txBox="1">
            <a:spLocks noGrp="1"/>
          </p:cNvSpPr>
          <p:nvPr>
            <p:ph type="body" idx="3"/>
          </p:nvPr>
        </p:nvSpPr>
        <p:spPr>
          <a:xfrm>
            <a:off x="8113185" y="1341438"/>
            <a:ext cx="374438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1"/>
          <p:cNvSpPr txBox="1">
            <a:spLocks noGrp="1"/>
          </p:cNvSpPr>
          <p:nvPr>
            <p:ph type="body" idx="4"/>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8" name="Google Shape;78;p11"/>
          <p:cNvSpPr txBox="1"/>
          <p:nvPr/>
        </p:nvSpPr>
        <p:spPr>
          <a:xfrm>
            <a:off x="336000" y="190801"/>
            <a:ext cx="11523133" cy="503783"/>
          </a:xfrm>
          <a:prstGeom prst="rect">
            <a:avLst/>
          </a:prstGeom>
          <a:solidFill>
            <a:srgbClr val="0091C9"/>
          </a:solidFill>
          <a:ln>
            <a:noFill/>
          </a:ln>
        </p:spPr>
        <p:txBody>
          <a:bodyPr spcFirstLastPara="1" wrap="square" lIns="91425" tIns="45700" rIns="91425" bIns="45700" anchor="t" anchorCtr="0">
            <a:noAutofit/>
          </a:bodyPr>
          <a:lstStyle/>
          <a:p>
            <a:pPr marL="95250" marR="0" lvl="0" indent="0" algn="l" rtl="0">
              <a:spcBef>
                <a:spcPts val="0"/>
              </a:spcBef>
              <a:spcAft>
                <a:spcPts val="0"/>
              </a:spcAft>
              <a:buClr>
                <a:schemeClr val="lt1"/>
              </a:buClr>
              <a:buSzPts val="2400"/>
              <a:buFont typeface="Arial Black"/>
              <a:buNone/>
            </a:pPr>
            <a:r>
              <a:rPr lang="en-US" sz="2400">
                <a:solidFill>
                  <a:schemeClr val="lt1"/>
                </a:solidFill>
                <a:latin typeface="Arial Black"/>
                <a:ea typeface="Arial Black"/>
                <a:cs typeface="Arial Black"/>
                <a:sym typeface="Arial Black"/>
              </a:rPr>
              <a:t>Click to edit Master title style</a:t>
            </a:r>
            <a:endParaRPr sz="2400">
              <a:solidFill>
                <a:schemeClr val="lt1"/>
              </a:solidFill>
              <a:latin typeface="Arial Black"/>
              <a:ea typeface="Arial Black"/>
              <a:cs typeface="Arial Black"/>
              <a:sym typeface="Arial Black"/>
            </a:endParaRPr>
          </a:p>
        </p:txBody>
      </p:sp>
      <p:sp>
        <p:nvSpPr>
          <p:cNvPr id="79" name="Google Shape;79;p11"/>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1"/>
            <a:ext cx="3932237" cy="1600200"/>
          </a:xfrm>
        </p:spPr>
        <p:txBody>
          <a:bodyPr anchor="b"/>
          <a:lstStyle>
            <a:lvl1pPr>
              <a:defRPr sz="31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00"/>
            </a:lvl1pPr>
            <a:lvl2pPr marL="426848" indent="0">
              <a:buNone/>
              <a:defRPr sz="2700"/>
            </a:lvl2pPr>
            <a:lvl3pPr marL="853696" indent="0">
              <a:buNone/>
              <a:defRPr sz="2300"/>
            </a:lvl3pPr>
            <a:lvl4pPr marL="1280544" indent="0">
              <a:buNone/>
              <a:defRPr sz="1900"/>
            </a:lvl4pPr>
            <a:lvl5pPr marL="1707392" indent="0">
              <a:buNone/>
              <a:defRPr sz="1900"/>
            </a:lvl5pPr>
            <a:lvl6pPr marL="2134240" indent="0">
              <a:buNone/>
              <a:defRPr sz="1900"/>
            </a:lvl6pPr>
            <a:lvl7pPr marL="2561088" indent="0">
              <a:buNone/>
              <a:defRPr sz="1900"/>
            </a:lvl7pPr>
            <a:lvl8pPr marL="2987936" indent="0">
              <a:buNone/>
              <a:defRPr sz="1900"/>
            </a:lvl8pPr>
            <a:lvl9pPr marL="3414784" indent="0">
              <a:buNone/>
              <a:defRPr sz="1900"/>
            </a:lvl9pPr>
          </a:lstStyle>
          <a:p>
            <a:r>
              <a:rPr lang="en-GB"/>
              <a:t>Click icon to add picture</a:t>
            </a:r>
            <a:endParaRPr lang="en-US"/>
          </a:p>
        </p:txBody>
      </p:sp>
      <p:sp>
        <p:nvSpPr>
          <p:cNvPr id="4" name="Text Placeholder 3"/>
          <p:cNvSpPr>
            <a:spLocks noGrp="1"/>
          </p:cNvSpPr>
          <p:nvPr>
            <p:ph type="body" sz="half" idx="2"/>
          </p:nvPr>
        </p:nvSpPr>
        <p:spPr>
          <a:xfrm>
            <a:off x="839790" y="2057402"/>
            <a:ext cx="3932237" cy="3811588"/>
          </a:xfrm>
        </p:spPr>
        <p:txBody>
          <a:bodyPr/>
          <a:lstStyle>
            <a:lvl1pPr marL="0" indent="0">
              <a:buNone/>
              <a:defRPr sz="1500"/>
            </a:lvl1pPr>
            <a:lvl2pPr marL="426848" indent="0">
              <a:buNone/>
              <a:defRPr sz="1300"/>
            </a:lvl2pPr>
            <a:lvl3pPr marL="853696" indent="0">
              <a:buNone/>
              <a:defRPr sz="1100"/>
            </a:lvl3pPr>
            <a:lvl4pPr marL="1280544" indent="0">
              <a:buNone/>
              <a:defRPr sz="900"/>
            </a:lvl4pPr>
            <a:lvl5pPr marL="1707392" indent="0">
              <a:buNone/>
              <a:defRPr sz="900"/>
            </a:lvl5pPr>
            <a:lvl6pPr marL="2134240" indent="0">
              <a:buNone/>
              <a:defRPr sz="900"/>
            </a:lvl6pPr>
            <a:lvl7pPr marL="2561088" indent="0">
              <a:buNone/>
              <a:defRPr sz="900"/>
            </a:lvl7pPr>
            <a:lvl8pPr marL="2987936" indent="0">
              <a:buNone/>
              <a:defRPr sz="900"/>
            </a:lvl8pPr>
            <a:lvl9pPr marL="3414784"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8CF4FFF-F3C5-644F-B246-E0EE097201C8}" type="datetimeFigureOut">
              <a:rPr lang="en-US" smtClean="0"/>
              <a:t>5/6/2022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26725956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0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000"/>
            </a:lvl1pPr>
            <a:lvl2pPr>
              <a:defRPr sz="26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500"/>
            </a:lvl1pPr>
            <a:lvl2pPr marL="426859" indent="0">
              <a:buNone/>
              <a:defRPr sz="1300"/>
            </a:lvl2pPr>
            <a:lvl3pPr marL="853717" indent="0">
              <a:buNone/>
              <a:defRPr sz="1100"/>
            </a:lvl3pPr>
            <a:lvl4pPr marL="1280576" indent="0">
              <a:buNone/>
              <a:defRPr sz="900"/>
            </a:lvl4pPr>
            <a:lvl5pPr marL="1707435" indent="0">
              <a:buNone/>
              <a:defRPr sz="900"/>
            </a:lvl5pPr>
            <a:lvl6pPr marL="2134293" indent="0">
              <a:buNone/>
              <a:defRPr sz="900"/>
            </a:lvl6pPr>
            <a:lvl7pPr marL="2561152" indent="0">
              <a:buNone/>
              <a:defRPr sz="900"/>
            </a:lvl7pPr>
            <a:lvl8pPr marL="2988011" indent="0">
              <a:buNone/>
              <a:defRPr sz="900"/>
            </a:lvl8pPr>
            <a:lvl9pPr marL="3414869"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8CF4FFF-F3C5-644F-B246-E0EE097201C8}" type="datetimeFigureOut">
              <a:rPr lang="en-US" smtClean="0"/>
              <a:t>5/6/2022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10695475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0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000"/>
            </a:lvl1pPr>
            <a:lvl2pPr marL="426859" indent="0">
              <a:buNone/>
              <a:defRPr sz="2600"/>
            </a:lvl2pPr>
            <a:lvl3pPr marL="853717" indent="0">
              <a:buNone/>
              <a:defRPr sz="2200"/>
            </a:lvl3pPr>
            <a:lvl4pPr marL="1280576" indent="0">
              <a:buNone/>
              <a:defRPr sz="1900"/>
            </a:lvl4pPr>
            <a:lvl5pPr marL="1707435" indent="0">
              <a:buNone/>
              <a:defRPr sz="1900"/>
            </a:lvl5pPr>
            <a:lvl6pPr marL="2134293" indent="0">
              <a:buNone/>
              <a:defRPr sz="1900"/>
            </a:lvl6pPr>
            <a:lvl7pPr marL="2561152" indent="0">
              <a:buNone/>
              <a:defRPr sz="1900"/>
            </a:lvl7pPr>
            <a:lvl8pPr marL="2988011" indent="0">
              <a:buNone/>
              <a:defRPr sz="1900"/>
            </a:lvl8pPr>
            <a:lvl9pPr marL="3414869" indent="0">
              <a:buNone/>
              <a:defRPr sz="1900"/>
            </a:lvl9pPr>
          </a:lstStyle>
          <a:p>
            <a:r>
              <a:rPr lang="en-GB"/>
              <a:t>Click icon to add picture</a:t>
            </a:r>
            <a:endParaRPr lang="en-US"/>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500"/>
            </a:lvl1pPr>
            <a:lvl2pPr marL="426859" indent="0">
              <a:buNone/>
              <a:defRPr sz="1300"/>
            </a:lvl2pPr>
            <a:lvl3pPr marL="853717" indent="0">
              <a:buNone/>
              <a:defRPr sz="1100"/>
            </a:lvl3pPr>
            <a:lvl4pPr marL="1280576" indent="0">
              <a:buNone/>
              <a:defRPr sz="900"/>
            </a:lvl4pPr>
            <a:lvl5pPr marL="1707435" indent="0">
              <a:buNone/>
              <a:defRPr sz="900"/>
            </a:lvl5pPr>
            <a:lvl6pPr marL="2134293" indent="0">
              <a:buNone/>
              <a:defRPr sz="900"/>
            </a:lvl6pPr>
            <a:lvl7pPr marL="2561152" indent="0">
              <a:buNone/>
              <a:defRPr sz="900"/>
            </a:lvl7pPr>
            <a:lvl8pPr marL="2988011" indent="0">
              <a:buNone/>
              <a:defRPr sz="900"/>
            </a:lvl8pPr>
            <a:lvl9pPr marL="3414869"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8CF4FFF-F3C5-644F-B246-E0EE097201C8}" type="datetimeFigureOut">
              <a:rPr lang="en-US" smtClean="0"/>
              <a:t>5/6/2022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20811048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8CF4FFF-F3C5-644F-B246-E0EE097201C8}" type="datetimeFigureOut">
              <a:rPr lang="en-US" smtClean="0"/>
              <a:t>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23257595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8CF4FFF-F3C5-644F-B246-E0EE097201C8}" type="datetimeFigureOut">
              <a:rPr lang="en-US" smtClean="0"/>
              <a:t>5/6/2022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D5DC7-DFF1-EB48-BA63-E452C8E02BB4}" type="slidenum">
              <a:rPr lang="en-US" smtClean="0"/>
              <a:t>‹#›</a:t>
            </a:fld>
            <a:endParaRPr lang="en-US"/>
          </a:p>
        </p:txBody>
      </p:sp>
    </p:spTree>
    <p:extLst>
      <p:ext uri="{BB962C8B-B14F-4D97-AF65-F5344CB8AC3E}">
        <p14:creationId xmlns:p14="http://schemas.microsoft.com/office/powerpoint/2010/main" val="34846684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334436" y="188916"/>
            <a:ext cx="11523133" cy="503783"/>
          </a:xfrm>
          <a:prstGeom prst="rect">
            <a:avLst/>
          </a:prstGeom>
          <a:solidFill>
            <a:srgbClr val="0072C6"/>
          </a:solidFill>
          <a:ln>
            <a:noFill/>
          </a:ln>
        </p:spPr>
        <p:txBody>
          <a:bodyPr spcFirstLastPara="1" wrap="square" lIns="91425" tIns="45700" rIns="91425" bIns="45700" anchor="t" anchorCtr="0">
            <a:noAutofit/>
          </a:bodyPr>
          <a:lstStyle>
            <a:lvl1pPr marR="0" lvl="0" algn="l" rtl="0">
              <a:spcBef>
                <a:spcPts val="560"/>
              </a:spcBef>
              <a:spcAft>
                <a:spcPts val="0"/>
              </a:spcAft>
              <a:buClr>
                <a:schemeClr val="lt1"/>
              </a:buClr>
              <a:buSzPts val="2400"/>
              <a:buFont typeface="Arial Black"/>
              <a:buNone/>
              <a:defRPr sz="23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700"/>
            </a:lvl2pPr>
            <a:lvl3pPr lvl="2">
              <a:spcBef>
                <a:spcPts val="0"/>
              </a:spcBef>
              <a:spcAft>
                <a:spcPts val="0"/>
              </a:spcAft>
              <a:buSzPts val="1400"/>
              <a:buNone/>
              <a:defRPr sz="1700"/>
            </a:lvl3pPr>
            <a:lvl4pPr lvl="3">
              <a:spcBef>
                <a:spcPts val="0"/>
              </a:spcBef>
              <a:spcAft>
                <a:spcPts val="0"/>
              </a:spcAft>
              <a:buSzPts val="1400"/>
              <a:buNone/>
              <a:defRPr sz="1700"/>
            </a:lvl4pPr>
            <a:lvl5pPr lvl="4">
              <a:spcBef>
                <a:spcPts val="0"/>
              </a:spcBef>
              <a:spcAft>
                <a:spcPts val="0"/>
              </a:spcAft>
              <a:buSzPts val="1400"/>
              <a:buNone/>
              <a:defRPr sz="1700"/>
            </a:lvl5pPr>
            <a:lvl6pPr lvl="5">
              <a:spcBef>
                <a:spcPts val="0"/>
              </a:spcBef>
              <a:spcAft>
                <a:spcPts val="0"/>
              </a:spcAft>
              <a:buSzPts val="1400"/>
              <a:buNone/>
              <a:defRPr sz="1700"/>
            </a:lvl6pPr>
            <a:lvl7pPr lvl="6">
              <a:spcBef>
                <a:spcPts val="0"/>
              </a:spcBef>
              <a:spcAft>
                <a:spcPts val="0"/>
              </a:spcAft>
              <a:buSzPts val="1400"/>
              <a:buNone/>
              <a:defRPr sz="1700"/>
            </a:lvl7pPr>
            <a:lvl8pPr lvl="7">
              <a:spcBef>
                <a:spcPts val="0"/>
              </a:spcBef>
              <a:spcAft>
                <a:spcPts val="0"/>
              </a:spcAft>
              <a:buSzPts val="1400"/>
              <a:buNone/>
              <a:defRPr sz="1700"/>
            </a:lvl8pPr>
            <a:lvl9pPr lvl="8">
              <a:spcBef>
                <a:spcPts val="0"/>
              </a:spcBef>
              <a:spcAft>
                <a:spcPts val="0"/>
              </a:spcAft>
              <a:buSzPts val="1400"/>
              <a:buNone/>
              <a:defRPr sz="1700"/>
            </a:lvl9pPr>
          </a:lstStyle>
          <a:p>
            <a:endParaRPr/>
          </a:p>
        </p:txBody>
      </p:sp>
      <p:sp>
        <p:nvSpPr>
          <p:cNvPr id="11" name="Google Shape;11;p2"/>
          <p:cNvSpPr txBox="1">
            <a:spLocks noGrp="1"/>
          </p:cNvSpPr>
          <p:nvPr>
            <p:ph type="body" idx="1"/>
          </p:nvPr>
        </p:nvSpPr>
        <p:spPr>
          <a:xfrm>
            <a:off x="334436" y="692699"/>
            <a:ext cx="11523133" cy="432047"/>
          </a:xfrm>
          <a:prstGeom prst="rect">
            <a:avLst/>
          </a:prstGeom>
          <a:noFill/>
          <a:ln>
            <a:noFill/>
          </a:ln>
        </p:spPr>
        <p:txBody>
          <a:bodyPr spcFirstLastPara="1" wrap="square" lIns="0" tIns="0" rIns="0" bIns="0" anchor="t" anchorCtr="0">
            <a:normAutofit/>
          </a:bodyPr>
          <a:lstStyle>
            <a:lvl1pPr marL="426848" lvl="0" indent="-213424" algn="l">
              <a:lnSpc>
                <a:spcPct val="100000"/>
              </a:lnSpc>
              <a:spcBef>
                <a:spcPts val="560"/>
              </a:spcBef>
              <a:spcAft>
                <a:spcPts val="0"/>
              </a:spcAft>
              <a:buClr>
                <a:schemeClr val="accent5"/>
              </a:buClr>
              <a:buSzPts val="2200"/>
              <a:buNone/>
              <a:defRPr sz="2100">
                <a:solidFill>
                  <a:schemeClr val="accent5"/>
                </a:solidFill>
                <a:latin typeface="Arial"/>
                <a:ea typeface="Arial"/>
                <a:cs typeface="Arial"/>
                <a:sym typeface="Arial"/>
              </a:defRPr>
            </a:lvl1pPr>
            <a:lvl2pPr marL="853696" lvl="1" indent="-320136" algn="l">
              <a:lnSpc>
                <a:spcPct val="100000"/>
              </a:lnSpc>
              <a:spcBef>
                <a:spcPts val="560"/>
              </a:spcBef>
              <a:spcAft>
                <a:spcPts val="0"/>
              </a:spcAft>
              <a:buClr>
                <a:schemeClr val="accent5"/>
              </a:buClr>
              <a:buSzPts val="1800"/>
              <a:buChar char="•"/>
              <a:defRPr/>
            </a:lvl2pPr>
            <a:lvl3pPr marL="1280544" lvl="2" indent="-320136" algn="l">
              <a:lnSpc>
                <a:spcPct val="100000"/>
              </a:lnSpc>
              <a:spcBef>
                <a:spcPts val="560"/>
              </a:spcBef>
              <a:spcAft>
                <a:spcPts val="0"/>
              </a:spcAft>
              <a:buClr>
                <a:schemeClr val="accent5"/>
              </a:buClr>
              <a:buSzPts val="1800"/>
              <a:buChar char="–"/>
              <a:defRPr/>
            </a:lvl3pPr>
            <a:lvl4pPr marL="1707392" lvl="3" indent="-320136" algn="l">
              <a:lnSpc>
                <a:spcPct val="100000"/>
              </a:lnSpc>
              <a:spcBef>
                <a:spcPts val="560"/>
              </a:spcBef>
              <a:spcAft>
                <a:spcPts val="0"/>
              </a:spcAft>
              <a:buClr>
                <a:schemeClr val="accent5"/>
              </a:buClr>
              <a:buSzPts val="1800"/>
              <a:buChar char="•"/>
              <a:defRPr/>
            </a:lvl4pPr>
            <a:lvl5pPr marL="2134240" lvl="4" indent="-320136" algn="l">
              <a:lnSpc>
                <a:spcPct val="100000"/>
              </a:lnSpc>
              <a:spcBef>
                <a:spcPts val="560"/>
              </a:spcBef>
              <a:spcAft>
                <a:spcPts val="0"/>
              </a:spcAft>
              <a:buClr>
                <a:schemeClr val="accent5"/>
              </a:buClr>
              <a:buSzPts val="1800"/>
              <a:buChar char="–"/>
              <a:defRPr/>
            </a:lvl5pPr>
            <a:lvl6pPr marL="2561088" lvl="5" indent="-213424" algn="l">
              <a:lnSpc>
                <a:spcPct val="100000"/>
              </a:lnSpc>
              <a:spcBef>
                <a:spcPts val="560"/>
              </a:spcBef>
              <a:spcAft>
                <a:spcPts val="0"/>
              </a:spcAft>
              <a:buClr>
                <a:schemeClr val="dk2"/>
              </a:buClr>
              <a:buSzPts val="1800"/>
              <a:buNone/>
              <a:defRPr/>
            </a:lvl6pPr>
            <a:lvl7pPr marL="2987936" lvl="6" indent="-320136" algn="l">
              <a:spcBef>
                <a:spcPts val="560"/>
              </a:spcBef>
              <a:spcAft>
                <a:spcPts val="0"/>
              </a:spcAft>
              <a:buClr>
                <a:schemeClr val="dk1"/>
              </a:buClr>
              <a:buSzPts val="1800"/>
              <a:buChar char="•"/>
              <a:defRPr/>
            </a:lvl7pPr>
            <a:lvl8pPr marL="3414784" lvl="7" indent="-320136" algn="l">
              <a:spcBef>
                <a:spcPts val="336"/>
              </a:spcBef>
              <a:spcAft>
                <a:spcPts val="0"/>
              </a:spcAft>
              <a:buClr>
                <a:schemeClr val="dk1"/>
              </a:buClr>
              <a:buSzPts val="1800"/>
              <a:buChar char="•"/>
              <a:defRPr/>
            </a:lvl8pPr>
            <a:lvl9pPr marL="3841632" lvl="8" indent="-320136" algn="l">
              <a:spcBef>
                <a:spcPts val="336"/>
              </a:spcBef>
              <a:spcAft>
                <a:spcPts val="0"/>
              </a:spcAft>
              <a:buClr>
                <a:schemeClr val="dk1"/>
              </a:buClr>
              <a:buSzPts val="1800"/>
              <a:buChar char="•"/>
              <a:defRPr/>
            </a:lvl9pPr>
          </a:lstStyle>
          <a:p>
            <a:endParaRPr/>
          </a:p>
        </p:txBody>
      </p:sp>
      <p:sp>
        <p:nvSpPr>
          <p:cNvPr id="12" name="Google Shape;12;p2"/>
          <p:cNvSpPr txBox="1">
            <a:spLocks noGrp="1"/>
          </p:cNvSpPr>
          <p:nvPr>
            <p:ph type="sldNum" idx="12"/>
          </p:nvPr>
        </p:nvSpPr>
        <p:spPr>
          <a:xfrm>
            <a:off x="9011840" y="638133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3" name="Google Shape;13;p2"/>
          <p:cNvSpPr txBox="1">
            <a:spLocks noGrp="1"/>
          </p:cNvSpPr>
          <p:nvPr>
            <p:ph type="body" idx="2"/>
          </p:nvPr>
        </p:nvSpPr>
        <p:spPr>
          <a:xfrm>
            <a:off x="334436" y="1341442"/>
            <a:ext cx="11523133" cy="4967287"/>
          </a:xfrm>
          <a:prstGeom prst="rect">
            <a:avLst/>
          </a:prstGeom>
          <a:noFill/>
          <a:ln>
            <a:noFill/>
          </a:ln>
        </p:spPr>
        <p:txBody>
          <a:bodyPr spcFirstLastPara="1" wrap="square" lIns="0" tIns="0" rIns="0" bIns="0" anchor="t" anchorCtr="0">
            <a:normAutofit/>
          </a:bodyPr>
          <a:lstStyle>
            <a:lvl1pPr marL="426848" lvl="0" indent="-213424" algn="l">
              <a:lnSpc>
                <a:spcPct val="100000"/>
              </a:lnSpc>
              <a:spcBef>
                <a:spcPts val="560"/>
              </a:spcBef>
              <a:spcAft>
                <a:spcPts val="0"/>
              </a:spcAft>
              <a:buClr>
                <a:schemeClr val="accent5"/>
              </a:buClr>
              <a:buSzPts val="1800"/>
              <a:buNone/>
              <a:defRPr/>
            </a:lvl1pPr>
            <a:lvl2pPr marL="853696" lvl="1" indent="-320136" algn="l">
              <a:lnSpc>
                <a:spcPct val="100000"/>
              </a:lnSpc>
              <a:spcBef>
                <a:spcPts val="560"/>
              </a:spcBef>
              <a:spcAft>
                <a:spcPts val="0"/>
              </a:spcAft>
              <a:buClr>
                <a:schemeClr val="accent5"/>
              </a:buClr>
              <a:buSzPts val="1800"/>
              <a:buChar char="•"/>
              <a:defRPr/>
            </a:lvl2pPr>
            <a:lvl3pPr marL="1280544" lvl="2" indent="-320136" algn="l">
              <a:lnSpc>
                <a:spcPct val="100000"/>
              </a:lnSpc>
              <a:spcBef>
                <a:spcPts val="560"/>
              </a:spcBef>
              <a:spcAft>
                <a:spcPts val="0"/>
              </a:spcAft>
              <a:buClr>
                <a:schemeClr val="accent5"/>
              </a:buClr>
              <a:buSzPts val="1800"/>
              <a:buChar char="–"/>
              <a:defRPr/>
            </a:lvl3pPr>
            <a:lvl4pPr marL="1707392" lvl="3" indent="-320136" algn="l">
              <a:lnSpc>
                <a:spcPct val="100000"/>
              </a:lnSpc>
              <a:spcBef>
                <a:spcPts val="560"/>
              </a:spcBef>
              <a:spcAft>
                <a:spcPts val="0"/>
              </a:spcAft>
              <a:buClr>
                <a:schemeClr val="accent5"/>
              </a:buClr>
              <a:buSzPts val="1800"/>
              <a:buChar char="•"/>
              <a:defRPr/>
            </a:lvl4pPr>
            <a:lvl5pPr marL="2134240" lvl="4" indent="-320136" algn="l">
              <a:lnSpc>
                <a:spcPct val="100000"/>
              </a:lnSpc>
              <a:spcBef>
                <a:spcPts val="560"/>
              </a:spcBef>
              <a:spcAft>
                <a:spcPts val="0"/>
              </a:spcAft>
              <a:buClr>
                <a:schemeClr val="accent5"/>
              </a:buClr>
              <a:buSzPts val="1800"/>
              <a:buChar char="–"/>
              <a:defRPr/>
            </a:lvl5pPr>
            <a:lvl6pPr marL="2561088" lvl="5" indent="-213424" algn="l">
              <a:lnSpc>
                <a:spcPct val="100000"/>
              </a:lnSpc>
              <a:spcBef>
                <a:spcPts val="560"/>
              </a:spcBef>
              <a:spcAft>
                <a:spcPts val="0"/>
              </a:spcAft>
              <a:buClr>
                <a:schemeClr val="dk2"/>
              </a:buClr>
              <a:buSzPts val="1800"/>
              <a:buNone/>
              <a:defRPr/>
            </a:lvl6pPr>
            <a:lvl7pPr marL="2987936" lvl="6" indent="-320136" algn="l">
              <a:spcBef>
                <a:spcPts val="560"/>
              </a:spcBef>
              <a:spcAft>
                <a:spcPts val="0"/>
              </a:spcAft>
              <a:buClr>
                <a:schemeClr val="dk1"/>
              </a:buClr>
              <a:buSzPts val="1800"/>
              <a:buChar char="•"/>
              <a:defRPr/>
            </a:lvl7pPr>
            <a:lvl8pPr marL="3414784" lvl="7" indent="-320136" algn="l">
              <a:spcBef>
                <a:spcPts val="336"/>
              </a:spcBef>
              <a:spcAft>
                <a:spcPts val="0"/>
              </a:spcAft>
              <a:buClr>
                <a:schemeClr val="dk1"/>
              </a:buClr>
              <a:buSzPts val="1800"/>
              <a:buChar char="•"/>
              <a:defRPr/>
            </a:lvl8pPr>
            <a:lvl9pPr marL="3841632" lvl="8" indent="-320136" algn="l">
              <a:spcBef>
                <a:spcPts val="33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083805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334435" y="188915"/>
            <a:ext cx="11523133" cy="503783"/>
          </a:xfrm>
          <a:prstGeom prst="rect">
            <a:avLst/>
          </a:prstGeom>
          <a:solidFill>
            <a:srgbClr val="0072C6"/>
          </a:solidFill>
          <a:ln>
            <a:noFill/>
          </a:ln>
        </p:spPr>
        <p:txBody>
          <a:bodyPr spcFirstLastPara="1" wrap="square" lIns="91425" tIns="45700" rIns="91425" bIns="45700" anchor="t" anchorCtr="0">
            <a:noAutofit/>
          </a:bodyPr>
          <a:lstStyle>
            <a:lvl1pPr marR="0" lvl="0" algn="l" rtl="0">
              <a:spcBef>
                <a:spcPts val="560"/>
              </a:spcBef>
              <a:spcAft>
                <a:spcPts val="0"/>
              </a:spcAft>
              <a:buClr>
                <a:schemeClr val="lt1"/>
              </a:buClr>
              <a:buSzPts val="2400"/>
              <a:buFont typeface="Arial Black"/>
              <a:buNone/>
              <a:defRPr sz="22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700"/>
            </a:lvl2pPr>
            <a:lvl3pPr lvl="2">
              <a:spcBef>
                <a:spcPts val="0"/>
              </a:spcBef>
              <a:spcAft>
                <a:spcPts val="0"/>
              </a:spcAft>
              <a:buSzPts val="1400"/>
              <a:buNone/>
              <a:defRPr sz="1700"/>
            </a:lvl3pPr>
            <a:lvl4pPr lvl="3">
              <a:spcBef>
                <a:spcPts val="0"/>
              </a:spcBef>
              <a:spcAft>
                <a:spcPts val="0"/>
              </a:spcAft>
              <a:buSzPts val="1400"/>
              <a:buNone/>
              <a:defRPr sz="1700"/>
            </a:lvl4pPr>
            <a:lvl5pPr lvl="4">
              <a:spcBef>
                <a:spcPts val="0"/>
              </a:spcBef>
              <a:spcAft>
                <a:spcPts val="0"/>
              </a:spcAft>
              <a:buSzPts val="1400"/>
              <a:buNone/>
              <a:defRPr sz="1700"/>
            </a:lvl5pPr>
            <a:lvl6pPr lvl="5">
              <a:spcBef>
                <a:spcPts val="0"/>
              </a:spcBef>
              <a:spcAft>
                <a:spcPts val="0"/>
              </a:spcAft>
              <a:buSzPts val="1400"/>
              <a:buNone/>
              <a:defRPr sz="1700"/>
            </a:lvl6pPr>
            <a:lvl7pPr lvl="6">
              <a:spcBef>
                <a:spcPts val="0"/>
              </a:spcBef>
              <a:spcAft>
                <a:spcPts val="0"/>
              </a:spcAft>
              <a:buSzPts val="1400"/>
              <a:buNone/>
              <a:defRPr sz="1700"/>
            </a:lvl7pPr>
            <a:lvl8pPr lvl="7">
              <a:spcBef>
                <a:spcPts val="0"/>
              </a:spcBef>
              <a:spcAft>
                <a:spcPts val="0"/>
              </a:spcAft>
              <a:buSzPts val="1400"/>
              <a:buNone/>
              <a:defRPr sz="1700"/>
            </a:lvl8pPr>
            <a:lvl9pPr lvl="8">
              <a:spcBef>
                <a:spcPts val="0"/>
              </a:spcBef>
              <a:spcAft>
                <a:spcPts val="0"/>
              </a:spcAft>
              <a:buSzPts val="1400"/>
              <a:buNone/>
              <a:defRPr sz="1700"/>
            </a:lvl9pPr>
          </a:lstStyle>
          <a:p>
            <a:endParaRPr/>
          </a:p>
        </p:txBody>
      </p:sp>
      <p:sp>
        <p:nvSpPr>
          <p:cNvPr id="11" name="Google Shape;11;p2"/>
          <p:cNvSpPr txBox="1">
            <a:spLocks noGrp="1"/>
          </p:cNvSpPr>
          <p:nvPr>
            <p:ph type="body" idx="1"/>
          </p:nvPr>
        </p:nvSpPr>
        <p:spPr>
          <a:xfrm>
            <a:off x="334435" y="692698"/>
            <a:ext cx="11523133" cy="432047"/>
          </a:xfrm>
          <a:prstGeom prst="rect">
            <a:avLst/>
          </a:prstGeom>
          <a:noFill/>
          <a:ln>
            <a:noFill/>
          </a:ln>
        </p:spPr>
        <p:txBody>
          <a:bodyPr spcFirstLastPara="1" wrap="square" lIns="0" tIns="0" rIns="0" bIns="0" anchor="t" anchorCtr="0">
            <a:normAutofit/>
          </a:bodyPr>
          <a:lstStyle>
            <a:lvl1pPr marL="426859" lvl="0" indent="-213429" algn="l">
              <a:lnSpc>
                <a:spcPct val="100000"/>
              </a:lnSpc>
              <a:spcBef>
                <a:spcPts val="560"/>
              </a:spcBef>
              <a:spcAft>
                <a:spcPts val="0"/>
              </a:spcAft>
              <a:buClr>
                <a:schemeClr val="accent5"/>
              </a:buClr>
              <a:buSzPts val="2200"/>
              <a:buNone/>
              <a:defRPr sz="2100">
                <a:solidFill>
                  <a:schemeClr val="accent5"/>
                </a:solidFill>
                <a:latin typeface="Arial"/>
                <a:ea typeface="Arial"/>
                <a:cs typeface="Arial"/>
                <a:sym typeface="Arial"/>
              </a:defRPr>
            </a:lvl1pPr>
            <a:lvl2pPr marL="853717" lvl="1" indent="-320144" algn="l">
              <a:lnSpc>
                <a:spcPct val="100000"/>
              </a:lnSpc>
              <a:spcBef>
                <a:spcPts val="560"/>
              </a:spcBef>
              <a:spcAft>
                <a:spcPts val="0"/>
              </a:spcAft>
              <a:buClr>
                <a:schemeClr val="accent5"/>
              </a:buClr>
              <a:buSzPts val="1800"/>
              <a:buChar char="•"/>
              <a:defRPr/>
            </a:lvl2pPr>
            <a:lvl3pPr marL="1280576" lvl="2" indent="-320144" algn="l">
              <a:lnSpc>
                <a:spcPct val="100000"/>
              </a:lnSpc>
              <a:spcBef>
                <a:spcPts val="560"/>
              </a:spcBef>
              <a:spcAft>
                <a:spcPts val="0"/>
              </a:spcAft>
              <a:buClr>
                <a:schemeClr val="accent5"/>
              </a:buClr>
              <a:buSzPts val="1800"/>
              <a:buChar char="–"/>
              <a:defRPr/>
            </a:lvl3pPr>
            <a:lvl4pPr marL="1707435" lvl="3" indent="-320144" algn="l">
              <a:lnSpc>
                <a:spcPct val="100000"/>
              </a:lnSpc>
              <a:spcBef>
                <a:spcPts val="560"/>
              </a:spcBef>
              <a:spcAft>
                <a:spcPts val="0"/>
              </a:spcAft>
              <a:buClr>
                <a:schemeClr val="accent5"/>
              </a:buClr>
              <a:buSzPts val="1800"/>
              <a:buChar char="•"/>
              <a:defRPr/>
            </a:lvl4pPr>
            <a:lvl5pPr marL="2134293" lvl="4" indent="-320144" algn="l">
              <a:lnSpc>
                <a:spcPct val="100000"/>
              </a:lnSpc>
              <a:spcBef>
                <a:spcPts val="560"/>
              </a:spcBef>
              <a:spcAft>
                <a:spcPts val="0"/>
              </a:spcAft>
              <a:buClr>
                <a:schemeClr val="accent5"/>
              </a:buClr>
              <a:buSzPts val="1800"/>
              <a:buChar char="–"/>
              <a:defRPr/>
            </a:lvl5pPr>
            <a:lvl6pPr marL="2561152" lvl="5" indent="-213429" algn="l">
              <a:lnSpc>
                <a:spcPct val="100000"/>
              </a:lnSpc>
              <a:spcBef>
                <a:spcPts val="560"/>
              </a:spcBef>
              <a:spcAft>
                <a:spcPts val="0"/>
              </a:spcAft>
              <a:buClr>
                <a:schemeClr val="dk2"/>
              </a:buClr>
              <a:buSzPts val="1800"/>
              <a:buNone/>
              <a:defRPr/>
            </a:lvl6pPr>
            <a:lvl7pPr marL="2988011" lvl="6" indent="-320144" algn="l">
              <a:spcBef>
                <a:spcPts val="560"/>
              </a:spcBef>
              <a:spcAft>
                <a:spcPts val="0"/>
              </a:spcAft>
              <a:buClr>
                <a:schemeClr val="dk1"/>
              </a:buClr>
              <a:buSzPts val="1800"/>
              <a:buChar char="•"/>
              <a:defRPr/>
            </a:lvl7pPr>
            <a:lvl8pPr marL="3414869" lvl="7" indent="-320144" algn="l">
              <a:spcBef>
                <a:spcPts val="336"/>
              </a:spcBef>
              <a:spcAft>
                <a:spcPts val="0"/>
              </a:spcAft>
              <a:buClr>
                <a:schemeClr val="dk1"/>
              </a:buClr>
              <a:buSzPts val="1800"/>
              <a:buChar char="•"/>
              <a:defRPr/>
            </a:lvl8pPr>
            <a:lvl9pPr marL="3841728" lvl="8" indent="-320144" algn="l">
              <a:spcBef>
                <a:spcPts val="336"/>
              </a:spcBef>
              <a:spcAft>
                <a:spcPts val="0"/>
              </a:spcAft>
              <a:buClr>
                <a:schemeClr val="dk1"/>
              </a:buClr>
              <a:buSzPts val="1800"/>
              <a:buChar char="•"/>
              <a:defRPr/>
            </a:lvl9pPr>
          </a:lstStyle>
          <a:p>
            <a:endParaRPr/>
          </a:p>
        </p:txBody>
      </p:sp>
      <p:sp>
        <p:nvSpPr>
          <p:cNvPr id="12" name="Google Shape;12;p2"/>
          <p:cNvSpPr txBox="1">
            <a:spLocks noGrp="1"/>
          </p:cNvSpPr>
          <p:nvPr>
            <p:ph type="sldNum" idx="12"/>
          </p:nvPr>
        </p:nvSpPr>
        <p:spPr>
          <a:xfrm>
            <a:off x="9011840" y="6381330"/>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3" name="Google Shape;13;p2"/>
          <p:cNvSpPr txBox="1">
            <a:spLocks noGrp="1"/>
          </p:cNvSpPr>
          <p:nvPr>
            <p:ph type="body" idx="2"/>
          </p:nvPr>
        </p:nvSpPr>
        <p:spPr>
          <a:xfrm>
            <a:off x="334435" y="1341440"/>
            <a:ext cx="11523133" cy="4967287"/>
          </a:xfrm>
          <a:prstGeom prst="rect">
            <a:avLst/>
          </a:prstGeom>
          <a:noFill/>
          <a:ln>
            <a:noFill/>
          </a:ln>
        </p:spPr>
        <p:txBody>
          <a:bodyPr spcFirstLastPara="1" wrap="square" lIns="0" tIns="0" rIns="0" bIns="0" anchor="t" anchorCtr="0">
            <a:normAutofit/>
          </a:bodyPr>
          <a:lstStyle>
            <a:lvl1pPr marL="426859" lvl="0" indent="-213429" algn="l">
              <a:lnSpc>
                <a:spcPct val="100000"/>
              </a:lnSpc>
              <a:spcBef>
                <a:spcPts val="560"/>
              </a:spcBef>
              <a:spcAft>
                <a:spcPts val="0"/>
              </a:spcAft>
              <a:buClr>
                <a:schemeClr val="accent5"/>
              </a:buClr>
              <a:buSzPts val="1800"/>
              <a:buNone/>
              <a:defRPr/>
            </a:lvl1pPr>
            <a:lvl2pPr marL="853717" lvl="1" indent="-320144" algn="l">
              <a:lnSpc>
                <a:spcPct val="100000"/>
              </a:lnSpc>
              <a:spcBef>
                <a:spcPts val="560"/>
              </a:spcBef>
              <a:spcAft>
                <a:spcPts val="0"/>
              </a:spcAft>
              <a:buClr>
                <a:schemeClr val="accent5"/>
              </a:buClr>
              <a:buSzPts val="1800"/>
              <a:buChar char="•"/>
              <a:defRPr/>
            </a:lvl2pPr>
            <a:lvl3pPr marL="1280576" lvl="2" indent="-320144" algn="l">
              <a:lnSpc>
                <a:spcPct val="100000"/>
              </a:lnSpc>
              <a:spcBef>
                <a:spcPts val="560"/>
              </a:spcBef>
              <a:spcAft>
                <a:spcPts val="0"/>
              </a:spcAft>
              <a:buClr>
                <a:schemeClr val="accent5"/>
              </a:buClr>
              <a:buSzPts val="1800"/>
              <a:buChar char="–"/>
              <a:defRPr/>
            </a:lvl3pPr>
            <a:lvl4pPr marL="1707435" lvl="3" indent="-320144" algn="l">
              <a:lnSpc>
                <a:spcPct val="100000"/>
              </a:lnSpc>
              <a:spcBef>
                <a:spcPts val="560"/>
              </a:spcBef>
              <a:spcAft>
                <a:spcPts val="0"/>
              </a:spcAft>
              <a:buClr>
                <a:schemeClr val="accent5"/>
              </a:buClr>
              <a:buSzPts val="1800"/>
              <a:buChar char="•"/>
              <a:defRPr/>
            </a:lvl4pPr>
            <a:lvl5pPr marL="2134293" lvl="4" indent="-320144" algn="l">
              <a:lnSpc>
                <a:spcPct val="100000"/>
              </a:lnSpc>
              <a:spcBef>
                <a:spcPts val="560"/>
              </a:spcBef>
              <a:spcAft>
                <a:spcPts val="0"/>
              </a:spcAft>
              <a:buClr>
                <a:schemeClr val="accent5"/>
              </a:buClr>
              <a:buSzPts val="1800"/>
              <a:buChar char="–"/>
              <a:defRPr/>
            </a:lvl5pPr>
            <a:lvl6pPr marL="2561152" lvl="5" indent="-213429" algn="l">
              <a:lnSpc>
                <a:spcPct val="100000"/>
              </a:lnSpc>
              <a:spcBef>
                <a:spcPts val="560"/>
              </a:spcBef>
              <a:spcAft>
                <a:spcPts val="0"/>
              </a:spcAft>
              <a:buClr>
                <a:schemeClr val="dk2"/>
              </a:buClr>
              <a:buSzPts val="1800"/>
              <a:buNone/>
              <a:defRPr/>
            </a:lvl6pPr>
            <a:lvl7pPr marL="2988011" lvl="6" indent="-320144" algn="l">
              <a:spcBef>
                <a:spcPts val="560"/>
              </a:spcBef>
              <a:spcAft>
                <a:spcPts val="0"/>
              </a:spcAft>
              <a:buClr>
                <a:schemeClr val="dk1"/>
              </a:buClr>
              <a:buSzPts val="1800"/>
              <a:buChar char="•"/>
              <a:defRPr/>
            </a:lvl7pPr>
            <a:lvl8pPr marL="3414869" lvl="7" indent="-320144" algn="l">
              <a:spcBef>
                <a:spcPts val="336"/>
              </a:spcBef>
              <a:spcAft>
                <a:spcPts val="0"/>
              </a:spcAft>
              <a:buClr>
                <a:schemeClr val="dk1"/>
              </a:buClr>
              <a:buSzPts val="1800"/>
              <a:buChar char="•"/>
              <a:defRPr/>
            </a:lvl8pPr>
            <a:lvl9pPr marL="3841728" lvl="8" indent="-320144" algn="l">
              <a:spcBef>
                <a:spcPts val="33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130540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Blank: background">
    <p:spTree>
      <p:nvGrpSpPr>
        <p:cNvPr id="1" name=""/>
        <p:cNvGrpSpPr/>
        <p:nvPr/>
      </p:nvGrpSpPr>
      <p:grpSpPr>
        <a:xfrm>
          <a:off x="0" y="0"/>
          <a:ext cx="0" cy="0"/>
          <a:chOff x="0" y="0"/>
          <a:chExt cx="0" cy="0"/>
        </a:xfrm>
      </p:grpSpPr>
      <p:sp>
        <p:nvSpPr>
          <p:cNvPr id="29" name="Slide Number"/>
          <p:cNvSpPr txBox="1">
            <a:spLocks noGrp="1"/>
          </p:cNvSpPr>
          <p:nvPr>
            <p:ph type="sldNum" sz="quarter" idx="2"/>
          </p:nvPr>
        </p:nvSpPr>
        <p:spPr>
          <a:xfrm>
            <a:off x="6091535" y="6509742"/>
            <a:ext cx="347851" cy="328935"/>
          </a:xfrm>
          <a:prstGeom prst="rect">
            <a:avLst/>
          </a:prstGeom>
        </p:spPr>
        <p:txBody>
          <a:bodyPr/>
          <a:lstStyle/>
          <a:p>
            <a:fld id="{86CB4B4D-7CA3-9044-876B-883B54F8677D}" type="slidenum">
              <a:rPr/>
              <a:pPr/>
              <a:t>‹#›</a:t>
            </a:fld>
            <a:endParaRPr/>
          </a:p>
        </p:txBody>
      </p:sp>
      <p:sp>
        <p:nvSpPr>
          <p:cNvPr id="4" name="Bromley by Bow Centre – Brewin Dolphin">
            <a:extLst>
              <a:ext uri="{FF2B5EF4-FFF2-40B4-BE49-F238E27FC236}">
                <a16:creationId xmlns:a16="http://schemas.microsoft.com/office/drawing/2014/main" id="{3D2FC35D-AF9C-E24A-AC5F-BD6980E2B17B}"/>
              </a:ext>
            </a:extLst>
          </p:cNvPr>
          <p:cNvSpPr txBox="1"/>
          <p:nvPr userDrawn="1"/>
        </p:nvSpPr>
        <p:spPr>
          <a:xfrm>
            <a:off x="584028" y="6327309"/>
            <a:ext cx="2174833" cy="12311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p>
            <a:pPr defTabSz="410766" hangingPunct="0">
              <a:lnSpc>
                <a:spcPct val="80000"/>
              </a:lnSpc>
              <a:defRPr sz="1400" b="1" spc="0">
                <a:latin typeface="Arial"/>
                <a:ea typeface="Arial"/>
                <a:cs typeface="Arial"/>
                <a:sym typeface="Arial"/>
              </a:defRPr>
            </a:pPr>
            <a:r>
              <a:rPr sz="1000" kern="0" spc="-75" dirty="0">
                <a:solidFill>
                  <a:srgbClr val="811327"/>
                </a:solidFill>
                <a:sym typeface="Arial Black"/>
              </a:rPr>
              <a:t>Bromley by Bow Centre</a:t>
            </a:r>
            <a:endParaRPr sz="1000" b="1" kern="0" spc="-75" dirty="0">
              <a:solidFill>
                <a:srgbClr val="811327"/>
              </a:solidFill>
              <a:latin typeface="Arial"/>
              <a:ea typeface="Arial"/>
              <a:cs typeface="Arial"/>
              <a:sym typeface="Arial"/>
            </a:endParaRPr>
          </a:p>
        </p:txBody>
      </p:sp>
    </p:spTree>
    <p:extLst>
      <p:ext uri="{BB962C8B-B14F-4D97-AF65-F5344CB8AC3E}">
        <p14:creationId xmlns:p14="http://schemas.microsoft.com/office/powerpoint/2010/main" val="9238320"/>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cSld name="Cover dark">
    <p:spTree>
      <p:nvGrpSpPr>
        <p:cNvPr id="1" name=""/>
        <p:cNvGrpSpPr/>
        <p:nvPr/>
      </p:nvGrpSpPr>
      <p:grpSpPr>
        <a:xfrm>
          <a:off x="0" y="0"/>
          <a:ext cx="0" cy="0"/>
          <a:chOff x="0" y="0"/>
          <a:chExt cx="0" cy="0"/>
        </a:xfrm>
      </p:grpSpPr>
      <p:sp>
        <p:nvSpPr>
          <p:cNvPr id="12" name="Presentation title"/>
          <p:cNvSpPr txBox="1">
            <a:spLocks noGrp="1"/>
          </p:cNvSpPr>
          <p:nvPr>
            <p:ph type="body" sz="quarter" idx="13"/>
          </p:nvPr>
        </p:nvSpPr>
        <p:spPr>
          <a:xfrm>
            <a:off x="3140563" y="1386780"/>
            <a:ext cx="4045149" cy="971965"/>
          </a:xfrm>
          <a:prstGeom prst="rect">
            <a:avLst/>
          </a:prstGeom>
        </p:spPr>
        <p:txBody>
          <a:bodyPr lIns="0" tIns="0" rIns="0" bIns="0">
            <a:spAutoFit/>
          </a:bodyPr>
          <a:lstStyle>
            <a:lvl1pPr>
              <a:lnSpc>
                <a:spcPct val="80000"/>
              </a:lnSpc>
              <a:defRPr sz="3900">
                <a:solidFill>
                  <a:srgbClr val="7F1327"/>
                </a:solidFill>
                <a:latin typeface="+mn-lt"/>
                <a:ea typeface="+mn-ea"/>
                <a:cs typeface="+mn-cs"/>
                <a:sym typeface="Arial Black"/>
              </a:defRPr>
            </a:lvl1pPr>
          </a:lstStyle>
          <a:p>
            <a:r>
              <a:rPr dirty="0"/>
              <a:t>Presentation title</a:t>
            </a:r>
          </a:p>
        </p:txBody>
      </p:sp>
      <p:sp>
        <p:nvSpPr>
          <p:cNvPr id="13" name="Slide Number"/>
          <p:cNvSpPr txBox="1">
            <a:spLocks noGrp="1"/>
          </p:cNvSpPr>
          <p:nvPr>
            <p:ph type="sldNum" sz="quarter" idx="2"/>
          </p:nvPr>
        </p:nvSpPr>
        <p:spPr>
          <a:xfrm>
            <a:off x="6091535" y="6509742"/>
            <a:ext cx="347851" cy="328935"/>
          </a:xfrm>
          <a:prstGeom prst="rect">
            <a:avLst/>
          </a:prstGeom>
        </p:spPr>
        <p:txBody>
          <a:bodyPr/>
          <a:lstStyle/>
          <a:p>
            <a:fld id="{86CB4B4D-7CA3-9044-876B-883B54F8677D}" type="slidenum">
              <a:rPr/>
              <a:pPr/>
              <a:t>‹#›</a:t>
            </a:fld>
            <a:endParaRPr/>
          </a:p>
        </p:txBody>
      </p:sp>
      <p:sp>
        <p:nvSpPr>
          <p:cNvPr id="5" name="Bromley by Bow Centre – Brewin Dolphin">
            <a:extLst>
              <a:ext uri="{FF2B5EF4-FFF2-40B4-BE49-F238E27FC236}">
                <a16:creationId xmlns:a16="http://schemas.microsoft.com/office/drawing/2014/main" id="{AE0473BD-E885-D34D-BF27-CA05B3F7C831}"/>
              </a:ext>
            </a:extLst>
          </p:cNvPr>
          <p:cNvSpPr txBox="1"/>
          <p:nvPr userDrawn="1"/>
        </p:nvSpPr>
        <p:spPr>
          <a:xfrm>
            <a:off x="584028" y="6327309"/>
            <a:ext cx="2174833" cy="12311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p>
            <a:pPr defTabSz="410766" hangingPunct="0">
              <a:lnSpc>
                <a:spcPct val="80000"/>
              </a:lnSpc>
              <a:defRPr sz="1400" b="1" spc="0">
                <a:latin typeface="Arial"/>
                <a:ea typeface="Arial"/>
                <a:cs typeface="Arial"/>
                <a:sym typeface="Arial"/>
              </a:defRPr>
            </a:pPr>
            <a:r>
              <a:rPr sz="1000" kern="0" spc="-75" dirty="0">
                <a:solidFill>
                  <a:srgbClr val="811327"/>
                </a:solidFill>
                <a:sym typeface="Arial Black"/>
              </a:rPr>
              <a:t>Bromley by Bow Centre</a:t>
            </a:r>
            <a:endParaRPr sz="1000" b="1" kern="0" spc="-75" dirty="0">
              <a:solidFill>
                <a:srgbClr val="811327"/>
              </a:solidFill>
              <a:latin typeface="Arial"/>
              <a:ea typeface="Arial"/>
              <a:cs typeface="Arial"/>
              <a:sym typeface="Arial"/>
            </a:endParaRPr>
          </a:p>
        </p:txBody>
      </p:sp>
    </p:spTree>
    <p:extLst>
      <p:ext uri="{BB962C8B-B14F-4D97-AF65-F5344CB8AC3E}">
        <p14:creationId xmlns:p14="http://schemas.microsoft.com/office/powerpoint/2010/main" val="1711981517"/>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0" y="1649628"/>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14921" y="85446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3197646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and key message">
  <p:cSld name="1_Title and key message">
    <p:spTree>
      <p:nvGrpSpPr>
        <p:cNvPr id="1" name="Shape 80"/>
        <p:cNvGrpSpPr/>
        <p:nvPr/>
      </p:nvGrpSpPr>
      <p:grpSpPr>
        <a:xfrm>
          <a:off x="0" y="0"/>
          <a:ext cx="0" cy="0"/>
          <a:chOff x="0" y="0"/>
          <a:chExt cx="0" cy="0"/>
        </a:xfrm>
      </p:grpSpPr>
      <p:sp>
        <p:nvSpPr>
          <p:cNvPr id="81" name="Google Shape;81;p12"/>
          <p:cNvSpPr txBox="1">
            <a:spLocks noGrp="1"/>
          </p:cNvSpPr>
          <p:nvPr>
            <p:ph type="title"/>
          </p:nvPr>
        </p:nvSpPr>
        <p:spPr>
          <a:xfrm>
            <a:off x="334434" y="188914"/>
            <a:ext cx="11523133" cy="503783"/>
          </a:xfrm>
          <a:prstGeom prst="rect">
            <a:avLst/>
          </a:prstGeom>
          <a:noFill/>
          <a:ln>
            <a:noFill/>
          </a:ln>
        </p:spPr>
        <p:txBody>
          <a:bodyPr spcFirstLastPara="1" wrap="square" lIns="91425" tIns="45700" rIns="91425" bIns="45700" anchor="t" anchorCtr="0">
            <a:noAutofit/>
          </a:bodyPr>
          <a:lstStyle>
            <a:lvl1pPr marR="0" lvl="0" algn="l" rtl="0">
              <a:spcBef>
                <a:spcPts val="600"/>
              </a:spcBef>
              <a:spcAft>
                <a:spcPts val="0"/>
              </a:spcAft>
              <a:buClr>
                <a:schemeClr val="lt1"/>
              </a:buClr>
              <a:buSzPts val="2400"/>
              <a:buFont typeface="Arial Black"/>
              <a:buNone/>
              <a:defRPr sz="24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12"/>
          <p:cNvSpPr txBox="1">
            <a:spLocks noGrp="1"/>
          </p:cNvSpPr>
          <p:nvPr>
            <p:ph type="body" idx="1"/>
          </p:nvPr>
        </p:nvSpPr>
        <p:spPr>
          <a:xfrm>
            <a:off x="334433" y="1341438"/>
            <a:ext cx="3744384"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3" name="Google Shape;83;p12"/>
          <p:cNvSpPr txBox="1">
            <a:spLocks noGrp="1"/>
          </p:cNvSpPr>
          <p:nvPr>
            <p:ph type="body" idx="2"/>
          </p:nvPr>
        </p:nvSpPr>
        <p:spPr>
          <a:xfrm>
            <a:off x="4271434" y="1341438"/>
            <a:ext cx="7586133" cy="504031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1800"/>
              <a:buNone/>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4" name="Google Shape;84;p12"/>
          <p:cNvSpPr txBox="1">
            <a:spLocks noGrp="1"/>
          </p:cNvSpPr>
          <p:nvPr>
            <p:ph type="body" idx="3"/>
          </p:nvPr>
        </p:nvSpPr>
        <p:spPr>
          <a:xfrm>
            <a:off x="334434" y="692697"/>
            <a:ext cx="11523133" cy="36004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5"/>
              </a:buClr>
              <a:buSzPts val="2200"/>
              <a:buNone/>
              <a:defRPr sz="2200">
                <a:solidFill>
                  <a:schemeClr val="accent5"/>
                </a:solidFill>
                <a:latin typeface="Arial"/>
                <a:ea typeface="Arial"/>
                <a:cs typeface="Arial"/>
                <a:sym typeface="Arial"/>
              </a:defRPr>
            </a:lvl1pPr>
            <a:lvl2pPr marL="914400" lvl="1" indent="-342900" algn="l">
              <a:lnSpc>
                <a:spcPct val="100000"/>
              </a:lnSpc>
              <a:spcBef>
                <a:spcPts val="600"/>
              </a:spcBef>
              <a:spcAft>
                <a:spcPts val="0"/>
              </a:spcAft>
              <a:buClr>
                <a:schemeClr val="accent5"/>
              </a:buClr>
              <a:buSzPts val="1800"/>
              <a:buChar char="•"/>
              <a:defRPr/>
            </a:lvl2pPr>
            <a:lvl3pPr marL="1371600" lvl="2" indent="-342900" algn="l">
              <a:lnSpc>
                <a:spcPct val="100000"/>
              </a:lnSpc>
              <a:spcBef>
                <a:spcPts val="600"/>
              </a:spcBef>
              <a:spcAft>
                <a:spcPts val="0"/>
              </a:spcAft>
              <a:buClr>
                <a:schemeClr val="accent5"/>
              </a:buClr>
              <a:buSzPts val="1800"/>
              <a:buChar char="–"/>
              <a:defRPr/>
            </a:lvl3pPr>
            <a:lvl4pPr marL="1828800" lvl="3" indent="-342900" algn="l">
              <a:lnSpc>
                <a:spcPct val="100000"/>
              </a:lnSpc>
              <a:spcBef>
                <a:spcPts val="600"/>
              </a:spcBef>
              <a:spcAft>
                <a:spcPts val="0"/>
              </a:spcAft>
              <a:buClr>
                <a:schemeClr val="accent5"/>
              </a:buClr>
              <a:buSzPts val="1800"/>
              <a:buChar char="•"/>
              <a:defRPr/>
            </a:lvl4pPr>
            <a:lvl5pPr marL="2286000" lvl="4" indent="-342900" algn="l">
              <a:lnSpc>
                <a:spcPct val="100000"/>
              </a:lnSpc>
              <a:spcBef>
                <a:spcPts val="600"/>
              </a:spcBef>
              <a:spcAft>
                <a:spcPts val="0"/>
              </a:spcAft>
              <a:buClr>
                <a:schemeClr val="accent5"/>
              </a:buClr>
              <a:buSzPts val="1800"/>
              <a:buChar char="–"/>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 name="Google Shape;85;p12"/>
          <p:cNvSpPr txBox="1"/>
          <p:nvPr/>
        </p:nvSpPr>
        <p:spPr>
          <a:xfrm>
            <a:off x="335360" y="190801"/>
            <a:ext cx="11523133" cy="503783"/>
          </a:xfrm>
          <a:prstGeom prst="rect">
            <a:avLst/>
          </a:prstGeom>
          <a:solidFill>
            <a:srgbClr val="0091C9"/>
          </a:solidFill>
          <a:ln>
            <a:noFill/>
          </a:ln>
        </p:spPr>
        <p:txBody>
          <a:bodyPr spcFirstLastPara="1" wrap="square" lIns="91425" tIns="45700" rIns="91425" bIns="45700" anchor="t" anchorCtr="0">
            <a:noAutofit/>
          </a:bodyPr>
          <a:lstStyle/>
          <a:p>
            <a:pPr marL="95250" marR="0" lvl="0" indent="0" algn="l" rtl="0">
              <a:spcBef>
                <a:spcPts val="0"/>
              </a:spcBef>
              <a:spcAft>
                <a:spcPts val="0"/>
              </a:spcAft>
              <a:buClr>
                <a:schemeClr val="lt1"/>
              </a:buClr>
              <a:buSzPts val="2400"/>
              <a:buFont typeface="Arial Black"/>
              <a:buNone/>
            </a:pPr>
            <a:r>
              <a:rPr lang="en-US" sz="2400">
                <a:solidFill>
                  <a:schemeClr val="lt1"/>
                </a:solidFill>
                <a:latin typeface="Arial Black"/>
                <a:ea typeface="Arial Black"/>
                <a:cs typeface="Arial Black"/>
                <a:sym typeface="Arial Black"/>
              </a:rPr>
              <a:t>Click to edit Master title style</a:t>
            </a:r>
            <a:endParaRPr sz="2400">
              <a:solidFill>
                <a:schemeClr val="lt1"/>
              </a:solidFill>
              <a:latin typeface="Arial Black"/>
              <a:ea typeface="Arial Black"/>
              <a:cs typeface="Arial Black"/>
              <a:sym typeface="Arial Black"/>
            </a:endParaRPr>
          </a:p>
        </p:txBody>
      </p:sp>
      <p:sp>
        <p:nvSpPr>
          <p:cNvPr id="86" name="Google Shape;86;p12"/>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79"/>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8" y="1833143"/>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535749" y="365910"/>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spTree>
    <p:extLst>
      <p:ext uri="{BB962C8B-B14F-4D97-AF65-F5344CB8AC3E}">
        <p14:creationId xmlns:p14="http://schemas.microsoft.com/office/powerpoint/2010/main" val="125834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D92711-68D6-4ECD-8CA4-35457504CB31}"/>
              </a:ext>
            </a:extLst>
          </p:cNvPr>
          <p:cNvSpPr/>
          <p:nvPr userDrawn="1"/>
        </p:nvSpPr>
        <p:spPr>
          <a:xfrm>
            <a:off x="0" y="3438000"/>
            <a:ext cx="12192000" cy="34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sp>
        <p:nvSpPr>
          <p:cNvPr id="7" name="Date Placeholder 6">
            <a:extLst>
              <a:ext uri="{FF2B5EF4-FFF2-40B4-BE49-F238E27FC236}">
                <a16:creationId xmlns:a16="http://schemas.microsoft.com/office/drawing/2014/main" id="{7DF72324-6C0E-4492-A918-17C4EB69381E}"/>
              </a:ext>
            </a:extLst>
          </p:cNvPr>
          <p:cNvSpPr>
            <a:spLocks noGrp="1"/>
          </p:cNvSpPr>
          <p:nvPr>
            <p:ph type="dt" sz="half" idx="10"/>
          </p:nvPr>
        </p:nvSpPr>
        <p:spPr>
          <a:xfrm>
            <a:off x="7871104" y="5605726"/>
            <a:ext cx="1992905" cy="231947"/>
          </a:xfrm>
        </p:spPr>
        <p:txBody>
          <a:bodyPr/>
          <a:lstStyle>
            <a:lvl1pPr>
              <a:defRPr sz="1200"/>
            </a:lvl1pPr>
          </a:lstStyle>
          <a:p>
            <a:pPr algn="r"/>
            <a:r>
              <a:rPr lang="en-US" dirty="0"/>
              <a:t>15/09/2017</a:t>
            </a:r>
            <a:endParaRPr lang="en-GB" dirty="0"/>
          </a:p>
        </p:txBody>
      </p:sp>
      <p:sp>
        <p:nvSpPr>
          <p:cNvPr id="8" name="Footer Placeholder 7">
            <a:extLst>
              <a:ext uri="{FF2B5EF4-FFF2-40B4-BE49-F238E27FC236}">
                <a16:creationId xmlns:a16="http://schemas.microsoft.com/office/drawing/2014/main" id="{84DBEEB7-B5F6-4AAD-BDB0-8D936CC61825}"/>
              </a:ext>
            </a:extLst>
          </p:cNvPr>
          <p:cNvSpPr>
            <a:spLocks noGrp="1"/>
          </p:cNvSpPr>
          <p:nvPr>
            <p:ph type="ftr" sz="quarter" idx="11"/>
          </p:nvPr>
        </p:nvSpPr>
        <p:spPr>
          <a:xfrm>
            <a:off x="720000" y="5120450"/>
            <a:ext cx="9144000" cy="338555"/>
          </a:xfrm>
        </p:spPr>
        <p:txBody>
          <a:bodyPr>
            <a:noAutofit/>
          </a:bodyPr>
          <a:lstStyle>
            <a:lvl1pPr>
              <a:defRPr sz="1652"/>
            </a:lvl1pPr>
          </a:lstStyle>
          <a:p>
            <a:r>
              <a:rPr lang="en-GB" dirty="0"/>
              <a:t>Name of author - add with Insert &gt; Header and Footer</a:t>
            </a:r>
          </a:p>
        </p:txBody>
      </p:sp>
      <p:sp>
        <p:nvSpPr>
          <p:cNvPr id="3" name="Subtitle 2">
            <a:extLst>
              <a:ext uri="{FF2B5EF4-FFF2-40B4-BE49-F238E27FC236}">
                <a16:creationId xmlns:a16="http://schemas.microsoft.com/office/drawing/2014/main" id="{AEB93FD5-8678-4F19-8786-2D81974D4597}"/>
              </a:ext>
            </a:extLst>
          </p:cNvPr>
          <p:cNvSpPr>
            <a:spLocks noGrp="1"/>
          </p:cNvSpPr>
          <p:nvPr>
            <p:ph type="subTitle" idx="1" hasCustomPrompt="1"/>
          </p:nvPr>
        </p:nvSpPr>
        <p:spPr>
          <a:xfrm>
            <a:off x="720009" y="5573961"/>
            <a:ext cx="5144423" cy="295467"/>
          </a:xfrm>
        </p:spPr>
        <p:txBody>
          <a:bodyPr>
            <a:noAutofit/>
          </a:bodyPr>
          <a:lstStyle>
            <a:lvl1pPr marL="0" indent="0" algn="l">
              <a:buNone/>
              <a:defRPr sz="1200">
                <a:solidFill>
                  <a:schemeClr val="bg1"/>
                </a:solidFill>
              </a:defRPr>
            </a:lvl1pPr>
            <a:lvl2pPr marL="257156" indent="0" algn="ctr">
              <a:buNone/>
              <a:defRPr sz="1125"/>
            </a:lvl2pPr>
            <a:lvl3pPr marL="514311" indent="0" algn="ctr">
              <a:buNone/>
              <a:defRPr sz="1013"/>
            </a:lvl3pPr>
            <a:lvl4pPr marL="771468" indent="0" algn="ctr">
              <a:buNone/>
              <a:defRPr sz="900"/>
            </a:lvl4pPr>
            <a:lvl5pPr marL="1028624" indent="0" algn="ctr">
              <a:buNone/>
              <a:defRPr sz="900"/>
            </a:lvl5pPr>
            <a:lvl6pPr marL="1285780" indent="0" algn="ctr">
              <a:buNone/>
              <a:defRPr sz="900"/>
            </a:lvl6pPr>
            <a:lvl7pPr marL="1542935" indent="0" algn="ctr">
              <a:buNone/>
              <a:defRPr sz="900"/>
            </a:lvl7pPr>
            <a:lvl8pPr marL="1800091" indent="0" algn="ctr">
              <a:buNone/>
              <a:defRPr sz="900"/>
            </a:lvl8pPr>
            <a:lvl9pPr marL="2057246" indent="0" algn="ctr">
              <a:buNone/>
              <a:defRPr sz="900"/>
            </a:lvl9pPr>
          </a:lstStyle>
          <a:p>
            <a:r>
              <a:rPr lang="en-US" dirty="0"/>
              <a:t>Job title of author</a:t>
            </a:r>
            <a:endParaRPr lang="en-GB" dirty="0"/>
          </a:p>
        </p:txBody>
      </p:sp>
      <p:sp>
        <p:nvSpPr>
          <p:cNvPr id="2" name="Title 1">
            <a:extLst>
              <a:ext uri="{FF2B5EF4-FFF2-40B4-BE49-F238E27FC236}">
                <a16:creationId xmlns:a16="http://schemas.microsoft.com/office/drawing/2014/main" id="{09015F5D-F825-4243-903D-77F260696678}"/>
              </a:ext>
            </a:extLst>
          </p:cNvPr>
          <p:cNvSpPr>
            <a:spLocks noGrp="1"/>
          </p:cNvSpPr>
          <p:nvPr>
            <p:ph type="ctrTitle" hasCustomPrompt="1"/>
          </p:nvPr>
        </p:nvSpPr>
        <p:spPr>
          <a:xfrm>
            <a:off x="720000" y="4176009"/>
            <a:ext cx="9144000" cy="720197"/>
          </a:xfrm>
        </p:spPr>
        <p:txBody>
          <a:bodyPr anchor="b">
            <a:noAutofit/>
          </a:bodyPr>
          <a:lstStyle>
            <a:lvl1pPr algn="l">
              <a:spcBef>
                <a:spcPts val="0"/>
              </a:spcBef>
              <a:defRPr sz="2924">
                <a:solidFill>
                  <a:schemeClr val="bg1"/>
                </a:solidFill>
              </a:defRPr>
            </a:lvl1pPr>
          </a:lstStyle>
          <a:p>
            <a:r>
              <a:rPr lang="en-US" dirty="0"/>
              <a:t>Presentation title</a:t>
            </a:r>
            <a:endParaRPr lang="en-GB" dirty="0"/>
          </a:p>
        </p:txBody>
      </p:sp>
      <p:pic>
        <p:nvPicPr>
          <p:cNvPr id="6" name="Picture 5">
            <a:extLst>
              <a:ext uri="{FF2B5EF4-FFF2-40B4-BE49-F238E27FC236}">
                <a16:creationId xmlns:a16="http://schemas.microsoft.com/office/drawing/2014/main" id="{EC437747-3390-4332-A34A-97D91AD623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00" y="360004"/>
            <a:ext cx="4944000" cy="1348363"/>
          </a:xfrm>
          <a:prstGeom prst="rect">
            <a:avLst/>
          </a:prstGeom>
        </p:spPr>
      </p:pic>
      <p:pic>
        <p:nvPicPr>
          <p:cNvPr id="12" name="Picture 11">
            <a:extLst>
              <a:ext uri="{FF2B5EF4-FFF2-40B4-BE49-F238E27FC236}">
                <a16:creationId xmlns:a16="http://schemas.microsoft.com/office/drawing/2014/main" id="{EA2C4199-8DF3-4485-ABC6-D5D5DC55F8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9289" t="41154" b="34482"/>
          <a:stretch/>
        </p:blipFill>
        <p:spPr>
          <a:xfrm>
            <a:off x="720008" y="3552093"/>
            <a:ext cx="10636537" cy="623908"/>
          </a:xfrm>
          <a:prstGeom prst="rect">
            <a:avLst/>
          </a:prstGeom>
        </p:spPr>
      </p:pic>
      <p:pic>
        <p:nvPicPr>
          <p:cNvPr id="14" name="Picture 13">
            <a:extLst>
              <a:ext uri="{FF2B5EF4-FFF2-40B4-BE49-F238E27FC236}">
                <a16:creationId xmlns:a16="http://schemas.microsoft.com/office/drawing/2014/main" id="{06FA4EFA-5508-48F3-A140-8D5C08CF830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9289" t="41154" b="34482"/>
          <a:stretch/>
        </p:blipFill>
        <p:spPr>
          <a:xfrm>
            <a:off x="720006" y="6060034"/>
            <a:ext cx="10636537" cy="623908"/>
          </a:xfrm>
          <a:prstGeom prst="rect">
            <a:avLst/>
          </a:prstGeom>
        </p:spPr>
      </p:pic>
    </p:spTree>
    <p:extLst>
      <p:ext uri="{BB962C8B-B14F-4D97-AF65-F5344CB8AC3E}">
        <p14:creationId xmlns:p14="http://schemas.microsoft.com/office/powerpoint/2010/main" val="33177070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EF37E-FCBE-4DB9-B0B2-8F367740F200}"/>
              </a:ext>
            </a:extLst>
          </p:cNvPr>
          <p:cNvSpPr>
            <a:spLocks noGrp="1"/>
          </p:cNvSpPr>
          <p:nvPr>
            <p:ph type="title"/>
          </p:nvPr>
        </p:nvSpPr>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CF9D8CF5-2D38-4BA0-B4A4-51B23811D61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a:extLst>
              <a:ext uri="{FF2B5EF4-FFF2-40B4-BE49-F238E27FC236}">
                <a16:creationId xmlns:a16="http://schemas.microsoft.com/office/drawing/2014/main" id="{500740FC-6A94-4729-875D-FF36C97484FE}"/>
              </a:ext>
            </a:extLst>
          </p:cNvPr>
          <p:cNvSpPr>
            <a:spLocks noGrp="1"/>
          </p:cNvSpPr>
          <p:nvPr>
            <p:ph type="dt" sz="half" idx="10"/>
          </p:nvPr>
        </p:nvSpPr>
        <p:spPr/>
        <p:txBody>
          <a:bodyPr/>
          <a:lstStyle/>
          <a:p>
            <a:r>
              <a:rPr lang="en-US" dirty="0"/>
              <a:t>15/09/2017</a:t>
            </a:r>
            <a:endParaRPr lang="en-GB" dirty="0"/>
          </a:p>
        </p:txBody>
      </p:sp>
      <p:sp>
        <p:nvSpPr>
          <p:cNvPr id="8" name="Footer Placeholder 7">
            <a:extLst>
              <a:ext uri="{FF2B5EF4-FFF2-40B4-BE49-F238E27FC236}">
                <a16:creationId xmlns:a16="http://schemas.microsoft.com/office/drawing/2014/main" id="{89E51A00-EBD9-488D-B41B-561EB1942F46}"/>
              </a:ext>
            </a:extLst>
          </p:cNvPr>
          <p:cNvSpPr>
            <a:spLocks noGrp="1"/>
          </p:cNvSpPr>
          <p:nvPr>
            <p:ph type="ftr" sz="quarter" idx="11"/>
          </p:nvPr>
        </p:nvSpPr>
        <p:spPr/>
        <p:txBody>
          <a:bodyPr/>
          <a:lstStyle/>
          <a:p>
            <a:r>
              <a:rPr lang="en-GB" dirty="0"/>
              <a:t>Name of author - add with Insert &gt; Header and Footer</a:t>
            </a:r>
          </a:p>
        </p:txBody>
      </p:sp>
    </p:spTree>
    <p:extLst>
      <p:ext uri="{BB962C8B-B14F-4D97-AF65-F5344CB8AC3E}">
        <p14:creationId xmlns:p14="http://schemas.microsoft.com/office/powerpoint/2010/main" val="7153590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F9BA1-0782-482E-AE1A-85BE5AF39414}"/>
              </a:ext>
            </a:extLst>
          </p:cNvPr>
          <p:cNvSpPr>
            <a:spLocks noGrp="1"/>
          </p:cNvSpPr>
          <p:nvPr>
            <p:ph type="title"/>
          </p:nvPr>
        </p:nvSpPr>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C5279D9-E2ED-4622-9D82-7329AB7C735E}"/>
              </a:ext>
            </a:extLst>
          </p:cNvPr>
          <p:cNvSpPr>
            <a:spLocks noGrp="1"/>
          </p:cNvSpPr>
          <p:nvPr>
            <p:ph sz="half" idx="1"/>
          </p:nvPr>
        </p:nvSpPr>
        <p:spPr>
          <a:xfrm>
            <a:off x="480000" y="1116000"/>
            <a:ext cx="5472000" cy="489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C7E7DDAE-A900-440A-8351-33437A0D3769}"/>
              </a:ext>
            </a:extLst>
          </p:cNvPr>
          <p:cNvSpPr>
            <a:spLocks noGrp="1"/>
          </p:cNvSpPr>
          <p:nvPr>
            <p:ph sz="half" idx="2"/>
          </p:nvPr>
        </p:nvSpPr>
        <p:spPr>
          <a:xfrm>
            <a:off x="6240000" y="1127819"/>
            <a:ext cx="5472000" cy="489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Date Placeholder 7">
            <a:extLst>
              <a:ext uri="{FF2B5EF4-FFF2-40B4-BE49-F238E27FC236}">
                <a16:creationId xmlns:a16="http://schemas.microsoft.com/office/drawing/2014/main" id="{473AD3E8-8D73-4942-AE38-8ABC8C32F4EA}"/>
              </a:ext>
            </a:extLst>
          </p:cNvPr>
          <p:cNvSpPr>
            <a:spLocks noGrp="1"/>
          </p:cNvSpPr>
          <p:nvPr>
            <p:ph type="dt" sz="half" idx="10"/>
          </p:nvPr>
        </p:nvSpPr>
        <p:spPr/>
        <p:txBody>
          <a:bodyPr/>
          <a:lstStyle/>
          <a:p>
            <a:r>
              <a:rPr lang="en-US" dirty="0"/>
              <a:t>15/09/2017</a:t>
            </a:r>
            <a:endParaRPr lang="en-GB" dirty="0"/>
          </a:p>
        </p:txBody>
      </p:sp>
      <p:sp>
        <p:nvSpPr>
          <p:cNvPr id="9" name="Footer Placeholder 8">
            <a:extLst>
              <a:ext uri="{FF2B5EF4-FFF2-40B4-BE49-F238E27FC236}">
                <a16:creationId xmlns:a16="http://schemas.microsoft.com/office/drawing/2014/main" id="{D9E087F1-3791-4181-88B0-919F879268A0}"/>
              </a:ext>
            </a:extLst>
          </p:cNvPr>
          <p:cNvSpPr>
            <a:spLocks noGrp="1"/>
          </p:cNvSpPr>
          <p:nvPr>
            <p:ph type="ftr" sz="quarter" idx="11"/>
          </p:nvPr>
        </p:nvSpPr>
        <p:spPr/>
        <p:txBody>
          <a:bodyPr/>
          <a:lstStyle/>
          <a:p>
            <a:r>
              <a:rPr lang="en-GB" dirty="0"/>
              <a:t>Name of author - add with Insert &gt; Header and Footer</a:t>
            </a:r>
          </a:p>
        </p:txBody>
      </p:sp>
    </p:spTree>
    <p:extLst>
      <p:ext uri="{BB962C8B-B14F-4D97-AF65-F5344CB8AC3E}">
        <p14:creationId xmlns:p14="http://schemas.microsoft.com/office/powerpoint/2010/main" val="35993706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02887-908A-455A-BDA4-634BF29D8D17}"/>
              </a:ext>
            </a:extLst>
          </p:cNvPr>
          <p:cNvSpPr>
            <a:spLocks noGrp="1"/>
          </p:cNvSpPr>
          <p:nvPr>
            <p:ph type="title"/>
          </p:nvPr>
        </p:nvSpPr>
        <p:spPr/>
        <p:txBody>
          <a:bodyPr/>
          <a:lstStyle/>
          <a:p>
            <a:r>
              <a:rPr lang="en-US"/>
              <a:t>Click to edit Master title style</a:t>
            </a:r>
            <a:endParaRPr lang="en-GB" dirty="0"/>
          </a:p>
        </p:txBody>
      </p:sp>
      <p:sp>
        <p:nvSpPr>
          <p:cNvPr id="6" name="Date Placeholder 5">
            <a:extLst>
              <a:ext uri="{FF2B5EF4-FFF2-40B4-BE49-F238E27FC236}">
                <a16:creationId xmlns:a16="http://schemas.microsoft.com/office/drawing/2014/main" id="{038B3C72-2044-4613-AA90-62EBDFA1B681}"/>
              </a:ext>
            </a:extLst>
          </p:cNvPr>
          <p:cNvSpPr>
            <a:spLocks noGrp="1"/>
          </p:cNvSpPr>
          <p:nvPr>
            <p:ph type="dt" sz="half" idx="10"/>
          </p:nvPr>
        </p:nvSpPr>
        <p:spPr/>
        <p:txBody>
          <a:bodyPr/>
          <a:lstStyle/>
          <a:p>
            <a:r>
              <a:rPr lang="en-US" dirty="0"/>
              <a:t>15/09/2017</a:t>
            </a:r>
            <a:endParaRPr lang="en-GB" dirty="0"/>
          </a:p>
        </p:txBody>
      </p:sp>
      <p:sp>
        <p:nvSpPr>
          <p:cNvPr id="7" name="Footer Placeholder 6">
            <a:extLst>
              <a:ext uri="{FF2B5EF4-FFF2-40B4-BE49-F238E27FC236}">
                <a16:creationId xmlns:a16="http://schemas.microsoft.com/office/drawing/2014/main" id="{5E66AD01-9CE0-4A51-A9E8-24ADDF54FDB0}"/>
              </a:ext>
            </a:extLst>
          </p:cNvPr>
          <p:cNvSpPr>
            <a:spLocks noGrp="1"/>
          </p:cNvSpPr>
          <p:nvPr>
            <p:ph type="ftr" sz="quarter" idx="11"/>
          </p:nvPr>
        </p:nvSpPr>
        <p:spPr/>
        <p:txBody>
          <a:bodyPr/>
          <a:lstStyle/>
          <a:p>
            <a:r>
              <a:rPr lang="en-GB" dirty="0"/>
              <a:t>Name of author - add with Insert &gt; Header and Footer</a:t>
            </a:r>
          </a:p>
        </p:txBody>
      </p:sp>
    </p:spTree>
    <p:extLst>
      <p:ext uri="{BB962C8B-B14F-4D97-AF65-F5344CB8AC3E}">
        <p14:creationId xmlns:p14="http://schemas.microsoft.com/office/powerpoint/2010/main" val="9218881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5D06C67-6A30-49B5-87C0-4A56215DB145}"/>
              </a:ext>
            </a:extLst>
          </p:cNvPr>
          <p:cNvSpPr>
            <a:spLocks noGrp="1"/>
          </p:cNvSpPr>
          <p:nvPr>
            <p:ph type="dt" sz="half" idx="10"/>
          </p:nvPr>
        </p:nvSpPr>
        <p:spPr/>
        <p:txBody>
          <a:bodyPr/>
          <a:lstStyle/>
          <a:p>
            <a:r>
              <a:rPr lang="en-US" dirty="0"/>
              <a:t>15/09/2017</a:t>
            </a:r>
            <a:endParaRPr lang="en-GB" dirty="0"/>
          </a:p>
        </p:txBody>
      </p:sp>
      <p:sp>
        <p:nvSpPr>
          <p:cNvPr id="6" name="Footer Placeholder 5">
            <a:extLst>
              <a:ext uri="{FF2B5EF4-FFF2-40B4-BE49-F238E27FC236}">
                <a16:creationId xmlns:a16="http://schemas.microsoft.com/office/drawing/2014/main" id="{48321C2C-D2A1-4166-844B-1DF02A0B6E05}"/>
              </a:ext>
            </a:extLst>
          </p:cNvPr>
          <p:cNvSpPr>
            <a:spLocks noGrp="1"/>
          </p:cNvSpPr>
          <p:nvPr>
            <p:ph type="ftr" sz="quarter" idx="11"/>
          </p:nvPr>
        </p:nvSpPr>
        <p:spPr/>
        <p:txBody>
          <a:bodyPr/>
          <a:lstStyle/>
          <a:p>
            <a:r>
              <a:rPr lang="en-GB" dirty="0"/>
              <a:t>Name of author - add with Insert &gt; Header and Footer</a:t>
            </a:r>
          </a:p>
        </p:txBody>
      </p:sp>
    </p:spTree>
    <p:extLst>
      <p:ext uri="{BB962C8B-B14F-4D97-AF65-F5344CB8AC3E}">
        <p14:creationId xmlns:p14="http://schemas.microsoft.com/office/powerpoint/2010/main" val="32980101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D92711-68D6-4ECD-8CA4-35457504CB31}"/>
              </a:ext>
            </a:extLst>
          </p:cNvPr>
          <p:cNvSpPr/>
          <p:nvPr userDrawn="1"/>
        </p:nvSpPr>
        <p:spPr>
          <a:xfrm>
            <a:off x="0" y="3438000"/>
            <a:ext cx="12192000" cy="34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pic>
        <p:nvPicPr>
          <p:cNvPr id="6" name="Picture 5">
            <a:extLst>
              <a:ext uri="{FF2B5EF4-FFF2-40B4-BE49-F238E27FC236}">
                <a16:creationId xmlns:a16="http://schemas.microsoft.com/office/drawing/2014/main" id="{EC437747-3390-4332-A34A-97D91AD623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00" y="360004"/>
            <a:ext cx="4944000" cy="1348363"/>
          </a:xfrm>
          <a:prstGeom prst="rect">
            <a:avLst/>
          </a:prstGeom>
        </p:spPr>
      </p:pic>
      <p:pic>
        <p:nvPicPr>
          <p:cNvPr id="12" name="Picture 11">
            <a:extLst>
              <a:ext uri="{FF2B5EF4-FFF2-40B4-BE49-F238E27FC236}">
                <a16:creationId xmlns:a16="http://schemas.microsoft.com/office/drawing/2014/main" id="{EA2C4199-8DF3-4485-ABC6-D5D5DC55F8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9289" t="41154" b="34482"/>
          <a:stretch/>
        </p:blipFill>
        <p:spPr>
          <a:xfrm>
            <a:off x="720008" y="3552093"/>
            <a:ext cx="10636537" cy="623908"/>
          </a:xfrm>
          <a:prstGeom prst="rect">
            <a:avLst/>
          </a:prstGeom>
        </p:spPr>
      </p:pic>
      <p:pic>
        <p:nvPicPr>
          <p:cNvPr id="14" name="Picture 13">
            <a:extLst>
              <a:ext uri="{FF2B5EF4-FFF2-40B4-BE49-F238E27FC236}">
                <a16:creationId xmlns:a16="http://schemas.microsoft.com/office/drawing/2014/main" id="{06FA4EFA-5508-48F3-A140-8D5C08CF830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9289" t="41154" b="34482"/>
          <a:stretch/>
        </p:blipFill>
        <p:spPr>
          <a:xfrm>
            <a:off x="720006" y="6060034"/>
            <a:ext cx="10636537" cy="623908"/>
          </a:xfrm>
          <a:prstGeom prst="rect">
            <a:avLst/>
          </a:prstGeom>
        </p:spPr>
      </p:pic>
      <p:sp>
        <p:nvSpPr>
          <p:cNvPr id="10" name="Rectangle 9">
            <a:extLst>
              <a:ext uri="{FF2B5EF4-FFF2-40B4-BE49-F238E27FC236}">
                <a16:creationId xmlns:a16="http://schemas.microsoft.com/office/drawing/2014/main" id="{80F02F45-8855-49E9-89C5-E821D2615BF1}"/>
              </a:ext>
            </a:extLst>
          </p:cNvPr>
          <p:cNvSpPr/>
          <p:nvPr userDrawn="1"/>
        </p:nvSpPr>
        <p:spPr>
          <a:xfrm>
            <a:off x="245929" y="6524759"/>
            <a:ext cx="1846980" cy="207877"/>
          </a:xfrm>
          <a:prstGeom prst="rect">
            <a:avLst/>
          </a:prstGeom>
        </p:spPr>
        <p:txBody>
          <a:bodyPr wrap="none">
            <a:spAutoFit/>
          </a:bodyPr>
          <a:lstStyle/>
          <a:p>
            <a:pPr algn="l"/>
            <a:r>
              <a:rPr lang="en-GB" sz="751" dirty="0">
                <a:solidFill>
                  <a:schemeClr val="bg1"/>
                </a:solidFill>
                <a:effectLst/>
                <a:latin typeface="+mn-lt"/>
                <a:ea typeface="Times New Roman" panose="02020603050405020304" pitchFamily="18" charset="0"/>
              </a:rPr>
              <a:t>© National Association of Primary Care</a:t>
            </a:r>
            <a:endParaRPr lang="en-GB" sz="751" dirty="0">
              <a:solidFill>
                <a:schemeClr val="bg1"/>
              </a:solidFill>
              <a:latin typeface="+mn-lt"/>
            </a:endParaRPr>
          </a:p>
        </p:txBody>
      </p:sp>
      <p:sp>
        <p:nvSpPr>
          <p:cNvPr id="11" name="Rectangle 10">
            <a:extLst>
              <a:ext uri="{FF2B5EF4-FFF2-40B4-BE49-F238E27FC236}">
                <a16:creationId xmlns:a16="http://schemas.microsoft.com/office/drawing/2014/main" id="{93D86FFB-C849-4BF4-B3E7-D57ED7A25A5D}"/>
              </a:ext>
            </a:extLst>
          </p:cNvPr>
          <p:cNvSpPr/>
          <p:nvPr userDrawn="1"/>
        </p:nvSpPr>
        <p:spPr>
          <a:xfrm>
            <a:off x="2306128" y="4569437"/>
            <a:ext cx="7579744" cy="857158"/>
          </a:xfrm>
          <a:prstGeom prst="rect">
            <a:avLst/>
          </a:prstGeom>
        </p:spPr>
        <p:txBody>
          <a:bodyPr wrap="square">
            <a:spAutoFit/>
          </a:bodyPr>
          <a:lstStyle/>
          <a:p>
            <a:pPr marR="0" algn="ctr" rtl="0">
              <a:lnSpc>
                <a:spcPts val="3151"/>
              </a:lnSpc>
            </a:pPr>
            <a:r>
              <a:rPr lang="en-GB" sz="2400" b="1" i="0" u="none" strike="noStrike" baseline="30000" dirty="0">
                <a:solidFill>
                  <a:schemeClr val="bg1"/>
                </a:solidFill>
                <a:latin typeface="+mj-lt"/>
              </a:rPr>
              <a:t>www.napc.co.uk/primary-care-home</a:t>
            </a:r>
            <a:br>
              <a:rPr lang="en-GB" sz="2400" b="1" i="0" u="none" strike="noStrike" baseline="30000" dirty="0">
                <a:solidFill>
                  <a:schemeClr val="bg1"/>
                </a:solidFill>
                <a:latin typeface="+mj-lt"/>
              </a:rPr>
            </a:br>
            <a:r>
              <a:rPr lang="en-GB" sz="2400" b="1" i="0" u="none" strike="noStrike" baseline="30000" dirty="0">
                <a:solidFill>
                  <a:schemeClr val="bg1"/>
                </a:solidFill>
                <a:latin typeface="+mj-lt"/>
              </a:rPr>
              <a:t>@NAPC_NHS  #primarycarehome</a:t>
            </a:r>
          </a:p>
        </p:txBody>
      </p:sp>
    </p:spTree>
    <p:extLst>
      <p:ext uri="{BB962C8B-B14F-4D97-AF65-F5344CB8AC3E}">
        <p14:creationId xmlns:p14="http://schemas.microsoft.com/office/powerpoint/2010/main" val="163423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Deviderslide">
  <p:cSld name="1_Deviderslide">
    <p:spTree>
      <p:nvGrpSpPr>
        <p:cNvPr id="1" name="Shape 87"/>
        <p:cNvGrpSpPr/>
        <p:nvPr/>
      </p:nvGrpSpPr>
      <p:grpSpPr>
        <a:xfrm>
          <a:off x="0" y="0"/>
          <a:ext cx="0" cy="0"/>
          <a:chOff x="0" y="0"/>
          <a:chExt cx="0" cy="0"/>
        </a:xfrm>
      </p:grpSpPr>
      <p:sp>
        <p:nvSpPr>
          <p:cNvPr id="88" name="Google Shape;88;p13"/>
          <p:cNvSpPr/>
          <p:nvPr/>
        </p:nvSpPr>
        <p:spPr>
          <a:xfrm>
            <a:off x="0" y="0"/>
            <a:ext cx="12192000" cy="6858000"/>
          </a:xfrm>
          <a:prstGeom prst="rect">
            <a:avLst/>
          </a:prstGeom>
          <a:solidFill>
            <a:srgbClr val="E3248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 name="Google Shape;89;p13"/>
          <p:cNvSpPr txBox="1">
            <a:spLocks noGrp="1"/>
          </p:cNvSpPr>
          <p:nvPr>
            <p:ph type="body" idx="1"/>
          </p:nvPr>
        </p:nvSpPr>
        <p:spPr>
          <a:xfrm>
            <a:off x="334434" y="1340768"/>
            <a:ext cx="9313333" cy="50405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Clr>
                <a:schemeClr val="lt1"/>
              </a:buClr>
              <a:buSzPts val="3600"/>
              <a:buNone/>
              <a:defRPr sz="3600">
                <a:solidFill>
                  <a:schemeClr val="lt1"/>
                </a:solidFill>
                <a:latin typeface="Arial Black"/>
                <a:ea typeface="Arial Black"/>
                <a:cs typeface="Arial Black"/>
                <a:sym typeface="Arial Black"/>
              </a:defRPr>
            </a:lvl1pPr>
            <a:lvl2pPr marL="914400" lvl="1"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2pPr>
            <a:lvl3pPr marL="1371600" lvl="2"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3pPr>
            <a:lvl4pPr marL="1828800" lvl="3"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4pPr>
            <a:lvl5pPr marL="2286000" lvl="4" indent="-457200" algn="l">
              <a:lnSpc>
                <a:spcPct val="100000"/>
              </a:lnSpc>
              <a:spcBef>
                <a:spcPts val="600"/>
              </a:spcBef>
              <a:spcAft>
                <a:spcPts val="0"/>
              </a:spcAft>
              <a:buClr>
                <a:schemeClr val="lt1"/>
              </a:buClr>
              <a:buSzPts val="3600"/>
              <a:buChar char="–"/>
              <a:defRPr sz="3600">
                <a:solidFill>
                  <a:schemeClr val="lt1"/>
                </a:solidFill>
                <a:latin typeface="Arial Black"/>
                <a:ea typeface="Arial Black"/>
                <a:cs typeface="Arial Black"/>
                <a:sym typeface="Arial Black"/>
              </a:defRPr>
            </a:lvl5pPr>
            <a:lvl6pPr marL="2743200" lvl="5" indent="-228600" algn="l">
              <a:lnSpc>
                <a:spcPct val="100000"/>
              </a:lnSpc>
              <a:spcBef>
                <a:spcPts val="600"/>
              </a:spcBef>
              <a:spcAft>
                <a:spcPts val="0"/>
              </a:spcAft>
              <a:buClr>
                <a:schemeClr val="dk2"/>
              </a:buClr>
              <a:buSzPts val="1800"/>
              <a:buNone/>
              <a:defRPr/>
            </a:lvl6pPr>
            <a:lvl7pPr marL="3200400" lvl="6" indent="-342900" algn="l">
              <a:spcBef>
                <a:spcPts val="60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0" name="Google Shape;90;p13"/>
          <p:cNvSpPr/>
          <p:nvPr/>
        </p:nvSpPr>
        <p:spPr>
          <a:xfrm>
            <a:off x="310555" y="188912"/>
            <a:ext cx="2233051" cy="1152526"/>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8800" b="0" i="0" u="none" strike="noStrike" cap="none">
                <a:solidFill>
                  <a:schemeClr val="lt1"/>
                </a:solidFill>
                <a:latin typeface="Arial Black"/>
                <a:ea typeface="Arial Black"/>
                <a:cs typeface="Arial Black"/>
                <a:sym typeface="Arial Black"/>
              </a:rPr>
              <a:t>02</a:t>
            </a:r>
            <a:endParaRPr sz="8800">
              <a:solidFill>
                <a:schemeClr val="lt1"/>
              </a:solidFill>
              <a:latin typeface="Arial"/>
              <a:ea typeface="Arial"/>
              <a:cs typeface="Arial"/>
              <a:sym typeface="Arial"/>
            </a:endParaRPr>
          </a:p>
        </p:txBody>
      </p:sp>
      <p:sp>
        <p:nvSpPr>
          <p:cNvPr id="91" name="Google Shape;91;p13"/>
          <p:cNvSpPr txBox="1"/>
          <p:nvPr/>
        </p:nvSpPr>
        <p:spPr>
          <a:xfrm>
            <a:off x="310555" y="6165304"/>
            <a:ext cx="114500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lt1"/>
                </a:solidFill>
                <a:latin typeface="Arial"/>
                <a:ea typeface="Arial"/>
                <a:cs typeface="Arial"/>
                <a:sym typeface="Arial"/>
              </a:rPr>
              <a:t>Transforming London’s health and care together</a:t>
            </a:r>
            <a:endParaRPr sz="1800" i="1">
              <a:solidFill>
                <a:schemeClr val="lt1"/>
              </a:solidFill>
              <a:latin typeface="Arial"/>
              <a:ea typeface="Arial"/>
              <a:cs typeface="Arial"/>
              <a:sym typeface="Arial"/>
            </a:endParaRPr>
          </a:p>
        </p:txBody>
      </p:sp>
      <p:cxnSp>
        <p:nvCxnSpPr>
          <p:cNvPr id="92" name="Google Shape;92;p13"/>
          <p:cNvCxnSpPr/>
          <p:nvPr/>
        </p:nvCxnSpPr>
        <p:spPr>
          <a:xfrm>
            <a:off x="310555" y="6165304"/>
            <a:ext cx="11450075" cy="0"/>
          </a:xfrm>
          <a:prstGeom prst="straightConnector1">
            <a:avLst/>
          </a:prstGeom>
          <a:noFill/>
          <a:ln w="9525" cap="flat" cmpd="sng">
            <a:solidFill>
              <a:schemeClr val="lt1"/>
            </a:solidFill>
            <a:prstDash val="solid"/>
            <a:round/>
            <a:headEnd type="none" w="sm" len="sm"/>
            <a:tailEnd type="none" w="sm" len="sm"/>
          </a:ln>
        </p:spPr>
      </p:cxnSp>
      <p:sp>
        <p:nvSpPr>
          <p:cNvPr id="93" name="Google Shape;93;p13"/>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theme" Target="../theme/theme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3.xml"/><Relationship Id="rId7" Type="http://schemas.openxmlformats.org/officeDocument/2006/relationships/theme" Target="../theme/theme4.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334434" y="908050"/>
            <a:ext cx="11523133" cy="547370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600"/>
              </a:spcBef>
              <a:spcAft>
                <a:spcPts val="0"/>
              </a:spcAft>
              <a:buClr>
                <a:schemeClr val="accent5"/>
              </a:buClr>
              <a:buSzPts val="1800"/>
              <a:buFont typeface="Arial"/>
              <a:buNone/>
              <a:defRPr sz="1800" b="0" i="0" u="none" strike="noStrike" cap="none">
                <a:solidFill>
                  <a:schemeClr val="accent5"/>
                </a:solidFill>
                <a:latin typeface="Arial"/>
                <a:ea typeface="Arial"/>
                <a:cs typeface="Arial"/>
                <a:sym typeface="Arial"/>
              </a:defRPr>
            </a:lvl1pPr>
            <a:lvl2pPr marL="914400" marR="0" lvl="1" indent="-342900" algn="l" rtl="0">
              <a:lnSpc>
                <a:spcPct val="100000"/>
              </a:lnSpc>
              <a:spcBef>
                <a:spcPts val="600"/>
              </a:spcBef>
              <a:spcAft>
                <a:spcPts val="0"/>
              </a:spcAft>
              <a:buClr>
                <a:schemeClr val="accent5"/>
              </a:buClr>
              <a:buSzPts val="1800"/>
              <a:buFont typeface="Arial"/>
              <a:buChar char="•"/>
              <a:defRPr sz="1800" b="0" i="0" u="none" strike="noStrike" cap="none">
                <a:solidFill>
                  <a:schemeClr val="accent5"/>
                </a:solidFill>
                <a:latin typeface="Arial"/>
                <a:ea typeface="Arial"/>
                <a:cs typeface="Arial"/>
                <a:sym typeface="Arial"/>
              </a:defRPr>
            </a:lvl2pPr>
            <a:lvl3pPr marL="1371600" marR="0" lvl="2" indent="-342900" algn="l" rtl="0">
              <a:lnSpc>
                <a:spcPct val="100000"/>
              </a:lnSpc>
              <a:spcBef>
                <a:spcPts val="600"/>
              </a:spcBef>
              <a:spcAft>
                <a:spcPts val="0"/>
              </a:spcAft>
              <a:buClr>
                <a:schemeClr val="accent5"/>
              </a:buClr>
              <a:buSzPts val="1800"/>
              <a:buFont typeface="Arial"/>
              <a:buChar char="–"/>
              <a:defRPr sz="1800" b="0" i="0" u="none" strike="noStrike" cap="none">
                <a:solidFill>
                  <a:schemeClr val="accent5"/>
                </a:solidFill>
                <a:latin typeface="Arial"/>
                <a:ea typeface="Arial"/>
                <a:cs typeface="Arial"/>
                <a:sym typeface="Arial"/>
              </a:defRPr>
            </a:lvl3pPr>
            <a:lvl4pPr marL="1828800" marR="0" lvl="3" indent="-342900" algn="l" rtl="0">
              <a:lnSpc>
                <a:spcPct val="100000"/>
              </a:lnSpc>
              <a:spcBef>
                <a:spcPts val="600"/>
              </a:spcBef>
              <a:spcAft>
                <a:spcPts val="0"/>
              </a:spcAft>
              <a:buClr>
                <a:schemeClr val="accent5"/>
              </a:buClr>
              <a:buSzPts val="1800"/>
              <a:buFont typeface="Arial"/>
              <a:buChar char="•"/>
              <a:defRPr sz="1800" b="0" i="0" u="none" strike="noStrike" cap="none">
                <a:solidFill>
                  <a:schemeClr val="accent5"/>
                </a:solidFill>
                <a:latin typeface="Arial"/>
                <a:ea typeface="Arial"/>
                <a:cs typeface="Arial"/>
                <a:sym typeface="Arial"/>
              </a:defRPr>
            </a:lvl4pPr>
            <a:lvl5pPr marL="2286000" marR="0" lvl="4" indent="-342900" algn="l" rtl="0">
              <a:lnSpc>
                <a:spcPct val="100000"/>
              </a:lnSpc>
              <a:spcBef>
                <a:spcPts val="600"/>
              </a:spcBef>
              <a:spcAft>
                <a:spcPts val="0"/>
              </a:spcAft>
              <a:buClr>
                <a:schemeClr val="accent5"/>
              </a:buClr>
              <a:buSzPts val="1800"/>
              <a:buFont typeface="Arial"/>
              <a:buChar char="–"/>
              <a:defRPr sz="1800" b="0" i="0" u="none" strike="noStrike" cap="none">
                <a:solidFill>
                  <a:schemeClr val="accent5"/>
                </a:solidFill>
                <a:latin typeface="Arial"/>
                <a:ea typeface="Arial"/>
                <a:cs typeface="Arial"/>
                <a:sym typeface="Arial"/>
              </a:defRPr>
            </a:lvl5pPr>
            <a:lvl6pPr marL="2743200" marR="0" lvl="5" indent="-228600" algn="l" rtl="0">
              <a:lnSpc>
                <a:spcPct val="100000"/>
              </a:lnSpc>
              <a:spcBef>
                <a:spcPts val="60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6pPr>
            <a:lvl7pPr marL="3200400" marR="0" lvl="6"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1F1F1F"/>
                </a:solidFill>
                <a:latin typeface="Arial"/>
                <a:ea typeface="Arial"/>
                <a:cs typeface="Arial"/>
                <a:sym typeface="Arial"/>
              </a:defRPr>
            </a:lvl1pPr>
            <a:lvl2pPr marL="0" marR="0" lvl="1" indent="0" algn="r" rtl="0">
              <a:spcBef>
                <a:spcPts val="0"/>
              </a:spcBef>
              <a:buNone/>
              <a:defRPr sz="1200" b="0" i="0" u="none" strike="noStrike" cap="none">
                <a:solidFill>
                  <a:srgbClr val="1F1F1F"/>
                </a:solidFill>
                <a:latin typeface="Arial"/>
                <a:ea typeface="Arial"/>
                <a:cs typeface="Arial"/>
                <a:sym typeface="Arial"/>
              </a:defRPr>
            </a:lvl2pPr>
            <a:lvl3pPr marL="0" marR="0" lvl="2" indent="0" algn="r" rtl="0">
              <a:spcBef>
                <a:spcPts val="0"/>
              </a:spcBef>
              <a:buNone/>
              <a:defRPr sz="1200" b="0" i="0" u="none" strike="noStrike" cap="none">
                <a:solidFill>
                  <a:srgbClr val="1F1F1F"/>
                </a:solidFill>
                <a:latin typeface="Arial"/>
                <a:ea typeface="Arial"/>
                <a:cs typeface="Arial"/>
                <a:sym typeface="Arial"/>
              </a:defRPr>
            </a:lvl3pPr>
            <a:lvl4pPr marL="0" marR="0" lvl="3" indent="0" algn="r" rtl="0">
              <a:spcBef>
                <a:spcPts val="0"/>
              </a:spcBef>
              <a:buNone/>
              <a:defRPr sz="1200" b="0" i="0" u="none" strike="noStrike" cap="none">
                <a:solidFill>
                  <a:srgbClr val="1F1F1F"/>
                </a:solidFill>
                <a:latin typeface="Arial"/>
                <a:ea typeface="Arial"/>
                <a:cs typeface="Arial"/>
                <a:sym typeface="Arial"/>
              </a:defRPr>
            </a:lvl4pPr>
            <a:lvl5pPr marL="0" marR="0" lvl="4" indent="0" algn="r" rtl="0">
              <a:spcBef>
                <a:spcPts val="0"/>
              </a:spcBef>
              <a:buNone/>
              <a:defRPr sz="1200" b="0" i="0" u="none" strike="noStrike" cap="none">
                <a:solidFill>
                  <a:srgbClr val="1F1F1F"/>
                </a:solidFill>
                <a:latin typeface="Arial"/>
                <a:ea typeface="Arial"/>
                <a:cs typeface="Arial"/>
                <a:sym typeface="Arial"/>
              </a:defRPr>
            </a:lvl5pPr>
            <a:lvl6pPr marL="0" marR="0" lvl="5" indent="0" algn="r" rtl="0">
              <a:spcBef>
                <a:spcPts val="0"/>
              </a:spcBef>
              <a:buNone/>
              <a:defRPr sz="1200" b="0" i="0" u="none" strike="noStrike" cap="none">
                <a:solidFill>
                  <a:srgbClr val="1F1F1F"/>
                </a:solidFill>
                <a:latin typeface="Arial"/>
                <a:ea typeface="Arial"/>
                <a:cs typeface="Arial"/>
                <a:sym typeface="Arial"/>
              </a:defRPr>
            </a:lvl6pPr>
            <a:lvl7pPr marL="0" marR="0" lvl="6" indent="0" algn="r" rtl="0">
              <a:spcBef>
                <a:spcPts val="0"/>
              </a:spcBef>
              <a:buNone/>
              <a:defRPr sz="1200" b="0" i="0" u="none" strike="noStrike" cap="none">
                <a:solidFill>
                  <a:srgbClr val="1F1F1F"/>
                </a:solidFill>
                <a:latin typeface="Arial"/>
                <a:ea typeface="Arial"/>
                <a:cs typeface="Arial"/>
                <a:sym typeface="Arial"/>
              </a:defRPr>
            </a:lvl7pPr>
            <a:lvl8pPr marL="0" marR="0" lvl="7" indent="0" algn="r" rtl="0">
              <a:spcBef>
                <a:spcPts val="0"/>
              </a:spcBef>
              <a:buNone/>
              <a:defRPr sz="1200" b="0" i="0" u="none" strike="noStrike" cap="none">
                <a:solidFill>
                  <a:srgbClr val="1F1F1F"/>
                </a:solidFill>
                <a:latin typeface="Arial"/>
                <a:ea typeface="Arial"/>
                <a:cs typeface="Arial"/>
                <a:sym typeface="Arial"/>
              </a:defRPr>
            </a:lvl8pPr>
            <a:lvl9pPr marL="0" marR="0" lvl="8" indent="0" algn="r" rtl="0">
              <a:spcBef>
                <a:spcPts val="0"/>
              </a:spcBef>
              <a:buNone/>
              <a:defRPr sz="1200" b="0" i="0" u="none" strike="noStrike" cap="none">
                <a:solidFill>
                  <a:srgbClr val="1F1F1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 name="Google Shape;8;p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90909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5" r:id="rId5"/>
    <p:sldLayoutId id="2147483656" r:id="rId6"/>
    <p:sldLayoutId id="2147483657" r:id="rId7"/>
    <p:sldLayoutId id="2147483658" r:id="rId8"/>
    <p:sldLayoutId id="2147483659"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682" r:id="rId32"/>
    <p:sldLayoutId id="2147483684" r:id="rId33"/>
    <p:sldLayoutId id="2147483685" r:id="rId34"/>
    <p:sldLayoutId id="2147483686" r:id="rId35"/>
    <p:sldLayoutId id="2147483687" r:id="rId36"/>
    <p:sldLayoutId id="2147483774" r:id="rId3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fld id="{D8CF4FFF-F3C5-644F-B246-E0EE097201C8}" type="datetimeFigureOut">
              <a:rPr lang="en-US" smtClean="0"/>
              <a:t>5/6/2022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902D5DC7-DFF1-EB48-BA63-E452C8E02BB4}" type="slidenum">
              <a:rPr lang="en-US" smtClean="0"/>
              <a:t>‹#›</a:t>
            </a:fld>
            <a:endParaRPr lang="en-US"/>
          </a:p>
        </p:txBody>
      </p:sp>
    </p:spTree>
    <p:extLst>
      <p:ext uri="{BB962C8B-B14F-4D97-AF65-F5344CB8AC3E}">
        <p14:creationId xmlns:p14="http://schemas.microsoft.com/office/powerpoint/2010/main" val="3046256903"/>
      </p:ext>
    </p:extLst>
  </p:cSld>
  <p:clrMap bg1="lt1" tx1="dk1" bg2="lt2" tx2="dk2" accent1="accent1" accent2="accent2" accent3="accent3" accent4="accent4" accent5="accent5" accent6="accent6" hlink="hlink" folHlink="folHlink"/>
  <p:sldLayoutIdLst>
    <p:sldLayoutId id="2147483744" r:id="rId1"/>
    <p:sldLayoutId id="2147483732" r:id="rId2"/>
    <p:sldLayoutId id="2147483733" r:id="rId3"/>
    <p:sldLayoutId id="2147483745" r:id="rId4"/>
    <p:sldLayoutId id="2147483734" r:id="rId5"/>
    <p:sldLayoutId id="2147483735" r:id="rId6"/>
    <p:sldLayoutId id="2147483746" r:id="rId7"/>
    <p:sldLayoutId id="2147483736" r:id="rId8"/>
    <p:sldLayoutId id="2147483737" r:id="rId9"/>
    <p:sldLayoutId id="2147483738" r:id="rId10"/>
    <p:sldLayoutId id="2147483747" r:id="rId11"/>
    <p:sldLayoutId id="2147483748" r:id="rId12"/>
    <p:sldLayoutId id="2147483739" r:id="rId13"/>
    <p:sldLayoutId id="2147483740" r:id="rId14"/>
    <p:sldLayoutId id="2147483741" r:id="rId15"/>
    <p:sldLayoutId id="2147483742" r:id="rId16"/>
    <p:sldLayoutId id="2147483749" r:id="rId17"/>
    <p:sldLayoutId id="2147483743" r:id="rId18"/>
    <p:sldLayoutId id="2147483769" r:id="rId19"/>
    <p:sldLayoutId id="2147483770" r:id="rId20"/>
    <p:sldLayoutId id="2147483771" r:id="rId21"/>
  </p:sldLayoutIdLst>
  <p:txStyles>
    <p:titleStyle>
      <a:lvl1pPr algn="l" defTabSz="853717" rtl="0" eaLnBrk="1" latinLnBrk="0" hangingPunct="1">
        <a:lnSpc>
          <a:spcPct val="90000"/>
        </a:lnSpc>
        <a:spcBef>
          <a:spcPct val="0"/>
        </a:spcBef>
        <a:buNone/>
        <a:defRPr sz="4100" kern="1200">
          <a:solidFill>
            <a:schemeClr val="tx1"/>
          </a:solidFill>
          <a:latin typeface="+mj-lt"/>
          <a:ea typeface="+mj-ea"/>
          <a:cs typeface="+mj-cs"/>
        </a:defRPr>
      </a:lvl1pPr>
    </p:titleStyle>
    <p:bodyStyle>
      <a:lvl1pPr marL="213429" indent="-213429" algn="l" defTabSz="853717" rtl="0" eaLnBrk="1" latinLnBrk="0" hangingPunct="1">
        <a:lnSpc>
          <a:spcPct val="90000"/>
        </a:lnSpc>
        <a:spcBef>
          <a:spcPts val="934"/>
        </a:spcBef>
        <a:buFont typeface="Arial" panose="020B0604020202020204" pitchFamily="34" charset="0"/>
        <a:buChar char="•"/>
        <a:defRPr sz="2600" kern="1200">
          <a:solidFill>
            <a:schemeClr val="tx1"/>
          </a:solidFill>
          <a:latin typeface="+mn-lt"/>
          <a:ea typeface="+mn-ea"/>
          <a:cs typeface="+mn-cs"/>
        </a:defRPr>
      </a:lvl1pPr>
      <a:lvl2pPr marL="640288" indent="-213429" algn="l" defTabSz="853717" rtl="0" eaLnBrk="1" latinLnBrk="0" hangingPunct="1">
        <a:lnSpc>
          <a:spcPct val="90000"/>
        </a:lnSpc>
        <a:spcBef>
          <a:spcPts val="466"/>
        </a:spcBef>
        <a:buFont typeface="Arial" panose="020B0604020202020204" pitchFamily="34" charset="0"/>
        <a:buChar char="•"/>
        <a:defRPr sz="2200" kern="1200">
          <a:solidFill>
            <a:schemeClr val="tx1"/>
          </a:solidFill>
          <a:latin typeface="+mn-lt"/>
          <a:ea typeface="+mn-ea"/>
          <a:cs typeface="+mn-cs"/>
        </a:defRPr>
      </a:lvl2pPr>
      <a:lvl3pPr marL="1067147" indent="-213429" algn="l" defTabSz="853717" rtl="0" eaLnBrk="1" latinLnBrk="0" hangingPunct="1">
        <a:lnSpc>
          <a:spcPct val="90000"/>
        </a:lnSpc>
        <a:spcBef>
          <a:spcPts val="466"/>
        </a:spcBef>
        <a:buFont typeface="Arial" panose="020B0604020202020204" pitchFamily="34" charset="0"/>
        <a:buChar char="•"/>
        <a:defRPr sz="1900" kern="1200">
          <a:solidFill>
            <a:schemeClr val="tx1"/>
          </a:solidFill>
          <a:latin typeface="+mn-lt"/>
          <a:ea typeface="+mn-ea"/>
          <a:cs typeface="+mn-cs"/>
        </a:defRPr>
      </a:lvl3pPr>
      <a:lvl4pPr marL="1494005" indent="-213429" algn="l" defTabSz="853717" rtl="0" eaLnBrk="1" latinLnBrk="0" hangingPunct="1">
        <a:lnSpc>
          <a:spcPct val="90000"/>
        </a:lnSpc>
        <a:spcBef>
          <a:spcPts val="466"/>
        </a:spcBef>
        <a:buFont typeface="Arial" panose="020B0604020202020204" pitchFamily="34" charset="0"/>
        <a:buChar char="•"/>
        <a:defRPr sz="1700" kern="1200">
          <a:solidFill>
            <a:schemeClr val="tx1"/>
          </a:solidFill>
          <a:latin typeface="+mn-lt"/>
          <a:ea typeface="+mn-ea"/>
          <a:cs typeface="+mn-cs"/>
        </a:defRPr>
      </a:lvl4pPr>
      <a:lvl5pPr marL="1920864" indent="-213429" algn="l" defTabSz="853717" rtl="0" eaLnBrk="1" latinLnBrk="0" hangingPunct="1">
        <a:lnSpc>
          <a:spcPct val="90000"/>
        </a:lnSpc>
        <a:spcBef>
          <a:spcPts val="466"/>
        </a:spcBef>
        <a:buFont typeface="Arial" panose="020B0604020202020204" pitchFamily="34" charset="0"/>
        <a:buChar char="•"/>
        <a:defRPr sz="1700" kern="1200">
          <a:solidFill>
            <a:schemeClr val="tx1"/>
          </a:solidFill>
          <a:latin typeface="+mn-lt"/>
          <a:ea typeface="+mn-ea"/>
          <a:cs typeface="+mn-cs"/>
        </a:defRPr>
      </a:lvl5pPr>
      <a:lvl6pPr marL="2347723" indent="-213429" algn="l" defTabSz="853717" rtl="0" eaLnBrk="1" latinLnBrk="0" hangingPunct="1">
        <a:lnSpc>
          <a:spcPct val="90000"/>
        </a:lnSpc>
        <a:spcBef>
          <a:spcPts val="466"/>
        </a:spcBef>
        <a:buFont typeface="Arial" panose="020B0604020202020204" pitchFamily="34" charset="0"/>
        <a:buChar char="•"/>
        <a:defRPr sz="1700" kern="1200">
          <a:solidFill>
            <a:schemeClr val="tx1"/>
          </a:solidFill>
          <a:latin typeface="+mn-lt"/>
          <a:ea typeface="+mn-ea"/>
          <a:cs typeface="+mn-cs"/>
        </a:defRPr>
      </a:lvl6pPr>
      <a:lvl7pPr marL="2774581" indent="-213429" algn="l" defTabSz="853717" rtl="0" eaLnBrk="1" latinLnBrk="0" hangingPunct="1">
        <a:lnSpc>
          <a:spcPct val="90000"/>
        </a:lnSpc>
        <a:spcBef>
          <a:spcPts val="466"/>
        </a:spcBef>
        <a:buFont typeface="Arial" panose="020B0604020202020204" pitchFamily="34" charset="0"/>
        <a:buChar char="•"/>
        <a:defRPr sz="1700" kern="1200">
          <a:solidFill>
            <a:schemeClr val="tx1"/>
          </a:solidFill>
          <a:latin typeface="+mn-lt"/>
          <a:ea typeface="+mn-ea"/>
          <a:cs typeface="+mn-cs"/>
        </a:defRPr>
      </a:lvl7pPr>
      <a:lvl8pPr marL="3201440" indent="-213429" algn="l" defTabSz="853717" rtl="0" eaLnBrk="1" latinLnBrk="0" hangingPunct="1">
        <a:lnSpc>
          <a:spcPct val="90000"/>
        </a:lnSpc>
        <a:spcBef>
          <a:spcPts val="466"/>
        </a:spcBef>
        <a:buFont typeface="Arial" panose="020B0604020202020204" pitchFamily="34" charset="0"/>
        <a:buChar char="•"/>
        <a:defRPr sz="1700" kern="1200">
          <a:solidFill>
            <a:schemeClr val="tx1"/>
          </a:solidFill>
          <a:latin typeface="+mn-lt"/>
          <a:ea typeface="+mn-ea"/>
          <a:cs typeface="+mn-cs"/>
        </a:defRPr>
      </a:lvl8pPr>
      <a:lvl9pPr marL="3628299" indent="-213429" algn="l" defTabSz="853717" rtl="0" eaLnBrk="1" latinLnBrk="0" hangingPunct="1">
        <a:lnSpc>
          <a:spcPct val="90000"/>
        </a:lnSpc>
        <a:spcBef>
          <a:spcPts val="466"/>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853717" rtl="0" eaLnBrk="1" latinLnBrk="0" hangingPunct="1">
        <a:defRPr sz="1700" kern="1200">
          <a:solidFill>
            <a:schemeClr val="tx1"/>
          </a:solidFill>
          <a:latin typeface="+mn-lt"/>
          <a:ea typeface="+mn-ea"/>
          <a:cs typeface="+mn-cs"/>
        </a:defRPr>
      </a:lvl1pPr>
      <a:lvl2pPr marL="426859" algn="l" defTabSz="853717" rtl="0" eaLnBrk="1" latinLnBrk="0" hangingPunct="1">
        <a:defRPr sz="1700" kern="1200">
          <a:solidFill>
            <a:schemeClr val="tx1"/>
          </a:solidFill>
          <a:latin typeface="+mn-lt"/>
          <a:ea typeface="+mn-ea"/>
          <a:cs typeface="+mn-cs"/>
        </a:defRPr>
      </a:lvl2pPr>
      <a:lvl3pPr marL="853717" algn="l" defTabSz="853717" rtl="0" eaLnBrk="1" latinLnBrk="0" hangingPunct="1">
        <a:defRPr sz="1700" kern="1200">
          <a:solidFill>
            <a:schemeClr val="tx1"/>
          </a:solidFill>
          <a:latin typeface="+mn-lt"/>
          <a:ea typeface="+mn-ea"/>
          <a:cs typeface="+mn-cs"/>
        </a:defRPr>
      </a:lvl3pPr>
      <a:lvl4pPr marL="1280576" algn="l" defTabSz="853717" rtl="0" eaLnBrk="1" latinLnBrk="0" hangingPunct="1">
        <a:defRPr sz="1700" kern="1200">
          <a:solidFill>
            <a:schemeClr val="tx1"/>
          </a:solidFill>
          <a:latin typeface="+mn-lt"/>
          <a:ea typeface="+mn-ea"/>
          <a:cs typeface="+mn-cs"/>
        </a:defRPr>
      </a:lvl4pPr>
      <a:lvl5pPr marL="1707435" algn="l" defTabSz="853717" rtl="0" eaLnBrk="1" latinLnBrk="0" hangingPunct="1">
        <a:defRPr sz="1700" kern="1200">
          <a:solidFill>
            <a:schemeClr val="tx1"/>
          </a:solidFill>
          <a:latin typeface="+mn-lt"/>
          <a:ea typeface="+mn-ea"/>
          <a:cs typeface="+mn-cs"/>
        </a:defRPr>
      </a:lvl5pPr>
      <a:lvl6pPr marL="2134293" algn="l" defTabSz="853717" rtl="0" eaLnBrk="1" latinLnBrk="0" hangingPunct="1">
        <a:defRPr sz="1700" kern="1200">
          <a:solidFill>
            <a:schemeClr val="tx1"/>
          </a:solidFill>
          <a:latin typeface="+mn-lt"/>
          <a:ea typeface="+mn-ea"/>
          <a:cs typeface="+mn-cs"/>
        </a:defRPr>
      </a:lvl6pPr>
      <a:lvl7pPr marL="2561152" algn="l" defTabSz="853717" rtl="0" eaLnBrk="1" latinLnBrk="0" hangingPunct="1">
        <a:defRPr sz="1700" kern="1200">
          <a:solidFill>
            <a:schemeClr val="tx1"/>
          </a:solidFill>
          <a:latin typeface="+mn-lt"/>
          <a:ea typeface="+mn-ea"/>
          <a:cs typeface="+mn-cs"/>
        </a:defRPr>
      </a:lvl7pPr>
      <a:lvl8pPr marL="2988011" algn="l" defTabSz="853717" rtl="0" eaLnBrk="1" latinLnBrk="0" hangingPunct="1">
        <a:defRPr sz="1700" kern="1200">
          <a:solidFill>
            <a:schemeClr val="tx1"/>
          </a:solidFill>
          <a:latin typeface="+mn-lt"/>
          <a:ea typeface="+mn-ea"/>
          <a:cs typeface="+mn-cs"/>
        </a:defRPr>
      </a:lvl8pPr>
      <a:lvl9pPr marL="3414869" algn="l" defTabSz="853717"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fld id="{D8CF4FFF-F3C5-644F-B246-E0EE097201C8}" type="datetimeFigureOut">
              <a:rPr lang="en-US" smtClean="0"/>
              <a:t>5/6/2022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902D5DC7-DFF1-EB48-BA63-E452C8E02BB4}" type="slidenum">
              <a:rPr lang="en-US" smtClean="0"/>
              <a:t>‹#›</a:t>
            </a:fld>
            <a:endParaRPr lang="en-US"/>
          </a:p>
        </p:txBody>
      </p:sp>
    </p:spTree>
    <p:extLst>
      <p:ext uri="{BB962C8B-B14F-4D97-AF65-F5344CB8AC3E}">
        <p14:creationId xmlns:p14="http://schemas.microsoft.com/office/powerpoint/2010/main" val="349037661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72" r:id="rId19"/>
    <p:sldLayoutId id="2147483773" r:id="rId20"/>
    <p:sldLayoutId id="2147483775" r:id="rId21"/>
    <p:sldLayoutId id="2147483776" r:id="rId22"/>
  </p:sldLayoutIdLst>
  <p:txStyles>
    <p:titleStyle>
      <a:lvl1pPr algn="l" defTabSz="853717" rtl="0" eaLnBrk="1" latinLnBrk="0" hangingPunct="1">
        <a:lnSpc>
          <a:spcPct val="90000"/>
        </a:lnSpc>
        <a:spcBef>
          <a:spcPct val="0"/>
        </a:spcBef>
        <a:buNone/>
        <a:defRPr sz="4100" kern="1200">
          <a:solidFill>
            <a:schemeClr val="tx1"/>
          </a:solidFill>
          <a:latin typeface="+mj-lt"/>
          <a:ea typeface="+mj-ea"/>
          <a:cs typeface="+mj-cs"/>
        </a:defRPr>
      </a:lvl1pPr>
    </p:titleStyle>
    <p:bodyStyle>
      <a:lvl1pPr marL="213429" indent="-213429" algn="l" defTabSz="853717" rtl="0" eaLnBrk="1" latinLnBrk="0" hangingPunct="1">
        <a:lnSpc>
          <a:spcPct val="90000"/>
        </a:lnSpc>
        <a:spcBef>
          <a:spcPts val="934"/>
        </a:spcBef>
        <a:buFont typeface="Arial" panose="020B0604020202020204" pitchFamily="34" charset="0"/>
        <a:buChar char="•"/>
        <a:defRPr sz="2600" kern="1200">
          <a:solidFill>
            <a:schemeClr val="tx1"/>
          </a:solidFill>
          <a:latin typeface="+mn-lt"/>
          <a:ea typeface="+mn-ea"/>
          <a:cs typeface="+mn-cs"/>
        </a:defRPr>
      </a:lvl1pPr>
      <a:lvl2pPr marL="640288" indent="-213429" algn="l" defTabSz="853717" rtl="0" eaLnBrk="1" latinLnBrk="0" hangingPunct="1">
        <a:lnSpc>
          <a:spcPct val="90000"/>
        </a:lnSpc>
        <a:spcBef>
          <a:spcPts val="466"/>
        </a:spcBef>
        <a:buFont typeface="Arial" panose="020B0604020202020204" pitchFamily="34" charset="0"/>
        <a:buChar char="•"/>
        <a:defRPr sz="2200" kern="1200">
          <a:solidFill>
            <a:schemeClr val="tx1"/>
          </a:solidFill>
          <a:latin typeface="+mn-lt"/>
          <a:ea typeface="+mn-ea"/>
          <a:cs typeface="+mn-cs"/>
        </a:defRPr>
      </a:lvl2pPr>
      <a:lvl3pPr marL="1067147" indent="-213429" algn="l" defTabSz="853717" rtl="0" eaLnBrk="1" latinLnBrk="0" hangingPunct="1">
        <a:lnSpc>
          <a:spcPct val="90000"/>
        </a:lnSpc>
        <a:spcBef>
          <a:spcPts val="466"/>
        </a:spcBef>
        <a:buFont typeface="Arial" panose="020B0604020202020204" pitchFamily="34" charset="0"/>
        <a:buChar char="•"/>
        <a:defRPr sz="1900" kern="1200">
          <a:solidFill>
            <a:schemeClr val="tx1"/>
          </a:solidFill>
          <a:latin typeface="+mn-lt"/>
          <a:ea typeface="+mn-ea"/>
          <a:cs typeface="+mn-cs"/>
        </a:defRPr>
      </a:lvl3pPr>
      <a:lvl4pPr marL="1494005" indent="-213429" algn="l" defTabSz="853717" rtl="0" eaLnBrk="1" latinLnBrk="0" hangingPunct="1">
        <a:lnSpc>
          <a:spcPct val="90000"/>
        </a:lnSpc>
        <a:spcBef>
          <a:spcPts val="466"/>
        </a:spcBef>
        <a:buFont typeface="Arial" panose="020B0604020202020204" pitchFamily="34" charset="0"/>
        <a:buChar char="•"/>
        <a:defRPr sz="1700" kern="1200">
          <a:solidFill>
            <a:schemeClr val="tx1"/>
          </a:solidFill>
          <a:latin typeface="+mn-lt"/>
          <a:ea typeface="+mn-ea"/>
          <a:cs typeface="+mn-cs"/>
        </a:defRPr>
      </a:lvl4pPr>
      <a:lvl5pPr marL="1920864" indent="-213429" algn="l" defTabSz="853717" rtl="0" eaLnBrk="1" latinLnBrk="0" hangingPunct="1">
        <a:lnSpc>
          <a:spcPct val="90000"/>
        </a:lnSpc>
        <a:spcBef>
          <a:spcPts val="466"/>
        </a:spcBef>
        <a:buFont typeface="Arial" panose="020B0604020202020204" pitchFamily="34" charset="0"/>
        <a:buChar char="•"/>
        <a:defRPr sz="1700" kern="1200">
          <a:solidFill>
            <a:schemeClr val="tx1"/>
          </a:solidFill>
          <a:latin typeface="+mn-lt"/>
          <a:ea typeface="+mn-ea"/>
          <a:cs typeface="+mn-cs"/>
        </a:defRPr>
      </a:lvl5pPr>
      <a:lvl6pPr marL="2347723" indent="-213429" algn="l" defTabSz="853717" rtl="0" eaLnBrk="1" latinLnBrk="0" hangingPunct="1">
        <a:lnSpc>
          <a:spcPct val="90000"/>
        </a:lnSpc>
        <a:spcBef>
          <a:spcPts val="466"/>
        </a:spcBef>
        <a:buFont typeface="Arial" panose="020B0604020202020204" pitchFamily="34" charset="0"/>
        <a:buChar char="•"/>
        <a:defRPr sz="1700" kern="1200">
          <a:solidFill>
            <a:schemeClr val="tx1"/>
          </a:solidFill>
          <a:latin typeface="+mn-lt"/>
          <a:ea typeface="+mn-ea"/>
          <a:cs typeface="+mn-cs"/>
        </a:defRPr>
      </a:lvl6pPr>
      <a:lvl7pPr marL="2774581" indent="-213429" algn="l" defTabSz="853717" rtl="0" eaLnBrk="1" latinLnBrk="0" hangingPunct="1">
        <a:lnSpc>
          <a:spcPct val="90000"/>
        </a:lnSpc>
        <a:spcBef>
          <a:spcPts val="466"/>
        </a:spcBef>
        <a:buFont typeface="Arial" panose="020B0604020202020204" pitchFamily="34" charset="0"/>
        <a:buChar char="•"/>
        <a:defRPr sz="1700" kern="1200">
          <a:solidFill>
            <a:schemeClr val="tx1"/>
          </a:solidFill>
          <a:latin typeface="+mn-lt"/>
          <a:ea typeface="+mn-ea"/>
          <a:cs typeface="+mn-cs"/>
        </a:defRPr>
      </a:lvl7pPr>
      <a:lvl8pPr marL="3201440" indent="-213429" algn="l" defTabSz="853717" rtl="0" eaLnBrk="1" latinLnBrk="0" hangingPunct="1">
        <a:lnSpc>
          <a:spcPct val="90000"/>
        </a:lnSpc>
        <a:spcBef>
          <a:spcPts val="466"/>
        </a:spcBef>
        <a:buFont typeface="Arial" panose="020B0604020202020204" pitchFamily="34" charset="0"/>
        <a:buChar char="•"/>
        <a:defRPr sz="1700" kern="1200">
          <a:solidFill>
            <a:schemeClr val="tx1"/>
          </a:solidFill>
          <a:latin typeface="+mn-lt"/>
          <a:ea typeface="+mn-ea"/>
          <a:cs typeface="+mn-cs"/>
        </a:defRPr>
      </a:lvl8pPr>
      <a:lvl9pPr marL="3628299" indent="-213429" algn="l" defTabSz="853717" rtl="0" eaLnBrk="1" latinLnBrk="0" hangingPunct="1">
        <a:lnSpc>
          <a:spcPct val="90000"/>
        </a:lnSpc>
        <a:spcBef>
          <a:spcPts val="466"/>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853717" rtl="0" eaLnBrk="1" latinLnBrk="0" hangingPunct="1">
        <a:defRPr sz="1700" kern="1200">
          <a:solidFill>
            <a:schemeClr val="tx1"/>
          </a:solidFill>
          <a:latin typeface="+mn-lt"/>
          <a:ea typeface="+mn-ea"/>
          <a:cs typeface="+mn-cs"/>
        </a:defRPr>
      </a:lvl1pPr>
      <a:lvl2pPr marL="426859" algn="l" defTabSz="853717" rtl="0" eaLnBrk="1" latinLnBrk="0" hangingPunct="1">
        <a:defRPr sz="1700" kern="1200">
          <a:solidFill>
            <a:schemeClr val="tx1"/>
          </a:solidFill>
          <a:latin typeface="+mn-lt"/>
          <a:ea typeface="+mn-ea"/>
          <a:cs typeface="+mn-cs"/>
        </a:defRPr>
      </a:lvl2pPr>
      <a:lvl3pPr marL="853717" algn="l" defTabSz="853717" rtl="0" eaLnBrk="1" latinLnBrk="0" hangingPunct="1">
        <a:defRPr sz="1700" kern="1200">
          <a:solidFill>
            <a:schemeClr val="tx1"/>
          </a:solidFill>
          <a:latin typeface="+mn-lt"/>
          <a:ea typeface="+mn-ea"/>
          <a:cs typeface="+mn-cs"/>
        </a:defRPr>
      </a:lvl3pPr>
      <a:lvl4pPr marL="1280576" algn="l" defTabSz="853717" rtl="0" eaLnBrk="1" latinLnBrk="0" hangingPunct="1">
        <a:defRPr sz="1700" kern="1200">
          <a:solidFill>
            <a:schemeClr val="tx1"/>
          </a:solidFill>
          <a:latin typeface="+mn-lt"/>
          <a:ea typeface="+mn-ea"/>
          <a:cs typeface="+mn-cs"/>
        </a:defRPr>
      </a:lvl4pPr>
      <a:lvl5pPr marL="1707435" algn="l" defTabSz="853717" rtl="0" eaLnBrk="1" latinLnBrk="0" hangingPunct="1">
        <a:defRPr sz="1700" kern="1200">
          <a:solidFill>
            <a:schemeClr val="tx1"/>
          </a:solidFill>
          <a:latin typeface="+mn-lt"/>
          <a:ea typeface="+mn-ea"/>
          <a:cs typeface="+mn-cs"/>
        </a:defRPr>
      </a:lvl5pPr>
      <a:lvl6pPr marL="2134293" algn="l" defTabSz="853717" rtl="0" eaLnBrk="1" latinLnBrk="0" hangingPunct="1">
        <a:defRPr sz="1700" kern="1200">
          <a:solidFill>
            <a:schemeClr val="tx1"/>
          </a:solidFill>
          <a:latin typeface="+mn-lt"/>
          <a:ea typeface="+mn-ea"/>
          <a:cs typeface="+mn-cs"/>
        </a:defRPr>
      </a:lvl6pPr>
      <a:lvl7pPr marL="2561152" algn="l" defTabSz="853717" rtl="0" eaLnBrk="1" latinLnBrk="0" hangingPunct="1">
        <a:defRPr sz="1700" kern="1200">
          <a:solidFill>
            <a:schemeClr val="tx1"/>
          </a:solidFill>
          <a:latin typeface="+mn-lt"/>
          <a:ea typeface="+mn-ea"/>
          <a:cs typeface="+mn-cs"/>
        </a:defRPr>
      </a:lvl7pPr>
      <a:lvl8pPr marL="2988011" algn="l" defTabSz="853717" rtl="0" eaLnBrk="1" latinLnBrk="0" hangingPunct="1">
        <a:defRPr sz="1700" kern="1200">
          <a:solidFill>
            <a:schemeClr val="tx1"/>
          </a:solidFill>
          <a:latin typeface="+mn-lt"/>
          <a:ea typeface="+mn-ea"/>
          <a:cs typeface="+mn-cs"/>
        </a:defRPr>
      </a:lvl8pPr>
      <a:lvl9pPr marL="3414869" algn="l" defTabSz="853717"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0D3B53C-3A7F-4D5A-869E-9DDA08396313}"/>
              </a:ext>
            </a:extLst>
          </p:cNvPr>
          <p:cNvSpPr/>
          <p:nvPr userDrawn="1"/>
        </p:nvSpPr>
        <p:spPr>
          <a:xfrm>
            <a:off x="0" y="6498000"/>
            <a:ext cx="121920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sp>
        <p:nvSpPr>
          <p:cNvPr id="2" name="Title Placeholder 1">
            <a:extLst>
              <a:ext uri="{FF2B5EF4-FFF2-40B4-BE49-F238E27FC236}">
                <a16:creationId xmlns:a16="http://schemas.microsoft.com/office/drawing/2014/main" id="{7D50E2E5-8B61-4624-A135-836B4DDFC0A9}"/>
              </a:ext>
            </a:extLst>
          </p:cNvPr>
          <p:cNvSpPr>
            <a:spLocks noGrp="1"/>
          </p:cNvSpPr>
          <p:nvPr>
            <p:ph type="title"/>
          </p:nvPr>
        </p:nvSpPr>
        <p:spPr>
          <a:xfrm>
            <a:off x="3264000" y="280800"/>
            <a:ext cx="8448000" cy="457048"/>
          </a:xfrm>
          <a:prstGeom prst="rect">
            <a:avLst/>
          </a:prstGeom>
        </p:spPr>
        <p:txBody>
          <a:bodyPr vert="horz" lIns="0" tIns="0" rIns="0" bIns="0" rtlCol="0" anchor="ctr">
            <a:noAutofit/>
          </a:bodyPr>
          <a:lstStyle/>
          <a:p>
            <a:r>
              <a:rPr lang="en-US" dirty="0"/>
              <a:t>Click to edit Master title</a:t>
            </a:r>
            <a:endParaRPr lang="en-GB" dirty="0"/>
          </a:p>
        </p:txBody>
      </p:sp>
      <p:sp>
        <p:nvSpPr>
          <p:cNvPr id="3" name="Text Placeholder 2">
            <a:extLst>
              <a:ext uri="{FF2B5EF4-FFF2-40B4-BE49-F238E27FC236}">
                <a16:creationId xmlns:a16="http://schemas.microsoft.com/office/drawing/2014/main" id="{618EC159-371C-49E8-A315-894665051589}"/>
              </a:ext>
            </a:extLst>
          </p:cNvPr>
          <p:cNvSpPr>
            <a:spLocks noGrp="1"/>
          </p:cNvSpPr>
          <p:nvPr>
            <p:ph type="body" idx="1"/>
          </p:nvPr>
        </p:nvSpPr>
        <p:spPr>
          <a:xfrm>
            <a:off x="480000" y="1116007"/>
            <a:ext cx="11232000" cy="4899287"/>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94A27B8-ED4A-4C4F-8E92-F1DA9907CA55}"/>
              </a:ext>
            </a:extLst>
          </p:cNvPr>
          <p:cNvSpPr>
            <a:spLocks noGrp="1"/>
          </p:cNvSpPr>
          <p:nvPr>
            <p:ph type="dt" sz="half" idx="2"/>
          </p:nvPr>
        </p:nvSpPr>
        <p:spPr>
          <a:xfrm>
            <a:off x="480007" y="6577482"/>
            <a:ext cx="1488068" cy="184667"/>
          </a:xfrm>
          <a:prstGeom prst="rect">
            <a:avLst/>
          </a:prstGeom>
        </p:spPr>
        <p:txBody>
          <a:bodyPr vert="horz" lIns="0" tIns="0" rIns="0" bIns="0" rtlCol="0" anchor="ctr">
            <a:noAutofit/>
          </a:bodyPr>
          <a:lstStyle>
            <a:lvl1pPr algn="l">
              <a:defRPr sz="900">
                <a:solidFill>
                  <a:schemeClr val="bg1"/>
                </a:solidFill>
              </a:defRPr>
            </a:lvl1pPr>
          </a:lstStyle>
          <a:p>
            <a:r>
              <a:rPr lang="en-US" dirty="0"/>
              <a:t>15/09/2017</a:t>
            </a:r>
            <a:endParaRPr lang="en-GB" dirty="0"/>
          </a:p>
        </p:txBody>
      </p:sp>
      <p:sp>
        <p:nvSpPr>
          <p:cNvPr id="5" name="Footer Placeholder 4">
            <a:extLst>
              <a:ext uri="{FF2B5EF4-FFF2-40B4-BE49-F238E27FC236}">
                <a16:creationId xmlns:a16="http://schemas.microsoft.com/office/drawing/2014/main" id="{C33FBBAC-048A-4917-B5EF-2C1295020A00}"/>
              </a:ext>
            </a:extLst>
          </p:cNvPr>
          <p:cNvSpPr>
            <a:spLocks noGrp="1"/>
          </p:cNvSpPr>
          <p:nvPr>
            <p:ph type="ftr" sz="quarter" idx="3"/>
          </p:nvPr>
        </p:nvSpPr>
        <p:spPr>
          <a:xfrm>
            <a:off x="1968069" y="6577482"/>
            <a:ext cx="6841635" cy="184667"/>
          </a:xfrm>
          <a:prstGeom prst="rect">
            <a:avLst/>
          </a:prstGeom>
        </p:spPr>
        <p:txBody>
          <a:bodyPr vert="horz" lIns="0" tIns="0" rIns="0" bIns="0" rtlCol="0" anchor="ctr">
            <a:noAutofit/>
          </a:bodyPr>
          <a:lstStyle>
            <a:lvl1pPr algn="l">
              <a:defRPr sz="900">
                <a:solidFill>
                  <a:schemeClr val="bg1"/>
                </a:solidFill>
              </a:defRPr>
            </a:lvl1pPr>
          </a:lstStyle>
          <a:p>
            <a:r>
              <a:rPr lang="en-GB" dirty="0"/>
              <a:t>Name of author - add with Insert &gt; Header and Footer</a:t>
            </a:r>
          </a:p>
        </p:txBody>
      </p:sp>
      <p:pic>
        <p:nvPicPr>
          <p:cNvPr id="8" name="Picture 7">
            <a:extLst>
              <a:ext uri="{FF2B5EF4-FFF2-40B4-BE49-F238E27FC236}">
                <a16:creationId xmlns:a16="http://schemas.microsoft.com/office/drawing/2014/main" id="{508A1159-2171-45DC-9213-0A228B8FD0A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50400" y="388810"/>
            <a:ext cx="2414021" cy="658369"/>
          </a:xfrm>
          <a:prstGeom prst="rect">
            <a:avLst/>
          </a:prstGeom>
        </p:spPr>
      </p:pic>
      <p:sp>
        <p:nvSpPr>
          <p:cNvPr id="6" name="TextBox 5">
            <a:extLst>
              <a:ext uri="{FF2B5EF4-FFF2-40B4-BE49-F238E27FC236}">
                <a16:creationId xmlns:a16="http://schemas.microsoft.com/office/drawing/2014/main" id="{70E81C48-5A9F-411E-B7D8-8B499C55CA2C}"/>
              </a:ext>
            </a:extLst>
          </p:cNvPr>
          <p:cNvSpPr txBox="1"/>
          <p:nvPr userDrawn="1"/>
        </p:nvSpPr>
        <p:spPr>
          <a:xfrm>
            <a:off x="1557418" y="6530662"/>
            <a:ext cx="215123" cy="230832"/>
          </a:xfrm>
          <a:prstGeom prst="rect">
            <a:avLst/>
          </a:prstGeom>
          <a:noFill/>
        </p:spPr>
        <p:txBody>
          <a:bodyPr wrap="none" rtlCol="0">
            <a:spAutoFit/>
          </a:bodyPr>
          <a:lstStyle/>
          <a:p>
            <a:r>
              <a:rPr lang="en-GB" sz="900" dirty="0">
                <a:solidFill>
                  <a:schemeClr val="bg1"/>
                </a:solidFill>
              </a:rPr>
              <a:t>|</a:t>
            </a:r>
          </a:p>
        </p:txBody>
      </p:sp>
    </p:spTree>
    <p:extLst>
      <p:ext uri="{BB962C8B-B14F-4D97-AF65-F5344CB8AC3E}">
        <p14:creationId xmlns:p14="http://schemas.microsoft.com/office/powerpoint/2010/main" val="277913672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Lst>
  <p:hf sldNum="0" hdr="0"/>
  <p:txStyles>
    <p:titleStyle>
      <a:lvl1pPr algn="l" defTabSz="514311" rtl="0" eaLnBrk="1" latinLnBrk="0" hangingPunct="1">
        <a:lnSpc>
          <a:spcPct val="120000"/>
        </a:lnSpc>
        <a:spcBef>
          <a:spcPts val="1063"/>
        </a:spcBef>
        <a:buNone/>
        <a:defRPr sz="3076" kern="1200">
          <a:solidFill>
            <a:schemeClr val="tx2"/>
          </a:solidFill>
          <a:latin typeface="+mj-lt"/>
          <a:ea typeface="+mj-ea"/>
          <a:cs typeface="+mj-cs"/>
        </a:defRPr>
      </a:lvl1pPr>
    </p:titleStyle>
    <p:bodyStyle>
      <a:lvl1pPr marL="0" indent="0" algn="l" defTabSz="514311" rtl="0" eaLnBrk="1" latinLnBrk="0" hangingPunct="1">
        <a:lnSpc>
          <a:spcPct val="120000"/>
        </a:lnSpc>
        <a:spcBef>
          <a:spcPts val="561"/>
        </a:spcBef>
        <a:buFont typeface="Arial" panose="020B0604020202020204" pitchFamily="34" charset="0"/>
        <a:buNone/>
        <a:defRPr sz="1951" kern="1200">
          <a:solidFill>
            <a:schemeClr val="tx1"/>
          </a:solidFill>
          <a:latin typeface="+mn-lt"/>
          <a:ea typeface="+mn-ea"/>
          <a:cs typeface="+mn-cs"/>
        </a:defRPr>
      </a:lvl1pPr>
      <a:lvl2pPr marL="385734" indent="-128579" algn="l" defTabSz="514311" rtl="0" eaLnBrk="1" latinLnBrk="0" hangingPunct="1">
        <a:lnSpc>
          <a:spcPct val="90000"/>
        </a:lnSpc>
        <a:spcBef>
          <a:spcPts val="281"/>
        </a:spcBef>
        <a:buFont typeface="Arial" panose="020B0604020202020204" pitchFamily="34" charset="0"/>
        <a:buChar char="•"/>
        <a:defRPr sz="1801" kern="1200">
          <a:solidFill>
            <a:schemeClr val="tx1"/>
          </a:solidFill>
          <a:latin typeface="+mn-lt"/>
          <a:ea typeface="+mn-ea"/>
          <a:cs typeface="+mn-cs"/>
        </a:defRPr>
      </a:lvl2pPr>
      <a:lvl3pPr marL="642891" indent="-128579" algn="l" defTabSz="514311" rtl="0" eaLnBrk="1" latinLnBrk="0" hangingPunct="1">
        <a:lnSpc>
          <a:spcPct val="90000"/>
        </a:lnSpc>
        <a:spcBef>
          <a:spcPts val="281"/>
        </a:spcBef>
        <a:buFont typeface="Arial" panose="020B0604020202020204" pitchFamily="34" charset="0"/>
        <a:buChar char="•"/>
        <a:defRPr sz="1351" kern="1200">
          <a:solidFill>
            <a:schemeClr val="tx1"/>
          </a:solidFill>
          <a:latin typeface="+mn-lt"/>
          <a:ea typeface="+mn-ea"/>
          <a:cs typeface="+mn-cs"/>
        </a:defRPr>
      </a:lvl3pPr>
      <a:lvl4pPr marL="900046" indent="-128579" algn="l" defTabSz="514311" rtl="0" eaLnBrk="1" latinLnBrk="0" hangingPunct="1">
        <a:lnSpc>
          <a:spcPct val="90000"/>
        </a:lnSpc>
        <a:spcBef>
          <a:spcPts val="281"/>
        </a:spcBef>
        <a:buFont typeface="Arial" panose="020B0604020202020204" pitchFamily="34" charset="0"/>
        <a:buChar char="•"/>
        <a:defRPr sz="1200" kern="1200">
          <a:solidFill>
            <a:schemeClr val="tx1"/>
          </a:solidFill>
          <a:latin typeface="+mn-lt"/>
          <a:ea typeface="+mn-ea"/>
          <a:cs typeface="+mn-cs"/>
        </a:defRPr>
      </a:lvl4pPr>
      <a:lvl5pPr marL="1157202" indent="-128579" algn="l" defTabSz="514311" rtl="0" eaLnBrk="1" latinLnBrk="0" hangingPunct="1">
        <a:lnSpc>
          <a:spcPct val="90000"/>
        </a:lnSpc>
        <a:spcBef>
          <a:spcPts val="281"/>
        </a:spcBef>
        <a:buFont typeface="Arial" panose="020B0604020202020204" pitchFamily="34" charset="0"/>
        <a:buChar char="•"/>
        <a:defRPr sz="1200" kern="1200">
          <a:solidFill>
            <a:schemeClr val="tx1"/>
          </a:solidFill>
          <a:latin typeface="+mn-lt"/>
          <a:ea typeface="+mn-ea"/>
          <a:cs typeface="+mn-cs"/>
        </a:defRPr>
      </a:lvl5pPr>
      <a:lvl6pPr marL="1414356" indent="-128579" algn="l" defTabSz="514311"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5" indent="-128579" algn="l" defTabSz="514311"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70" indent="-128579" algn="l" defTabSz="514311"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4" indent="-128579" algn="l" defTabSz="514311"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11" rtl="0" eaLnBrk="1" latinLnBrk="0" hangingPunct="1">
        <a:defRPr sz="1013" kern="1200">
          <a:solidFill>
            <a:schemeClr val="tx1"/>
          </a:solidFill>
          <a:latin typeface="+mn-lt"/>
          <a:ea typeface="+mn-ea"/>
          <a:cs typeface="+mn-cs"/>
        </a:defRPr>
      </a:lvl1pPr>
      <a:lvl2pPr marL="257156" algn="l" defTabSz="514311" rtl="0" eaLnBrk="1" latinLnBrk="0" hangingPunct="1">
        <a:defRPr sz="1013" kern="1200">
          <a:solidFill>
            <a:schemeClr val="tx1"/>
          </a:solidFill>
          <a:latin typeface="+mn-lt"/>
          <a:ea typeface="+mn-ea"/>
          <a:cs typeface="+mn-cs"/>
        </a:defRPr>
      </a:lvl2pPr>
      <a:lvl3pPr marL="514311" algn="l" defTabSz="514311" rtl="0" eaLnBrk="1" latinLnBrk="0" hangingPunct="1">
        <a:defRPr sz="1013" kern="1200">
          <a:solidFill>
            <a:schemeClr val="tx1"/>
          </a:solidFill>
          <a:latin typeface="+mn-lt"/>
          <a:ea typeface="+mn-ea"/>
          <a:cs typeface="+mn-cs"/>
        </a:defRPr>
      </a:lvl3pPr>
      <a:lvl4pPr marL="771468" algn="l" defTabSz="514311" rtl="0" eaLnBrk="1" latinLnBrk="0" hangingPunct="1">
        <a:defRPr sz="1013" kern="1200">
          <a:solidFill>
            <a:schemeClr val="tx1"/>
          </a:solidFill>
          <a:latin typeface="+mn-lt"/>
          <a:ea typeface="+mn-ea"/>
          <a:cs typeface="+mn-cs"/>
        </a:defRPr>
      </a:lvl4pPr>
      <a:lvl5pPr marL="1028624" algn="l" defTabSz="514311" rtl="0" eaLnBrk="1" latinLnBrk="0" hangingPunct="1">
        <a:defRPr sz="1013" kern="1200">
          <a:solidFill>
            <a:schemeClr val="tx1"/>
          </a:solidFill>
          <a:latin typeface="+mn-lt"/>
          <a:ea typeface="+mn-ea"/>
          <a:cs typeface="+mn-cs"/>
        </a:defRPr>
      </a:lvl5pPr>
      <a:lvl6pPr marL="1285780" algn="l" defTabSz="514311" rtl="0" eaLnBrk="1" latinLnBrk="0" hangingPunct="1">
        <a:defRPr sz="1013" kern="1200">
          <a:solidFill>
            <a:schemeClr val="tx1"/>
          </a:solidFill>
          <a:latin typeface="+mn-lt"/>
          <a:ea typeface="+mn-ea"/>
          <a:cs typeface="+mn-cs"/>
        </a:defRPr>
      </a:lvl6pPr>
      <a:lvl7pPr marL="1542935" algn="l" defTabSz="514311" rtl="0" eaLnBrk="1" latinLnBrk="0" hangingPunct="1">
        <a:defRPr sz="1013" kern="1200">
          <a:solidFill>
            <a:schemeClr val="tx1"/>
          </a:solidFill>
          <a:latin typeface="+mn-lt"/>
          <a:ea typeface="+mn-ea"/>
          <a:cs typeface="+mn-cs"/>
        </a:defRPr>
      </a:lvl7pPr>
      <a:lvl8pPr marL="1800091" algn="l" defTabSz="514311" rtl="0" eaLnBrk="1" latinLnBrk="0" hangingPunct="1">
        <a:defRPr sz="1013" kern="1200">
          <a:solidFill>
            <a:schemeClr val="tx1"/>
          </a:solidFill>
          <a:latin typeface="+mn-lt"/>
          <a:ea typeface="+mn-ea"/>
          <a:cs typeface="+mn-cs"/>
        </a:defRPr>
      </a:lvl8pPr>
      <a:lvl9pPr marL="2057246" algn="l" defTabSz="514311"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8.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5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5.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80.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hyperlink" Target="https://www.longtermplan.nhs.uk/online-version/chapter-2-more-nhs-action-on-prevention-and-health-inequalities/" TargetMode="External"/><Relationship Id="rId2" Type="http://schemas.openxmlformats.org/officeDocument/2006/relationships/notesSlide" Target="../notesSlides/notesSlide13.xml"/><Relationship Id="rId1" Type="http://schemas.openxmlformats.org/officeDocument/2006/relationships/slideLayout" Target="../slideLayouts/slideLayout80.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longtermplan.nhs.uk/online-version/chapter-5-digitally-enabled-care-will-go-mainstream-across-the-nhs/4-improving-population-health/" TargetMode="External"/><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80.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79.xml"/><Relationship Id="rId1" Type="http://schemas.openxmlformats.org/officeDocument/2006/relationships/video" Target="https://www.youtube.com/embed/2y9m5fLIuR8?feature=oembed" TargetMode="External"/><Relationship Id="rId4" Type="http://schemas.openxmlformats.org/officeDocument/2006/relationships/hyperlink" Target="https://www.youtube.com/watch?v=2y9m5fLIuR8"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www.england.nhs.uk/wp-content/uploads/2022/03/directed-enhanced-service-personalised-care-March-2022.pdf" TargetMode="External"/><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8" Type="http://schemas.openxmlformats.org/officeDocument/2006/relationships/hyperlink" Target="mailto:england.socialprescribing@nhs.net" TargetMode="External"/><Relationship Id="rId3" Type="http://schemas.openxmlformats.org/officeDocument/2006/relationships/hyperlink" Target="https://www.england.nhs.uk/publication/social-prescribing-and-community-based-support-summary-guide/" TargetMode="External"/><Relationship Id="rId7" Type="http://schemas.openxmlformats.org/officeDocument/2006/relationships/hyperlink" Target="https://www.e-lfh.org.uk/programmes/social-prescribing/" TargetMode="External"/><Relationship Id="rId2" Type="http://schemas.openxmlformats.org/officeDocument/2006/relationships/notesSlide" Target="../notesSlides/notesSlide14.xml"/><Relationship Id="rId1" Type="http://schemas.openxmlformats.org/officeDocument/2006/relationships/slideLayout" Target="../slideLayouts/slideLayout80.xml"/><Relationship Id="rId6" Type="http://schemas.openxmlformats.org/officeDocument/2006/relationships/hyperlink" Target="https://www.england.nhs.uk/personalisedcare/social-prescribing/support-and-resources/#webinars" TargetMode="External"/><Relationship Id="rId5" Type="http://schemas.openxmlformats.org/officeDocument/2006/relationships/hyperlink" Target="https://www.england.nhs.uk/publication/social-prescribing-link-worker-welcome-pack/" TargetMode="External"/><Relationship Id="rId4" Type="http://schemas.openxmlformats.org/officeDocument/2006/relationships/hyperlink" Target="https://www.england.nhs.uk/publication/social-prescribing-link-workers/" TargetMode="External"/><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hyperlink" Target="https://www.england.nhs.uk/publication/health-coaching-and-care-coordination-welcome-packs/" TargetMode="External"/><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80.xml"/><Relationship Id="rId6" Type="http://schemas.openxmlformats.org/officeDocument/2006/relationships/hyperlink" Target="mailto:england.supportedselfmanagement@nhs.net" TargetMode="External"/><Relationship Id="rId5" Type="http://schemas.openxmlformats.org/officeDocument/2006/relationships/hyperlink" Target="https://www.england.nhs.uk/publication/supported-self-management-summary-guide/" TargetMode="External"/><Relationship Id="rId4" Type="http://schemas.openxmlformats.org/officeDocument/2006/relationships/hyperlink" Target="https://www.england.nhs.uk/publication/health-coaching-summary-guide-and-technical-annexe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healthylondon.org/wp-content/uploads/2022/02/Jan-22-PCN-advisor-session-v1.pptx" TargetMode="External"/><Relationship Id="rId7" Type="http://schemas.openxmlformats.org/officeDocument/2006/relationships/hyperlink" Target="https://docs.google.com/presentation/d/14BW1WPOi1r3WpCTMfltTXgA_7Ijdjea0KQej7LDDJXg/edit#slide=id.p" TargetMode="External"/><Relationship Id="rId2" Type="http://schemas.openxmlformats.org/officeDocument/2006/relationships/hyperlink" Target="https://www.youtube.com/watch?v=b-kAkD0vmRw&amp;list=PLFwV3fL04NbGfWV4WfW9qdhjbdFq1egBP" TargetMode="External"/><Relationship Id="rId1" Type="http://schemas.openxmlformats.org/officeDocument/2006/relationships/slideLayout" Target="../slideLayouts/slideLayout55.xml"/><Relationship Id="rId6" Type="http://schemas.openxmlformats.org/officeDocument/2006/relationships/hyperlink" Target="mailto:hlp.socialprescribing@nhs.net" TargetMode="External"/><Relationship Id="rId5" Type="http://schemas.openxmlformats.org/officeDocument/2006/relationships/hyperlink" Target="https://calendly.com/pcn-advisors-london/30min" TargetMode="External"/><Relationship Id="rId4" Type="http://schemas.openxmlformats.org/officeDocument/2006/relationships/hyperlink" Target="https://www.healthylondon.org/our-work/personalised_care/events-and-webinars/past-event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mailto:england.phmsupport@nhs.net" TargetMode="External"/><Relationship Id="rId2" Type="http://schemas.openxmlformats.org/officeDocument/2006/relationships/image" Target="../media/image47.png"/><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2" Type="http://schemas.openxmlformats.org/officeDocument/2006/relationships/hyperlink" Target="mailto:england.healthinequalities@nhs.net" TargetMode="External"/><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3" Type="http://schemas.openxmlformats.org/officeDocument/2006/relationships/hyperlink" Target="mailto:john.mcguinness4@nhs.net" TargetMode="External"/><Relationship Id="rId2" Type="http://schemas.openxmlformats.org/officeDocument/2006/relationships/notesSlide" Target="../notesSlides/notesSlide16.xml"/><Relationship Id="rId1" Type="http://schemas.openxmlformats.org/officeDocument/2006/relationships/slideLayout" Target="../slideLayouts/slideLayout38.xml"/><Relationship Id="rId4" Type="http://schemas.openxmlformats.org/officeDocument/2006/relationships/image" Target="../media/image48.jp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image" Target="../media/image52.jpeg"/><Relationship Id="rId5" Type="http://schemas.openxmlformats.org/officeDocument/2006/relationships/image" Target="../media/image51.tiff"/><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3.png"/><Relationship Id="rId7"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4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A17_10F51064.xml"/><Relationship Id="rId2" Type="http://schemas.openxmlformats.org/officeDocument/2006/relationships/notesSlide" Target="../notesSlides/notesSlide21.xml"/><Relationship Id="rId1" Type="http://schemas.openxmlformats.org/officeDocument/2006/relationships/slideLayout" Target="../slideLayouts/slideLayout40.xml"/><Relationship Id="rId5" Type="http://schemas.openxmlformats.org/officeDocument/2006/relationships/image" Target="../media/image58.emf"/><Relationship Id="rId4" Type="http://schemas.openxmlformats.org/officeDocument/2006/relationships/image" Target="../media/image57.emf"/></Relationships>
</file>

<file path=ppt/slides/_rels/slide38.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2rnsF-ex0jw&amp;feature=youtu.be" TargetMode="External"/><Relationship Id="rId13"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hyperlink" Target="https://www.youtube.com/watch?v=Il1IV7-jDx0" TargetMode="External"/><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image" Target="../media/image6.png"/><Relationship Id="rId11" Type="http://schemas.openxmlformats.org/officeDocument/2006/relationships/hyperlink" Target="https://www.youtube.com/watch?v=N0C0MaSKiwk" TargetMode="External"/><Relationship Id="rId5" Type="http://schemas.openxmlformats.org/officeDocument/2006/relationships/image" Target="../media/image7.png"/><Relationship Id="rId10" Type="http://schemas.openxmlformats.org/officeDocument/2006/relationships/hyperlink" Target="https://www.youtube.com/watch?v=BIP0_-2r7nA" TargetMode="External"/><Relationship Id="rId4" Type="http://schemas.openxmlformats.org/officeDocument/2006/relationships/image" Target="../media/image9.png"/><Relationship Id="rId9" Type="http://schemas.openxmlformats.org/officeDocument/2006/relationships/hyperlink" Target="https://www.youtube.com/watch?v=Brmly8Il2_8" TargetMode="External"/><Relationship Id="rId1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3.png"/><Relationship Id="rId7" Type="http://schemas.openxmlformats.org/officeDocument/2006/relationships/diagramColors" Target="../diagrams/colors4.xml"/><Relationship Id="rId2" Type="http://schemas.openxmlformats.org/officeDocument/2006/relationships/notesSlide" Target="../notesSlides/notesSlide25.xml"/><Relationship Id="rId1" Type="http://schemas.openxmlformats.org/officeDocument/2006/relationships/slideLayout" Target="../slideLayouts/slideLayout4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40.xml"/><Relationship Id="rId4" Type="http://schemas.openxmlformats.org/officeDocument/2006/relationships/image" Target="../media/image66.tiff"/></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40.xml"/><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71.png"/><Relationship Id="rId7" Type="http://schemas.openxmlformats.org/officeDocument/2006/relationships/diagramColors" Target="../diagrams/colors5.xml"/><Relationship Id="rId2" Type="http://schemas.openxmlformats.org/officeDocument/2006/relationships/notesSlide" Target="../notesSlides/notesSlide29.xml"/><Relationship Id="rId1" Type="http://schemas.openxmlformats.org/officeDocument/2006/relationships/slideLayout" Target="../slideLayouts/slideLayout40.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0.xml"/><Relationship Id="rId1" Type="http://schemas.openxmlformats.org/officeDocument/2006/relationships/slideLayout" Target="../slideLayouts/slideLayout4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7.xml.rels><?xml version="1.0" encoding="UTF-8" standalone="yes"?>
<Relationships xmlns="http://schemas.openxmlformats.org/package/2006/relationships"><Relationship Id="rId3" Type="http://schemas.openxmlformats.org/officeDocument/2006/relationships/hyperlink" Target="mailto:Aaminah.verity@nhs.net" TargetMode="External"/><Relationship Id="rId2" Type="http://schemas.openxmlformats.org/officeDocument/2006/relationships/notesSlide" Target="../notesSlides/notesSlide31.xml"/><Relationship Id="rId1" Type="http://schemas.openxmlformats.org/officeDocument/2006/relationships/slideLayout" Target="../slideLayouts/slideLayout58.xml"/><Relationship Id="rId5" Type="http://schemas.openxmlformats.org/officeDocument/2006/relationships/image" Target="../media/image48.jpg"/><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3" Type="http://schemas.openxmlformats.org/officeDocument/2006/relationships/hyperlink" Target="https://future.nhs.uk/PaPI/grouphome" TargetMode="External"/><Relationship Id="rId7" Type="http://schemas.openxmlformats.org/officeDocument/2006/relationships/hyperlink" Target="https://future.nhs.uk/populationhealth/view?objectId=116277125" TargetMode="External"/><Relationship Id="rId2" Type="http://schemas.openxmlformats.org/officeDocument/2006/relationships/hyperlink" Target="https://future.nhs.uk/populationhealth/grouphome" TargetMode="External"/><Relationship Id="rId1" Type="http://schemas.openxmlformats.org/officeDocument/2006/relationships/slideLayout" Target="../slideLayouts/slideLayout57.xml"/><Relationship Id="rId6" Type="http://schemas.openxmlformats.org/officeDocument/2006/relationships/hyperlink" Target="https://future.nhs.uk/populationhealth/view?objectID=505370" TargetMode="External"/><Relationship Id="rId5" Type="http://schemas.openxmlformats.org/officeDocument/2006/relationships/hyperlink" Target="https://future.nhs.uk/populationhealth/view?objectId=1041082#1041082" TargetMode="External"/><Relationship Id="rId4" Type="http://schemas.openxmlformats.org/officeDocument/2006/relationships/hyperlink" Target="https://future.nhs.uk/EHIME/grouphome" TargetMode="Externa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50.xml.rels><?xml version="1.0" encoding="UTF-8" standalone="yes"?>
<Relationships xmlns="http://schemas.openxmlformats.org/package/2006/relationships"><Relationship Id="rId2" Type="http://schemas.openxmlformats.org/officeDocument/2006/relationships/hyperlink" Target="https://future.nhs.uk/populationhealth/view?objectId=32415472#32415472" TargetMode="External"/><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8" Type="http://schemas.openxmlformats.org/officeDocument/2006/relationships/hyperlink" Target="https://www.strategyunitwm.nhs.uk/sites/default/files/2021-05/34%20Dudley%20CCG%20%26%20Tandrusti.pdf" TargetMode="External"/><Relationship Id="rId3" Type="http://schemas.openxmlformats.org/officeDocument/2006/relationships/hyperlink" Target="https://future.nhs.uk/populationhealth/view?objectId=61875206" TargetMode="External"/><Relationship Id="rId7" Type="http://schemas.openxmlformats.org/officeDocument/2006/relationships/hyperlink" Target="https://future.nhs.uk/connect.ti/socialprescribing/view?objectId=107372485" TargetMode="External"/><Relationship Id="rId2" Type="http://schemas.openxmlformats.org/officeDocument/2006/relationships/hyperlink" Target="https://future.nhs.uk/populationhealth/view?objectId=61875205" TargetMode="External"/><Relationship Id="rId1" Type="http://schemas.openxmlformats.org/officeDocument/2006/relationships/slideLayout" Target="../slideLayouts/slideLayout54.xml"/><Relationship Id="rId6" Type="http://schemas.openxmlformats.org/officeDocument/2006/relationships/hyperlink" Target="https://future.nhs.uk/socialprescribing/view?objectId=107372550" TargetMode="External"/><Relationship Id="rId5" Type="http://schemas.openxmlformats.org/officeDocument/2006/relationships/hyperlink" Target="http://i5health.com/SPReports/COP_Report_SP_EPP_BromleyCCG_ver2.0.pdf" TargetMode="External"/><Relationship Id="rId4" Type="http://schemas.openxmlformats.org/officeDocument/2006/relationships/hyperlink" Target="https://healthylondonpartnership.sharepoint.com/sites/PersonalisedCareSPHLP/_layouts/15/Doc.aspx?OR=teams&amp;action=edit&amp;sourcedoc=%7bDA874CE8-300A-48C7-B1D0-D894BA10386F%7d" TargetMode="External"/><Relationship Id="rId9" Type="http://schemas.openxmlformats.org/officeDocument/2006/relationships/hyperlink" Target="https://www.gov.uk/government/publications/third-quarterly-report-on-progress-to-address-covid-19-health-inequalities/third-quarterly-report-on-progress-to-address-covid-19-health-inequalities#measures-to-address-covid-19-disparities"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future.nhs.uk/populationhealth/view?objectId=31345136" TargetMode="External"/><Relationship Id="rId13" Type="http://schemas.openxmlformats.org/officeDocument/2006/relationships/hyperlink" Target="https://www.bbbc.org.uk/insights/news-and-resources/" TargetMode="External"/><Relationship Id="rId3" Type="http://schemas.openxmlformats.org/officeDocument/2006/relationships/hyperlink" Target="https://www.kingsfund.org.uk/publications/what-are-health-inequalities" TargetMode="External"/><Relationship Id="rId7" Type="http://schemas.openxmlformats.org/officeDocument/2006/relationships/hyperlink" Target="https://portal.e-lfh.org.uk/Component/Details/730542" TargetMode="External"/><Relationship Id="rId12" Type="http://schemas.openxmlformats.org/officeDocument/2006/relationships/hyperlink" Target="https://future.nhs.uk/populationhealth/view?objectId=116277125" TargetMode="External"/><Relationship Id="rId2" Type="http://schemas.openxmlformats.org/officeDocument/2006/relationships/notesSlide" Target="../notesSlides/notesSlide32.xml"/><Relationship Id="rId1" Type="http://schemas.openxmlformats.org/officeDocument/2006/relationships/slideLayout" Target="../slideLayouts/slideLayout55.xml"/><Relationship Id="rId6" Type="http://schemas.openxmlformats.org/officeDocument/2006/relationships/hyperlink" Target="https://future.nhs.uk/populationhealth/view?objectId=15794416" TargetMode="External"/><Relationship Id="rId11" Type="http://schemas.openxmlformats.org/officeDocument/2006/relationships/hyperlink" Target="https://future.nhs.uk/populationhealth/view?objectId=15836912" TargetMode="External"/><Relationship Id="rId5" Type="http://schemas.openxmlformats.org/officeDocument/2006/relationships/hyperlink" Target="https://www.youtube.com/watch?v=2y9m5fLIuR8" TargetMode="External"/><Relationship Id="rId15" Type="http://schemas.openxmlformats.org/officeDocument/2006/relationships/hyperlink" Target="https://www.innovationunit.org/projects/health-equalities/#resources" TargetMode="External"/><Relationship Id="rId10" Type="http://schemas.openxmlformats.org/officeDocument/2006/relationships/hyperlink" Target="https://www.inclusion-health.org/pcn/" TargetMode="External"/><Relationship Id="rId4" Type="http://schemas.openxmlformats.org/officeDocument/2006/relationships/hyperlink" Target="https://www.health.org.uk/evidence-hub" TargetMode="External"/><Relationship Id="rId9" Type="http://schemas.openxmlformats.org/officeDocument/2006/relationships/hyperlink" Target="https://www.bma.org.uk/what-we-do/population-health/addressing-social-determinants-that-influence-health/reducing-health-inequalities-in-your-local-area-a-toolkit-for-clinicians" TargetMode="External"/><Relationship Id="rId14" Type="http://schemas.openxmlformats.org/officeDocument/2006/relationships/hyperlink" Target="https://www.kingsfund.org.uk/publications/health-care-system-people-and-communities?utm_campaign=12926573_SCIELIne%202%20and%203%20February%202022&amp;utm_medium=email&amp;utm_source=SOCIAL%20CARE%20INSTITUTE%20FOR%20EXCELLENCE%20&amp;utm_sfid=0036f00003WmhDrAAJ&amp;utm_role=&amp;dm_i=4O5,7P27H,7PO8VU,VG9NX,1"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www.england.nhs.uk/wp-content/uploads/2022/02/B1366-tackling-neighbourhood-health-inequalities-supplementary-guidance-v1.1.pdf" TargetMode="External"/><Relationship Id="rId3" Type="http://schemas.openxmlformats.org/officeDocument/2006/relationships/hyperlink" Target="https://www.e-lfh.org.uk/programmes/population-health-management/" TargetMode="External"/><Relationship Id="rId7" Type="http://schemas.openxmlformats.org/officeDocument/2006/relationships/hyperlink" Target="https://www.england.nhs.uk/wp-content/uploads/2022/03/directed-enhanced-service-personalised-care-March-2022.pdf" TargetMode="External"/><Relationship Id="rId2" Type="http://schemas.openxmlformats.org/officeDocument/2006/relationships/notesSlide" Target="../notesSlides/notesSlide33.xml"/><Relationship Id="rId1" Type="http://schemas.openxmlformats.org/officeDocument/2006/relationships/slideLayout" Target="../slideLayouts/slideLayout55.xml"/><Relationship Id="rId6" Type="http://schemas.openxmlformats.org/officeDocument/2006/relationships/hyperlink" Target="https://www.pathway.org.uk/publication/inclusion-health-education-mapping-and-review-full-report/" TargetMode="External"/><Relationship Id="rId5" Type="http://schemas.openxmlformats.org/officeDocument/2006/relationships/hyperlink" Target="https://elearning.rcgp.org.uk/course/info.php?id=499" TargetMode="External"/><Relationship Id="rId4" Type="http://schemas.openxmlformats.org/officeDocument/2006/relationships/hyperlink" Target="https://www.fairhealth.org.uk/"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future.nhs.uk/EHIME/view?objectId=116170565" TargetMode="External"/><Relationship Id="rId13" Type="http://schemas.openxmlformats.org/officeDocument/2006/relationships/hyperlink" Target="https://fingertips.phe.org.uk/documents/NGPP_userGuide_OHID20211207.pdf" TargetMode="External"/><Relationship Id="rId18" Type="http://schemas.openxmlformats.org/officeDocument/2006/relationships/hyperlink" Target="https://fingertips.phe.org.uk/profile/wider-determinants/supporting-information/further-information" TargetMode="External"/><Relationship Id="rId3" Type="http://schemas.openxmlformats.org/officeDocument/2006/relationships/hyperlink" Target="https://future.nhs.uk/PaPI/view?objectId=111076677#111076677" TargetMode="External"/><Relationship Id="rId21" Type="http://schemas.openxmlformats.org/officeDocument/2006/relationships/hyperlink" Target="https://shapeatlas.net/place/#7/52.603/-1.846/rh-0,rdr-t" TargetMode="External"/><Relationship Id="rId7" Type="http://schemas.openxmlformats.org/officeDocument/2006/relationships/hyperlink" Target="https://future.nhs.uk/EHIME/view?objectID=31141136" TargetMode="External"/><Relationship Id="rId12" Type="http://schemas.openxmlformats.org/officeDocument/2006/relationships/hyperlink" Target="https://fingertips.phe.org.uk/" TargetMode="External"/><Relationship Id="rId17" Type="http://schemas.openxmlformats.org/officeDocument/2006/relationships/hyperlink" Target="https://www.youtube.com/embed/eF7ZstmCgVs" TargetMode="External"/><Relationship Id="rId2" Type="http://schemas.openxmlformats.org/officeDocument/2006/relationships/hyperlink" Target="https://future.nhs.uk/PaPI/grouphome" TargetMode="External"/><Relationship Id="rId16" Type="http://schemas.openxmlformats.org/officeDocument/2006/relationships/hyperlink" Target="https://fingertips.phe.org.uk/profile/wider-determinants/data" TargetMode="External"/><Relationship Id="rId20" Type="http://schemas.openxmlformats.org/officeDocument/2006/relationships/hyperlink" Target="https://app.shapeatlas.net/place/" TargetMode="External"/><Relationship Id="rId1" Type="http://schemas.openxmlformats.org/officeDocument/2006/relationships/slideLayout" Target="../slideLayouts/slideLayout55.xml"/><Relationship Id="rId6" Type="http://schemas.openxmlformats.org/officeDocument/2006/relationships/hyperlink" Target="https://tabanalytics.data.england.nhs.uk/t/viewpoint/views/Segmentation/SegmentSummary?:embed=true&amp;:refresh=true&amp;:tabs=yes&amp;:linktarget=_parent&amp;:toolbar=top#2" TargetMode="External"/><Relationship Id="rId11" Type="http://schemas.openxmlformats.org/officeDocument/2006/relationships/hyperlink" Target="https://ppds.palantirfoundry.co.uk/workspace/quiver/template/view/ri.quiver.main.artifact.c7c63940-2a98-4514-8618-c00a1684f96d" TargetMode="External"/><Relationship Id="rId5" Type="http://schemas.openxmlformats.org/officeDocument/2006/relationships/hyperlink" Target="http://www.viewpoint.nhs.uk/" TargetMode="External"/><Relationship Id="rId15" Type="http://schemas.openxmlformats.org/officeDocument/2006/relationships/hyperlink" Target="https://fingertips.phe.org.uk/profile/general-practice" TargetMode="External"/><Relationship Id="rId23" Type="http://schemas.openxmlformats.org/officeDocument/2006/relationships/hyperlink" Target="https://future.nhs.uk/populationhealth/view?objectID=54664197" TargetMode="External"/><Relationship Id="rId10" Type="http://schemas.openxmlformats.org/officeDocument/2006/relationships/hyperlink" Target="https://future.nhs.uk/EHIME/view?objectId=31141584" TargetMode="External"/><Relationship Id="rId19" Type="http://schemas.openxmlformats.org/officeDocument/2006/relationships/hyperlink" Target="https://shapeatlas.net/" TargetMode="External"/><Relationship Id="rId4" Type="http://schemas.openxmlformats.org/officeDocument/2006/relationships/hyperlink" Target="https://future.nhs.uk/DataAnalytics/view?objectId=25880112" TargetMode="External"/><Relationship Id="rId9" Type="http://schemas.openxmlformats.org/officeDocument/2006/relationships/hyperlink" Target="https://future.nhs.uk/EHIME/view?objectId=116172389" TargetMode="External"/><Relationship Id="rId14" Type="http://schemas.openxmlformats.org/officeDocument/2006/relationships/hyperlink" Target="https://youtu.be/ZCXXOHvMEp0" TargetMode="External"/><Relationship Id="rId22" Type="http://schemas.openxmlformats.org/officeDocument/2006/relationships/hyperlink" Target="https://future.nhs.uk/populationhealth/view?objectID=15794576"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4.xml"/><Relationship Id="rId7" Type="http://schemas.openxmlformats.org/officeDocument/2006/relationships/image" Target="../media/image1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47.xml"/><Relationship Id="rId5" Type="http://schemas.openxmlformats.org/officeDocument/2006/relationships/tags" Target="../tags/tag6.xml"/><Relationship Id="rId4" Type="http://schemas.openxmlformats.org/officeDocument/2006/relationships/tags" Target="../tags/tag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4.xml"/><Relationship Id="rId5" Type="http://schemas.openxmlformats.org/officeDocument/2006/relationships/image" Target="../media/image7.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0.xml"/><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3" Type="http://schemas.openxmlformats.org/officeDocument/2006/relationships/hyperlink" Target="https://www.healthylondon.org/wp-content/uploads/2022/02/Jan-22-PCN-advisor-session-v1.pptx" TargetMode="External"/><Relationship Id="rId2" Type="http://schemas.openxmlformats.org/officeDocument/2006/relationships/hyperlink" Target="https://www.youtube.com/watch?v=b-kAkD0vmRw&amp;list=PLFwV3fL04NbGfWV4WfW9qdhjbdFq1egBP" TargetMode="External"/><Relationship Id="rId1" Type="http://schemas.openxmlformats.org/officeDocument/2006/relationships/slideLayout" Target="../slideLayouts/slideLayout54.xml"/><Relationship Id="rId5" Type="http://schemas.openxmlformats.org/officeDocument/2006/relationships/hyperlink" Target="https://www.eventbrite.co.uk/e/pcn-advisor-connect-share-population-health-the-pc-arrs-roles-tickets-302860342437" TargetMode="External"/><Relationship Id="rId4" Type="http://schemas.openxmlformats.org/officeDocument/2006/relationships/hyperlink" Target="https://www.healthylondon.org/our-work/personalised_care/events-and-webinars/past-events/"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mailto:hlp.socialprescribing@nhs.net" TargetMode="External"/><Relationship Id="rId2" Type="http://schemas.openxmlformats.org/officeDocument/2006/relationships/hyperlink" Target="https://calendly.com/pcn-advisors-london/30min" TargetMode="External"/><Relationship Id="rId1" Type="http://schemas.openxmlformats.org/officeDocument/2006/relationships/slideLayout" Target="../slideLayouts/slideLayout54.xml"/><Relationship Id="rId4" Type="http://schemas.openxmlformats.org/officeDocument/2006/relationships/hyperlink" Target="https://docs.google.com/presentation/d/14BW1WPOi1r3WpCTMfltTXgA_7Ijdjea0KQej7LDDJXg/edit#slide=id.p"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s://www.england.nhs.uk/publication/health-coaching-and-care-coordination-welcome-packs/" TargetMode="External"/><Relationship Id="rId13" Type="http://schemas.openxmlformats.org/officeDocument/2006/relationships/hyperlink" Target="https://future.nhs.uk/SupportedSelfManagement/view?objectId=25974064" TargetMode="External"/><Relationship Id="rId3" Type="http://schemas.openxmlformats.org/officeDocument/2006/relationships/image" Target="../media/image8.png"/><Relationship Id="rId7" Type="http://schemas.openxmlformats.org/officeDocument/2006/relationships/hyperlink" Target="https://future.nhs.uk/SupportedSelfManagement/browseFolder?fid=29331056&amp;sort=objecttype&amp;dir=asc&amp;viewmode=S&amp;done=OBJChangesSaved" TargetMode="External"/><Relationship Id="rId12" Type="http://schemas.openxmlformats.org/officeDocument/2006/relationships/hyperlink" Target="https://future.nhs.uk/SupportedSelfManagement/view?objectId=95924709" TargetMode="External"/><Relationship Id="rId2" Type="http://schemas.openxmlformats.org/officeDocument/2006/relationships/notesSlide" Target="../notesSlides/notesSlide52.xml"/><Relationship Id="rId1" Type="http://schemas.openxmlformats.org/officeDocument/2006/relationships/slideLayout" Target="../slideLayouts/slideLayout55.xml"/><Relationship Id="rId6" Type="http://schemas.openxmlformats.org/officeDocument/2006/relationships/image" Target="../media/image6.png"/><Relationship Id="rId11" Type="http://schemas.openxmlformats.org/officeDocument/2006/relationships/hyperlink" Target="https://future.nhs.uk/SupportedSelfManagement/view?objectId=27618288" TargetMode="External"/><Relationship Id="rId5" Type="http://schemas.openxmlformats.org/officeDocument/2006/relationships/image" Target="../media/image7.png"/><Relationship Id="rId15" Type="http://schemas.openxmlformats.org/officeDocument/2006/relationships/hyperlink" Target="https://future.nhs.uk/connect.ti/system/login" TargetMode="External"/><Relationship Id="rId10" Type="http://schemas.openxmlformats.org/officeDocument/2006/relationships/hyperlink" Target="https://future.nhs.uk/SupportedSelfManagement/view?objectId=27618672" TargetMode="External"/><Relationship Id="rId4" Type="http://schemas.openxmlformats.org/officeDocument/2006/relationships/image" Target="../media/image9.png"/><Relationship Id="rId9" Type="http://schemas.openxmlformats.org/officeDocument/2006/relationships/hyperlink" Target="https://www.england.nhs.uk/publication/health-coaching-summary-guide-and-technical-annexes/" TargetMode="External"/><Relationship Id="rId14" Type="http://schemas.openxmlformats.org/officeDocument/2006/relationships/hyperlink" Target="https://future.nhs.uk/SupportedSelfManagement/viewdocument?docid=110611333"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s://www.england.nhs.uk/publication/social-prescribing-link-workers/" TargetMode="External"/><Relationship Id="rId13" Type="http://schemas.openxmlformats.org/officeDocument/2006/relationships/hyperlink" Target="mailto:lianna.martin@nhs.net" TargetMode="External"/><Relationship Id="rId18" Type="http://schemas.openxmlformats.org/officeDocument/2006/relationships/hyperlink" Target="https://www.e-lfh.org.uk/programmes/social-prescribing/" TargetMode="External"/><Relationship Id="rId26" Type="http://schemas.openxmlformats.org/officeDocument/2006/relationships/hyperlink" Target="https://future.nhs.uk/connect.ti/system/login" TargetMode="External"/><Relationship Id="rId3" Type="http://schemas.openxmlformats.org/officeDocument/2006/relationships/image" Target="../media/image8.png"/><Relationship Id="rId21" Type="http://schemas.openxmlformats.org/officeDocument/2006/relationships/hyperlink" Target="https://www.england.nhs.uk/publication/network-contract-des-specification-2021-22/" TargetMode="External"/><Relationship Id="rId7" Type="http://schemas.openxmlformats.org/officeDocument/2006/relationships/hyperlink" Target="https://www.england.nhs.uk/publication/social-prescribing-and-community-based-support-summary-guide/" TargetMode="External"/><Relationship Id="rId12" Type="http://schemas.openxmlformats.org/officeDocument/2006/relationships/hyperlink" Target="https://teams.microsoft.com/l/file/E43FF0E6-FC42-44EC-829C-52AA2DAB69E5?tenantId=03159e92-72c6-4b23-a64a-af50e790adbf&amp;fileType=pptx&amp;objectUrl=https%3A%2F%2Fnhsengland.sharepoint.com%2Fsites%2FSocialPrescribingRegionalLearningCoordinators%2FShared%20Documents%2FRegional%20Learning%20Coordinators%2FRegional%20Learning%20Coordinators%20-%20Social%20Prescribing.pptx&amp;baseUrl=https%3A%2F%2Fnhsengland.sharepoint.com%2Fsites%2FSocialPrescribingRegionalLearningCoordinators&amp;serviceName=teams&amp;threadId=19:31cfff5760ad4bb08aa3ca1262b89cc1@thread.tacv2&amp;groupId=aa54d55d-8730-4d54-ac84-8b43c477f6dc" TargetMode="External"/><Relationship Id="rId17" Type="http://schemas.openxmlformats.org/officeDocument/2006/relationships/hyperlink" Target="mailto:hina.shahid1@nhs.net" TargetMode="External"/><Relationship Id="rId25" Type="http://schemas.openxmlformats.org/officeDocument/2006/relationships/hyperlink" Target="https://teams.microsoft.com/l/file/202190BB-02CB-4017-B69E-0F73994D4783?tenantId=03159e92-72c6-4b23-a64a-af50e790adbf&amp;fileType=pptx&amp;objectUrl=https%3A%2F%2Fnhsengland.sharepoint.com%2Fsites%2FSocialPrescribingRegionalLearningCoordinators%2FShared%20Documents%2FGeneral%2FKey%20DES-IIF%20and%20operating%20changes%202021.pptx&amp;baseUrl=https%3A%2F%2Fnhsengland.sharepoint.com%2Fsites%2FSocialPrescribingRegionalLearningCoordinators&amp;serviceName=teams&amp;threadId=19:074ae720cd184d8b966e8bf3fe34a415@thread.tacv2&amp;groupId=aa54d55d-8730-4d54-ac84-8b43c477f6dc" TargetMode="External"/><Relationship Id="rId2" Type="http://schemas.openxmlformats.org/officeDocument/2006/relationships/notesSlide" Target="../notesSlides/notesSlide53.xml"/><Relationship Id="rId16" Type="http://schemas.openxmlformats.org/officeDocument/2006/relationships/hyperlink" Target="mailto:lianna.mrtin@nhs.net" TargetMode="External"/><Relationship Id="rId20" Type="http://schemas.openxmlformats.org/officeDocument/2006/relationships/hyperlink" Target="https://teams.microsoft.com/l/file/5F427AFB-F34B-4CE7-B780-0B61A050E3F3?tenantId=03159e92-72c6-4b23-a64a-af50e790adbf&amp;fileType=pptx&amp;objectUrl=https%3A%2F%2Fnhsengland.sharepoint.com%2Fsites%2FSocialPrescribingRegionalLearningCoordinators%2FShared%20Documents%2FGeneral%2FSP%20-%20generic%20slide%20set%20v5a.pptx&amp;baseUrl=https%3A%2F%2Fnhsengland.sharepoint.com%2Fsites%2FSocialPrescribingRegionalLearningCoordinators&amp;serviceName=teams&amp;threadId=19:074ae720cd184d8b966e8bf3fe34a415@thread.tacv2&amp;groupId=aa54d55d-8730-4d54-ac84-8b43c477f6dc" TargetMode="External"/><Relationship Id="rId1" Type="http://schemas.openxmlformats.org/officeDocument/2006/relationships/slideLayout" Target="../slideLayouts/slideLayout55.xml"/><Relationship Id="rId6" Type="http://schemas.openxmlformats.org/officeDocument/2006/relationships/image" Target="../media/image6.png"/><Relationship Id="rId11" Type="http://schemas.openxmlformats.org/officeDocument/2006/relationships/hyperlink" Target="https://www.england.nhs.uk/personalisedcare/social-prescribing/support-and-resources/#webinars" TargetMode="External"/><Relationship Id="rId24" Type="http://schemas.openxmlformats.org/officeDocument/2006/relationships/hyperlink" Target="https://www.england.nhs.uk/publication/investment-and-impact-fund-2021-22-implementation-guidance/" TargetMode="External"/><Relationship Id="rId5" Type="http://schemas.openxmlformats.org/officeDocument/2006/relationships/image" Target="../media/image7.png"/><Relationship Id="rId15" Type="http://schemas.openxmlformats.org/officeDocument/2006/relationships/hyperlink" Target="https://teams.microsoft.com/l/file/D31E575A-71C1-44BB-922D-C612913A3E81?tenantId=03159e92-72c6-4b23-a64a-af50e790adbf&amp;fileType=pptx&amp;objectUrl=https%3A%2F%2Fnhsengland.sharepoint.com%2Fsites%2FSocialPrescribingRegionalLearningCoordinators%2FShared%20Documents%2FRegional%20PCN%20Advisors%2FPersonalised%20Care%20-%20PCN%20Advisors%20v1.0.pptx&amp;baseUrl=https%3A%2F%2Fnhsengland.sharepoint.com%2Fsites%2FSocialPrescribingRegionalLearningCoordinators&amp;serviceName=teams&amp;threadId=19:c432269990da4aeb978ed39c0414644b@thread.tacv2&amp;groupId=aa54d55d-8730-4d54-ac84-8b43c477f6dc" TargetMode="External"/><Relationship Id="rId23" Type="http://schemas.openxmlformats.org/officeDocument/2006/relationships/hyperlink" Target="https://www.england.nhs.uk/publication/the-network-contract-des-and-vat-information-note/" TargetMode="External"/><Relationship Id="rId10" Type="http://schemas.openxmlformats.org/officeDocument/2006/relationships/hyperlink" Target="https://www.england.nhs.uk/wp-content/uploads/2019/09/social-prescribing-link-worker-A5.pdf" TargetMode="External"/><Relationship Id="rId19" Type="http://schemas.openxmlformats.org/officeDocument/2006/relationships/hyperlink" Target="https://www.personalisedcareinstitute.org.uk/your-learning-options/" TargetMode="External"/><Relationship Id="rId4" Type="http://schemas.openxmlformats.org/officeDocument/2006/relationships/image" Target="../media/image9.png"/><Relationship Id="rId9" Type="http://schemas.openxmlformats.org/officeDocument/2006/relationships/hyperlink" Target="https://www.england.nhs.uk/publication/social-prescribing-link-worker-welcome-pack/" TargetMode="External"/><Relationship Id="rId14" Type="http://schemas.openxmlformats.org/officeDocument/2006/relationships/hyperlink" Target="https://teams.microsoft.com/l/file/BAA56A09-3258-4FB1-8C9A-0B080F3DEFF4?tenantId=03159e92-72c6-4b23-a64a-af50e790adbf&amp;fileType=pptx&amp;objectUrl=https%3A%2F%2Fnhsengland.sharepoint.com%2Fsites%2FSocialPrescribingRegionalLearningCoordinators%2FShared%20Documents%2FRegional%20Facilitators%2FRegional%20Facilitators%20-%20Social%20Prescribing.pptx&amp;baseUrl=https%3A%2F%2Fnhsengland.sharepoint.com%2Fsites%2FSocialPrescribingRegionalLearningCoordinators&amp;serviceName=teams&amp;threadId=19:24a6f7ff345f40bd938b085782f196e1@thread.tacv2&amp;groupId=aa54d55d-8730-4d54-ac84-8b43c477f6dc" TargetMode="External"/><Relationship Id="rId22" Type="http://schemas.openxmlformats.org/officeDocument/2006/relationships/hyperlink" Target="https://www.england.nhs.uk/gp/investment/gp-contract/#des-21-22" TargetMode="External"/><Relationship Id="rId27" Type="http://schemas.openxmlformats.org/officeDocument/2006/relationships/hyperlink" Target="mailto:england.socialprescribing@nhs.ne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7"/>
          <p:cNvSpPr txBox="1">
            <a:spLocks noGrp="1"/>
          </p:cNvSpPr>
          <p:nvPr>
            <p:ph type="sldNum" idx="12"/>
          </p:nvPr>
        </p:nvSpPr>
        <p:spPr>
          <a:xfrm>
            <a:off x="9011840" y="638132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sp>
        <p:nvSpPr>
          <p:cNvPr id="250" name="Google Shape;250;p37"/>
          <p:cNvSpPr/>
          <p:nvPr/>
        </p:nvSpPr>
        <p:spPr>
          <a:xfrm>
            <a:off x="-1" y="-5483"/>
            <a:ext cx="12192000" cy="5300636"/>
          </a:xfrm>
          <a:prstGeom prst="rect">
            <a:avLst/>
          </a:prstGeom>
          <a:solidFill>
            <a:srgbClr val="0070C0"/>
          </a:solidFill>
          <a:ln>
            <a:solidFill>
              <a:srgbClr val="4472C4"/>
            </a:solid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251" name="Google Shape;251;p37"/>
          <p:cNvSpPr txBox="1"/>
          <p:nvPr/>
        </p:nvSpPr>
        <p:spPr>
          <a:xfrm>
            <a:off x="761999" y="651126"/>
            <a:ext cx="10668000" cy="3635348"/>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GB" sz="3200" i="0" u="none" strike="noStrike" cap="none" dirty="0">
                <a:solidFill>
                  <a:schemeClr val="lt1"/>
                </a:solidFill>
                <a:latin typeface="+mn-lt"/>
                <a:cs typeface="Calibri"/>
                <a:sym typeface="Arial"/>
              </a:rPr>
              <a:t>PERSONALISED CARE </a:t>
            </a:r>
            <a:r>
              <a:rPr lang="en-GB" sz="3200" dirty="0">
                <a:solidFill>
                  <a:schemeClr val="lt1"/>
                </a:solidFill>
                <a:latin typeface="+mn-lt"/>
                <a:cs typeface="Calibri"/>
              </a:rPr>
              <a:t>FOR</a:t>
            </a:r>
            <a:r>
              <a:rPr lang="en-GB" sz="3200" i="0" u="none" strike="noStrike" cap="none" dirty="0">
                <a:solidFill>
                  <a:schemeClr val="lt1"/>
                </a:solidFill>
                <a:latin typeface="+mn-lt"/>
                <a:cs typeface="Calibri"/>
                <a:sym typeface="Arial"/>
              </a:rPr>
              <a:t> LONDON</a:t>
            </a:r>
            <a:endParaRPr sz="3200" dirty="0">
              <a:solidFill>
                <a:schemeClr val="lt1"/>
              </a:solidFill>
              <a:latin typeface="+mn-lt"/>
              <a:cs typeface="Calibri"/>
            </a:endParaRPr>
          </a:p>
          <a:p>
            <a:pPr marL="0" marR="0" lvl="0" indent="0" algn="ctr" rtl="0">
              <a:spcBef>
                <a:spcPts val="0"/>
              </a:spcBef>
              <a:spcAft>
                <a:spcPts val="0"/>
              </a:spcAft>
              <a:buNone/>
            </a:pPr>
            <a:endParaRPr sz="2400" b="1" i="0" u="none" strike="noStrike" cap="none" dirty="0">
              <a:solidFill>
                <a:schemeClr val="lt1"/>
              </a:solidFill>
              <a:latin typeface="+mn-lt"/>
              <a:ea typeface="Arial"/>
              <a:cs typeface="Arial"/>
              <a:sym typeface="Arial"/>
            </a:endParaRPr>
          </a:p>
          <a:p>
            <a:pPr marL="0" marR="0" lvl="0" indent="0" algn="ctr" rtl="0">
              <a:spcBef>
                <a:spcPts val="0"/>
              </a:spcBef>
              <a:spcAft>
                <a:spcPts val="0"/>
              </a:spcAft>
              <a:buNone/>
            </a:pPr>
            <a:endParaRPr lang="en-GB" sz="2400" b="0" i="0" u="none" strike="noStrike" cap="none" dirty="0">
              <a:solidFill>
                <a:schemeClr val="lt1"/>
              </a:solidFill>
              <a:latin typeface="+mn-lt"/>
              <a:ea typeface="Arial"/>
              <a:cs typeface="Arial"/>
              <a:sym typeface="Arial"/>
            </a:endParaRPr>
          </a:p>
          <a:p>
            <a:pPr algn="ctr"/>
            <a:r>
              <a:rPr lang="en-GB" sz="4800" b="1" i="1" u="sng" strike="noStrike" cap="none" dirty="0">
                <a:solidFill>
                  <a:schemeClr val="lt1"/>
                </a:solidFill>
                <a:latin typeface="+mn-lt"/>
                <a:cs typeface="Calibri"/>
                <a:sym typeface="Arial"/>
              </a:rPr>
              <a:t>PCN advisor session: Population health and the PC ARRS roles</a:t>
            </a:r>
          </a:p>
        </p:txBody>
      </p:sp>
      <p:grpSp>
        <p:nvGrpSpPr>
          <p:cNvPr id="252" name="Google Shape;252;p37"/>
          <p:cNvGrpSpPr/>
          <p:nvPr/>
        </p:nvGrpSpPr>
        <p:grpSpPr>
          <a:xfrm>
            <a:off x="232884" y="5382000"/>
            <a:ext cx="11726231" cy="1476000"/>
            <a:chOff x="302757" y="4270976"/>
            <a:chExt cx="8809985" cy="1107000"/>
          </a:xfrm>
        </p:grpSpPr>
        <p:pic>
          <p:nvPicPr>
            <p:cNvPr id="253" name="Google Shape;253;p37"/>
            <p:cNvPicPr preferRelativeResize="0">
              <a:picLocks noChangeAspect="1"/>
            </p:cNvPicPr>
            <p:nvPr/>
          </p:nvPicPr>
          <p:blipFill rotWithShape="1">
            <a:blip r:embed="rId3">
              <a:alphaModFix/>
            </a:blip>
            <a:srcRect/>
            <a:stretch/>
          </p:blipFill>
          <p:spPr>
            <a:xfrm>
              <a:off x="7929323" y="4405976"/>
              <a:ext cx="1183419" cy="837000"/>
            </a:xfrm>
            <a:prstGeom prst="rect">
              <a:avLst/>
            </a:prstGeom>
            <a:noFill/>
            <a:ln>
              <a:noFill/>
            </a:ln>
          </p:spPr>
        </p:pic>
        <p:pic>
          <p:nvPicPr>
            <p:cNvPr id="254" name="Google Shape;254;p37"/>
            <p:cNvPicPr preferRelativeResize="0">
              <a:picLocks noChangeAspect="1"/>
            </p:cNvPicPr>
            <p:nvPr/>
          </p:nvPicPr>
          <p:blipFill rotWithShape="1">
            <a:blip r:embed="rId4">
              <a:alphaModFix/>
            </a:blip>
            <a:srcRect/>
            <a:stretch/>
          </p:blipFill>
          <p:spPr>
            <a:xfrm>
              <a:off x="302757" y="4270976"/>
              <a:ext cx="3000839" cy="1107000"/>
            </a:xfrm>
            <a:prstGeom prst="rect">
              <a:avLst/>
            </a:prstGeom>
            <a:noFill/>
            <a:ln>
              <a:noFill/>
            </a:ln>
          </p:spPr>
        </p:pic>
      </p:grpSp>
      <p:sp>
        <p:nvSpPr>
          <p:cNvPr id="8" name="TextBox 7">
            <a:extLst>
              <a:ext uri="{FF2B5EF4-FFF2-40B4-BE49-F238E27FC236}">
                <a16:creationId xmlns:a16="http://schemas.microsoft.com/office/drawing/2014/main" id="{7E8E12BF-86F2-4B3F-91CB-1E54E323E5B2}"/>
              </a:ext>
            </a:extLst>
          </p:cNvPr>
          <p:cNvSpPr txBox="1"/>
          <p:nvPr/>
        </p:nvSpPr>
        <p:spPr>
          <a:xfrm>
            <a:off x="935421" y="4337279"/>
            <a:ext cx="3471377" cy="830997"/>
          </a:xfrm>
          <a:prstGeom prst="rect">
            <a:avLst/>
          </a:prstGeom>
          <a:noFill/>
        </p:spPr>
        <p:txBody>
          <a:bodyPr wrap="square">
            <a:spAutoFit/>
          </a:bodyPr>
          <a:lstStyle/>
          <a:p>
            <a:r>
              <a:rPr lang="en-GB" sz="1800" dirty="0">
                <a:solidFill>
                  <a:schemeClr val="bg1"/>
                </a:solidFill>
              </a:rPr>
              <a:t>@SP_LDN</a:t>
            </a:r>
          </a:p>
          <a:p>
            <a:endParaRPr lang="en-GB" sz="200" dirty="0">
              <a:solidFill>
                <a:schemeClr val="bg1"/>
              </a:solidFill>
            </a:endParaRPr>
          </a:p>
          <a:p>
            <a:endParaRPr lang="en-GB" sz="200" dirty="0">
              <a:solidFill>
                <a:schemeClr val="bg1"/>
              </a:solidFill>
            </a:endParaRPr>
          </a:p>
          <a:p>
            <a:endParaRPr lang="en-GB" sz="200" dirty="0">
              <a:solidFill>
                <a:schemeClr val="bg1"/>
              </a:solidFill>
            </a:endParaRPr>
          </a:p>
          <a:p>
            <a:endParaRPr lang="en-GB" sz="200" dirty="0">
              <a:solidFill>
                <a:schemeClr val="bg1"/>
              </a:solidFill>
            </a:endParaRPr>
          </a:p>
          <a:p>
            <a:endParaRPr lang="en-GB" sz="200" dirty="0">
              <a:solidFill>
                <a:schemeClr val="bg1"/>
              </a:solidFill>
            </a:endParaRPr>
          </a:p>
          <a:p>
            <a:endParaRPr lang="en-GB" sz="200" dirty="0">
              <a:solidFill>
                <a:schemeClr val="bg1"/>
              </a:solidFill>
            </a:endParaRPr>
          </a:p>
          <a:p>
            <a:r>
              <a:rPr lang="en-GB" sz="1800" dirty="0">
                <a:solidFill>
                  <a:schemeClr val="bg1"/>
                </a:solidFill>
              </a:rPr>
              <a:t>hlp.socialprescribing@nhs.net</a:t>
            </a:r>
          </a:p>
        </p:txBody>
      </p:sp>
      <p:pic>
        <p:nvPicPr>
          <p:cNvPr id="3" name="Picture 2" descr="A white circle with a black background&#10;&#10;Description automatically generated with low confidence">
            <a:extLst>
              <a:ext uri="{FF2B5EF4-FFF2-40B4-BE49-F238E27FC236}">
                <a16:creationId xmlns:a16="http://schemas.microsoft.com/office/drawing/2014/main" id="{3BD8A884-3281-4C42-82A7-D17C083DFE26}"/>
              </a:ext>
            </a:extLst>
          </p:cNvPr>
          <p:cNvPicPr>
            <a:picLocks noChangeAspect="1"/>
          </p:cNvPicPr>
          <p:nvPr/>
        </p:nvPicPr>
        <p:blipFill>
          <a:blip r:embed="rId5"/>
          <a:stretch>
            <a:fillRect/>
          </a:stretch>
        </p:blipFill>
        <p:spPr>
          <a:xfrm>
            <a:off x="512607" y="4373321"/>
            <a:ext cx="435807" cy="369399"/>
          </a:xfrm>
          <a:prstGeom prst="rect">
            <a:avLst/>
          </a:prstGeom>
        </p:spPr>
      </p:pic>
      <p:pic>
        <p:nvPicPr>
          <p:cNvPr id="5" name="Picture 4" descr="Icon&#10;&#10;Description automatically generated">
            <a:extLst>
              <a:ext uri="{FF2B5EF4-FFF2-40B4-BE49-F238E27FC236}">
                <a16:creationId xmlns:a16="http://schemas.microsoft.com/office/drawing/2014/main" id="{268F73BF-7824-4779-9486-4DA107006B5C}"/>
              </a:ext>
            </a:extLst>
          </p:cNvPr>
          <p:cNvPicPr>
            <a:picLocks noChangeAspect="1"/>
          </p:cNvPicPr>
          <p:nvPr/>
        </p:nvPicPr>
        <p:blipFill>
          <a:blip r:embed="rId6"/>
          <a:stretch>
            <a:fillRect/>
          </a:stretch>
        </p:blipFill>
        <p:spPr>
          <a:xfrm>
            <a:off x="490849" y="4825616"/>
            <a:ext cx="435807" cy="341770"/>
          </a:xfrm>
          <a:prstGeom prst="rect">
            <a:avLst/>
          </a:prstGeom>
        </p:spPr>
      </p:pic>
      <p:sp>
        <p:nvSpPr>
          <p:cNvPr id="12" name="TextBox 11">
            <a:extLst>
              <a:ext uri="{FF2B5EF4-FFF2-40B4-BE49-F238E27FC236}">
                <a16:creationId xmlns:a16="http://schemas.microsoft.com/office/drawing/2014/main" id="{7C45B5AC-79BD-4C8A-8B48-C8D7C5FF933D}"/>
              </a:ext>
            </a:extLst>
          </p:cNvPr>
          <p:cNvSpPr txBox="1"/>
          <p:nvPr/>
        </p:nvSpPr>
        <p:spPr>
          <a:xfrm>
            <a:off x="7656253" y="5589859"/>
            <a:ext cx="1770086" cy="1015663"/>
          </a:xfrm>
          <a:prstGeom prst="rect">
            <a:avLst/>
          </a:prstGeom>
          <a:noFill/>
        </p:spPr>
        <p:txBody>
          <a:bodyPr wrap="square">
            <a:spAutoFit/>
          </a:bodyPr>
          <a:lstStyle/>
          <a:p>
            <a:r>
              <a:rPr lang="da-DK" sz="2000" b="1" dirty="0">
                <a:solidFill>
                  <a:schemeClr val="accent6"/>
                </a:solidFill>
              </a:rPr>
              <a:t>Join at slido.com</a:t>
            </a:r>
            <a:br>
              <a:rPr lang="da-DK" sz="2000" b="1" dirty="0">
                <a:solidFill>
                  <a:schemeClr val="accent6"/>
                </a:solidFill>
              </a:rPr>
            </a:br>
            <a:r>
              <a:rPr lang="da-DK" sz="2000" b="1" dirty="0">
                <a:solidFill>
                  <a:schemeClr val="accent6"/>
                </a:solidFill>
              </a:rPr>
              <a:t>#PHM</a:t>
            </a:r>
            <a:endParaRPr lang="en-GB" sz="2000" b="1" dirty="0">
              <a:solidFill>
                <a:schemeClr val="accent6"/>
              </a:solidFill>
            </a:endParaRPr>
          </a:p>
        </p:txBody>
      </p:sp>
      <p:pic>
        <p:nvPicPr>
          <p:cNvPr id="6" name="Picture 5">
            <a:extLst>
              <a:ext uri="{FF2B5EF4-FFF2-40B4-BE49-F238E27FC236}">
                <a16:creationId xmlns:a16="http://schemas.microsoft.com/office/drawing/2014/main" id="{957F5CA2-715E-49D6-9994-EA00AB13AA3F}"/>
              </a:ext>
            </a:extLst>
          </p:cNvPr>
          <p:cNvPicPr>
            <a:picLocks noChangeAspect="1"/>
          </p:cNvPicPr>
          <p:nvPr/>
        </p:nvPicPr>
        <p:blipFill>
          <a:blip r:embed="rId7"/>
          <a:stretch>
            <a:fillRect/>
          </a:stretch>
        </p:blipFill>
        <p:spPr>
          <a:xfrm>
            <a:off x="5968233" y="5326471"/>
            <a:ext cx="1460787" cy="1477127"/>
          </a:xfrm>
          <a:prstGeom prst="rect">
            <a:avLst/>
          </a:prstGeom>
        </p:spPr>
      </p:pic>
    </p:spTree>
    <p:extLst>
      <p:ext uri="{BB962C8B-B14F-4D97-AF65-F5344CB8AC3E}">
        <p14:creationId xmlns:p14="http://schemas.microsoft.com/office/powerpoint/2010/main" val="775657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F71521-8DB3-4A70-B1A6-672849E9E17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88750" y="570680"/>
            <a:ext cx="9755966" cy="5735576"/>
          </a:xfrm>
          <a:prstGeom prst="rect">
            <a:avLst/>
          </a:prstGeom>
        </p:spPr>
      </p:pic>
      <p:sp>
        <p:nvSpPr>
          <p:cNvPr id="4" name="Title 1"/>
          <p:cNvSpPr txBox="1">
            <a:spLocks/>
          </p:cNvSpPr>
          <p:nvPr/>
        </p:nvSpPr>
        <p:spPr bwMode="auto">
          <a:xfrm>
            <a:off x="2011575" y="551744"/>
            <a:ext cx="7442517" cy="1660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Arial" panose="020B0604020202020204" pitchFamily="34" charset="0"/>
              <a:buChar char="•"/>
              <a:defRPr sz="3200">
                <a:solidFill>
                  <a:srgbClr val="404040"/>
                </a:solidFill>
                <a:latin typeface="Century Gothic" panose="020B0502020202020204" pitchFamily="34" charset="0"/>
                <a:ea typeface="MS PGothic" panose="020B0600070205080204" pitchFamily="34" charset="-128"/>
              </a:defRPr>
            </a:lvl1pPr>
            <a:lvl2pPr marL="742950" indent="-285750" eaLnBrk="0" hangingPunct="0">
              <a:spcBef>
                <a:spcPct val="20000"/>
              </a:spcBef>
              <a:buClr>
                <a:schemeClr val="accent2"/>
              </a:buClr>
              <a:buFont typeface="Arial" panose="020B0604020202020204" pitchFamily="34" charset="0"/>
              <a:buChar char="•"/>
              <a:defRPr sz="2800">
                <a:solidFill>
                  <a:srgbClr val="404040"/>
                </a:solidFill>
                <a:latin typeface="Century Gothic" panose="020B0502020202020204" pitchFamily="34" charset="0"/>
                <a:ea typeface="MS PGothic" panose="020B0600070205080204" pitchFamily="34" charset="-128"/>
              </a:defRPr>
            </a:lvl2pPr>
            <a:lvl3pPr marL="1143000" indent="-228600" eaLnBrk="0" hangingPunct="0">
              <a:spcBef>
                <a:spcPct val="20000"/>
              </a:spcBef>
              <a:buClr>
                <a:schemeClr val="accent2"/>
              </a:buClr>
              <a:buFont typeface="Arial" panose="020B0604020202020204" pitchFamily="34" charset="0"/>
              <a:buChar char="•"/>
              <a:defRPr sz="2400">
                <a:solidFill>
                  <a:srgbClr val="404040"/>
                </a:solidFill>
                <a:latin typeface="Century Gothic" panose="020B0502020202020204" pitchFamily="34" charset="0"/>
                <a:ea typeface="MS PGothic" panose="020B0600070205080204" pitchFamily="34" charset="-128"/>
              </a:defRPr>
            </a:lvl3pPr>
            <a:lvl4pPr marL="16002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4pPr>
            <a:lvl5pPr marL="20574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9pPr>
          </a:lstStyle>
          <a:p>
            <a:pPr eaLnBrk="1" hangingPunct="1">
              <a:spcBef>
                <a:spcPct val="0"/>
              </a:spcBef>
              <a:buClrTx/>
              <a:buFontTx/>
              <a:buNone/>
            </a:pPr>
            <a:r>
              <a:rPr lang="en-GB" altLang="en-US" sz="4400" b="1" dirty="0">
                <a:solidFill>
                  <a:srgbClr val="F42E9D"/>
                </a:solidFill>
                <a:latin typeface="Arial Black" panose="020B0A04020102020204" pitchFamily="34" charset="0"/>
              </a:rPr>
              <a:t>Are we really clear? Perhaps not quite, yet*</a:t>
            </a:r>
            <a:endParaRPr lang="en-GB" altLang="en-US" sz="4400" dirty="0">
              <a:solidFill>
                <a:srgbClr val="F42E9D"/>
              </a:solidFill>
              <a:latin typeface="Calibri" panose="020F0502020204030204" pitchFamily="34" charset="0"/>
            </a:endParaRPr>
          </a:p>
        </p:txBody>
      </p:sp>
      <p:sp>
        <p:nvSpPr>
          <p:cNvPr id="5" name="Title 1"/>
          <p:cNvSpPr txBox="1">
            <a:spLocks/>
          </p:cNvSpPr>
          <p:nvPr/>
        </p:nvSpPr>
        <p:spPr bwMode="auto">
          <a:xfrm>
            <a:off x="1739884" y="5827165"/>
            <a:ext cx="8804549" cy="69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Arial" panose="020B0604020202020204" pitchFamily="34" charset="0"/>
              <a:buChar char="•"/>
              <a:defRPr sz="3200">
                <a:solidFill>
                  <a:srgbClr val="404040"/>
                </a:solidFill>
                <a:latin typeface="Century Gothic" panose="020B0502020202020204" pitchFamily="34" charset="0"/>
                <a:ea typeface="MS PGothic" panose="020B0600070205080204" pitchFamily="34" charset="-128"/>
              </a:defRPr>
            </a:lvl1pPr>
            <a:lvl2pPr marL="742950" indent="-285750" eaLnBrk="0" hangingPunct="0">
              <a:spcBef>
                <a:spcPct val="20000"/>
              </a:spcBef>
              <a:buClr>
                <a:schemeClr val="accent2"/>
              </a:buClr>
              <a:buFont typeface="Arial" panose="020B0604020202020204" pitchFamily="34" charset="0"/>
              <a:buChar char="•"/>
              <a:defRPr sz="2800">
                <a:solidFill>
                  <a:srgbClr val="404040"/>
                </a:solidFill>
                <a:latin typeface="Century Gothic" panose="020B0502020202020204" pitchFamily="34" charset="0"/>
                <a:ea typeface="MS PGothic" panose="020B0600070205080204" pitchFamily="34" charset="-128"/>
              </a:defRPr>
            </a:lvl2pPr>
            <a:lvl3pPr marL="1143000" indent="-228600" eaLnBrk="0" hangingPunct="0">
              <a:spcBef>
                <a:spcPct val="20000"/>
              </a:spcBef>
              <a:buClr>
                <a:schemeClr val="accent2"/>
              </a:buClr>
              <a:buFont typeface="Arial" panose="020B0604020202020204" pitchFamily="34" charset="0"/>
              <a:buChar char="•"/>
              <a:defRPr sz="2400">
                <a:solidFill>
                  <a:srgbClr val="404040"/>
                </a:solidFill>
                <a:latin typeface="Century Gothic" panose="020B0502020202020204" pitchFamily="34" charset="0"/>
                <a:ea typeface="MS PGothic" panose="020B0600070205080204" pitchFamily="34" charset="-128"/>
              </a:defRPr>
            </a:lvl3pPr>
            <a:lvl4pPr marL="16002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4pPr>
            <a:lvl5pPr marL="20574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9pPr>
          </a:lstStyle>
          <a:p>
            <a:pPr eaLnBrk="1" hangingPunct="1">
              <a:spcBef>
                <a:spcPct val="0"/>
              </a:spcBef>
              <a:buClrTx/>
              <a:buFontTx/>
              <a:buNone/>
            </a:pPr>
            <a:r>
              <a:rPr lang="en-GB" altLang="en-US" sz="2000" b="1" dirty="0">
                <a:solidFill>
                  <a:srgbClr val="DD006B"/>
                </a:solidFill>
                <a:latin typeface="Arial Black" panose="020B0A04020102020204" pitchFamily="34" charset="0"/>
              </a:rPr>
              <a:t>*Look more closely, what are the causes behind the causes?</a:t>
            </a:r>
            <a:endParaRPr lang="en-GB" altLang="en-US" sz="20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3035507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Bromley by Bow"/>
          <p:cNvSpPr txBox="1"/>
          <p:nvPr/>
        </p:nvSpPr>
        <p:spPr>
          <a:xfrm>
            <a:off x="6611086" y="5484488"/>
            <a:ext cx="2538292" cy="4668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lnSpc>
                <a:spcPct val="100000"/>
              </a:lnSpc>
              <a:spcBef>
                <a:spcPts val="2100"/>
              </a:spcBef>
              <a:defRPr sz="3200" b="1">
                <a:solidFill>
                  <a:srgbClr val="000000"/>
                </a:solidFill>
                <a:latin typeface="Arial"/>
                <a:ea typeface="Arial"/>
                <a:cs typeface="Arial"/>
                <a:sym typeface="Arial"/>
              </a:defRPr>
            </a:lvl1pPr>
          </a:lstStyle>
          <a:p>
            <a:pPr defTabSz="410766" hangingPunct="0"/>
            <a:r>
              <a:rPr sz="2200" kern="0" dirty="0">
                <a:solidFill>
                  <a:srgbClr val="FFFFFF"/>
                </a:solidFill>
              </a:rPr>
              <a:t>Bromley by Bow</a:t>
            </a:r>
          </a:p>
        </p:txBody>
      </p:sp>
      <p:sp>
        <p:nvSpPr>
          <p:cNvPr id="111" name="Canary Wharf"/>
          <p:cNvSpPr txBox="1"/>
          <p:nvPr/>
        </p:nvSpPr>
        <p:spPr>
          <a:xfrm>
            <a:off x="6674885" y="7664127"/>
            <a:ext cx="1516146" cy="38040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defTabSz="642937">
              <a:lnSpc>
                <a:spcPct val="110000"/>
              </a:lnSpc>
              <a:spcBef>
                <a:spcPts val="1400"/>
              </a:spcBef>
              <a:defRPr sz="2400">
                <a:solidFill>
                  <a:srgbClr val="000000"/>
                </a:solidFill>
                <a:latin typeface="Arial"/>
                <a:ea typeface="Arial"/>
                <a:cs typeface="Arial"/>
                <a:sym typeface="Arial"/>
              </a:defRPr>
            </a:lvl1pPr>
          </a:lstStyle>
          <a:p>
            <a:pPr hangingPunct="0"/>
            <a:r>
              <a:rPr sz="1200" kern="0">
                <a:solidFill>
                  <a:srgbClr val="FFFFFF"/>
                </a:solidFill>
              </a:rPr>
              <a:t>Canary Wharf</a:t>
            </a:r>
          </a:p>
        </p:txBody>
      </p:sp>
      <p:sp>
        <p:nvSpPr>
          <p:cNvPr id="112" name="Whitechapel"/>
          <p:cNvSpPr txBox="1"/>
          <p:nvPr/>
        </p:nvSpPr>
        <p:spPr>
          <a:xfrm>
            <a:off x="3804204" y="7066494"/>
            <a:ext cx="1347188" cy="38040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defTabSz="642937">
              <a:lnSpc>
                <a:spcPct val="110000"/>
              </a:lnSpc>
              <a:spcBef>
                <a:spcPts val="1400"/>
              </a:spcBef>
              <a:defRPr sz="2400">
                <a:solidFill>
                  <a:srgbClr val="000000"/>
                </a:solidFill>
                <a:latin typeface="Arial"/>
                <a:ea typeface="Arial"/>
                <a:cs typeface="Arial"/>
                <a:sym typeface="Arial"/>
              </a:defRPr>
            </a:lvl1pPr>
          </a:lstStyle>
          <a:p>
            <a:pPr hangingPunct="0"/>
            <a:r>
              <a:rPr sz="1200" kern="0">
                <a:solidFill>
                  <a:srgbClr val="FFFFFF"/>
                </a:solidFill>
              </a:rPr>
              <a:t>Whitechapel</a:t>
            </a:r>
          </a:p>
        </p:txBody>
      </p:sp>
      <p:sp>
        <p:nvSpPr>
          <p:cNvPr id="113" name="Bethnal Green"/>
          <p:cNvSpPr txBox="1"/>
          <p:nvPr/>
        </p:nvSpPr>
        <p:spPr>
          <a:xfrm>
            <a:off x="3673628" y="5195341"/>
            <a:ext cx="1608340" cy="3804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defTabSz="642937">
              <a:lnSpc>
                <a:spcPct val="110000"/>
              </a:lnSpc>
              <a:spcBef>
                <a:spcPts val="1400"/>
              </a:spcBef>
              <a:defRPr sz="2400">
                <a:solidFill>
                  <a:srgbClr val="000000"/>
                </a:solidFill>
                <a:latin typeface="Arial"/>
                <a:ea typeface="Arial"/>
                <a:cs typeface="Arial"/>
                <a:sym typeface="Arial"/>
              </a:defRPr>
            </a:lvl1pPr>
          </a:lstStyle>
          <a:p>
            <a:pPr hangingPunct="0"/>
            <a:r>
              <a:rPr sz="1200" kern="0" dirty="0">
                <a:solidFill>
                  <a:srgbClr val="FFFFFF"/>
                </a:solidFill>
              </a:rPr>
              <a:t>Bethnal Green</a:t>
            </a:r>
          </a:p>
        </p:txBody>
      </p:sp>
      <p:sp>
        <p:nvSpPr>
          <p:cNvPr id="114" name="Bow"/>
          <p:cNvSpPr txBox="1"/>
          <p:nvPr/>
        </p:nvSpPr>
        <p:spPr>
          <a:xfrm>
            <a:off x="5669360" y="4089386"/>
            <a:ext cx="2538292" cy="38040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defTabSz="642937">
              <a:lnSpc>
                <a:spcPct val="110000"/>
              </a:lnSpc>
              <a:spcBef>
                <a:spcPts val="1400"/>
              </a:spcBef>
              <a:defRPr sz="2400">
                <a:solidFill>
                  <a:srgbClr val="000000"/>
                </a:solidFill>
                <a:latin typeface="Arial"/>
                <a:ea typeface="Arial"/>
                <a:cs typeface="Arial"/>
                <a:sym typeface="Arial"/>
              </a:defRPr>
            </a:lvl1pPr>
          </a:lstStyle>
          <a:p>
            <a:pPr hangingPunct="0"/>
            <a:r>
              <a:rPr sz="1200" kern="0" dirty="0">
                <a:solidFill>
                  <a:srgbClr val="FFFFFF"/>
                </a:solidFill>
              </a:rPr>
              <a:t>Bow</a:t>
            </a:r>
          </a:p>
        </p:txBody>
      </p:sp>
      <p:sp>
        <p:nvSpPr>
          <p:cNvPr id="21" name="Title 1"/>
          <p:cNvSpPr txBox="1">
            <a:spLocks/>
          </p:cNvSpPr>
          <p:nvPr/>
        </p:nvSpPr>
        <p:spPr bwMode="auto">
          <a:xfrm>
            <a:off x="7654309" y="281708"/>
            <a:ext cx="4204316" cy="1988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Arial" panose="020B0604020202020204" pitchFamily="34" charset="0"/>
              <a:buChar char="•"/>
              <a:defRPr sz="3200">
                <a:solidFill>
                  <a:srgbClr val="404040"/>
                </a:solidFill>
                <a:latin typeface="Century Gothic" panose="020B0502020202020204" pitchFamily="34" charset="0"/>
                <a:ea typeface="MS PGothic" panose="020B0600070205080204" pitchFamily="34" charset="-128"/>
              </a:defRPr>
            </a:lvl1pPr>
            <a:lvl2pPr marL="742950" indent="-285750" eaLnBrk="0" hangingPunct="0">
              <a:spcBef>
                <a:spcPct val="20000"/>
              </a:spcBef>
              <a:buClr>
                <a:schemeClr val="accent2"/>
              </a:buClr>
              <a:buFont typeface="Arial" panose="020B0604020202020204" pitchFamily="34" charset="0"/>
              <a:buChar char="•"/>
              <a:defRPr sz="2800">
                <a:solidFill>
                  <a:srgbClr val="404040"/>
                </a:solidFill>
                <a:latin typeface="Century Gothic" panose="020B0502020202020204" pitchFamily="34" charset="0"/>
                <a:ea typeface="MS PGothic" panose="020B0600070205080204" pitchFamily="34" charset="-128"/>
              </a:defRPr>
            </a:lvl2pPr>
            <a:lvl3pPr marL="1143000" indent="-228600" eaLnBrk="0" hangingPunct="0">
              <a:spcBef>
                <a:spcPct val="20000"/>
              </a:spcBef>
              <a:buClr>
                <a:schemeClr val="accent2"/>
              </a:buClr>
              <a:buFont typeface="Arial" panose="020B0604020202020204" pitchFamily="34" charset="0"/>
              <a:buChar char="•"/>
              <a:defRPr sz="2400">
                <a:solidFill>
                  <a:srgbClr val="404040"/>
                </a:solidFill>
                <a:latin typeface="Century Gothic" panose="020B0502020202020204" pitchFamily="34" charset="0"/>
                <a:ea typeface="MS PGothic" panose="020B0600070205080204" pitchFamily="34" charset="-128"/>
              </a:defRPr>
            </a:lvl3pPr>
            <a:lvl4pPr marL="16002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4pPr>
            <a:lvl5pPr marL="20574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9pPr>
          </a:lstStyle>
          <a:p>
            <a:pPr eaLnBrk="1" hangingPunct="1">
              <a:spcBef>
                <a:spcPct val="0"/>
              </a:spcBef>
              <a:buClrTx/>
              <a:buFontTx/>
              <a:buNone/>
            </a:pPr>
            <a:r>
              <a:rPr lang="en-GB" altLang="en-US" sz="3000" b="1" dirty="0">
                <a:solidFill>
                  <a:srgbClr val="F42E9D"/>
                </a:solidFill>
                <a:latin typeface="Arial Black" panose="020B0A04020102020204" pitchFamily="34" charset="0"/>
              </a:rPr>
              <a:t>Deprivation is a major determinant of health</a:t>
            </a:r>
          </a:p>
        </p:txBody>
      </p:sp>
      <p:pic>
        <p:nvPicPr>
          <p:cNvPr id="28" name="Picture 27"/>
          <p:cNvPicPr>
            <a:picLocks noChangeAspect="1"/>
          </p:cNvPicPr>
          <p:nvPr/>
        </p:nvPicPr>
        <p:blipFill>
          <a:blip r:embed="rId2"/>
          <a:stretch>
            <a:fillRect/>
          </a:stretch>
        </p:blipFill>
        <p:spPr>
          <a:xfrm>
            <a:off x="5667375" y="2350277"/>
            <a:ext cx="6524625" cy="4507723"/>
          </a:xfrm>
          <a:prstGeom prst="rect">
            <a:avLst/>
          </a:prstGeom>
        </p:spPr>
      </p:pic>
      <p:sp>
        <p:nvSpPr>
          <p:cNvPr id="30" name="We’re made up of 3 constituent parts…"/>
          <p:cNvSpPr txBox="1"/>
          <p:nvPr/>
        </p:nvSpPr>
        <p:spPr>
          <a:xfrm>
            <a:off x="10328274" y="2382045"/>
            <a:ext cx="1863726" cy="44370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100000"/>
              </a:lnSpc>
              <a:spcBef>
                <a:spcPts val="4200"/>
              </a:spcBef>
              <a:defRPr sz="3200" b="1">
                <a:latin typeface="Arial"/>
                <a:ea typeface="Arial"/>
                <a:cs typeface="Arial"/>
                <a:sym typeface="Arial"/>
              </a:defRPr>
            </a:lvl1pPr>
          </a:lstStyle>
          <a:p>
            <a:pPr lvl="0">
              <a:spcBef>
                <a:spcPts val="0"/>
              </a:spcBef>
            </a:pPr>
            <a:endParaRPr lang="en-GB" sz="4000" b="0" spc="-75" dirty="0">
              <a:solidFill>
                <a:srgbClr val="F28F0F"/>
              </a:solidFill>
              <a:latin typeface="Arial Black"/>
              <a:cs typeface="Arial Black"/>
              <a:sym typeface="Helvetica"/>
            </a:endParaRPr>
          </a:p>
        </p:txBody>
      </p:sp>
      <p:sp>
        <p:nvSpPr>
          <p:cNvPr id="31" name="We’re made up of 3 constituent parts…"/>
          <p:cNvSpPr txBox="1"/>
          <p:nvPr/>
        </p:nvSpPr>
        <p:spPr>
          <a:xfrm>
            <a:off x="5321300" y="2343945"/>
            <a:ext cx="695325" cy="44370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100000"/>
              </a:lnSpc>
              <a:spcBef>
                <a:spcPts val="4200"/>
              </a:spcBef>
              <a:defRPr sz="3200" b="1">
                <a:latin typeface="Arial"/>
                <a:ea typeface="Arial"/>
                <a:cs typeface="Arial"/>
                <a:sym typeface="Arial"/>
              </a:defRPr>
            </a:lvl1pPr>
          </a:lstStyle>
          <a:p>
            <a:pPr lvl="0">
              <a:spcBef>
                <a:spcPts val="0"/>
              </a:spcBef>
            </a:pPr>
            <a:endParaRPr lang="en-GB" sz="4000" b="0" spc="-75" dirty="0">
              <a:solidFill>
                <a:srgbClr val="F28F0F"/>
              </a:solidFill>
              <a:latin typeface="Arial Black"/>
              <a:cs typeface="Arial Black"/>
              <a:sym typeface="Helvetica"/>
            </a:endParaRPr>
          </a:p>
        </p:txBody>
      </p:sp>
      <p:pic>
        <p:nvPicPr>
          <p:cNvPr id="2" name="Picture 1"/>
          <p:cNvPicPr>
            <a:picLocks noChangeAspect="1"/>
          </p:cNvPicPr>
          <p:nvPr/>
        </p:nvPicPr>
        <p:blipFill rotWithShape="1">
          <a:blip r:embed="rId3"/>
          <a:srcRect t="3711"/>
          <a:stretch/>
        </p:blipFill>
        <p:spPr>
          <a:xfrm>
            <a:off x="0" y="-1"/>
            <a:ext cx="6064250" cy="4114971"/>
          </a:xfrm>
          <a:prstGeom prst="rect">
            <a:avLst/>
          </a:prstGeom>
        </p:spPr>
      </p:pic>
      <p:sp>
        <p:nvSpPr>
          <p:cNvPr id="15" name="We’re made up of 3 constituent parts…"/>
          <p:cNvSpPr txBox="1"/>
          <p:nvPr/>
        </p:nvSpPr>
        <p:spPr>
          <a:xfrm>
            <a:off x="4815734" y="291068"/>
            <a:ext cx="2994765" cy="138499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100000"/>
              </a:lnSpc>
              <a:spcBef>
                <a:spcPts val="4200"/>
              </a:spcBef>
              <a:defRPr sz="3200" b="1">
                <a:latin typeface="Arial"/>
                <a:ea typeface="Arial"/>
                <a:cs typeface="Arial"/>
                <a:sym typeface="Arial"/>
              </a:defRPr>
            </a:lvl1pPr>
          </a:lstStyle>
          <a:p>
            <a:pPr lvl="0">
              <a:spcBef>
                <a:spcPts val="0"/>
              </a:spcBef>
            </a:pPr>
            <a:r>
              <a:rPr lang="en-GB" sz="3000" b="0" spc="-75" dirty="0">
                <a:solidFill>
                  <a:schemeClr val="accent6"/>
                </a:solidFill>
                <a:latin typeface="Arial Black"/>
                <a:cs typeface="Arial Black"/>
                <a:sym typeface="Helvetica"/>
              </a:rPr>
              <a:t>Deprivation levels  </a:t>
            </a:r>
          </a:p>
          <a:p>
            <a:pPr lvl="0">
              <a:spcBef>
                <a:spcPts val="0"/>
              </a:spcBef>
            </a:pPr>
            <a:r>
              <a:rPr lang="en-GB" sz="3000" b="0" spc="-75" dirty="0">
                <a:solidFill>
                  <a:schemeClr val="accent6"/>
                </a:solidFill>
                <a:latin typeface="Arial Black"/>
                <a:cs typeface="Arial Black"/>
                <a:sym typeface="Helvetica"/>
              </a:rPr>
              <a:t>(IMD)</a:t>
            </a:r>
          </a:p>
        </p:txBody>
      </p:sp>
      <p:sp>
        <p:nvSpPr>
          <p:cNvPr id="16" name="We’re made up of 3 constituent parts…"/>
          <p:cNvSpPr txBox="1"/>
          <p:nvPr/>
        </p:nvSpPr>
        <p:spPr>
          <a:xfrm>
            <a:off x="2825749" y="4836716"/>
            <a:ext cx="3508375" cy="184665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100000"/>
              </a:lnSpc>
              <a:spcBef>
                <a:spcPts val="4200"/>
              </a:spcBef>
              <a:defRPr sz="3200" b="1">
                <a:latin typeface="Arial"/>
                <a:ea typeface="Arial"/>
                <a:cs typeface="Arial"/>
                <a:sym typeface="Arial"/>
              </a:defRPr>
            </a:lvl1pPr>
          </a:lstStyle>
          <a:p>
            <a:pPr lvl="0">
              <a:spcBef>
                <a:spcPts val="0"/>
              </a:spcBef>
            </a:pPr>
            <a:r>
              <a:rPr lang="en-GB" sz="4000" b="0" spc="-75" dirty="0">
                <a:solidFill>
                  <a:schemeClr val="accent1">
                    <a:lumMod val="75000"/>
                  </a:schemeClr>
                </a:solidFill>
                <a:latin typeface="Arial Black"/>
                <a:cs typeface="Arial Black"/>
                <a:sym typeface="Helvetica"/>
              </a:rPr>
              <a:t>Life expectancy  levels  </a:t>
            </a:r>
          </a:p>
        </p:txBody>
      </p:sp>
    </p:spTree>
    <p:extLst>
      <p:ext uri="{BB962C8B-B14F-4D97-AF65-F5344CB8AC3E}">
        <p14:creationId xmlns:p14="http://schemas.microsoft.com/office/powerpoint/2010/main" val="3498009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Bromley by Bow"/>
          <p:cNvSpPr txBox="1"/>
          <p:nvPr/>
        </p:nvSpPr>
        <p:spPr>
          <a:xfrm>
            <a:off x="6611086" y="5484488"/>
            <a:ext cx="2538292" cy="4668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lnSpc>
                <a:spcPct val="100000"/>
              </a:lnSpc>
              <a:spcBef>
                <a:spcPts val="2100"/>
              </a:spcBef>
              <a:defRPr sz="3200" b="1">
                <a:solidFill>
                  <a:srgbClr val="000000"/>
                </a:solidFill>
                <a:latin typeface="Arial"/>
                <a:ea typeface="Arial"/>
                <a:cs typeface="Arial"/>
                <a:sym typeface="Arial"/>
              </a:defRPr>
            </a:lvl1pPr>
          </a:lstStyle>
          <a:p>
            <a:pPr defTabSz="410766" hangingPunct="0"/>
            <a:r>
              <a:rPr sz="2200" kern="0" dirty="0">
                <a:solidFill>
                  <a:srgbClr val="FFFFFF"/>
                </a:solidFill>
              </a:rPr>
              <a:t>Bromley by Bow</a:t>
            </a:r>
          </a:p>
        </p:txBody>
      </p:sp>
      <p:sp>
        <p:nvSpPr>
          <p:cNvPr id="111" name="Canary Wharf"/>
          <p:cNvSpPr txBox="1"/>
          <p:nvPr/>
        </p:nvSpPr>
        <p:spPr>
          <a:xfrm>
            <a:off x="6674885" y="7664127"/>
            <a:ext cx="1516146" cy="38040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defTabSz="642937">
              <a:lnSpc>
                <a:spcPct val="110000"/>
              </a:lnSpc>
              <a:spcBef>
                <a:spcPts val="1400"/>
              </a:spcBef>
              <a:defRPr sz="2400">
                <a:solidFill>
                  <a:srgbClr val="000000"/>
                </a:solidFill>
                <a:latin typeface="Arial"/>
                <a:ea typeface="Arial"/>
                <a:cs typeface="Arial"/>
                <a:sym typeface="Arial"/>
              </a:defRPr>
            </a:lvl1pPr>
          </a:lstStyle>
          <a:p>
            <a:pPr hangingPunct="0"/>
            <a:r>
              <a:rPr sz="1200" kern="0">
                <a:solidFill>
                  <a:srgbClr val="FFFFFF"/>
                </a:solidFill>
              </a:rPr>
              <a:t>Canary Wharf</a:t>
            </a:r>
          </a:p>
        </p:txBody>
      </p:sp>
      <p:sp>
        <p:nvSpPr>
          <p:cNvPr id="112" name="Whitechapel"/>
          <p:cNvSpPr txBox="1"/>
          <p:nvPr/>
        </p:nvSpPr>
        <p:spPr>
          <a:xfrm>
            <a:off x="3804204" y="7066494"/>
            <a:ext cx="1347188" cy="38040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defTabSz="642937">
              <a:lnSpc>
                <a:spcPct val="110000"/>
              </a:lnSpc>
              <a:spcBef>
                <a:spcPts val="1400"/>
              </a:spcBef>
              <a:defRPr sz="2400">
                <a:solidFill>
                  <a:srgbClr val="000000"/>
                </a:solidFill>
                <a:latin typeface="Arial"/>
                <a:ea typeface="Arial"/>
                <a:cs typeface="Arial"/>
                <a:sym typeface="Arial"/>
              </a:defRPr>
            </a:lvl1pPr>
          </a:lstStyle>
          <a:p>
            <a:pPr hangingPunct="0"/>
            <a:r>
              <a:rPr sz="1200" kern="0">
                <a:solidFill>
                  <a:srgbClr val="FFFFFF"/>
                </a:solidFill>
              </a:rPr>
              <a:t>Whitechapel</a:t>
            </a:r>
          </a:p>
        </p:txBody>
      </p:sp>
      <p:sp>
        <p:nvSpPr>
          <p:cNvPr id="113" name="Bethnal Green"/>
          <p:cNvSpPr txBox="1"/>
          <p:nvPr/>
        </p:nvSpPr>
        <p:spPr>
          <a:xfrm>
            <a:off x="3673628" y="5195341"/>
            <a:ext cx="1608340" cy="3804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defTabSz="642937">
              <a:lnSpc>
                <a:spcPct val="110000"/>
              </a:lnSpc>
              <a:spcBef>
                <a:spcPts val="1400"/>
              </a:spcBef>
              <a:defRPr sz="2400">
                <a:solidFill>
                  <a:srgbClr val="000000"/>
                </a:solidFill>
                <a:latin typeface="Arial"/>
                <a:ea typeface="Arial"/>
                <a:cs typeface="Arial"/>
                <a:sym typeface="Arial"/>
              </a:defRPr>
            </a:lvl1pPr>
          </a:lstStyle>
          <a:p>
            <a:pPr hangingPunct="0"/>
            <a:r>
              <a:rPr sz="1200" kern="0" dirty="0">
                <a:solidFill>
                  <a:srgbClr val="FFFFFF"/>
                </a:solidFill>
              </a:rPr>
              <a:t>Bethnal Green</a:t>
            </a:r>
          </a:p>
        </p:txBody>
      </p:sp>
      <p:sp>
        <p:nvSpPr>
          <p:cNvPr id="114" name="Bow"/>
          <p:cNvSpPr txBox="1"/>
          <p:nvPr/>
        </p:nvSpPr>
        <p:spPr>
          <a:xfrm>
            <a:off x="5669360" y="4089386"/>
            <a:ext cx="2538292" cy="38040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defTabSz="642937">
              <a:lnSpc>
                <a:spcPct val="110000"/>
              </a:lnSpc>
              <a:spcBef>
                <a:spcPts val="1400"/>
              </a:spcBef>
              <a:defRPr sz="2400">
                <a:solidFill>
                  <a:srgbClr val="000000"/>
                </a:solidFill>
                <a:latin typeface="Arial"/>
                <a:ea typeface="Arial"/>
                <a:cs typeface="Arial"/>
                <a:sym typeface="Arial"/>
              </a:defRPr>
            </a:lvl1pPr>
          </a:lstStyle>
          <a:p>
            <a:pPr hangingPunct="0"/>
            <a:r>
              <a:rPr sz="1200" kern="0" dirty="0">
                <a:solidFill>
                  <a:srgbClr val="FFFFFF"/>
                </a:solidFill>
              </a:rPr>
              <a:t>Bow</a:t>
            </a:r>
          </a:p>
        </p:txBody>
      </p:sp>
      <p:pic>
        <p:nvPicPr>
          <p:cNvPr id="116" name="Image" descr="Image"/>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flipH="1">
            <a:off x="-1" y="186550"/>
            <a:ext cx="7192017" cy="6560325"/>
          </a:xfrm>
          <a:prstGeom prst="rect">
            <a:avLst/>
          </a:prstGeom>
          <a:ln w="12700" cap="flat">
            <a:noFill/>
            <a:miter lim="400000"/>
          </a:ln>
          <a:effectLst/>
        </p:spPr>
      </p:pic>
      <p:grpSp>
        <p:nvGrpSpPr>
          <p:cNvPr id="4" name="Group 3"/>
          <p:cNvGrpSpPr/>
          <p:nvPr/>
        </p:nvGrpSpPr>
        <p:grpSpPr>
          <a:xfrm>
            <a:off x="353676" y="477552"/>
            <a:ext cx="6913968" cy="6053742"/>
            <a:chOff x="9647114" y="820614"/>
            <a:chExt cx="13827935" cy="12107483"/>
          </a:xfrm>
        </p:grpSpPr>
        <p:pic>
          <p:nvPicPr>
            <p:cNvPr id="2" name="Picture 1"/>
            <p:cNvPicPr>
              <a:picLocks noChangeAspect="1"/>
            </p:cNvPicPr>
            <p:nvPr/>
          </p:nvPicPr>
          <p:blipFill rotWithShape="1">
            <a:blip r:embed="rId3"/>
            <a:srcRect l="2627" t="10585" b="17263"/>
            <a:stretch/>
          </p:blipFill>
          <p:spPr>
            <a:xfrm>
              <a:off x="9647114" y="820614"/>
              <a:ext cx="13827935" cy="12034533"/>
            </a:xfrm>
            <a:prstGeom prst="rect">
              <a:avLst/>
            </a:prstGeom>
          </p:spPr>
        </p:pic>
        <p:sp>
          <p:nvSpPr>
            <p:cNvPr id="3" name="Rectangle 2"/>
            <p:cNvSpPr/>
            <p:nvPr/>
          </p:nvSpPr>
          <p:spPr>
            <a:xfrm>
              <a:off x="10257184" y="12198025"/>
              <a:ext cx="6917634" cy="730072"/>
            </a:xfrm>
            <a:prstGeom prst="rect">
              <a:avLst/>
            </a:prstGeom>
            <a:solidFill>
              <a:srgbClr val="FFFFFF"/>
            </a:solidFill>
            <a:ln w="12700" cap="flat">
              <a:solidFill>
                <a:srgbClr val="FFF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321469" hangingPunct="0">
                <a:lnSpc>
                  <a:spcPct val="110000"/>
                </a:lnSpc>
                <a:spcBef>
                  <a:spcPts val="700"/>
                </a:spcBef>
              </a:pPr>
              <a:endParaRPr lang="en-GB" sz="1200" kern="0">
                <a:solidFill>
                  <a:srgbClr val="000000"/>
                </a:solidFill>
                <a:latin typeface="Arial"/>
                <a:ea typeface="Arial"/>
                <a:cs typeface="Arial"/>
                <a:sym typeface="Arial"/>
              </a:endParaRPr>
            </a:p>
          </p:txBody>
        </p:sp>
      </p:grpSp>
      <p:pic>
        <p:nvPicPr>
          <p:cNvPr id="18" name="Picture 17"/>
          <p:cNvPicPr>
            <a:picLocks noChangeAspect="1"/>
          </p:cNvPicPr>
          <p:nvPr/>
        </p:nvPicPr>
        <p:blipFill rotWithShape="1">
          <a:blip r:embed="rId3"/>
          <a:srcRect l="44420" t="45991" r="35753" b="35296"/>
          <a:stretch/>
        </p:blipFill>
        <p:spPr>
          <a:xfrm>
            <a:off x="8108981" y="3268701"/>
            <a:ext cx="3044207" cy="3374511"/>
          </a:xfrm>
          <a:prstGeom prst="rect">
            <a:avLst/>
          </a:prstGeom>
          <a:ln w="31750">
            <a:solidFill>
              <a:schemeClr val="bg2">
                <a:lumMod val="10000"/>
              </a:schemeClr>
            </a:solidFill>
          </a:ln>
        </p:spPr>
      </p:pic>
      <p:sp>
        <p:nvSpPr>
          <p:cNvPr id="19" name="TextBox 18"/>
          <p:cNvSpPr txBox="1"/>
          <p:nvPr/>
        </p:nvSpPr>
        <p:spPr>
          <a:xfrm rot="5400000">
            <a:off x="3291814" y="3593551"/>
            <a:ext cx="1438153" cy="1288828"/>
          </a:xfrm>
          <a:prstGeom prst="rect">
            <a:avLst/>
          </a:prstGeom>
          <a:noFill/>
          <a:ln w="63500" cap="flat">
            <a:solidFill>
              <a:schemeClr val="bg2">
                <a:lumMod val="2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80000"/>
              </a:lnSpc>
              <a:spcBef>
                <a:spcPts val="0"/>
              </a:spcBef>
              <a:spcAft>
                <a:spcPts val="0"/>
              </a:spcAft>
              <a:buClrTx/>
              <a:buSzTx/>
              <a:buFontTx/>
              <a:buNone/>
              <a:tabLst/>
            </a:pPr>
            <a:endParaRPr kumimoji="0" lang="en-GB" sz="6600" b="0" i="0" u="none" strike="noStrike" cap="none" spc="0" normalizeH="0" baseline="0" dirty="0">
              <a:ln>
                <a:noFill/>
              </a:ln>
              <a:solidFill>
                <a:srgbClr val="691A25"/>
              </a:solidFill>
              <a:effectLst/>
              <a:uFillTx/>
              <a:latin typeface="+mn-lt"/>
              <a:ea typeface="+mn-ea"/>
              <a:cs typeface="+mn-cs"/>
              <a:sym typeface="Arial Black"/>
            </a:endParaRPr>
          </a:p>
        </p:txBody>
      </p:sp>
      <p:cxnSp>
        <p:nvCxnSpPr>
          <p:cNvPr id="20" name="Straight Connector 19"/>
          <p:cNvCxnSpPr/>
          <p:nvPr/>
        </p:nvCxnSpPr>
        <p:spPr>
          <a:xfrm>
            <a:off x="3442987" y="4957037"/>
            <a:ext cx="4523062" cy="1624334"/>
          </a:xfrm>
          <a:prstGeom prst="line">
            <a:avLst/>
          </a:prstGeom>
          <a:noFill/>
          <a:ln w="50800" cap="flat">
            <a:solidFill>
              <a:schemeClr val="tx2">
                <a:lumMod val="7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2" name="Straight Connector 21"/>
          <p:cNvCxnSpPr/>
          <p:nvPr/>
        </p:nvCxnSpPr>
        <p:spPr>
          <a:xfrm flipV="1">
            <a:off x="3386533" y="3237818"/>
            <a:ext cx="4590053" cy="283793"/>
          </a:xfrm>
          <a:prstGeom prst="line">
            <a:avLst/>
          </a:prstGeom>
          <a:noFill/>
          <a:ln w="50800" cap="flat">
            <a:solidFill>
              <a:schemeClr val="tx2">
                <a:lumMod val="75000"/>
              </a:schemeClr>
            </a:solidFill>
            <a:prstDash val="solid"/>
            <a:miter lim="400000"/>
          </a:ln>
          <a:effectLst/>
          <a:sp3d/>
        </p:spPr>
        <p:style>
          <a:lnRef idx="0">
            <a:scrgbClr r="0" g="0" b="0"/>
          </a:lnRef>
          <a:fillRef idx="0">
            <a:scrgbClr r="0" g="0" b="0"/>
          </a:fillRef>
          <a:effectRef idx="0">
            <a:scrgbClr r="0" g="0" b="0"/>
          </a:effectRef>
          <a:fontRef idx="none"/>
        </p:style>
      </p:cxnSp>
      <p:sp>
        <p:nvSpPr>
          <p:cNvPr id="8" name="Rectangle 7"/>
          <p:cNvSpPr/>
          <p:nvPr/>
        </p:nvSpPr>
        <p:spPr>
          <a:xfrm>
            <a:off x="6178250" y="443233"/>
            <a:ext cx="6013750" cy="2591992"/>
          </a:xfrm>
          <a:prstGeom prst="rect">
            <a:avLst/>
          </a:prstGeom>
        </p:spPr>
        <p:txBody>
          <a:bodyPr wrap="square">
            <a:spAutoFit/>
          </a:bodyPr>
          <a:lstStyle/>
          <a:p>
            <a:pPr defTabSz="821531" hangingPunct="0">
              <a:lnSpc>
                <a:spcPct val="90000"/>
              </a:lnSpc>
            </a:pPr>
            <a:r>
              <a:rPr lang="en-GB" sz="2500" dirty="0">
                <a:solidFill>
                  <a:srgbClr val="F42E9D"/>
                </a:solidFill>
                <a:latin typeface="Arial"/>
                <a:cs typeface="Arial"/>
                <a:sym typeface="Arial Black"/>
              </a:rPr>
              <a:t>Why is there </a:t>
            </a:r>
            <a:r>
              <a:rPr lang="en-GB" sz="2500" b="1" dirty="0">
                <a:solidFill>
                  <a:srgbClr val="F42E9D"/>
                </a:solidFill>
                <a:latin typeface="Arial"/>
                <a:cs typeface="Arial"/>
                <a:sym typeface="Arial Black"/>
              </a:rPr>
              <a:t>a 20 year healthy life expectancy gap </a:t>
            </a:r>
            <a:r>
              <a:rPr lang="en-GB" sz="2500" dirty="0">
                <a:solidFill>
                  <a:srgbClr val="F42E9D"/>
                </a:solidFill>
                <a:latin typeface="Arial"/>
                <a:cs typeface="Arial"/>
                <a:sym typeface="Arial Black"/>
              </a:rPr>
              <a:t>and a </a:t>
            </a:r>
            <a:r>
              <a:rPr lang="en-GB" sz="2500" b="1" dirty="0">
                <a:solidFill>
                  <a:srgbClr val="F42E9D"/>
                </a:solidFill>
                <a:latin typeface="Arial"/>
                <a:cs typeface="Arial"/>
                <a:sym typeface="Arial Black"/>
              </a:rPr>
              <a:t>10 year life expectancy gap</a:t>
            </a:r>
            <a:r>
              <a:rPr lang="en-GB" sz="2500" dirty="0">
                <a:solidFill>
                  <a:srgbClr val="F42E9D"/>
                </a:solidFill>
                <a:latin typeface="Arial"/>
                <a:cs typeface="Arial"/>
                <a:sym typeface="Arial Black"/>
              </a:rPr>
              <a:t> between the people living on two streets, that are only       100 </a:t>
            </a:r>
            <a:r>
              <a:rPr lang="en-GB" sz="2500" dirty="0" err="1">
                <a:solidFill>
                  <a:srgbClr val="F42E9D"/>
                </a:solidFill>
                <a:latin typeface="Arial"/>
                <a:cs typeface="Arial"/>
                <a:sym typeface="Arial Black"/>
              </a:rPr>
              <a:t>mts</a:t>
            </a:r>
            <a:r>
              <a:rPr lang="en-GB" sz="2500" dirty="0">
                <a:solidFill>
                  <a:srgbClr val="F42E9D"/>
                </a:solidFill>
                <a:latin typeface="Arial"/>
                <a:cs typeface="Arial"/>
                <a:sym typeface="Arial Black"/>
              </a:rPr>
              <a:t> apart, when they both access the same GP practices and hospitals? </a:t>
            </a:r>
          </a:p>
          <a:p>
            <a:pPr defTabSz="821531" hangingPunct="0">
              <a:lnSpc>
                <a:spcPct val="90000"/>
              </a:lnSpc>
            </a:pPr>
            <a:endParaRPr lang="en-GB" sz="400" dirty="0">
              <a:solidFill>
                <a:srgbClr val="F42E9D"/>
              </a:solidFill>
              <a:latin typeface="Arial"/>
              <a:cs typeface="Arial"/>
              <a:sym typeface="Arial Black"/>
            </a:endParaRPr>
          </a:p>
          <a:p>
            <a:pPr defTabSz="821531" hangingPunct="0">
              <a:lnSpc>
                <a:spcPct val="90000"/>
              </a:lnSpc>
            </a:pPr>
            <a:r>
              <a:rPr lang="en-GB" sz="2500" dirty="0">
                <a:solidFill>
                  <a:srgbClr val="F42E9D"/>
                </a:solidFill>
                <a:cs typeface="Arial"/>
                <a:sym typeface="Arial Black"/>
              </a:rPr>
              <a:t>And what can we do about it?</a:t>
            </a:r>
          </a:p>
        </p:txBody>
      </p:sp>
      <p:cxnSp>
        <p:nvCxnSpPr>
          <p:cNvPr id="27" name="Straight Arrow Connector 26"/>
          <p:cNvCxnSpPr/>
          <p:nvPr/>
        </p:nvCxnSpPr>
        <p:spPr>
          <a:xfrm flipH="1">
            <a:off x="8694933" y="3136735"/>
            <a:ext cx="387133" cy="2617738"/>
          </a:xfrm>
          <a:prstGeom prst="straightConnector1">
            <a:avLst/>
          </a:prstGeom>
          <a:noFill/>
          <a:ln w="88900" cap="flat">
            <a:solidFill>
              <a:srgbClr val="FF6600"/>
            </a:solidFill>
            <a:prstDash val="solid"/>
            <a:miter lim="400000"/>
            <a:tailEnd type="arrow"/>
          </a:ln>
          <a:effectLst/>
          <a:sp3d/>
        </p:spPr>
        <p:style>
          <a:lnRef idx="0">
            <a:scrgbClr r="0" g="0" b="0"/>
          </a:lnRef>
          <a:fillRef idx="0">
            <a:scrgbClr r="0" g="0" b="0"/>
          </a:fillRef>
          <a:effectRef idx="0">
            <a:scrgbClr r="0" g="0" b="0"/>
          </a:effectRef>
          <a:fontRef idx="none"/>
        </p:style>
      </p:cxnSp>
      <p:cxnSp>
        <p:nvCxnSpPr>
          <p:cNvPr id="29" name="Straight Arrow Connector 28"/>
          <p:cNvCxnSpPr/>
          <p:nvPr/>
        </p:nvCxnSpPr>
        <p:spPr>
          <a:xfrm>
            <a:off x="9582349" y="3079004"/>
            <a:ext cx="775913" cy="1503195"/>
          </a:xfrm>
          <a:prstGeom prst="straightConnector1">
            <a:avLst/>
          </a:prstGeom>
          <a:noFill/>
          <a:ln w="88900" cap="flat">
            <a:solidFill>
              <a:srgbClr val="FF6600"/>
            </a:solidFill>
            <a:prstDash val="solid"/>
            <a:miter lim="400000"/>
            <a:tailEnd type="arrow"/>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79453411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67846" y="311654"/>
            <a:ext cx="8006554" cy="6069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9" name="Title 1"/>
          <p:cNvSpPr txBox="1">
            <a:spLocks/>
          </p:cNvSpPr>
          <p:nvPr/>
        </p:nvSpPr>
        <p:spPr bwMode="auto">
          <a:xfrm>
            <a:off x="467179" y="740106"/>
            <a:ext cx="2856593" cy="441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Arial" panose="020B0604020202020204" pitchFamily="34" charset="0"/>
              <a:buChar char="•"/>
              <a:defRPr sz="3200">
                <a:solidFill>
                  <a:srgbClr val="404040"/>
                </a:solidFill>
                <a:latin typeface="Century Gothic" panose="020B0502020202020204" pitchFamily="34" charset="0"/>
                <a:ea typeface="MS PGothic" panose="020B0600070205080204" pitchFamily="34" charset="-128"/>
              </a:defRPr>
            </a:lvl1pPr>
            <a:lvl2pPr marL="742950" indent="-285750" eaLnBrk="0" hangingPunct="0">
              <a:spcBef>
                <a:spcPct val="20000"/>
              </a:spcBef>
              <a:buClr>
                <a:schemeClr val="accent2"/>
              </a:buClr>
              <a:buFont typeface="Arial" panose="020B0604020202020204" pitchFamily="34" charset="0"/>
              <a:buChar char="•"/>
              <a:defRPr sz="2800">
                <a:solidFill>
                  <a:srgbClr val="404040"/>
                </a:solidFill>
                <a:latin typeface="Century Gothic" panose="020B0502020202020204" pitchFamily="34" charset="0"/>
                <a:ea typeface="MS PGothic" panose="020B0600070205080204" pitchFamily="34" charset="-128"/>
              </a:defRPr>
            </a:lvl2pPr>
            <a:lvl3pPr marL="1143000" indent="-228600" eaLnBrk="0" hangingPunct="0">
              <a:spcBef>
                <a:spcPct val="20000"/>
              </a:spcBef>
              <a:buClr>
                <a:schemeClr val="accent2"/>
              </a:buClr>
              <a:buFont typeface="Arial" panose="020B0604020202020204" pitchFamily="34" charset="0"/>
              <a:buChar char="•"/>
              <a:defRPr sz="2400">
                <a:solidFill>
                  <a:srgbClr val="404040"/>
                </a:solidFill>
                <a:latin typeface="Century Gothic" panose="020B0502020202020204" pitchFamily="34" charset="0"/>
                <a:ea typeface="MS PGothic" panose="020B0600070205080204" pitchFamily="34" charset="-128"/>
              </a:defRPr>
            </a:lvl3pPr>
            <a:lvl4pPr marL="16002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4pPr>
            <a:lvl5pPr marL="20574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9pPr>
          </a:lstStyle>
          <a:p>
            <a:pPr eaLnBrk="1" hangingPunct="1">
              <a:spcBef>
                <a:spcPct val="0"/>
              </a:spcBef>
              <a:buClrTx/>
              <a:buFontTx/>
              <a:buNone/>
            </a:pPr>
            <a:r>
              <a:rPr lang="en-GB" altLang="en-US" sz="2800" b="1" dirty="0">
                <a:solidFill>
                  <a:srgbClr val="F42E9D"/>
                </a:solidFill>
                <a:latin typeface="Arial Black" panose="020B0A04020102020204" pitchFamily="34" charset="0"/>
              </a:rPr>
              <a:t>Socio-economic status is the major determinant of life expectancy and healthy life expectancy</a:t>
            </a:r>
            <a:endParaRPr lang="en-GB" altLang="en-US" sz="2600" dirty="0">
              <a:solidFill>
                <a:srgbClr val="F42E9D"/>
              </a:solidFill>
              <a:latin typeface="Calibri" panose="020F0502020204030204" pitchFamily="34" charset="0"/>
            </a:endParaRPr>
          </a:p>
        </p:txBody>
      </p:sp>
      <p:sp>
        <p:nvSpPr>
          <p:cNvPr id="19460" name="TextBox 4"/>
          <p:cNvSpPr txBox="1">
            <a:spLocks noChangeArrowheads="1"/>
          </p:cNvSpPr>
          <p:nvPr/>
        </p:nvSpPr>
        <p:spPr bwMode="auto">
          <a:xfrm>
            <a:off x="3610204" y="1112455"/>
            <a:ext cx="1455281" cy="3183774"/>
          </a:xfrm>
          <a:prstGeom prst="rect">
            <a:avLst/>
          </a:prstGeom>
          <a:solidFill>
            <a:srgbClr val="FF6600">
              <a:alpha val="32156"/>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2"/>
              </a:buClr>
              <a:buFont typeface="Arial" panose="020B0604020202020204" pitchFamily="34" charset="0"/>
              <a:buChar char="•"/>
              <a:defRPr sz="3200">
                <a:solidFill>
                  <a:srgbClr val="404040"/>
                </a:solidFill>
                <a:latin typeface="Century Gothic" panose="020B0502020202020204" pitchFamily="34" charset="0"/>
                <a:ea typeface="MS PGothic" panose="020B0600070205080204" pitchFamily="34" charset="-128"/>
              </a:defRPr>
            </a:lvl1pPr>
            <a:lvl2pPr marL="742950" indent="-285750" eaLnBrk="0" hangingPunct="0">
              <a:spcBef>
                <a:spcPct val="20000"/>
              </a:spcBef>
              <a:buClr>
                <a:schemeClr val="accent2"/>
              </a:buClr>
              <a:buFont typeface="Arial" panose="020B0604020202020204" pitchFamily="34" charset="0"/>
              <a:buChar char="•"/>
              <a:defRPr sz="2800">
                <a:solidFill>
                  <a:srgbClr val="404040"/>
                </a:solidFill>
                <a:latin typeface="Century Gothic" panose="020B0502020202020204" pitchFamily="34" charset="0"/>
                <a:ea typeface="MS PGothic" panose="020B0600070205080204" pitchFamily="34" charset="-128"/>
              </a:defRPr>
            </a:lvl2pPr>
            <a:lvl3pPr marL="1143000" indent="-228600" eaLnBrk="0" hangingPunct="0">
              <a:spcBef>
                <a:spcPct val="20000"/>
              </a:spcBef>
              <a:buClr>
                <a:schemeClr val="accent2"/>
              </a:buClr>
              <a:buFont typeface="Arial" panose="020B0604020202020204" pitchFamily="34" charset="0"/>
              <a:buChar char="•"/>
              <a:defRPr sz="2400">
                <a:solidFill>
                  <a:srgbClr val="404040"/>
                </a:solidFill>
                <a:latin typeface="Century Gothic" panose="020B0502020202020204" pitchFamily="34" charset="0"/>
                <a:ea typeface="MS PGothic" panose="020B0600070205080204" pitchFamily="34" charset="-128"/>
              </a:defRPr>
            </a:lvl3pPr>
            <a:lvl4pPr marL="16002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4pPr>
            <a:lvl5pPr marL="20574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9pPr>
          </a:lstStyle>
          <a:p>
            <a:pPr eaLnBrk="1" hangingPunct="1">
              <a:spcBef>
                <a:spcPct val="0"/>
              </a:spcBef>
              <a:buClrTx/>
              <a:buFontTx/>
              <a:buNone/>
            </a:pPr>
            <a:endParaRPr lang="en-GB" altLang="en-US" sz="2800">
              <a:solidFill>
                <a:srgbClr val="000000"/>
              </a:solidFill>
              <a:latin typeface="Times" panose="02020603050405020304" pitchFamily="18" charset="0"/>
            </a:endParaRPr>
          </a:p>
          <a:p>
            <a:pPr eaLnBrk="1" hangingPunct="1">
              <a:spcBef>
                <a:spcPct val="0"/>
              </a:spcBef>
              <a:buClrTx/>
              <a:buFontTx/>
              <a:buNone/>
            </a:pPr>
            <a:endParaRPr lang="en-GB" altLang="en-US" sz="2800">
              <a:solidFill>
                <a:srgbClr val="000000"/>
              </a:solidFill>
              <a:latin typeface="Times" panose="02020603050405020304" pitchFamily="18" charset="0"/>
            </a:endParaRPr>
          </a:p>
          <a:p>
            <a:pPr eaLnBrk="1" hangingPunct="1">
              <a:spcBef>
                <a:spcPct val="0"/>
              </a:spcBef>
              <a:buClrTx/>
              <a:buFontTx/>
              <a:buNone/>
            </a:pPr>
            <a:endParaRPr lang="en-GB" altLang="en-US" sz="2800">
              <a:solidFill>
                <a:srgbClr val="000000"/>
              </a:solidFill>
              <a:latin typeface="Times" panose="02020603050405020304" pitchFamily="18" charset="0"/>
            </a:endParaRPr>
          </a:p>
          <a:p>
            <a:pPr eaLnBrk="1" hangingPunct="1">
              <a:spcBef>
                <a:spcPct val="0"/>
              </a:spcBef>
              <a:buClrTx/>
              <a:buFontTx/>
              <a:buNone/>
            </a:pPr>
            <a:endParaRPr lang="en-GB" altLang="en-US" sz="2800">
              <a:solidFill>
                <a:srgbClr val="000000"/>
              </a:solidFill>
              <a:latin typeface="Times" panose="02020603050405020304" pitchFamily="18" charset="0"/>
            </a:endParaRPr>
          </a:p>
          <a:p>
            <a:pPr eaLnBrk="1" hangingPunct="1">
              <a:spcBef>
                <a:spcPct val="0"/>
              </a:spcBef>
              <a:buClrTx/>
              <a:buFontTx/>
              <a:buNone/>
            </a:pPr>
            <a:endParaRPr lang="en-GB" altLang="en-US" sz="2800">
              <a:solidFill>
                <a:srgbClr val="000000"/>
              </a:solidFill>
              <a:latin typeface="Times" panose="02020603050405020304" pitchFamily="18" charset="0"/>
            </a:endParaRPr>
          </a:p>
          <a:p>
            <a:pPr eaLnBrk="1" hangingPunct="1">
              <a:spcBef>
                <a:spcPct val="0"/>
              </a:spcBef>
              <a:buClrTx/>
              <a:buFontTx/>
              <a:buNone/>
            </a:pPr>
            <a:endParaRPr lang="en-GB" altLang="en-US" sz="2800">
              <a:solidFill>
                <a:srgbClr val="000000"/>
              </a:solidFill>
              <a:latin typeface="Times" panose="02020603050405020304" pitchFamily="18" charset="0"/>
            </a:endParaRPr>
          </a:p>
          <a:p>
            <a:pPr eaLnBrk="1" hangingPunct="1">
              <a:spcBef>
                <a:spcPct val="0"/>
              </a:spcBef>
              <a:buClrTx/>
              <a:buFontTx/>
              <a:buNone/>
            </a:pPr>
            <a:endParaRPr lang="en-GB" altLang="en-US" sz="2800">
              <a:solidFill>
                <a:srgbClr val="000000"/>
              </a:solidFill>
              <a:latin typeface="Times" panose="02020603050405020304" pitchFamily="18" charset="0"/>
            </a:endParaRPr>
          </a:p>
        </p:txBody>
      </p:sp>
      <p:sp>
        <p:nvSpPr>
          <p:cNvPr id="6" name="Title 1"/>
          <p:cNvSpPr txBox="1">
            <a:spLocks/>
          </p:cNvSpPr>
          <p:nvPr/>
        </p:nvSpPr>
        <p:spPr bwMode="auto">
          <a:xfrm>
            <a:off x="3180389" y="5152456"/>
            <a:ext cx="7702550" cy="360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Arial" panose="020B0604020202020204" pitchFamily="34" charset="0"/>
              <a:buChar char="•"/>
              <a:defRPr sz="3200">
                <a:solidFill>
                  <a:srgbClr val="404040"/>
                </a:solidFill>
                <a:latin typeface="Century Gothic" panose="020B0502020202020204" pitchFamily="34" charset="0"/>
                <a:ea typeface="MS PGothic" panose="020B0600070205080204" pitchFamily="34" charset="-128"/>
              </a:defRPr>
            </a:lvl1pPr>
            <a:lvl2pPr marL="742950" indent="-285750" eaLnBrk="0" hangingPunct="0">
              <a:spcBef>
                <a:spcPct val="20000"/>
              </a:spcBef>
              <a:buClr>
                <a:schemeClr val="accent2"/>
              </a:buClr>
              <a:buFont typeface="Arial" panose="020B0604020202020204" pitchFamily="34" charset="0"/>
              <a:buChar char="•"/>
              <a:defRPr sz="2800">
                <a:solidFill>
                  <a:srgbClr val="404040"/>
                </a:solidFill>
                <a:latin typeface="Century Gothic" panose="020B0502020202020204" pitchFamily="34" charset="0"/>
                <a:ea typeface="MS PGothic" panose="020B0600070205080204" pitchFamily="34" charset="-128"/>
              </a:defRPr>
            </a:lvl2pPr>
            <a:lvl3pPr marL="1143000" indent="-228600" eaLnBrk="0" hangingPunct="0">
              <a:spcBef>
                <a:spcPct val="20000"/>
              </a:spcBef>
              <a:buClr>
                <a:schemeClr val="accent2"/>
              </a:buClr>
              <a:buFont typeface="Arial" panose="020B0604020202020204" pitchFamily="34" charset="0"/>
              <a:buChar char="•"/>
              <a:defRPr sz="2400">
                <a:solidFill>
                  <a:srgbClr val="404040"/>
                </a:solidFill>
                <a:latin typeface="Century Gothic" panose="020B0502020202020204" pitchFamily="34" charset="0"/>
                <a:ea typeface="MS PGothic" panose="020B0600070205080204" pitchFamily="34" charset="-128"/>
              </a:defRPr>
            </a:lvl3pPr>
            <a:lvl4pPr marL="16002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4pPr>
            <a:lvl5pPr marL="20574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9pPr>
          </a:lstStyle>
          <a:p>
            <a:pPr eaLnBrk="1" hangingPunct="1">
              <a:spcBef>
                <a:spcPct val="0"/>
              </a:spcBef>
              <a:buClrTx/>
              <a:buFontTx/>
              <a:buNone/>
            </a:pPr>
            <a:r>
              <a:rPr lang="en-GB" altLang="en-US" sz="1100" dirty="0">
                <a:solidFill>
                  <a:schemeClr val="bg2">
                    <a:lumMod val="50000"/>
                  </a:schemeClr>
                </a:solidFill>
                <a:latin typeface="Calibri" panose="020F0502020204030204" pitchFamily="34" charset="0"/>
              </a:rPr>
              <a:t>         </a:t>
            </a:r>
            <a:r>
              <a:rPr lang="en-GB" altLang="en-US" sz="1200" b="1" dirty="0">
                <a:solidFill>
                  <a:schemeClr val="bg2">
                    <a:lumMod val="50000"/>
                  </a:schemeClr>
                </a:solidFill>
                <a:latin typeface="Geneva CY" pitchFamily="1" charset="0"/>
              </a:rPr>
              <a:t>70% of the Tower Hamlets population are located in the most deprived quintile of this diagram </a:t>
            </a:r>
          </a:p>
        </p:txBody>
      </p:sp>
      <p:sp>
        <p:nvSpPr>
          <p:cNvPr id="19464" name="Rectangle 2"/>
          <p:cNvSpPr>
            <a:spLocks noChangeArrowheads="1"/>
          </p:cNvSpPr>
          <p:nvPr/>
        </p:nvSpPr>
        <p:spPr bwMode="auto">
          <a:xfrm>
            <a:off x="3196664" y="5217200"/>
            <a:ext cx="277813" cy="179387"/>
          </a:xfrm>
          <a:prstGeom prst="rect">
            <a:avLst/>
          </a:prstGeom>
          <a:solidFill>
            <a:srgbClr val="FFBD87"/>
          </a:solidFill>
          <a:ln>
            <a:solidFill>
              <a:schemeClr val="bg2">
                <a:lumMod val="50000"/>
              </a:schemeClr>
            </a:solidFill>
          </a:ln>
        </p:spPr>
        <p:txBody>
          <a:bodyPr/>
          <a:lstStyle/>
          <a:p>
            <a:pPr>
              <a:defRPr/>
            </a:pPr>
            <a:endParaRPr lang="en-GB">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716222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1698" y="405722"/>
            <a:ext cx="7188002" cy="607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7985291" y="440458"/>
            <a:ext cx="3886816" cy="602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Arial" panose="020B0604020202020204" pitchFamily="34" charset="0"/>
              <a:buChar char="•"/>
              <a:defRPr sz="3200">
                <a:solidFill>
                  <a:srgbClr val="404040"/>
                </a:solidFill>
                <a:latin typeface="Century Gothic" panose="020B0502020202020204" pitchFamily="34" charset="0"/>
                <a:ea typeface="MS PGothic" panose="020B0600070205080204" pitchFamily="34" charset="-128"/>
              </a:defRPr>
            </a:lvl1pPr>
            <a:lvl2pPr marL="742950" indent="-285750" eaLnBrk="0" hangingPunct="0">
              <a:spcBef>
                <a:spcPct val="20000"/>
              </a:spcBef>
              <a:buClr>
                <a:schemeClr val="accent2"/>
              </a:buClr>
              <a:buFont typeface="Arial" panose="020B0604020202020204" pitchFamily="34" charset="0"/>
              <a:buChar char="•"/>
              <a:defRPr sz="2800">
                <a:solidFill>
                  <a:srgbClr val="404040"/>
                </a:solidFill>
                <a:latin typeface="Century Gothic" panose="020B0502020202020204" pitchFamily="34" charset="0"/>
                <a:ea typeface="MS PGothic" panose="020B0600070205080204" pitchFamily="34" charset="-128"/>
              </a:defRPr>
            </a:lvl2pPr>
            <a:lvl3pPr marL="1143000" indent="-228600" eaLnBrk="0" hangingPunct="0">
              <a:spcBef>
                <a:spcPct val="20000"/>
              </a:spcBef>
              <a:buClr>
                <a:schemeClr val="accent2"/>
              </a:buClr>
              <a:buFont typeface="Arial" panose="020B0604020202020204" pitchFamily="34" charset="0"/>
              <a:buChar char="•"/>
              <a:defRPr sz="2400">
                <a:solidFill>
                  <a:srgbClr val="404040"/>
                </a:solidFill>
                <a:latin typeface="Century Gothic" panose="020B0502020202020204" pitchFamily="34" charset="0"/>
                <a:ea typeface="MS PGothic" panose="020B0600070205080204" pitchFamily="34" charset="-128"/>
              </a:defRPr>
            </a:lvl3pPr>
            <a:lvl4pPr marL="16002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4pPr>
            <a:lvl5pPr marL="20574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MS PGothic" panose="020B0600070205080204" pitchFamily="34" charset="-128"/>
              </a:defRPr>
            </a:lvl9pPr>
          </a:lstStyle>
          <a:p>
            <a:pPr eaLnBrk="1" hangingPunct="1">
              <a:spcBef>
                <a:spcPct val="0"/>
              </a:spcBef>
              <a:buClrTx/>
              <a:buFontTx/>
              <a:buNone/>
            </a:pPr>
            <a:r>
              <a:rPr lang="en-GB" altLang="en-US" sz="2800" b="1" dirty="0">
                <a:solidFill>
                  <a:srgbClr val="F42E9D"/>
                </a:solidFill>
                <a:latin typeface="Arial Black" panose="020B0A04020102020204" pitchFamily="34" charset="0"/>
              </a:rPr>
              <a:t>Socio-economic status is the major determinant of consultation rates.</a:t>
            </a:r>
          </a:p>
          <a:p>
            <a:pPr eaLnBrk="1" hangingPunct="1">
              <a:spcBef>
                <a:spcPct val="0"/>
              </a:spcBef>
              <a:buClrTx/>
              <a:buFontTx/>
              <a:buNone/>
            </a:pPr>
            <a:endParaRPr lang="en-GB" altLang="en-US" sz="2800" b="1" dirty="0">
              <a:solidFill>
                <a:srgbClr val="F42E9D"/>
              </a:solidFill>
              <a:latin typeface="Arial Black" panose="020B0A04020102020204" pitchFamily="34" charset="0"/>
            </a:endParaRPr>
          </a:p>
          <a:p>
            <a:pPr eaLnBrk="1" hangingPunct="1">
              <a:spcBef>
                <a:spcPct val="0"/>
              </a:spcBef>
              <a:buClrTx/>
              <a:buFontTx/>
              <a:buNone/>
            </a:pPr>
            <a:r>
              <a:rPr lang="en-GB" altLang="en-US" sz="2800" b="1" dirty="0">
                <a:solidFill>
                  <a:srgbClr val="F42E9D"/>
                </a:solidFill>
                <a:latin typeface="Arial Black" panose="020B0A04020102020204" pitchFamily="34" charset="0"/>
              </a:rPr>
              <a:t>It is estimated that at least 1 in 5 general practice consultations are directly or indirectly caused by social issues that are troubling the patient</a:t>
            </a:r>
            <a:endParaRPr lang="en-GB" altLang="en-US" sz="2600" dirty="0">
              <a:solidFill>
                <a:srgbClr val="F42E9D"/>
              </a:solidFill>
              <a:latin typeface="Calibri" panose="020F0502020204030204" pitchFamily="34" charset="0"/>
            </a:endParaRPr>
          </a:p>
        </p:txBody>
      </p:sp>
    </p:spTree>
    <p:extLst>
      <p:ext uri="{BB962C8B-B14F-4D97-AF65-F5344CB8AC3E}">
        <p14:creationId xmlns:p14="http://schemas.microsoft.com/office/powerpoint/2010/main" val="3686449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s little as 10 per cent of a population's health and wellbeing is linked to access to health care. So what makes us healthy?"/>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21121524">
            <a:off x="4216469" y="300002"/>
            <a:ext cx="4721485" cy="5690097"/>
          </a:xfrm>
          <a:prstGeom prst="rect">
            <a:avLst/>
          </a:prstGeom>
          <a:noFill/>
          <a:effectLst>
            <a:outerShdw blurRad="127000" dist="1524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4" name="We’re made up of 3 constituent parts…"/>
          <p:cNvSpPr txBox="1"/>
          <p:nvPr/>
        </p:nvSpPr>
        <p:spPr>
          <a:xfrm>
            <a:off x="8794750" y="688649"/>
            <a:ext cx="3225235" cy="469359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100000"/>
              </a:lnSpc>
              <a:spcBef>
                <a:spcPts val="4200"/>
              </a:spcBef>
              <a:defRPr sz="3200" b="1">
                <a:latin typeface="Arial"/>
                <a:ea typeface="Arial"/>
                <a:cs typeface="Arial"/>
                <a:sym typeface="Arial"/>
              </a:defRPr>
            </a:lvl1pPr>
          </a:lstStyle>
          <a:p>
            <a:pPr lvl="0"/>
            <a:r>
              <a:rPr lang="en-GB" sz="3000" b="0" spc="-75" dirty="0">
                <a:solidFill>
                  <a:srgbClr val="F42E9D"/>
                </a:solidFill>
                <a:latin typeface="Arial Black"/>
                <a:cs typeface="Arial Black"/>
                <a:sym typeface="Helvetica"/>
              </a:rPr>
              <a:t>What really creates health and wellbeing      in our communities?</a:t>
            </a:r>
          </a:p>
          <a:p>
            <a:pPr lvl="0"/>
            <a:r>
              <a:rPr lang="en-GB" sz="3000" b="0" spc="-75" dirty="0">
                <a:solidFill>
                  <a:srgbClr val="F42E9D"/>
                </a:solidFill>
                <a:latin typeface="Arial Black"/>
                <a:cs typeface="Arial Black"/>
                <a:sym typeface="Helvetica"/>
              </a:rPr>
              <a:t>And how might we respond to that understanding?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634562">
            <a:off x="413782" y="1269022"/>
            <a:ext cx="3603706" cy="4842432"/>
          </a:xfrm>
          <a:prstGeom prst="rect">
            <a:avLst/>
          </a:prstGeom>
          <a:noFill/>
          <a:ln>
            <a:noFill/>
          </a:ln>
          <a:effectLst>
            <a:outerShdw blurRad="152400" dist="1778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192562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arles Booth’s…"/>
          <p:cNvSpPr txBox="1"/>
          <p:nvPr/>
        </p:nvSpPr>
        <p:spPr>
          <a:xfrm>
            <a:off x="9452446" y="6196601"/>
            <a:ext cx="2739555" cy="1384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r>
              <a:rPr lang="en-GB" sz="900" dirty="0">
                <a:solidFill>
                  <a:srgbClr val="FFFFFF"/>
                </a:solidFill>
              </a:rPr>
              <a:t>1997</a:t>
            </a:r>
            <a:endParaRPr sz="900" dirty="0">
              <a:solidFill>
                <a:srgbClr val="FFFFFF"/>
              </a:solidFill>
            </a:endParaRPr>
          </a:p>
        </p:txBody>
      </p:sp>
      <p:sp>
        <p:nvSpPr>
          <p:cNvPr id="5" name="We’re made up of 3 constituent parts…"/>
          <p:cNvSpPr txBox="1"/>
          <p:nvPr/>
        </p:nvSpPr>
        <p:spPr>
          <a:xfrm>
            <a:off x="7084902" y="426311"/>
            <a:ext cx="4568620" cy="61555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100000"/>
              </a:lnSpc>
              <a:spcBef>
                <a:spcPts val="4200"/>
              </a:spcBef>
              <a:defRPr sz="3200" b="1">
                <a:latin typeface="Arial"/>
                <a:ea typeface="Arial"/>
                <a:cs typeface="Arial"/>
                <a:sym typeface="Arial"/>
              </a:defRPr>
            </a:lvl1pPr>
          </a:lstStyle>
          <a:p>
            <a:pPr lvl="0">
              <a:spcBef>
                <a:spcPts val="0"/>
              </a:spcBef>
            </a:pPr>
            <a:r>
              <a:rPr lang="en-GB" sz="4000" b="0" spc="-75" dirty="0">
                <a:solidFill>
                  <a:srgbClr val="F42E9D"/>
                </a:solidFill>
                <a:latin typeface="Arial Black"/>
                <a:cs typeface="Arial Black"/>
                <a:sym typeface="Helvetica"/>
              </a:rPr>
              <a:t>Rethinking care*</a:t>
            </a:r>
          </a:p>
        </p:txBody>
      </p:sp>
      <p:sp>
        <p:nvSpPr>
          <p:cNvPr id="6" name="We’re made up of 3 constituent parts…"/>
          <p:cNvSpPr txBox="1"/>
          <p:nvPr/>
        </p:nvSpPr>
        <p:spPr>
          <a:xfrm>
            <a:off x="7207318" y="1517876"/>
            <a:ext cx="4483535" cy="532453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100000"/>
              </a:lnSpc>
              <a:spcBef>
                <a:spcPts val="4200"/>
              </a:spcBef>
              <a:defRPr sz="3200" b="1">
                <a:latin typeface="Arial"/>
                <a:ea typeface="Arial"/>
                <a:cs typeface="Arial"/>
                <a:sym typeface="Arial"/>
              </a:defRPr>
            </a:lvl1pPr>
          </a:lstStyle>
          <a:p>
            <a:pPr>
              <a:spcBef>
                <a:spcPts val="0"/>
              </a:spcBef>
            </a:pPr>
            <a:r>
              <a:rPr lang="en-GB" sz="2800" dirty="0">
                <a:solidFill>
                  <a:srgbClr val="FF6600"/>
                </a:solidFill>
                <a:latin typeface="+mj-lt"/>
              </a:rPr>
              <a:t>Care accessed through the NHS</a:t>
            </a:r>
          </a:p>
          <a:p>
            <a:pPr>
              <a:spcBef>
                <a:spcPts val="0"/>
              </a:spcBef>
            </a:pPr>
            <a:endParaRPr lang="en-GB" sz="2800" dirty="0">
              <a:solidFill>
                <a:srgbClr val="FF6600"/>
              </a:solidFill>
              <a:latin typeface="+mj-lt"/>
            </a:endParaRPr>
          </a:p>
          <a:p>
            <a:pPr>
              <a:spcBef>
                <a:spcPts val="0"/>
              </a:spcBef>
            </a:pPr>
            <a:r>
              <a:rPr lang="en-GB" sz="2800" dirty="0">
                <a:solidFill>
                  <a:srgbClr val="FF6600"/>
                </a:solidFill>
                <a:latin typeface="+mj-lt"/>
              </a:rPr>
              <a:t>Care accessed in communities</a:t>
            </a:r>
          </a:p>
          <a:p>
            <a:pPr>
              <a:spcBef>
                <a:spcPts val="0"/>
              </a:spcBef>
            </a:pPr>
            <a:endParaRPr lang="en-GB" sz="2400" dirty="0">
              <a:solidFill>
                <a:srgbClr val="FF6600"/>
              </a:solidFill>
              <a:latin typeface="+mj-lt"/>
            </a:endParaRPr>
          </a:p>
          <a:p>
            <a:pPr>
              <a:spcBef>
                <a:spcPts val="0"/>
              </a:spcBef>
            </a:pPr>
            <a:r>
              <a:rPr lang="en-GB" sz="2800" dirty="0">
                <a:solidFill>
                  <a:srgbClr val="FF6600"/>
                </a:solidFill>
                <a:latin typeface="+mj-lt"/>
              </a:rPr>
              <a:t>Care provided by family and friends</a:t>
            </a:r>
          </a:p>
          <a:p>
            <a:pPr>
              <a:spcBef>
                <a:spcPts val="0"/>
              </a:spcBef>
            </a:pPr>
            <a:r>
              <a:rPr lang="en-GB" sz="2800" dirty="0">
                <a:solidFill>
                  <a:srgbClr val="FF6600"/>
                </a:solidFill>
                <a:latin typeface="+mj-lt"/>
              </a:rPr>
              <a:t> </a:t>
            </a:r>
          </a:p>
          <a:p>
            <a:pPr>
              <a:spcBef>
                <a:spcPts val="0"/>
              </a:spcBef>
            </a:pPr>
            <a:r>
              <a:rPr lang="en-GB" sz="2800" dirty="0">
                <a:solidFill>
                  <a:srgbClr val="FF6600"/>
                </a:solidFill>
                <a:latin typeface="+mj-lt"/>
              </a:rPr>
              <a:t>Self care, your choices</a:t>
            </a:r>
          </a:p>
          <a:p>
            <a:pPr>
              <a:spcBef>
                <a:spcPts val="0"/>
              </a:spcBef>
            </a:pPr>
            <a:endParaRPr lang="en-GB" sz="1400" dirty="0">
              <a:solidFill>
                <a:srgbClr val="FF6600"/>
              </a:solidFill>
              <a:latin typeface="+mj-lt"/>
            </a:endParaRPr>
          </a:p>
          <a:p>
            <a:pPr>
              <a:spcBef>
                <a:spcPts val="0"/>
              </a:spcBef>
            </a:pPr>
            <a:r>
              <a:rPr lang="en-GB" sz="1600" dirty="0">
                <a:solidFill>
                  <a:srgbClr val="F42E9D"/>
                </a:solidFill>
                <a:latin typeface="+mj-lt"/>
              </a:rPr>
              <a:t>*does the advent of Integrated Care Systems and Primary Care Networks create an opportunity to rethink care?</a:t>
            </a:r>
          </a:p>
        </p:txBody>
      </p:sp>
      <p:pic>
        <p:nvPicPr>
          <p:cNvPr id="9" name="Picture 8"/>
          <p:cNvPicPr>
            <a:picLocks noChangeAspect="1"/>
          </p:cNvPicPr>
          <p:nvPr/>
        </p:nvPicPr>
        <p:blipFill>
          <a:blip r:embed="rId3"/>
          <a:stretch>
            <a:fillRect/>
          </a:stretch>
        </p:blipFill>
        <p:spPr>
          <a:xfrm>
            <a:off x="570210" y="671408"/>
            <a:ext cx="6603243" cy="5411851"/>
          </a:xfrm>
          <a:prstGeom prst="rect">
            <a:avLst/>
          </a:prstGeom>
        </p:spPr>
      </p:pic>
    </p:spTree>
    <p:extLst>
      <p:ext uri="{BB962C8B-B14F-4D97-AF65-F5344CB8AC3E}">
        <p14:creationId xmlns:p14="http://schemas.microsoft.com/office/powerpoint/2010/main" val="166235349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1CC0735-EB46-420F-9E5A-A11EBAC68F91}"/>
              </a:ext>
            </a:extLst>
          </p:cNvPr>
          <p:cNvSpPr>
            <a:spLocks noGrp="1"/>
          </p:cNvSpPr>
          <p:nvPr>
            <p:ph type="subTitle" idx="1"/>
          </p:nvPr>
        </p:nvSpPr>
        <p:spPr>
          <a:xfrm>
            <a:off x="2773279" y="2316252"/>
            <a:ext cx="8055829" cy="815609"/>
          </a:xfrm>
        </p:spPr>
        <p:txBody>
          <a:bodyPr vert="horz" lIns="91440" tIns="45720" rIns="91440" bIns="45720" rtlCol="0" anchor="t">
            <a:noAutofit/>
          </a:bodyPr>
          <a:lstStyle/>
          <a:p>
            <a:pPr algn="l"/>
            <a:r>
              <a:rPr lang="en-GB" sz="3600" b="1" dirty="0">
                <a:solidFill>
                  <a:srgbClr val="0070C0"/>
                </a:solidFill>
                <a:latin typeface="Arial"/>
                <a:cs typeface="Arial"/>
              </a:rPr>
              <a:t>Personalised Care, Population Health Management and Health Inequalities</a:t>
            </a:r>
          </a:p>
        </p:txBody>
      </p:sp>
      <p:grpSp>
        <p:nvGrpSpPr>
          <p:cNvPr id="9" name="Group 8">
            <a:extLst>
              <a:ext uri="{FF2B5EF4-FFF2-40B4-BE49-F238E27FC236}">
                <a16:creationId xmlns:a16="http://schemas.microsoft.com/office/drawing/2014/main" id="{14E1B780-FCBC-48B6-B022-931EF5E9822E}"/>
              </a:ext>
            </a:extLst>
          </p:cNvPr>
          <p:cNvGrpSpPr/>
          <p:nvPr/>
        </p:nvGrpSpPr>
        <p:grpSpPr>
          <a:xfrm>
            <a:off x="714364" y="781229"/>
            <a:ext cx="2547266" cy="2650257"/>
            <a:chOff x="714364" y="781229"/>
            <a:chExt cx="2547266" cy="2650257"/>
          </a:xfrm>
        </p:grpSpPr>
        <p:pic>
          <p:nvPicPr>
            <p:cNvPr id="5" name="Picture 4">
              <a:extLst>
                <a:ext uri="{FF2B5EF4-FFF2-40B4-BE49-F238E27FC236}">
                  <a16:creationId xmlns:a16="http://schemas.microsoft.com/office/drawing/2014/main" id="{3948A2E4-239F-455B-8DB7-B21135AC0F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25244" y="781229"/>
              <a:ext cx="1236386" cy="1289424"/>
            </a:xfrm>
            <a:prstGeom prst="rect">
              <a:avLst/>
            </a:prstGeom>
          </p:spPr>
        </p:pic>
        <p:pic>
          <p:nvPicPr>
            <p:cNvPr id="6" name="Picture 5">
              <a:extLst>
                <a:ext uri="{FF2B5EF4-FFF2-40B4-BE49-F238E27FC236}">
                  <a16:creationId xmlns:a16="http://schemas.microsoft.com/office/drawing/2014/main" id="{A14BC81E-C901-49D0-A973-6BC4B8A11B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03"/>
            <a:stretch/>
          </p:blipFill>
          <p:spPr>
            <a:xfrm>
              <a:off x="714364" y="781229"/>
              <a:ext cx="1232417" cy="1285285"/>
            </a:xfrm>
            <a:prstGeom prst="rect">
              <a:avLst/>
            </a:prstGeom>
          </p:spPr>
        </p:pic>
        <p:pic>
          <p:nvPicPr>
            <p:cNvPr id="8" name="Picture 7">
              <a:extLst>
                <a:ext uri="{FF2B5EF4-FFF2-40B4-BE49-F238E27FC236}">
                  <a16:creationId xmlns:a16="http://schemas.microsoft.com/office/drawing/2014/main" id="{CD8470A3-F572-4973-8AF9-C98B4734E8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365" y="2143714"/>
              <a:ext cx="1234800" cy="1287772"/>
            </a:xfrm>
            <a:prstGeom prst="rect">
              <a:avLst/>
            </a:prstGeom>
          </p:spPr>
        </p:pic>
      </p:grpSp>
      <p:pic>
        <p:nvPicPr>
          <p:cNvPr id="10" name="Picture 9">
            <a:extLst>
              <a:ext uri="{FF2B5EF4-FFF2-40B4-BE49-F238E27FC236}">
                <a16:creationId xmlns:a16="http://schemas.microsoft.com/office/drawing/2014/main" id="{60316AEF-4131-48FE-B66D-D984F85CB7A1}"/>
              </a:ext>
            </a:extLst>
          </p:cNvPr>
          <p:cNvPicPr>
            <a:picLocks noChangeAspect="1"/>
          </p:cNvPicPr>
          <p:nvPr/>
        </p:nvPicPr>
        <p:blipFill>
          <a:blip r:embed="rId5"/>
          <a:stretch>
            <a:fillRect/>
          </a:stretch>
        </p:blipFill>
        <p:spPr>
          <a:xfrm>
            <a:off x="10471046" y="421260"/>
            <a:ext cx="1247775" cy="552450"/>
          </a:xfrm>
          <a:prstGeom prst="rect">
            <a:avLst/>
          </a:prstGeom>
        </p:spPr>
      </p:pic>
      <p:sp>
        <p:nvSpPr>
          <p:cNvPr id="11" name="TextBox 10">
            <a:extLst>
              <a:ext uri="{FF2B5EF4-FFF2-40B4-BE49-F238E27FC236}">
                <a16:creationId xmlns:a16="http://schemas.microsoft.com/office/drawing/2014/main" id="{3F2D8CAA-6A0D-4FDF-970D-04DC9F941C42}"/>
              </a:ext>
            </a:extLst>
          </p:cNvPr>
          <p:cNvSpPr txBox="1"/>
          <p:nvPr/>
        </p:nvSpPr>
        <p:spPr>
          <a:xfrm>
            <a:off x="785119" y="5345214"/>
            <a:ext cx="3716636" cy="1477328"/>
          </a:xfrm>
          <a:prstGeom prst="rect">
            <a:avLst/>
          </a:prstGeom>
          <a:noFill/>
        </p:spPr>
        <p:txBody>
          <a:bodyPr wrap="square" rtlCol="0">
            <a:spAutoFit/>
          </a:bodyPr>
          <a:lstStyle/>
          <a:p>
            <a:r>
              <a:rPr lang="en-GB" b="1" dirty="0">
                <a:solidFill>
                  <a:schemeClr val="accent1"/>
                </a:solidFill>
                <a:latin typeface="Arial" panose="020B0604020202020204" pitchFamily="34" charset="0"/>
                <a:cs typeface="Arial" panose="020B0604020202020204" pitchFamily="34" charset="0"/>
              </a:rPr>
              <a:t>@nicolagitsham</a:t>
            </a:r>
          </a:p>
          <a:p>
            <a:r>
              <a:rPr lang="en-GB" b="1" dirty="0">
                <a:solidFill>
                  <a:srgbClr val="0070C0"/>
                </a:solidFill>
                <a:latin typeface="Arial" panose="020B0604020202020204" pitchFamily="34" charset="0"/>
                <a:cs typeface="Arial" panose="020B0604020202020204" pitchFamily="34" charset="0"/>
              </a:rPr>
              <a:t>@Pers_Care</a:t>
            </a:r>
          </a:p>
          <a:p>
            <a:r>
              <a:rPr lang="en-GB" b="1" dirty="0">
                <a:solidFill>
                  <a:srgbClr val="0070C0"/>
                </a:solidFill>
                <a:latin typeface="Arial" panose="020B0604020202020204" pitchFamily="34" charset="0"/>
                <a:cs typeface="Arial" panose="020B0604020202020204" pitchFamily="34" charset="0"/>
              </a:rPr>
              <a:t>#SOCIALPRESCRIBING</a:t>
            </a:r>
          </a:p>
          <a:p>
            <a:r>
              <a:rPr lang="en-GB" b="1" dirty="0">
                <a:solidFill>
                  <a:srgbClr val="0070C0"/>
                </a:solidFill>
                <a:latin typeface="Arial" panose="020B0604020202020204" pitchFamily="34" charset="0"/>
                <a:cs typeface="Arial" panose="020B0604020202020204" pitchFamily="34" charset="0"/>
              </a:rPr>
              <a:t>#Link Workers</a:t>
            </a:r>
          </a:p>
          <a:p>
            <a:r>
              <a:rPr lang="en-GB" b="1" dirty="0">
                <a:solidFill>
                  <a:srgbClr val="0070C0"/>
                </a:solidFill>
                <a:latin typeface="Arial" panose="020B0604020202020204" pitchFamily="34" charset="0"/>
                <a:cs typeface="Arial" panose="020B0604020202020204" pitchFamily="34" charset="0"/>
              </a:rPr>
              <a:t>#personalisedcare</a:t>
            </a:r>
          </a:p>
        </p:txBody>
      </p:sp>
      <p:grpSp>
        <p:nvGrpSpPr>
          <p:cNvPr id="7" name="Group 6">
            <a:extLst>
              <a:ext uri="{FF2B5EF4-FFF2-40B4-BE49-F238E27FC236}">
                <a16:creationId xmlns:a16="http://schemas.microsoft.com/office/drawing/2014/main" id="{FEC2FBED-87D0-41F3-AD51-289FC022701D}"/>
              </a:ext>
            </a:extLst>
          </p:cNvPr>
          <p:cNvGrpSpPr/>
          <p:nvPr/>
        </p:nvGrpSpPr>
        <p:grpSpPr>
          <a:xfrm>
            <a:off x="9246000" y="4507781"/>
            <a:ext cx="2556121" cy="1984138"/>
            <a:chOff x="9284426" y="4454762"/>
            <a:chExt cx="2556121" cy="1984138"/>
          </a:xfrm>
        </p:grpSpPr>
        <p:pic>
          <p:nvPicPr>
            <p:cNvPr id="4" name="Picture 3">
              <a:extLst>
                <a:ext uri="{FF2B5EF4-FFF2-40B4-BE49-F238E27FC236}">
                  <a16:creationId xmlns:a16="http://schemas.microsoft.com/office/drawing/2014/main" id="{647EAAC0-27FD-4286-BCEF-C6FC06E818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84426" y="5562600"/>
              <a:ext cx="2556121" cy="876300"/>
            </a:xfrm>
            <a:prstGeom prst="rect">
              <a:avLst/>
            </a:prstGeom>
          </p:spPr>
        </p:pic>
        <p:sp>
          <p:nvSpPr>
            <p:cNvPr id="2" name="Rectangle 1">
              <a:extLst>
                <a:ext uri="{FF2B5EF4-FFF2-40B4-BE49-F238E27FC236}">
                  <a16:creationId xmlns:a16="http://schemas.microsoft.com/office/drawing/2014/main" id="{55E62DFE-CFDF-49F2-BD7B-783F6B6E9FA9}"/>
                </a:ext>
              </a:extLst>
            </p:cNvPr>
            <p:cNvSpPr/>
            <p:nvPr/>
          </p:nvSpPr>
          <p:spPr>
            <a:xfrm>
              <a:off x="10236000" y="4454762"/>
              <a:ext cx="1604547" cy="1058122"/>
            </a:xfrm>
            <a:prstGeom prst="rect">
              <a:avLst/>
            </a:prstGeom>
            <a:blipFill>
              <a:blip r:embed="rId7"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TextBox 11">
            <a:extLst>
              <a:ext uri="{FF2B5EF4-FFF2-40B4-BE49-F238E27FC236}">
                <a16:creationId xmlns:a16="http://schemas.microsoft.com/office/drawing/2014/main" id="{F416BBE5-48CE-4841-BB78-2FC35DF5515E}"/>
              </a:ext>
            </a:extLst>
          </p:cNvPr>
          <p:cNvSpPr txBox="1"/>
          <p:nvPr/>
        </p:nvSpPr>
        <p:spPr>
          <a:xfrm>
            <a:off x="2773279" y="3984381"/>
            <a:ext cx="5175000" cy="1754326"/>
          </a:xfrm>
          <a:prstGeom prst="rect">
            <a:avLst/>
          </a:prstGeom>
          <a:noFill/>
        </p:spPr>
        <p:txBody>
          <a:bodyPr wrap="square" rtlCol="0">
            <a:spAutoFit/>
          </a:bodyPr>
          <a:lstStyle/>
          <a:p>
            <a:r>
              <a:rPr lang="en-GB" dirty="0">
                <a:solidFill>
                  <a:schemeClr val="accent1"/>
                </a:solidFill>
                <a:latin typeface="Arial" panose="020B0604020202020204" pitchFamily="34" charset="0"/>
                <a:cs typeface="Arial" panose="020B0604020202020204" pitchFamily="34" charset="0"/>
              </a:rPr>
              <a:t>Nicola Gitsham </a:t>
            </a:r>
          </a:p>
          <a:p>
            <a:r>
              <a:rPr lang="en-GB" dirty="0">
                <a:solidFill>
                  <a:schemeClr val="accent1"/>
                </a:solidFill>
                <a:latin typeface="Arial" panose="020B0604020202020204" pitchFamily="34" charset="0"/>
                <a:cs typeface="Arial" panose="020B0604020202020204" pitchFamily="34" charset="0"/>
              </a:rPr>
              <a:t>Head of Healthcare Inequalities and Personalised Care,</a:t>
            </a:r>
          </a:p>
          <a:p>
            <a:r>
              <a:rPr lang="en-GB" dirty="0">
                <a:solidFill>
                  <a:schemeClr val="accent1"/>
                </a:solidFill>
                <a:latin typeface="Arial" panose="020B0604020202020204" pitchFamily="34" charset="0"/>
                <a:cs typeface="Arial" panose="020B0604020202020204" pitchFamily="34" charset="0"/>
              </a:rPr>
              <a:t>NHSE/I</a:t>
            </a:r>
          </a:p>
          <a:p>
            <a:endParaRPr lang="en-GB" dirty="0">
              <a:solidFill>
                <a:schemeClr val="accent1"/>
              </a:solidFill>
            </a:endParaRPr>
          </a:p>
          <a:p>
            <a:endParaRPr lang="en-GB" dirty="0">
              <a:solidFill>
                <a:schemeClr val="accent1"/>
              </a:solidFill>
            </a:endParaRPr>
          </a:p>
        </p:txBody>
      </p:sp>
    </p:spTree>
    <p:extLst>
      <p:ext uri="{BB962C8B-B14F-4D97-AF65-F5344CB8AC3E}">
        <p14:creationId xmlns:p14="http://schemas.microsoft.com/office/powerpoint/2010/main" val="3879655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B9E66D-285C-440E-98CB-320C97011F4A}"/>
              </a:ext>
            </a:extLst>
          </p:cNvPr>
          <p:cNvSpPr>
            <a:spLocks noGrp="1"/>
          </p:cNvSpPr>
          <p:nvPr>
            <p:ph sz="quarter" idx="10"/>
          </p:nvPr>
        </p:nvSpPr>
        <p:spPr>
          <a:xfrm>
            <a:off x="369721" y="997046"/>
            <a:ext cx="5652118" cy="5466816"/>
          </a:xfrm>
        </p:spPr>
        <p:txBody>
          <a:bodyPr>
            <a:normAutofit lnSpcReduction="10000"/>
          </a:bodyPr>
          <a:lstStyle/>
          <a:p>
            <a:pPr marL="0" indent="0">
              <a:buNone/>
            </a:pPr>
            <a:r>
              <a:rPr lang="en-GB" sz="1800" dirty="0"/>
              <a:t>The NHS Long-Term Plan commits to making personalised care business as usual across the health and care system.</a:t>
            </a:r>
          </a:p>
          <a:p>
            <a:pPr marL="0" indent="0">
              <a:buNone/>
            </a:pPr>
            <a:endParaRPr lang="en-GB" sz="1800" dirty="0"/>
          </a:p>
          <a:p>
            <a:r>
              <a:rPr lang="en-GB" sz="1800" dirty="0"/>
              <a:t>It means people have </a:t>
            </a:r>
            <a:r>
              <a:rPr lang="en-GB" sz="1800" b="1" dirty="0">
                <a:solidFill>
                  <a:schemeClr val="accent1"/>
                </a:solidFill>
              </a:rPr>
              <a:t>choice and control </a:t>
            </a:r>
            <a:r>
              <a:rPr lang="en-GB" sz="1800" dirty="0"/>
              <a:t>over the way their care is planned and delivered, based on </a:t>
            </a:r>
            <a:r>
              <a:rPr lang="en-GB" sz="1800" b="1" dirty="0">
                <a:solidFill>
                  <a:schemeClr val="accent1"/>
                </a:solidFill>
              </a:rPr>
              <a:t>‘what matters’</a:t>
            </a:r>
            <a:r>
              <a:rPr lang="en-GB" sz="1800" dirty="0"/>
              <a:t> to them and their individual strengths and needs.</a:t>
            </a:r>
          </a:p>
          <a:p>
            <a:r>
              <a:rPr lang="en-GB" sz="1800" dirty="0"/>
              <a:t>This happens within a system that makes the most of the</a:t>
            </a:r>
            <a:r>
              <a:rPr lang="en-GB" sz="1800" b="1" dirty="0">
                <a:solidFill>
                  <a:schemeClr val="accent1"/>
                </a:solidFill>
              </a:rPr>
              <a:t> expertise, capacity and potential of people, families and their communities</a:t>
            </a:r>
            <a:r>
              <a:rPr lang="en-GB" sz="1800" dirty="0"/>
              <a:t>, taking a whole-system approach and integrating services around the person.</a:t>
            </a:r>
          </a:p>
          <a:p>
            <a:r>
              <a:rPr lang="en-GB" sz="1800" dirty="0"/>
              <a:t>It is an </a:t>
            </a:r>
            <a:r>
              <a:rPr lang="en-GB" sz="1800" b="1" dirty="0">
                <a:solidFill>
                  <a:schemeClr val="accent1"/>
                </a:solidFill>
              </a:rPr>
              <a:t>all-age model</a:t>
            </a:r>
            <a:r>
              <a:rPr lang="en-GB" sz="1800" dirty="0"/>
              <a:t>, from maternity and childhood through to end of life, encompassing both mental and physical health support.</a:t>
            </a:r>
          </a:p>
          <a:p>
            <a:r>
              <a:rPr lang="en-GB" sz="1800" dirty="0"/>
              <a:t>It provides a positive shift in power and decision-making that enables people </a:t>
            </a:r>
            <a:r>
              <a:rPr lang="en-GB" sz="1800" b="1" dirty="0">
                <a:solidFill>
                  <a:schemeClr val="accent1"/>
                </a:solidFill>
              </a:rPr>
              <a:t>to feel informed, have a voice, be heard and be connected</a:t>
            </a:r>
            <a:r>
              <a:rPr lang="en-GB" sz="1800" dirty="0"/>
              <a:t> to each other and their communities.</a:t>
            </a:r>
          </a:p>
        </p:txBody>
      </p:sp>
      <p:sp>
        <p:nvSpPr>
          <p:cNvPr id="3" name="Title 2">
            <a:extLst>
              <a:ext uri="{FF2B5EF4-FFF2-40B4-BE49-F238E27FC236}">
                <a16:creationId xmlns:a16="http://schemas.microsoft.com/office/drawing/2014/main" id="{C3223E66-DAA4-4BB7-A2D6-BA9795AA3F1A}"/>
              </a:ext>
            </a:extLst>
          </p:cNvPr>
          <p:cNvSpPr>
            <a:spLocks noGrp="1"/>
          </p:cNvSpPr>
          <p:nvPr>
            <p:ph type="title"/>
          </p:nvPr>
        </p:nvSpPr>
        <p:spPr>
          <a:xfrm>
            <a:off x="242058" y="188639"/>
            <a:ext cx="8756073" cy="611649"/>
          </a:xfrm>
        </p:spPr>
        <p:txBody>
          <a:bodyPr/>
          <a:lstStyle/>
          <a:p>
            <a:r>
              <a:rPr lang="en-GB" b="1" dirty="0"/>
              <a:t>What is personalised care? </a:t>
            </a:r>
          </a:p>
        </p:txBody>
      </p:sp>
      <p:pic>
        <p:nvPicPr>
          <p:cNvPr id="6" name="Content Placeholder 3">
            <a:extLst>
              <a:ext uri="{FF2B5EF4-FFF2-40B4-BE49-F238E27FC236}">
                <a16:creationId xmlns:a16="http://schemas.microsoft.com/office/drawing/2014/main" id="{82A15C1C-EAC8-4B4A-A29D-D50B474C60E3}"/>
              </a:ext>
            </a:extLst>
          </p:cNvPr>
          <p:cNvPicPr>
            <a:picLocks noChangeAspect="1"/>
          </p:cNvPicPr>
          <p:nvPr/>
        </p:nvPicPr>
        <p:blipFill>
          <a:blip r:embed="rId2"/>
          <a:stretch>
            <a:fillRect/>
          </a:stretch>
        </p:blipFill>
        <p:spPr>
          <a:xfrm>
            <a:off x="6021839" y="1409474"/>
            <a:ext cx="6952481" cy="4602443"/>
          </a:xfrm>
          <a:prstGeom prst="rect">
            <a:avLst/>
          </a:prstGeom>
        </p:spPr>
      </p:pic>
    </p:spTree>
    <p:extLst>
      <p:ext uri="{BB962C8B-B14F-4D97-AF65-F5344CB8AC3E}">
        <p14:creationId xmlns:p14="http://schemas.microsoft.com/office/powerpoint/2010/main" val="3461419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AF3BB3-3D34-42AA-95D8-73C2A322C493}"/>
              </a:ext>
            </a:extLst>
          </p:cNvPr>
          <p:cNvPicPr>
            <a:picLocks noChangeAspect="1"/>
          </p:cNvPicPr>
          <p:nvPr/>
        </p:nvPicPr>
        <p:blipFill rotWithShape="1">
          <a:blip r:embed="rId3"/>
          <a:srcRect l="6500" t="15332" r="62750" b="5006"/>
          <a:stretch/>
        </p:blipFill>
        <p:spPr>
          <a:xfrm>
            <a:off x="2139518" y="995750"/>
            <a:ext cx="8045737" cy="5862250"/>
          </a:xfrm>
          <a:prstGeom prst="rect">
            <a:avLst/>
          </a:prstGeom>
        </p:spPr>
      </p:pic>
      <p:sp>
        <p:nvSpPr>
          <p:cNvPr id="7" name="Title 2">
            <a:extLst>
              <a:ext uri="{FF2B5EF4-FFF2-40B4-BE49-F238E27FC236}">
                <a16:creationId xmlns:a16="http://schemas.microsoft.com/office/drawing/2014/main" id="{4D625755-4A4A-401E-8145-8DDA385E4267}"/>
              </a:ext>
            </a:extLst>
          </p:cNvPr>
          <p:cNvSpPr>
            <a:spLocks noGrp="1"/>
          </p:cNvSpPr>
          <p:nvPr>
            <p:ph type="title"/>
          </p:nvPr>
        </p:nvSpPr>
        <p:spPr>
          <a:xfrm>
            <a:off x="242058" y="188639"/>
            <a:ext cx="8756073" cy="611649"/>
          </a:xfrm>
        </p:spPr>
        <p:txBody>
          <a:bodyPr/>
          <a:lstStyle/>
          <a:p>
            <a:r>
              <a:rPr lang="en-GB" b="1" dirty="0"/>
              <a:t>The three personalised care roles </a:t>
            </a:r>
          </a:p>
        </p:txBody>
      </p:sp>
    </p:spTree>
    <p:extLst>
      <p:ext uri="{BB962C8B-B14F-4D97-AF65-F5344CB8AC3E}">
        <p14:creationId xmlns:p14="http://schemas.microsoft.com/office/powerpoint/2010/main" val="1634195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9"/>
          <p:cNvSpPr txBox="1">
            <a:spLocks noGrp="1"/>
          </p:cNvSpPr>
          <p:nvPr>
            <p:ph type="sldNum" idx="12"/>
          </p:nvPr>
        </p:nvSpPr>
        <p:spPr>
          <a:xfrm>
            <a:off x="8818274" y="6185341"/>
            <a:ext cx="2656044" cy="340864"/>
          </a:xfrm>
          <a:prstGeom prst="rect">
            <a:avLst/>
          </a:prstGeom>
          <a:noFill/>
          <a:ln>
            <a:noFill/>
          </a:ln>
        </p:spPr>
        <p:txBody>
          <a:bodyPr spcFirstLastPara="1" vert="horz" wrap="square" lIns="85356" tIns="42666" rIns="85356" bIns="42666" rtlCol="0" anchor="ctr" anchorCtr="0">
            <a:noAutofit/>
          </a:bodyPr>
          <a:lstStyle/>
          <a:p>
            <a:fld id="{00000000-1234-1234-1234-123412341234}" type="slidenum">
              <a:rPr lang="en-US" dirty="0"/>
              <a:pPr/>
              <a:t>2</a:t>
            </a:fld>
            <a:endParaRPr/>
          </a:p>
        </p:txBody>
      </p:sp>
      <p:sp>
        <p:nvSpPr>
          <p:cNvPr id="274" name="Google Shape;274;p39"/>
          <p:cNvSpPr/>
          <p:nvPr/>
        </p:nvSpPr>
        <p:spPr>
          <a:xfrm>
            <a:off x="0" y="6008267"/>
            <a:ext cx="12192000" cy="850617"/>
          </a:xfrm>
          <a:prstGeom prst="rect">
            <a:avLst/>
          </a:prstGeom>
          <a:solidFill>
            <a:schemeClr val="accent5">
              <a:lumMod val="75000"/>
            </a:schemeClr>
          </a:solidFill>
          <a:ln>
            <a:noFill/>
          </a:ln>
        </p:spPr>
        <p:txBody>
          <a:bodyPr spcFirstLastPara="1" wrap="square" lIns="113808" tIns="56880" rIns="113808" bIns="56880" anchor="ctr" anchorCtr="0">
            <a:noAutofit/>
          </a:bodyPr>
          <a:lstStyle/>
          <a:p>
            <a:pPr algn="r"/>
            <a:endParaRPr lang="en-GB" sz="2600" b="1">
              <a:solidFill>
                <a:schemeClr val="lt1"/>
              </a:solidFill>
              <a:ea typeface="Calibri"/>
              <a:cs typeface="Calibri"/>
              <a:sym typeface="Calibri"/>
            </a:endParaRPr>
          </a:p>
        </p:txBody>
      </p:sp>
      <p:sp>
        <p:nvSpPr>
          <p:cNvPr id="275" name="Google Shape;275;p39"/>
          <p:cNvSpPr txBox="1">
            <a:spLocks noGrp="1"/>
          </p:cNvSpPr>
          <p:nvPr>
            <p:ph type="title"/>
          </p:nvPr>
        </p:nvSpPr>
        <p:spPr>
          <a:xfrm>
            <a:off x="231673" y="130466"/>
            <a:ext cx="11693346" cy="470263"/>
          </a:xfrm>
          <a:prstGeom prst="rect">
            <a:avLst/>
          </a:prstGeom>
          <a:solidFill>
            <a:schemeClr val="accent5">
              <a:lumMod val="75000"/>
            </a:schemeClr>
          </a:solidFill>
          <a:ln w="9525" cap="flat" cmpd="sng">
            <a:noFill/>
            <a:prstDash val="solid"/>
            <a:round/>
            <a:headEnd type="none" w="sm" len="sm"/>
            <a:tailEnd type="none" w="sm" len="sm"/>
          </a:ln>
        </p:spPr>
        <p:txBody>
          <a:bodyPr spcFirstLastPara="1" vert="horz" wrap="square" lIns="85356" tIns="42666" rIns="85356" bIns="42666" rtlCol="0" anchor="ctr" anchorCtr="0">
            <a:noAutofit/>
          </a:bodyPr>
          <a:lstStyle/>
          <a:p>
            <a:pPr algn="ctr">
              <a:spcBef>
                <a:spcPts val="0"/>
              </a:spcBef>
            </a:pPr>
            <a:r>
              <a:rPr lang="en-GB" sz="2600" b="1">
                <a:latin typeface="+mn-lt"/>
              </a:rPr>
              <a:t>PCN Advisors </a:t>
            </a:r>
            <a:endParaRPr lang="en-US"/>
          </a:p>
        </p:txBody>
      </p:sp>
      <p:sp>
        <p:nvSpPr>
          <p:cNvPr id="6" name="TextBox 5">
            <a:extLst>
              <a:ext uri="{FF2B5EF4-FFF2-40B4-BE49-F238E27FC236}">
                <a16:creationId xmlns:a16="http://schemas.microsoft.com/office/drawing/2014/main" id="{0D456A07-8A38-4A47-805C-E6E3BF0E30CF}"/>
              </a:ext>
            </a:extLst>
          </p:cNvPr>
          <p:cNvSpPr txBox="1"/>
          <p:nvPr/>
        </p:nvSpPr>
        <p:spPr>
          <a:xfrm>
            <a:off x="846263" y="6120715"/>
            <a:ext cx="3601234" cy="692497"/>
          </a:xfrm>
          <a:prstGeom prst="rect">
            <a:avLst/>
          </a:prstGeom>
          <a:noFill/>
        </p:spPr>
        <p:txBody>
          <a:bodyPr wrap="square" lIns="91440" tIns="45720" rIns="91440" bIns="45720" rtlCol="0" anchor="t">
            <a:spAutoFit/>
          </a:bodyPr>
          <a:lstStyle/>
          <a:p>
            <a:pPr>
              <a:spcAft>
                <a:spcPts val="560"/>
              </a:spcAft>
            </a:pPr>
            <a:r>
              <a:rPr lang="en-GB" sz="1700" b="1">
                <a:solidFill>
                  <a:schemeClr val="bg1"/>
                </a:solidFill>
              </a:rPr>
              <a:t>@SP_LDN</a:t>
            </a:r>
          </a:p>
          <a:p>
            <a:pPr>
              <a:spcAft>
                <a:spcPts val="560"/>
              </a:spcAft>
            </a:pPr>
            <a:r>
              <a:rPr lang="en-GB" sz="1700" b="1">
                <a:solidFill>
                  <a:schemeClr val="bg1"/>
                </a:solidFill>
              </a:rPr>
              <a:t>hlp.socialprescribing@nhs.net</a:t>
            </a:r>
          </a:p>
        </p:txBody>
      </p:sp>
      <p:pic>
        <p:nvPicPr>
          <p:cNvPr id="10" name="Picture 9" descr="A white circle with a black background&#10;&#10;Description automatically generated with low confidence">
            <a:extLst>
              <a:ext uri="{FF2B5EF4-FFF2-40B4-BE49-F238E27FC236}">
                <a16:creationId xmlns:a16="http://schemas.microsoft.com/office/drawing/2014/main" id="{95A5704D-404D-423E-BD3D-3EE80A153342}"/>
              </a:ext>
            </a:extLst>
          </p:cNvPr>
          <p:cNvPicPr>
            <a:picLocks noChangeAspect="1"/>
          </p:cNvPicPr>
          <p:nvPr/>
        </p:nvPicPr>
        <p:blipFill>
          <a:blip r:embed="rId3"/>
          <a:stretch>
            <a:fillRect/>
          </a:stretch>
        </p:blipFill>
        <p:spPr>
          <a:xfrm>
            <a:off x="543070" y="6188870"/>
            <a:ext cx="258736" cy="219310"/>
          </a:xfrm>
          <a:prstGeom prst="rect">
            <a:avLst/>
          </a:prstGeom>
        </p:spPr>
      </p:pic>
      <p:pic>
        <p:nvPicPr>
          <p:cNvPr id="11" name="Picture 10" descr="Icon&#10;&#10;Description automatically generated">
            <a:extLst>
              <a:ext uri="{FF2B5EF4-FFF2-40B4-BE49-F238E27FC236}">
                <a16:creationId xmlns:a16="http://schemas.microsoft.com/office/drawing/2014/main" id="{6687AF67-52BC-4426-ABBF-31F3028731D3}"/>
              </a:ext>
            </a:extLst>
          </p:cNvPr>
          <p:cNvPicPr>
            <a:picLocks noChangeAspect="1"/>
          </p:cNvPicPr>
          <p:nvPr/>
        </p:nvPicPr>
        <p:blipFill>
          <a:blip r:embed="rId4"/>
          <a:stretch>
            <a:fillRect/>
          </a:stretch>
        </p:blipFill>
        <p:spPr>
          <a:xfrm>
            <a:off x="555608" y="6538900"/>
            <a:ext cx="233662" cy="183242"/>
          </a:xfrm>
          <a:prstGeom prst="rect">
            <a:avLst/>
          </a:prstGeom>
        </p:spPr>
      </p:pic>
      <p:pic>
        <p:nvPicPr>
          <p:cNvPr id="13" name="Google Shape;254;p37">
            <a:extLst>
              <a:ext uri="{FF2B5EF4-FFF2-40B4-BE49-F238E27FC236}">
                <a16:creationId xmlns:a16="http://schemas.microsoft.com/office/drawing/2014/main" id="{B698D69A-16E6-4411-9613-47533BB0F867}"/>
              </a:ext>
            </a:extLst>
          </p:cNvPr>
          <p:cNvPicPr preferRelativeResize="0">
            <a:picLocks noChangeAspect="1"/>
          </p:cNvPicPr>
          <p:nvPr/>
        </p:nvPicPr>
        <p:blipFill rotWithShape="1">
          <a:blip r:embed="rId5">
            <a:alphaModFix/>
          </a:blip>
          <a:srcRect t="-1161" b="11763"/>
          <a:stretch/>
        </p:blipFill>
        <p:spPr>
          <a:xfrm>
            <a:off x="10146296" y="6107428"/>
            <a:ext cx="1933031" cy="638593"/>
          </a:xfrm>
          <a:prstGeom prst="rect">
            <a:avLst/>
          </a:prstGeom>
          <a:noFill/>
          <a:ln>
            <a:noFill/>
          </a:ln>
        </p:spPr>
      </p:pic>
      <p:pic>
        <p:nvPicPr>
          <p:cNvPr id="14" name="Google Shape;253;p37">
            <a:extLst>
              <a:ext uri="{FF2B5EF4-FFF2-40B4-BE49-F238E27FC236}">
                <a16:creationId xmlns:a16="http://schemas.microsoft.com/office/drawing/2014/main" id="{BAA1482E-9DEF-4DB6-B1A7-668DFB03E954}"/>
              </a:ext>
            </a:extLst>
          </p:cNvPr>
          <p:cNvPicPr preferRelativeResize="0">
            <a:picLocks noChangeAspect="1"/>
          </p:cNvPicPr>
          <p:nvPr/>
        </p:nvPicPr>
        <p:blipFill rotWithShape="1">
          <a:blip r:embed="rId6">
            <a:alphaModFix/>
          </a:blip>
          <a:srcRect/>
          <a:stretch/>
        </p:blipFill>
        <p:spPr>
          <a:xfrm>
            <a:off x="9159005" y="6133472"/>
            <a:ext cx="824153" cy="583916"/>
          </a:xfrm>
          <a:prstGeom prst="rect">
            <a:avLst/>
          </a:prstGeom>
          <a:noFill/>
          <a:ln>
            <a:noFill/>
          </a:ln>
        </p:spPr>
      </p:pic>
      <p:sp>
        <p:nvSpPr>
          <p:cNvPr id="2" name="TextBox 1">
            <a:extLst>
              <a:ext uri="{FF2B5EF4-FFF2-40B4-BE49-F238E27FC236}">
                <a16:creationId xmlns:a16="http://schemas.microsoft.com/office/drawing/2014/main" id="{5C82EDFB-C7D5-481B-8D9E-76252020B12D}"/>
              </a:ext>
            </a:extLst>
          </p:cNvPr>
          <p:cNvSpPr txBox="1"/>
          <p:nvPr/>
        </p:nvSpPr>
        <p:spPr>
          <a:xfrm>
            <a:off x="487680" y="760330"/>
            <a:ext cx="11338560" cy="2769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spcAft>
                <a:spcPts val="600"/>
              </a:spcAft>
            </a:pPr>
            <a:r>
              <a:rPr lang="en-US" sz="2400" b="1" dirty="0">
                <a:solidFill>
                  <a:srgbClr val="007EB0"/>
                </a:solidFill>
                <a:latin typeface="Calibri"/>
                <a:cs typeface="Segoe UI"/>
              </a:rPr>
              <a:t>Purpose of the role:</a:t>
            </a:r>
            <a:endParaRPr lang="en-US" sz="2400" dirty="0">
              <a:solidFill>
                <a:srgbClr val="3F3F3F"/>
              </a:solidFill>
              <a:latin typeface="Calibri"/>
              <a:cs typeface="Segoe UI"/>
            </a:endParaRPr>
          </a:p>
          <a:p>
            <a:pPr marL="285750" lvl="1" indent="-285750">
              <a:spcBef>
                <a:spcPts val="600"/>
              </a:spcBef>
              <a:spcAft>
                <a:spcPts val="600"/>
              </a:spcAft>
              <a:buChar char="•"/>
            </a:pPr>
            <a:r>
              <a:rPr lang="en-US" sz="2000" dirty="0">
                <a:solidFill>
                  <a:srgbClr val="3F3F3F"/>
                </a:solidFill>
                <a:latin typeface="Calibri"/>
                <a:cs typeface="Calibri"/>
              </a:rPr>
              <a:t>Supporting PCNS to successfully embed the three, </a:t>
            </a:r>
            <a:r>
              <a:rPr lang="en-US" sz="2000" dirty="0" err="1">
                <a:solidFill>
                  <a:srgbClr val="3F3F3F"/>
                </a:solidFill>
                <a:latin typeface="Calibri"/>
                <a:cs typeface="Calibri"/>
              </a:rPr>
              <a:t>personalised</a:t>
            </a:r>
            <a:r>
              <a:rPr lang="en-US" sz="2000" dirty="0">
                <a:solidFill>
                  <a:srgbClr val="3F3F3F"/>
                </a:solidFill>
                <a:latin typeface="Calibri"/>
                <a:cs typeface="Calibri"/>
              </a:rPr>
              <a:t> care roles (Social Prescribing Link Workers, Health &amp; Wellbeing Coaches and Care Coordinators) to effectively tackle health inequalities and support primary care </a:t>
            </a:r>
          </a:p>
          <a:p>
            <a:pPr marL="285750" lvl="1" indent="-285750">
              <a:spcBef>
                <a:spcPts val="600"/>
              </a:spcBef>
              <a:spcAft>
                <a:spcPts val="600"/>
              </a:spcAft>
              <a:buChar char="•"/>
            </a:pPr>
            <a:r>
              <a:rPr lang="en-US" sz="2000" dirty="0">
                <a:solidFill>
                  <a:srgbClr val="3F3F3F"/>
                </a:solidFill>
                <a:latin typeface="Calibri"/>
              </a:rPr>
              <a:t>Build a network of those that employ or are working to embed the three </a:t>
            </a:r>
            <a:r>
              <a:rPr lang="en-US" sz="2000" dirty="0" err="1">
                <a:solidFill>
                  <a:srgbClr val="3F3F3F"/>
                </a:solidFill>
                <a:latin typeface="Calibri"/>
              </a:rPr>
              <a:t>personalised</a:t>
            </a:r>
            <a:r>
              <a:rPr lang="en-US" sz="2000" dirty="0">
                <a:solidFill>
                  <a:srgbClr val="3F3F3F"/>
                </a:solidFill>
                <a:latin typeface="Calibri"/>
              </a:rPr>
              <a:t> care roles in their work, facilitating a community of practice across London</a:t>
            </a:r>
          </a:p>
          <a:p>
            <a:pPr marL="285750" lvl="1" indent="-285750">
              <a:spcBef>
                <a:spcPts val="600"/>
              </a:spcBef>
              <a:spcAft>
                <a:spcPts val="600"/>
              </a:spcAft>
              <a:buChar char="•"/>
            </a:pPr>
            <a:endParaRPr lang="en-US" sz="2000" dirty="0">
              <a:solidFill>
                <a:srgbClr val="3F3F3F"/>
              </a:solidFill>
              <a:latin typeface="Calibri"/>
            </a:endParaRPr>
          </a:p>
        </p:txBody>
      </p:sp>
      <p:sp>
        <p:nvSpPr>
          <p:cNvPr id="16" name="TextBox 15">
            <a:extLst>
              <a:ext uri="{FF2B5EF4-FFF2-40B4-BE49-F238E27FC236}">
                <a16:creationId xmlns:a16="http://schemas.microsoft.com/office/drawing/2014/main" id="{E9FC1ADC-BF29-4B8D-A277-D2843670DC33}"/>
              </a:ext>
            </a:extLst>
          </p:cNvPr>
          <p:cNvSpPr txBox="1"/>
          <p:nvPr/>
        </p:nvSpPr>
        <p:spPr>
          <a:xfrm>
            <a:off x="475850" y="3149599"/>
            <a:ext cx="5425440" cy="2585323"/>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spcAft>
                <a:spcPts val="600"/>
              </a:spcAft>
            </a:pPr>
            <a:r>
              <a:rPr lang="en-US" sz="2400" b="1">
                <a:solidFill>
                  <a:srgbClr val="007EB0"/>
                </a:solidFill>
                <a:latin typeface="Calibri"/>
                <a:cs typeface="Segoe UI"/>
              </a:rPr>
              <a:t>Dr Hina Shahid</a:t>
            </a:r>
          </a:p>
          <a:p>
            <a:pPr>
              <a:spcBef>
                <a:spcPts val="600"/>
              </a:spcBef>
              <a:spcAft>
                <a:spcPts val="600"/>
              </a:spcAft>
            </a:pPr>
            <a:r>
              <a:rPr lang="en-US" sz="1600">
                <a:latin typeface="Calibri"/>
              </a:rPr>
              <a:t>Hina is a Portfolio GP in North West London and has a background in Public Health. She has worked in the VCSE sector for 15 years in community engagement, outreach and health inclusion, and health systems strengthening in the UK and internationally.  She is an undergraduate tutor, GP Appraiser and also works in social research and health policy and has supported SPLWs in thinking through culturally appropriate practice</a:t>
            </a:r>
            <a:endParaRPr lang="en-US" sz="1600" b="1">
              <a:solidFill>
                <a:srgbClr val="007EB0"/>
              </a:solidFill>
              <a:latin typeface="Calibri"/>
            </a:endParaRPr>
          </a:p>
        </p:txBody>
      </p:sp>
      <p:sp>
        <p:nvSpPr>
          <p:cNvPr id="17" name="TextBox 16">
            <a:extLst>
              <a:ext uri="{FF2B5EF4-FFF2-40B4-BE49-F238E27FC236}">
                <a16:creationId xmlns:a16="http://schemas.microsoft.com/office/drawing/2014/main" id="{102A65B8-BC9D-4766-B0FF-F8528F3BEECE}"/>
              </a:ext>
            </a:extLst>
          </p:cNvPr>
          <p:cNvSpPr txBox="1"/>
          <p:nvPr/>
        </p:nvSpPr>
        <p:spPr>
          <a:xfrm>
            <a:off x="6271782" y="3149598"/>
            <a:ext cx="5425440" cy="2585323"/>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spcAft>
                <a:spcPts val="600"/>
              </a:spcAft>
            </a:pPr>
            <a:r>
              <a:rPr lang="en-US" sz="2400" b="1">
                <a:solidFill>
                  <a:srgbClr val="007EB0"/>
                </a:solidFill>
                <a:latin typeface="Calibri"/>
                <a:cs typeface="Segoe UI"/>
              </a:rPr>
              <a:t>Lianna Martin</a:t>
            </a:r>
          </a:p>
          <a:p>
            <a:pPr>
              <a:spcBef>
                <a:spcPts val="600"/>
              </a:spcBef>
              <a:spcAft>
                <a:spcPts val="600"/>
              </a:spcAft>
            </a:pPr>
            <a:r>
              <a:rPr lang="en-US" sz="1600">
                <a:latin typeface="Calibri"/>
              </a:rPr>
              <a:t>With over 20 years experience in the VCSE  and social enterprise sector, developing projects and partnership work, and previously at the Bromley by Bow Centre, Lianna is also a Regional Learning Coordinator for Social Prescribing and a </a:t>
            </a:r>
            <a:r>
              <a:rPr lang="en-US" sz="1600" err="1">
                <a:latin typeface="Calibri"/>
              </a:rPr>
              <a:t>Programme</a:t>
            </a:r>
            <a:r>
              <a:rPr lang="en-US" sz="1600">
                <a:latin typeface="Calibri"/>
              </a:rPr>
              <a:t> Manager at HLP in the Health Inequalities, </a:t>
            </a:r>
            <a:r>
              <a:rPr lang="en-US" sz="1600" err="1">
                <a:latin typeface="Calibri"/>
              </a:rPr>
              <a:t>Personalised</a:t>
            </a:r>
            <a:r>
              <a:rPr lang="en-US" sz="1600">
                <a:latin typeface="Calibri"/>
              </a:rPr>
              <a:t> Care team. Her time is dedicated to pan London initiatives supporting the development of social prescribing, enabling it to thrive</a:t>
            </a:r>
            <a:endParaRPr lang="en-US">
              <a:latin typeface="Calibri"/>
            </a:endParaRPr>
          </a:p>
        </p:txBody>
      </p:sp>
    </p:spTree>
    <p:extLst>
      <p:ext uri="{BB962C8B-B14F-4D97-AF65-F5344CB8AC3E}">
        <p14:creationId xmlns:p14="http://schemas.microsoft.com/office/powerpoint/2010/main" val="939924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E6DB-72E7-44AB-A4CE-0FC2CD2AD76A}"/>
              </a:ext>
            </a:extLst>
          </p:cNvPr>
          <p:cNvSpPr>
            <a:spLocks noGrp="1"/>
          </p:cNvSpPr>
          <p:nvPr>
            <p:ph type="title"/>
          </p:nvPr>
        </p:nvSpPr>
        <p:spPr>
          <a:xfrm>
            <a:off x="212384" y="283237"/>
            <a:ext cx="10641498" cy="611649"/>
          </a:xfrm>
        </p:spPr>
        <p:txBody>
          <a:bodyPr/>
          <a:lstStyle/>
          <a:p>
            <a:r>
              <a:rPr lang="en-GB" b="1" dirty="0"/>
              <a:t>In practice </a:t>
            </a:r>
          </a:p>
        </p:txBody>
      </p:sp>
      <p:sp>
        <p:nvSpPr>
          <p:cNvPr id="5" name="Rectangle 4">
            <a:extLst>
              <a:ext uri="{FF2B5EF4-FFF2-40B4-BE49-F238E27FC236}">
                <a16:creationId xmlns:a16="http://schemas.microsoft.com/office/drawing/2014/main" id="{CCCF1C5A-5501-4027-AC29-8274BD48A89D}"/>
              </a:ext>
            </a:extLst>
          </p:cNvPr>
          <p:cNvSpPr/>
          <p:nvPr/>
        </p:nvSpPr>
        <p:spPr>
          <a:xfrm>
            <a:off x="324675" y="1060544"/>
            <a:ext cx="9469955" cy="5324535"/>
          </a:xfrm>
          <a:prstGeom prst="rect">
            <a:avLst/>
          </a:prstGeom>
          <a:ln w="38100">
            <a:solidFill>
              <a:schemeClr val="accent1"/>
            </a:solidFill>
          </a:ln>
        </p:spPr>
        <p:txBody>
          <a:bodyPr wrap="square">
            <a:spAutoFit/>
          </a:bodyPr>
          <a:lstStyle/>
          <a:p>
            <a:pPr fontAlgn="base"/>
            <a:r>
              <a:rPr lang="en-GB" sz="2000" dirty="0">
                <a:solidFill>
                  <a:srgbClr val="000000"/>
                </a:solidFill>
                <a:latin typeface="Arial" panose="020B0604020202020204" pitchFamily="34" charset="0"/>
              </a:rPr>
              <a:t>In Bristol, the local social prescribing scheme employs a </a:t>
            </a:r>
            <a:r>
              <a:rPr lang="en-GB" sz="2000" b="1" dirty="0">
                <a:solidFill>
                  <a:schemeClr val="accent1"/>
                </a:solidFill>
                <a:latin typeface="Arial" panose="020B0604020202020204" pitchFamily="34" charset="0"/>
              </a:rPr>
              <a:t>link worker specifically to engage with South Asian communities in an ethnically diverse inner-city area</a:t>
            </a:r>
            <a:r>
              <a:rPr lang="en-GB" sz="2000" dirty="0">
                <a:solidFill>
                  <a:schemeClr val="accent1"/>
                </a:solidFill>
                <a:latin typeface="Arial" panose="020B0604020202020204" pitchFamily="34" charset="0"/>
              </a:rPr>
              <a:t>. </a:t>
            </a:r>
          </a:p>
          <a:p>
            <a:pPr fontAlgn="base"/>
            <a:endParaRPr lang="en-GB" sz="2000" dirty="0">
              <a:solidFill>
                <a:srgbClr val="000000"/>
              </a:solidFill>
              <a:latin typeface="Arial" panose="020B0604020202020204" pitchFamily="34" charset="0"/>
            </a:endParaRPr>
          </a:p>
          <a:p>
            <a:pPr fontAlgn="base"/>
            <a:r>
              <a:rPr lang="en-GB" sz="2000" dirty="0">
                <a:solidFill>
                  <a:srgbClr val="000000"/>
                </a:solidFill>
                <a:latin typeface="Arial" panose="020B0604020202020204" pitchFamily="34" charset="0"/>
              </a:rPr>
              <a:t>This approach has helped to engage with the elderly population in this group, who have not historically accessed welfare and advisory services, or wider community assets, which has compounded social isolation and the impacts of health inequalities experienced by this group.  </a:t>
            </a:r>
          </a:p>
          <a:p>
            <a:pPr fontAlgn="base"/>
            <a:endParaRPr lang="en-GB" sz="2000" dirty="0">
              <a:solidFill>
                <a:srgbClr val="000000"/>
              </a:solidFill>
              <a:latin typeface="Segoe UI" panose="020B0502040204020203" pitchFamily="34" charset="0"/>
            </a:endParaRPr>
          </a:p>
          <a:p>
            <a:pPr fontAlgn="base"/>
            <a:r>
              <a:rPr lang="en-GB" sz="2000" dirty="0">
                <a:solidFill>
                  <a:srgbClr val="000000"/>
                </a:solidFill>
                <a:latin typeface="Arial" panose="020B0604020202020204" pitchFamily="34" charset="0"/>
              </a:rPr>
              <a:t>Through this approach, people have been supported to engage with statutory services to maximise the </a:t>
            </a:r>
            <a:r>
              <a:rPr lang="en-GB" sz="2000" b="1" dirty="0">
                <a:solidFill>
                  <a:schemeClr val="accent1"/>
                </a:solidFill>
                <a:latin typeface="Arial" panose="020B0604020202020204" pitchFamily="34" charset="0"/>
              </a:rPr>
              <a:t>support they can receive (i.e. housing benefit and universal credit) and access services and groups through informal translation services provided by the link worker. </a:t>
            </a:r>
          </a:p>
          <a:p>
            <a:pPr fontAlgn="base"/>
            <a:endParaRPr lang="en-GB" sz="2000" b="1" dirty="0">
              <a:solidFill>
                <a:srgbClr val="000000"/>
              </a:solidFill>
              <a:latin typeface="Arial" panose="020B0604020202020204" pitchFamily="34" charset="0"/>
            </a:endParaRPr>
          </a:p>
          <a:p>
            <a:pPr fontAlgn="base"/>
            <a:r>
              <a:rPr lang="en-GB" sz="2000" b="1" dirty="0">
                <a:solidFill>
                  <a:schemeClr val="accent1"/>
                </a:solidFill>
                <a:latin typeface="Arial" panose="020B0604020202020204" pitchFamily="34" charset="0"/>
              </a:rPr>
              <a:t>The link worker has also worked with local VCSEs to identify </a:t>
            </a:r>
            <a:r>
              <a:rPr lang="en-GB" sz="2000" dirty="0">
                <a:solidFill>
                  <a:srgbClr val="000000"/>
                </a:solidFill>
                <a:latin typeface="Arial" panose="020B0604020202020204" pitchFamily="34" charset="0"/>
              </a:rPr>
              <a:t>gaps in provision and support delivery; for example, women’s peer support groups for mental health.</a:t>
            </a:r>
          </a:p>
        </p:txBody>
      </p:sp>
      <p:grpSp>
        <p:nvGrpSpPr>
          <p:cNvPr id="7" name="Group 6">
            <a:extLst>
              <a:ext uri="{FF2B5EF4-FFF2-40B4-BE49-F238E27FC236}">
                <a16:creationId xmlns:a16="http://schemas.microsoft.com/office/drawing/2014/main" id="{7EC88A2F-FA28-4486-AC9D-FE5EF0F354B1}"/>
              </a:ext>
            </a:extLst>
          </p:cNvPr>
          <p:cNvGrpSpPr/>
          <p:nvPr/>
        </p:nvGrpSpPr>
        <p:grpSpPr>
          <a:xfrm>
            <a:off x="10118167" y="1291500"/>
            <a:ext cx="1485000" cy="4275000"/>
            <a:chOff x="9042367" y="1507116"/>
            <a:chExt cx="2225333" cy="5368217"/>
          </a:xfrm>
        </p:grpSpPr>
        <p:sp>
          <p:nvSpPr>
            <p:cNvPr id="8" name="Rectangle 7">
              <a:extLst>
                <a:ext uri="{FF2B5EF4-FFF2-40B4-BE49-F238E27FC236}">
                  <a16:creationId xmlns:a16="http://schemas.microsoft.com/office/drawing/2014/main" id="{A6940875-2585-4D78-B3E7-4F4D6A61D853}"/>
                </a:ext>
              </a:extLst>
            </p:cNvPr>
            <p:cNvSpPr/>
            <p:nvPr/>
          </p:nvSpPr>
          <p:spPr>
            <a:xfrm>
              <a:off x="9042367" y="4984379"/>
              <a:ext cx="768300" cy="39674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8F4E626A-2C5D-49C8-A8A3-0CCBF42074A7}"/>
                </a:ext>
              </a:extLst>
            </p:cNvPr>
            <p:cNvSpPr/>
            <p:nvPr/>
          </p:nvSpPr>
          <p:spPr>
            <a:xfrm>
              <a:off x="10506000" y="2994112"/>
              <a:ext cx="761700" cy="39674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D461CF1B-5D1D-4BD7-B104-68D2CD151A9B}"/>
                </a:ext>
              </a:extLst>
            </p:cNvPr>
            <p:cNvSpPr/>
            <p:nvPr/>
          </p:nvSpPr>
          <p:spPr>
            <a:xfrm>
              <a:off x="9053100" y="1507116"/>
              <a:ext cx="2205000" cy="1405429"/>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BDB01958-337D-4F15-9061-76F106E8F532}"/>
                </a:ext>
              </a:extLst>
            </p:cNvPr>
            <p:cNvSpPr/>
            <p:nvPr/>
          </p:nvSpPr>
          <p:spPr>
            <a:xfrm>
              <a:off x="9062700" y="5469904"/>
              <a:ext cx="2205000" cy="1405429"/>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39DCBDD2-BE29-45F1-868B-73AE8299DDC5}"/>
                </a:ext>
              </a:extLst>
            </p:cNvPr>
            <p:cNvSpPr/>
            <p:nvPr/>
          </p:nvSpPr>
          <p:spPr>
            <a:xfrm>
              <a:off x="9042367" y="3504596"/>
              <a:ext cx="2205000" cy="1405429"/>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523214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EA620D-9404-4EE8-A8C8-A8C6F549035E}"/>
              </a:ext>
            </a:extLst>
          </p:cNvPr>
          <p:cNvSpPr>
            <a:spLocks noGrp="1"/>
          </p:cNvSpPr>
          <p:nvPr>
            <p:ph type="title"/>
          </p:nvPr>
        </p:nvSpPr>
        <p:spPr>
          <a:xfrm>
            <a:off x="188111" y="313584"/>
            <a:ext cx="10641498" cy="611649"/>
          </a:xfrm>
        </p:spPr>
        <p:txBody>
          <a:bodyPr>
            <a:normAutofit/>
          </a:bodyPr>
          <a:lstStyle/>
          <a:p>
            <a:r>
              <a:rPr lang="en-US" b="1" dirty="0">
                <a:solidFill>
                  <a:schemeClr val="accent1"/>
                </a:solidFill>
              </a:rPr>
              <a:t>Population Health and the NHS Long Term Plan</a:t>
            </a:r>
            <a:endParaRPr lang="en-GB" b="1" dirty="0"/>
          </a:p>
        </p:txBody>
      </p:sp>
      <p:sp>
        <p:nvSpPr>
          <p:cNvPr id="6" name="Rectangle 5">
            <a:extLst>
              <a:ext uri="{FF2B5EF4-FFF2-40B4-BE49-F238E27FC236}">
                <a16:creationId xmlns:a16="http://schemas.microsoft.com/office/drawing/2014/main" id="{0D906B6B-65FD-4BB4-95B3-39E6D9EF556A}"/>
              </a:ext>
            </a:extLst>
          </p:cNvPr>
          <p:cNvSpPr/>
          <p:nvPr/>
        </p:nvSpPr>
        <p:spPr>
          <a:xfrm>
            <a:off x="334715" y="1320886"/>
            <a:ext cx="7446477" cy="4401205"/>
          </a:xfrm>
          <a:prstGeom prst="rect">
            <a:avLst/>
          </a:prstGeom>
        </p:spPr>
        <p:txBody>
          <a:bodyPr wrap="square">
            <a:spAutoFit/>
          </a:bodyPr>
          <a:lstStyle/>
          <a:p>
            <a:pPr algn="ctr"/>
            <a:endParaRPr lang="en-GB" sz="2000" i="1"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hlinkClick r:id="rId3"/>
              </a:rPr>
              <a:t>The Long Term Plan </a:t>
            </a:r>
            <a:r>
              <a:rPr lang="en-GB" sz="2000" dirty="0">
                <a:latin typeface="Arial" panose="020B0604020202020204" pitchFamily="34" charset="0"/>
                <a:cs typeface="Arial" panose="020B0604020202020204" pitchFamily="34" charset="0"/>
              </a:rPr>
              <a:t>sets out new commitments for action to improve prevention. </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New integrated care systems (ICSs) will help to deliver this as the NHS continues to </a:t>
            </a:r>
            <a:r>
              <a:rPr lang="en-GB" sz="2000" b="1" dirty="0">
                <a:solidFill>
                  <a:schemeClr val="accent1"/>
                </a:solidFill>
                <a:latin typeface="Arial" panose="020B0604020202020204" pitchFamily="34" charset="0"/>
                <a:cs typeface="Arial" panose="020B0604020202020204" pitchFamily="34" charset="0"/>
              </a:rPr>
              <a:t>move from reactive care </a:t>
            </a:r>
            <a:r>
              <a:rPr lang="en-GB" sz="2000" dirty="0">
                <a:latin typeface="Arial" panose="020B0604020202020204" pitchFamily="34" charset="0"/>
                <a:cs typeface="Arial" panose="020B0604020202020204" pitchFamily="34" charset="0"/>
              </a:rPr>
              <a:t>towards a model embodying active Population Health Management:</a:t>
            </a:r>
            <a:endParaRPr lang="en-GB" sz="2000" b="1"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Greater integration of services to support a more </a:t>
            </a:r>
            <a:r>
              <a:rPr lang="en-GB" sz="2000" b="1" dirty="0">
                <a:solidFill>
                  <a:schemeClr val="accent1"/>
                </a:solidFill>
                <a:latin typeface="Arial" panose="020B0604020202020204" pitchFamily="34" charset="0"/>
                <a:cs typeface="Arial" panose="020B0604020202020204" pitchFamily="34" charset="0"/>
              </a:rPr>
              <a:t>proactive approach </a:t>
            </a:r>
            <a:r>
              <a:rPr lang="en-GB" sz="2000" dirty="0">
                <a:latin typeface="Arial" panose="020B0604020202020204" pitchFamily="34" charset="0"/>
                <a:cs typeface="Arial" panose="020B0604020202020204" pitchFamily="34" charset="0"/>
              </a:rPr>
              <a:t>to care delivery</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Population health management using </a:t>
            </a:r>
            <a:r>
              <a:rPr lang="en-GB" sz="2000" b="1" dirty="0">
                <a:latin typeface="Arial" panose="020B0604020202020204" pitchFamily="34" charset="0"/>
                <a:cs typeface="Arial" panose="020B0604020202020204" pitchFamily="34" charset="0"/>
              </a:rPr>
              <a:t>predictive </a:t>
            </a:r>
            <a:r>
              <a:rPr lang="en-GB" sz="2000" b="1" dirty="0">
                <a:solidFill>
                  <a:schemeClr val="accent1"/>
                </a:solidFill>
                <a:latin typeface="Arial" panose="020B0604020202020204" pitchFamily="34" charset="0"/>
                <a:cs typeface="Arial" panose="020B0604020202020204" pitchFamily="34" charset="0"/>
              </a:rPr>
              <a:t>prevention</a:t>
            </a:r>
            <a:r>
              <a:rPr lang="en-GB" sz="2000" b="1"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to better support people to stay healthy and avoid illness complications</a:t>
            </a:r>
          </a:p>
        </p:txBody>
      </p:sp>
      <p:pic>
        <p:nvPicPr>
          <p:cNvPr id="1028" name="Picture 4" descr="NHS Long Term Plan » The NHS Long Term Plan">
            <a:extLst>
              <a:ext uri="{FF2B5EF4-FFF2-40B4-BE49-F238E27FC236}">
                <a16:creationId xmlns:a16="http://schemas.microsoft.com/office/drawing/2014/main" id="{0517AEA7-B6EA-4641-9B2D-0DCD119F0F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9735" y="1503485"/>
            <a:ext cx="3156423" cy="446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173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19F45-957C-4B46-BC0D-77D51AEBCCD1}"/>
              </a:ext>
            </a:extLst>
          </p:cNvPr>
          <p:cNvSpPr>
            <a:spLocks noGrp="1"/>
          </p:cNvSpPr>
          <p:nvPr>
            <p:ph type="title"/>
          </p:nvPr>
        </p:nvSpPr>
        <p:spPr>
          <a:xfrm>
            <a:off x="389991" y="313584"/>
            <a:ext cx="10641498" cy="611649"/>
          </a:xfrm>
        </p:spPr>
        <p:txBody>
          <a:bodyPr/>
          <a:lstStyle/>
          <a:p>
            <a:r>
              <a:rPr lang="en-GB" b="1" dirty="0">
                <a:solidFill>
                  <a:schemeClr val="accent1"/>
                </a:solidFill>
              </a:rPr>
              <a:t>Population Health Management</a:t>
            </a:r>
            <a:endParaRPr lang="en-GB" b="1" dirty="0"/>
          </a:p>
        </p:txBody>
      </p:sp>
      <p:sp>
        <p:nvSpPr>
          <p:cNvPr id="6" name="Content Placeholder 2">
            <a:extLst>
              <a:ext uri="{FF2B5EF4-FFF2-40B4-BE49-F238E27FC236}">
                <a16:creationId xmlns:a16="http://schemas.microsoft.com/office/drawing/2014/main" id="{6B476418-342A-4833-BB5B-2DE7A7C48B8D}"/>
              </a:ext>
            </a:extLst>
          </p:cNvPr>
          <p:cNvSpPr txBox="1">
            <a:spLocks/>
          </p:cNvSpPr>
          <p:nvPr/>
        </p:nvSpPr>
        <p:spPr>
          <a:xfrm>
            <a:off x="838200" y="1253331"/>
            <a:ext cx="6696808" cy="50752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GB" sz="2000" dirty="0">
                <a:latin typeface="Arial" panose="020B0604020202020204" pitchFamily="34" charset="0"/>
                <a:cs typeface="Arial" panose="020B0604020202020204" pitchFamily="34" charset="0"/>
              </a:rPr>
              <a:t>Supports ICSs at all levels to understand the areas of </a:t>
            </a:r>
            <a:r>
              <a:rPr lang="en-GB" sz="2000" b="1" dirty="0">
                <a:latin typeface="Arial" panose="020B0604020202020204" pitchFamily="34" charset="0"/>
                <a:cs typeface="Arial" panose="020B0604020202020204" pitchFamily="34" charset="0"/>
                <a:hlinkClick r:id="rId2"/>
              </a:rPr>
              <a:t>greatest health need </a:t>
            </a:r>
            <a:r>
              <a:rPr lang="en-GB" sz="2000" dirty="0">
                <a:latin typeface="Arial" panose="020B0604020202020204" pitchFamily="34" charset="0"/>
                <a:cs typeface="Arial" panose="020B0604020202020204" pitchFamily="34" charset="0"/>
              </a:rPr>
              <a:t>and match NHS services to meet them:</a:t>
            </a:r>
          </a:p>
          <a:p>
            <a:pPr fontAlgn="base"/>
            <a:r>
              <a:rPr lang="en-GB" sz="2000" dirty="0">
                <a:latin typeface="Arial" panose="020B0604020202020204" pitchFamily="34" charset="0"/>
                <a:cs typeface="Arial" panose="020B0604020202020204" pitchFamily="34" charset="0"/>
              </a:rPr>
              <a:t>Through identification of those groups of people who are </a:t>
            </a:r>
            <a:r>
              <a:rPr lang="en-GB" sz="2000" b="1" dirty="0">
                <a:solidFill>
                  <a:schemeClr val="accent1"/>
                </a:solidFill>
                <a:latin typeface="Arial" panose="020B0604020202020204" pitchFamily="34" charset="0"/>
                <a:cs typeface="Arial" panose="020B0604020202020204" pitchFamily="34" charset="0"/>
              </a:rPr>
              <a:t>at risk of adverse health outcomes</a:t>
            </a:r>
          </a:p>
          <a:p>
            <a:pPr fontAlgn="base"/>
            <a:r>
              <a:rPr lang="en-GB" sz="2000" dirty="0">
                <a:latin typeface="Arial" panose="020B0604020202020204" pitchFamily="34" charset="0"/>
                <a:cs typeface="Arial" panose="020B0604020202020204" pitchFamily="34" charset="0"/>
              </a:rPr>
              <a:t>To </a:t>
            </a:r>
            <a:r>
              <a:rPr lang="en-GB" sz="2000" b="1" dirty="0">
                <a:solidFill>
                  <a:schemeClr val="accent1"/>
                </a:solidFill>
                <a:latin typeface="Arial" panose="020B0604020202020204" pitchFamily="34" charset="0"/>
                <a:cs typeface="Arial" panose="020B0604020202020204" pitchFamily="34" charset="0"/>
              </a:rPr>
              <a:t>predict</a:t>
            </a:r>
            <a:r>
              <a:rPr lang="en-GB" sz="2000" dirty="0">
                <a:latin typeface="Arial" panose="020B0604020202020204" pitchFamily="34" charset="0"/>
                <a:cs typeface="Arial" panose="020B0604020202020204" pitchFamily="34" charset="0"/>
              </a:rPr>
              <a:t> which individuals are most likely to benefit from different health and care interventions</a:t>
            </a:r>
          </a:p>
          <a:p>
            <a:pPr fontAlgn="base"/>
            <a:r>
              <a:rPr lang="en-GB" sz="2000" b="1" dirty="0">
                <a:solidFill>
                  <a:schemeClr val="accent1"/>
                </a:solidFill>
                <a:latin typeface="Arial" panose="020B0604020202020204" pitchFamily="34" charset="0"/>
                <a:cs typeface="Arial" panose="020B0604020202020204" pitchFamily="34" charset="0"/>
              </a:rPr>
              <a:t>Highlights</a:t>
            </a:r>
            <a:r>
              <a:rPr lang="en-GB" sz="2000" b="1"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health inequalities and inequalities in </a:t>
            </a:r>
            <a:r>
              <a:rPr lang="en-GB" sz="2000" b="1" dirty="0">
                <a:solidFill>
                  <a:schemeClr val="accent1"/>
                </a:solidFill>
                <a:latin typeface="Arial" panose="020B0604020202020204" pitchFamily="34" charset="0"/>
                <a:cs typeface="Arial" panose="020B0604020202020204" pitchFamily="34" charset="0"/>
              </a:rPr>
              <a:t>access</a:t>
            </a:r>
            <a:r>
              <a:rPr lang="en-GB" sz="2000" dirty="0">
                <a:latin typeface="Arial" panose="020B0604020202020204" pitchFamily="34" charset="0"/>
                <a:cs typeface="Arial" panose="020B0604020202020204" pitchFamily="34" charset="0"/>
              </a:rPr>
              <a:t> </a:t>
            </a:r>
          </a:p>
          <a:p>
            <a:pPr fontAlgn="base"/>
            <a:r>
              <a:rPr lang="en-GB" sz="2000" dirty="0">
                <a:latin typeface="Arial" panose="020B0604020202020204" pitchFamily="34" charset="0"/>
                <a:cs typeface="Arial" panose="020B0604020202020204" pitchFamily="34" charset="0"/>
              </a:rPr>
              <a:t>To understand and consider the best ways to meet the medical, social and </a:t>
            </a:r>
            <a:r>
              <a:rPr lang="en-GB" sz="2000" b="1" dirty="0">
                <a:solidFill>
                  <a:schemeClr val="accent1"/>
                </a:solidFill>
                <a:latin typeface="Arial" panose="020B0604020202020204" pitchFamily="34" charset="0"/>
                <a:cs typeface="Arial" panose="020B0604020202020204" pitchFamily="34" charset="0"/>
              </a:rPr>
              <a:t>wellbeing care </a:t>
            </a:r>
            <a:r>
              <a:rPr lang="en-GB" sz="2000" dirty="0">
                <a:latin typeface="Arial" panose="020B0604020202020204" pitchFamily="34" charset="0"/>
                <a:cs typeface="Arial" panose="020B0604020202020204" pitchFamily="34" charset="0"/>
              </a:rPr>
              <a:t>needs of both individuals and communities within a defined population. </a:t>
            </a:r>
          </a:p>
          <a:p>
            <a:pPr fontAlgn="base"/>
            <a:r>
              <a:rPr lang="en-GB" sz="2000" dirty="0">
                <a:latin typeface="Arial" panose="020B0604020202020204" pitchFamily="34" charset="0"/>
                <a:cs typeface="Arial" panose="020B0604020202020204" pitchFamily="34" charset="0"/>
              </a:rPr>
              <a:t>Identifies </a:t>
            </a:r>
            <a:r>
              <a:rPr lang="en-GB" sz="2000" b="1" dirty="0">
                <a:solidFill>
                  <a:schemeClr val="accent1"/>
                </a:solidFill>
                <a:latin typeface="Arial" panose="020B0604020202020204" pitchFamily="34" charset="0"/>
                <a:cs typeface="Arial" panose="020B0604020202020204" pitchFamily="34" charset="0"/>
              </a:rPr>
              <a:t>missed elements of pathways</a:t>
            </a:r>
            <a:r>
              <a:rPr lang="en-GB" sz="2000" b="1"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of care for individuals and ensure that those gaps are filled. </a:t>
            </a:r>
            <a:endParaRPr lang="en-US" sz="2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FA8DB36-C150-414D-AEAF-302910C38B2E}"/>
              </a:ext>
            </a:extLst>
          </p:cNvPr>
          <p:cNvPicPr>
            <a:picLocks noChangeAspect="1"/>
          </p:cNvPicPr>
          <p:nvPr/>
        </p:nvPicPr>
        <p:blipFill rotWithShape="1">
          <a:blip r:embed="rId3"/>
          <a:srcRect l="30098" t="28614" r="59870" b="15628"/>
          <a:stretch/>
        </p:blipFill>
        <p:spPr>
          <a:xfrm>
            <a:off x="7754586" y="1056902"/>
            <a:ext cx="3372593" cy="5271723"/>
          </a:xfrm>
          <a:prstGeom prst="rect">
            <a:avLst/>
          </a:prstGeom>
        </p:spPr>
      </p:pic>
    </p:spTree>
    <p:extLst>
      <p:ext uri="{BB962C8B-B14F-4D97-AF65-F5344CB8AC3E}">
        <p14:creationId xmlns:p14="http://schemas.microsoft.com/office/powerpoint/2010/main" val="2402001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8D079-434E-47DC-9909-257F7B573A6F}"/>
              </a:ext>
            </a:extLst>
          </p:cNvPr>
          <p:cNvSpPr>
            <a:spLocks noGrp="1"/>
          </p:cNvSpPr>
          <p:nvPr>
            <p:ph type="title"/>
          </p:nvPr>
        </p:nvSpPr>
        <p:spPr>
          <a:xfrm>
            <a:off x="152484" y="301709"/>
            <a:ext cx="10641498" cy="611649"/>
          </a:xfrm>
        </p:spPr>
        <p:txBody>
          <a:bodyPr/>
          <a:lstStyle/>
          <a:p>
            <a:r>
              <a:rPr lang="en-US" dirty="0">
                <a:solidFill>
                  <a:schemeClr val="accent1"/>
                </a:solidFill>
              </a:rPr>
              <a:t>Population Health</a:t>
            </a:r>
            <a:endParaRPr lang="en-GB" dirty="0"/>
          </a:p>
        </p:txBody>
      </p:sp>
      <p:sp>
        <p:nvSpPr>
          <p:cNvPr id="4" name="Content Placeholder 2">
            <a:extLst>
              <a:ext uri="{FF2B5EF4-FFF2-40B4-BE49-F238E27FC236}">
                <a16:creationId xmlns:a16="http://schemas.microsoft.com/office/drawing/2014/main" id="{44A7DABD-D8B0-4397-911C-B4E6CFA34BD8}"/>
              </a:ext>
            </a:extLst>
          </p:cNvPr>
          <p:cNvSpPr>
            <a:spLocks noGrp="1"/>
          </p:cNvSpPr>
          <p:nvPr>
            <p:ph sz="quarter" idx="10"/>
          </p:nvPr>
        </p:nvSpPr>
        <p:spPr>
          <a:xfrm>
            <a:off x="5581401" y="1181007"/>
            <a:ext cx="6198921" cy="5231668"/>
          </a:xfrm>
        </p:spPr>
        <p:txBody>
          <a:bodyPr>
            <a:normAutofit/>
          </a:bodyPr>
          <a:lstStyle/>
          <a:p>
            <a:r>
              <a:rPr lang="en-GB" sz="2000" dirty="0"/>
              <a:t>U</a:t>
            </a:r>
            <a:r>
              <a:rPr lang="en-GB" sz="2000" dirty="0">
                <a:latin typeface="Arial" panose="020B0604020202020204" pitchFamily="34" charset="0"/>
                <a:cs typeface="Arial" panose="020B0604020202020204" pitchFamily="34" charset="0"/>
              </a:rPr>
              <a:t>sing the </a:t>
            </a:r>
            <a:r>
              <a:rPr lang="en-GB" sz="2000" b="1" dirty="0">
                <a:solidFill>
                  <a:schemeClr val="accent1"/>
                </a:solidFill>
                <a:latin typeface="Arial" panose="020B0604020202020204" pitchFamily="34" charset="0"/>
                <a:cs typeface="Arial" panose="020B0604020202020204" pitchFamily="34" charset="0"/>
              </a:rPr>
              <a:t>collective resources </a:t>
            </a:r>
            <a:r>
              <a:rPr lang="en-GB" sz="2000" dirty="0">
                <a:latin typeface="Arial" panose="020B0604020202020204" pitchFamily="34" charset="0"/>
                <a:cs typeface="Arial" panose="020B0604020202020204" pitchFamily="34" charset="0"/>
              </a:rPr>
              <a:t>of the local system, NHS, local authorities, the voluntary sector and others to improve the health of local areas.</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Capturing the </a:t>
            </a:r>
            <a:r>
              <a:rPr lang="en-GB" sz="2000" b="1" dirty="0">
                <a:solidFill>
                  <a:schemeClr val="accent1"/>
                </a:solidFill>
                <a:latin typeface="Arial" panose="020B0604020202020204" pitchFamily="34" charset="0"/>
                <a:cs typeface="Arial" panose="020B0604020202020204" pitchFamily="34" charset="0"/>
              </a:rPr>
              <a:t>circumstances of life</a:t>
            </a:r>
            <a:r>
              <a:rPr lang="en-GB" sz="2000" dirty="0">
                <a:solidFill>
                  <a:schemeClr val="accent1"/>
                </a:solidFill>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to tackle the multidimensional causes of ill health – the cause of the causes’.</a:t>
            </a:r>
            <a:r>
              <a:rPr lang="en-US" sz="2000" dirty="0">
                <a:latin typeface="Arial" panose="020B0604020202020204" pitchFamily="34" charset="0"/>
                <a:cs typeface="Arial" panose="020B0604020202020204" pitchFamily="34" charset="0"/>
              </a:rPr>
              <a:t>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Working out </a:t>
            </a:r>
            <a:r>
              <a:rPr lang="en-US" sz="2000" b="1" dirty="0">
                <a:solidFill>
                  <a:schemeClr val="accent1"/>
                </a:solidFill>
                <a:latin typeface="Arial" panose="020B0604020202020204" pitchFamily="34" charset="0"/>
                <a:cs typeface="Arial" panose="020B0604020202020204" pitchFamily="34" charset="0"/>
              </a:rPr>
              <a:t>who’s missing </a:t>
            </a:r>
            <a:r>
              <a:rPr lang="en-US" sz="2000" dirty="0">
                <a:latin typeface="Arial" panose="020B0604020202020204" pitchFamily="34" charset="0"/>
                <a:cs typeface="Arial" panose="020B0604020202020204" pitchFamily="34" charset="0"/>
              </a:rPr>
              <a:t>– capturing the people not seen in the data</a:t>
            </a:r>
          </a:p>
          <a:p>
            <a:endParaRPr lang="en-US"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Expanding the use of untapped data sources </a:t>
            </a:r>
            <a:r>
              <a:rPr lang="en-GB" sz="2000" b="1" dirty="0">
                <a:solidFill>
                  <a:schemeClr val="accent1"/>
                </a:solidFill>
                <a:latin typeface="Arial" panose="020B0604020202020204" pitchFamily="34" charset="0"/>
                <a:cs typeface="Arial" panose="020B0604020202020204" pitchFamily="34" charset="0"/>
              </a:rPr>
              <a:t>(proactive outreach) </a:t>
            </a:r>
            <a:r>
              <a:rPr lang="en-GB" sz="2000" dirty="0">
                <a:latin typeface="Arial" panose="020B0604020202020204" pitchFamily="34" charset="0"/>
                <a:cs typeface="Arial" panose="020B0604020202020204" pitchFamily="34" charset="0"/>
              </a:rPr>
              <a:t>and new forms of data (e.g. citizen-generated data, geographic street level data) to provide a more accurate picture of who is excluded.</a:t>
            </a:r>
          </a:p>
          <a:p>
            <a:pPr lvl="1"/>
            <a:endParaRPr lang="en-GB" dirty="0"/>
          </a:p>
          <a:p>
            <a:pPr lvl="1"/>
            <a:endParaRPr lang="en-GB" dirty="0"/>
          </a:p>
          <a:p>
            <a:pPr lvl="1"/>
            <a:endParaRPr lang="en-GB" dirty="0"/>
          </a:p>
        </p:txBody>
      </p:sp>
      <p:pic>
        <p:nvPicPr>
          <p:cNvPr id="2050" name="Picture 2">
            <a:extLst>
              <a:ext uri="{FF2B5EF4-FFF2-40B4-BE49-F238E27FC236}">
                <a16:creationId xmlns:a16="http://schemas.microsoft.com/office/drawing/2014/main" id="{76F1EED5-5806-4094-9BA5-1C9AB94482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170" y="1734757"/>
            <a:ext cx="4646222" cy="3600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246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5B0A73-BABE-4531-A26B-6204D70AE3DE}"/>
              </a:ext>
            </a:extLst>
          </p:cNvPr>
          <p:cNvSpPr>
            <a:spLocks noGrp="1"/>
          </p:cNvSpPr>
          <p:nvPr>
            <p:ph type="title"/>
          </p:nvPr>
        </p:nvSpPr>
        <p:spPr>
          <a:xfrm>
            <a:off x="158262" y="283797"/>
            <a:ext cx="10641013" cy="612775"/>
          </a:xfrm>
        </p:spPr>
        <p:txBody>
          <a:bodyPr/>
          <a:lstStyle/>
          <a:p>
            <a:r>
              <a:rPr lang="en-US" b="1" dirty="0">
                <a:solidFill>
                  <a:schemeClr val="accent1"/>
                </a:solidFill>
                <a:latin typeface="Arial" panose="020B0604020202020204" pitchFamily="34" charset="0"/>
                <a:cs typeface="Arial" panose="020B0604020202020204" pitchFamily="34" charset="0"/>
              </a:rPr>
              <a:t>PHM and </a:t>
            </a:r>
            <a:r>
              <a:rPr lang="en-US" b="1" dirty="0">
                <a:solidFill>
                  <a:schemeClr val="accent1"/>
                </a:solidFill>
              </a:rPr>
              <a:t>P</a:t>
            </a:r>
            <a:r>
              <a:rPr lang="en-US" b="1" dirty="0">
                <a:solidFill>
                  <a:schemeClr val="accent1"/>
                </a:solidFill>
                <a:latin typeface="Arial" panose="020B0604020202020204" pitchFamily="34" charset="0"/>
                <a:cs typeface="Arial" panose="020B0604020202020204" pitchFamily="34" charset="0"/>
              </a:rPr>
              <a:t>ersonalised </a:t>
            </a:r>
            <a:r>
              <a:rPr lang="en-US" b="1" dirty="0">
                <a:solidFill>
                  <a:schemeClr val="accent1"/>
                </a:solidFill>
              </a:rPr>
              <a:t>c</a:t>
            </a:r>
            <a:r>
              <a:rPr lang="en-US" b="1" dirty="0">
                <a:solidFill>
                  <a:schemeClr val="accent1"/>
                </a:solidFill>
                <a:latin typeface="Arial" panose="020B0604020202020204" pitchFamily="34" charset="0"/>
                <a:cs typeface="Arial" panose="020B0604020202020204" pitchFamily="34" charset="0"/>
              </a:rPr>
              <a:t>are</a:t>
            </a:r>
          </a:p>
        </p:txBody>
      </p:sp>
      <p:sp>
        <p:nvSpPr>
          <p:cNvPr id="2" name="TextBox 1">
            <a:extLst>
              <a:ext uri="{FF2B5EF4-FFF2-40B4-BE49-F238E27FC236}">
                <a16:creationId xmlns:a16="http://schemas.microsoft.com/office/drawing/2014/main" id="{D7B50D0E-017C-40C2-BD96-810CBC8B400D}"/>
              </a:ext>
            </a:extLst>
          </p:cNvPr>
          <p:cNvSpPr txBox="1"/>
          <p:nvPr/>
        </p:nvSpPr>
        <p:spPr>
          <a:xfrm>
            <a:off x="306599" y="1127401"/>
            <a:ext cx="7622449" cy="5663089"/>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panose="020B0604020202020204" pitchFamily="34" charset="0"/>
                <a:cs typeface="Arial" panose="020B0604020202020204" pitchFamily="34" charset="0"/>
              </a:rPr>
              <a:t>Roles</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support PCNs’ PHM approaches through </a:t>
            </a: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proactive case finding </a:t>
            </a:r>
            <a:r>
              <a:rPr kumimoji="0" lang="en-US"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people and cohorts experiencing inequality in access to and outcomes from services, including inclusion health groups and high intensity users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panose="020B0604020202020204" pitchFamily="34" charset="0"/>
              <a:cs typeface="Arial" panose="020B0604020202020204" pitchFamily="34" charset="0"/>
            </a:endParaRPr>
          </a:p>
          <a:p>
            <a:pPr>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Also support with </a:t>
            </a: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proactive outreach </a:t>
            </a:r>
            <a:r>
              <a:rPr kumimoji="0" lang="en-US"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identification and support of people who don’t usually attend primary care, reaching out to prevent ill-health and </a:t>
            </a: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target</a:t>
            </a:r>
            <a:r>
              <a:rPr kumimoji="0" lang="en-US"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undiscovered health needs. </a:t>
            </a:r>
          </a:p>
          <a:p>
            <a:pPr>
              <a:defRPr/>
            </a:pPr>
            <a:endParaRPr lang="en-US" dirty="0">
              <a:solidFill>
                <a:prstClr val="black"/>
              </a:solidFill>
              <a:latin typeface="Arial" panose="020B0604020202020204" pitchFamily="34" charset="0"/>
              <a:cs typeface="Arial" panose="020B0604020202020204" pitchFamily="34" charset="0"/>
            </a:endParaRPr>
          </a:p>
          <a:p>
            <a:pPr>
              <a:defRPr/>
            </a:pPr>
            <a:r>
              <a:rPr lang="en-GB" dirty="0">
                <a:latin typeface="Arial" panose="020B0604020202020204" pitchFamily="34" charset="0"/>
                <a:cs typeface="Arial" panose="020B0604020202020204" pitchFamily="34" charset="0"/>
              </a:rPr>
              <a:t>Proactive </a:t>
            </a:r>
            <a:r>
              <a:rPr lang="en-GB" b="1" dirty="0">
                <a:latin typeface="Arial" panose="020B0604020202020204" pitchFamily="34" charset="0"/>
                <a:cs typeface="Arial" panose="020B0604020202020204" pitchFamily="34" charset="0"/>
              </a:rPr>
              <a:t>targeting</a:t>
            </a:r>
            <a:r>
              <a:rPr lang="en-GB" dirty="0">
                <a:latin typeface="Arial" panose="020B0604020202020204" pitchFamily="34" charset="0"/>
                <a:cs typeface="Arial" panose="020B0604020202020204" pitchFamily="34" charset="0"/>
              </a:rPr>
              <a:t> within the community to identify people and cohorts experiencing inequity of quality, access and outcomes from services, such as inclusion health groups</a:t>
            </a:r>
          </a:p>
          <a:p>
            <a:pPr>
              <a:defRPr/>
            </a:pPr>
            <a:endParaRPr lang="en-US"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 proactively with communities to discover</a:t>
            </a: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hidden needs</a:t>
            </a:r>
            <a:r>
              <a:rPr kumimoji="0" lang="en-US"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engage with communities to identify solutions, and support the community to deliver sustainable and accessible support offers, reducing demand on GP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panose="020B0604020202020204" pitchFamily="34" charset="0"/>
              <a:cs typeface="Arial" panose="020B0604020202020204" pitchFamily="34" charset="0"/>
            </a:endParaRPr>
          </a:p>
          <a:p>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Collect data </a:t>
            </a:r>
            <a:r>
              <a:rPr kumimoji="0" lang="en-US"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 social and environmental factors affecting people’s health, enhancing GP population knowledge</a:t>
            </a:r>
            <a:endParaRPr lang="en-GB"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p:txBody>
      </p:sp>
      <p:pic>
        <p:nvPicPr>
          <p:cNvPr id="13" name="Picture 6" descr="Black Women's Hiking Groups Find Healing — And Sometimes Racism — On Trails  : Shots - Health News : NPR">
            <a:extLst>
              <a:ext uri="{FF2B5EF4-FFF2-40B4-BE49-F238E27FC236}">
                <a16:creationId xmlns:a16="http://schemas.microsoft.com/office/drawing/2014/main" id="{A05A8D17-CDA0-4DC4-899B-4363787D0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0078" y="1127401"/>
            <a:ext cx="3218467" cy="21492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F93F4CE-2F3F-4BAF-8D6B-02C4E74EC678}"/>
              </a:ext>
            </a:extLst>
          </p:cNvPr>
          <p:cNvPicPr>
            <a:picLocks noChangeAspect="1"/>
          </p:cNvPicPr>
          <p:nvPr/>
        </p:nvPicPr>
        <p:blipFill rotWithShape="1">
          <a:blip r:embed="rId3"/>
          <a:srcRect l="10697" t="21257" r="63115" b="17541"/>
          <a:stretch/>
        </p:blipFill>
        <p:spPr>
          <a:xfrm>
            <a:off x="8070078" y="4333201"/>
            <a:ext cx="3473167" cy="2282834"/>
          </a:xfrm>
          <a:prstGeom prst="rect">
            <a:avLst/>
          </a:prstGeom>
        </p:spPr>
      </p:pic>
      <p:pic>
        <p:nvPicPr>
          <p:cNvPr id="14" name="Picture 13">
            <a:extLst>
              <a:ext uri="{FF2B5EF4-FFF2-40B4-BE49-F238E27FC236}">
                <a16:creationId xmlns:a16="http://schemas.microsoft.com/office/drawing/2014/main" id="{B51819CB-7A7D-452D-AB5A-0F7DACAE0013}"/>
              </a:ext>
            </a:extLst>
          </p:cNvPr>
          <p:cNvPicPr>
            <a:picLocks noChangeAspect="1"/>
          </p:cNvPicPr>
          <p:nvPr/>
        </p:nvPicPr>
        <p:blipFill rotWithShape="1">
          <a:blip r:embed="rId4"/>
          <a:srcRect l="16967" t="16940" r="55738" b="21038"/>
          <a:stretch/>
        </p:blipFill>
        <p:spPr>
          <a:xfrm>
            <a:off x="9222107" y="2786792"/>
            <a:ext cx="2969893" cy="1897988"/>
          </a:xfrm>
          <a:prstGeom prst="rect">
            <a:avLst/>
          </a:prstGeom>
        </p:spPr>
      </p:pic>
    </p:spTree>
    <p:extLst>
      <p:ext uri="{BB962C8B-B14F-4D97-AF65-F5344CB8AC3E}">
        <p14:creationId xmlns:p14="http://schemas.microsoft.com/office/powerpoint/2010/main" val="1262061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Improving population health on the frontline – Jane’s story">
            <a:hlinkClick r:id="" action="ppaction://media"/>
            <a:extLst>
              <a:ext uri="{FF2B5EF4-FFF2-40B4-BE49-F238E27FC236}">
                <a16:creationId xmlns:a16="http://schemas.microsoft.com/office/drawing/2014/main" id="{9602CE81-640D-49FD-9335-ACFAB26D4369}"/>
              </a:ext>
            </a:extLst>
          </p:cNvPr>
          <p:cNvPicPr>
            <a:picLocks noGrp="1" noRot="1" noChangeAspect="1"/>
          </p:cNvPicPr>
          <p:nvPr>
            <p:ph sz="quarter" idx="10"/>
            <a:videoFile r:link="rId1"/>
          </p:nvPr>
        </p:nvPicPr>
        <p:blipFill>
          <a:blip r:embed="rId3"/>
          <a:stretch>
            <a:fillRect/>
          </a:stretch>
        </p:blipFill>
        <p:spPr>
          <a:xfrm>
            <a:off x="403730" y="1315198"/>
            <a:ext cx="8325864" cy="4703465"/>
          </a:xfrm>
          <a:prstGeom prst="rect">
            <a:avLst/>
          </a:prstGeom>
        </p:spPr>
      </p:pic>
      <p:sp>
        <p:nvSpPr>
          <p:cNvPr id="3" name="Title 2">
            <a:extLst>
              <a:ext uri="{FF2B5EF4-FFF2-40B4-BE49-F238E27FC236}">
                <a16:creationId xmlns:a16="http://schemas.microsoft.com/office/drawing/2014/main" id="{BEAF158D-293A-4799-A595-797865B09728}"/>
              </a:ext>
            </a:extLst>
          </p:cNvPr>
          <p:cNvSpPr>
            <a:spLocks noGrp="1"/>
          </p:cNvSpPr>
          <p:nvPr>
            <p:ph type="title"/>
          </p:nvPr>
        </p:nvSpPr>
        <p:spPr>
          <a:xfrm>
            <a:off x="403730" y="335851"/>
            <a:ext cx="8756073" cy="611649"/>
          </a:xfrm>
        </p:spPr>
        <p:txBody>
          <a:bodyPr/>
          <a:lstStyle/>
          <a:p>
            <a:r>
              <a:rPr lang="en-GB" b="1" dirty="0"/>
              <a:t>Jane’s story </a:t>
            </a:r>
          </a:p>
        </p:txBody>
      </p:sp>
      <p:sp>
        <p:nvSpPr>
          <p:cNvPr id="5" name="TextBox 4">
            <a:extLst>
              <a:ext uri="{FF2B5EF4-FFF2-40B4-BE49-F238E27FC236}">
                <a16:creationId xmlns:a16="http://schemas.microsoft.com/office/drawing/2014/main" id="{813AE430-2F8B-4B18-AC90-7316E218073A}"/>
              </a:ext>
            </a:extLst>
          </p:cNvPr>
          <p:cNvSpPr txBox="1"/>
          <p:nvPr/>
        </p:nvSpPr>
        <p:spPr>
          <a:xfrm>
            <a:off x="8930936" y="1127773"/>
            <a:ext cx="2857334" cy="4185761"/>
          </a:xfrm>
          <a:prstGeom prst="rect">
            <a:avLst/>
          </a:prstGeom>
          <a:noFill/>
        </p:spPr>
        <p:txBody>
          <a:bodyPr wrap="square" rtlCol="0">
            <a:spAutoFit/>
          </a:bodyPr>
          <a:lstStyle/>
          <a:p>
            <a:r>
              <a:rPr lang="en-GB" b="1" dirty="0">
                <a:solidFill>
                  <a:schemeClr val="accent1"/>
                </a:solidFill>
                <a:latin typeface="Arial" panose="020B0604020202020204" pitchFamily="34" charset="0"/>
                <a:cs typeface="Arial" panose="020B0604020202020204" pitchFamily="34" charset="0"/>
              </a:rPr>
              <a:t>Summary</a:t>
            </a:r>
            <a:r>
              <a:rPr lang="en-GB" dirty="0">
                <a:solidFill>
                  <a:schemeClr val="accent1"/>
                </a:solidFill>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Personalised care means people have choice and control over their care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They can receive help and support with things that really matter to them, instead of relying on medical interventions that might not be the best option</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Personalised care interventions and roles can be used as part of a PHM approach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hlinkClick r:id="rId4"/>
              </a:rPr>
              <a:t>https://www.youtube.com/watch?v=2y9m5fLIuR8</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138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49CABB-CBD4-469E-9E6F-C23DE2E7A54D}"/>
              </a:ext>
            </a:extLst>
          </p:cNvPr>
          <p:cNvSpPr>
            <a:spLocks noGrp="1"/>
          </p:cNvSpPr>
          <p:nvPr>
            <p:ph type="title"/>
          </p:nvPr>
        </p:nvSpPr>
        <p:spPr>
          <a:xfrm>
            <a:off x="301771" y="265741"/>
            <a:ext cx="8756073" cy="611649"/>
          </a:xfrm>
        </p:spPr>
        <p:txBody>
          <a:bodyPr/>
          <a:lstStyle/>
          <a:p>
            <a:r>
              <a:rPr lang="en-GB" b="1" dirty="0"/>
              <a:t>Personalised care 22/23</a:t>
            </a:r>
          </a:p>
        </p:txBody>
      </p:sp>
      <p:sp>
        <p:nvSpPr>
          <p:cNvPr id="4" name="TextBox 3">
            <a:extLst>
              <a:ext uri="{FF2B5EF4-FFF2-40B4-BE49-F238E27FC236}">
                <a16:creationId xmlns:a16="http://schemas.microsoft.com/office/drawing/2014/main" id="{A9D54920-0797-405A-9C68-8D5E18B10179}"/>
              </a:ext>
            </a:extLst>
          </p:cNvPr>
          <p:cNvSpPr txBox="1"/>
          <p:nvPr/>
        </p:nvSpPr>
        <p:spPr>
          <a:xfrm>
            <a:off x="301771" y="1252603"/>
            <a:ext cx="11410065" cy="5878532"/>
          </a:xfrm>
          <a:prstGeom prst="rect">
            <a:avLst/>
          </a:prstGeom>
          <a:noFill/>
        </p:spPr>
        <p:txBody>
          <a:bodyPr wrap="square" rtlCol="0">
            <a:spAutoFit/>
          </a:bodyPr>
          <a:lstStyle/>
          <a:p>
            <a:r>
              <a:rPr lang="en-GB" sz="2000" b="1" dirty="0">
                <a:solidFill>
                  <a:srgbClr val="FF0000"/>
                </a:solidFill>
                <a:latin typeface="Arial" panose="020B0604020202020204" pitchFamily="34" charset="0"/>
                <a:cs typeface="Arial" panose="020B0604020202020204" pitchFamily="34" charset="0"/>
              </a:rPr>
              <a:t>NEW for 22/23 – </a:t>
            </a:r>
            <a:r>
              <a:rPr lang="en-GB" sz="2000" b="1" dirty="0">
                <a:latin typeface="Arial" panose="020B0604020202020204" pitchFamily="34" charset="0"/>
                <a:cs typeface="Arial" panose="020B0604020202020204" pitchFamily="34" charset="0"/>
              </a:rPr>
              <a:t>introduction of the personalised care service specification – proactive social prescribing </a:t>
            </a:r>
            <a:r>
              <a:rPr lang="en-GB" sz="2000" dirty="0">
                <a:latin typeface="Arial" panose="020B0604020202020204" pitchFamily="34" charset="0"/>
                <a:cs typeface="Arial" panose="020B0604020202020204" pitchFamily="34" charset="0"/>
                <a:hlinkClick r:id="rId2"/>
              </a:rPr>
              <a:t>https://www.england.nhs.uk/wp-content/uploads/2022/03/directed-enhanced-service-personalised-care-March-2022.pdf</a:t>
            </a:r>
            <a:r>
              <a:rPr lang="en-GB" sz="2000"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Supports the Tackling Neighbourhood Inequalities service specification) </a:t>
            </a:r>
            <a:r>
              <a:rPr lang="en-GB" sz="2000" dirty="0">
                <a:latin typeface="Arial" panose="020B0604020202020204" pitchFamily="34" charset="0"/>
                <a:cs typeface="Arial" panose="020B0604020202020204" pitchFamily="34" charset="0"/>
              </a:rPr>
              <a:t>https://www.england.nhs.uk/wp-content/uploads/2022/02/B1366-tackling-neighbourhood-health-inequalities-supplementary-guidance-v1.1.pdf</a:t>
            </a:r>
          </a:p>
          <a:p>
            <a:endParaRPr lang="en-GB" sz="2000" dirty="0">
              <a:latin typeface="Arial" panose="020B0604020202020204" pitchFamily="34" charset="0"/>
              <a:cs typeface="Arial" panose="020B0604020202020204" pitchFamily="34" charset="0"/>
            </a:endParaRPr>
          </a:p>
          <a:p>
            <a:r>
              <a:rPr lang="en-GB" sz="2000" b="1" dirty="0">
                <a:solidFill>
                  <a:srgbClr val="FF0000"/>
                </a:solidFill>
                <a:latin typeface="Arial" panose="020B0604020202020204" pitchFamily="34" charset="0"/>
                <a:cs typeface="Arial" panose="020B0604020202020204" pitchFamily="34" charset="0"/>
              </a:rPr>
              <a:t>By 30 September 2022, </a:t>
            </a:r>
            <a:r>
              <a:rPr lang="en-GB" sz="2000" dirty="0">
                <a:latin typeface="Arial" panose="020B0604020202020204" pitchFamily="34" charset="0"/>
                <a:cs typeface="Arial" panose="020B0604020202020204" pitchFamily="34" charset="0"/>
              </a:rPr>
              <a:t>as part of a broader social prescribing service, a PCN and commissioner must jointly work with stakeholders including local authority commissioners, VCSE partners and local clinical leaders, to design, agree and put in place a targeted programme to proactively offer and improve access to social prescribing to an identified cohort with unmet needs. This plan must take into account views of people with lived experience.</a:t>
            </a:r>
          </a:p>
          <a:p>
            <a:endParaRPr lang="en-GB" sz="2000" dirty="0">
              <a:latin typeface="Arial" panose="020B0604020202020204" pitchFamily="34" charset="0"/>
              <a:cs typeface="Arial" panose="020B0604020202020204" pitchFamily="34" charset="0"/>
            </a:endParaRPr>
          </a:p>
          <a:p>
            <a:r>
              <a:rPr lang="en-GB" sz="2000" b="1" dirty="0">
                <a:solidFill>
                  <a:srgbClr val="FF0000"/>
                </a:solidFill>
                <a:latin typeface="Arial" panose="020B0604020202020204" pitchFamily="34" charset="0"/>
                <a:cs typeface="Arial" panose="020B0604020202020204" pitchFamily="34" charset="0"/>
              </a:rPr>
              <a:t>From 1 October 2022</a:t>
            </a:r>
            <a:r>
              <a:rPr lang="en-GB" sz="2000" dirty="0">
                <a:latin typeface="Arial" panose="020B0604020202020204" pitchFamily="34" charset="0"/>
                <a:cs typeface="Arial" panose="020B0604020202020204" pitchFamily="34" charset="0"/>
              </a:rPr>
              <a:t>, commence delivery of the proactive social prescribing service for the identified cohort.</a:t>
            </a:r>
          </a:p>
          <a:p>
            <a:endParaRPr lang="en-GB" sz="2000" dirty="0">
              <a:latin typeface="Arial" panose="020B0604020202020204" pitchFamily="34" charset="0"/>
              <a:cs typeface="Arial" panose="020B0604020202020204" pitchFamily="34" charset="0"/>
            </a:endParaRPr>
          </a:p>
          <a:p>
            <a:r>
              <a:rPr lang="en-GB" sz="2000" b="1" dirty="0">
                <a:solidFill>
                  <a:srgbClr val="FF0000"/>
                </a:solidFill>
                <a:latin typeface="Arial" panose="020B0604020202020204" pitchFamily="34" charset="0"/>
                <a:cs typeface="Arial" panose="020B0604020202020204" pitchFamily="34" charset="0"/>
              </a:rPr>
              <a:t>By 31 March 2023 </a:t>
            </a:r>
            <a:r>
              <a:rPr lang="en-GB" sz="2000" dirty="0">
                <a:latin typeface="Arial" panose="020B0604020202020204" pitchFamily="34" charset="0"/>
                <a:cs typeface="Arial" panose="020B0604020202020204" pitchFamily="34" charset="0"/>
              </a:rPr>
              <a:t>review cohort definition and extend the offer of proactive social prescribing based on an assessment of the population health needs and PCN capacity </a:t>
            </a:r>
          </a:p>
          <a:p>
            <a:endParaRPr lang="en-GB"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686268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Infographic showing an overview of Core20PLUS5 and its key components. Text content is as follows:&#10;&#10;Reducing healthcare inequalities: The Core20PLUS5 approach is designed to support Integrated Care Systems to&#10;drive targeted action in health inequalities improvement.&#10;&#10;The approach is made up of three key parts. The first two parts together provide a population&#10;identification framework designed to be used at ICS level to offer direction &amp; focus in improving health inequalities. &#10;&#10;1.Core20:&#10;• The most deprived 20% of the national population as identified by the national Index of Multiple Deprivation (IMD). The IMD has seven domains with indicators accounting for a wide range of social determinants of health.&#10;&#10;2.PLUS:&#10;• ICS-determined population groups experiencing poorer than average health access, experience and/or outcomes, but not captured in the ‘Core20’ alone. This should be based on ICS population health data.&#10;• Inclusion health groups include: ethnic minority communities, coastal communities, people with multi-morbidities, protected characteristic groups, people experiencing&#10;homelessness, drug and alcohol dependence, vulnerable migrants, Gypsy, Roma and Traveller communities, sex workers, people in contact with the justice system, victims of modern slavery and other socially excluded groups. &#10;&#10;The final part sets out five clinical areas of focus.&#10;&#10;3. 5:&#10;1. Maternity: ensuring continuity of care for 75% of women from BAME communities and from the most deprived groups&#10;2. Severe Mental Illness (SMI): ensuring annual health checks for 60% of those living with SMI (bringing SMI in line with the success seen in Learning Disabilities)&#10;3. Chronic Respiratory Disease: a clear focus&#10;on Chronic Obstructive Pulmonary Disease (COPD) driving up uptake of Covid, Flu and&#10;Pneumonia vaccines to reduce infective exacerbations and emergency hospital&#10;admissions due to those exacerbations&#10;4. Early Cancer Diagnosis: 75% of cases diagnosed at stage 1 or 2 by 2028&#10;5. Hypertension Case-Finding: to allow for interventions to optimise BP and minimise the risk of myocardial infarction and stroke&#10;">
            <a:extLst>
              <a:ext uri="{FF2B5EF4-FFF2-40B4-BE49-F238E27FC236}">
                <a16:creationId xmlns:a16="http://schemas.microsoft.com/office/drawing/2014/main" id="{7FCB23B5-05A1-4CE7-8F6E-86AFA0649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105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564B00-A1F7-4982-9131-A0704BEFEC51}"/>
              </a:ext>
            </a:extLst>
          </p:cNvPr>
          <p:cNvSpPr/>
          <p:nvPr/>
        </p:nvSpPr>
        <p:spPr>
          <a:xfrm>
            <a:off x="132743" y="47023"/>
            <a:ext cx="10176177" cy="895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Support for introducing SPLWs</a:t>
            </a:r>
          </a:p>
        </p:txBody>
      </p:sp>
      <p:sp>
        <p:nvSpPr>
          <p:cNvPr id="13" name="Content Placeholder 12">
            <a:extLst>
              <a:ext uri="{FF2B5EF4-FFF2-40B4-BE49-F238E27FC236}">
                <a16:creationId xmlns:a16="http://schemas.microsoft.com/office/drawing/2014/main" id="{6F011BBA-F740-4E44-A33D-37D8FB690E7E}"/>
              </a:ext>
            </a:extLst>
          </p:cNvPr>
          <p:cNvSpPr>
            <a:spLocks noGrp="1"/>
          </p:cNvSpPr>
          <p:nvPr>
            <p:ph sz="quarter" idx="10"/>
          </p:nvPr>
        </p:nvSpPr>
        <p:spPr>
          <a:xfrm>
            <a:off x="270529" y="1174886"/>
            <a:ext cx="7742761" cy="5188366"/>
          </a:xfrm>
        </p:spPr>
        <p:txBody>
          <a:bodyPr vert="horz" lIns="91440" tIns="45720" rIns="91440" bIns="45720" rtlCol="0" anchor="t">
            <a:noAutofit/>
          </a:bodyPr>
          <a:lstStyle/>
          <a:p>
            <a:pPr marL="0" indent="0">
              <a:lnSpc>
                <a:spcPct val="150000"/>
              </a:lnSpc>
              <a:spcBef>
                <a:spcPts val="0"/>
              </a:spcBef>
              <a:spcAft>
                <a:spcPts val="600"/>
              </a:spcAft>
              <a:buNone/>
            </a:pPr>
            <a:r>
              <a:rPr lang="en-GB" sz="2000" b="1" dirty="0">
                <a:hlinkClick r:id="rId3"/>
              </a:rPr>
              <a:t>SP and community-based support summary guide</a:t>
            </a:r>
            <a:endParaRPr lang="en-GB" sz="2000" b="1" dirty="0"/>
          </a:p>
          <a:p>
            <a:pPr marL="0" indent="0">
              <a:lnSpc>
                <a:spcPct val="150000"/>
              </a:lnSpc>
              <a:spcBef>
                <a:spcPts val="0"/>
              </a:spcBef>
              <a:spcAft>
                <a:spcPts val="900"/>
              </a:spcAft>
              <a:buClr>
                <a:srgbClr val="0070C0"/>
              </a:buClr>
              <a:buSzPct val="90000"/>
              <a:buNone/>
            </a:pPr>
            <a:r>
              <a:rPr lang="en-GB" sz="2000" b="1" dirty="0">
                <a:hlinkClick r:id="rId4"/>
              </a:rPr>
              <a:t>Reference guide &amp; technical annexes for PCNs</a:t>
            </a:r>
            <a:endParaRPr lang="en-GB" sz="2000" b="1" dirty="0"/>
          </a:p>
          <a:p>
            <a:pPr marL="0" indent="0">
              <a:lnSpc>
                <a:spcPct val="150000"/>
              </a:lnSpc>
              <a:spcBef>
                <a:spcPts val="0"/>
              </a:spcBef>
              <a:spcAft>
                <a:spcPts val="900"/>
              </a:spcAft>
              <a:buClr>
                <a:srgbClr val="0070C0"/>
              </a:buClr>
              <a:buSzPct val="90000"/>
              <a:buNone/>
            </a:pPr>
            <a:r>
              <a:rPr lang="en-GB" sz="2000" dirty="0">
                <a:solidFill>
                  <a:srgbClr val="317DC5"/>
                </a:solidFill>
              </a:rPr>
              <a:t>Interactive</a:t>
            </a:r>
            <a:r>
              <a:rPr lang="en-GB" sz="2000" b="1" dirty="0">
                <a:solidFill>
                  <a:srgbClr val="317DC5"/>
                </a:solidFill>
              </a:rPr>
              <a:t> </a:t>
            </a:r>
            <a:r>
              <a:rPr lang="en-GB" sz="2000" b="1" u="sng" dirty="0">
                <a:hlinkClick r:id="rId5"/>
              </a:rPr>
              <a:t>Welcome &amp; induction pack</a:t>
            </a:r>
            <a:r>
              <a:rPr lang="en-GB" sz="2000" dirty="0">
                <a:solidFill>
                  <a:srgbClr val="0070C0"/>
                </a:solidFill>
              </a:rPr>
              <a:t> for SPLWs</a:t>
            </a:r>
            <a:endParaRPr lang="en-GB" sz="2000" u="sng" dirty="0">
              <a:solidFill>
                <a:srgbClr val="0070C0"/>
              </a:solidFill>
              <a:hlinkClick r:id="rId3">
                <a:extLst>
                  <a:ext uri="{A12FA001-AC4F-418D-AE19-62706E023703}">
                    <ahyp:hlinkClr xmlns:ahyp="http://schemas.microsoft.com/office/drawing/2018/hyperlinkcolor" val="tx"/>
                  </a:ext>
                </a:extLst>
              </a:hlinkClick>
            </a:endParaRPr>
          </a:p>
          <a:p>
            <a:pPr marL="0" indent="0">
              <a:lnSpc>
                <a:spcPct val="150000"/>
              </a:lnSpc>
              <a:spcBef>
                <a:spcPts val="0"/>
              </a:spcBef>
              <a:spcAft>
                <a:spcPts val="900"/>
              </a:spcAft>
              <a:buClr>
                <a:srgbClr val="0070C0"/>
              </a:buClr>
              <a:buSzPct val="90000"/>
              <a:buNone/>
            </a:pPr>
            <a:r>
              <a:rPr lang="en-GB" sz="2000" u="sng" dirty="0">
                <a:solidFill>
                  <a:srgbClr val="0070C0"/>
                </a:solidFill>
                <a:hlinkClick r:id="rId6">
                  <a:extLst>
                    <a:ext uri="{A12FA001-AC4F-418D-AE19-62706E023703}">
                      <ahyp:hlinkClr xmlns:ahyp="http://schemas.microsoft.com/office/drawing/2018/hyperlinkcolor" val="tx"/>
                    </a:ext>
                  </a:extLst>
                </a:hlinkClick>
              </a:rPr>
              <a:t>Themed </a:t>
            </a:r>
            <a:r>
              <a:rPr lang="en-GB" sz="2000" b="1" u="sng" dirty="0">
                <a:solidFill>
                  <a:srgbClr val="0070C0"/>
                </a:solidFill>
                <a:hlinkClick r:id="rId6">
                  <a:extLst>
                    <a:ext uri="{A12FA001-AC4F-418D-AE19-62706E023703}">
                      <ahyp:hlinkClr xmlns:ahyp="http://schemas.microsoft.com/office/drawing/2018/hyperlinkcolor" val="tx"/>
                    </a:ext>
                  </a:extLst>
                </a:hlinkClick>
              </a:rPr>
              <a:t>fortnightly webinars</a:t>
            </a:r>
            <a:r>
              <a:rPr lang="en-GB" sz="2000" dirty="0">
                <a:solidFill>
                  <a:srgbClr val="317DC5"/>
                </a:solidFill>
              </a:rPr>
              <a:t> – over 6,500 attended live</a:t>
            </a:r>
          </a:p>
          <a:p>
            <a:pPr marL="0" indent="0">
              <a:lnSpc>
                <a:spcPct val="150000"/>
              </a:lnSpc>
              <a:spcBef>
                <a:spcPts val="0"/>
              </a:spcBef>
              <a:spcAft>
                <a:spcPts val="900"/>
              </a:spcAft>
              <a:buClr>
                <a:srgbClr val="0070C0"/>
              </a:buClr>
              <a:buSzPct val="90000"/>
              <a:buNone/>
            </a:pPr>
            <a:r>
              <a:rPr lang="en-GB" sz="2000" b="1" dirty="0">
                <a:solidFill>
                  <a:srgbClr val="0070C0"/>
                </a:solidFill>
                <a:hlinkClick r:id="rId7">
                  <a:extLst>
                    <a:ext uri="{A12FA001-AC4F-418D-AE19-62706E023703}">
                      <ahyp:hlinkClr xmlns:ahyp="http://schemas.microsoft.com/office/drawing/2018/hyperlinkcolor" val="tx"/>
                    </a:ext>
                  </a:extLst>
                </a:hlinkClick>
              </a:rPr>
              <a:t>12 Free HEE accredited online learning </a:t>
            </a:r>
            <a:r>
              <a:rPr lang="en-GB" sz="2000" b="1" dirty="0">
                <a:solidFill>
                  <a:srgbClr val="0070C0"/>
                </a:solidFill>
              </a:rPr>
              <a:t>modules – 3 new</a:t>
            </a:r>
            <a:endParaRPr lang="en-GB" sz="2000" dirty="0">
              <a:solidFill>
                <a:srgbClr val="0070C0"/>
              </a:solidFill>
            </a:endParaRPr>
          </a:p>
          <a:p>
            <a:pPr marL="0" indent="0">
              <a:lnSpc>
                <a:spcPct val="150000"/>
              </a:lnSpc>
              <a:spcBef>
                <a:spcPts val="0"/>
              </a:spcBef>
              <a:spcAft>
                <a:spcPts val="900"/>
              </a:spcAft>
              <a:buClr>
                <a:srgbClr val="0070C0"/>
              </a:buClr>
              <a:buSzPct val="90000"/>
              <a:buNone/>
            </a:pPr>
            <a:r>
              <a:rPr lang="en-GB" sz="2000" b="1" dirty="0">
                <a:solidFill>
                  <a:srgbClr val="0070C0"/>
                </a:solidFill>
              </a:rPr>
              <a:t>Online SP collaborative community on NHS Futures and Fortnightly</a:t>
            </a:r>
            <a:r>
              <a:rPr lang="en-GB" sz="2000" dirty="0">
                <a:solidFill>
                  <a:srgbClr val="0070C0"/>
                </a:solidFill>
              </a:rPr>
              <a:t> </a:t>
            </a:r>
            <a:r>
              <a:rPr lang="en-GB" sz="2000" b="1" dirty="0">
                <a:solidFill>
                  <a:srgbClr val="0070C0"/>
                </a:solidFill>
              </a:rPr>
              <a:t>SP</a:t>
            </a:r>
            <a:r>
              <a:rPr lang="en-GB" sz="2000" dirty="0">
                <a:solidFill>
                  <a:srgbClr val="0070C0"/>
                </a:solidFill>
              </a:rPr>
              <a:t> </a:t>
            </a:r>
            <a:r>
              <a:rPr lang="en-GB" sz="2000" b="1" dirty="0">
                <a:solidFill>
                  <a:srgbClr val="0070C0"/>
                </a:solidFill>
              </a:rPr>
              <a:t>Bulletin; </a:t>
            </a:r>
            <a:r>
              <a:rPr lang="en-GB" sz="2000" dirty="0">
                <a:solidFill>
                  <a:srgbClr val="0070C0"/>
                </a:solidFill>
              </a:rPr>
              <a:t>Sign up via </a:t>
            </a:r>
            <a:r>
              <a:rPr lang="en-GB" sz="2000" b="1" u="sng" dirty="0">
                <a:solidFill>
                  <a:srgbClr val="0070C0"/>
                </a:solidFill>
                <a:hlinkClick r:id="rId8">
                  <a:extLst>
                    <a:ext uri="{A12FA001-AC4F-418D-AE19-62706E023703}">
                      <ahyp:hlinkClr xmlns:ahyp="http://schemas.microsoft.com/office/drawing/2018/hyperlinkcolor" val="tx"/>
                    </a:ext>
                  </a:extLst>
                </a:hlinkClick>
              </a:rPr>
              <a:t>england.socialprescribing@nhs.net</a:t>
            </a:r>
            <a:r>
              <a:rPr lang="en-GB" sz="2000" b="1" dirty="0">
                <a:solidFill>
                  <a:srgbClr val="0070C0"/>
                </a:solidFill>
              </a:rPr>
              <a:t> </a:t>
            </a:r>
            <a:endParaRPr lang="en-GB" sz="2000" dirty="0">
              <a:solidFill>
                <a:srgbClr val="0070C0"/>
              </a:solidFill>
            </a:endParaRPr>
          </a:p>
          <a:p>
            <a:pPr marL="0" indent="0">
              <a:lnSpc>
                <a:spcPct val="150000"/>
              </a:lnSpc>
              <a:spcBef>
                <a:spcPts val="0"/>
              </a:spcBef>
              <a:spcAft>
                <a:spcPts val="900"/>
              </a:spcAft>
              <a:buClr>
                <a:srgbClr val="0070C0"/>
              </a:buClr>
              <a:buSzPct val="90000"/>
              <a:buNone/>
            </a:pPr>
            <a:r>
              <a:rPr lang="en-GB" sz="2000" dirty="0">
                <a:solidFill>
                  <a:srgbClr val="0070C0"/>
                </a:solidFill>
              </a:rPr>
              <a:t>Draft Competency Framework and Workforce roadmap</a:t>
            </a:r>
          </a:p>
          <a:p>
            <a:pPr marL="144000" indent="-144000">
              <a:lnSpc>
                <a:spcPct val="100000"/>
              </a:lnSpc>
              <a:spcBef>
                <a:spcPts val="0"/>
              </a:spcBef>
              <a:spcAft>
                <a:spcPts val="900"/>
              </a:spcAft>
              <a:buClr>
                <a:srgbClr val="0070C0"/>
              </a:buClr>
              <a:buSzPct val="90000"/>
            </a:pPr>
            <a:endParaRPr lang="en-GB" sz="1600" dirty="0">
              <a:solidFill>
                <a:srgbClr val="0070C0"/>
              </a:solidFill>
            </a:endParaRPr>
          </a:p>
          <a:p>
            <a:pPr marL="144000" indent="-144000">
              <a:lnSpc>
                <a:spcPct val="100000"/>
              </a:lnSpc>
              <a:spcBef>
                <a:spcPts val="0"/>
              </a:spcBef>
              <a:spcAft>
                <a:spcPts val="900"/>
              </a:spcAft>
              <a:buClr>
                <a:srgbClr val="0070C0"/>
              </a:buClr>
              <a:buSzPct val="90000"/>
            </a:pPr>
            <a:endParaRPr lang="en-GB" sz="1600" dirty="0">
              <a:solidFill>
                <a:srgbClr val="0070C0"/>
              </a:solidFill>
            </a:endParaRPr>
          </a:p>
        </p:txBody>
      </p:sp>
      <p:pic>
        <p:nvPicPr>
          <p:cNvPr id="2" name="Picture 1">
            <a:extLst>
              <a:ext uri="{FF2B5EF4-FFF2-40B4-BE49-F238E27FC236}">
                <a16:creationId xmlns:a16="http://schemas.microsoft.com/office/drawing/2014/main" id="{98607793-D8F0-4A2A-90C7-9225DFB22227}"/>
              </a:ext>
            </a:extLst>
          </p:cNvPr>
          <p:cNvPicPr>
            <a:picLocks noChangeAspect="1"/>
          </p:cNvPicPr>
          <p:nvPr/>
        </p:nvPicPr>
        <p:blipFill rotWithShape="1">
          <a:blip r:embed="rId9"/>
          <a:srcRect l="17609" t="30500" r="69459" b="11682"/>
          <a:stretch/>
        </p:blipFill>
        <p:spPr>
          <a:xfrm>
            <a:off x="8013291" y="1174886"/>
            <a:ext cx="3908179" cy="5505968"/>
          </a:xfrm>
          <a:prstGeom prst="rect">
            <a:avLst/>
          </a:prstGeom>
        </p:spPr>
      </p:pic>
    </p:spTree>
    <p:extLst>
      <p:ext uri="{BB962C8B-B14F-4D97-AF65-F5344CB8AC3E}">
        <p14:creationId xmlns:p14="http://schemas.microsoft.com/office/powerpoint/2010/main" val="3356109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7AC5B-FF43-4644-9D14-F740BD8B0C5F}"/>
              </a:ext>
            </a:extLst>
          </p:cNvPr>
          <p:cNvSpPr>
            <a:spLocks noGrp="1"/>
          </p:cNvSpPr>
          <p:nvPr>
            <p:ph type="title"/>
          </p:nvPr>
        </p:nvSpPr>
        <p:spPr>
          <a:xfrm>
            <a:off x="488037" y="275532"/>
            <a:ext cx="9769146" cy="611649"/>
          </a:xfrm>
        </p:spPr>
        <p:txBody>
          <a:bodyPr>
            <a:noAutofit/>
          </a:bodyPr>
          <a:lstStyle/>
          <a:p>
            <a:r>
              <a:rPr lang="en-GB" sz="3000" b="1" dirty="0"/>
              <a:t>Support for Health Coaching and Care Co-ordination</a:t>
            </a:r>
          </a:p>
        </p:txBody>
      </p:sp>
      <p:sp>
        <p:nvSpPr>
          <p:cNvPr id="3" name="Content Placeholder 2">
            <a:extLst>
              <a:ext uri="{FF2B5EF4-FFF2-40B4-BE49-F238E27FC236}">
                <a16:creationId xmlns:a16="http://schemas.microsoft.com/office/drawing/2014/main" id="{1057EB82-3AFE-456D-A119-6C41ED1726F9}"/>
              </a:ext>
            </a:extLst>
          </p:cNvPr>
          <p:cNvSpPr>
            <a:spLocks noGrp="1"/>
          </p:cNvSpPr>
          <p:nvPr>
            <p:ph sz="quarter" idx="10"/>
          </p:nvPr>
        </p:nvSpPr>
        <p:spPr>
          <a:xfrm>
            <a:off x="514568" y="1154144"/>
            <a:ext cx="6492379" cy="4134520"/>
          </a:xfrm>
        </p:spPr>
        <p:txBody>
          <a:bodyPr>
            <a:normAutofit lnSpcReduction="10000"/>
          </a:bodyPr>
          <a:lstStyle/>
          <a:p>
            <a:r>
              <a:rPr lang="en-GB" sz="1800" dirty="0"/>
              <a:t>A </a:t>
            </a:r>
            <a:r>
              <a:rPr lang="en-GB" sz="1800" b="1" u="sng" dirty="0">
                <a:solidFill>
                  <a:schemeClr val="accent1">
                    <a:lumMod val="75000"/>
                  </a:schemeClr>
                </a:solidFill>
                <a:hlinkClick r:id="rId3">
                  <a:extLst>
                    <a:ext uri="{A12FA001-AC4F-418D-AE19-62706E023703}">
                      <ahyp:hlinkClr xmlns:ahyp="http://schemas.microsoft.com/office/drawing/2018/hyperlinkcolor" val="tx"/>
                    </a:ext>
                  </a:extLst>
                </a:hlinkClick>
              </a:rPr>
              <a:t>welcome pack for newly appointed health and wellbeing coaches</a:t>
            </a:r>
            <a:r>
              <a:rPr lang="en-GB" sz="1800" dirty="0"/>
              <a:t> in primary care networks.</a:t>
            </a:r>
          </a:p>
          <a:p>
            <a:r>
              <a:rPr lang="en-GB" sz="1800" dirty="0"/>
              <a:t>Designed to support the delivery of health coaching, this </a:t>
            </a:r>
            <a:r>
              <a:rPr lang="en-GB" sz="1800" b="1" u="sng" dirty="0">
                <a:solidFill>
                  <a:schemeClr val="accent1">
                    <a:lumMod val="75000"/>
                  </a:schemeClr>
                </a:solidFill>
                <a:hlinkClick r:id="rId4">
                  <a:extLst>
                    <a:ext uri="{A12FA001-AC4F-418D-AE19-62706E023703}">
                      <ahyp:hlinkClr xmlns:ahyp="http://schemas.microsoft.com/office/drawing/2018/hyperlinkcolor" val="tx"/>
                    </a:ext>
                  </a:extLst>
                </a:hlinkClick>
              </a:rPr>
              <a:t>guide and technical annexes </a:t>
            </a:r>
            <a:r>
              <a:rPr lang="en-GB" sz="1800" dirty="0"/>
              <a:t>should be used when commissioning and when deciding what can or should be counted and reported as health coaching in a local area.</a:t>
            </a:r>
          </a:p>
          <a:p>
            <a:r>
              <a:rPr lang="en-GB" sz="1800" b="1" u="sng" dirty="0">
                <a:solidFill>
                  <a:schemeClr val="accent1">
                    <a:lumMod val="75000"/>
                  </a:schemeClr>
                </a:solidFill>
                <a:hlinkClick r:id="rId3">
                  <a:extLst>
                    <a:ext uri="{A12FA001-AC4F-418D-AE19-62706E023703}">
                      <ahyp:hlinkClr xmlns:ahyp="http://schemas.microsoft.com/office/drawing/2018/hyperlinkcolor" val="tx"/>
                    </a:ext>
                  </a:extLst>
                </a:hlinkClick>
              </a:rPr>
              <a:t>A Care Coordinators’ welcome pack</a:t>
            </a:r>
            <a:r>
              <a:rPr lang="en-GB" sz="1800" dirty="0"/>
              <a:t> for newly appointed care coordinators in primary care networks.</a:t>
            </a:r>
          </a:p>
          <a:p>
            <a:r>
              <a:rPr lang="en-GB" sz="1800" dirty="0"/>
              <a:t>A </a:t>
            </a:r>
            <a:r>
              <a:rPr lang="en-GB" sz="1800" b="1" u="sng" dirty="0">
                <a:solidFill>
                  <a:schemeClr val="accent1">
                    <a:lumMod val="75000"/>
                  </a:schemeClr>
                </a:solidFill>
                <a:hlinkClick r:id="rId5">
                  <a:extLst>
                    <a:ext uri="{A12FA001-AC4F-418D-AE19-62706E023703}">
                      <ahyp:hlinkClr xmlns:ahyp="http://schemas.microsoft.com/office/drawing/2018/hyperlinkcolor" val="tx"/>
                    </a:ext>
                  </a:extLst>
                </a:hlinkClick>
              </a:rPr>
              <a:t>supported self-management summary guide</a:t>
            </a:r>
            <a:r>
              <a:rPr lang="en-GB" sz="1800" dirty="0"/>
              <a:t>.</a:t>
            </a:r>
          </a:p>
          <a:p>
            <a:r>
              <a:rPr lang="en-GB" sz="1800" dirty="0"/>
              <a:t>Monthly share and learn webinars.</a:t>
            </a:r>
          </a:p>
          <a:p>
            <a:r>
              <a:rPr lang="en-GB" sz="1800" dirty="0"/>
              <a:t>Future NHS online Health and Wellbeing Coach and Care Co-ordinator workspace.</a:t>
            </a:r>
          </a:p>
          <a:p>
            <a:r>
              <a:rPr lang="en-GB" sz="1800" dirty="0"/>
              <a:t>Email </a:t>
            </a:r>
            <a:r>
              <a:rPr lang="en-GB" sz="1800" b="1" u="sng" dirty="0">
                <a:solidFill>
                  <a:schemeClr val="accent1">
                    <a:lumMod val="75000"/>
                  </a:schemeClr>
                </a:solidFill>
                <a:hlinkClick r:id="rId6">
                  <a:extLst>
                    <a:ext uri="{A12FA001-AC4F-418D-AE19-62706E023703}">
                      <ahyp:hlinkClr xmlns:ahyp="http://schemas.microsoft.com/office/drawing/2018/hyperlinkcolor" val="tx"/>
                    </a:ext>
                  </a:extLst>
                </a:hlinkClick>
              </a:rPr>
              <a:t>england.supportedselfmanagement@nhs.net</a:t>
            </a:r>
            <a:r>
              <a:rPr lang="en-GB" sz="1800" b="1" u="sng" dirty="0">
                <a:solidFill>
                  <a:schemeClr val="accent1">
                    <a:lumMod val="75000"/>
                  </a:schemeClr>
                </a:solidFill>
              </a:rPr>
              <a:t> for more information.</a:t>
            </a:r>
            <a:endParaRPr lang="en-GB" sz="1800" b="1" dirty="0">
              <a:solidFill>
                <a:schemeClr val="accent1">
                  <a:lumMod val="75000"/>
                </a:schemeClr>
              </a:solidFill>
            </a:endParaRPr>
          </a:p>
          <a:p>
            <a:endParaRPr lang="en-GB" dirty="0"/>
          </a:p>
          <a:p>
            <a:endParaRPr lang="en-GB" dirty="0"/>
          </a:p>
        </p:txBody>
      </p:sp>
      <p:pic>
        <p:nvPicPr>
          <p:cNvPr id="5" name="Picture 4">
            <a:extLst>
              <a:ext uri="{FF2B5EF4-FFF2-40B4-BE49-F238E27FC236}">
                <a16:creationId xmlns:a16="http://schemas.microsoft.com/office/drawing/2014/main" id="{949A418B-DE03-4FE7-B737-B029DBE8CF10}"/>
              </a:ext>
            </a:extLst>
          </p:cNvPr>
          <p:cNvPicPr>
            <a:picLocks noChangeAspect="1"/>
          </p:cNvPicPr>
          <p:nvPr/>
        </p:nvPicPr>
        <p:blipFill rotWithShape="1">
          <a:blip r:embed="rId7"/>
          <a:srcRect l="45001" t="19304" r="26903" b="9453"/>
          <a:stretch/>
        </p:blipFill>
        <p:spPr>
          <a:xfrm>
            <a:off x="7911245" y="1206487"/>
            <a:ext cx="3116483" cy="4445025"/>
          </a:xfrm>
          <a:prstGeom prst="rect">
            <a:avLst/>
          </a:prstGeom>
          <a:effectLst>
            <a:outerShdw blurRad="50800" dist="50800" dir="5400000" algn="ctr" rotWithShape="0">
              <a:schemeClr val="bg2">
                <a:lumMod val="75000"/>
              </a:schemeClr>
            </a:outerShdw>
          </a:effectLst>
        </p:spPr>
      </p:pic>
    </p:spTree>
    <p:extLst>
      <p:ext uri="{BB962C8B-B14F-4D97-AF65-F5344CB8AC3E}">
        <p14:creationId xmlns:p14="http://schemas.microsoft.com/office/powerpoint/2010/main" val="3329200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5A49E-0D33-4FAB-AC3C-0A44DCADA33B}"/>
              </a:ext>
            </a:extLst>
          </p:cNvPr>
          <p:cNvSpPr>
            <a:spLocks noGrp="1"/>
          </p:cNvSpPr>
          <p:nvPr>
            <p:ph type="title"/>
          </p:nvPr>
        </p:nvSpPr>
        <p:spPr/>
        <p:txBody>
          <a:bodyPr/>
          <a:lstStyle/>
          <a:p>
            <a:r>
              <a:rPr lang="en-GB" dirty="0"/>
              <a:t>The PCN advisor offer</a:t>
            </a:r>
          </a:p>
        </p:txBody>
      </p:sp>
      <p:sp>
        <p:nvSpPr>
          <p:cNvPr id="3" name="Text Placeholder 2">
            <a:extLst>
              <a:ext uri="{FF2B5EF4-FFF2-40B4-BE49-F238E27FC236}">
                <a16:creationId xmlns:a16="http://schemas.microsoft.com/office/drawing/2014/main" id="{ABBBA9D2-796D-4AC4-A667-04CCE6F55D59}"/>
              </a:ext>
            </a:extLst>
          </p:cNvPr>
          <p:cNvSpPr>
            <a:spLocks noGrp="1"/>
          </p:cNvSpPr>
          <p:nvPr>
            <p:ph type="body" idx="1"/>
          </p:nvPr>
        </p:nvSpPr>
        <p:spPr/>
        <p:txBody>
          <a:bodyPr/>
          <a:lstStyle/>
          <a:p>
            <a:endParaRPr lang="en-GB"/>
          </a:p>
        </p:txBody>
      </p:sp>
      <p:sp>
        <p:nvSpPr>
          <p:cNvPr id="4" name="Text Placeholder 3">
            <a:extLst>
              <a:ext uri="{FF2B5EF4-FFF2-40B4-BE49-F238E27FC236}">
                <a16:creationId xmlns:a16="http://schemas.microsoft.com/office/drawing/2014/main" id="{67D92AA3-2A1A-4280-A0D7-292875DDCA94}"/>
              </a:ext>
            </a:extLst>
          </p:cNvPr>
          <p:cNvSpPr>
            <a:spLocks noGrp="1"/>
          </p:cNvSpPr>
          <p:nvPr>
            <p:ph type="body" idx="2"/>
          </p:nvPr>
        </p:nvSpPr>
        <p:spPr>
          <a:xfrm>
            <a:off x="334435" y="1198015"/>
            <a:ext cx="11523133" cy="5393285"/>
          </a:xfrm>
        </p:spPr>
        <p:txBody>
          <a:bodyPr>
            <a:normAutofit fontScale="77500" lnSpcReduction="20000"/>
          </a:bodyPr>
          <a:lstStyle/>
          <a:p>
            <a:pPr marL="342900" lvl="0" indent="-342900">
              <a:buSzPts val="1000"/>
              <a:buFont typeface="Symbol" panose="05050102010706020507" pitchFamily="18" charset="2"/>
              <a:buChar char=""/>
              <a:tabLst>
                <a:tab pos="457200" algn="l"/>
              </a:tabLst>
            </a:pPr>
            <a:r>
              <a:rPr lang="en-GB" sz="1600" b="1"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A monthly, pan London ‘Connect and Share’ session</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 for those that employ and/or are looking to embed the three personalised care roles in their PCN: </a:t>
            </a:r>
            <a:r>
              <a:rPr lang="en-GB" sz="1600" b="1"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themed and open sessions</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 with presentations of good practice case studies across London plus time for Q&amp;A and discussion.  </a:t>
            </a:r>
            <a:endParaRPr lang="en-GB" sz="1600" dirty="0">
              <a:solidFill>
                <a:srgbClr val="201F1E"/>
              </a:solidFill>
              <a:effectLst/>
              <a:latin typeface="Arial" panose="020B0604020202020204" pitchFamily="34" charset="0"/>
              <a:ea typeface="Calibri" panose="020F0502020204030204" pitchFamily="34"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600" b="1"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Thu 18</a:t>
            </a:r>
            <a:r>
              <a:rPr lang="en-GB" sz="1600" b="1" baseline="300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th</a:t>
            </a:r>
            <a:r>
              <a:rPr lang="en-GB" sz="1600" b="1"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 November 12.30pm: </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Embedding the three personalised care roles. </a:t>
            </a:r>
            <a:r>
              <a:rPr lang="en-GB" sz="1600" u="sng" dirty="0">
                <a:solidFill>
                  <a:srgbClr val="201F1E"/>
                </a:solidFill>
                <a:effectLst/>
                <a:latin typeface="Arial" panose="020B0604020202020204" pitchFamily="34" charset="0"/>
                <a:ea typeface="Times New Roman" panose="02020603050405020304" pitchFamily="18" charset="0"/>
                <a:cs typeface="Arial" panose="020B0604020202020204" pitchFamily="34" charset="0"/>
                <a:hlinkClick r:id="rId2"/>
              </a:rPr>
              <a:t>RECORDING HERE</a:t>
            </a:r>
            <a:endParaRPr lang="en-GB" sz="1600" dirty="0">
              <a:solidFill>
                <a:srgbClr val="201F1E"/>
              </a:solidFill>
              <a:effectLst/>
              <a:latin typeface="Arial" panose="020B0604020202020204" pitchFamily="34" charset="0"/>
              <a:ea typeface="Calibri" panose="020F0502020204030204" pitchFamily="34"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600" b="1"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Thu 13</a:t>
            </a:r>
            <a:r>
              <a:rPr lang="en-GB" sz="1600" b="1" baseline="300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th</a:t>
            </a:r>
            <a:r>
              <a:rPr lang="en-GB" sz="1600" b="1"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 Jan 2022, 12.30pm: </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Open session (workshop) exploring different ways personalised care roles can support primary care and communities at this time: </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hlinkClick r:id="rId3"/>
              </a:rPr>
              <a:t>Slides here.</a:t>
            </a:r>
            <a:endPar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600" b="1"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Feb 2022: </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Spotlight on Care Coordinators and how best to use them (Wed 16</a:t>
            </a:r>
            <a:r>
              <a:rPr lang="en-GB" sz="1600" baseline="300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th</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 Feb 3pm) </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hlinkClick r:id="rId4"/>
              </a:rPr>
              <a:t>Recording and slides here.</a:t>
            </a:r>
            <a:endParaRPr lang="en-GB" sz="1600" dirty="0">
              <a:solidFill>
                <a:srgbClr val="201F1E"/>
              </a:solidFill>
              <a:latin typeface="Arial" panose="020B0604020202020204" pitchFamily="34" charset="0"/>
              <a:ea typeface="Times New Roman" panose="02020603050405020304" pitchFamily="18" charset="0"/>
              <a:cs typeface="Arial" panose="020B0604020202020204" pitchFamily="34" charset="0"/>
            </a:endParaRPr>
          </a:p>
          <a:p>
            <a:pPr marL="742950" marR="0" lvl="1" indent="-28575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914400" algn="l"/>
              </a:tabLst>
              <a:defRPr/>
            </a:pPr>
            <a:r>
              <a:rPr kumimoji="0" lang="en-GB" sz="1600" b="1"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Mar 2022: </a:t>
            </a: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 Spotlight on Health and Wellbeing Coaches and how best to use them </a:t>
            </a: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hlinkClick r:id="rId4"/>
              </a:rPr>
              <a:t>Recording and slides here.</a:t>
            </a:r>
            <a:endParaRPr lang="en-GB" sz="1600" dirty="0">
              <a:solidFill>
                <a:srgbClr val="201F1E"/>
              </a:solidFill>
              <a:latin typeface="Arial" panose="020B0604020202020204" pitchFamily="34" charset="0"/>
              <a:ea typeface="Times New Roman" panose="02020603050405020304" pitchFamily="18" charset="0"/>
              <a:cs typeface="Arial" panose="020B0604020202020204" pitchFamily="34" charset="0"/>
            </a:endParaRPr>
          </a:p>
          <a:p>
            <a:pPr marL="742950" marR="0" lvl="1" indent="-28575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914400" algn="l"/>
              </a:tabLst>
              <a:defRPr/>
            </a:pPr>
            <a:r>
              <a:rPr lang="en-GB" sz="1600" b="1"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Apr 2022: </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Population health and the PC ARRS roles: Today</a:t>
            </a:r>
          </a:p>
          <a:p>
            <a:pPr marL="742950" marR="0" lvl="1" indent="-28575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914400" algn="l"/>
              </a:tabLst>
              <a:defRPr/>
            </a:pPr>
            <a:endParaRPr lang="en-GB" sz="1600" dirty="0">
              <a:solidFill>
                <a:srgbClr val="201F1E"/>
              </a:solidFill>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457200" algn="l"/>
              </a:tabLst>
              <a:defRPr/>
            </a:pPr>
            <a:r>
              <a:rPr kumimoji="0" lang="en-GB" sz="1600" b="1"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1-1 support </a:t>
            </a: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 every Wednesday there will be 30 minute slots available to….</a:t>
            </a:r>
            <a:endPar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marR="0" lvl="1" indent="-28575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914400" algn="l"/>
              </a:tabLst>
              <a:defRPr/>
            </a:pP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Ask questions, explore challenges, think through strategies to use the personalised care roles, get advice on resources or peers to connect with.</a:t>
            </a:r>
            <a:endPar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Calibri" panose="020F0502020204030204" pitchFamily="34" charset="0"/>
              <a:cs typeface="Arial" panose="020B0604020202020204" pitchFamily="34" charset="0"/>
            </a:endParaRPr>
          </a:p>
          <a:p>
            <a:pPr marL="914400" marR="0" lvl="0" indent="-213429" algn="l" defTabSz="853717" rtl="0" eaLnBrk="1" fontAlgn="auto" latinLnBrk="0" hangingPunct="1">
              <a:lnSpc>
                <a:spcPct val="100000"/>
              </a:lnSpc>
              <a:spcBef>
                <a:spcPts val="560"/>
              </a:spcBef>
              <a:spcAft>
                <a:spcPts val="0"/>
              </a:spcAft>
              <a:buClr>
                <a:srgbClr val="5B9BD5"/>
              </a:buClr>
              <a:buSzPts val="1800"/>
              <a:buFont typeface="Arial" panose="020B0604020202020204" pitchFamily="34" charset="0"/>
              <a:buNone/>
              <a:tabLst/>
              <a:defRPr/>
            </a:pPr>
            <a:r>
              <a:rPr kumimoji="0" lang="en-GB" sz="1600" b="1" i="0" u="none" strike="noStrike" kern="1200" cap="none" spc="0" normalizeH="0" baseline="0" noProof="0" dirty="0">
                <a:ln>
                  <a:noFill/>
                </a:ln>
                <a:solidFill>
                  <a:srgbClr val="201F1E"/>
                </a:solidFill>
                <a:effectLst/>
                <a:highlight>
                  <a:srgbClr val="FFFF00"/>
                </a:highlight>
                <a:uLnTx/>
                <a:uFillTx/>
                <a:latin typeface="Arial" panose="020B0604020202020204" pitchFamily="34" charset="0"/>
                <a:ea typeface="Calibri" panose="020F0502020204030204" pitchFamily="34" charset="0"/>
                <a:cs typeface="Arial" panose="020B0604020202020204" pitchFamily="34" charset="0"/>
              </a:rPr>
              <a:t>Book in via the following link: </a:t>
            </a:r>
            <a:r>
              <a:rPr kumimoji="0" lang="en-GB" sz="1600" b="1" i="0" u="sng" strike="noStrike" kern="1200" cap="none" spc="0" normalizeH="0" baseline="0" noProof="0" dirty="0">
                <a:ln>
                  <a:noFill/>
                </a:ln>
                <a:solidFill>
                  <a:srgbClr val="1155CC"/>
                </a:solidFill>
                <a:effectLst/>
                <a:highlight>
                  <a:srgbClr val="FFFF00"/>
                </a:highlight>
                <a:uLnTx/>
                <a:uFillTx/>
                <a:latin typeface="Arial" panose="020B0604020202020204" pitchFamily="34" charset="0"/>
                <a:ea typeface="Calibri" panose="020F0502020204030204" pitchFamily="34" charset="0"/>
                <a:cs typeface="Arial" panose="020B0604020202020204" pitchFamily="34" charset="0"/>
                <a:hlinkClick r:id="rId5"/>
              </a:rPr>
              <a:t>https://calendly.com/pcn-advisors-london/30min</a:t>
            </a:r>
            <a:r>
              <a:rPr kumimoji="0" lang="en-GB" sz="1600" b="1" i="0" u="none" strike="noStrike" kern="1200" cap="none" spc="0" normalizeH="0" baseline="0" noProof="0" dirty="0">
                <a:ln>
                  <a:noFill/>
                </a:ln>
                <a:solidFill>
                  <a:srgbClr val="201F1E"/>
                </a:solidFill>
                <a:effectLst/>
                <a:highlight>
                  <a:srgbClr val="FFFF00"/>
                </a:highlight>
                <a:uLnTx/>
                <a:uFillTx/>
                <a:latin typeface="Arial" panose="020B0604020202020204" pitchFamily="34" charset="0"/>
                <a:ea typeface="Calibri" panose="020F0502020204030204" pitchFamily="34" charset="0"/>
                <a:cs typeface="Arial" panose="020B0604020202020204" pitchFamily="34" charset="0"/>
              </a:rPr>
              <a:t>.</a:t>
            </a:r>
            <a:r>
              <a:rPr kumimoji="0" lang="en-GB" sz="1600" b="1" i="0" u="none" strike="noStrike" kern="1200" cap="none" spc="0" normalizeH="0" baseline="0" noProof="0" dirty="0">
                <a:ln>
                  <a:noFill/>
                </a:ln>
                <a:solidFill>
                  <a:srgbClr val="201F1E"/>
                </a:solidFill>
                <a:effectLst/>
                <a:uLnTx/>
                <a:uFillTx/>
                <a:latin typeface="Arial" panose="020B0604020202020204" pitchFamily="34" charset="0"/>
                <a:ea typeface="Calibri" panose="020F0502020204030204" pitchFamily="34" charset="0"/>
                <a:cs typeface="Arial" panose="020B0604020202020204" pitchFamily="34" charset="0"/>
              </a:rPr>
              <a:t>  </a:t>
            </a:r>
            <a:endParaRPr lang="en-GB" sz="1600" b="1" dirty="0">
              <a:solidFill>
                <a:srgbClr val="201F1E"/>
              </a:solidFill>
              <a:latin typeface="Arial" panose="020B0604020202020204" pitchFamily="34" charset="0"/>
              <a:ea typeface="Calibri" panose="020F0502020204030204" pitchFamily="34" charset="0"/>
              <a:cs typeface="Arial" panose="020B0604020202020204" pitchFamily="34" charset="0"/>
            </a:endParaRPr>
          </a:p>
          <a:p>
            <a:pPr marL="914400" marR="0" lvl="0" indent="-213429" algn="l" defTabSz="853717" rtl="0" eaLnBrk="1" fontAlgn="auto" latinLnBrk="0" hangingPunct="1">
              <a:lnSpc>
                <a:spcPct val="100000"/>
              </a:lnSpc>
              <a:spcBef>
                <a:spcPts val="560"/>
              </a:spcBef>
              <a:spcAft>
                <a:spcPts val="0"/>
              </a:spcAft>
              <a:buClr>
                <a:srgbClr val="5B9BD5"/>
              </a:buClr>
              <a:buSzPts val="1800"/>
              <a:buFont typeface="Arial" panose="020B0604020202020204" pitchFamily="34" charset="0"/>
              <a:buNone/>
              <a:tabLst/>
              <a:defRPr/>
            </a:pPr>
            <a:endParaRPr lang="en-GB" sz="1600" b="1" dirty="0">
              <a:solidFill>
                <a:srgbClr val="201F1E"/>
              </a:solidFill>
              <a:latin typeface="Arial" panose="020B0604020202020204" pitchFamily="34" charset="0"/>
              <a:cs typeface="Arial" panose="020B0604020202020204" pitchFamily="34" charset="0"/>
            </a:endParaRPr>
          </a:p>
          <a:p>
            <a:pPr marL="914400" defTabSz="853717">
              <a:buClr>
                <a:srgbClr val="5B9BD5"/>
              </a:buClr>
              <a:defRPr/>
            </a:pPr>
            <a:r>
              <a:rPr lang="en-GB" sz="1600" b="1" dirty="0">
                <a:solidFill>
                  <a:srgbClr val="201F1E"/>
                </a:solidFill>
                <a:latin typeface="Arial" panose="020B0604020202020204" pitchFamily="34" charset="0"/>
                <a:cs typeface="Arial" panose="020B0604020202020204" pitchFamily="34" charset="0"/>
              </a:rPr>
              <a:t>Available to present at meetings: </a:t>
            </a:r>
            <a:r>
              <a:rPr lang="en-GB" sz="1600" dirty="0">
                <a:solidFill>
                  <a:srgbClr val="201F1E"/>
                </a:solidFill>
                <a:latin typeface="Arial" panose="020B0604020202020204" pitchFamily="34" charset="0"/>
                <a:cs typeface="Arial" panose="020B0604020202020204" pitchFamily="34" charset="0"/>
              </a:rPr>
              <a:t>The PCN advisors can come and speak at PCN or CCG meetings with CDs, PCN or ARRS managers on topics such as embedding the personalised care roles, social prescribing, how the roles can tackle health inequalities. Email us: </a:t>
            </a:r>
            <a:r>
              <a:rPr lang="en-GB" sz="1600" dirty="0">
                <a:solidFill>
                  <a:srgbClr val="201F1E"/>
                </a:solidFill>
                <a:latin typeface="Arial" panose="020B0604020202020204" pitchFamily="34" charset="0"/>
                <a:cs typeface="Arial" panose="020B0604020202020204" pitchFamily="34" charset="0"/>
                <a:hlinkClick r:id="rId6"/>
              </a:rPr>
              <a:t>hlp.socialprescribing@nhs.net</a:t>
            </a:r>
            <a:endParaRPr lang="en-GB" sz="1600" dirty="0">
              <a:solidFill>
                <a:srgbClr val="201F1E"/>
              </a:solidFill>
              <a:latin typeface="Arial" panose="020B0604020202020204" pitchFamily="34" charset="0"/>
              <a:cs typeface="Arial" panose="020B0604020202020204" pitchFamily="34" charset="0"/>
            </a:endParaRPr>
          </a:p>
          <a:p>
            <a:pPr marL="914400" marR="0" lvl="0" indent="-213429" algn="l" defTabSz="853717" rtl="0" eaLnBrk="1" fontAlgn="auto" latinLnBrk="0" hangingPunct="1">
              <a:lnSpc>
                <a:spcPct val="100000"/>
              </a:lnSpc>
              <a:spcBef>
                <a:spcPts val="560"/>
              </a:spcBef>
              <a:spcAft>
                <a:spcPts val="0"/>
              </a:spcAft>
              <a:buClr>
                <a:srgbClr val="5B9BD5"/>
              </a:buClr>
              <a:buSzPts val="1800"/>
              <a:buFont typeface="Arial" panose="020B0604020202020204" pitchFamily="34" charset="0"/>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457200" algn="l"/>
              </a:tabLst>
              <a:defRPr/>
            </a:pPr>
            <a:r>
              <a:rPr kumimoji="0" lang="en-GB" sz="1600" b="1"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WhatsApp group</a:t>
            </a: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 for those that employ and/or are looking to embed the three personalised care roles in their work to connect with each other informally. We have set this up and trial and see if it is useful. We’re open to suggestions on alternatives but for now you can join the group. Use this </a:t>
            </a:r>
            <a:r>
              <a:rPr kumimoji="0" lang="en-GB" sz="1600" b="1" i="0" u="sng"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Arial" panose="020B0604020202020204" pitchFamily="34" charset="0"/>
                <a:hlinkClick r:id="rId7"/>
              </a:rPr>
              <a:t>THIS LINK</a:t>
            </a:r>
            <a:r>
              <a:rPr kumimoji="0" lang="en-GB" sz="1600" b="1" i="0" u="sng"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Arial" panose="020B0604020202020204" pitchFamily="34" charset="0"/>
              </a:rPr>
              <a:t> </a:t>
            </a: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mn-ea"/>
                <a:cs typeface="Arial" panose="020B0604020202020204" pitchFamily="34" charset="0"/>
              </a:rPr>
              <a:t>to add your details and access the group.</a:t>
            </a:r>
          </a:p>
          <a:p>
            <a:pPr marL="426859" marR="0" lvl="0" indent="-213429" algn="l" defTabSz="853717" rtl="0" eaLnBrk="1" fontAlgn="auto" latinLnBrk="0" hangingPunct="1">
              <a:lnSpc>
                <a:spcPct val="100000"/>
              </a:lnSpc>
              <a:spcBef>
                <a:spcPts val="560"/>
              </a:spcBef>
              <a:spcAft>
                <a:spcPts val="0"/>
              </a:spcAft>
              <a:buClr>
                <a:srgbClr val="5B9BD5"/>
              </a:buClr>
              <a:buSzPts val="1800"/>
              <a:buFont typeface="Arial" panose="020B0604020202020204" pitchFamily="34" charset="0"/>
              <a:buNone/>
              <a:tabLst/>
              <a:defRPr/>
            </a:pPr>
            <a:endPar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Calibri" panose="020F0502020204030204" pitchFamily="34" charset="0"/>
              <a:cs typeface="Arial" panose="020B0604020202020204" pitchFamily="34" charset="0"/>
            </a:endParaRPr>
          </a:p>
          <a:p>
            <a:pPr marL="426859" marR="0" lvl="0" indent="-213429" algn="l" defTabSz="853717" rtl="0" eaLnBrk="1" fontAlgn="auto" latinLnBrk="0" hangingPunct="1">
              <a:lnSpc>
                <a:spcPct val="100000"/>
              </a:lnSpc>
              <a:spcBef>
                <a:spcPts val="560"/>
              </a:spcBef>
              <a:spcAft>
                <a:spcPts val="0"/>
              </a:spcAft>
              <a:buClr>
                <a:srgbClr val="5B9BD5"/>
              </a:buClr>
              <a:buSzPts val="1800"/>
              <a:buFont typeface="Arial" panose="020B0604020202020204" pitchFamily="34" charset="0"/>
              <a:buNone/>
              <a:tabLst/>
              <a:defRPr/>
            </a:pP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Calibri" panose="020F0502020204030204" pitchFamily="34" charset="0"/>
                <a:cs typeface="Arial" panose="020B0604020202020204" pitchFamily="34" charset="0"/>
              </a:rPr>
              <a:t>We also hope to : </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457200" algn="l"/>
              </a:tabLst>
              <a:defRPr/>
            </a:pPr>
            <a:r>
              <a:rPr kumimoji="0" lang="en-GB" sz="1600" b="1"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Send a monthly email</a:t>
            </a: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 with updates, resources, answers to common questions being asked, useful events and so on </a:t>
            </a:r>
            <a:endPar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457200" algn="l"/>
              </a:tabLst>
              <a:defRPr/>
            </a:pPr>
            <a:r>
              <a:rPr kumimoji="0" lang="en-GB" sz="1600" b="1"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Communicate challenges up to NHSE</a:t>
            </a: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 and the wider system, developing ideas for projects that might usefully mitigate some of these challenges </a:t>
            </a:r>
          </a:p>
          <a:p>
            <a:pPr marL="342900" marR="0" lvl="0" indent="-34290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457200" algn="l"/>
              </a:tabLst>
              <a:defRPr/>
            </a:pPr>
            <a:r>
              <a:rPr kumimoji="0" lang="en-GB" sz="1600" b="1"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Co-produced PCN toolkit &amp; FAQ Guide </a:t>
            </a: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including useful case studies  </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1" indent="0" algn="l" defTabSz="853717" rtl="0" eaLnBrk="1" fontAlgn="auto" latinLnBrk="0" hangingPunct="1">
              <a:lnSpc>
                <a:spcPct val="100000"/>
              </a:lnSpc>
              <a:spcBef>
                <a:spcPts val="560"/>
              </a:spcBef>
              <a:spcAft>
                <a:spcPts val="0"/>
              </a:spcAft>
              <a:buClr>
                <a:srgbClr val="5B9BD5"/>
              </a:buClr>
              <a:buSzPts val="1000"/>
              <a:buNone/>
              <a:tabLst>
                <a:tab pos="914400" algn="l"/>
              </a:tabLst>
              <a:defRPr/>
            </a:pPr>
            <a:endParaRPr lang="en-GB" sz="1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67404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9C6F8D-97BB-43B1-B90D-B5E183F0ECB4}"/>
              </a:ext>
            </a:extLst>
          </p:cNvPr>
          <p:cNvSpPr>
            <a:spLocks noGrp="1"/>
          </p:cNvSpPr>
          <p:nvPr>
            <p:ph type="title"/>
          </p:nvPr>
        </p:nvSpPr>
        <p:spPr>
          <a:xfrm>
            <a:off x="465451" y="221419"/>
            <a:ext cx="8756073" cy="611649"/>
          </a:xfrm>
        </p:spPr>
        <p:txBody>
          <a:bodyPr/>
          <a:lstStyle/>
          <a:p>
            <a:r>
              <a:rPr lang="en-GB" b="1" dirty="0"/>
              <a:t>NHSE/I PHM Academy</a:t>
            </a:r>
          </a:p>
        </p:txBody>
      </p:sp>
      <p:pic>
        <p:nvPicPr>
          <p:cNvPr id="4" name="Picture 3">
            <a:extLst>
              <a:ext uri="{FF2B5EF4-FFF2-40B4-BE49-F238E27FC236}">
                <a16:creationId xmlns:a16="http://schemas.microsoft.com/office/drawing/2014/main" id="{C0038032-60ED-4AAE-99F0-788DFBF14D99}"/>
              </a:ext>
            </a:extLst>
          </p:cNvPr>
          <p:cNvPicPr>
            <a:picLocks noChangeAspect="1"/>
          </p:cNvPicPr>
          <p:nvPr/>
        </p:nvPicPr>
        <p:blipFill rotWithShape="1">
          <a:blip r:embed="rId2"/>
          <a:srcRect l="12476" t="11282" r="57163" b="6666"/>
          <a:stretch/>
        </p:blipFill>
        <p:spPr>
          <a:xfrm>
            <a:off x="6699834" y="1150691"/>
            <a:ext cx="5043380" cy="3833447"/>
          </a:xfrm>
          <a:prstGeom prst="rect">
            <a:avLst/>
          </a:prstGeom>
        </p:spPr>
      </p:pic>
      <p:sp>
        <p:nvSpPr>
          <p:cNvPr id="5" name="TextBox 4">
            <a:extLst>
              <a:ext uri="{FF2B5EF4-FFF2-40B4-BE49-F238E27FC236}">
                <a16:creationId xmlns:a16="http://schemas.microsoft.com/office/drawing/2014/main" id="{E92CA82D-D263-4285-9CDE-3F52E3B3FD56}"/>
              </a:ext>
            </a:extLst>
          </p:cNvPr>
          <p:cNvSpPr txBox="1"/>
          <p:nvPr/>
        </p:nvSpPr>
        <p:spPr>
          <a:xfrm>
            <a:off x="580292" y="1150691"/>
            <a:ext cx="5706208" cy="2554545"/>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Workspace on FutureNHS site</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Aimed at systems and regional colleagues and contains </a:t>
            </a:r>
            <a:r>
              <a:rPr lang="en-GB" sz="2000" b="1" dirty="0">
                <a:solidFill>
                  <a:schemeClr val="accent1"/>
                </a:solidFill>
                <a:latin typeface="Arial" panose="020B0604020202020204" pitchFamily="34" charset="0"/>
                <a:cs typeface="Arial" panose="020B0604020202020204" pitchFamily="34" charset="0"/>
              </a:rPr>
              <a:t>documents, resources and information </a:t>
            </a:r>
            <a:r>
              <a:rPr lang="en-GB" sz="2000" dirty="0">
                <a:latin typeface="Arial" panose="020B0604020202020204" pitchFamily="34" charset="0"/>
                <a:cs typeface="Arial" panose="020B0604020202020204" pitchFamily="34" charset="0"/>
              </a:rPr>
              <a:t>on utilising PHM</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Also includes a number of practical case studies, webinar series and discussion forums </a:t>
            </a:r>
          </a:p>
        </p:txBody>
      </p:sp>
      <p:sp>
        <p:nvSpPr>
          <p:cNvPr id="6" name="TextBox 5">
            <a:extLst>
              <a:ext uri="{FF2B5EF4-FFF2-40B4-BE49-F238E27FC236}">
                <a16:creationId xmlns:a16="http://schemas.microsoft.com/office/drawing/2014/main" id="{793578C7-F3E0-46D1-906D-34C50E5A3AB8}"/>
              </a:ext>
            </a:extLst>
          </p:cNvPr>
          <p:cNvSpPr txBox="1"/>
          <p:nvPr/>
        </p:nvSpPr>
        <p:spPr>
          <a:xfrm>
            <a:off x="729762" y="5301762"/>
            <a:ext cx="10849707" cy="400110"/>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Email </a:t>
            </a:r>
            <a:r>
              <a:rPr lang="en-GB" sz="2000" b="1" dirty="0">
                <a:latin typeface="Arial" panose="020B0604020202020204" pitchFamily="34" charset="0"/>
                <a:cs typeface="Arial" panose="020B0604020202020204" pitchFamily="34" charset="0"/>
                <a:hlinkClick r:id="rId3"/>
              </a:rPr>
              <a:t>england.phmsupport@nhs.net</a:t>
            </a:r>
            <a:r>
              <a:rPr lang="en-GB" sz="2000" b="1" dirty="0">
                <a:latin typeface="Arial" panose="020B0604020202020204" pitchFamily="34" charset="0"/>
                <a:cs typeface="Arial" panose="020B0604020202020204" pitchFamily="34" charset="0"/>
              </a:rPr>
              <a:t> to join </a:t>
            </a:r>
          </a:p>
        </p:txBody>
      </p:sp>
    </p:spTree>
    <p:extLst>
      <p:ext uri="{BB962C8B-B14F-4D97-AF65-F5344CB8AC3E}">
        <p14:creationId xmlns:p14="http://schemas.microsoft.com/office/powerpoint/2010/main" val="2401474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9C6F8D-97BB-43B1-B90D-B5E183F0ECB4}"/>
              </a:ext>
            </a:extLst>
          </p:cNvPr>
          <p:cNvSpPr>
            <a:spLocks noGrp="1"/>
          </p:cNvSpPr>
          <p:nvPr>
            <p:ph type="title"/>
          </p:nvPr>
        </p:nvSpPr>
        <p:spPr>
          <a:xfrm>
            <a:off x="465451" y="221419"/>
            <a:ext cx="8756073" cy="611649"/>
          </a:xfrm>
        </p:spPr>
        <p:txBody>
          <a:bodyPr/>
          <a:lstStyle/>
          <a:p>
            <a:r>
              <a:rPr lang="en-GB" b="1" dirty="0"/>
              <a:t>Health Inequalities</a:t>
            </a:r>
          </a:p>
        </p:txBody>
      </p:sp>
      <p:sp>
        <p:nvSpPr>
          <p:cNvPr id="2" name="Rectangle 1">
            <a:extLst>
              <a:ext uri="{FF2B5EF4-FFF2-40B4-BE49-F238E27FC236}">
                <a16:creationId xmlns:a16="http://schemas.microsoft.com/office/drawing/2014/main" id="{306DFD32-5109-46F5-B487-5E80D529898D}"/>
              </a:ext>
            </a:extLst>
          </p:cNvPr>
          <p:cNvSpPr/>
          <p:nvPr/>
        </p:nvSpPr>
        <p:spPr>
          <a:xfrm>
            <a:off x="1991360" y="2305615"/>
            <a:ext cx="8371840" cy="2246769"/>
          </a:xfrm>
          <a:prstGeom prst="rect">
            <a:avLst/>
          </a:prstGeom>
        </p:spPr>
        <p:txBody>
          <a:bodyPr wrap="square">
            <a:spAutoFit/>
          </a:bodyPr>
          <a:lstStyle/>
          <a:p>
            <a:r>
              <a:rPr lang="en-GB" sz="2800" dirty="0">
                <a:latin typeface="Arial"/>
                <a:cs typeface="Arial"/>
              </a:rPr>
              <a:t>For more information on the Health Inequalities dashboard and Core20PLUS5, please contact the Health Inequalities Improvement team on:</a:t>
            </a:r>
            <a:br>
              <a:rPr lang="en-GB" sz="2800" dirty="0">
                <a:latin typeface="Arial"/>
                <a:cs typeface="Arial"/>
              </a:rPr>
            </a:br>
            <a:br>
              <a:rPr lang="en-GB" sz="2800" dirty="0">
                <a:latin typeface="Arial"/>
                <a:cs typeface="Arial"/>
              </a:rPr>
            </a:br>
            <a:r>
              <a:rPr lang="en-US" sz="2800" dirty="0"/>
              <a:t>​</a:t>
            </a:r>
            <a:r>
              <a:rPr lang="en-GB" sz="2800" dirty="0"/>
              <a:t> Contact us on: </a:t>
            </a:r>
            <a:r>
              <a:rPr lang="en-GB" sz="2800" u="sng" dirty="0">
                <a:hlinkClick r:id="rId2"/>
              </a:rPr>
              <a:t>england.healthinequalities@nhs.net</a:t>
            </a:r>
            <a:endParaRPr lang="en-GB" sz="2800" dirty="0"/>
          </a:p>
        </p:txBody>
      </p:sp>
    </p:spTree>
    <p:extLst>
      <p:ext uri="{BB962C8B-B14F-4D97-AF65-F5344CB8AC3E}">
        <p14:creationId xmlns:p14="http://schemas.microsoft.com/office/powerpoint/2010/main" val="2823231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524000" y="1122363"/>
            <a:ext cx="9144000" cy="187751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GB" b="1" dirty="0"/>
              <a:t>North Lewisham PCN Approach to Health Inequalities </a:t>
            </a:r>
            <a:endParaRPr dirty="0"/>
          </a:p>
        </p:txBody>
      </p:sp>
      <p:sp>
        <p:nvSpPr>
          <p:cNvPr id="89" name="Google Shape;89;p1"/>
          <p:cNvSpPr txBox="1">
            <a:spLocks noGrp="1"/>
          </p:cNvSpPr>
          <p:nvPr>
            <p:ph type="subTitle" idx="1"/>
          </p:nvPr>
        </p:nvSpPr>
        <p:spPr>
          <a:xfrm>
            <a:off x="1845733" y="3283830"/>
            <a:ext cx="9144000" cy="226009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ct val="100000"/>
              <a:buNone/>
            </a:pPr>
            <a:r>
              <a:rPr lang="en-GB" b="1" dirty="0"/>
              <a:t>Dr Aaminah Verity</a:t>
            </a:r>
            <a:endParaRPr b="1" dirty="0"/>
          </a:p>
          <a:p>
            <a:pPr marL="0" lvl="0" indent="0" algn="ctr" rtl="0">
              <a:lnSpc>
                <a:spcPct val="90000"/>
              </a:lnSpc>
              <a:spcBef>
                <a:spcPts val="1000"/>
              </a:spcBef>
              <a:spcAft>
                <a:spcPts val="0"/>
              </a:spcAft>
              <a:buClr>
                <a:schemeClr val="dk1"/>
              </a:buClr>
              <a:buSzPct val="100000"/>
              <a:buNone/>
            </a:pPr>
            <a:r>
              <a:rPr lang="en-US" i="1" dirty="0"/>
              <a:t>North Lewisham PCN Lead for Health Inequalities </a:t>
            </a:r>
            <a:endParaRPr dirty="0"/>
          </a:p>
          <a:p>
            <a:pPr marL="0" lvl="0" indent="0" algn="ctr" rtl="0">
              <a:lnSpc>
                <a:spcPct val="90000"/>
              </a:lnSpc>
              <a:spcBef>
                <a:spcPts val="1000"/>
              </a:spcBef>
              <a:spcAft>
                <a:spcPts val="0"/>
              </a:spcAft>
              <a:buClr>
                <a:schemeClr val="dk1"/>
              </a:buClr>
              <a:buSzPct val="100000"/>
              <a:buNone/>
            </a:pPr>
            <a:endParaRPr lang="en-GB" dirty="0"/>
          </a:p>
          <a:p>
            <a:pPr marL="0" lvl="0" indent="0" algn="r" rtl="0">
              <a:lnSpc>
                <a:spcPct val="90000"/>
              </a:lnSpc>
              <a:spcBef>
                <a:spcPts val="1000"/>
              </a:spcBef>
              <a:spcAft>
                <a:spcPts val="0"/>
              </a:spcAft>
              <a:buClr>
                <a:schemeClr val="dk1"/>
              </a:buClr>
              <a:buSzPct val="100000"/>
              <a:buNone/>
            </a:pPr>
            <a:endParaRPr i="1" dirty="0"/>
          </a:p>
          <a:p>
            <a:pPr marL="0" lvl="0" indent="0" algn="r" rtl="0">
              <a:lnSpc>
                <a:spcPct val="90000"/>
              </a:lnSpc>
              <a:spcBef>
                <a:spcPts val="1000"/>
              </a:spcBef>
              <a:spcAft>
                <a:spcPts val="0"/>
              </a:spcAft>
              <a:buClr>
                <a:schemeClr val="dk1"/>
              </a:buClr>
              <a:buSzPct val="100000"/>
              <a:buNone/>
            </a:pPr>
            <a:r>
              <a:rPr lang="en-US" i="1" u="sng" dirty="0">
                <a:solidFill>
                  <a:schemeClr val="hlink"/>
                </a:solidFill>
                <a:hlinkClick r:id="rId3"/>
              </a:rPr>
              <a:t>Aaminah.verity@nhs.net</a:t>
            </a:r>
            <a:endParaRPr dirty="0"/>
          </a:p>
        </p:txBody>
      </p:sp>
      <p:pic>
        <p:nvPicPr>
          <p:cNvPr id="5" name="Picture 4">
            <a:extLst>
              <a:ext uri="{FF2B5EF4-FFF2-40B4-BE49-F238E27FC236}">
                <a16:creationId xmlns:a16="http://schemas.microsoft.com/office/drawing/2014/main" id="{E3EB84BB-CD43-EC45-90CC-3F03A34F2BC9}"/>
              </a:ext>
            </a:extLst>
          </p:cNvPr>
          <p:cNvPicPr>
            <a:picLocks noChangeAspect="1"/>
          </p:cNvPicPr>
          <p:nvPr/>
        </p:nvPicPr>
        <p:blipFill>
          <a:blip r:embed="rId4"/>
          <a:stretch>
            <a:fillRect/>
          </a:stretch>
        </p:blipFill>
        <p:spPr>
          <a:xfrm>
            <a:off x="277569" y="4663440"/>
            <a:ext cx="3909684" cy="184772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10E74-E6B6-4132-BD35-36A90698F664}"/>
              </a:ext>
            </a:extLst>
          </p:cNvPr>
          <p:cNvSpPr>
            <a:spLocks noGrp="1"/>
          </p:cNvSpPr>
          <p:nvPr>
            <p:ph type="title"/>
          </p:nvPr>
        </p:nvSpPr>
        <p:spPr>
          <a:xfrm>
            <a:off x="335924" y="444447"/>
            <a:ext cx="5474326" cy="779464"/>
          </a:xfrm>
        </p:spPr>
        <p:txBody>
          <a:bodyPr>
            <a:normAutofit fontScale="90000"/>
          </a:bodyPr>
          <a:lstStyle/>
          <a:p>
            <a:r>
              <a:rPr lang="en-GB" dirty="0"/>
              <a:t>North Lewisham Community</a:t>
            </a:r>
          </a:p>
        </p:txBody>
      </p:sp>
      <p:sp>
        <p:nvSpPr>
          <p:cNvPr id="3" name="Text Placeholder 2">
            <a:extLst>
              <a:ext uri="{FF2B5EF4-FFF2-40B4-BE49-F238E27FC236}">
                <a16:creationId xmlns:a16="http://schemas.microsoft.com/office/drawing/2014/main" id="{31ABD2A5-315F-465E-B622-763595E74C65}"/>
              </a:ext>
            </a:extLst>
          </p:cNvPr>
          <p:cNvSpPr>
            <a:spLocks noGrp="1"/>
          </p:cNvSpPr>
          <p:nvPr>
            <p:ph type="body" idx="1"/>
          </p:nvPr>
        </p:nvSpPr>
        <p:spPr>
          <a:xfrm>
            <a:off x="335924" y="1169110"/>
            <a:ext cx="6309425" cy="5296084"/>
          </a:xfrm>
        </p:spPr>
        <p:txBody>
          <a:bodyPr>
            <a:normAutofit/>
          </a:bodyPr>
          <a:lstStyle/>
          <a:p>
            <a:endParaRPr lang="en-GB" dirty="0"/>
          </a:p>
          <a:p>
            <a:endParaRPr lang="en-GB" dirty="0"/>
          </a:p>
          <a:p>
            <a:endParaRPr lang="en-GB" dirty="0"/>
          </a:p>
        </p:txBody>
      </p:sp>
      <p:pic>
        <p:nvPicPr>
          <p:cNvPr id="5" name="Picture 4">
            <a:extLst>
              <a:ext uri="{FF2B5EF4-FFF2-40B4-BE49-F238E27FC236}">
                <a16:creationId xmlns:a16="http://schemas.microsoft.com/office/drawing/2014/main" id="{C2CE6252-FB06-411B-AF9D-9B6BE38F2DE7}"/>
              </a:ext>
            </a:extLst>
          </p:cNvPr>
          <p:cNvPicPr>
            <a:picLocks noChangeAspect="1"/>
          </p:cNvPicPr>
          <p:nvPr/>
        </p:nvPicPr>
        <p:blipFill>
          <a:blip r:embed="rId3"/>
          <a:stretch>
            <a:fillRect/>
          </a:stretch>
        </p:blipFill>
        <p:spPr>
          <a:xfrm>
            <a:off x="200808" y="1617010"/>
            <a:ext cx="4518811" cy="3016182"/>
          </a:xfrm>
          <a:prstGeom prst="rect">
            <a:avLst/>
          </a:prstGeom>
        </p:spPr>
      </p:pic>
      <p:sp>
        <p:nvSpPr>
          <p:cNvPr id="4" name="Slide Number Placeholder 3">
            <a:extLst>
              <a:ext uri="{FF2B5EF4-FFF2-40B4-BE49-F238E27FC236}">
                <a16:creationId xmlns:a16="http://schemas.microsoft.com/office/drawing/2014/main" id="{36004475-BEBE-4118-82F4-DB6F42CA1F1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33</a:t>
            </a:fld>
            <a:endParaRPr lang="en-US"/>
          </a:p>
        </p:txBody>
      </p:sp>
      <p:pic>
        <p:nvPicPr>
          <p:cNvPr id="9" name="Picture 4" descr="Borough of Culture 2022: Lewisham offers grants of £1,000 - £5,000 to  schools and community groups getting involved in artistic projects -  Ladywell Live">
            <a:extLst>
              <a:ext uri="{FF2B5EF4-FFF2-40B4-BE49-F238E27FC236}">
                <a16:creationId xmlns:a16="http://schemas.microsoft.com/office/drawing/2014/main" id="{58002142-5035-314D-A9D4-D2ADF29965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156" r="4049" b="1"/>
          <a:stretch/>
        </p:blipFill>
        <p:spPr bwMode="auto">
          <a:xfrm>
            <a:off x="5272088" y="51348"/>
            <a:ext cx="6919912" cy="3507936"/>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DB9A526-2A24-6846-9260-D90CD5E6FAFD}"/>
              </a:ext>
            </a:extLst>
          </p:cNvPr>
          <p:cNvPicPr>
            <a:picLocks noChangeAspect="1"/>
          </p:cNvPicPr>
          <p:nvPr/>
        </p:nvPicPr>
        <p:blipFill>
          <a:blip r:embed="rId5"/>
          <a:stretch>
            <a:fillRect/>
          </a:stretch>
        </p:blipFill>
        <p:spPr>
          <a:xfrm>
            <a:off x="599259" y="4107004"/>
            <a:ext cx="4947656" cy="2785347"/>
          </a:xfrm>
          <a:prstGeom prst="rect">
            <a:avLst/>
          </a:prstGeom>
        </p:spPr>
      </p:pic>
      <p:pic>
        <p:nvPicPr>
          <p:cNvPr id="10" name="Picture 2" descr="We Are Lewisham - London Borough of Culture 2022 has begun | London City  Hall">
            <a:extLst>
              <a:ext uri="{FF2B5EF4-FFF2-40B4-BE49-F238E27FC236}">
                <a16:creationId xmlns:a16="http://schemas.microsoft.com/office/drawing/2014/main" id="{910342B9-43E7-324A-9DAF-3158AF8C7AA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522" b="1710"/>
          <a:stretch/>
        </p:blipFill>
        <p:spPr bwMode="auto">
          <a:xfrm>
            <a:off x="4726728" y="3559284"/>
            <a:ext cx="7472381" cy="3333067"/>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770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2ACFD-C785-1144-9E4F-5888FF81F8D8}"/>
              </a:ext>
            </a:extLst>
          </p:cNvPr>
          <p:cNvSpPr>
            <a:spLocks noGrp="1"/>
          </p:cNvSpPr>
          <p:nvPr>
            <p:ph type="title"/>
          </p:nvPr>
        </p:nvSpPr>
        <p:spPr>
          <a:xfrm>
            <a:off x="4965430" y="-102252"/>
            <a:ext cx="6586491" cy="898318"/>
          </a:xfrm>
        </p:spPr>
        <p:txBody>
          <a:bodyPr anchor="b">
            <a:normAutofit/>
          </a:bodyPr>
          <a:lstStyle/>
          <a:p>
            <a:r>
              <a:rPr lang="en-GB" dirty="0"/>
              <a:t>Community Engagement </a:t>
            </a:r>
          </a:p>
        </p:txBody>
      </p:sp>
      <p:sp>
        <p:nvSpPr>
          <p:cNvPr id="3" name="Content Placeholder 2">
            <a:extLst>
              <a:ext uri="{FF2B5EF4-FFF2-40B4-BE49-F238E27FC236}">
                <a16:creationId xmlns:a16="http://schemas.microsoft.com/office/drawing/2014/main" id="{AC3C38F3-F345-B040-ADE3-B4CE2345C804}"/>
              </a:ext>
            </a:extLst>
          </p:cNvPr>
          <p:cNvSpPr>
            <a:spLocks noGrp="1"/>
          </p:cNvSpPr>
          <p:nvPr>
            <p:ph idx="1"/>
          </p:nvPr>
        </p:nvSpPr>
        <p:spPr>
          <a:xfrm>
            <a:off x="4750801" y="1041217"/>
            <a:ext cx="7230184" cy="4747708"/>
          </a:xfrm>
        </p:spPr>
        <p:txBody>
          <a:bodyPr>
            <a:normAutofit/>
          </a:bodyPr>
          <a:lstStyle/>
          <a:p>
            <a:r>
              <a:rPr lang="en-GB" sz="2400" dirty="0"/>
              <a:t>115 organisations and individuals mapped</a:t>
            </a:r>
          </a:p>
          <a:p>
            <a:endParaRPr lang="en-GB" sz="2400" dirty="0"/>
          </a:p>
          <a:p>
            <a:r>
              <a:rPr lang="en-GB" sz="2400" b="1" dirty="0"/>
              <a:t>32 organisations </a:t>
            </a:r>
            <a:r>
              <a:rPr lang="en-GB" sz="2400" dirty="0"/>
              <a:t>fed into understanding local health inequalities</a:t>
            </a:r>
          </a:p>
        </p:txBody>
      </p:sp>
      <p:pic>
        <p:nvPicPr>
          <p:cNvPr id="5" name="Picture 4">
            <a:extLst>
              <a:ext uri="{FF2B5EF4-FFF2-40B4-BE49-F238E27FC236}">
                <a16:creationId xmlns:a16="http://schemas.microsoft.com/office/drawing/2014/main" id="{7CF1E26B-3F0C-0A48-9891-2CAD107F3537}"/>
              </a:ext>
            </a:extLst>
          </p:cNvPr>
          <p:cNvPicPr>
            <a:picLocks noChangeAspect="1"/>
          </p:cNvPicPr>
          <p:nvPr/>
        </p:nvPicPr>
        <p:blipFill rotWithShape="1">
          <a:blip r:embed="rId3"/>
          <a:srcRect l="31692" r="9502" b="1"/>
          <a:stretch/>
        </p:blipFill>
        <p:spPr>
          <a:xfrm>
            <a:off x="0" y="174822"/>
            <a:ext cx="4087886" cy="6508366"/>
          </a:xfrm>
          <a:prstGeom prst="rect">
            <a:avLst/>
          </a:prstGeom>
          <a:effectLst/>
        </p:spPr>
      </p:pic>
      <p:graphicFrame>
        <p:nvGraphicFramePr>
          <p:cNvPr id="6" name="Diagram 5">
            <a:extLst>
              <a:ext uri="{FF2B5EF4-FFF2-40B4-BE49-F238E27FC236}">
                <a16:creationId xmlns:a16="http://schemas.microsoft.com/office/drawing/2014/main" id="{F03190CB-B393-A84A-998D-1A437A36E153}"/>
              </a:ext>
            </a:extLst>
          </p:cNvPr>
          <p:cNvGraphicFramePr/>
          <p:nvPr/>
        </p:nvGraphicFramePr>
        <p:xfrm>
          <a:off x="4750801" y="3240688"/>
          <a:ext cx="7015747" cy="28791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F6E1E9A8-C86E-4F32-8BF3-102CCE0933CA}"/>
              </a:ext>
            </a:extLst>
          </p:cNvPr>
          <p:cNvSpPr>
            <a:spLocks noGrp="1"/>
          </p:cNvSpPr>
          <p:nvPr>
            <p:ph type="sldNum" idx="12"/>
          </p:nvPr>
        </p:nvSpPr>
        <p:spPr>
          <a:xfrm>
            <a:off x="8610600" y="5937250"/>
            <a:ext cx="2743200" cy="365125"/>
          </a:xfrm>
        </p:spPr>
        <p:txBody>
          <a:bodyPr/>
          <a:lstStyle/>
          <a:p>
            <a:pPr marL="0" lvl="0" indent="0" algn="r" rtl="0">
              <a:spcBef>
                <a:spcPts val="0"/>
              </a:spcBef>
              <a:spcAft>
                <a:spcPts val="0"/>
              </a:spcAft>
              <a:buNone/>
            </a:pPr>
            <a:fld id="{00000000-1234-1234-1234-123412341234}" type="slidenum">
              <a:rPr lang="en-US" smtClean="0"/>
              <a:t>34</a:t>
            </a:fld>
            <a:endParaRPr lang="en-US"/>
          </a:p>
        </p:txBody>
      </p:sp>
    </p:spTree>
    <p:extLst>
      <p:ext uri="{BB962C8B-B14F-4D97-AF65-F5344CB8AC3E}">
        <p14:creationId xmlns:p14="http://schemas.microsoft.com/office/powerpoint/2010/main" val="2217906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D4C97-74D5-7E4E-A88E-695B190E5722}"/>
              </a:ext>
            </a:extLst>
          </p:cNvPr>
          <p:cNvSpPr>
            <a:spLocks noGrp="1"/>
          </p:cNvSpPr>
          <p:nvPr>
            <p:ph type="title"/>
          </p:nvPr>
        </p:nvSpPr>
        <p:spPr>
          <a:xfrm>
            <a:off x="838200" y="557188"/>
            <a:ext cx="10515600" cy="1133499"/>
          </a:xfrm>
        </p:spPr>
        <p:txBody>
          <a:bodyPr>
            <a:normAutofit/>
          </a:bodyPr>
          <a:lstStyle/>
          <a:p>
            <a:pPr algn="ctr"/>
            <a:r>
              <a:rPr lang="en-GB" sz="5200" dirty="0"/>
              <a:t>Ideas &amp; Solutions from the Community</a:t>
            </a:r>
          </a:p>
        </p:txBody>
      </p:sp>
      <p:graphicFrame>
        <p:nvGraphicFramePr>
          <p:cNvPr id="4" name="Content Placeholder 3">
            <a:extLst>
              <a:ext uri="{FF2B5EF4-FFF2-40B4-BE49-F238E27FC236}">
                <a16:creationId xmlns:a16="http://schemas.microsoft.com/office/drawing/2014/main" id="{30D62B42-D577-7B42-A6E5-70206E363EA3}"/>
              </a:ext>
            </a:extLst>
          </p:cNvPr>
          <p:cNvGraphicFramePr>
            <a:graphicFrameLocks noGrp="1"/>
          </p:cNvGraphicFramePr>
          <p:nvPr>
            <p:ph idx="1"/>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847A792F-1DD3-4F00-B156-34422E34166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35</a:t>
            </a:fld>
            <a:endParaRPr lang="en-US"/>
          </a:p>
        </p:txBody>
      </p:sp>
    </p:spTree>
    <p:extLst>
      <p:ext uri="{BB962C8B-B14F-4D97-AF65-F5344CB8AC3E}">
        <p14:creationId xmlns:p14="http://schemas.microsoft.com/office/powerpoint/2010/main" val="84795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3CE08-1A36-5B4F-9B75-FB0B40EC43D2}"/>
              </a:ext>
            </a:extLst>
          </p:cNvPr>
          <p:cNvSpPr>
            <a:spLocks noGrp="1"/>
          </p:cNvSpPr>
          <p:nvPr>
            <p:ph type="title"/>
          </p:nvPr>
        </p:nvSpPr>
        <p:spPr>
          <a:xfrm>
            <a:off x="524741" y="620392"/>
            <a:ext cx="3808268" cy="5504688"/>
          </a:xfrm>
        </p:spPr>
        <p:txBody>
          <a:bodyPr>
            <a:normAutofit/>
          </a:bodyPr>
          <a:lstStyle/>
          <a:p>
            <a:r>
              <a:rPr lang="en-GB" sz="6000" dirty="0">
                <a:solidFill>
                  <a:schemeClr val="accent5"/>
                </a:solidFill>
              </a:rPr>
              <a:t>Improving COVID-19 Vaccination Uptake</a:t>
            </a:r>
          </a:p>
        </p:txBody>
      </p:sp>
      <p:graphicFrame>
        <p:nvGraphicFramePr>
          <p:cNvPr id="4" name="Content Placeholder 3">
            <a:extLst>
              <a:ext uri="{FF2B5EF4-FFF2-40B4-BE49-F238E27FC236}">
                <a16:creationId xmlns:a16="http://schemas.microsoft.com/office/drawing/2014/main" id="{C5C5C782-D3A3-2A43-A036-5A05B1C06FDF}"/>
              </a:ext>
            </a:extLst>
          </p:cNvPr>
          <p:cNvGraphicFramePr>
            <a:graphicFrameLocks noGrp="1"/>
          </p:cNvGraphicFramePr>
          <p:nvPr>
            <p:ph idx="1"/>
          </p:nvPr>
        </p:nvGraphicFramePr>
        <p:xfrm>
          <a:off x="4673972" y="404810"/>
          <a:ext cx="6887764" cy="59358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C09D7BB3-CF54-9F4B-BF64-F2F3F3BDBCFA}"/>
              </a:ext>
            </a:extLst>
          </p:cNvPr>
          <p:cNvSpPr/>
          <p:nvPr/>
        </p:nvSpPr>
        <p:spPr>
          <a:xfrm>
            <a:off x="5452533" y="4182533"/>
            <a:ext cx="5384800" cy="9482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a:extLst>
              <a:ext uri="{FF2B5EF4-FFF2-40B4-BE49-F238E27FC236}">
                <a16:creationId xmlns:a16="http://schemas.microsoft.com/office/drawing/2014/main" id="{84D43A1E-0CFA-4812-B8BE-DF467AFDE28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a:p>
        </p:txBody>
      </p:sp>
    </p:spTree>
    <p:extLst>
      <p:ext uri="{BB962C8B-B14F-4D97-AF65-F5344CB8AC3E}">
        <p14:creationId xmlns:p14="http://schemas.microsoft.com/office/powerpoint/2010/main" val="1474946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31F27-DD19-674C-8334-ED46ADA3A383}"/>
              </a:ext>
            </a:extLst>
          </p:cNvPr>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24813E26-8E45-E24F-B24C-E43EE080664F}"/>
              </a:ext>
            </a:extLst>
          </p:cNvPr>
          <p:cNvPicPr>
            <a:picLocks noGrp="1" noChangeAspect="1"/>
          </p:cNvPicPr>
          <p:nvPr>
            <p:ph idx="1"/>
          </p:nvPr>
        </p:nvPicPr>
        <p:blipFill>
          <a:blip r:embed="rId4"/>
          <a:stretch>
            <a:fillRect/>
          </a:stretch>
        </p:blipFill>
        <p:spPr>
          <a:xfrm>
            <a:off x="723900" y="0"/>
            <a:ext cx="4819650" cy="6820415"/>
          </a:xfrm>
        </p:spPr>
      </p:pic>
      <p:pic>
        <p:nvPicPr>
          <p:cNvPr id="7" name="Picture 6">
            <a:extLst>
              <a:ext uri="{FF2B5EF4-FFF2-40B4-BE49-F238E27FC236}">
                <a16:creationId xmlns:a16="http://schemas.microsoft.com/office/drawing/2014/main" id="{07B7F0B7-4801-4E4B-83E3-070EA9A5D493}"/>
              </a:ext>
            </a:extLst>
          </p:cNvPr>
          <p:cNvPicPr>
            <a:picLocks noChangeAspect="1"/>
          </p:cNvPicPr>
          <p:nvPr/>
        </p:nvPicPr>
        <p:blipFill>
          <a:blip r:embed="rId5"/>
          <a:stretch>
            <a:fillRect/>
          </a:stretch>
        </p:blipFill>
        <p:spPr>
          <a:xfrm>
            <a:off x="6312891" y="-233152"/>
            <a:ext cx="5193309" cy="7349188"/>
          </a:xfrm>
          <a:prstGeom prst="rect">
            <a:avLst/>
          </a:prstGeom>
        </p:spPr>
      </p:pic>
      <p:sp>
        <p:nvSpPr>
          <p:cNvPr id="9" name="Slide Number Placeholder 8">
            <a:extLst>
              <a:ext uri="{FF2B5EF4-FFF2-40B4-BE49-F238E27FC236}">
                <a16:creationId xmlns:a16="http://schemas.microsoft.com/office/drawing/2014/main" id="{2FB4A103-59BA-47DD-BFB8-BBD13D56891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37</a:t>
            </a:fld>
            <a:endParaRPr lang="en-US"/>
          </a:p>
        </p:txBody>
      </p:sp>
    </p:spTree>
    <p:extLst>
      <p:ext uri="{BB962C8B-B14F-4D97-AF65-F5344CB8AC3E}">
        <p14:creationId xmlns:p14="http://schemas.microsoft.com/office/powerpoint/2010/main" val="284495972"/>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3" name="Google Shape;163;p5"/>
          <p:cNvSpPr txBox="1">
            <a:spLocks noGrp="1"/>
          </p:cNvSpPr>
          <p:nvPr>
            <p:ph type="title"/>
          </p:nvPr>
        </p:nvSpPr>
        <p:spPr>
          <a:xfrm>
            <a:off x="204279" y="121589"/>
            <a:ext cx="12324945" cy="442187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dirty="0"/>
              <a:t>Community Link Worker</a:t>
            </a:r>
            <a:endParaRPr dirty="0"/>
          </a:p>
        </p:txBody>
      </p:sp>
      <p:sp>
        <p:nvSpPr>
          <p:cNvPr id="164" name="Google Shape;164;p5"/>
          <p:cNvSpPr txBox="1">
            <a:spLocks noGrp="1"/>
          </p:cNvSpPr>
          <p:nvPr>
            <p:ph type="body" idx="1"/>
          </p:nvPr>
        </p:nvSpPr>
        <p:spPr>
          <a:xfrm>
            <a:off x="4824050" y="1225664"/>
            <a:ext cx="7186366" cy="561452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GB" dirty="0"/>
              <a:t>Using ARRS Roles Creatively </a:t>
            </a:r>
          </a:p>
          <a:p>
            <a:pPr marL="0" lvl="0" indent="0" algn="l" rtl="0">
              <a:lnSpc>
                <a:spcPct val="90000"/>
              </a:lnSpc>
              <a:spcBef>
                <a:spcPts val="0"/>
              </a:spcBef>
              <a:spcAft>
                <a:spcPts val="0"/>
              </a:spcAft>
              <a:buClr>
                <a:schemeClr val="dk1"/>
              </a:buClr>
              <a:buSzPts val="2000"/>
              <a:buNone/>
            </a:pPr>
            <a:endParaRPr lang="en-GB" dirty="0"/>
          </a:p>
          <a:p>
            <a:pPr marL="228600" lvl="0" indent="-228600" algn="l" rtl="0">
              <a:lnSpc>
                <a:spcPct val="90000"/>
              </a:lnSpc>
              <a:spcBef>
                <a:spcPts val="0"/>
              </a:spcBef>
              <a:spcAft>
                <a:spcPts val="0"/>
              </a:spcAft>
              <a:buClr>
                <a:schemeClr val="dk1"/>
              </a:buClr>
              <a:buSzPts val="2000"/>
              <a:buChar char="•"/>
            </a:pPr>
            <a:r>
              <a:rPr lang="en-GB" dirty="0"/>
              <a:t>(SP) </a:t>
            </a:r>
            <a:r>
              <a:rPr lang="en-GB" b="1" i="1" dirty="0"/>
              <a:t>Community</a:t>
            </a:r>
            <a:r>
              <a:rPr lang="en-GB" dirty="0"/>
              <a:t> Link Worker Joyce </a:t>
            </a:r>
            <a:r>
              <a:rPr lang="en-GB" dirty="0" err="1"/>
              <a:t>Jacca</a:t>
            </a:r>
            <a:endParaRPr lang="en-GB" dirty="0"/>
          </a:p>
          <a:p>
            <a:pPr marL="0" lvl="0" indent="0" algn="l" rtl="0">
              <a:lnSpc>
                <a:spcPct val="90000"/>
              </a:lnSpc>
              <a:spcBef>
                <a:spcPts val="0"/>
              </a:spcBef>
              <a:spcAft>
                <a:spcPts val="0"/>
              </a:spcAft>
              <a:buClr>
                <a:schemeClr val="dk1"/>
              </a:buClr>
              <a:buSzPts val="2000"/>
              <a:buNone/>
            </a:pPr>
            <a:endParaRPr lang="en-GB" dirty="0"/>
          </a:p>
          <a:p>
            <a:pPr marL="228600" lvl="0" indent="-228600" algn="l" rtl="0">
              <a:lnSpc>
                <a:spcPct val="90000"/>
              </a:lnSpc>
              <a:spcBef>
                <a:spcPts val="1000"/>
              </a:spcBef>
              <a:spcAft>
                <a:spcPts val="0"/>
              </a:spcAft>
              <a:buClr>
                <a:schemeClr val="dk1"/>
              </a:buClr>
              <a:buSzPts val="2100"/>
              <a:buChar char="•"/>
            </a:pPr>
            <a:r>
              <a:rPr lang="en-GB" dirty="0"/>
              <a:t>Local recruitment</a:t>
            </a:r>
          </a:p>
          <a:p>
            <a:pPr marL="0" lvl="0" indent="0" algn="l" rtl="0">
              <a:lnSpc>
                <a:spcPct val="90000"/>
              </a:lnSpc>
              <a:spcBef>
                <a:spcPts val="1000"/>
              </a:spcBef>
              <a:spcAft>
                <a:spcPts val="0"/>
              </a:spcAft>
              <a:buClr>
                <a:schemeClr val="dk1"/>
              </a:buClr>
              <a:buSzPts val="2100"/>
              <a:buNone/>
            </a:pPr>
            <a:endParaRPr lang="en-GB" dirty="0"/>
          </a:p>
          <a:p>
            <a:pPr marL="228600" lvl="0" indent="-228600" algn="l" rtl="0">
              <a:lnSpc>
                <a:spcPct val="90000"/>
              </a:lnSpc>
              <a:spcBef>
                <a:spcPts val="1000"/>
              </a:spcBef>
              <a:spcAft>
                <a:spcPts val="0"/>
              </a:spcAft>
              <a:buClr>
                <a:schemeClr val="dk1"/>
              </a:buClr>
              <a:buSzPts val="2100"/>
              <a:buChar char="•"/>
            </a:pPr>
            <a:r>
              <a:rPr lang="en-GB" dirty="0"/>
              <a:t>Bridge between GP practices and the community</a:t>
            </a:r>
          </a:p>
          <a:p>
            <a:pPr marL="0" lvl="0" indent="0" algn="l" rtl="0">
              <a:lnSpc>
                <a:spcPct val="90000"/>
              </a:lnSpc>
              <a:spcBef>
                <a:spcPts val="1000"/>
              </a:spcBef>
              <a:spcAft>
                <a:spcPts val="0"/>
              </a:spcAft>
              <a:buClr>
                <a:schemeClr val="dk1"/>
              </a:buClr>
              <a:buSzPts val="2100"/>
              <a:buNone/>
            </a:pPr>
            <a:r>
              <a:rPr lang="en-GB" dirty="0"/>
              <a:t> </a:t>
            </a:r>
          </a:p>
          <a:p>
            <a:pPr marL="228600" indent="-228600">
              <a:spcBef>
                <a:spcPts val="500"/>
              </a:spcBef>
              <a:buSzPts val="2100"/>
            </a:pPr>
            <a:r>
              <a:rPr lang="en-GB" dirty="0"/>
              <a:t>Developing the Community Forum</a:t>
            </a:r>
          </a:p>
          <a:p>
            <a:pPr marL="228600" indent="-228600">
              <a:spcBef>
                <a:spcPts val="500"/>
              </a:spcBef>
              <a:buSzPts val="2100"/>
            </a:pPr>
            <a:endParaRPr lang="en-GB" dirty="0"/>
          </a:p>
          <a:p>
            <a:pPr marL="685800" lvl="1" indent="-95250" algn="l" rtl="0">
              <a:lnSpc>
                <a:spcPct val="90000"/>
              </a:lnSpc>
              <a:spcBef>
                <a:spcPts val="500"/>
              </a:spcBef>
              <a:spcAft>
                <a:spcPts val="0"/>
              </a:spcAft>
              <a:buClr>
                <a:schemeClr val="dk1"/>
              </a:buClr>
              <a:buSzPts val="2100"/>
              <a:buNone/>
            </a:pPr>
            <a:endParaRPr dirty="0"/>
          </a:p>
          <a:p>
            <a:pPr marL="685800" lvl="1" indent="-146050" algn="l" rtl="0">
              <a:lnSpc>
                <a:spcPct val="90000"/>
              </a:lnSpc>
              <a:spcBef>
                <a:spcPts val="500"/>
              </a:spcBef>
              <a:spcAft>
                <a:spcPts val="0"/>
              </a:spcAft>
              <a:buClr>
                <a:schemeClr val="dk1"/>
              </a:buClr>
              <a:buSzPts val="1300"/>
              <a:buNone/>
            </a:pPr>
            <a:endParaRPr dirty="0"/>
          </a:p>
          <a:p>
            <a:pPr marL="228600" lvl="0" indent="-101600" algn="l" rtl="0">
              <a:lnSpc>
                <a:spcPct val="90000"/>
              </a:lnSpc>
              <a:spcBef>
                <a:spcPts val="1000"/>
              </a:spcBef>
              <a:spcAft>
                <a:spcPts val="0"/>
              </a:spcAft>
              <a:buClr>
                <a:schemeClr val="dk1"/>
              </a:buClr>
              <a:buSzPts val="2000"/>
              <a:buNone/>
            </a:pPr>
            <a:endParaRPr dirty="0"/>
          </a:p>
        </p:txBody>
      </p:sp>
      <p:sp>
        <p:nvSpPr>
          <p:cNvPr id="165" name="Google Shape;165;p5"/>
          <p:cNvSpPr/>
          <p:nvPr/>
        </p:nvSpPr>
        <p:spPr>
          <a:xfrm rot="10800000" flipH="1">
            <a:off x="0" y="6400799"/>
            <a:ext cx="12192000" cy="456773"/>
          </a:xfrm>
          <a:prstGeom prst="rect">
            <a:avLst/>
          </a:prstGeom>
          <a:gradFill>
            <a:gsLst>
              <a:gs pos="0">
                <a:schemeClr val="accent1"/>
              </a:gs>
              <a:gs pos="100000">
                <a:srgbClr val="1F3864"/>
              </a:gs>
            </a:gsLst>
            <a:lin ang="6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6" name="Google Shape;166;p5"/>
          <p:cNvSpPr/>
          <p:nvPr/>
        </p:nvSpPr>
        <p:spPr>
          <a:xfrm flipH="1">
            <a:off x="4038599" y="6400799"/>
            <a:ext cx="8153398" cy="456772"/>
          </a:xfrm>
          <a:prstGeom prst="rect">
            <a:avLst/>
          </a:prstGeom>
          <a:gradFill>
            <a:gsLst>
              <a:gs pos="0">
                <a:srgbClr val="000000">
                  <a:alpha val="75686"/>
                </a:srgbClr>
              </a:gs>
              <a:gs pos="100000">
                <a:schemeClr val="accent1"/>
              </a:gs>
            </a:gsLst>
            <a:lin ang="17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F5A228A4-4003-2547-8E25-427268B2E3DA}"/>
              </a:ext>
            </a:extLst>
          </p:cNvPr>
          <p:cNvPicPr>
            <a:picLocks noChangeAspect="1"/>
          </p:cNvPicPr>
          <p:nvPr/>
        </p:nvPicPr>
        <p:blipFill>
          <a:blip r:embed="rId3"/>
          <a:stretch>
            <a:fillRect/>
          </a:stretch>
        </p:blipFill>
        <p:spPr>
          <a:xfrm>
            <a:off x="531579" y="1225664"/>
            <a:ext cx="3760892" cy="4035124"/>
          </a:xfrm>
          <a:prstGeom prst="rect">
            <a:avLst/>
          </a:prstGeom>
        </p:spPr>
      </p:pic>
      <p:sp>
        <p:nvSpPr>
          <p:cNvPr id="3" name="Slide Number Placeholder 2">
            <a:extLst>
              <a:ext uri="{FF2B5EF4-FFF2-40B4-BE49-F238E27FC236}">
                <a16:creationId xmlns:a16="http://schemas.microsoft.com/office/drawing/2014/main" id="{C10A9634-DA0D-4E92-9458-FEC0943429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20B12C-D6CC-4093-81CC-95253DA40642}"/>
              </a:ext>
            </a:extLst>
          </p:cNvPr>
          <p:cNvPicPr>
            <a:picLocks noChangeAspect="1"/>
          </p:cNvPicPr>
          <p:nvPr/>
        </p:nvPicPr>
        <p:blipFill rotWithShape="1">
          <a:blip r:embed="rId3"/>
          <a:srcRect t="1316"/>
          <a:stretch/>
        </p:blipFill>
        <p:spPr>
          <a:xfrm>
            <a:off x="0" y="-137090"/>
            <a:ext cx="12192000" cy="7061190"/>
          </a:xfrm>
          <a:prstGeom prst="rect">
            <a:avLst/>
          </a:prstGeom>
        </p:spPr>
      </p:pic>
      <p:sp>
        <p:nvSpPr>
          <p:cNvPr id="4" name="Slide Number Placeholder 3">
            <a:extLst>
              <a:ext uri="{FF2B5EF4-FFF2-40B4-BE49-F238E27FC236}">
                <a16:creationId xmlns:a16="http://schemas.microsoft.com/office/drawing/2014/main" id="{B26CF4D5-2043-4902-972F-491A94EE873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39</a:t>
            </a:fld>
            <a:endParaRPr lang="en-US"/>
          </a:p>
        </p:txBody>
      </p:sp>
      <p:pic>
        <p:nvPicPr>
          <p:cNvPr id="13" name="Picture 12">
            <a:extLst>
              <a:ext uri="{FF2B5EF4-FFF2-40B4-BE49-F238E27FC236}">
                <a16:creationId xmlns:a16="http://schemas.microsoft.com/office/drawing/2014/main" id="{6F65D74C-A1DD-4431-92FD-9CD3CF0AF5FE}"/>
              </a:ext>
            </a:extLst>
          </p:cNvPr>
          <p:cNvPicPr>
            <a:picLocks noChangeAspect="1"/>
          </p:cNvPicPr>
          <p:nvPr/>
        </p:nvPicPr>
        <p:blipFill>
          <a:blip r:embed="rId4"/>
          <a:stretch>
            <a:fillRect/>
          </a:stretch>
        </p:blipFill>
        <p:spPr>
          <a:xfrm>
            <a:off x="-1" y="575733"/>
            <a:ext cx="6282267" cy="6282267"/>
          </a:xfrm>
          <a:prstGeom prst="rect">
            <a:avLst/>
          </a:prstGeom>
        </p:spPr>
      </p:pic>
    </p:spTree>
    <p:extLst>
      <p:ext uri="{BB962C8B-B14F-4D97-AF65-F5344CB8AC3E}">
        <p14:creationId xmlns:p14="http://schemas.microsoft.com/office/powerpoint/2010/main" val="410955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9"/>
          <p:cNvSpPr txBox="1">
            <a:spLocks noGrp="1"/>
          </p:cNvSpPr>
          <p:nvPr>
            <p:ph type="sldNum" idx="12"/>
          </p:nvPr>
        </p:nvSpPr>
        <p:spPr>
          <a:xfrm>
            <a:off x="8818274" y="6185341"/>
            <a:ext cx="2656044" cy="340864"/>
          </a:xfrm>
          <a:prstGeom prst="rect">
            <a:avLst/>
          </a:prstGeom>
          <a:noFill/>
          <a:ln>
            <a:noFill/>
          </a:ln>
        </p:spPr>
        <p:txBody>
          <a:bodyPr spcFirstLastPara="1" vert="horz" wrap="square" lIns="85356" tIns="42666" rIns="85356" bIns="42666" rtlCol="0" anchor="ctr" anchorCtr="0">
            <a:noAutofit/>
          </a:bodyPr>
          <a:lstStyle/>
          <a:p>
            <a:fld id="{00000000-1234-1234-1234-123412341234}" type="slidenum">
              <a:rPr lang="en-US"/>
              <a:pPr/>
              <a:t>4</a:t>
            </a:fld>
            <a:endParaRPr/>
          </a:p>
        </p:txBody>
      </p:sp>
      <p:sp>
        <p:nvSpPr>
          <p:cNvPr id="274" name="Google Shape;274;p39"/>
          <p:cNvSpPr/>
          <p:nvPr/>
        </p:nvSpPr>
        <p:spPr>
          <a:xfrm>
            <a:off x="0" y="6008267"/>
            <a:ext cx="12192000" cy="850617"/>
          </a:xfrm>
          <a:prstGeom prst="rect">
            <a:avLst/>
          </a:prstGeom>
          <a:solidFill>
            <a:schemeClr val="accent5">
              <a:lumMod val="75000"/>
            </a:schemeClr>
          </a:solidFill>
          <a:ln>
            <a:noFill/>
          </a:ln>
        </p:spPr>
        <p:txBody>
          <a:bodyPr spcFirstLastPara="1" wrap="square" lIns="113808" tIns="56880" rIns="113808" bIns="56880" anchor="ctr" anchorCtr="0">
            <a:noAutofit/>
          </a:bodyPr>
          <a:lstStyle/>
          <a:p>
            <a:pPr algn="r"/>
            <a:endParaRPr lang="en-GB" sz="2600" b="1">
              <a:solidFill>
                <a:schemeClr val="lt1"/>
              </a:solidFill>
              <a:ea typeface="Calibri"/>
              <a:cs typeface="Calibri"/>
              <a:sym typeface="Calibri"/>
            </a:endParaRPr>
          </a:p>
        </p:txBody>
      </p:sp>
      <p:sp>
        <p:nvSpPr>
          <p:cNvPr id="275" name="Google Shape;275;p39"/>
          <p:cNvSpPr txBox="1">
            <a:spLocks noGrp="1"/>
          </p:cNvSpPr>
          <p:nvPr>
            <p:ph type="title"/>
          </p:nvPr>
        </p:nvSpPr>
        <p:spPr>
          <a:xfrm>
            <a:off x="231673" y="130466"/>
            <a:ext cx="11693346" cy="470263"/>
          </a:xfrm>
          <a:prstGeom prst="rect">
            <a:avLst/>
          </a:prstGeom>
          <a:solidFill>
            <a:schemeClr val="accent5">
              <a:lumMod val="75000"/>
            </a:schemeClr>
          </a:solidFill>
          <a:ln w="9525" cap="flat" cmpd="sng">
            <a:noFill/>
            <a:prstDash val="solid"/>
            <a:round/>
            <a:headEnd type="none" w="sm" len="sm"/>
            <a:tailEnd type="none" w="sm" len="sm"/>
          </a:ln>
        </p:spPr>
        <p:txBody>
          <a:bodyPr spcFirstLastPara="1" vert="horz" wrap="square" lIns="85356" tIns="42666" rIns="85356" bIns="42666" rtlCol="0" anchor="ctr" anchorCtr="0">
            <a:noAutofit/>
          </a:bodyPr>
          <a:lstStyle/>
          <a:p>
            <a:pPr algn="ctr">
              <a:spcBef>
                <a:spcPts val="0"/>
              </a:spcBef>
            </a:pPr>
            <a:r>
              <a:rPr lang="en-GB" sz="2600" b="1">
                <a:latin typeface="+mn-lt"/>
              </a:rPr>
              <a:t>Plan for today...</a:t>
            </a:r>
            <a:endParaRPr lang="en-US"/>
          </a:p>
        </p:txBody>
      </p:sp>
      <p:sp>
        <p:nvSpPr>
          <p:cNvPr id="6" name="TextBox 5">
            <a:extLst>
              <a:ext uri="{FF2B5EF4-FFF2-40B4-BE49-F238E27FC236}">
                <a16:creationId xmlns:a16="http://schemas.microsoft.com/office/drawing/2014/main" id="{0D456A07-8A38-4A47-805C-E6E3BF0E30CF}"/>
              </a:ext>
            </a:extLst>
          </p:cNvPr>
          <p:cNvSpPr txBox="1"/>
          <p:nvPr/>
        </p:nvSpPr>
        <p:spPr>
          <a:xfrm>
            <a:off x="846263" y="6120715"/>
            <a:ext cx="3601234" cy="692497"/>
          </a:xfrm>
          <a:prstGeom prst="rect">
            <a:avLst/>
          </a:prstGeom>
          <a:noFill/>
        </p:spPr>
        <p:txBody>
          <a:bodyPr wrap="square" lIns="91440" tIns="45720" rIns="91440" bIns="45720" rtlCol="0" anchor="t">
            <a:spAutoFit/>
          </a:bodyPr>
          <a:lstStyle/>
          <a:p>
            <a:pPr>
              <a:spcAft>
                <a:spcPts val="560"/>
              </a:spcAft>
            </a:pPr>
            <a:r>
              <a:rPr lang="en-GB" sz="1700" b="1" dirty="0">
                <a:solidFill>
                  <a:schemeClr val="bg1"/>
                </a:solidFill>
              </a:rPr>
              <a:t>@SP_LDN</a:t>
            </a:r>
          </a:p>
          <a:p>
            <a:pPr>
              <a:spcAft>
                <a:spcPts val="560"/>
              </a:spcAft>
            </a:pPr>
            <a:r>
              <a:rPr lang="en-GB" sz="1700" b="1" dirty="0">
                <a:solidFill>
                  <a:schemeClr val="bg1"/>
                </a:solidFill>
              </a:rPr>
              <a:t>hlp.socialprescribing@nhs.net</a:t>
            </a:r>
          </a:p>
        </p:txBody>
      </p:sp>
      <p:pic>
        <p:nvPicPr>
          <p:cNvPr id="10" name="Picture 9" descr="A white circle with a black background&#10;&#10;Description automatically generated with low confidence">
            <a:extLst>
              <a:ext uri="{FF2B5EF4-FFF2-40B4-BE49-F238E27FC236}">
                <a16:creationId xmlns:a16="http://schemas.microsoft.com/office/drawing/2014/main" id="{95A5704D-404D-423E-BD3D-3EE80A153342}"/>
              </a:ext>
            </a:extLst>
          </p:cNvPr>
          <p:cNvPicPr>
            <a:picLocks noChangeAspect="1"/>
          </p:cNvPicPr>
          <p:nvPr/>
        </p:nvPicPr>
        <p:blipFill>
          <a:blip r:embed="rId3"/>
          <a:stretch>
            <a:fillRect/>
          </a:stretch>
        </p:blipFill>
        <p:spPr>
          <a:xfrm>
            <a:off x="543070" y="6188870"/>
            <a:ext cx="258736" cy="219310"/>
          </a:xfrm>
          <a:prstGeom prst="rect">
            <a:avLst/>
          </a:prstGeom>
        </p:spPr>
      </p:pic>
      <p:pic>
        <p:nvPicPr>
          <p:cNvPr id="11" name="Picture 10" descr="Icon&#10;&#10;Description automatically generated">
            <a:extLst>
              <a:ext uri="{FF2B5EF4-FFF2-40B4-BE49-F238E27FC236}">
                <a16:creationId xmlns:a16="http://schemas.microsoft.com/office/drawing/2014/main" id="{6687AF67-52BC-4426-ABBF-31F3028731D3}"/>
              </a:ext>
            </a:extLst>
          </p:cNvPr>
          <p:cNvPicPr>
            <a:picLocks noChangeAspect="1"/>
          </p:cNvPicPr>
          <p:nvPr/>
        </p:nvPicPr>
        <p:blipFill>
          <a:blip r:embed="rId4"/>
          <a:stretch>
            <a:fillRect/>
          </a:stretch>
        </p:blipFill>
        <p:spPr>
          <a:xfrm>
            <a:off x="555608" y="6538900"/>
            <a:ext cx="233662" cy="183242"/>
          </a:xfrm>
          <a:prstGeom prst="rect">
            <a:avLst/>
          </a:prstGeom>
        </p:spPr>
      </p:pic>
      <p:pic>
        <p:nvPicPr>
          <p:cNvPr id="13" name="Google Shape;254;p37">
            <a:extLst>
              <a:ext uri="{FF2B5EF4-FFF2-40B4-BE49-F238E27FC236}">
                <a16:creationId xmlns:a16="http://schemas.microsoft.com/office/drawing/2014/main" id="{B698D69A-16E6-4411-9613-47533BB0F867}"/>
              </a:ext>
            </a:extLst>
          </p:cNvPr>
          <p:cNvPicPr preferRelativeResize="0">
            <a:picLocks noChangeAspect="1"/>
          </p:cNvPicPr>
          <p:nvPr/>
        </p:nvPicPr>
        <p:blipFill rotWithShape="1">
          <a:blip r:embed="rId5">
            <a:alphaModFix/>
          </a:blip>
          <a:srcRect t="-1161" b="11763"/>
          <a:stretch/>
        </p:blipFill>
        <p:spPr>
          <a:xfrm>
            <a:off x="10146296" y="6107428"/>
            <a:ext cx="1933031" cy="638593"/>
          </a:xfrm>
          <a:prstGeom prst="rect">
            <a:avLst/>
          </a:prstGeom>
          <a:noFill/>
          <a:ln>
            <a:noFill/>
          </a:ln>
        </p:spPr>
      </p:pic>
      <p:pic>
        <p:nvPicPr>
          <p:cNvPr id="14" name="Google Shape;253;p37">
            <a:extLst>
              <a:ext uri="{FF2B5EF4-FFF2-40B4-BE49-F238E27FC236}">
                <a16:creationId xmlns:a16="http://schemas.microsoft.com/office/drawing/2014/main" id="{BAA1482E-9DEF-4DB6-B1A7-668DFB03E954}"/>
              </a:ext>
            </a:extLst>
          </p:cNvPr>
          <p:cNvPicPr preferRelativeResize="0">
            <a:picLocks noChangeAspect="1"/>
          </p:cNvPicPr>
          <p:nvPr/>
        </p:nvPicPr>
        <p:blipFill rotWithShape="1">
          <a:blip r:embed="rId6">
            <a:alphaModFix/>
          </a:blip>
          <a:srcRect/>
          <a:stretch/>
        </p:blipFill>
        <p:spPr>
          <a:xfrm>
            <a:off x="9159005" y="6133472"/>
            <a:ext cx="824153" cy="583916"/>
          </a:xfrm>
          <a:prstGeom prst="rect">
            <a:avLst/>
          </a:prstGeom>
          <a:noFill/>
          <a:ln>
            <a:noFill/>
          </a:ln>
        </p:spPr>
      </p:pic>
      <p:pic>
        <p:nvPicPr>
          <p:cNvPr id="3" name="Google Shape;263;p38" descr="Icon&#10;&#10;Description automatically generated">
            <a:extLst>
              <a:ext uri="{FF2B5EF4-FFF2-40B4-BE49-F238E27FC236}">
                <a16:creationId xmlns:a16="http://schemas.microsoft.com/office/drawing/2014/main" id="{3A60F5F9-B7AC-4453-81A9-844496B8826D}"/>
              </a:ext>
            </a:extLst>
          </p:cNvPr>
          <p:cNvPicPr preferRelativeResize="0"/>
          <p:nvPr/>
        </p:nvPicPr>
        <p:blipFill rotWithShape="1">
          <a:blip r:embed="rId7">
            <a:alphaModFix/>
          </a:blip>
          <a:srcRect b="11800"/>
          <a:stretch/>
        </p:blipFill>
        <p:spPr>
          <a:xfrm>
            <a:off x="9513186" y="688626"/>
            <a:ext cx="1441993" cy="1307594"/>
          </a:xfrm>
          <a:prstGeom prst="rect">
            <a:avLst/>
          </a:prstGeom>
          <a:noFill/>
          <a:ln>
            <a:noFill/>
          </a:ln>
        </p:spPr>
      </p:pic>
      <p:sp>
        <p:nvSpPr>
          <p:cNvPr id="4" name="Google Shape;264;p38">
            <a:extLst>
              <a:ext uri="{FF2B5EF4-FFF2-40B4-BE49-F238E27FC236}">
                <a16:creationId xmlns:a16="http://schemas.microsoft.com/office/drawing/2014/main" id="{C1AF47A0-125E-41AC-A768-2F19B26A71B4}"/>
              </a:ext>
            </a:extLst>
          </p:cNvPr>
          <p:cNvSpPr txBox="1"/>
          <p:nvPr/>
        </p:nvSpPr>
        <p:spPr>
          <a:xfrm>
            <a:off x="8967919" y="2025744"/>
            <a:ext cx="2963318"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dk1"/>
                </a:solidFill>
                <a:latin typeface="Calibri"/>
                <a:ea typeface="Arial"/>
                <a:cs typeface="Arial"/>
                <a:sym typeface="Arial"/>
              </a:rPr>
              <a:t>It is an informal session – talk to each other &amp; share resources in the chat</a:t>
            </a:r>
            <a:endParaRPr lang="en-US" sz="2000" dirty="0">
              <a:solidFill>
                <a:schemeClr val="dk1"/>
              </a:solidFill>
              <a:latin typeface="Calibri"/>
              <a:ea typeface="Arial"/>
              <a:cs typeface="Arial"/>
            </a:endParaRPr>
          </a:p>
        </p:txBody>
      </p:sp>
      <p:graphicFrame>
        <p:nvGraphicFramePr>
          <p:cNvPr id="5" name="Google Shape;268;p38">
            <a:extLst>
              <a:ext uri="{FF2B5EF4-FFF2-40B4-BE49-F238E27FC236}">
                <a16:creationId xmlns:a16="http://schemas.microsoft.com/office/drawing/2014/main" id="{501B5BD3-E9B9-47E2-B491-D1C561DA5EE5}"/>
              </a:ext>
            </a:extLst>
          </p:cNvPr>
          <p:cNvGraphicFramePr/>
          <p:nvPr>
            <p:extLst>
              <p:ext uri="{D42A27DB-BD31-4B8C-83A1-F6EECF244321}">
                <p14:modId xmlns:p14="http://schemas.microsoft.com/office/powerpoint/2010/main" val="4039415185"/>
              </p:ext>
            </p:extLst>
          </p:nvPr>
        </p:nvGraphicFramePr>
        <p:xfrm>
          <a:off x="311514" y="715174"/>
          <a:ext cx="8656405" cy="4342902"/>
        </p:xfrm>
        <a:graphic>
          <a:graphicData uri="http://schemas.openxmlformats.org/drawingml/2006/table">
            <a:tbl>
              <a:tblPr firstRow="1" bandRow="1">
                <a:noFill/>
                <a:tableStyleId>{B2261337-0275-4067-8E78-EA01C606D6E9}</a:tableStyleId>
              </a:tblPr>
              <a:tblGrid>
                <a:gridCol w="967873">
                  <a:extLst>
                    <a:ext uri="{9D8B030D-6E8A-4147-A177-3AD203B41FA5}">
                      <a16:colId xmlns:a16="http://schemas.microsoft.com/office/drawing/2014/main" val="20000"/>
                    </a:ext>
                  </a:extLst>
                </a:gridCol>
                <a:gridCol w="7688532">
                  <a:extLst>
                    <a:ext uri="{9D8B030D-6E8A-4147-A177-3AD203B41FA5}">
                      <a16:colId xmlns:a16="http://schemas.microsoft.com/office/drawing/2014/main" val="20001"/>
                    </a:ext>
                  </a:extLst>
                </a:gridCol>
              </a:tblGrid>
              <a:tr h="316305">
                <a:tc>
                  <a:txBody>
                    <a:bodyPr/>
                    <a:lstStyle/>
                    <a:p>
                      <a:pPr marL="0" marR="0" lvl="0" indent="0" algn="l" rtl="0">
                        <a:spcBef>
                          <a:spcPts val="0"/>
                        </a:spcBef>
                        <a:spcAft>
                          <a:spcPts val="0"/>
                        </a:spcAft>
                        <a:buNone/>
                      </a:pPr>
                      <a:r>
                        <a:rPr lang="en-US" sz="1600" u="none" strike="noStrike" cap="none">
                          <a:latin typeface="Calibri"/>
                          <a:cs typeface="Arial"/>
                        </a:rPr>
                        <a:t>TIME</a:t>
                      </a:r>
                      <a:endParaRPr lang="en-US" sz="1600">
                        <a:latin typeface="Calibri"/>
                        <a:cs typeface="Arial"/>
                      </a:endParaRPr>
                    </a:p>
                  </a:txBody>
                  <a:tcPr marL="91450" marR="91450" marT="45725" marB="45725">
                    <a:solidFill>
                      <a:srgbClr val="0072C6"/>
                    </a:solidFill>
                  </a:tcPr>
                </a:tc>
                <a:tc>
                  <a:txBody>
                    <a:bodyPr/>
                    <a:lstStyle/>
                    <a:p>
                      <a:pPr marL="0" marR="0" lvl="0" indent="0" algn="l" rtl="0">
                        <a:spcBef>
                          <a:spcPts val="0"/>
                        </a:spcBef>
                        <a:spcAft>
                          <a:spcPts val="0"/>
                        </a:spcAft>
                        <a:buNone/>
                      </a:pPr>
                      <a:r>
                        <a:rPr lang="en-US" sz="1600">
                          <a:latin typeface="Calibri"/>
                          <a:cs typeface="Arial"/>
                        </a:rPr>
                        <a:t>ITEM</a:t>
                      </a:r>
                    </a:p>
                  </a:txBody>
                  <a:tcPr marL="91450" marR="91450" marT="45725" marB="45725">
                    <a:solidFill>
                      <a:srgbClr val="0072C6"/>
                    </a:solidFill>
                  </a:tcPr>
                </a:tc>
                <a:extLst>
                  <a:ext uri="{0D108BD9-81ED-4DB2-BD59-A6C34878D82A}">
                    <a16:rowId xmlns:a16="http://schemas.microsoft.com/office/drawing/2014/main" val="10000"/>
                  </a:ext>
                </a:extLst>
              </a:tr>
              <a:tr h="316296">
                <a:tc>
                  <a:txBody>
                    <a:bodyPr/>
                    <a:lstStyle/>
                    <a:p>
                      <a:r>
                        <a:rPr lang="en-GB" sz="1600" b="0" i="0" kern="1200" dirty="0">
                          <a:solidFill>
                            <a:srgbClr val="000000"/>
                          </a:solidFill>
                          <a:effectLst/>
                          <a:latin typeface="Calibri"/>
                          <a:ea typeface="Calibri" panose="020F0502020204030204" pitchFamily="34" charset="0"/>
                          <a:cs typeface="Arial"/>
                        </a:rPr>
                        <a:t>3:00</a:t>
                      </a:r>
                    </a:p>
                  </a:txBody>
                  <a:tcPr>
                    <a:solidFill>
                      <a:srgbClr val="F2F2F2"/>
                    </a:solidFill>
                  </a:tcPr>
                </a:tc>
                <a:tc>
                  <a:txBody>
                    <a:bodyPr/>
                    <a:lstStyle/>
                    <a:p>
                      <a:r>
                        <a:rPr lang="en-GB" sz="1600" b="0" i="0" kern="1200" dirty="0">
                          <a:solidFill>
                            <a:srgbClr val="000000"/>
                          </a:solidFill>
                          <a:effectLst/>
                          <a:latin typeface="Calibri"/>
                          <a:ea typeface="Times New Roman" panose="02020603050405020304" pitchFamily="18" charset="0"/>
                          <a:cs typeface="Arial"/>
                        </a:rPr>
                        <a:t>Introduction to the session – Hina Shahid, GP in NWL, PCN advisor</a:t>
                      </a:r>
                      <a:endParaRPr lang="en-GB" sz="1600" b="0" i="0" kern="1200" dirty="0">
                        <a:solidFill>
                          <a:srgbClr val="000000"/>
                        </a:solidFill>
                        <a:effectLst/>
                        <a:latin typeface="Calibri"/>
                        <a:ea typeface="Calibri" panose="020F0502020204030204" pitchFamily="34" charset="0"/>
                        <a:cs typeface="Arial"/>
                      </a:endParaRPr>
                    </a:p>
                  </a:txBody>
                  <a:tcPr>
                    <a:solidFill>
                      <a:srgbClr val="F2F2F2"/>
                    </a:solidFill>
                  </a:tcPr>
                </a:tc>
                <a:extLst>
                  <a:ext uri="{0D108BD9-81ED-4DB2-BD59-A6C34878D82A}">
                    <a16:rowId xmlns:a16="http://schemas.microsoft.com/office/drawing/2014/main" val="161680896"/>
                  </a:ext>
                </a:extLst>
              </a:tr>
              <a:tr h="553518">
                <a:tc>
                  <a:txBody>
                    <a:bodyPr/>
                    <a:lstStyle/>
                    <a:p>
                      <a:r>
                        <a:rPr lang="en-GB" sz="1600" b="0" i="0" kern="1200" dirty="0">
                          <a:solidFill>
                            <a:srgbClr val="000000"/>
                          </a:solidFill>
                          <a:effectLst/>
                          <a:latin typeface="Calibri"/>
                          <a:ea typeface="Calibri" panose="020F0502020204030204" pitchFamily="34" charset="0"/>
                          <a:cs typeface="Arial"/>
                        </a:rPr>
                        <a:t>3:05</a:t>
                      </a:r>
                    </a:p>
                  </a:txBody>
                  <a:tcPr>
                    <a:solidFill>
                      <a:srgbClr val="F2F2F2"/>
                    </a:solidFill>
                  </a:tcPr>
                </a:tc>
                <a:tc>
                  <a:txBody>
                    <a:bodyPr/>
                    <a:lstStyle/>
                    <a:p>
                      <a:r>
                        <a:rPr lang="en-GB" sz="1600" b="0" i="0" kern="1200" dirty="0">
                          <a:solidFill>
                            <a:srgbClr val="000000"/>
                          </a:solidFill>
                          <a:effectLst/>
                          <a:latin typeface="Calibri"/>
                          <a:ea typeface="Times New Roman" panose="02020603050405020304" pitchFamily="18" charset="0"/>
                          <a:cs typeface="Arial"/>
                          <a:hlinkClick r:id="rId8"/>
                        </a:rPr>
                        <a:t>The context of health inequalities, social determinants and personalised care </a:t>
                      </a:r>
                      <a:r>
                        <a:rPr lang="en-GB" sz="1600" b="0" i="0" kern="1200" dirty="0">
                          <a:solidFill>
                            <a:srgbClr val="000000"/>
                          </a:solidFill>
                          <a:effectLst/>
                          <a:latin typeface="Calibri"/>
                          <a:ea typeface="Times New Roman" panose="02020603050405020304" pitchFamily="18" charset="0"/>
                          <a:cs typeface="Arial"/>
                        </a:rPr>
                        <a:t>– Dan Hopewell, Director of Innovation, Bromley by Bow Centre</a:t>
                      </a:r>
                      <a:endParaRPr lang="en-GB" sz="1600" b="0" i="0" kern="1200" dirty="0">
                        <a:solidFill>
                          <a:srgbClr val="000000"/>
                        </a:solidFill>
                        <a:effectLst/>
                        <a:latin typeface="Calibri"/>
                        <a:ea typeface="Calibri" panose="020F0502020204030204" pitchFamily="34" charset="0"/>
                        <a:cs typeface="Arial"/>
                      </a:endParaRPr>
                    </a:p>
                  </a:txBody>
                  <a:tcPr>
                    <a:solidFill>
                      <a:srgbClr val="F2F2F2"/>
                    </a:solidFill>
                  </a:tcPr>
                </a:tc>
                <a:extLst>
                  <a:ext uri="{0D108BD9-81ED-4DB2-BD59-A6C34878D82A}">
                    <a16:rowId xmlns:a16="http://schemas.microsoft.com/office/drawing/2014/main" val="10001"/>
                  </a:ext>
                </a:extLst>
              </a:tr>
              <a:tr h="441452">
                <a:tc>
                  <a:txBody>
                    <a:bodyPr/>
                    <a:lstStyle/>
                    <a:p>
                      <a:r>
                        <a:rPr lang="en-GB" sz="1600" b="0" i="0" kern="1200" dirty="0">
                          <a:solidFill>
                            <a:srgbClr val="000000"/>
                          </a:solidFill>
                          <a:effectLst/>
                          <a:latin typeface="Calibri"/>
                          <a:ea typeface="Calibri" panose="020F0502020204030204" pitchFamily="34" charset="0"/>
                          <a:cs typeface="Arial"/>
                        </a:rPr>
                        <a:t>3:15</a:t>
                      </a:r>
                    </a:p>
                  </a:txBody>
                  <a:tcPr>
                    <a:solidFill>
                      <a:srgbClr val="F2F2F2"/>
                    </a:solidFill>
                  </a:tcPr>
                </a:tc>
                <a:tc>
                  <a:txBody>
                    <a:bodyPr/>
                    <a:lstStyle/>
                    <a:p>
                      <a:r>
                        <a:rPr lang="en-US" sz="1600" b="0" i="0" kern="1200" dirty="0">
                          <a:solidFill>
                            <a:srgbClr val="000000"/>
                          </a:solidFill>
                          <a:effectLst/>
                          <a:latin typeface="Calibri"/>
                          <a:ea typeface="Arial"/>
                          <a:cs typeface="Arial"/>
                          <a:hlinkClick r:id="rId9"/>
                        </a:rPr>
                        <a:t>The national agenda on </a:t>
                      </a:r>
                      <a:r>
                        <a:rPr lang="en-US" sz="1600" b="0" i="0" kern="1200" dirty="0" err="1">
                          <a:solidFill>
                            <a:srgbClr val="000000"/>
                          </a:solidFill>
                          <a:effectLst/>
                          <a:latin typeface="Calibri"/>
                          <a:ea typeface="Arial"/>
                          <a:cs typeface="Arial"/>
                          <a:hlinkClick r:id="rId9"/>
                        </a:rPr>
                        <a:t>personalised</a:t>
                      </a:r>
                      <a:r>
                        <a:rPr lang="en-US" sz="1600" b="0" i="0" kern="1200" dirty="0">
                          <a:solidFill>
                            <a:srgbClr val="000000"/>
                          </a:solidFill>
                          <a:effectLst/>
                          <a:latin typeface="Calibri"/>
                          <a:ea typeface="Arial"/>
                          <a:cs typeface="Arial"/>
                          <a:hlinkClick r:id="rId9"/>
                        </a:rPr>
                        <a:t> care and population health</a:t>
                      </a:r>
                      <a:r>
                        <a:rPr lang="en-US" sz="1600" b="0" i="0" kern="1200" dirty="0">
                          <a:solidFill>
                            <a:srgbClr val="000000"/>
                          </a:solidFill>
                          <a:effectLst/>
                          <a:latin typeface="Calibri"/>
                          <a:ea typeface="Arial"/>
                          <a:cs typeface="Arial"/>
                        </a:rPr>
                        <a:t> - </a:t>
                      </a:r>
                      <a:r>
                        <a:rPr lang="en-GB" sz="1600" b="0" i="0" kern="1200" dirty="0">
                          <a:solidFill>
                            <a:srgbClr val="000000"/>
                          </a:solidFill>
                          <a:effectLst/>
                          <a:latin typeface="Calibri"/>
                          <a:ea typeface="Calibri" panose="020F0502020204030204" pitchFamily="34" charset="0"/>
                          <a:cs typeface="Arial"/>
                        </a:rPr>
                        <a:t>Nicola </a:t>
                      </a:r>
                      <a:r>
                        <a:rPr lang="en-GB" sz="1600" b="0" i="0" kern="1200" dirty="0" err="1">
                          <a:solidFill>
                            <a:srgbClr val="000000"/>
                          </a:solidFill>
                          <a:effectLst/>
                          <a:latin typeface="Calibri"/>
                          <a:ea typeface="Calibri" panose="020F0502020204030204" pitchFamily="34" charset="0"/>
                          <a:cs typeface="Arial"/>
                        </a:rPr>
                        <a:t>Gitsham</a:t>
                      </a:r>
                      <a:r>
                        <a:rPr lang="en-GB" sz="1600" b="0" i="0" kern="1200" dirty="0">
                          <a:solidFill>
                            <a:srgbClr val="000000"/>
                          </a:solidFill>
                          <a:effectLst/>
                          <a:latin typeface="Calibri"/>
                          <a:ea typeface="Calibri" panose="020F0502020204030204" pitchFamily="34" charset="0"/>
                          <a:cs typeface="Arial"/>
                        </a:rPr>
                        <a:t>, NHSEI</a:t>
                      </a:r>
                    </a:p>
                  </a:txBody>
                  <a:tcPr>
                    <a:solidFill>
                      <a:srgbClr val="F2F2F2"/>
                    </a:solidFill>
                  </a:tcPr>
                </a:tc>
                <a:extLst>
                  <a:ext uri="{0D108BD9-81ED-4DB2-BD59-A6C34878D82A}">
                    <a16:rowId xmlns:a16="http://schemas.microsoft.com/office/drawing/2014/main" val="10002"/>
                  </a:ext>
                </a:extLst>
              </a:tr>
              <a:tr h="790740">
                <a:tc>
                  <a:txBody>
                    <a:bodyPr/>
                    <a:lstStyle/>
                    <a:p>
                      <a:pPr marL="0" algn="l" defTabSz="853717" rtl="0" eaLnBrk="1" latinLnBrk="0" hangingPunct="1"/>
                      <a:r>
                        <a:rPr lang="en-GB" sz="1600" b="0" i="0" kern="1200" dirty="0">
                          <a:solidFill>
                            <a:srgbClr val="000000"/>
                          </a:solidFill>
                          <a:effectLst/>
                          <a:latin typeface="Calibri"/>
                          <a:ea typeface="Calibri" panose="020F0502020204030204" pitchFamily="34" charset="0"/>
                          <a:cs typeface="Arial"/>
                        </a:rPr>
                        <a:t>3:25</a:t>
                      </a:r>
                    </a:p>
                  </a:txBody>
                  <a:tcPr>
                    <a:solidFill>
                      <a:srgbClr val="F2F2F2"/>
                    </a:solidFill>
                  </a:tcPr>
                </a:tc>
                <a:tc>
                  <a:txBody>
                    <a:bodyPr/>
                    <a:lstStyle/>
                    <a:p>
                      <a:r>
                        <a:rPr lang="en-GB" sz="1600" b="0" i="0" kern="1200" dirty="0">
                          <a:solidFill>
                            <a:srgbClr val="000000"/>
                          </a:solidFill>
                          <a:effectLst/>
                          <a:latin typeface="Calibri"/>
                          <a:ea typeface="Calibri" panose="020F0502020204030204" pitchFamily="34" charset="0"/>
                          <a:cs typeface="Arial"/>
                          <a:hlinkClick r:id="rId10"/>
                        </a:rPr>
                        <a:t>Local system example: Lewisham</a:t>
                      </a:r>
                    </a:p>
                    <a:p>
                      <a:r>
                        <a:rPr lang="en-GB" sz="1600" b="0" i="0" kern="1200" dirty="0">
                          <a:solidFill>
                            <a:srgbClr val="000000"/>
                          </a:solidFill>
                          <a:effectLst/>
                          <a:latin typeface="Calibri"/>
                          <a:ea typeface="Calibri" panose="020F0502020204030204" pitchFamily="34" charset="0"/>
                          <a:cs typeface="Arial"/>
                          <a:hlinkClick r:id="rId10"/>
                        </a:rPr>
                        <a:t>Community engagement work, developing a HI pathway (CCs and homelessness), coding for HI</a:t>
                      </a:r>
                      <a:r>
                        <a:rPr lang="en-GB" sz="1600" b="0" i="0" kern="1200" dirty="0">
                          <a:solidFill>
                            <a:srgbClr val="000000"/>
                          </a:solidFill>
                          <a:effectLst/>
                          <a:latin typeface="Calibri"/>
                          <a:ea typeface="Calibri" panose="020F0502020204030204" pitchFamily="34" charset="0"/>
                          <a:cs typeface="Arial"/>
                        </a:rPr>
                        <a:t> – Aaminah Verity – PCN HI lead, SPIN fellow</a:t>
                      </a:r>
                    </a:p>
                  </a:txBody>
                  <a:tcPr>
                    <a:solidFill>
                      <a:srgbClr val="F2F2F2"/>
                    </a:solidFill>
                  </a:tcPr>
                </a:tc>
                <a:extLst>
                  <a:ext uri="{0D108BD9-81ED-4DB2-BD59-A6C34878D82A}">
                    <a16:rowId xmlns:a16="http://schemas.microsoft.com/office/drawing/2014/main" val="3296778840"/>
                  </a:ext>
                </a:extLst>
              </a:tr>
              <a:tr h="553518">
                <a:tc>
                  <a:txBody>
                    <a:bodyPr/>
                    <a:lstStyle/>
                    <a:p>
                      <a:r>
                        <a:rPr lang="en-GB" sz="1600" b="0" i="0" kern="1200" dirty="0">
                          <a:solidFill>
                            <a:srgbClr val="000000"/>
                          </a:solidFill>
                          <a:effectLst/>
                          <a:latin typeface="Calibri"/>
                          <a:ea typeface="Calibri" panose="020F0502020204030204" pitchFamily="34" charset="0"/>
                          <a:cs typeface="Arial"/>
                        </a:rPr>
                        <a:t>3:45</a:t>
                      </a:r>
                    </a:p>
                  </a:txBody>
                  <a:tcPr>
                    <a:solidFill>
                      <a:srgbClr val="F2F2F2"/>
                    </a:solidFill>
                  </a:tcPr>
                </a:tc>
                <a:tc>
                  <a:txBody>
                    <a:bodyPr/>
                    <a:lstStyle/>
                    <a:p>
                      <a:r>
                        <a:rPr lang="en-GB" sz="1600" b="0" i="0" kern="1200" dirty="0">
                          <a:solidFill>
                            <a:srgbClr val="000000"/>
                          </a:solidFill>
                          <a:effectLst/>
                          <a:latin typeface="Calibri"/>
                          <a:ea typeface="Calibri" panose="020F0502020204030204" pitchFamily="34" charset="0"/>
                          <a:cs typeface="Arial"/>
                          <a:hlinkClick r:id="rId11"/>
                        </a:rPr>
                        <a:t>How to get started with PHM</a:t>
                      </a:r>
                    </a:p>
                    <a:p>
                      <a:r>
                        <a:rPr lang="en-GB" sz="1600" b="0" i="0" kern="1200" dirty="0">
                          <a:solidFill>
                            <a:srgbClr val="000000"/>
                          </a:solidFill>
                          <a:effectLst/>
                          <a:latin typeface="Calibri"/>
                          <a:ea typeface="Calibri" panose="020F0502020204030204" pitchFamily="34" charset="0"/>
                          <a:cs typeface="Arial"/>
                          <a:hlinkClick r:id="rId11"/>
                        </a:rPr>
                        <a:t>Resources, tools and networks </a:t>
                      </a:r>
                      <a:r>
                        <a:rPr lang="en-GB" sz="1600" b="0" i="0" kern="1200" dirty="0">
                          <a:solidFill>
                            <a:srgbClr val="000000"/>
                          </a:solidFill>
                          <a:effectLst/>
                          <a:latin typeface="Calibri"/>
                          <a:ea typeface="Calibri" panose="020F0502020204030204" pitchFamily="34" charset="0"/>
                          <a:cs typeface="Arial"/>
                        </a:rPr>
                        <a:t>– Jenny Brooks, HLP</a:t>
                      </a:r>
                    </a:p>
                  </a:txBody>
                  <a:tcPr>
                    <a:solidFill>
                      <a:srgbClr val="F2F2F2"/>
                    </a:solidFill>
                  </a:tcPr>
                </a:tc>
                <a:extLst>
                  <a:ext uri="{0D108BD9-81ED-4DB2-BD59-A6C34878D82A}">
                    <a16:rowId xmlns:a16="http://schemas.microsoft.com/office/drawing/2014/main" val="2508040152"/>
                  </a:ext>
                </a:extLst>
              </a:tr>
              <a:tr h="553518">
                <a:tc>
                  <a:txBody>
                    <a:bodyPr/>
                    <a:lstStyle/>
                    <a:p>
                      <a:r>
                        <a:rPr lang="en-GB" sz="1600" b="0" i="0" kern="1200" dirty="0">
                          <a:solidFill>
                            <a:srgbClr val="000000"/>
                          </a:solidFill>
                          <a:effectLst/>
                          <a:latin typeface="Calibri"/>
                          <a:ea typeface="Calibri" panose="020F0502020204030204" pitchFamily="34" charset="0"/>
                          <a:cs typeface="Arial"/>
                        </a:rPr>
                        <a:t>3:55</a:t>
                      </a:r>
                    </a:p>
                  </a:txBody>
                  <a:tcPr>
                    <a:solidFill>
                      <a:srgbClr val="F2F2F2"/>
                    </a:solidFill>
                  </a:tcPr>
                </a:tc>
                <a:tc>
                  <a:txBody>
                    <a:bodyPr/>
                    <a:lstStyle/>
                    <a:p>
                      <a:pPr marL="0" marR="0" lvl="0" indent="0" algn="l" defTabSz="853717" rtl="0" eaLnBrk="1" fontAlgn="auto" latinLnBrk="0" hangingPunct="1">
                        <a:lnSpc>
                          <a:spcPct val="100000"/>
                        </a:lnSpc>
                        <a:spcBef>
                          <a:spcPts val="0"/>
                        </a:spcBef>
                        <a:spcAft>
                          <a:spcPts val="0"/>
                        </a:spcAft>
                        <a:buClrTx/>
                        <a:buSzTx/>
                        <a:buFontTx/>
                        <a:buNone/>
                        <a:tabLst/>
                        <a:defRPr/>
                      </a:pPr>
                      <a:r>
                        <a:rPr lang="en-GB" sz="1600" b="0" i="0" kern="1200" dirty="0">
                          <a:solidFill>
                            <a:srgbClr val="000000"/>
                          </a:solidFill>
                          <a:effectLst/>
                          <a:latin typeface="Calibri"/>
                          <a:ea typeface="Calibri" panose="020F0502020204030204" pitchFamily="34" charset="0"/>
                          <a:cs typeface="Arial"/>
                          <a:hlinkClick r:id="rId12"/>
                        </a:rPr>
                        <a:t>How to use population health to drive the personalised care roles and influence </a:t>
                      </a:r>
                      <a:r>
                        <a:rPr lang="en-GB" sz="1600" b="0" i="0" kern="1200" dirty="0">
                          <a:solidFill>
                            <a:srgbClr val="000000"/>
                          </a:solidFill>
                          <a:effectLst/>
                          <a:latin typeface="Calibri"/>
                          <a:ea typeface="Calibri" panose="020F0502020204030204" pitchFamily="34" charset="0"/>
                          <a:cs typeface="Arial"/>
                        </a:rPr>
                        <a:t>– Jag Mundra, National Association of Primary Care</a:t>
                      </a:r>
                    </a:p>
                  </a:txBody>
                  <a:tcPr>
                    <a:solidFill>
                      <a:srgbClr val="F2F2F2"/>
                    </a:solidFill>
                  </a:tcPr>
                </a:tc>
                <a:extLst>
                  <a:ext uri="{0D108BD9-81ED-4DB2-BD59-A6C34878D82A}">
                    <a16:rowId xmlns:a16="http://schemas.microsoft.com/office/drawing/2014/main" val="2959048603"/>
                  </a:ext>
                </a:extLst>
              </a:tr>
              <a:tr h="316296">
                <a:tc>
                  <a:txBody>
                    <a:bodyPr/>
                    <a:lstStyle/>
                    <a:p>
                      <a:r>
                        <a:rPr lang="en-GB" sz="1600" b="0" i="0" kern="1200" dirty="0">
                          <a:solidFill>
                            <a:srgbClr val="000000"/>
                          </a:solidFill>
                          <a:effectLst/>
                          <a:latin typeface="Calibri"/>
                          <a:ea typeface="Calibri" panose="020F0502020204030204" pitchFamily="34" charset="0"/>
                          <a:cs typeface="Arial"/>
                        </a:rPr>
                        <a:t>4:15</a:t>
                      </a:r>
                    </a:p>
                  </a:txBody>
                  <a:tcPr>
                    <a:solidFill>
                      <a:srgbClr val="F2F2F2"/>
                    </a:solidFill>
                  </a:tcPr>
                </a:tc>
                <a:tc>
                  <a:txBody>
                    <a:bodyPr/>
                    <a:lstStyle/>
                    <a:p>
                      <a:r>
                        <a:rPr lang="en-GB" sz="1600" b="0" i="0" kern="1200" dirty="0">
                          <a:solidFill>
                            <a:srgbClr val="000000"/>
                          </a:solidFill>
                          <a:effectLst/>
                          <a:latin typeface="Calibri"/>
                          <a:ea typeface="Times New Roman" panose="02020603050405020304" pitchFamily="18" charset="0"/>
                          <a:cs typeface="Arial"/>
                        </a:rPr>
                        <a:t>Open Q&amp;A</a:t>
                      </a:r>
                      <a:endParaRPr lang="en-GB" sz="1600" b="0" i="0" kern="1200" dirty="0">
                        <a:solidFill>
                          <a:srgbClr val="000000"/>
                        </a:solidFill>
                        <a:effectLst/>
                        <a:latin typeface="Calibri"/>
                        <a:ea typeface="Calibri" panose="020F0502020204030204" pitchFamily="34" charset="0"/>
                        <a:cs typeface="Arial"/>
                      </a:endParaRPr>
                    </a:p>
                  </a:txBody>
                  <a:tcPr>
                    <a:solidFill>
                      <a:srgbClr val="F2F2F2"/>
                    </a:solidFill>
                  </a:tcPr>
                </a:tc>
                <a:extLst>
                  <a:ext uri="{0D108BD9-81ED-4DB2-BD59-A6C34878D82A}">
                    <a16:rowId xmlns:a16="http://schemas.microsoft.com/office/drawing/2014/main" val="500531484"/>
                  </a:ext>
                </a:extLst>
              </a:tr>
              <a:tr h="316296">
                <a:tc>
                  <a:txBody>
                    <a:bodyPr/>
                    <a:lstStyle/>
                    <a:p>
                      <a:r>
                        <a:rPr lang="en-GB" sz="1600" b="0" i="0" kern="1200" dirty="0">
                          <a:solidFill>
                            <a:srgbClr val="000000"/>
                          </a:solidFill>
                          <a:effectLst/>
                          <a:latin typeface="Calibri"/>
                          <a:ea typeface="Calibri" panose="020F0502020204030204" pitchFamily="34" charset="0"/>
                          <a:cs typeface="Arial"/>
                        </a:rPr>
                        <a:t>4:30</a:t>
                      </a:r>
                    </a:p>
                  </a:txBody>
                  <a:tcPr>
                    <a:solidFill>
                      <a:srgbClr val="F2F2F2"/>
                    </a:solidFill>
                  </a:tcPr>
                </a:tc>
                <a:tc>
                  <a:txBody>
                    <a:bodyPr/>
                    <a:lstStyle/>
                    <a:p>
                      <a:r>
                        <a:rPr lang="en-GB" sz="1600" b="0" i="0" kern="1200" dirty="0">
                          <a:solidFill>
                            <a:srgbClr val="000000"/>
                          </a:solidFill>
                          <a:effectLst/>
                          <a:latin typeface="Calibri"/>
                          <a:ea typeface="Times New Roman" panose="02020603050405020304" pitchFamily="18" charset="0"/>
                          <a:cs typeface="Arial"/>
                        </a:rPr>
                        <a:t>Close</a:t>
                      </a:r>
                      <a:endParaRPr lang="en-GB" sz="1600" b="0" i="0" kern="1200" dirty="0">
                        <a:solidFill>
                          <a:srgbClr val="000000"/>
                        </a:solidFill>
                        <a:effectLst/>
                        <a:latin typeface="Calibri"/>
                        <a:ea typeface="Calibri" panose="020F0502020204030204" pitchFamily="34" charset="0"/>
                        <a:cs typeface="Arial"/>
                      </a:endParaRPr>
                    </a:p>
                  </a:txBody>
                  <a:tcPr>
                    <a:solidFill>
                      <a:srgbClr val="F2F2F2"/>
                    </a:solidFill>
                  </a:tcPr>
                </a:tc>
                <a:extLst>
                  <a:ext uri="{0D108BD9-81ED-4DB2-BD59-A6C34878D82A}">
                    <a16:rowId xmlns:a16="http://schemas.microsoft.com/office/drawing/2014/main" val="2784175452"/>
                  </a:ext>
                </a:extLst>
              </a:tr>
            </a:tbl>
          </a:graphicData>
        </a:graphic>
      </p:graphicFrame>
      <p:pic>
        <p:nvPicPr>
          <p:cNvPr id="7" name="Google Shape;266;p38" descr="Logo&#10;&#10;Description automatically generated">
            <a:extLst>
              <a:ext uri="{FF2B5EF4-FFF2-40B4-BE49-F238E27FC236}">
                <a16:creationId xmlns:a16="http://schemas.microsoft.com/office/drawing/2014/main" id="{DC013C42-C51B-4807-B88C-236CCB0DBB6E}"/>
              </a:ext>
            </a:extLst>
          </p:cNvPr>
          <p:cNvPicPr preferRelativeResize="0"/>
          <p:nvPr/>
        </p:nvPicPr>
        <p:blipFill rotWithShape="1">
          <a:blip r:embed="rId13">
            <a:alphaModFix/>
          </a:blip>
          <a:srcRect l="15927" t="34736" r="16617" b="29550"/>
          <a:stretch/>
        </p:blipFill>
        <p:spPr>
          <a:xfrm>
            <a:off x="2285034" y="5401504"/>
            <a:ext cx="1452019" cy="536042"/>
          </a:xfrm>
          <a:prstGeom prst="rect">
            <a:avLst/>
          </a:prstGeom>
          <a:noFill/>
          <a:ln>
            <a:noFill/>
          </a:ln>
        </p:spPr>
      </p:pic>
      <p:sp>
        <p:nvSpPr>
          <p:cNvPr id="20" name="Google Shape;267;p38">
            <a:extLst>
              <a:ext uri="{FF2B5EF4-FFF2-40B4-BE49-F238E27FC236}">
                <a16:creationId xmlns:a16="http://schemas.microsoft.com/office/drawing/2014/main" id="{0193D88B-E385-44CB-986E-C48A2A759B9D}"/>
              </a:ext>
            </a:extLst>
          </p:cNvPr>
          <p:cNvSpPr txBox="1"/>
          <p:nvPr/>
        </p:nvSpPr>
        <p:spPr>
          <a:xfrm>
            <a:off x="4277729" y="5254749"/>
            <a:ext cx="3601233"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Calibri"/>
                <a:ea typeface="Arial"/>
                <a:cs typeface="Arial"/>
                <a:sym typeface="Arial"/>
              </a:rPr>
              <a:t>The presentations will be recorded &amp; circulated with slides</a:t>
            </a:r>
            <a:endParaRPr sz="2000" dirty="0">
              <a:solidFill>
                <a:schemeClr val="dk1"/>
              </a:solidFill>
              <a:latin typeface="Calibri"/>
              <a:ea typeface="Arial"/>
              <a:cs typeface="Arial"/>
              <a:sym typeface="Arial"/>
            </a:endParaRPr>
          </a:p>
        </p:txBody>
      </p:sp>
      <p:sp>
        <p:nvSpPr>
          <p:cNvPr id="8" name="TextBox 7">
            <a:extLst>
              <a:ext uri="{FF2B5EF4-FFF2-40B4-BE49-F238E27FC236}">
                <a16:creationId xmlns:a16="http://schemas.microsoft.com/office/drawing/2014/main" id="{317CD5F9-C15C-48FD-81A7-BECAD24A792B}"/>
              </a:ext>
            </a:extLst>
          </p:cNvPr>
          <p:cNvSpPr txBox="1"/>
          <p:nvPr/>
        </p:nvSpPr>
        <p:spPr>
          <a:xfrm>
            <a:off x="8614611" y="4784559"/>
            <a:ext cx="329464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z="2000" dirty="0">
                <a:solidFill>
                  <a:schemeClr val="dk1"/>
                </a:solidFill>
                <a:latin typeface="Calibri"/>
              </a:rPr>
              <a:t>Join at slido.com</a:t>
            </a:r>
            <a:r>
              <a:rPr lang="en-US" sz="2000" dirty="0">
                <a:solidFill>
                  <a:schemeClr val="dk1"/>
                </a:solidFill>
                <a:latin typeface="Calibri"/>
              </a:rPr>
              <a:t>​</a:t>
            </a:r>
            <a:br>
              <a:rPr lang="en-US" sz="2000" dirty="0">
                <a:latin typeface="Calibri"/>
              </a:rPr>
            </a:br>
            <a:r>
              <a:rPr lang="da-DK" sz="2000" dirty="0">
                <a:solidFill>
                  <a:schemeClr val="dk1"/>
                </a:solidFill>
                <a:latin typeface="Calibri"/>
              </a:rPr>
              <a:t>#PHM</a:t>
            </a:r>
          </a:p>
          <a:p>
            <a:pPr algn="ctr"/>
            <a:r>
              <a:rPr lang="da-DK" sz="2000" dirty="0">
                <a:solidFill>
                  <a:schemeClr val="dk1"/>
                </a:solidFill>
                <a:latin typeface="Calibri"/>
              </a:rPr>
              <a:t>To ask the speakers questions</a:t>
            </a:r>
          </a:p>
        </p:txBody>
      </p:sp>
      <p:pic>
        <p:nvPicPr>
          <p:cNvPr id="18" name="Picture 17">
            <a:extLst>
              <a:ext uri="{FF2B5EF4-FFF2-40B4-BE49-F238E27FC236}">
                <a16:creationId xmlns:a16="http://schemas.microsoft.com/office/drawing/2014/main" id="{F64213FF-F0A6-434D-A33B-14F55BA27269}"/>
              </a:ext>
            </a:extLst>
          </p:cNvPr>
          <p:cNvPicPr>
            <a:picLocks noChangeAspect="1"/>
          </p:cNvPicPr>
          <p:nvPr/>
        </p:nvPicPr>
        <p:blipFill>
          <a:blip r:embed="rId14"/>
          <a:stretch>
            <a:fillRect/>
          </a:stretch>
        </p:blipFill>
        <p:spPr>
          <a:xfrm>
            <a:off x="9904966" y="3119279"/>
            <a:ext cx="1460787" cy="1477127"/>
          </a:xfrm>
          <a:prstGeom prst="rect">
            <a:avLst/>
          </a:prstGeom>
        </p:spPr>
      </p:pic>
    </p:spTree>
    <p:extLst>
      <p:ext uri="{BB962C8B-B14F-4D97-AF65-F5344CB8AC3E}">
        <p14:creationId xmlns:p14="http://schemas.microsoft.com/office/powerpoint/2010/main" val="190529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A1940-02EC-0148-8EED-3FB3859D9238}"/>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6C67961F-4AB4-BF46-9BFA-33942E08E31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6732275-E1F6-9642-87F2-DBD0F9DEE1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40</a:t>
            </a:fld>
            <a:endParaRPr lang="en-US"/>
          </a:p>
        </p:txBody>
      </p:sp>
      <p:pic>
        <p:nvPicPr>
          <p:cNvPr id="6" name="Picture 5">
            <a:extLst>
              <a:ext uri="{FF2B5EF4-FFF2-40B4-BE49-F238E27FC236}">
                <a16:creationId xmlns:a16="http://schemas.microsoft.com/office/drawing/2014/main" id="{BAC93408-F0B6-5F47-90CF-F58329985F27}"/>
              </a:ext>
            </a:extLst>
          </p:cNvPr>
          <p:cNvPicPr>
            <a:picLocks noChangeAspect="1"/>
          </p:cNvPicPr>
          <p:nvPr/>
        </p:nvPicPr>
        <p:blipFill rotWithShape="1">
          <a:blip r:embed="rId3"/>
          <a:srcRect b="3952"/>
          <a:stretch/>
        </p:blipFill>
        <p:spPr>
          <a:xfrm>
            <a:off x="574747" y="-20851"/>
            <a:ext cx="11042505" cy="6875676"/>
          </a:xfrm>
          <a:prstGeom prst="rect">
            <a:avLst/>
          </a:prstGeom>
        </p:spPr>
      </p:pic>
    </p:spTree>
    <p:extLst>
      <p:ext uri="{BB962C8B-B14F-4D97-AF65-F5344CB8AC3E}">
        <p14:creationId xmlns:p14="http://schemas.microsoft.com/office/powerpoint/2010/main" val="3712673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7" name="Google Shape;186;p7">
            <a:extLst>
              <a:ext uri="{FF2B5EF4-FFF2-40B4-BE49-F238E27FC236}">
                <a16:creationId xmlns:a16="http://schemas.microsoft.com/office/drawing/2014/main" id="{8CCF8BEB-417B-1547-8907-8CCCABE3D1EA}"/>
              </a:ext>
            </a:extLst>
          </p:cNvPr>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3" name="Google Shape;173;p6"/>
          <p:cNvSpPr txBox="1">
            <a:spLocks noGrp="1"/>
          </p:cNvSpPr>
          <p:nvPr>
            <p:ph type="title"/>
          </p:nvPr>
        </p:nvSpPr>
        <p:spPr>
          <a:xfrm>
            <a:off x="491711" y="19456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Outputs  </a:t>
            </a:r>
            <a:endParaRPr dirty="0"/>
          </a:p>
        </p:txBody>
      </p:sp>
      <p:sp>
        <p:nvSpPr>
          <p:cNvPr id="174" name="Google Shape;174;p6"/>
          <p:cNvSpPr txBox="1">
            <a:spLocks noGrp="1"/>
          </p:cNvSpPr>
          <p:nvPr>
            <p:ph type="body" idx="1"/>
          </p:nvPr>
        </p:nvSpPr>
        <p:spPr>
          <a:xfrm>
            <a:off x="135466" y="1555006"/>
            <a:ext cx="5367867"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US" b="1" dirty="0"/>
              <a:t>Advocacy </a:t>
            </a:r>
            <a:endParaRPr b="1" dirty="0"/>
          </a:p>
          <a:p>
            <a:pPr marL="685800" lvl="1" indent="-228600" algn="l" rtl="0">
              <a:lnSpc>
                <a:spcPct val="90000"/>
              </a:lnSpc>
              <a:spcBef>
                <a:spcPts val="500"/>
              </a:spcBef>
              <a:spcAft>
                <a:spcPts val="0"/>
              </a:spcAft>
              <a:buClr>
                <a:schemeClr val="dk1"/>
              </a:buClr>
              <a:buSzPts val="2400"/>
              <a:buChar char="•"/>
            </a:pPr>
            <a:endParaRPr lang="en-US" dirty="0"/>
          </a:p>
          <a:p>
            <a:pPr marL="685800" lvl="1" indent="-228600" algn="l" rtl="0">
              <a:lnSpc>
                <a:spcPct val="90000"/>
              </a:lnSpc>
              <a:spcBef>
                <a:spcPts val="500"/>
              </a:spcBef>
              <a:spcAft>
                <a:spcPts val="0"/>
              </a:spcAft>
              <a:buClr>
                <a:schemeClr val="dk1"/>
              </a:buClr>
              <a:buSzPts val="2400"/>
              <a:buChar char="•"/>
            </a:pPr>
            <a:r>
              <a:rPr lang="en-US" dirty="0"/>
              <a:t>Poverty communities no. 1 priority   </a:t>
            </a:r>
            <a:endParaRPr dirty="0"/>
          </a:p>
          <a:p>
            <a:pPr marL="685800" lvl="1" indent="-228600" algn="l" rtl="0">
              <a:lnSpc>
                <a:spcPct val="90000"/>
              </a:lnSpc>
              <a:spcBef>
                <a:spcPts val="500"/>
              </a:spcBef>
              <a:spcAft>
                <a:spcPts val="0"/>
              </a:spcAft>
              <a:buClr>
                <a:schemeClr val="dk1"/>
              </a:buClr>
              <a:buSzPts val="2400"/>
              <a:buChar char="•"/>
            </a:pPr>
            <a:r>
              <a:rPr lang="en-US" dirty="0"/>
              <a:t>GPs standing with community </a:t>
            </a:r>
          </a:p>
          <a:p>
            <a:pPr marL="685800" lvl="1" indent="-228600" algn="l" rtl="0">
              <a:lnSpc>
                <a:spcPct val="90000"/>
              </a:lnSpc>
              <a:spcBef>
                <a:spcPts val="500"/>
              </a:spcBef>
              <a:spcAft>
                <a:spcPts val="0"/>
              </a:spcAft>
              <a:buClr>
                <a:schemeClr val="dk1"/>
              </a:buClr>
              <a:buSzPts val="2400"/>
              <a:buChar char="•"/>
            </a:pPr>
            <a:r>
              <a:rPr lang="en-US" dirty="0"/>
              <a:t>Strategic Vision for the PCN</a:t>
            </a:r>
          </a:p>
          <a:p>
            <a:pPr marL="685800" lvl="1" indent="-228600" algn="l" rtl="0">
              <a:lnSpc>
                <a:spcPct val="90000"/>
              </a:lnSpc>
              <a:spcBef>
                <a:spcPts val="500"/>
              </a:spcBef>
              <a:spcAft>
                <a:spcPts val="0"/>
              </a:spcAft>
              <a:buClr>
                <a:schemeClr val="dk1"/>
              </a:buClr>
              <a:buSzPts val="2400"/>
              <a:buChar char="•"/>
            </a:pPr>
            <a:r>
              <a:rPr lang="en-US" dirty="0"/>
              <a:t>Housing working group </a:t>
            </a:r>
          </a:p>
        </p:txBody>
      </p:sp>
      <p:pic>
        <p:nvPicPr>
          <p:cNvPr id="176" name="Google Shape;176;p6"/>
          <p:cNvPicPr preferRelativeResize="0"/>
          <p:nvPr/>
        </p:nvPicPr>
        <p:blipFill rotWithShape="1">
          <a:blip r:embed="rId3">
            <a:alphaModFix/>
          </a:blip>
          <a:srcRect t="32027"/>
          <a:stretch/>
        </p:blipFill>
        <p:spPr>
          <a:xfrm>
            <a:off x="494875" y="4417365"/>
            <a:ext cx="3690740" cy="1965157"/>
          </a:xfrm>
          <a:prstGeom prst="rect">
            <a:avLst/>
          </a:prstGeom>
          <a:noFill/>
          <a:ln>
            <a:noFill/>
          </a:ln>
        </p:spPr>
      </p:pic>
      <p:graphicFrame>
        <p:nvGraphicFramePr>
          <p:cNvPr id="9" name="Content Placeholder 2">
            <a:extLst>
              <a:ext uri="{FF2B5EF4-FFF2-40B4-BE49-F238E27FC236}">
                <a16:creationId xmlns:a16="http://schemas.microsoft.com/office/drawing/2014/main" id="{C8E1E29B-23EB-8C4D-B293-0584575F40D0}"/>
              </a:ext>
            </a:extLst>
          </p:cNvPr>
          <p:cNvGraphicFramePr>
            <a:graphicFrameLocks/>
          </p:cNvGraphicFramePr>
          <p:nvPr/>
        </p:nvGraphicFramePr>
        <p:xfrm>
          <a:off x="6558636" y="2148274"/>
          <a:ext cx="4972980" cy="47275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Google Shape;174;p6">
            <a:extLst>
              <a:ext uri="{FF2B5EF4-FFF2-40B4-BE49-F238E27FC236}">
                <a16:creationId xmlns:a16="http://schemas.microsoft.com/office/drawing/2014/main" id="{F96133F9-BCF8-2A4E-8155-4CD9EB5D2F13}"/>
              </a:ext>
            </a:extLst>
          </p:cNvPr>
          <p:cNvSpPr txBox="1">
            <a:spLocks/>
          </p:cNvSpPr>
          <p:nvPr/>
        </p:nvSpPr>
        <p:spPr>
          <a:xfrm>
            <a:off x="6558636" y="1648474"/>
            <a:ext cx="4623443" cy="6705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2800"/>
              <a:buFont typeface="Arial"/>
              <a:buNone/>
            </a:pPr>
            <a:r>
              <a:rPr lang="en-US" b="1" dirty="0"/>
              <a:t>Improving Access to GP Care </a:t>
            </a:r>
          </a:p>
        </p:txBody>
      </p:sp>
      <p:pic>
        <p:nvPicPr>
          <p:cNvPr id="11" name="Picture 10">
            <a:extLst>
              <a:ext uri="{FF2B5EF4-FFF2-40B4-BE49-F238E27FC236}">
                <a16:creationId xmlns:a16="http://schemas.microsoft.com/office/drawing/2014/main" id="{063A3FEB-3A72-9448-A0D9-2BE247D5A89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54" t="-2" r="2291" b="36087"/>
          <a:stretch/>
        </p:blipFill>
        <p:spPr>
          <a:xfrm>
            <a:off x="7069015" y="-187310"/>
            <a:ext cx="3602683" cy="1707440"/>
          </a:xfrm>
          <a:prstGeom prst="rect">
            <a:avLst/>
          </a:prstGeom>
        </p:spPr>
      </p:pic>
      <p:sp>
        <p:nvSpPr>
          <p:cNvPr id="2" name="Slide Number Placeholder 1">
            <a:extLst>
              <a:ext uri="{FF2B5EF4-FFF2-40B4-BE49-F238E27FC236}">
                <a16:creationId xmlns:a16="http://schemas.microsoft.com/office/drawing/2014/main" id="{F43FE989-20BB-4454-B378-E71ED6023D8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3A15BB2-C32C-9146-985F-D64F72CA6A18}"/>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7485" b="8245"/>
          <a:stretch/>
        </p:blipFill>
        <p:spPr>
          <a:xfrm>
            <a:off x="20" y="1"/>
            <a:ext cx="12191980" cy="6857999"/>
          </a:xfrm>
          <a:prstGeom prst="rect">
            <a:avLst/>
          </a:prstGeom>
        </p:spPr>
      </p:pic>
      <p:sp>
        <p:nvSpPr>
          <p:cNvPr id="26" name="Curved Up Arrow 25">
            <a:extLst>
              <a:ext uri="{FF2B5EF4-FFF2-40B4-BE49-F238E27FC236}">
                <a16:creationId xmlns:a16="http://schemas.microsoft.com/office/drawing/2014/main" id="{33C7EDAC-3C9E-AF43-A5B7-F1CD138179AD}"/>
              </a:ext>
            </a:extLst>
          </p:cNvPr>
          <p:cNvSpPr/>
          <p:nvPr/>
        </p:nvSpPr>
        <p:spPr>
          <a:xfrm rot="18498249">
            <a:off x="5657886" y="3640934"/>
            <a:ext cx="5533891" cy="85417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Title 1">
            <a:extLst>
              <a:ext uri="{FF2B5EF4-FFF2-40B4-BE49-F238E27FC236}">
                <a16:creationId xmlns:a16="http://schemas.microsoft.com/office/drawing/2014/main" id="{1474E20B-AF94-A74C-9D7D-C8BCF4EEAAEF}"/>
              </a:ext>
            </a:extLst>
          </p:cNvPr>
          <p:cNvSpPr>
            <a:spLocks noGrp="1"/>
          </p:cNvSpPr>
          <p:nvPr>
            <p:ph type="title"/>
          </p:nvPr>
        </p:nvSpPr>
        <p:spPr>
          <a:xfrm>
            <a:off x="838200" y="-45164"/>
            <a:ext cx="10515600" cy="1325563"/>
          </a:xfrm>
        </p:spPr>
        <p:txBody>
          <a:bodyPr/>
          <a:lstStyle/>
          <a:p>
            <a:pPr algn="ctr"/>
            <a:r>
              <a:rPr lang="en-GB" dirty="0"/>
              <a:t>Care Coordinators For Health Inequalities</a:t>
            </a:r>
          </a:p>
        </p:txBody>
      </p:sp>
      <p:sp>
        <p:nvSpPr>
          <p:cNvPr id="7" name="TextBox 6">
            <a:extLst>
              <a:ext uri="{FF2B5EF4-FFF2-40B4-BE49-F238E27FC236}">
                <a16:creationId xmlns:a16="http://schemas.microsoft.com/office/drawing/2014/main" id="{57DCBF39-5C6B-AD4F-BEB7-3A60E1306648}"/>
              </a:ext>
            </a:extLst>
          </p:cNvPr>
          <p:cNvSpPr txBox="1"/>
          <p:nvPr/>
        </p:nvSpPr>
        <p:spPr>
          <a:xfrm>
            <a:off x="8433022" y="3375512"/>
            <a:ext cx="2862494" cy="461665"/>
          </a:xfrm>
          <a:prstGeom prst="rect">
            <a:avLst/>
          </a:prstGeom>
          <a:solidFill>
            <a:schemeClr val="accent4">
              <a:lumMod val="40000"/>
              <a:lumOff val="60000"/>
            </a:schemeClr>
          </a:solidFill>
        </p:spPr>
        <p:txBody>
          <a:bodyPr wrap="square" rtlCol="0">
            <a:spAutoFit/>
          </a:bodyPr>
          <a:lstStyle/>
          <a:p>
            <a:r>
              <a:rPr lang="en-GB" sz="2400" dirty="0"/>
              <a:t>Front of House CC </a:t>
            </a:r>
          </a:p>
        </p:txBody>
      </p:sp>
      <p:sp>
        <p:nvSpPr>
          <p:cNvPr id="8" name="TextBox 7">
            <a:extLst>
              <a:ext uri="{FF2B5EF4-FFF2-40B4-BE49-F238E27FC236}">
                <a16:creationId xmlns:a16="http://schemas.microsoft.com/office/drawing/2014/main" id="{FBCBAE55-53BC-A84E-98FB-D54015C61B0D}"/>
              </a:ext>
            </a:extLst>
          </p:cNvPr>
          <p:cNvSpPr txBox="1"/>
          <p:nvPr/>
        </p:nvSpPr>
        <p:spPr>
          <a:xfrm>
            <a:off x="4644618" y="5772996"/>
            <a:ext cx="1749488" cy="830997"/>
          </a:xfrm>
          <a:prstGeom prst="rect">
            <a:avLst/>
          </a:prstGeom>
          <a:solidFill>
            <a:srgbClr val="7030A0"/>
          </a:solidFill>
        </p:spPr>
        <p:txBody>
          <a:bodyPr wrap="square" rtlCol="0">
            <a:spAutoFit/>
          </a:bodyPr>
          <a:lstStyle/>
          <a:p>
            <a:pPr algn="ctr"/>
            <a:r>
              <a:rPr lang="en-GB" sz="2400" dirty="0">
                <a:solidFill>
                  <a:schemeClr val="bg1"/>
                </a:solidFill>
              </a:rPr>
              <a:t>GP</a:t>
            </a:r>
          </a:p>
          <a:p>
            <a:pPr algn="ctr"/>
            <a:r>
              <a:rPr lang="en-GB" sz="2400" dirty="0">
                <a:solidFill>
                  <a:schemeClr val="bg1"/>
                </a:solidFill>
              </a:rPr>
              <a:t> Practices</a:t>
            </a:r>
          </a:p>
        </p:txBody>
      </p:sp>
      <p:sp>
        <p:nvSpPr>
          <p:cNvPr id="10" name="TextBox 9">
            <a:extLst>
              <a:ext uri="{FF2B5EF4-FFF2-40B4-BE49-F238E27FC236}">
                <a16:creationId xmlns:a16="http://schemas.microsoft.com/office/drawing/2014/main" id="{118E6046-1791-DF41-9D29-B057E877BDD4}"/>
              </a:ext>
            </a:extLst>
          </p:cNvPr>
          <p:cNvSpPr txBox="1"/>
          <p:nvPr/>
        </p:nvSpPr>
        <p:spPr>
          <a:xfrm>
            <a:off x="209787" y="1342274"/>
            <a:ext cx="2894144" cy="461665"/>
          </a:xfrm>
          <a:prstGeom prst="rect">
            <a:avLst/>
          </a:prstGeom>
          <a:solidFill>
            <a:schemeClr val="accent1">
              <a:lumMod val="75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400" dirty="0">
                <a:solidFill>
                  <a:schemeClr val="bg1"/>
                </a:solidFill>
              </a:rPr>
              <a:t>Homeless</a:t>
            </a:r>
            <a:r>
              <a:rPr lang="en-GB" sz="2400" dirty="0"/>
              <a:t> </a:t>
            </a:r>
            <a:r>
              <a:rPr lang="en-GB" sz="2400" dirty="0">
                <a:solidFill>
                  <a:schemeClr val="bg1"/>
                </a:solidFill>
              </a:rPr>
              <a:t>Services</a:t>
            </a:r>
          </a:p>
        </p:txBody>
      </p:sp>
      <p:sp>
        <p:nvSpPr>
          <p:cNvPr id="11" name="TextBox 10">
            <a:extLst>
              <a:ext uri="{FF2B5EF4-FFF2-40B4-BE49-F238E27FC236}">
                <a16:creationId xmlns:a16="http://schemas.microsoft.com/office/drawing/2014/main" id="{3E8882BC-287A-0C46-A0A0-716B9210D44D}"/>
              </a:ext>
            </a:extLst>
          </p:cNvPr>
          <p:cNvSpPr txBox="1"/>
          <p:nvPr/>
        </p:nvSpPr>
        <p:spPr>
          <a:xfrm>
            <a:off x="3784263" y="1346022"/>
            <a:ext cx="374280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2400" dirty="0"/>
              <a:t>Community Organisations</a:t>
            </a:r>
          </a:p>
        </p:txBody>
      </p:sp>
      <p:sp>
        <p:nvSpPr>
          <p:cNvPr id="12" name="TextBox 11">
            <a:extLst>
              <a:ext uri="{FF2B5EF4-FFF2-40B4-BE49-F238E27FC236}">
                <a16:creationId xmlns:a16="http://schemas.microsoft.com/office/drawing/2014/main" id="{CD7AE17E-B8B2-8641-9AD0-4A0EDB57F8AA}"/>
              </a:ext>
            </a:extLst>
          </p:cNvPr>
          <p:cNvSpPr txBox="1"/>
          <p:nvPr/>
        </p:nvSpPr>
        <p:spPr>
          <a:xfrm>
            <a:off x="8113775" y="1375139"/>
            <a:ext cx="2653321" cy="461665"/>
          </a:xfrm>
          <a:prstGeom prst="rect">
            <a:avLst/>
          </a:prstGeom>
          <a:solidFill>
            <a:srgbClr val="00B0F0"/>
          </a:solidFill>
        </p:spPr>
        <p:txBody>
          <a:bodyPr wrap="square" rtlCol="0">
            <a:spAutoFit/>
          </a:bodyPr>
          <a:lstStyle/>
          <a:p>
            <a:r>
              <a:rPr lang="en-GB" sz="2400" dirty="0"/>
              <a:t>Social Prescribers</a:t>
            </a:r>
          </a:p>
        </p:txBody>
      </p:sp>
      <p:grpSp>
        <p:nvGrpSpPr>
          <p:cNvPr id="3" name="Group 2">
            <a:extLst>
              <a:ext uri="{FF2B5EF4-FFF2-40B4-BE49-F238E27FC236}">
                <a16:creationId xmlns:a16="http://schemas.microsoft.com/office/drawing/2014/main" id="{61B2DFAA-9848-D544-ACFF-F0EA864CAF18}"/>
              </a:ext>
            </a:extLst>
          </p:cNvPr>
          <p:cNvGrpSpPr/>
          <p:nvPr/>
        </p:nvGrpSpPr>
        <p:grpSpPr>
          <a:xfrm>
            <a:off x="133998" y="3476062"/>
            <a:ext cx="3205325" cy="2469083"/>
            <a:chOff x="197494" y="2034203"/>
            <a:chExt cx="3205325" cy="2469083"/>
          </a:xfrm>
        </p:grpSpPr>
        <p:pic>
          <p:nvPicPr>
            <p:cNvPr id="4" name="Picture 3">
              <a:extLst>
                <a:ext uri="{FF2B5EF4-FFF2-40B4-BE49-F238E27FC236}">
                  <a16:creationId xmlns:a16="http://schemas.microsoft.com/office/drawing/2014/main" id="{78B37750-5E62-604D-9839-259677A4C2ED}"/>
                </a:ext>
              </a:extLst>
            </p:cNvPr>
            <p:cNvPicPr>
              <a:picLocks noChangeAspect="1"/>
            </p:cNvPicPr>
            <p:nvPr/>
          </p:nvPicPr>
          <p:blipFill>
            <a:blip r:embed="rId4"/>
            <a:stretch>
              <a:fillRect/>
            </a:stretch>
          </p:blipFill>
          <p:spPr>
            <a:xfrm>
              <a:off x="522442" y="2610529"/>
              <a:ext cx="2344081" cy="577767"/>
            </a:xfrm>
            <a:prstGeom prst="rect">
              <a:avLst/>
            </a:prstGeom>
          </p:spPr>
        </p:pic>
        <p:sp>
          <p:nvSpPr>
            <p:cNvPr id="5" name="TextBox 4">
              <a:extLst>
                <a:ext uri="{FF2B5EF4-FFF2-40B4-BE49-F238E27FC236}">
                  <a16:creationId xmlns:a16="http://schemas.microsoft.com/office/drawing/2014/main" id="{70BDB848-294E-F345-8046-168C50814478}"/>
                </a:ext>
              </a:extLst>
            </p:cNvPr>
            <p:cNvSpPr txBox="1"/>
            <p:nvPr/>
          </p:nvSpPr>
          <p:spPr>
            <a:xfrm>
              <a:off x="197494" y="2034203"/>
              <a:ext cx="2894144" cy="46166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2400" dirty="0">
                  <a:solidFill>
                    <a:schemeClr val="tx1"/>
                  </a:solidFill>
                </a:rPr>
                <a:t>Inclusion Health CC</a:t>
              </a:r>
            </a:p>
          </p:txBody>
        </p:sp>
        <p:sp>
          <p:nvSpPr>
            <p:cNvPr id="14" name="Rectangle 13">
              <a:extLst>
                <a:ext uri="{FF2B5EF4-FFF2-40B4-BE49-F238E27FC236}">
                  <a16:creationId xmlns:a16="http://schemas.microsoft.com/office/drawing/2014/main" id="{F4308DB8-AE99-7A4D-A769-BE785EC640A0}"/>
                </a:ext>
              </a:extLst>
            </p:cNvPr>
            <p:cNvSpPr/>
            <p:nvPr/>
          </p:nvSpPr>
          <p:spPr>
            <a:xfrm>
              <a:off x="374071" y="3302957"/>
              <a:ext cx="3028748" cy="1200329"/>
            </a:xfrm>
            <a:prstGeom prst="rect">
              <a:avLst/>
            </a:prstGeom>
            <a:solidFill>
              <a:schemeClr val="accent4">
                <a:lumMod val="40000"/>
                <a:lumOff val="60000"/>
              </a:schemeClr>
            </a:solidFill>
          </p:spPr>
          <p:txBody>
            <a:bodyPr wrap="square">
              <a:spAutoFit/>
            </a:bodyPr>
            <a:lstStyle/>
            <a:p>
              <a:r>
                <a:rPr lang="en-GB" sz="1800" b="1" dirty="0"/>
                <a:t>Lived Experience of Exclusion</a:t>
              </a:r>
              <a:endParaRPr lang="en-GB" sz="1800" dirty="0"/>
            </a:p>
            <a:p>
              <a:pPr marL="285750" indent="-285750">
                <a:buFontTx/>
                <a:buChar char="-"/>
              </a:pPr>
              <a:r>
                <a:rPr lang="en-GB" sz="1800" dirty="0"/>
                <a:t>Direct support to improve engagement</a:t>
              </a:r>
            </a:p>
          </p:txBody>
        </p:sp>
      </p:grpSp>
      <p:sp>
        <p:nvSpPr>
          <p:cNvPr id="20" name="Left Arrow 19">
            <a:extLst>
              <a:ext uri="{FF2B5EF4-FFF2-40B4-BE49-F238E27FC236}">
                <a16:creationId xmlns:a16="http://schemas.microsoft.com/office/drawing/2014/main" id="{B79F5B18-8C4E-054F-899C-17738A2732BE}"/>
              </a:ext>
            </a:extLst>
          </p:cNvPr>
          <p:cNvSpPr/>
          <p:nvPr/>
        </p:nvSpPr>
        <p:spPr>
          <a:xfrm>
            <a:off x="6394106" y="3465974"/>
            <a:ext cx="2019441" cy="39197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Down Arrow 20">
            <a:extLst>
              <a:ext uri="{FF2B5EF4-FFF2-40B4-BE49-F238E27FC236}">
                <a16:creationId xmlns:a16="http://schemas.microsoft.com/office/drawing/2014/main" id="{6AA3EB27-467F-6C48-8561-C1A9F27CEBCA}"/>
              </a:ext>
            </a:extLst>
          </p:cNvPr>
          <p:cNvSpPr/>
          <p:nvPr/>
        </p:nvSpPr>
        <p:spPr>
          <a:xfrm>
            <a:off x="1388531" y="1861270"/>
            <a:ext cx="484909" cy="16147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Down Arrow 21">
            <a:extLst>
              <a:ext uri="{FF2B5EF4-FFF2-40B4-BE49-F238E27FC236}">
                <a16:creationId xmlns:a16="http://schemas.microsoft.com/office/drawing/2014/main" id="{702A509D-F654-9E4B-8F1E-D86E6736D161}"/>
              </a:ext>
            </a:extLst>
          </p:cNvPr>
          <p:cNvSpPr/>
          <p:nvPr/>
        </p:nvSpPr>
        <p:spPr>
          <a:xfrm>
            <a:off x="5276905" y="1861270"/>
            <a:ext cx="484909" cy="10159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Left Arrow 23">
            <a:extLst>
              <a:ext uri="{FF2B5EF4-FFF2-40B4-BE49-F238E27FC236}">
                <a16:creationId xmlns:a16="http://schemas.microsoft.com/office/drawing/2014/main" id="{1EDF48E9-5B91-414A-8533-697730751231}"/>
              </a:ext>
            </a:extLst>
          </p:cNvPr>
          <p:cNvSpPr/>
          <p:nvPr/>
        </p:nvSpPr>
        <p:spPr>
          <a:xfrm>
            <a:off x="3037667" y="3394683"/>
            <a:ext cx="1636325" cy="53369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Up-Down Arrow 24">
            <a:extLst>
              <a:ext uri="{FF2B5EF4-FFF2-40B4-BE49-F238E27FC236}">
                <a16:creationId xmlns:a16="http://schemas.microsoft.com/office/drawing/2014/main" id="{1705D3D1-B5B2-B446-A2BA-CF56355C73B9}"/>
              </a:ext>
            </a:extLst>
          </p:cNvPr>
          <p:cNvSpPr/>
          <p:nvPr/>
        </p:nvSpPr>
        <p:spPr>
          <a:xfrm rot="3799830">
            <a:off x="7014460" y="1270505"/>
            <a:ext cx="509137" cy="251564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Up-Down Arrow 27">
            <a:extLst>
              <a:ext uri="{FF2B5EF4-FFF2-40B4-BE49-F238E27FC236}">
                <a16:creationId xmlns:a16="http://schemas.microsoft.com/office/drawing/2014/main" id="{F73BB909-03D0-914F-93DA-C7F71A6C707D}"/>
              </a:ext>
            </a:extLst>
          </p:cNvPr>
          <p:cNvSpPr/>
          <p:nvPr/>
        </p:nvSpPr>
        <p:spPr>
          <a:xfrm>
            <a:off x="5321713" y="3671448"/>
            <a:ext cx="420241" cy="210154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8">
            <a:extLst>
              <a:ext uri="{FF2B5EF4-FFF2-40B4-BE49-F238E27FC236}">
                <a16:creationId xmlns:a16="http://schemas.microsoft.com/office/drawing/2014/main" id="{901D1F6D-2824-497D-B3A3-9AC9BD16CA0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42</a:t>
            </a:fld>
            <a:endParaRPr lang="en-US"/>
          </a:p>
        </p:txBody>
      </p:sp>
      <p:sp>
        <p:nvSpPr>
          <p:cNvPr id="13" name="Oval 12">
            <a:extLst>
              <a:ext uri="{FF2B5EF4-FFF2-40B4-BE49-F238E27FC236}">
                <a16:creationId xmlns:a16="http://schemas.microsoft.com/office/drawing/2014/main" id="{7848D19E-6187-6046-8C0A-64B158EAAE56}"/>
              </a:ext>
            </a:extLst>
          </p:cNvPr>
          <p:cNvSpPr/>
          <p:nvPr/>
        </p:nvSpPr>
        <p:spPr>
          <a:xfrm>
            <a:off x="4724372" y="2877247"/>
            <a:ext cx="1638300" cy="1388521"/>
          </a:xfrm>
          <a:prstGeom prst="ellipse">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dirty="0">
                <a:ln w="0"/>
                <a:solidFill>
                  <a:schemeClr val="tx1"/>
                </a:solidFill>
                <a:effectLst>
                  <a:outerShdw blurRad="38100" dist="19050" dir="2700000" algn="tl" rotWithShape="0">
                    <a:schemeClr val="dk1">
                      <a:alpha val="40000"/>
                    </a:schemeClr>
                  </a:outerShdw>
                </a:effectLst>
              </a:rPr>
              <a:t>CC Team</a:t>
            </a:r>
          </a:p>
        </p:txBody>
      </p:sp>
    </p:spTree>
    <p:extLst>
      <p:ext uri="{BB962C8B-B14F-4D97-AF65-F5344CB8AC3E}">
        <p14:creationId xmlns:p14="http://schemas.microsoft.com/office/powerpoint/2010/main" val="9389660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6DF27-53B1-004D-A31F-ED62DECD1A1D}"/>
              </a:ext>
            </a:extLst>
          </p:cNvPr>
          <p:cNvSpPr>
            <a:spLocks noGrp="1"/>
          </p:cNvSpPr>
          <p:nvPr>
            <p:ph type="title"/>
          </p:nvPr>
        </p:nvSpPr>
        <p:spPr>
          <a:xfrm>
            <a:off x="643467" y="321734"/>
            <a:ext cx="10905066" cy="1135737"/>
          </a:xfrm>
        </p:spPr>
        <p:txBody>
          <a:bodyPr>
            <a:normAutofit/>
          </a:bodyPr>
          <a:lstStyle/>
          <a:p>
            <a:r>
              <a:rPr lang="en-US" sz="3600"/>
              <a:t>Data Strategy – Helping GPs Prioritise </a:t>
            </a:r>
          </a:p>
        </p:txBody>
      </p:sp>
      <p:sp>
        <p:nvSpPr>
          <p:cNvPr id="23" name="Content Placeholder 2">
            <a:extLst>
              <a:ext uri="{FF2B5EF4-FFF2-40B4-BE49-F238E27FC236}">
                <a16:creationId xmlns:a16="http://schemas.microsoft.com/office/drawing/2014/main" id="{145696CF-BA66-8D4F-BA90-0E69A3CA4C2E}"/>
              </a:ext>
            </a:extLst>
          </p:cNvPr>
          <p:cNvSpPr>
            <a:spLocks noGrp="1"/>
          </p:cNvSpPr>
          <p:nvPr>
            <p:ph idx="1"/>
          </p:nvPr>
        </p:nvSpPr>
        <p:spPr>
          <a:xfrm>
            <a:off x="643469" y="1670242"/>
            <a:ext cx="5778594" cy="4847516"/>
          </a:xfrm>
        </p:spPr>
        <p:txBody>
          <a:bodyPr>
            <a:normAutofit/>
          </a:bodyPr>
          <a:lstStyle/>
          <a:p>
            <a:r>
              <a:rPr lang="en-GB" sz="2600" b="1" dirty="0"/>
              <a:t>How do we identify those at risk of health inequalities as clinicians?</a:t>
            </a:r>
          </a:p>
          <a:p>
            <a:pPr marL="0" indent="0">
              <a:buNone/>
            </a:pPr>
            <a:endParaRPr lang="en-GB" sz="2400" dirty="0"/>
          </a:p>
          <a:p>
            <a:r>
              <a:rPr lang="en-GB" sz="2400" dirty="0"/>
              <a:t>300 </a:t>
            </a:r>
            <a:r>
              <a:rPr lang="en-GB" sz="2400" dirty="0" err="1"/>
              <a:t>Emis</a:t>
            </a:r>
            <a:r>
              <a:rPr lang="en-GB" sz="2400" dirty="0"/>
              <a:t> Codes = ?possible of health inequality </a:t>
            </a:r>
            <a:br>
              <a:rPr lang="en-GB" sz="2400" dirty="0"/>
            </a:br>
            <a:endParaRPr lang="en-GB" sz="2400" dirty="0"/>
          </a:p>
          <a:p>
            <a:r>
              <a:rPr lang="en-GB" sz="2400" dirty="0"/>
              <a:t>Outcomes: </a:t>
            </a:r>
          </a:p>
          <a:p>
            <a:pPr lvl="1"/>
            <a:r>
              <a:rPr lang="en-GB" sz="2200" dirty="0"/>
              <a:t>Coding Template</a:t>
            </a:r>
          </a:p>
          <a:p>
            <a:pPr lvl="1"/>
            <a:r>
              <a:rPr lang="en-GB" sz="2200" dirty="0"/>
              <a:t>Clinical and administrative guidance</a:t>
            </a:r>
          </a:p>
          <a:p>
            <a:pPr lvl="1"/>
            <a:r>
              <a:rPr lang="en-GB" sz="2200" dirty="0"/>
              <a:t>Every contact counts </a:t>
            </a:r>
          </a:p>
          <a:p>
            <a:pPr lvl="1"/>
            <a:r>
              <a:rPr lang="en-GB" sz="2200" dirty="0"/>
              <a:t>Proactive Screening/health promotion </a:t>
            </a:r>
          </a:p>
        </p:txBody>
      </p:sp>
      <p:pic>
        <p:nvPicPr>
          <p:cNvPr id="15" name="Picture 14">
            <a:extLst>
              <a:ext uri="{FF2B5EF4-FFF2-40B4-BE49-F238E27FC236}">
                <a16:creationId xmlns:a16="http://schemas.microsoft.com/office/drawing/2014/main" id="{F463DB51-F143-3F48-A752-C997029F6D14}"/>
              </a:ext>
            </a:extLst>
          </p:cNvPr>
          <p:cNvPicPr>
            <a:picLocks noChangeAspect="1"/>
          </p:cNvPicPr>
          <p:nvPr/>
        </p:nvPicPr>
        <p:blipFill rotWithShape="1">
          <a:blip r:embed="rId3"/>
          <a:srcRect l="61668" t="51972"/>
          <a:stretch/>
        </p:blipFill>
        <p:spPr>
          <a:xfrm>
            <a:off x="7677150" y="3730051"/>
            <a:ext cx="4514849" cy="3205068"/>
          </a:xfrm>
          <a:prstGeom prst="rect">
            <a:avLst/>
          </a:prstGeom>
        </p:spPr>
      </p:pic>
      <p:pic>
        <p:nvPicPr>
          <p:cNvPr id="16" name="Content Placeholder 3" descr="Health Inequalities Groups">
            <a:extLst>
              <a:ext uri="{FF2B5EF4-FFF2-40B4-BE49-F238E27FC236}">
                <a16:creationId xmlns:a16="http://schemas.microsoft.com/office/drawing/2014/main" id="{9148B533-7A7F-BE46-998E-E7533BB28428}"/>
              </a:ext>
            </a:extLst>
          </p:cNvPr>
          <p:cNvPicPr>
            <a:picLocks/>
          </p:cNvPicPr>
          <p:nvPr/>
        </p:nvPicPr>
        <p:blipFill rotWithShape="1">
          <a:blip r:embed="rId4">
            <a:extLst>
              <a:ext uri="{28A0092B-C50C-407E-A947-70E740481C1C}">
                <a14:useLocalDpi xmlns:a14="http://schemas.microsoft.com/office/drawing/2010/main" val="0"/>
              </a:ext>
            </a:extLst>
          </a:blip>
          <a:srcRect b="53933"/>
          <a:stretch/>
        </p:blipFill>
        <p:spPr bwMode="auto">
          <a:xfrm>
            <a:off x="6577547" y="1866947"/>
            <a:ext cx="5614452" cy="1075506"/>
          </a:xfrm>
          <a:prstGeom prst="rect">
            <a:avLst/>
          </a:prstGeom>
          <a:noFill/>
        </p:spPr>
      </p:pic>
      <p:sp>
        <p:nvSpPr>
          <p:cNvPr id="3" name="Slide Number Placeholder 2">
            <a:extLst>
              <a:ext uri="{FF2B5EF4-FFF2-40B4-BE49-F238E27FC236}">
                <a16:creationId xmlns:a16="http://schemas.microsoft.com/office/drawing/2014/main" id="{FD64259F-5C3F-460E-9DC5-7E0F8CB477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43</a:t>
            </a:fld>
            <a:endParaRPr lang="en-US"/>
          </a:p>
        </p:txBody>
      </p:sp>
    </p:spTree>
    <p:extLst>
      <p:ext uri="{BB962C8B-B14F-4D97-AF65-F5344CB8AC3E}">
        <p14:creationId xmlns:p14="http://schemas.microsoft.com/office/powerpoint/2010/main" val="20599680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CC627-05B5-4CDF-8A16-208E9CAB2D4E}"/>
              </a:ext>
            </a:extLst>
          </p:cNvPr>
          <p:cNvSpPr>
            <a:spLocks noGrp="1"/>
          </p:cNvSpPr>
          <p:nvPr>
            <p:ph type="title"/>
          </p:nvPr>
        </p:nvSpPr>
        <p:spPr>
          <a:xfrm>
            <a:off x="640080" y="329184"/>
            <a:ext cx="4863253" cy="1783080"/>
          </a:xfrm>
        </p:spPr>
        <p:txBody>
          <a:bodyPr anchor="b">
            <a:normAutofit/>
          </a:bodyPr>
          <a:lstStyle/>
          <a:p>
            <a:r>
              <a:rPr lang="en-GB" sz="5000" dirty="0"/>
              <a:t>Targeted Health Checks</a:t>
            </a:r>
          </a:p>
        </p:txBody>
      </p:sp>
      <p:sp>
        <p:nvSpPr>
          <p:cNvPr id="3" name="Text Placeholder 2">
            <a:extLst>
              <a:ext uri="{FF2B5EF4-FFF2-40B4-BE49-F238E27FC236}">
                <a16:creationId xmlns:a16="http://schemas.microsoft.com/office/drawing/2014/main" id="{25F5D1B0-AA4D-44B8-9EA0-DE85B8C3C4C7}"/>
              </a:ext>
            </a:extLst>
          </p:cNvPr>
          <p:cNvSpPr>
            <a:spLocks noGrp="1"/>
          </p:cNvSpPr>
          <p:nvPr>
            <p:ph type="body" idx="1"/>
          </p:nvPr>
        </p:nvSpPr>
        <p:spPr>
          <a:xfrm>
            <a:off x="640079" y="3044248"/>
            <a:ext cx="4863253" cy="2192090"/>
          </a:xfrm>
        </p:spPr>
        <p:txBody>
          <a:bodyPr>
            <a:normAutofit/>
          </a:bodyPr>
          <a:lstStyle/>
          <a:p>
            <a:r>
              <a:rPr lang="en-GB" sz="2200" dirty="0"/>
              <a:t>ARRS supported health checks</a:t>
            </a:r>
          </a:p>
          <a:p>
            <a:r>
              <a:rPr lang="en-GB" sz="2200" dirty="0"/>
              <a:t>1 GP practice</a:t>
            </a:r>
          </a:p>
          <a:p>
            <a:pPr lvl="1"/>
            <a:r>
              <a:rPr lang="en-GB" sz="2200" dirty="0"/>
              <a:t>781 patients identified</a:t>
            </a:r>
          </a:p>
          <a:p>
            <a:pPr lvl="1"/>
            <a:r>
              <a:rPr lang="en-GB" sz="2200" dirty="0"/>
              <a:t>87 booked (70%) </a:t>
            </a:r>
          </a:p>
          <a:p>
            <a:pPr lvl="1"/>
            <a:r>
              <a:rPr lang="en-GB" sz="2200" dirty="0"/>
              <a:t>70 attended (80%) </a:t>
            </a:r>
          </a:p>
          <a:p>
            <a:endParaRPr lang="en-GB" sz="2600" dirty="0"/>
          </a:p>
        </p:txBody>
      </p:sp>
      <p:pic>
        <p:nvPicPr>
          <p:cNvPr id="8" name="Picture 7">
            <a:extLst>
              <a:ext uri="{FF2B5EF4-FFF2-40B4-BE49-F238E27FC236}">
                <a16:creationId xmlns:a16="http://schemas.microsoft.com/office/drawing/2014/main" id="{AA142209-134E-46DA-B6B1-2CC674BCE095}"/>
              </a:ext>
            </a:extLst>
          </p:cNvPr>
          <p:cNvPicPr>
            <a:picLocks noChangeAspect="1"/>
          </p:cNvPicPr>
          <p:nvPr/>
        </p:nvPicPr>
        <p:blipFill>
          <a:blip r:embed="rId3"/>
          <a:stretch>
            <a:fillRect/>
          </a:stretch>
        </p:blipFill>
        <p:spPr>
          <a:xfrm>
            <a:off x="6572476" y="3614677"/>
            <a:ext cx="5210640" cy="3243323"/>
          </a:xfrm>
          <a:prstGeom prst="rect">
            <a:avLst/>
          </a:prstGeom>
        </p:spPr>
      </p:pic>
      <p:pic>
        <p:nvPicPr>
          <p:cNvPr id="6" name="Picture 5">
            <a:extLst>
              <a:ext uri="{FF2B5EF4-FFF2-40B4-BE49-F238E27FC236}">
                <a16:creationId xmlns:a16="http://schemas.microsoft.com/office/drawing/2014/main" id="{4A968B99-F4EA-45C3-8AD4-7B5C3207B613}"/>
              </a:ext>
            </a:extLst>
          </p:cNvPr>
          <p:cNvPicPr>
            <a:picLocks noChangeAspect="1"/>
          </p:cNvPicPr>
          <p:nvPr/>
        </p:nvPicPr>
        <p:blipFill>
          <a:blip r:embed="rId4"/>
          <a:stretch>
            <a:fillRect/>
          </a:stretch>
        </p:blipFill>
        <p:spPr>
          <a:xfrm>
            <a:off x="6262285" y="157050"/>
            <a:ext cx="5831023" cy="3457627"/>
          </a:xfrm>
          <a:prstGeom prst="rect">
            <a:avLst/>
          </a:prstGeom>
        </p:spPr>
      </p:pic>
    </p:spTree>
    <p:extLst>
      <p:ext uri="{BB962C8B-B14F-4D97-AF65-F5344CB8AC3E}">
        <p14:creationId xmlns:p14="http://schemas.microsoft.com/office/powerpoint/2010/main" val="1695338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3"/>
          <p:cNvSpPr/>
          <p:nvPr/>
        </p:nvSpPr>
        <p:spPr>
          <a:xfrm>
            <a:off x="-3"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0" name="Google Shape;110;p3"/>
          <p:cNvSpPr txBox="1">
            <a:spLocks noGrp="1"/>
          </p:cNvSpPr>
          <p:nvPr>
            <p:ph type="title"/>
          </p:nvPr>
        </p:nvSpPr>
        <p:spPr>
          <a:xfrm>
            <a:off x="2535607" y="206948"/>
            <a:ext cx="8247899" cy="577749"/>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4000" dirty="0"/>
              <a:t>NLPCN Model for Health Inequalities</a:t>
            </a:r>
            <a:endParaRPr dirty="0"/>
          </a:p>
        </p:txBody>
      </p:sp>
      <p:sp>
        <p:nvSpPr>
          <p:cNvPr id="111" name="Google Shape;111;p3"/>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2" name="Google Shape;112;p3"/>
          <p:cNvSpPr/>
          <p:nvPr/>
        </p:nvSpPr>
        <p:spPr>
          <a:xfrm flipH="1">
            <a:off x="4038599" y="6400799"/>
            <a:ext cx="8153398" cy="456772"/>
          </a:xfrm>
          <a:prstGeom prst="rect">
            <a:avLst/>
          </a:prstGeom>
          <a:gradFill>
            <a:gsLst>
              <a:gs pos="0">
                <a:srgbClr val="000000">
                  <a:alpha val="62745"/>
                </a:srgbClr>
              </a:gs>
              <a:gs pos="100000">
                <a:srgbClr val="2F5496"/>
              </a:gs>
            </a:gsLst>
            <a:lin ang="1380000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0" name="Google Shape;130;p3" descr="Text&#10;&#10;Description automatically generated with low confidence"/>
          <p:cNvPicPr preferRelativeResize="0"/>
          <p:nvPr/>
        </p:nvPicPr>
        <p:blipFill rotWithShape="1">
          <a:blip r:embed="rId3">
            <a:alphaModFix/>
          </a:blip>
          <a:srcRect/>
          <a:stretch/>
        </p:blipFill>
        <p:spPr>
          <a:xfrm>
            <a:off x="7525248" y="1391689"/>
            <a:ext cx="3695700" cy="3683000"/>
          </a:xfrm>
          <a:prstGeom prst="rect">
            <a:avLst/>
          </a:prstGeom>
          <a:noFill/>
          <a:ln>
            <a:noFill/>
          </a:ln>
        </p:spPr>
      </p:pic>
      <p:graphicFrame>
        <p:nvGraphicFramePr>
          <p:cNvPr id="24" name="Diagram 23">
            <a:extLst>
              <a:ext uri="{FF2B5EF4-FFF2-40B4-BE49-F238E27FC236}">
                <a16:creationId xmlns:a16="http://schemas.microsoft.com/office/drawing/2014/main" id="{35D39602-849A-4034-8AF3-74CF55665370}"/>
              </a:ext>
            </a:extLst>
          </p:cNvPr>
          <p:cNvGraphicFramePr/>
          <p:nvPr/>
        </p:nvGraphicFramePr>
        <p:xfrm>
          <a:off x="552893" y="901074"/>
          <a:ext cx="6001307" cy="50558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89A48844-AC6D-4C3C-AA4B-34891933B8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45</a:t>
            </a:fld>
            <a:endParaRPr lang="en-US"/>
          </a:p>
        </p:txBody>
      </p:sp>
    </p:spTree>
    <p:extLst>
      <p:ext uri="{BB962C8B-B14F-4D97-AF65-F5344CB8AC3E}">
        <p14:creationId xmlns:p14="http://schemas.microsoft.com/office/powerpoint/2010/main" val="2562278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4F1E9-AB75-0D4D-8AD6-AB55AB83BBAF}"/>
              </a:ext>
            </a:extLst>
          </p:cNvPr>
          <p:cNvSpPr>
            <a:spLocks noGrp="1"/>
          </p:cNvSpPr>
          <p:nvPr>
            <p:ph type="title"/>
          </p:nvPr>
        </p:nvSpPr>
        <p:spPr/>
        <p:txBody>
          <a:bodyPr/>
          <a:lstStyle/>
          <a:p>
            <a:r>
              <a:rPr lang="en-GB" dirty="0"/>
              <a:t>Top Tips for PCN Health Inequality Focus</a:t>
            </a:r>
          </a:p>
        </p:txBody>
      </p:sp>
      <p:graphicFrame>
        <p:nvGraphicFramePr>
          <p:cNvPr id="6" name="Diagram 5">
            <a:extLst>
              <a:ext uri="{FF2B5EF4-FFF2-40B4-BE49-F238E27FC236}">
                <a16:creationId xmlns:a16="http://schemas.microsoft.com/office/drawing/2014/main" id="{E4B8BC3B-D456-BE4C-9E0F-B4ECB7CFCC77}"/>
              </a:ext>
            </a:extLst>
          </p:cNvPr>
          <p:cNvGraphicFramePr/>
          <p:nvPr/>
        </p:nvGraphicFramePr>
        <p:xfrm>
          <a:off x="838201" y="1690688"/>
          <a:ext cx="10515600" cy="5030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D85D045-1227-C44F-85BB-2BAF8FD9B7B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46</a:t>
            </a:fld>
            <a:endParaRPr lang="en-US"/>
          </a:p>
        </p:txBody>
      </p:sp>
    </p:spTree>
    <p:extLst>
      <p:ext uri="{BB962C8B-B14F-4D97-AF65-F5344CB8AC3E}">
        <p14:creationId xmlns:p14="http://schemas.microsoft.com/office/powerpoint/2010/main" val="231818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7FCAD6-D805-4889-A667-552CAED17723}"/>
              </a:ext>
            </a:extLst>
          </p:cNvPr>
          <p:cNvSpPr>
            <a:spLocks noGrp="1"/>
          </p:cNvSpPr>
          <p:nvPr>
            <p:ph sz="quarter" idx="10"/>
          </p:nvPr>
        </p:nvSpPr>
        <p:spPr>
          <a:xfrm>
            <a:off x="781878" y="1191986"/>
            <a:ext cx="10641498" cy="5275075"/>
          </a:xfrm>
        </p:spPr>
        <p:txBody>
          <a:bodyPr vert="horz" lIns="91440" tIns="45720" rIns="91440" bIns="45720" rtlCol="0" anchor="t">
            <a:normAutofit/>
          </a:bodyPr>
          <a:lstStyle/>
          <a:p>
            <a:pPr marL="0" indent="0">
              <a:buNone/>
            </a:pPr>
            <a:endParaRPr lang="en-US" sz="1800" dirty="0"/>
          </a:p>
          <a:p>
            <a:pPr marL="0" indent="0">
              <a:buNone/>
            </a:pPr>
            <a:r>
              <a:rPr lang="en-US" sz="1800" b="1" dirty="0"/>
              <a:t>Pathway </a:t>
            </a:r>
          </a:p>
          <a:p>
            <a:r>
              <a:rPr lang="en-US" sz="1800" dirty="0"/>
              <a:t>Samantha Dorney-Smith</a:t>
            </a:r>
          </a:p>
          <a:p>
            <a:r>
              <a:rPr lang="en-US" sz="1800" dirty="0"/>
              <a:t>Dr Nigel Hewett</a:t>
            </a:r>
          </a:p>
          <a:p>
            <a:pPr marL="0" indent="0">
              <a:buNone/>
            </a:pPr>
            <a:endParaRPr lang="en-US" sz="1800" dirty="0"/>
          </a:p>
          <a:p>
            <a:pPr marL="0" indent="0">
              <a:buNone/>
            </a:pPr>
            <a:r>
              <a:rPr lang="en-US" sz="1800" b="1" dirty="0"/>
              <a:t>North </a:t>
            </a:r>
            <a:r>
              <a:rPr lang="en-US" sz="1800" b="1" dirty="0" err="1"/>
              <a:t>Lewisham</a:t>
            </a:r>
            <a:r>
              <a:rPr lang="en-US" sz="1800" b="1" dirty="0"/>
              <a:t> PCN </a:t>
            </a:r>
            <a:endParaRPr lang="en-US" sz="1800" dirty="0"/>
          </a:p>
          <a:p>
            <a:r>
              <a:rPr lang="en-US" sz="1800" dirty="0"/>
              <a:t>Dr Forgan &amp; Dr </a:t>
            </a:r>
            <a:r>
              <a:rPr lang="en-US" sz="1800" dirty="0" err="1"/>
              <a:t>Kalwij</a:t>
            </a:r>
            <a:r>
              <a:rPr lang="en-US" sz="1800" dirty="0"/>
              <a:t>: Clinical Directors</a:t>
            </a:r>
          </a:p>
          <a:p>
            <a:r>
              <a:rPr lang="en-US" sz="1800" dirty="0"/>
              <a:t>Joyce </a:t>
            </a:r>
            <a:r>
              <a:rPr lang="en-US" sz="1800" dirty="0" err="1"/>
              <a:t>Jacca</a:t>
            </a:r>
            <a:r>
              <a:rPr lang="en-US" sz="1800" dirty="0"/>
              <a:t>: Community Link Worker</a:t>
            </a:r>
          </a:p>
          <a:p>
            <a:r>
              <a:rPr lang="en-US" sz="1800" dirty="0"/>
              <a:t>GP fellows: </a:t>
            </a:r>
          </a:p>
          <a:p>
            <a:pPr lvl="1"/>
            <a:r>
              <a:rPr lang="en-US" sz="1800" dirty="0"/>
              <a:t>Dr John McGuinness</a:t>
            </a:r>
          </a:p>
          <a:p>
            <a:pPr lvl="1"/>
            <a:r>
              <a:rPr lang="en-US" sz="1800" dirty="0"/>
              <a:t>Dr Lola </a:t>
            </a:r>
            <a:r>
              <a:rPr lang="en-US" sz="1800" dirty="0" err="1"/>
              <a:t>Fakoya</a:t>
            </a:r>
            <a:r>
              <a:rPr lang="en-US" sz="1800" dirty="0"/>
              <a:t>-Sales </a:t>
            </a:r>
          </a:p>
          <a:p>
            <a:pPr lvl="1"/>
            <a:r>
              <a:rPr lang="en-US" sz="1800" dirty="0"/>
              <a:t>Dr Edward Morris </a:t>
            </a:r>
          </a:p>
          <a:p>
            <a:r>
              <a:rPr lang="en-US" sz="1800" dirty="0"/>
              <a:t>The care coordination team </a:t>
            </a:r>
          </a:p>
          <a:p>
            <a:r>
              <a:rPr lang="en-US" sz="1800" dirty="0"/>
              <a:t>The practices of NLPCN</a:t>
            </a:r>
            <a:endParaRPr lang="en-GB" sz="1800" dirty="0"/>
          </a:p>
          <a:p>
            <a:pPr marL="0" lvl="0" indent="0">
              <a:buNone/>
            </a:pPr>
            <a:endParaRPr lang="en-GB" sz="1800" dirty="0"/>
          </a:p>
          <a:p>
            <a:pPr marL="0" lvl="0" indent="0">
              <a:buNone/>
            </a:pPr>
            <a:endParaRPr lang="en-GB" sz="1800" dirty="0"/>
          </a:p>
          <a:p>
            <a:pPr marL="0" indent="0">
              <a:buNone/>
            </a:pPr>
            <a:endParaRPr lang="en-US" sz="1800" dirty="0">
              <a:hlinkClick r:id="rId3"/>
            </a:endParaRPr>
          </a:p>
          <a:p>
            <a:pPr marL="0" lvl="0" indent="0">
              <a:buNone/>
            </a:pPr>
            <a:endParaRPr lang="en-GB" sz="1800" dirty="0"/>
          </a:p>
          <a:p>
            <a:pPr marL="0" lvl="0" indent="0">
              <a:buNone/>
            </a:pPr>
            <a:endParaRPr lang="en-GB" sz="1800" dirty="0"/>
          </a:p>
          <a:p>
            <a:pPr marL="0" lvl="0" indent="0">
              <a:buNone/>
            </a:pPr>
            <a:endParaRPr lang="en-GB" sz="1800" dirty="0"/>
          </a:p>
          <a:p>
            <a:pPr marL="0" indent="0">
              <a:buNone/>
            </a:pPr>
            <a:endParaRPr lang="en-GB" sz="1800" dirty="0"/>
          </a:p>
        </p:txBody>
      </p:sp>
      <p:pic>
        <p:nvPicPr>
          <p:cNvPr id="9" name="Picture 8" descr="https://www.pathway.org.uk/wp-content/themes/pathway/images/pathway-logo.png">
            <a:extLst>
              <a:ext uri="{FF2B5EF4-FFF2-40B4-BE49-F238E27FC236}">
                <a16:creationId xmlns:a16="http://schemas.microsoft.com/office/drawing/2014/main" id="{FCB2029A-D75D-2644-B1FB-C78975712BA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9812" y="1732497"/>
            <a:ext cx="2453639" cy="1081016"/>
          </a:xfrm>
          <a:prstGeom prst="rect">
            <a:avLst/>
          </a:prstGeom>
          <a:noFill/>
          <a:ln>
            <a:noFill/>
          </a:ln>
        </p:spPr>
      </p:pic>
      <p:sp>
        <p:nvSpPr>
          <p:cNvPr id="5" name="Rectangle 4">
            <a:extLst>
              <a:ext uri="{FF2B5EF4-FFF2-40B4-BE49-F238E27FC236}">
                <a16:creationId xmlns:a16="http://schemas.microsoft.com/office/drawing/2014/main" id="{C6D9E419-A3CA-4D4C-84C1-543351A7E17C}"/>
              </a:ext>
            </a:extLst>
          </p:cNvPr>
          <p:cNvSpPr/>
          <p:nvPr/>
        </p:nvSpPr>
        <p:spPr>
          <a:xfrm>
            <a:off x="775251" y="503971"/>
            <a:ext cx="3046347" cy="523220"/>
          </a:xfrm>
          <a:prstGeom prst="rect">
            <a:avLst/>
          </a:prstGeom>
        </p:spPr>
        <p:txBody>
          <a:bodyPr wrap="none">
            <a:spAutoFit/>
          </a:bodyPr>
          <a:lstStyle/>
          <a:p>
            <a:r>
              <a:rPr lang="en-GB" sz="2800" dirty="0"/>
              <a:t>Acknowledgements</a:t>
            </a:r>
          </a:p>
        </p:txBody>
      </p:sp>
      <p:pic>
        <p:nvPicPr>
          <p:cNvPr id="8" name="Picture 7">
            <a:extLst>
              <a:ext uri="{FF2B5EF4-FFF2-40B4-BE49-F238E27FC236}">
                <a16:creationId xmlns:a16="http://schemas.microsoft.com/office/drawing/2014/main" id="{C927A021-0662-854C-A857-C879C017A088}"/>
              </a:ext>
            </a:extLst>
          </p:cNvPr>
          <p:cNvPicPr>
            <a:picLocks noChangeAspect="1"/>
          </p:cNvPicPr>
          <p:nvPr/>
        </p:nvPicPr>
        <p:blipFill>
          <a:blip r:embed="rId5"/>
          <a:stretch>
            <a:fillRect/>
          </a:stretch>
        </p:blipFill>
        <p:spPr>
          <a:xfrm>
            <a:off x="7812225" y="4435040"/>
            <a:ext cx="3481226" cy="1645238"/>
          </a:xfrm>
          <a:prstGeom prst="rect">
            <a:avLst/>
          </a:prstGeom>
        </p:spPr>
      </p:pic>
    </p:spTree>
    <p:extLst>
      <p:ext uri="{BB962C8B-B14F-4D97-AF65-F5344CB8AC3E}">
        <p14:creationId xmlns:p14="http://schemas.microsoft.com/office/powerpoint/2010/main" val="48277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20C84-DC7D-4DD0-B75B-799667FD5170}"/>
              </a:ext>
            </a:extLst>
          </p:cNvPr>
          <p:cNvSpPr>
            <a:spLocks noGrp="1"/>
          </p:cNvSpPr>
          <p:nvPr>
            <p:ph type="title"/>
          </p:nvPr>
        </p:nvSpPr>
        <p:spPr/>
        <p:txBody>
          <a:bodyPr/>
          <a:lstStyle/>
          <a:p>
            <a:r>
              <a:rPr lang="en-GB" dirty="0"/>
              <a:t>Where to start? PHM &amp; Personalised care</a:t>
            </a:r>
          </a:p>
        </p:txBody>
      </p:sp>
      <p:sp>
        <p:nvSpPr>
          <p:cNvPr id="3" name="Text Placeholder 2">
            <a:extLst>
              <a:ext uri="{FF2B5EF4-FFF2-40B4-BE49-F238E27FC236}">
                <a16:creationId xmlns:a16="http://schemas.microsoft.com/office/drawing/2014/main" id="{59FE086F-1F51-44F9-97D6-DD638694356A}"/>
              </a:ext>
            </a:extLst>
          </p:cNvPr>
          <p:cNvSpPr>
            <a:spLocks noGrp="1"/>
          </p:cNvSpPr>
          <p:nvPr>
            <p:ph type="body" idx="1"/>
          </p:nvPr>
        </p:nvSpPr>
        <p:spPr/>
        <p:txBody>
          <a:bodyPr/>
          <a:lstStyle/>
          <a:p>
            <a:r>
              <a:rPr lang="en-GB" dirty="0"/>
              <a:t>Jenny Brooks – Healthy London Partnership</a:t>
            </a:r>
          </a:p>
        </p:txBody>
      </p:sp>
      <p:sp>
        <p:nvSpPr>
          <p:cNvPr id="4" name="Text Placeholder 3">
            <a:extLst>
              <a:ext uri="{FF2B5EF4-FFF2-40B4-BE49-F238E27FC236}">
                <a16:creationId xmlns:a16="http://schemas.microsoft.com/office/drawing/2014/main" id="{DE29C5A3-71C9-4C1A-9414-4ABD9F7079BD}"/>
              </a:ext>
            </a:extLst>
          </p:cNvPr>
          <p:cNvSpPr>
            <a:spLocks noGrp="1"/>
          </p:cNvSpPr>
          <p:nvPr>
            <p:ph type="body" idx="2"/>
          </p:nvPr>
        </p:nvSpPr>
        <p:spPr/>
        <p:txBody>
          <a:bodyPr>
            <a:normAutofit/>
          </a:bodyPr>
          <a:lstStyle/>
          <a:p>
            <a:pPr marL="571500" marR="0" lvl="0" indent="-342900" algn="l" defTabSz="914400" rtl="0" eaLnBrk="1" fontAlgn="auto" latinLnBrk="0" hangingPunct="1">
              <a:lnSpc>
                <a:spcPct val="200000"/>
              </a:lnSpc>
              <a:spcBef>
                <a:spcPts val="600"/>
              </a:spcBef>
              <a:spcAft>
                <a:spcPts val="0"/>
              </a:spcAft>
              <a:buClr>
                <a:srgbClr val="3F3F3F"/>
              </a:buClr>
              <a:buSzPts val="1800"/>
              <a:buFont typeface="+mj-lt"/>
              <a:buAutoNum type="arabicPeriod"/>
              <a:tabLst/>
              <a:defRPr/>
            </a:pPr>
            <a:r>
              <a:rPr kumimoji="0" lang="en-GB" sz="1800" b="0" i="0" u="none" strike="noStrike" kern="0" cap="none" spc="0" normalizeH="0" baseline="0" noProof="0" dirty="0">
                <a:ln>
                  <a:noFill/>
                </a:ln>
                <a:solidFill>
                  <a:srgbClr val="3F3F3F"/>
                </a:solidFill>
                <a:effectLst/>
                <a:uLnTx/>
                <a:uFillTx/>
                <a:latin typeface="Arial"/>
                <a:cs typeface="Arial"/>
                <a:sym typeface="Arial"/>
              </a:rPr>
              <a:t>Join the NHS future areas.</a:t>
            </a:r>
          </a:p>
          <a:p>
            <a:pPr marL="571500" marR="0" lvl="0" indent="-342900" algn="l" defTabSz="914400" rtl="0" eaLnBrk="1" fontAlgn="auto" latinLnBrk="0" hangingPunct="1">
              <a:lnSpc>
                <a:spcPct val="200000"/>
              </a:lnSpc>
              <a:spcBef>
                <a:spcPts val="600"/>
              </a:spcBef>
              <a:spcAft>
                <a:spcPts val="0"/>
              </a:spcAft>
              <a:buClr>
                <a:srgbClr val="3F3F3F"/>
              </a:buClr>
              <a:buSzPts val="1800"/>
              <a:buFont typeface="+mj-lt"/>
              <a:buAutoNum type="arabicPeriod"/>
              <a:tabLst/>
              <a:defRPr/>
            </a:pPr>
            <a:r>
              <a:rPr kumimoji="0" lang="en-GB" sz="1800" b="0" i="0" u="none" strike="noStrike" kern="0" cap="none" spc="0" normalizeH="0" baseline="0" noProof="0" dirty="0">
                <a:ln>
                  <a:noFill/>
                </a:ln>
                <a:solidFill>
                  <a:srgbClr val="3F3F3F"/>
                </a:solidFill>
                <a:effectLst/>
                <a:uLnTx/>
                <a:uFillTx/>
                <a:latin typeface="Arial"/>
                <a:cs typeface="Arial"/>
                <a:sym typeface="Arial"/>
              </a:rPr>
              <a:t>Understand what PHM is and how SP and personalised care interacts with it</a:t>
            </a:r>
          </a:p>
          <a:p>
            <a:pPr marL="571500" indent="-342900" defTabSz="914400">
              <a:lnSpc>
                <a:spcPct val="200000"/>
              </a:lnSpc>
              <a:spcBef>
                <a:spcPts val="600"/>
              </a:spcBef>
              <a:buClr>
                <a:srgbClr val="3F3F3F"/>
              </a:buClr>
              <a:buFont typeface="+mj-lt"/>
              <a:buAutoNum type="arabicPeriod"/>
              <a:defRPr/>
            </a:pPr>
            <a:r>
              <a:rPr kumimoji="0" lang="en-GB" sz="1800" b="0" i="0" u="none" strike="noStrike" kern="0" cap="none" spc="0" normalizeH="0" baseline="0" noProof="0" dirty="0">
                <a:ln>
                  <a:noFill/>
                </a:ln>
                <a:solidFill>
                  <a:srgbClr val="3F3F3F"/>
                </a:solidFill>
                <a:effectLst/>
                <a:uLnTx/>
                <a:uFillTx/>
                <a:latin typeface="Arial"/>
                <a:cs typeface="Arial"/>
                <a:sym typeface="Arial"/>
              </a:rPr>
              <a:t>Dig into case studies of what is already happening</a:t>
            </a:r>
          </a:p>
          <a:p>
            <a:pPr marL="571500" marR="0" lvl="0" indent="-342900" algn="l" defTabSz="914400" rtl="0" eaLnBrk="1" fontAlgn="auto" latinLnBrk="0" hangingPunct="1">
              <a:lnSpc>
                <a:spcPct val="200000"/>
              </a:lnSpc>
              <a:spcBef>
                <a:spcPts val="600"/>
              </a:spcBef>
              <a:spcAft>
                <a:spcPts val="0"/>
              </a:spcAft>
              <a:buClr>
                <a:srgbClr val="3F3F3F"/>
              </a:buClr>
              <a:buSzPts val="1800"/>
              <a:buFont typeface="+mj-lt"/>
              <a:buAutoNum type="arabicPeriod"/>
              <a:tabLst/>
              <a:defRPr/>
            </a:pPr>
            <a:r>
              <a:rPr kumimoji="0" lang="en-GB" sz="1800" b="0" i="0" u="none" strike="noStrike" kern="0" cap="none" spc="0" normalizeH="0" baseline="0" noProof="0" dirty="0">
                <a:ln>
                  <a:noFill/>
                </a:ln>
                <a:solidFill>
                  <a:srgbClr val="3F3F3F"/>
                </a:solidFill>
                <a:effectLst/>
                <a:uLnTx/>
                <a:uFillTx/>
                <a:latin typeface="Arial"/>
                <a:cs typeface="Arial"/>
                <a:sym typeface="Arial"/>
              </a:rPr>
              <a:t>Access resources to develop understanding of how you can tackle health inequalities and apply PHM</a:t>
            </a:r>
          </a:p>
          <a:p>
            <a:pPr marL="571500" marR="0" lvl="0" indent="-342900" algn="l" defTabSz="914400" rtl="0" eaLnBrk="1" fontAlgn="auto" latinLnBrk="0" hangingPunct="1">
              <a:lnSpc>
                <a:spcPct val="200000"/>
              </a:lnSpc>
              <a:spcBef>
                <a:spcPts val="600"/>
              </a:spcBef>
              <a:spcAft>
                <a:spcPts val="0"/>
              </a:spcAft>
              <a:buClr>
                <a:srgbClr val="3F3F3F"/>
              </a:buClr>
              <a:buSzPts val="1800"/>
              <a:buFont typeface="+mj-lt"/>
              <a:buAutoNum type="arabicPeriod"/>
              <a:tabLst/>
              <a:defRPr/>
            </a:pPr>
            <a:r>
              <a:rPr kumimoji="0" lang="en-GB" sz="1800" b="0" i="0" u="none" strike="noStrike" kern="0" cap="none" spc="0" normalizeH="0" baseline="0" noProof="0" dirty="0">
                <a:ln>
                  <a:noFill/>
                </a:ln>
                <a:solidFill>
                  <a:srgbClr val="3F3F3F"/>
                </a:solidFill>
                <a:effectLst/>
                <a:uLnTx/>
                <a:uFillTx/>
                <a:latin typeface="Arial"/>
                <a:cs typeface="Arial"/>
                <a:sym typeface="Arial"/>
              </a:rPr>
              <a:t>Develop practical skills through training and understand links to policy</a:t>
            </a:r>
          </a:p>
          <a:p>
            <a:pPr marL="571500" marR="0" lvl="0" indent="-342900" algn="l" defTabSz="914400" rtl="0" eaLnBrk="1" fontAlgn="auto" latinLnBrk="0" hangingPunct="1">
              <a:lnSpc>
                <a:spcPct val="200000"/>
              </a:lnSpc>
              <a:spcBef>
                <a:spcPts val="600"/>
              </a:spcBef>
              <a:spcAft>
                <a:spcPts val="0"/>
              </a:spcAft>
              <a:buClr>
                <a:srgbClr val="3F3F3F"/>
              </a:buClr>
              <a:buSzPts val="1800"/>
              <a:buFont typeface="+mj-lt"/>
              <a:buAutoNum type="arabicPeriod"/>
              <a:tabLst/>
              <a:defRPr/>
            </a:pPr>
            <a:r>
              <a:rPr kumimoji="0" lang="en-GB" sz="1800" b="0" i="0" u="none" strike="noStrike" kern="0" cap="none" spc="0" normalizeH="0" baseline="0" noProof="0" dirty="0">
                <a:ln>
                  <a:noFill/>
                </a:ln>
                <a:solidFill>
                  <a:srgbClr val="3F3F3F"/>
                </a:solidFill>
                <a:effectLst/>
                <a:uLnTx/>
                <a:uFillTx/>
                <a:latin typeface="Arial"/>
                <a:cs typeface="Arial"/>
                <a:sym typeface="Arial"/>
              </a:rPr>
              <a:t>Identify data sources and ways to build your PHM capabilities to apply your approach</a:t>
            </a:r>
          </a:p>
          <a:p>
            <a:pPr marL="228600" marR="0" lvl="0" indent="0" algn="l" defTabSz="914400" rtl="0" eaLnBrk="1" fontAlgn="auto" latinLnBrk="0" hangingPunct="1">
              <a:lnSpc>
                <a:spcPct val="200000"/>
              </a:lnSpc>
              <a:spcBef>
                <a:spcPts val="600"/>
              </a:spcBef>
              <a:spcAft>
                <a:spcPts val="0"/>
              </a:spcAft>
              <a:buClr>
                <a:srgbClr val="3F3F3F"/>
              </a:buClr>
              <a:buSzPts val="1800"/>
              <a:tabLst/>
              <a:defRPr/>
            </a:pPr>
            <a:endParaRPr kumimoji="0" lang="en-GB" sz="1800" b="0" i="0" u="none" strike="noStrike" kern="0" cap="none" spc="0" normalizeH="0" baseline="0" noProof="0" dirty="0">
              <a:ln>
                <a:noFill/>
              </a:ln>
              <a:solidFill>
                <a:srgbClr val="3F3F3F"/>
              </a:solidFill>
              <a:effectLst/>
              <a:uLnTx/>
              <a:uFillTx/>
              <a:latin typeface="Arial"/>
              <a:cs typeface="Arial"/>
              <a:sym typeface="Arial"/>
            </a:endParaRPr>
          </a:p>
          <a:p>
            <a:pPr marL="571500" marR="0" lvl="0" indent="-342900" algn="l" defTabSz="914400" rtl="0" eaLnBrk="1" fontAlgn="auto" latinLnBrk="0" hangingPunct="1">
              <a:lnSpc>
                <a:spcPct val="200000"/>
              </a:lnSpc>
              <a:spcBef>
                <a:spcPts val="600"/>
              </a:spcBef>
              <a:spcAft>
                <a:spcPts val="0"/>
              </a:spcAft>
              <a:buClr>
                <a:srgbClr val="3F3F3F"/>
              </a:buClr>
              <a:buSzPts val="1800"/>
              <a:buFont typeface="+mj-lt"/>
              <a:buAutoNum type="arabicPeriod"/>
              <a:tabLst/>
              <a:defRPr/>
            </a:pPr>
            <a:endParaRPr kumimoji="0" lang="en-GB" sz="1800" b="0" i="0" u="none" strike="noStrike" kern="0" cap="none" spc="0" normalizeH="0" baseline="0" noProof="0" dirty="0">
              <a:ln>
                <a:noFill/>
              </a:ln>
              <a:solidFill>
                <a:srgbClr val="3F3F3F"/>
              </a:solidFill>
              <a:effectLst/>
              <a:uLnTx/>
              <a:uFillTx/>
              <a:latin typeface="Arial"/>
              <a:cs typeface="Arial"/>
              <a:sym typeface="Arial"/>
            </a:endParaRPr>
          </a:p>
          <a:p>
            <a:pPr marL="213424" indent="0"/>
            <a:endParaRPr lang="en-GB" dirty="0"/>
          </a:p>
        </p:txBody>
      </p:sp>
    </p:spTree>
    <p:extLst>
      <p:ext uri="{BB962C8B-B14F-4D97-AF65-F5344CB8AC3E}">
        <p14:creationId xmlns:p14="http://schemas.microsoft.com/office/powerpoint/2010/main" val="14867546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5924C-BE92-41AC-BE16-58B1EF83AFD8}"/>
              </a:ext>
            </a:extLst>
          </p:cNvPr>
          <p:cNvSpPr>
            <a:spLocks noGrp="1"/>
          </p:cNvSpPr>
          <p:nvPr>
            <p:ph type="title"/>
          </p:nvPr>
        </p:nvSpPr>
        <p:spPr/>
        <p:txBody>
          <a:bodyPr/>
          <a:lstStyle/>
          <a:p>
            <a:r>
              <a:rPr lang="en-GB" dirty="0"/>
              <a:t>1. Join the future NHS areas</a:t>
            </a:r>
          </a:p>
        </p:txBody>
      </p:sp>
      <p:sp>
        <p:nvSpPr>
          <p:cNvPr id="3" name="Text Placeholder 2">
            <a:extLst>
              <a:ext uri="{FF2B5EF4-FFF2-40B4-BE49-F238E27FC236}">
                <a16:creationId xmlns:a16="http://schemas.microsoft.com/office/drawing/2014/main" id="{BEE307C0-234E-4431-8DA0-0F13C5F90C89}"/>
              </a:ext>
            </a:extLst>
          </p:cNvPr>
          <p:cNvSpPr>
            <a:spLocks noGrp="1"/>
          </p:cNvSpPr>
          <p:nvPr>
            <p:ph type="body" idx="1"/>
          </p:nvPr>
        </p:nvSpPr>
        <p:spPr/>
        <p:txBody>
          <a:bodyPr>
            <a:normAutofit fontScale="92500" lnSpcReduction="10000"/>
          </a:bodyPr>
          <a:lstStyle/>
          <a:p>
            <a:endParaRPr lang="en-GB"/>
          </a:p>
        </p:txBody>
      </p:sp>
      <p:sp>
        <p:nvSpPr>
          <p:cNvPr id="4" name="Slide Number Placeholder 3">
            <a:extLst>
              <a:ext uri="{FF2B5EF4-FFF2-40B4-BE49-F238E27FC236}">
                <a16:creationId xmlns:a16="http://schemas.microsoft.com/office/drawing/2014/main" id="{3C68EF7E-8A43-421F-9EFB-02EE874D78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49</a:t>
            </a:fld>
            <a:endParaRPr lang="en-US"/>
          </a:p>
        </p:txBody>
      </p:sp>
      <p:sp>
        <p:nvSpPr>
          <p:cNvPr id="5" name="Text Placeholder 4">
            <a:extLst>
              <a:ext uri="{FF2B5EF4-FFF2-40B4-BE49-F238E27FC236}">
                <a16:creationId xmlns:a16="http://schemas.microsoft.com/office/drawing/2014/main" id="{1697E0B4-F3F1-4979-87D2-C3AD90041E40}"/>
              </a:ext>
            </a:extLst>
          </p:cNvPr>
          <p:cNvSpPr>
            <a:spLocks noGrp="1"/>
          </p:cNvSpPr>
          <p:nvPr>
            <p:ph type="body" idx="2"/>
          </p:nvPr>
        </p:nvSpPr>
        <p:spPr>
          <a:xfrm>
            <a:off x="334434" y="1342801"/>
            <a:ext cx="11522206" cy="5113337"/>
          </a:xfrm>
        </p:spPr>
        <p:txBody>
          <a:bodyPr>
            <a:normAutofit fontScale="70000" lnSpcReduction="20000"/>
          </a:bodyPr>
          <a:lstStyle/>
          <a:p>
            <a:r>
              <a:rPr lang="en-GB" dirty="0">
                <a:hlinkClick r:id="rId2"/>
              </a:rPr>
              <a:t>Population Health Management Academy - Integrated Care (future.nhs.uk)</a:t>
            </a:r>
            <a:endParaRPr lang="en-GB" dirty="0"/>
          </a:p>
          <a:p>
            <a:r>
              <a:rPr lang="en-GB" dirty="0"/>
              <a:t>Access resources, training and tools to create a PHM strategy, build capability and more. (For everyone)</a:t>
            </a:r>
          </a:p>
          <a:p>
            <a:endParaRPr lang="en-GB" dirty="0"/>
          </a:p>
          <a:p>
            <a:r>
              <a:rPr lang="en-GB" dirty="0">
                <a:hlinkClick r:id="rId3"/>
              </a:rPr>
              <a:t>Population and Person Insight - </a:t>
            </a:r>
            <a:r>
              <a:rPr lang="en-GB" dirty="0" err="1">
                <a:hlinkClick r:id="rId3"/>
              </a:rPr>
              <a:t>FutureNHS</a:t>
            </a:r>
            <a:r>
              <a:rPr lang="en-GB" dirty="0">
                <a:hlinkClick r:id="rId3"/>
              </a:rPr>
              <a:t> Collaboration Platform</a:t>
            </a:r>
            <a:endParaRPr lang="en-GB" dirty="0"/>
          </a:p>
          <a:p>
            <a:r>
              <a:rPr lang="en-GB" dirty="0"/>
              <a:t>Access information about the PAPI dashboard, how it can be used, tools and training to carry out segmentation.</a:t>
            </a:r>
          </a:p>
          <a:p>
            <a:r>
              <a:rPr lang="en-GB" dirty="0"/>
              <a:t>(For those who already understand PHM and want to dig into doing it)</a:t>
            </a:r>
          </a:p>
          <a:p>
            <a:endParaRPr lang="en-GB" dirty="0"/>
          </a:p>
          <a:p>
            <a:r>
              <a:rPr lang="en-GB" dirty="0">
                <a:hlinkClick r:id="rId4"/>
              </a:rPr>
              <a:t>Equality and Health Inequalities Network - </a:t>
            </a:r>
            <a:r>
              <a:rPr lang="en-GB" dirty="0" err="1">
                <a:hlinkClick r:id="rId4"/>
              </a:rPr>
              <a:t>FutureNHS</a:t>
            </a:r>
            <a:r>
              <a:rPr lang="en-GB" dirty="0">
                <a:hlinkClick r:id="rId4"/>
              </a:rPr>
              <a:t> Collaboration Platform</a:t>
            </a:r>
            <a:endParaRPr lang="en-GB" dirty="0"/>
          </a:p>
          <a:p>
            <a:r>
              <a:rPr lang="en-GB" dirty="0"/>
              <a:t>Understand the latest guidance on reducing health inequalities, how to include this in your approach, as well as access the Health inequalities dashboard for ICS level.</a:t>
            </a:r>
          </a:p>
          <a:p>
            <a:r>
              <a:rPr lang="en-GB" dirty="0"/>
              <a:t>(For everyone, but especially ICS level colleagues and those helping implement a strategy to reduce HI)</a:t>
            </a:r>
          </a:p>
          <a:p>
            <a:endParaRPr lang="en-GB" dirty="0">
              <a:hlinkClick r:id="rId5"/>
            </a:endParaRPr>
          </a:p>
          <a:p>
            <a:r>
              <a:rPr lang="en-GB" dirty="0">
                <a:hlinkClick r:id="rId5"/>
              </a:rPr>
              <a:t>Forum to discuss PHM and SP</a:t>
            </a:r>
            <a:endParaRPr lang="en-GB" dirty="0"/>
          </a:p>
          <a:p>
            <a:endParaRPr lang="en-GB" dirty="0"/>
          </a:p>
          <a:p>
            <a:r>
              <a:rPr lang="en-GB" dirty="0">
                <a:hlinkClick r:id="rId6"/>
              </a:rPr>
              <a:t>General PHM forum</a:t>
            </a:r>
            <a:endParaRPr lang="en-GB" dirty="0"/>
          </a:p>
          <a:p>
            <a:endParaRPr lang="en-GB" dirty="0"/>
          </a:p>
          <a:p>
            <a:r>
              <a:rPr lang="en-GB" dirty="0">
                <a:hlinkClick r:id="rId7"/>
              </a:rPr>
              <a:t>About regional PHM academies and how to build a PHM community of practice</a:t>
            </a:r>
            <a:endParaRPr lang="en-GB" dirty="0"/>
          </a:p>
          <a:p>
            <a:endParaRPr lang="en-GB" dirty="0"/>
          </a:p>
        </p:txBody>
      </p:sp>
    </p:spTree>
    <p:extLst>
      <p:ext uri="{BB962C8B-B14F-4D97-AF65-F5344CB8AC3E}">
        <p14:creationId xmlns:p14="http://schemas.microsoft.com/office/powerpoint/2010/main" val="876807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C5A76-8F9A-463F-9E47-BD9149ED8F40}"/>
              </a:ext>
            </a:extLst>
          </p:cNvPr>
          <p:cNvSpPr>
            <a:spLocks noGrp="1"/>
          </p:cNvSpPr>
          <p:nvPr>
            <p:ph type="title"/>
          </p:nvPr>
        </p:nvSpPr>
        <p:spPr/>
        <p:txBody>
          <a:bodyPr/>
          <a:lstStyle/>
          <a:p>
            <a:r>
              <a:rPr lang="en-GB" dirty="0"/>
              <a:t>Who is in the room?</a:t>
            </a:r>
          </a:p>
        </p:txBody>
      </p:sp>
      <p:sp>
        <p:nvSpPr>
          <p:cNvPr id="3" name="Text Placeholder 2">
            <a:extLst>
              <a:ext uri="{FF2B5EF4-FFF2-40B4-BE49-F238E27FC236}">
                <a16:creationId xmlns:a16="http://schemas.microsoft.com/office/drawing/2014/main" id="{97C06E8D-D9D6-4A7F-B952-BA60A1A48597}"/>
              </a:ext>
            </a:extLst>
          </p:cNvPr>
          <p:cNvSpPr>
            <a:spLocks noGrp="1"/>
          </p:cNvSpPr>
          <p:nvPr>
            <p:ph type="body" idx="1"/>
          </p:nvPr>
        </p:nvSpPr>
        <p:spPr/>
        <p:txBody>
          <a:bodyPr/>
          <a:lstStyle/>
          <a:p>
            <a:endParaRPr lang="en-GB"/>
          </a:p>
        </p:txBody>
      </p:sp>
      <p:sp>
        <p:nvSpPr>
          <p:cNvPr id="4" name="Text Placeholder 3">
            <a:extLst>
              <a:ext uri="{FF2B5EF4-FFF2-40B4-BE49-F238E27FC236}">
                <a16:creationId xmlns:a16="http://schemas.microsoft.com/office/drawing/2014/main" id="{E47068AE-1CBA-4F8A-9ECB-7C5A279CD3B9}"/>
              </a:ext>
            </a:extLst>
          </p:cNvPr>
          <p:cNvSpPr>
            <a:spLocks noGrp="1"/>
          </p:cNvSpPr>
          <p:nvPr>
            <p:ph type="body" idx="2"/>
          </p:nvPr>
        </p:nvSpPr>
        <p:spPr>
          <a:xfrm>
            <a:off x="334435" y="1124745"/>
            <a:ext cx="11523133" cy="4967287"/>
          </a:xfrm>
        </p:spPr>
        <p:txBody>
          <a:bodyPr>
            <a:normAutofit/>
          </a:bodyPr>
          <a:lstStyle/>
          <a:p>
            <a:pPr marL="670630" indent="-457200">
              <a:buFont typeface="Arial" panose="020B0604020202020204" pitchFamily="34" charset="0"/>
              <a:buChar char="•"/>
            </a:pPr>
            <a:r>
              <a:rPr lang="en-GB" sz="2400" dirty="0"/>
              <a:t>Mix of personalised care, population health focused and general practice roles</a:t>
            </a:r>
          </a:p>
          <a:p>
            <a:pPr marL="670630" indent="-457200">
              <a:buFont typeface="Arial" panose="020B0604020202020204" pitchFamily="34" charset="0"/>
              <a:buChar char="•"/>
            </a:pPr>
            <a:r>
              <a:rPr lang="en-GB" sz="2400" dirty="0"/>
              <a:t>Mostly practice, PCN managers, programme/transformation managers and ARRS (personalised care and pharmacist/FCP) </a:t>
            </a:r>
          </a:p>
          <a:p>
            <a:pPr marL="670630" indent="-457200">
              <a:buFont typeface="Arial" panose="020B0604020202020204" pitchFamily="34" charset="0"/>
              <a:buChar char="•"/>
            </a:pPr>
            <a:r>
              <a:rPr lang="en-GB" sz="2400" dirty="0"/>
              <a:t>Some GPs/partners/Clinical directors and ICS or borough leads</a:t>
            </a:r>
          </a:p>
        </p:txBody>
      </p:sp>
      <p:graphicFrame>
        <p:nvGraphicFramePr>
          <p:cNvPr id="6" name="Chart 5">
            <a:extLst>
              <a:ext uri="{FF2B5EF4-FFF2-40B4-BE49-F238E27FC236}">
                <a16:creationId xmlns:a16="http://schemas.microsoft.com/office/drawing/2014/main" id="{C2C0E2C6-83EE-47E4-B289-14DFFA07AA5F}"/>
              </a:ext>
            </a:extLst>
          </p:cNvPr>
          <p:cNvGraphicFramePr>
            <a:graphicFrameLocks/>
          </p:cNvGraphicFramePr>
          <p:nvPr>
            <p:extLst>
              <p:ext uri="{D42A27DB-BD31-4B8C-83A1-F6EECF244321}">
                <p14:modId xmlns:p14="http://schemas.microsoft.com/office/powerpoint/2010/main" val="2807790456"/>
              </p:ext>
            </p:extLst>
          </p:nvPr>
        </p:nvGraphicFramePr>
        <p:xfrm>
          <a:off x="1810366" y="3098799"/>
          <a:ext cx="8281902" cy="35702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38234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838BE-959D-4069-90F8-BF5B5FBA2FF9}"/>
              </a:ext>
            </a:extLst>
          </p:cNvPr>
          <p:cNvSpPr>
            <a:spLocks noGrp="1"/>
          </p:cNvSpPr>
          <p:nvPr>
            <p:ph type="title"/>
          </p:nvPr>
        </p:nvSpPr>
        <p:spPr>
          <a:xfrm>
            <a:off x="334436" y="188916"/>
            <a:ext cx="11523133" cy="503783"/>
          </a:xfrm>
        </p:spPr>
        <p:txBody>
          <a:bodyPr/>
          <a:lstStyle/>
          <a:p>
            <a:r>
              <a:rPr lang="en-GB" dirty="0"/>
              <a:t>2. Understand what PHM is and how SP and personalised care relates</a:t>
            </a:r>
          </a:p>
        </p:txBody>
      </p:sp>
      <p:sp>
        <p:nvSpPr>
          <p:cNvPr id="3" name="Text Placeholder 2">
            <a:extLst>
              <a:ext uri="{FF2B5EF4-FFF2-40B4-BE49-F238E27FC236}">
                <a16:creationId xmlns:a16="http://schemas.microsoft.com/office/drawing/2014/main" id="{957F2B2F-8632-4155-A1B1-1691715D6444}"/>
              </a:ext>
            </a:extLst>
          </p:cNvPr>
          <p:cNvSpPr>
            <a:spLocks noGrp="1"/>
          </p:cNvSpPr>
          <p:nvPr>
            <p:ph type="body" idx="1"/>
          </p:nvPr>
        </p:nvSpPr>
        <p:spPr/>
        <p:txBody>
          <a:bodyPr/>
          <a:lstStyle/>
          <a:p>
            <a:r>
              <a:rPr lang="en-GB" dirty="0"/>
              <a:t>Specific resources on PHM and personalised care</a:t>
            </a:r>
          </a:p>
        </p:txBody>
      </p:sp>
      <p:sp>
        <p:nvSpPr>
          <p:cNvPr id="4" name="Text Placeholder 3">
            <a:extLst>
              <a:ext uri="{FF2B5EF4-FFF2-40B4-BE49-F238E27FC236}">
                <a16:creationId xmlns:a16="http://schemas.microsoft.com/office/drawing/2014/main" id="{ACDE97B3-6974-48CB-9BBF-04DF749E3F9B}"/>
              </a:ext>
            </a:extLst>
          </p:cNvPr>
          <p:cNvSpPr>
            <a:spLocks noGrp="1"/>
          </p:cNvSpPr>
          <p:nvPr>
            <p:ph type="body" idx="2"/>
          </p:nvPr>
        </p:nvSpPr>
        <p:spPr/>
        <p:txBody>
          <a:bodyPr/>
          <a:lstStyle/>
          <a:p>
            <a:r>
              <a:rPr lang="en-GB" sz="2400" dirty="0"/>
              <a:t>Many local PHM programmes utilise social prescribing or have personalised care aspect… but the link between the two is often not formalised.</a:t>
            </a:r>
          </a:p>
          <a:p>
            <a:pPr marL="727774" indent="-514350">
              <a:buFont typeface="+mj-lt"/>
              <a:buAutoNum type="arabicPeriod"/>
            </a:pPr>
            <a:endParaRPr lang="en-GB" sz="2400" dirty="0"/>
          </a:p>
          <a:p>
            <a:pPr marL="727774" indent="-514350">
              <a:buFont typeface="+mj-lt"/>
              <a:buAutoNum type="arabicPeriod"/>
            </a:pPr>
            <a:r>
              <a:rPr lang="en-GB" sz="2400" dirty="0">
                <a:hlinkClick r:id="rId2"/>
              </a:rPr>
              <a:t>PHM and Social prescribing lunch and learn</a:t>
            </a:r>
            <a:r>
              <a:rPr lang="en-GB" sz="2400" dirty="0"/>
              <a:t> – Future NHS log in required</a:t>
            </a:r>
          </a:p>
          <a:p>
            <a:pPr marL="640272" lvl="1" indent="0">
              <a:buNone/>
            </a:pPr>
            <a:r>
              <a:rPr lang="en-GB" sz="2400" dirty="0"/>
              <a:t>See the recording and slides. The session presents case studies, an update on the social prescribing minimum data set and more.</a:t>
            </a:r>
          </a:p>
          <a:p>
            <a:pPr marL="670624" indent="-457200">
              <a:buFont typeface="+mj-lt"/>
              <a:buAutoNum type="arabicPeriod"/>
            </a:pPr>
            <a:r>
              <a:rPr lang="en-GB" sz="2400" dirty="0"/>
              <a:t>Tackling health inequalities toolkit – in development</a:t>
            </a:r>
          </a:p>
          <a:p>
            <a:pPr marL="670624" indent="-457200">
              <a:buFont typeface="+mj-lt"/>
              <a:buAutoNum type="arabicPeriod"/>
            </a:pPr>
            <a:r>
              <a:rPr lang="en-GB" sz="2400" dirty="0"/>
              <a:t>Case studies – on next slide</a:t>
            </a:r>
          </a:p>
          <a:p>
            <a:pPr marL="213424" indent="0"/>
            <a:endParaRPr lang="en-GB" sz="2400" dirty="0"/>
          </a:p>
        </p:txBody>
      </p:sp>
    </p:spTree>
    <p:extLst>
      <p:ext uri="{BB962C8B-B14F-4D97-AF65-F5344CB8AC3E}">
        <p14:creationId xmlns:p14="http://schemas.microsoft.com/office/powerpoint/2010/main" val="8243668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F0A02-4C86-4FBA-9E94-A9FFAD3E27C6}"/>
              </a:ext>
            </a:extLst>
          </p:cNvPr>
          <p:cNvSpPr>
            <a:spLocks noGrp="1"/>
          </p:cNvSpPr>
          <p:nvPr>
            <p:ph type="title"/>
          </p:nvPr>
        </p:nvSpPr>
        <p:spPr/>
        <p:txBody>
          <a:bodyPr/>
          <a:lstStyle/>
          <a:p>
            <a:r>
              <a:rPr lang="en-GB" dirty="0"/>
              <a:t>3. Dig into case studies of what is already happening</a:t>
            </a:r>
          </a:p>
        </p:txBody>
      </p:sp>
      <p:sp>
        <p:nvSpPr>
          <p:cNvPr id="3" name="Text Placeholder 2">
            <a:extLst>
              <a:ext uri="{FF2B5EF4-FFF2-40B4-BE49-F238E27FC236}">
                <a16:creationId xmlns:a16="http://schemas.microsoft.com/office/drawing/2014/main" id="{CD81099F-6A87-4F08-87F4-0E869F4582BE}"/>
              </a:ext>
            </a:extLst>
          </p:cNvPr>
          <p:cNvSpPr>
            <a:spLocks noGrp="1"/>
          </p:cNvSpPr>
          <p:nvPr>
            <p:ph type="body" idx="1"/>
          </p:nvPr>
        </p:nvSpPr>
        <p:spPr/>
        <p:txBody>
          <a:bodyPr/>
          <a:lstStyle/>
          <a:p>
            <a:endParaRPr lang="en-GB"/>
          </a:p>
        </p:txBody>
      </p:sp>
      <p:graphicFrame>
        <p:nvGraphicFramePr>
          <p:cNvPr id="5" name="Table 4">
            <a:extLst>
              <a:ext uri="{FF2B5EF4-FFF2-40B4-BE49-F238E27FC236}">
                <a16:creationId xmlns:a16="http://schemas.microsoft.com/office/drawing/2014/main" id="{5C2A62D6-95C0-4B7F-91FD-540CA7302DA2}"/>
              </a:ext>
            </a:extLst>
          </p:cNvPr>
          <p:cNvGraphicFramePr>
            <a:graphicFrameLocks noGrp="1"/>
          </p:cNvGraphicFramePr>
          <p:nvPr>
            <p:extLst>
              <p:ext uri="{D42A27DB-BD31-4B8C-83A1-F6EECF244321}">
                <p14:modId xmlns:p14="http://schemas.microsoft.com/office/powerpoint/2010/main" val="1786808434"/>
              </p:ext>
            </p:extLst>
          </p:nvPr>
        </p:nvGraphicFramePr>
        <p:xfrm>
          <a:off x="334434" y="1249010"/>
          <a:ext cx="11703237" cy="4925880"/>
        </p:xfrm>
        <a:graphic>
          <a:graphicData uri="http://schemas.openxmlformats.org/drawingml/2006/table">
            <a:tbl>
              <a:tblPr/>
              <a:tblGrid>
                <a:gridCol w="1062422">
                  <a:extLst>
                    <a:ext uri="{9D8B030D-6E8A-4147-A177-3AD203B41FA5}">
                      <a16:colId xmlns:a16="http://schemas.microsoft.com/office/drawing/2014/main" val="1154139859"/>
                    </a:ext>
                  </a:extLst>
                </a:gridCol>
                <a:gridCol w="2118519">
                  <a:extLst>
                    <a:ext uri="{9D8B030D-6E8A-4147-A177-3AD203B41FA5}">
                      <a16:colId xmlns:a16="http://schemas.microsoft.com/office/drawing/2014/main" val="1068750278"/>
                    </a:ext>
                  </a:extLst>
                </a:gridCol>
                <a:gridCol w="8522296">
                  <a:extLst>
                    <a:ext uri="{9D8B030D-6E8A-4147-A177-3AD203B41FA5}">
                      <a16:colId xmlns:a16="http://schemas.microsoft.com/office/drawing/2014/main" val="1694173916"/>
                    </a:ext>
                  </a:extLst>
                </a:gridCol>
              </a:tblGrid>
              <a:tr h="177176">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a:effectLst/>
                        </a:rPr>
                        <a:t>Where?</a:t>
                      </a:r>
                      <a:endParaRPr lang="en-GB" sz="1400" b="0" i="0" u="none" strike="noStrike">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a:effectLst/>
                        </a:rPr>
                        <a:t>Target group</a:t>
                      </a:r>
                      <a:endParaRPr lang="en-GB" sz="1400" b="0" i="0" u="none" strike="noStrike">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a:effectLst/>
                        </a:rPr>
                        <a:t>What?</a:t>
                      </a:r>
                      <a:endParaRPr lang="en-GB" sz="1400" b="0" i="0" u="none" strike="noStrike">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extLst>
                  <a:ext uri="{0D108BD9-81ED-4DB2-BD59-A6C34878D82A}">
                    <a16:rowId xmlns:a16="http://schemas.microsoft.com/office/drawing/2014/main" val="3460602044"/>
                  </a:ext>
                </a:extLst>
              </a:tr>
              <a:tr h="352820">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dirty="0">
                          <a:effectLst/>
                        </a:rPr>
                        <a:t>North Dorset</a:t>
                      </a:r>
                      <a:endParaRPr lang="en-GB" sz="1400" b="0" i="0" u="none" strike="noStrike" dirty="0">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dirty="0">
                          <a:effectLst/>
                        </a:rPr>
                        <a:t>Rising risk COVID patients</a:t>
                      </a:r>
                      <a:endParaRPr lang="en-GB" sz="1400" b="0" i="0" u="none" strike="noStrike" dirty="0">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dirty="0">
                          <a:effectLst/>
                          <a:hlinkClick r:id="rId2"/>
                        </a:rPr>
                        <a:t>Using segmentation dashboard to identify who is at risk e.g. almost in shielding category + other factors. Then proactively calling them. </a:t>
                      </a:r>
                      <a:endParaRPr lang="en-GB" sz="1400" b="0" i="0" u="none" strike="noStrike" dirty="0">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extLst>
                  <a:ext uri="{0D108BD9-81ED-4DB2-BD59-A6C34878D82A}">
                    <a16:rowId xmlns:a16="http://schemas.microsoft.com/office/drawing/2014/main" val="1126831943"/>
                  </a:ext>
                </a:extLst>
              </a:tr>
              <a:tr h="528465">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a:effectLst/>
                        </a:rPr>
                        <a:t>Lancashire and South Cumbria</a:t>
                      </a:r>
                      <a:endParaRPr lang="en-GB" sz="1400" b="0" i="0" u="none" strike="noStrike">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dirty="0">
                          <a:effectLst/>
                        </a:rPr>
                        <a:t>Different levels of activation</a:t>
                      </a:r>
                      <a:endParaRPr lang="en-GB" sz="1400" b="0" i="0" u="none" strike="noStrike" dirty="0">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dirty="0">
                          <a:effectLst/>
                          <a:hlinkClick r:id="rId2"/>
                        </a:rPr>
                        <a:t>Segmenting population and risk stratifying by activation levels to design service and support offered to this</a:t>
                      </a:r>
                      <a:endParaRPr lang="en-GB" sz="1400" b="0" i="0" u="none" strike="noStrike" dirty="0">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extLst>
                  <a:ext uri="{0D108BD9-81ED-4DB2-BD59-A6C34878D82A}">
                    <a16:rowId xmlns:a16="http://schemas.microsoft.com/office/drawing/2014/main" val="1392568997"/>
                  </a:ext>
                </a:extLst>
              </a:tr>
              <a:tr h="528465">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a:effectLst/>
                        </a:rPr>
                        <a:t>Lancashire and South Cumbria</a:t>
                      </a:r>
                      <a:endParaRPr lang="en-GB" sz="1400" b="0" i="0" u="none" strike="noStrike">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dirty="0">
                          <a:effectLst/>
                        </a:rPr>
                        <a:t>Low activation patients before winter</a:t>
                      </a:r>
                      <a:endParaRPr lang="en-GB" sz="1400" b="0" i="0" u="none" strike="noStrike" dirty="0">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dirty="0">
                          <a:effectLst/>
                          <a:hlinkClick r:id="rId3"/>
                        </a:rPr>
                        <a:t>COVID-19 winter response, targeting low activation 13 weeks before winter to develop personalised care plans, build trust and activation</a:t>
                      </a:r>
                      <a:endParaRPr lang="en-GB" sz="1400" b="0" i="0" u="none" strike="noStrike" dirty="0">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extLst>
                  <a:ext uri="{0D108BD9-81ED-4DB2-BD59-A6C34878D82A}">
                    <a16:rowId xmlns:a16="http://schemas.microsoft.com/office/drawing/2014/main" val="2744359827"/>
                  </a:ext>
                </a:extLst>
              </a:tr>
              <a:tr h="352820">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a:effectLst/>
                        </a:rPr>
                        <a:t>Leeds</a:t>
                      </a:r>
                      <a:endParaRPr lang="en-GB" sz="1400" b="0" i="0" u="none" strike="noStrike">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dirty="0">
                          <a:effectLst/>
                        </a:rPr>
                        <a:t>Frail and end of life</a:t>
                      </a:r>
                      <a:endParaRPr lang="en-GB" sz="1400" b="0" i="0" u="none" strike="noStrike" dirty="0">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dirty="0">
                          <a:effectLst/>
                          <a:hlinkClick r:id="rId4"/>
                        </a:rPr>
                        <a:t>Proactive frailty model, first provide coordinated care then proactively identify those that are frail and then provide personalised care and SP</a:t>
                      </a:r>
                      <a:endParaRPr lang="en-GB" sz="1400" b="0" i="0" u="none" strike="noStrike" dirty="0">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extLst>
                  <a:ext uri="{0D108BD9-81ED-4DB2-BD59-A6C34878D82A}">
                    <a16:rowId xmlns:a16="http://schemas.microsoft.com/office/drawing/2014/main" val="3357993602"/>
                  </a:ext>
                </a:extLst>
              </a:tr>
              <a:tr h="351838">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a:effectLst/>
                        </a:rPr>
                        <a:t>Bromley CCG</a:t>
                      </a:r>
                      <a:endParaRPr lang="en-GB" sz="1400" b="0" i="0" u="none" strike="noStrike">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dirty="0">
                          <a:effectLst/>
                        </a:rPr>
                        <a:t>Multiple</a:t>
                      </a:r>
                      <a:endParaRPr lang="en-GB" sz="1400" b="0" i="0" u="none" strike="noStrike" dirty="0">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dirty="0">
                          <a:effectLst/>
                          <a:hlinkClick r:id="rId5"/>
                        </a:rPr>
                        <a:t>Targeted cohorts for SP (combination of specific conditions, social determinants and hospital admissions</a:t>
                      </a:r>
                      <a:endParaRPr lang="en-GB" sz="1400" b="0" i="0" u="none" strike="noStrike" dirty="0">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extLst>
                  <a:ext uri="{0D108BD9-81ED-4DB2-BD59-A6C34878D82A}">
                    <a16:rowId xmlns:a16="http://schemas.microsoft.com/office/drawing/2014/main" val="2595915547"/>
                  </a:ext>
                </a:extLst>
              </a:tr>
              <a:tr h="352820">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a:effectLst/>
                        </a:rPr>
                        <a:t>Southwark</a:t>
                      </a:r>
                      <a:endParaRPr lang="en-GB" sz="1400" b="0" i="0" u="none" strike="noStrike">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a:effectLst/>
                        </a:rPr>
                        <a:t>Latin American community</a:t>
                      </a:r>
                      <a:endParaRPr lang="en-GB" sz="1400" b="0" i="0" u="none" strike="noStrike">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dirty="0">
                          <a:effectLst/>
                          <a:hlinkClick r:id="rId6"/>
                        </a:rPr>
                        <a:t>Overcoming language barriers to getting vaccinated in Southwark by engaging with Latin American VCSE organisations. </a:t>
                      </a:r>
                      <a:endParaRPr lang="en-GB" sz="1400" b="0" i="0" u="none" strike="noStrike" dirty="0">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extLst>
                  <a:ext uri="{0D108BD9-81ED-4DB2-BD59-A6C34878D82A}">
                    <a16:rowId xmlns:a16="http://schemas.microsoft.com/office/drawing/2014/main" val="3613507058"/>
                  </a:ext>
                </a:extLst>
              </a:tr>
              <a:tr h="352820">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a:effectLst/>
                        </a:rPr>
                        <a:t>Waltham Forest</a:t>
                      </a:r>
                      <a:endParaRPr lang="en-GB" sz="1400" b="0" i="0" u="none" strike="noStrike">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a:effectLst/>
                        </a:rPr>
                        <a:t>Faith groups and various communities in WF</a:t>
                      </a:r>
                      <a:endParaRPr lang="en-GB" sz="1400" b="0" i="0" u="none" strike="noStrike">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dirty="0">
                          <a:effectLst/>
                          <a:hlinkClick r:id="rId7"/>
                        </a:rPr>
                        <a:t>SPLWs working with community groups to dispel vaccine myths, developing a series of films to explain the vaccine from a scientific perspective</a:t>
                      </a:r>
                      <a:endParaRPr lang="en-GB" sz="1400" b="0" i="0" u="none" strike="noStrike" dirty="0">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extLst>
                  <a:ext uri="{0D108BD9-81ED-4DB2-BD59-A6C34878D82A}">
                    <a16:rowId xmlns:a16="http://schemas.microsoft.com/office/drawing/2014/main" val="3656939516"/>
                  </a:ext>
                </a:extLst>
              </a:tr>
              <a:tr h="650470">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a:effectLst/>
                        </a:rPr>
                        <a:t>Black country and West birmingham</a:t>
                      </a:r>
                      <a:endParaRPr lang="en-GB" sz="1400" b="0" i="0" u="none" strike="noStrike">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dirty="0">
                          <a:effectLst/>
                        </a:rPr>
                        <a:t>Vaccine hesitant; socially deprived</a:t>
                      </a:r>
                      <a:endParaRPr lang="en-GB" sz="1400" b="0" i="0" u="none" strike="noStrike" dirty="0">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dirty="0">
                          <a:effectLst/>
                          <a:hlinkClick r:id="rId8"/>
                        </a:rPr>
                        <a:t>In depth phone calls to those who declined vaccine, partnered with BAME local organisation.</a:t>
                      </a:r>
                      <a:endParaRPr lang="en-GB" sz="1400" b="0" i="0" u="none" strike="noStrike" dirty="0">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extLst>
                  <a:ext uri="{0D108BD9-81ED-4DB2-BD59-A6C34878D82A}">
                    <a16:rowId xmlns:a16="http://schemas.microsoft.com/office/drawing/2014/main" val="323714976"/>
                  </a:ext>
                </a:extLst>
              </a:tr>
              <a:tr h="352820">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dirty="0">
                          <a:effectLst/>
                        </a:rPr>
                        <a:t>Rochdale</a:t>
                      </a:r>
                      <a:endParaRPr lang="en-GB" sz="1400" b="0" i="0" u="none" strike="noStrike" dirty="0">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dirty="0">
                          <a:effectLst/>
                        </a:rPr>
                        <a:t>Ethnic minorities</a:t>
                      </a:r>
                      <a:endParaRPr lang="en-GB" sz="1400" b="0" i="0" u="none" strike="noStrike" dirty="0">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tc>
                  <a:txBody>
                    <a:bodyPr/>
                    <a:lstStyle>
                      <a:lvl1pPr marL="0" algn="l" defTabSz="853717" rtl="0" eaLnBrk="1" latinLnBrk="0" hangingPunct="1">
                        <a:defRPr sz="1700" b="0" i="0" kern="1200">
                          <a:solidFill>
                            <a:schemeClr val="dk1"/>
                          </a:solidFill>
                          <a:latin typeface="Arial"/>
                          <a:ea typeface="Arial"/>
                          <a:cs typeface="Arial"/>
                        </a:defRPr>
                      </a:lvl1pPr>
                      <a:lvl2pPr marL="426859" algn="l" defTabSz="853717" rtl="0" eaLnBrk="1" latinLnBrk="0" hangingPunct="1">
                        <a:defRPr sz="1700" b="0" i="0" kern="1200">
                          <a:solidFill>
                            <a:schemeClr val="dk1"/>
                          </a:solidFill>
                          <a:latin typeface="Arial"/>
                          <a:ea typeface="Arial"/>
                          <a:cs typeface="Arial"/>
                        </a:defRPr>
                      </a:lvl2pPr>
                      <a:lvl3pPr marL="853717" algn="l" defTabSz="853717" rtl="0" eaLnBrk="1" latinLnBrk="0" hangingPunct="1">
                        <a:defRPr sz="1700" b="0" i="0" kern="1200">
                          <a:solidFill>
                            <a:schemeClr val="dk1"/>
                          </a:solidFill>
                          <a:latin typeface="Arial"/>
                          <a:ea typeface="Arial"/>
                          <a:cs typeface="Arial"/>
                        </a:defRPr>
                      </a:lvl3pPr>
                      <a:lvl4pPr marL="1280576" algn="l" defTabSz="853717" rtl="0" eaLnBrk="1" latinLnBrk="0" hangingPunct="1">
                        <a:defRPr sz="1700" b="0" i="0" kern="1200">
                          <a:solidFill>
                            <a:schemeClr val="dk1"/>
                          </a:solidFill>
                          <a:latin typeface="Arial"/>
                          <a:ea typeface="Arial"/>
                          <a:cs typeface="Arial"/>
                        </a:defRPr>
                      </a:lvl4pPr>
                      <a:lvl5pPr marL="1707435" algn="l" defTabSz="853717" rtl="0" eaLnBrk="1" latinLnBrk="0" hangingPunct="1">
                        <a:defRPr sz="1700" b="0" i="0" kern="1200">
                          <a:solidFill>
                            <a:schemeClr val="dk1"/>
                          </a:solidFill>
                          <a:latin typeface="Arial"/>
                          <a:ea typeface="Arial"/>
                          <a:cs typeface="Arial"/>
                        </a:defRPr>
                      </a:lvl5pPr>
                      <a:lvl6pPr marL="2134293" algn="l" defTabSz="853717" rtl="0" eaLnBrk="1" latinLnBrk="0" hangingPunct="1">
                        <a:defRPr sz="1700" b="0" i="0" kern="1200">
                          <a:solidFill>
                            <a:schemeClr val="dk1"/>
                          </a:solidFill>
                          <a:latin typeface="Arial"/>
                          <a:ea typeface="Arial"/>
                          <a:cs typeface="Arial"/>
                        </a:defRPr>
                      </a:lvl6pPr>
                      <a:lvl7pPr marL="2561152" algn="l" defTabSz="853717" rtl="0" eaLnBrk="1" latinLnBrk="0" hangingPunct="1">
                        <a:defRPr sz="1700" b="0" i="0" kern="1200">
                          <a:solidFill>
                            <a:schemeClr val="dk1"/>
                          </a:solidFill>
                          <a:latin typeface="Arial"/>
                          <a:ea typeface="Arial"/>
                          <a:cs typeface="Arial"/>
                        </a:defRPr>
                      </a:lvl7pPr>
                      <a:lvl8pPr marL="2988011" algn="l" defTabSz="853717" rtl="0" eaLnBrk="1" latinLnBrk="0" hangingPunct="1">
                        <a:defRPr sz="1700" b="0" i="0" kern="1200">
                          <a:solidFill>
                            <a:schemeClr val="dk1"/>
                          </a:solidFill>
                          <a:latin typeface="Arial"/>
                          <a:ea typeface="Arial"/>
                          <a:cs typeface="Arial"/>
                        </a:defRPr>
                      </a:lvl8pPr>
                      <a:lvl9pPr marL="3414869" algn="l" defTabSz="853717" rtl="0" eaLnBrk="1" latinLnBrk="0" hangingPunct="1">
                        <a:defRPr sz="1700" b="0" i="0" kern="1200">
                          <a:solidFill>
                            <a:schemeClr val="dk1"/>
                          </a:solidFill>
                          <a:latin typeface="Arial"/>
                          <a:ea typeface="Arial"/>
                          <a:cs typeface="Arial"/>
                        </a:defRPr>
                      </a:lvl9pPr>
                    </a:lstStyle>
                    <a:p>
                      <a:pPr algn="l" fontAlgn="b"/>
                      <a:r>
                        <a:rPr lang="en-GB" sz="1400" u="none" strike="noStrike" dirty="0">
                          <a:effectLst/>
                          <a:hlinkClick r:id="rId9"/>
                        </a:rPr>
                        <a:t>Community champions programme to develop bespoke communications, and pop up vaccinations in culturally appropriate locations. E.g. specific guidance on vaccination during Ramadan</a:t>
                      </a:r>
                      <a:endParaRPr lang="en-GB" sz="1400" b="0" i="0" u="none" strike="noStrike" dirty="0">
                        <a:solidFill>
                          <a:srgbClr val="000000"/>
                        </a:solidFill>
                        <a:effectLst/>
                        <a:latin typeface="Calibri" panose="020F0502020204030204" pitchFamily="34" charset="0"/>
                      </a:endParaRPr>
                    </a:p>
                  </a:txBody>
                  <a:tcPr marL="1860" marR="1860" marT="1860" marB="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lnTlToBr w="12700" cmpd="sng">
                      <a:noFill/>
                      <a:prstDash val="solid"/>
                    </a:lnTlToBr>
                    <a:lnBlToTr w="12700" cmpd="sng">
                      <a:noFill/>
                      <a:prstDash val="solid"/>
                    </a:lnBlToTr>
                    <a:solidFill>
                      <a:srgbClr val="FAE7ED"/>
                    </a:solidFill>
                  </a:tcPr>
                </a:tc>
                <a:extLst>
                  <a:ext uri="{0D108BD9-81ED-4DB2-BD59-A6C34878D82A}">
                    <a16:rowId xmlns:a16="http://schemas.microsoft.com/office/drawing/2014/main" val="745631925"/>
                  </a:ext>
                </a:extLst>
              </a:tr>
            </a:tbl>
          </a:graphicData>
        </a:graphic>
      </p:graphicFrame>
    </p:spTree>
    <p:extLst>
      <p:ext uri="{BB962C8B-B14F-4D97-AF65-F5344CB8AC3E}">
        <p14:creationId xmlns:p14="http://schemas.microsoft.com/office/powerpoint/2010/main" val="11710049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1CB7-E0F5-42A5-B2F4-349C3C2EE127}"/>
              </a:ext>
            </a:extLst>
          </p:cNvPr>
          <p:cNvSpPr>
            <a:spLocks noGrp="1"/>
          </p:cNvSpPr>
          <p:nvPr>
            <p:ph type="title"/>
          </p:nvPr>
        </p:nvSpPr>
        <p:spPr>
          <a:xfrm>
            <a:off x="334435" y="188915"/>
            <a:ext cx="11523133" cy="702336"/>
          </a:xfrm>
        </p:spPr>
        <p:txBody>
          <a:bodyPr/>
          <a:lstStyle/>
          <a:p>
            <a:r>
              <a:rPr lang="en-GB" dirty="0"/>
              <a:t>4. Access resources to develop understanding of how you can tackle health inequalities and apply PHM</a:t>
            </a:r>
          </a:p>
        </p:txBody>
      </p:sp>
      <p:sp>
        <p:nvSpPr>
          <p:cNvPr id="9" name="Text Placeholder 8">
            <a:extLst>
              <a:ext uri="{FF2B5EF4-FFF2-40B4-BE49-F238E27FC236}">
                <a16:creationId xmlns:a16="http://schemas.microsoft.com/office/drawing/2014/main" id="{F7230166-292A-47E0-A0E2-7C26C024B65B}"/>
              </a:ext>
            </a:extLst>
          </p:cNvPr>
          <p:cNvSpPr>
            <a:spLocks noGrp="1"/>
          </p:cNvSpPr>
          <p:nvPr>
            <p:ph type="body" idx="2"/>
          </p:nvPr>
        </p:nvSpPr>
        <p:spPr>
          <a:xfrm>
            <a:off x="334435" y="1140142"/>
            <a:ext cx="11523133" cy="4967287"/>
          </a:xfrm>
        </p:spPr>
        <p:txBody>
          <a:bodyPr>
            <a:noAutofit/>
          </a:bodyPr>
          <a:lstStyle/>
          <a:p>
            <a:r>
              <a:rPr lang="en-GB" sz="1400" b="1" dirty="0"/>
              <a:t>Understanding health inequalities</a:t>
            </a:r>
          </a:p>
          <a:p>
            <a:pPr marL="499180" indent="-285750">
              <a:buFont typeface="Arial" panose="020B0604020202020204" pitchFamily="34" charset="0"/>
              <a:buChar char="•"/>
            </a:pPr>
            <a:r>
              <a:rPr lang="en-GB" sz="1400" dirty="0">
                <a:hlinkClick r:id="rId3"/>
              </a:rPr>
              <a:t>What are health inequalities – by the Kings Fund</a:t>
            </a:r>
            <a:endParaRPr lang="en-GB" sz="1400" dirty="0"/>
          </a:p>
          <a:p>
            <a:pPr marL="499180" indent="-285750">
              <a:buFont typeface="Arial" panose="020B0604020202020204" pitchFamily="34" charset="0"/>
              <a:buChar char="•"/>
            </a:pPr>
            <a:r>
              <a:rPr lang="en-GB" sz="1400" dirty="0">
                <a:hlinkClick r:id="rId4"/>
              </a:rPr>
              <a:t>What drives health inequalities – about the social determinants of health</a:t>
            </a:r>
            <a:endParaRPr lang="en-GB" sz="1400" dirty="0"/>
          </a:p>
          <a:p>
            <a:r>
              <a:rPr lang="en-GB" sz="1400" b="1" dirty="0"/>
              <a:t>Understanding population health</a:t>
            </a:r>
          </a:p>
          <a:p>
            <a:pPr marL="670630" indent="-457200">
              <a:buFont typeface="Arial" panose="020B0604020202020204" pitchFamily="34" charset="0"/>
              <a:buChar char="•"/>
            </a:pPr>
            <a:r>
              <a:rPr lang="en-GB" sz="1400" dirty="0">
                <a:hlinkClick r:id="rId5"/>
              </a:rPr>
              <a:t>Population health patient case study video</a:t>
            </a:r>
            <a:endParaRPr lang="en-GB" sz="1400" dirty="0"/>
          </a:p>
          <a:p>
            <a:pPr marL="670630" indent="-457200">
              <a:buFont typeface="Arial" panose="020B0604020202020204" pitchFamily="34" charset="0"/>
              <a:buChar char="•"/>
            </a:pPr>
            <a:r>
              <a:rPr lang="en-GB" sz="1400" dirty="0">
                <a:hlinkClick r:id="rId6"/>
              </a:rPr>
              <a:t>About PHM  - getting started – population health academy workspace (general guidance and videos) </a:t>
            </a:r>
            <a:r>
              <a:rPr lang="en-GB" sz="1400" dirty="0">
                <a:solidFill>
                  <a:prstClr val="black"/>
                </a:solidFill>
                <a:latin typeface="Calibri" panose="020F0502020204030204"/>
                <a:hlinkClick r:id="rId7"/>
              </a:rPr>
              <a:t>–</a:t>
            </a:r>
            <a:r>
              <a:rPr lang="en-GB" sz="1400" dirty="0">
                <a:solidFill>
                  <a:prstClr val="black"/>
                </a:solidFill>
                <a:latin typeface="Calibri" panose="020F0502020204030204"/>
              </a:rPr>
              <a:t> Future NHS log in required</a:t>
            </a:r>
          </a:p>
          <a:p>
            <a:pPr marL="670630" indent="-457200">
              <a:buFont typeface="Arial" panose="020B0604020202020204" pitchFamily="34" charset="0"/>
              <a:buChar char="•"/>
            </a:pPr>
            <a:r>
              <a:rPr lang="en-GB" sz="1400" dirty="0">
                <a:solidFill>
                  <a:prstClr val="black"/>
                </a:solidFill>
                <a:latin typeface="Calibri" panose="020F0502020204030204"/>
                <a:hlinkClick r:id="rId8"/>
              </a:rPr>
              <a:t>PHM case studies</a:t>
            </a:r>
            <a:r>
              <a:rPr lang="en-GB" sz="1400" dirty="0">
                <a:solidFill>
                  <a:prstClr val="black"/>
                </a:solidFill>
                <a:latin typeface="Calibri" panose="020F0502020204030204"/>
                <a:hlinkClick r:id="rId7"/>
              </a:rPr>
              <a:t>–</a:t>
            </a:r>
            <a:r>
              <a:rPr lang="en-GB" sz="1400" dirty="0">
                <a:solidFill>
                  <a:prstClr val="black"/>
                </a:solidFill>
                <a:latin typeface="Calibri" panose="020F0502020204030204"/>
              </a:rPr>
              <a:t> Future NHS log in required</a:t>
            </a:r>
            <a:endParaRPr lang="en-GB" sz="1400" dirty="0"/>
          </a:p>
          <a:p>
            <a:r>
              <a:rPr lang="en-GB" sz="1400" b="1" dirty="0"/>
              <a:t>Tackling health inequalities</a:t>
            </a:r>
          </a:p>
          <a:p>
            <a:pPr marL="670630" indent="-457200">
              <a:buFont typeface="Arial" panose="020B0604020202020204" pitchFamily="34" charset="0"/>
              <a:buChar char="•"/>
            </a:pPr>
            <a:r>
              <a:rPr lang="en-GB" sz="1400" dirty="0">
                <a:hlinkClick r:id="rId9"/>
              </a:rPr>
              <a:t>BMA clinicians toolkit to tackling HI</a:t>
            </a:r>
            <a:endParaRPr lang="en-GB" sz="1400" dirty="0"/>
          </a:p>
          <a:p>
            <a:pPr marL="670630" indent="-457200">
              <a:buFont typeface="Arial" panose="020B0604020202020204" pitchFamily="34" charset="0"/>
              <a:buChar char="•"/>
            </a:pPr>
            <a:r>
              <a:rPr lang="en-GB" sz="1400" dirty="0">
                <a:hlinkClick r:id="rId10"/>
              </a:rPr>
              <a:t>Open access tool to access a personalised guide in targeting health inclusion groups</a:t>
            </a:r>
            <a:endParaRPr lang="en-GB" sz="1400" b="1" dirty="0"/>
          </a:p>
          <a:p>
            <a:r>
              <a:rPr lang="en-GB" sz="1400" b="1" dirty="0"/>
              <a:t>Applying PHM</a:t>
            </a:r>
          </a:p>
          <a:p>
            <a:pPr marL="499180" marR="0" lvl="0" indent="-285750" algn="l" defTabSz="853717" rtl="0" eaLnBrk="1" fontAlgn="auto" latinLnBrk="0" hangingPunct="1">
              <a:lnSpc>
                <a:spcPct val="100000"/>
              </a:lnSpc>
              <a:spcBef>
                <a:spcPts val="560"/>
              </a:spcBef>
              <a:spcAft>
                <a:spcPts val="0"/>
              </a:spcAft>
              <a:buClr>
                <a:srgbClr val="5B9BD5"/>
              </a:buClr>
              <a:buSzPts val="1800"/>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11"/>
              </a:rPr>
              <a:t>PHM for PCNs – population health academy workspace (measure maturity, read case studies, learning guides)</a:t>
            </a:r>
            <a:r>
              <a:rPr lang="en-GB" sz="1400" dirty="0">
                <a:solidFill>
                  <a:prstClr val="black"/>
                </a:solidFill>
                <a:latin typeface="Calibri" panose="020F0502020204030204"/>
              </a:rPr>
              <a:t> </a:t>
            </a:r>
            <a:r>
              <a:rPr lang="en-GB" sz="1400" dirty="0">
                <a:solidFill>
                  <a:prstClr val="black"/>
                </a:solidFill>
                <a:latin typeface="Calibri" panose="020F0502020204030204"/>
                <a:hlinkClick r:id="rId7"/>
              </a:rPr>
              <a:t>–</a:t>
            </a:r>
            <a:r>
              <a:rPr lang="en-GB" sz="1400" dirty="0">
                <a:solidFill>
                  <a:prstClr val="black"/>
                </a:solidFill>
                <a:latin typeface="Calibri" panose="020F0502020204030204"/>
              </a:rPr>
              <a:t> Future NHS log in required</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7"/>
            </a:endParaRPr>
          </a:p>
          <a:p>
            <a:pPr marL="499180" marR="0" lvl="0" indent="-285750" algn="l" defTabSz="853717" rtl="0" eaLnBrk="1" fontAlgn="auto" latinLnBrk="0" hangingPunct="1">
              <a:lnSpc>
                <a:spcPct val="100000"/>
              </a:lnSpc>
              <a:spcBef>
                <a:spcPts val="560"/>
              </a:spcBef>
              <a:spcAft>
                <a:spcPts val="0"/>
              </a:spcAft>
              <a:buClr>
                <a:srgbClr val="5B9BD5"/>
              </a:buClr>
              <a:buSzPts val="1800"/>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E-</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7"/>
              </a:rPr>
              <a:t>lfh</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 population health toolkit – sign posts to free resources mapped to the 11 core population health curriculum areas</a:t>
            </a:r>
            <a:endParaRPr lang="en-GB" sz="1400" dirty="0">
              <a:solidFill>
                <a:prstClr val="black"/>
              </a:solidFill>
              <a:latin typeface="Calibri" panose="020F0502020204030204"/>
            </a:endParaRPr>
          </a:p>
          <a:p>
            <a:pPr marL="499180" marR="0" lvl="0" indent="-285750" algn="l" defTabSz="853717" rtl="0" eaLnBrk="1" fontAlgn="auto" latinLnBrk="0" hangingPunct="1">
              <a:lnSpc>
                <a:spcPct val="100000"/>
              </a:lnSpc>
              <a:spcBef>
                <a:spcPts val="560"/>
              </a:spcBef>
              <a:spcAft>
                <a:spcPts val="0"/>
              </a:spcAft>
              <a:buClr>
                <a:srgbClr val="5B9BD5"/>
              </a:buClr>
              <a:buSzPts val="1800"/>
              <a:buFont typeface="Arial" panose="020B0604020202020204" pitchFamily="34" charset="0"/>
              <a:buChar char="•"/>
              <a:tabLst/>
              <a:defRPr/>
            </a:pPr>
            <a:r>
              <a:rPr lang="en-GB" sz="1400" dirty="0">
                <a:solidFill>
                  <a:prstClr val="black"/>
                </a:solidFill>
                <a:latin typeface="Calibri" panose="020F0502020204030204"/>
                <a:hlinkClick r:id="rId12"/>
              </a:rPr>
              <a:t>Guide to building a PHM community of practice</a:t>
            </a:r>
            <a:r>
              <a:rPr lang="en-GB" sz="1400" dirty="0">
                <a:solidFill>
                  <a:prstClr val="black"/>
                </a:solidFill>
                <a:latin typeface="Calibri" panose="020F0502020204030204"/>
              </a:rPr>
              <a:t> - Future NHS log in required</a:t>
            </a:r>
            <a:endParaRPr lang="en-GB" sz="1400" dirty="0"/>
          </a:p>
          <a:p>
            <a:r>
              <a:rPr lang="en-GB" sz="1400" b="1" dirty="0"/>
              <a:t>Community development and engagement</a:t>
            </a:r>
          </a:p>
          <a:p>
            <a:pPr marL="670630" indent="-457200">
              <a:buFont typeface="Arial" panose="020B0604020202020204" pitchFamily="34" charset="0"/>
              <a:buChar char="•"/>
            </a:pPr>
            <a:r>
              <a:rPr lang="en-GB" sz="1400" dirty="0">
                <a:hlinkClick r:id="rId13"/>
              </a:rPr>
              <a:t>Bromley by Bow centre resources</a:t>
            </a:r>
            <a:r>
              <a:rPr lang="en-GB" sz="1400" dirty="0"/>
              <a:t>  (Guides to developing integrated health hubs; Engaging communities, co production; Case studies)</a:t>
            </a:r>
          </a:p>
          <a:p>
            <a:pPr marL="670630" indent="-457200">
              <a:buFont typeface="Arial" panose="020B0604020202020204" pitchFamily="34" charset="0"/>
              <a:buChar char="•"/>
            </a:pPr>
            <a:r>
              <a:rPr lang="en-GB" sz="1400" dirty="0">
                <a:hlinkClick r:id="rId14"/>
              </a:rPr>
              <a:t>Guidance on working with people and communities – by the Kings Fund</a:t>
            </a:r>
            <a:endParaRPr lang="en-GB" sz="1400" dirty="0"/>
          </a:p>
          <a:p>
            <a:pPr marL="670630" indent="-457200">
              <a:buFont typeface="Arial" panose="020B0604020202020204" pitchFamily="34" charset="0"/>
              <a:buChar char="•"/>
            </a:pPr>
            <a:r>
              <a:rPr lang="en-GB" sz="1400" dirty="0">
                <a:hlinkClick r:id="rId15"/>
              </a:rPr>
              <a:t>Innovation unit resources on partnering with VCSE</a:t>
            </a:r>
            <a:r>
              <a:rPr lang="en-GB" sz="1400" dirty="0"/>
              <a:t> (about partnerships, how to overcome challenges, tips for influencing for VCSE)</a:t>
            </a:r>
          </a:p>
          <a:p>
            <a:pPr marL="670630" indent="-457200">
              <a:buFont typeface="Arial" panose="020B0604020202020204" pitchFamily="34" charset="0"/>
              <a:buChar char="•"/>
            </a:pPr>
            <a:endParaRPr lang="en-GB" sz="1400" dirty="0"/>
          </a:p>
        </p:txBody>
      </p:sp>
    </p:spTree>
    <p:extLst>
      <p:ext uri="{BB962C8B-B14F-4D97-AF65-F5344CB8AC3E}">
        <p14:creationId xmlns:p14="http://schemas.microsoft.com/office/powerpoint/2010/main" val="29286503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71AFA-7EB9-494C-B9C1-18BB70D59B3C}"/>
              </a:ext>
            </a:extLst>
          </p:cNvPr>
          <p:cNvSpPr>
            <a:spLocks noGrp="1"/>
          </p:cNvSpPr>
          <p:nvPr>
            <p:ph type="title"/>
          </p:nvPr>
        </p:nvSpPr>
        <p:spPr/>
        <p:txBody>
          <a:bodyPr/>
          <a:lstStyle/>
          <a:p>
            <a:r>
              <a:rPr lang="en-GB" dirty="0"/>
              <a:t>5. Develop practical skills through training and understand links to policy</a:t>
            </a:r>
          </a:p>
        </p:txBody>
      </p:sp>
      <p:sp>
        <p:nvSpPr>
          <p:cNvPr id="3" name="Text Placeholder 2">
            <a:extLst>
              <a:ext uri="{FF2B5EF4-FFF2-40B4-BE49-F238E27FC236}">
                <a16:creationId xmlns:a16="http://schemas.microsoft.com/office/drawing/2014/main" id="{56DE876B-844E-43A3-803B-8937F7B76084}"/>
              </a:ext>
            </a:extLst>
          </p:cNvPr>
          <p:cNvSpPr>
            <a:spLocks noGrp="1"/>
          </p:cNvSpPr>
          <p:nvPr>
            <p:ph type="body" idx="1"/>
          </p:nvPr>
        </p:nvSpPr>
        <p:spPr/>
        <p:txBody>
          <a:bodyPr/>
          <a:lstStyle/>
          <a:p>
            <a:endParaRPr lang="en-GB"/>
          </a:p>
        </p:txBody>
      </p:sp>
      <p:sp>
        <p:nvSpPr>
          <p:cNvPr id="4" name="Text Placeholder 3">
            <a:extLst>
              <a:ext uri="{FF2B5EF4-FFF2-40B4-BE49-F238E27FC236}">
                <a16:creationId xmlns:a16="http://schemas.microsoft.com/office/drawing/2014/main" id="{B24183F5-D73B-46F3-A9B4-36DB8B125963}"/>
              </a:ext>
            </a:extLst>
          </p:cNvPr>
          <p:cNvSpPr>
            <a:spLocks noGrp="1"/>
          </p:cNvSpPr>
          <p:nvPr>
            <p:ph type="body" idx="2"/>
          </p:nvPr>
        </p:nvSpPr>
        <p:spPr>
          <a:xfrm>
            <a:off x="334435" y="1341440"/>
            <a:ext cx="11523133" cy="5327645"/>
          </a:xfrm>
        </p:spPr>
        <p:txBody>
          <a:bodyPr>
            <a:normAutofit/>
          </a:bodyPr>
          <a:lstStyle/>
          <a:p>
            <a:r>
              <a:rPr lang="en-GB" sz="1400" b="1" u="sng" dirty="0"/>
              <a:t>Training</a:t>
            </a:r>
          </a:p>
          <a:p>
            <a:r>
              <a:rPr lang="en-GB" sz="1400" dirty="0"/>
              <a:t>Population health</a:t>
            </a:r>
          </a:p>
          <a:p>
            <a:pPr marL="499180" indent="-285750">
              <a:buFont typeface="Arial" panose="020B0604020202020204" pitchFamily="34" charset="0"/>
              <a:buChar char="•"/>
            </a:pPr>
            <a:r>
              <a:rPr lang="en-GB" sz="1400" dirty="0">
                <a:hlinkClick r:id="rId3"/>
              </a:rPr>
              <a:t>Population health management e-learning by e-</a:t>
            </a:r>
            <a:r>
              <a:rPr lang="en-GB" sz="1400" dirty="0" err="1">
                <a:hlinkClick r:id="rId3"/>
              </a:rPr>
              <a:t>lfh</a:t>
            </a:r>
            <a:r>
              <a:rPr lang="en-GB" sz="1400" dirty="0">
                <a:hlinkClick r:id="rId3"/>
              </a:rPr>
              <a:t> (Introduction, assessing needs, segmentation, risk stratification and surveillance) </a:t>
            </a:r>
            <a:endParaRPr lang="en-GB" sz="1400" dirty="0"/>
          </a:p>
          <a:p>
            <a:endParaRPr lang="en-GB" sz="1400" dirty="0"/>
          </a:p>
          <a:p>
            <a:r>
              <a:rPr lang="en-GB" sz="1400" dirty="0"/>
              <a:t>Health inequalities</a:t>
            </a:r>
          </a:p>
          <a:p>
            <a:pPr marL="670630" indent="-457200">
              <a:buFont typeface="Arial" panose="020B0604020202020204" pitchFamily="34" charset="0"/>
              <a:buChar char="•"/>
            </a:pPr>
            <a:r>
              <a:rPr lang="en-GB" sz="1400" dirty="0">
                <a:hlinkClick r:id="rId4"/>
              </a:rPr>
              <a:t>E-learning courses for all general practice staff in tackling health inequalities </a:t>
            </a:r>
            <a:endParaRPr lang="en-GB" sz="1400" dirty="0"/>
          </a:p>
          <a:p>
            <a:pPr marL="670630" indent="-457200">
              <a:buFont typeface="Arial" panose="020B0604020202020204" pitchFamily="34" charset="0"/>
              <a:buChar char="•"/>
            </a:pPr>
            <a:r>
              <a:rPr lang="en-GB" sz="1400" dirty="0">
                <a:hlinkClick r:id="rId5"/>
              </a:rPr>
              <a:t>Health Inequalities eLearning modules via the RCGP Health Inequalities Learning Hub</a:t>
            </a:r>
            <a:endParaRPr lang="en-GB" sz="1400" dirty="0"/>
          </a:p>
          <a:p>
            <a:pPr marL="670630" indent="-457200">
              <a:buFont typeface="Arial" panose="020B0604020202020204" pitchFamily="34" charset="0"/>
              <a:buChar char="•"/>
            </a:pPr>
            <a:r>
              <a:rPr lang="en-GB" sz="1400" dirty="0">
                <a:hlinkClick r:id="rId6"/>
              </a:rPr>
              <a:t>Inclusion Health Education Mapping and Review: Full Report, learn what tools and education are free or low cost</a:t>
            </a:r>
            <a:endParaRPr lang="en-GB" sz="1400" dirty="0"/>
          </a:p>
          <a:p>
            <a:endParaRPr lang="en-GB" sz="1400" dirty="0">
              <a:highlight>
                <a:srgbClr val="FFFF00"/>
              </a:highlight>
            </a:endParaRPr>
          </a:p>
          <a:p>
            <a:r>
              <a:rPr lang="en-GB" sz="1400" b="1" u="sng" dirty="0"/>
              <a:t>Policy</a:t>
            </a:r>
          </a:p>
          <a:p>
            <a:r>
              <a:rPr lang="en-GB" sz="1400" dirty="0">
                <a:hlinkClick r:id="rId7"/>
              </a:rPr>
              <a:t>Personalised care DES Spec</a:t>
            </a:r>
            <a:r>
              <a:rPr lang="en-GB" sz="1400" dirty="0"/>
              <a:t>: </a:t>
            </a:r>
            <a:r>
              <a:rPr lang="en-GB" sz="1400" b="1" dirty="0">
                <a:effectLst/>
                <a:latin typeface="Calibri" panose="020F0502020204030204" pitchFamily="34" charset="0"/>
                <a:ea typeface="Times New Roman" panose="02020603050405020304" pitchFamily="18" charset="0"/>
              </a:rPr>
              <a:t>Proactive SP service set up for Oct delivery:</a:t>
            </a:r>
            <a:r>
              <a:rPr lang="en-GB" sz="1400" dirty="0">
                <a:effectLst/>
                <a:latin typeface="Calibri" panose="020F0502020204030204" pitchFamily="34" charset="0"/>
                <a:ea typeface="Times New Roman" panose="02020603050405020304" pitchFamily="18" charset="0"/>
              </a:rPr>
              <a:t> </a:t>
            </a:r>
          </a:p>
          <a:p>
            <a:r>
              <a:rPr lang="en-GB" sz="1400" dirty="0">
                <a:effectLst/>
                <a:latin typeface="Calibri" panose="020F0502020204030204" pitchFamily="34" charset="0"/>
                <a:ea typeface="Times New Roman" panose="02020603050405020304" pitchFamily="18" charset="0"/>
              </a:rPr>
              <a:t>By </a:t>
            </a:r>
            <a:r>
              <a:rPr lang="en-GB" sz="1400" b="1" dirty="0">
                <a:effectLst/>
                <a:latin typeface="Calibri" panose="020F0502020204030204" pitchFamily="34" charset="0"/>
                <a:ea typeface="Times New Roman" panose="02020603050405020304" pitchFamily="18" charset="0"/>
              </a:rPr>
              <a:t>30</a:t>
            </a:r>
            <a:r>
              <a:rPr lang="en-GB" sz="1400" b="1" baseline="30000" dirty="0">
                <a:effectLst/>
                <a:latin typeface="Calibri" panose="020F0502020204030204" pitchFamily="34" charset="0"/>
                <a:ea typeface="Times New Roman" panose="02020603050405020304" pitchFamily="18" charset="0"/>
              </a:rPr>
              <a:t>th</a:t>
            </a:r>
            <a:r>
              <a:rPr lang="en-GB" sz="1400" b="1" dirty="0">
                <a:effectLst/>
                <a:latin typeface="Calibri" panose="020F0502020204030204" pitchFamily="34" charset="0"/>
                <a:ea typeface="Times New Roman" panose="02020603050405020304" pitchFamily="18" charset="0"/>
              </a:rPr>
              <a:t> Sept –</a:t>
            </a:r>
            <a:r>
              <a:rPr lang="en-GB" sz="1400" dirty="0">
                <a:effectLst/>
                <a:latin typeface="Calibri" panose="020F0502020204030204" pitchFamily="34" charset="0"/>
                <a:ea typeface="Times New Roman" panose="02020603050405020304" pitchFamily="18" charset="0"/>
              </a:rPr>
              <a:t>Bring together VCSE, LA, community to co design targeted programme to increase access for a specific cohort with unmet need using:</a:t>
            </a:r>
            <a:endParaRPr lang="en-GB" sz="1400" dirty="0">
              <a:effectLst/>
              <a:latin typeface="Calibri" panose="020F0502020204030204" pitchFamily="34" charset="0"/>
              <a:ea typeface="Calibri" panose="020F0502020204030204" pitchFamily="34" charset="0"/>
            </a:endParaRPr>
          </a:p>
          <a:p>
            <a:pPr marL="742950" lvl="1" indent="-285750">
              <a:lnSpc>
                <a:spcPct val="105000"/>
              </a:lnSpc>
              <a:buFont typeface="+mj-lt"/>
              <a:buAutoNum type="alphaLcPeriod"/>
            </a:pPr>
            <a:r>
              <a:rPr lang="en-GB" sz="1400" dirty="0">
                <a:effectLst/>
                <a:latin typeface="Calibri" panose="020F0502020204030204" pitchFamily="34" charset="0"/>
                <a:ea typeface="Times New Roman" panose="02020603050405020304" pitchFamily="18" charset="0"/>
              </a:rPr>
              <a:t>Lived experience</a:t>
            </a:r>
            <a:endParaRPr lang="en-GB" sz="1400" dirty="0">
              <a:effectLst/>
              <a:latin typeface="Calibri" panose="020F0502020204030204" pitchFamily="34" charset="0"/>
              <a:ea typeface="Calibri" panose="020F0502020204030204" pitchFamily="34" charset="0"/>
            </a:endParaRPr>
          </a:p>
          <a:p>
            <a:pPr marL="742950" lvl="1" indent="-285750">
              <a:lnSpc>
                <a:spcPct val="105000"/>
              </a:lnSpc>
              <a:buFont typeface="+mj-lt"/>
              <a:buAutoNum type="alphaLcPeriod"/>
            </a:pPr>
            <a:r>
              <a:rPr lang="en-GB" sz="1400" dirty="0">
                <a:effectLst/>
                <a:latin typeface="Calibri" panose="020F0502020204030204" pitchFamily="34" charset="0"/>
                <a:ea typeface="Times New Roman" panose="02020603050405020304" pitchFamily="18" charset="0"/>
              </a:rPr>
              <a:t>Population health and inequality data </a:t>
            </a:r>
            <a:endParaRPr lang="en-GB" sz="1400" dirty="0">
              <a:effectLst/>
              <a:latin typeface="Calibri" panose="020F0502020204030204" pitchFamily="34" charset="0"/>
              <a:ea typeface="Calibri" panose="020F0502020204030204" pitchFamily="34" charset="0"/>
            </a:endParaRPr>
          </a:p>
          <a:p>
            <a:pPr marL="742950" lvl="1" indent="-285750">
              <a:lnSpc>
                <a:spcPct val="105000"/>
              </a:lnSpc>
              <a:spcAft>
                <a:spcPts val="800"/>
              </a:spcAft>
              <a:buFont typeface="+mj-lt"/>
              <a:buAutoNum type="alphaLcPeriod"/>
            </a:pPr>
            <a:r>
              <a:rPr lang="en-GB" sz="1400" dirty="0">
                <a:effectLst/>
                <a:latin typeface="Calibri" panose="020F0502020204030204" pitchFamily="34" charset="0"/>
                <a:ea typeface="Times New Roman" panose="02020603050405020304" pitchFamily="18" charset="0"/>
              </a:rPr>
              <a:t>Social prescribing data</a:t>
            </a:r>
            <a:endParaRPr lang="en-GB" sz="1400" dirty="0">
              <a:effectLst/>
              <a:latin typeface="Calibri" panose="020F0502020204030204" pitchFamily="34" charset="0"/>
              <a:ea typeface="Calibri" panose="020F0502020204030204" pitchFamily="34" charset="0"/>
            </a:endParaRPr>
          </a:p>
          <a:p>
            <a:r>
              <a:rPr lang="en-GB" sz="1400" dirty="0">
                <a:hlinkClick r:id="rId8"/>
              </a:rPr>
              <a:t>Health inequalities DES Spec:  </a:t>
            </a:r>
            <a:r>
              <a:rPr lang="en-GB" sz="1400" b="1" dirty="0"/>
              <a:t>Assign a Health Inequalities lead:</a:t>
            </a:r>
          </a:p>
          <a:p>
            <a:r>
              <a:rPr lang="en-GB" sz="1400" dirty="0"/>
              <a:t>By 28</a:t>
            </a:r>
            <a:r>
              <a:rPr lang="en-GB" sz="1400" baseline="30000" dirty="0"/>
              <a:t>th</a:t>
            </a:r>
            <a:r>
              <a:rPr lang="en-GB" sz="1400" dirty="0"/>
              <a:t> </a:t>
            </a:r>
            <a:r>
              <a:rPr lang="en-GB" sz="1400" b="1" dirty="0"/>
              <a:t>Feb 23 – </a:t>
            </a:r>
            <a:r>
              <a:rPr lang="en-GB" sz="1400" dirty="0"/>
              <a:t>The lead should coordinate activities for a PCN to identify populations experiencing inequalities, engage these communities and develop an intervention plan for these cohorts to improve their outcomes. This must add value above other DES specifications. </a:t>
            </a:r>
          </a:p>
          <a:p>
            <a:endParaRPr lang="en-GB" sz="1400" dirty="0"/>
          </a:p>
        </p:txBody>
      </p:sp>
    </p:spTree>
    <p:extLst>
      <p:ext uri="{BB962C8B-B14F-4D97-AF65-F5344CB8AC3E}">
        <p14:creationId xmlns:p14="http://schemas.microsoft.com/office/powerpoint/2010/main" val="21320059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394A5-1DB6-45CC-A028-4DED70146A33}"/>
              </a:ext>
            </a:extLst>
          </p:cNvPr>
          <p:cNvSpPr>
            <a:spLocks noGrp="1"/>
          </p:cNvSpPr>
          <p:nvPr>
            <p:ph type="title"/>
          </p:nvPr>
        </p:nvSpPr>
        <p:spPr>
          <a:xfrm>
            <a:off x="334435" y="188915"/>
            <a:ext cx="11523133" cy="788985"/>
          </a:xfrm>
        </p:spPr>
        <p:txBody>
          <a:bodyPr/>
          <a:lstStyle/>
          <a:p>
            <a:r>
              <a:rPr lang="en-GB" dirty="0"/>
              <a:t>6. Identify data sources and useful resources to help build your PHM capabilities and apply your approach</a:t>
            </a:r>
          </a:p>
        </p:txBody>
      </p:sp>
      <p:graphicFrame>
        <p:nvGraphicFramePr>
          <p:cNvPr id="5" name="Table 4">
            <a:extLst>
              <a:ext uri="{FF2B5EF4-FFF2-40B4-BE49-F238E27FC236}">
                <a16:creationId xmlns:a16="http://schemas.microsoft.com/office/drawing/2014/main" id="{577EC0B2-1077-4AF9-82D4-6257446B8AA2}"/>
              </a:ext>
            </a:extLst>
          </p:cNvPr>
          <p:cNvGraphicFramePr>
            <a:graphicFrameLocks noGrp="1"/>
          </p:cNvGraphicFramePr>
          <p:nvPr>
            <p:extLst>
              <p:ext uri="{D42A27DB-BD31-4B8C-83A1-F6EECF244321}">
                <p14:modId xmlns:p14="http://schemas.microsoft.com/office/powerpoint/2010/main" val="1020855507"/>
              </p:ext>
            </p:extLst>
          </p:nvPr>
        </p:nvGraphicFramePr>
        <p:xfrm>
          <a:off x="459717" y="1769071"/>
          <a:ext cx="11397851" cy="4784900"/>
        </p:xfrm>
        <a:graphic>
          <a:graphicData uri="http://schemas.openxmlformats.org/drawingml/2006/table">
            <a:tbl>
              <a:tblPr>
                <a:tableStyleId>{B2261337-0275-4067-8E78-EA01C606D6E9}</a:tableStyleId>
              </a:tblPr>
              <a:tblGrid>
                <a:gridCol w="710842">
                  <a:extLst>
                    <a:ext uri="{9D8B030D-6E8A-4147-A177-3AD203B41FA5}">
                      <a16:colId xmlns:a16="http://schemas.microsoft.com/office/drawing/2014/main" val="2206200431"/>
                    </a:ext>
                  </a:extLst>
                </a:gridCol>
                <a:gridCol w="761124">
                  <a:extLst>
                    <a:ext uri="{9D8B030D-6E8A-4147-A177-3AD203B41FA5}">
                      <a16:colId xmlns:a16="http://schemas.microsoft.com/office/drawing/2014/main" val="4071522127"/>
                    </a:ext>
                  </a:extLst>
                </a:gridCol>
                <a:gridCol w="3139518">
                  <a:extLst>
                    <a:ext uri="{9D8B030D-6E8A-4147-A177-3AD203B41FA5}">
                      <a16:colId xmlns:a16="http://schemas.microsoft.com/office/drawing/2014/main" val="1949146770"/>
                    </a:ext>
                  </a:extLst>
                </a:gridCol>
                <a:gridCol w="851149">
                  <a:extLst>
                    <a:ext uri="{9D8B030D-6E8A-4147-A177-3AD203B41FA5}">
                      <a16:colId xmlns:a16="http://schemas.microsoft.com/office/drawing/2014/main" val="2595666749"/>
                    </a:ext>
                  </a:extLst>
                </a:gridCol>
                <a:gridCol w="858347">
                  <a:extLst>
                    <a:ext uri="{9D8B030D-6E8A-4147-A177-3AD203B41FA5}">
                      <a16:colId xmlns:a16="http://schemas.microsoft.com/office/drawing/2014/main" val="2897193158"/>
                    </a:ext>
                  </a:extLst>
                </a:gridCol>
                <a:gridCol w="1350784">
                  <a:extLst>
                    <a:ext uri="{9D8B030D-6E8A-4147-A177-3AD203B41FA5}">
                      <a16:colId xmlns:a16="http://schemas.microsoft.com/office/drawing/2014/main" val="443032649"/>
                    </a:ext>
                  </a:extLst>
                </a:gridCol>
                <a:gridCol w="850192">
                  <a:extLst>
                    <a:ext uri="{9D8B030D-6E8A-4147-A177-3AD203B41FA5}">
                      <a16:colId xmlns:a16="http://schemas.microsoft.com/office/drawing/2014/main" val="3156816880"/>
                    </a:ext>
                  </a:extLst>
                </a:gridCol>
                <a:gridCol w="1035833">
                  <a:extLst>
                    <a:ext uri="{9D8B030D-6E8A-4147-A177-3AD203B41FA5}">
                      <a16:colId xmlns:a16="http://schemas.microsoft.com/office/drawing/2014/main" val="2274947796"/>
                    </a:ext>
                  </a:extLst>
                </a:gridCol>
                <a:gridCol w="859180">
                  <a:extLst>
                    <a:ext uri="{9D8B030D-6E8A-4147-A177-3AD203B41FA5}">
                      <a16:colId xmlns:a16="http://schemas.microsoft.com/office/drawing/2014/main" val="3422904411"/>
                    </a:ext>
                  </a:extLst>
                </a:gridCol>
                <a:gridCol w="980882">
                  <a:extLst>
                    <a:ext uri="{9D8B030D-6E8A-4147-A177-3AD203B41FA5}">
                      <a16:colId xmlns:a16="http://schemas.microsoft.com/office/drawing/2014/main" val="1490401148"/>
                    </a:ext>
                  </a:extLst>
                </a:gridCol>
              </a:tblGrid>
              <a:tr h="275755">
                <a:tc>
                  <a:txBody>
                    <a:bodyPr/>
                    <a:lstStyle/>
                    <a:p>
                      <a:pPr algn="l" fontAlgn="b"/>
                      <a:r>
                        <a:rPr lang="en-GB" sz="1100" b="1" u="none" strike="noStrike">
                          <a:effectLst/>
                        </a:rPr>
                        <a:t>Name</a:t>
                      </a:r>
                      <a:endParaRPr lang="en-GB" sz="1100" b="1" i="0" u="none" strike="noStrike">
                        <a:solidFill>
                          <a:srgbClr val="000000"/>
                        </a:solidFill>
                        <a:effectLst/>
                        <a:latin typeface="Calibri"/>
                      </a:endParaRPr>
                    </a:p>
                  </a:txBody>
                  <a:tcPr marL="2914" marR="2914" marT="2914" marB="0" anchor="b"/>
                </a:tc>
                <a:tc>
                  <a:txBody>
                    <a:bodyPr/>
                    <a:lstStyle/>
                    <a:p>
                      <a:pPr algn="l" fontAlgn="b"/>
                      <a:r>
                        <a:rPr lang="en-GB" sz="1100" b="1" u="none" strike="noStrike">
                          <a:effectLst/>
                        </a:rPr>
                        <a:t>Owner</a:t>
                      </a:r>
                      <a:endParaRPr lang="en-GB" sz="1100" b="1" i="0" u="none" strike="noStrike">
                        <a:solidFill>
                          <a:srgbClr val="000000"/>
                        </a:solidFill>
                        <a:effectLst/>
                        <a:latin typeface="Calibri"/>
                      </a:endParaRPr>
                    </a:p>
                  </a:txBody>
                  <a:tcPr marL="2914" marR="2914" marT="2914" marB="0" anchor="b"/>
                </a:tc>
                <a:tc>
                  <a:txBody>
                    <a:bodyPr/>
                    <a:lstStyle/>
                    <a:p>
                      <a:pPr algn="l" fontAlgn="b"/>
                      <a:r>
                        <a:rPr lang="en-GB" sz="1100" b="1" u="none" strike="noStrike">
                          <a:effectLst/>
                        </a:rPr>
                        <a:t>Content</a:t>
                      </a:r>
                      <a:endParaRPr lang="en-GB" sz="1100" b="1" i="0" u="none" strike="noStrike">
                        <a:solidFill>
                          <a:srgbClr val="000000"/>
                        </a:solidFill>
                        <a:effectLst/>
                        <a:latin typeface="Calibri"/>
                      </a:endParaRPr>
                    </a:p>
                  </a:txBody>
                  <a:tcPr marL="2914" marR="2914" marT="2914" marB="0" anchor="b"/>
                </a:tc>
                <a:tc>
                  <a:txBody>
                    <a:bodyPr/>
                    <a:lstStyle/>
                    <a:p>
                      <a:pPr algn="l" fontAlgn="b"/>
                      <a:r>
                        <a:rPr lang="en-GB" sz="1100" b="1" u="none" strike="noStrike">
                          <a:effectLst/>
                        </a:rPr>
                        <a:t>Coverage</a:t>
                      </a:r>
                      <a:endParaRPr lang="en-GB" sz="1100" b="1" i="0" u="none" strike="noStrike">
                        <a:solidFill>
                          <a:srgbClr val="000000"/>
                        </a:solidFill>
                        <a:effectLst/>
                        <a:latin typeface="Calibri"/>
                      </a:endParaRPr>
                    </a:p>
                  </a:txBody>
                  <a:tcPr marL="2914" marR="2914" marT="2914" marB="0" anchor="b"/>
                </a:tc>
                <a:tc>
                  <a:txBody>
                    <a:bodyPr/>
                    <a:lstStyle/>
                    <a:p>
                      <a:pPr algn="l" fontAlgn="b"/>
                      <a:r>
                        <a:rPr lang="en-GB" sz="1100" b="1" u="none" strike="noStrike">
                          <a:effectLst/>
                        </a:rPr>
                        <a:t>Granularity</a:t>
                      </a:r>
                      <a:endParaRPr lang="en-GB" sz="1100" b="1" i="0" u="none" strike="noStrike">
                        <a:solidFill>
                          <a:srgbClr val="000000"/>
                        </a:solidFill>
                        <a:effectLst/>
                        <a:latin typeface="Calibri"/>
                      </a:endParaRPr>
                    </a:p>
                  </a:txBody>
                  <a:tcPr marL="2914" marR="2914" marT="2914" marB="0" anchor="b"/>
                </a:tc>
                <a:tc>
                  <a:txBody>
                    <a:bodyPr/>
                    <a:lstStyle/>
                    <a:p>
                      <a:pPr algn="l" fontAlgn="b"/>
                      <a:r>
                        <a:rPr lang="en-GB" sz="1100" b="1" u="none" strike="noStrike">
                          <a:effectLst/>
                        </a:rPr>
                        <a:t>Link to overarching page</a:t>
                      </a:r>
                      <a:endParaRPr lang="en-GB" sz="1100" b="1" i="0" u="none" strike="noStrike">
                        <a:solidFill>
                          <a:srgbClr val="000000"/>
                        </a:solidFill>
                        <a:effectLst/>
                        <a:latin typeface="Calibri"/>
                      </a:endParaRPr>
                    </a:p>
                  </a:txBody>
                  <a:tcPr marL="2914" marR="2914" marT="2914" marB="0" anchor="b"/>
                </a:tc>
                <a:tc>
                  <a:txBody>
                    <a:bodyPr/>
                    <a:lstStyle/>
                    <a:p>
                      <a:pPr algn="l" fontAlgn="b"/>
                      <a:r>
                        <a:rPr lang="en-GB" sz="1100" b="1" u="none" strike="noStrike">
                          <a:effectLst/>
                        </a:rPr>
                        <a:t>Overview</a:t>
                      </a:r>
                      <a:endParaRPr lang="en-GB" sz="1100" b="1" i="0" u="none" strike="noStrike">
                        <a:solidFill>
                          <a:srgbClr val="000000"/>
                        </a:solidFill>
                        <a:effectLst/>
                        <a:latin typeface="Calibri"/>
                      </a:endParaRPr>
                    </a:p>
                  </a:txBody>
                  <a:tcPr marL="2914" marR="2914" marT="2914" marB="0" anchor="b"/>
                </a:tc>
                <a:tc>
                  <a:txBody>
                    <a:bodyPr/>
                    <a:lstStyle/>
                    <a:p>
                      <a:pPr algn="l" fontAlgn="b"/>
                      <a:r>
                        <a:rPr lang="en-GB" sz="1100" b="1" u="none" strike="noStrike">
                          <a:effectLst/>
                        </a:rPr>
                        <a:t>Guidance link</a:t>
                      </a:r>
                      <a:endParaRPr lang="en-GB" sz="1100" b="1" i="0" u="none" strike="noStrike">
                        <a:solidFill>
                          <a:srgbClr val="000000"/>
                        </a:solidFill>
                        <a:effectLst/>
                        <a:latin typeface="Calibri"/>
                      </a:endParaRPr>
                    </a:p>
                  </a:txBody>
                  <a:tcPr marL="2914" marR="2914" marT="2914" marB="0" anchor="b"/>
                </a:tc>
                <a:tc>
                  <a:txBody>
                    <a:bodyPr/>
                    <a:lstStyle/>
                    <a:p>
                      <a:pPr algn="l" fontAlgn="b"/>
                      <a:r>
                        <a:rPr lang="en-GB" sz="1100" b="1" u="none" strike="noStrike">
                          <a:effectLst/>
                        </a:rPr>
                        <a:t>Gain access</a:t>
                      </a:r>
                      <a:endParaRPr lang="en-GB" sz="1100" b="1" i="0" u="none" strike="noStrike">
                        <a:solidFill>
                          <a:srgbClr val="000000"/>
                        </a:solidFill>
                        <a:effectLst/>
                        <a:latin typeface="Calibri"/>
                      </a:endParaRPr>
                    </a:p>
                  </a:txBody>
                  <a:tcPr marL="2914" marR="2914" marT="2914" marB="0" anchor="b"/>
                </a:tc>
                <a:tc>
                  <a:txBody>
                    <a:bodyPr/>
                    <a:lstStyle/>
                    <a:p>
                      <a:pPr algn="l" fontAlgn="b"/>
                      <a:r>
                        <a:rPr lang="en-GB" sz="1100" b="1" u="none" strike="noStrike">
                          <a:effectLst/>
                        </a:rPr>
                        <a:t>Dashboard link</a:t>
                      </a:r>
                      <a:endParaRPr lang="en-GB" sz="1100" b="1" i="0" u="none" strike="noStrike">
                        <a:solidFill>
                          <a:srgbClr val="000000"/>
                        </a:solidFill>
                        <a:effectLst/>
                        <a:latin typeface="Calibri"/>
                      </a:endParaRPr>
                    </a:p>
                  </a:txBody>
                  <a:tcPr marL="2914" marR="2914" marT="2914" marB="0" anchor="b"/>
                </a:tc>
                <a:extLst>
                  <a:ext uri="{0D108BD9-81ED-4DB2-BD59-A6C34878D82A}">
                    <a16:rowId xmlns:a16="http://schemas.microsoft.com/office/drawing/2014/main" val="510508344"/>
                  </a:ext>
                </a:extLst>
              </a:tr>
              <a:tr h="822905">
                <a:tc>
                  <a:txBody>
                    <a:bodyPr/>
                    <a:lstStyle/>
                    <a:p>
                      <a:pPr algn="l" fontAlgn="b"/>
                      <a:r>
                        <a:rPr lang="en-GB" sz="1100" u="none" strike="noStrike">
                          <a:effectLst/>
                        </a:rPr>
                        <a:t>PAPI</a:t>
                      </a:r>
                      <a:endParaRPr lang="en-GB" sz="1100" b="0" i="0" u="none" strike="noStrike">
                        <a:solidFill>
                          <a:srgbClr val="000000"/>
                        </a:solidFill>
                        <a:effectLst/>
                        <a:latin typeface="Calibri" panose="020F0502020204030204" pitchFamily="34" charset="0"/>
                      </a:endParaRPr>
                    </a:p>
                  </a:txBody>
                  <a:tcPr marL="2914" marR="2914" marT="2914" marB="0" anchor="b"/>
                </a:tc>
                <a:tc>
                  <a:txBody>
                    <a:bodyPr/>
                    <a:lstStyle/>
                    <a:p>
                      <a:pPr algn="l" fontAlgn="b"/>
                      <a:r>
                        <a:rPr lang="en-GB" sz="1100" u="none" strike="noStrike">
                          <a:effectLst/>
                        </a:rPr>
                        <a:t>Population and person insight team NHSE</a:t>
                      </a:r>
                      <a:endParaRPr lang="en-GB" sz="1100" b="0" i="0" u="none" strike="noStrike">
                        <a:solidFill>
                          <a:srgbClr val="000000"/>
                        </a:solidFill>
                        <a:effectLst/>
                        <a:latin typeface="Calibri" panose="020F0502020204030204" pitchFamily="34" charset="0"/>
                      </a:endParaRPr>
                    </a:p>
                  </a:txBody>
                  <a:tcPr marL="2914" marR="2914" marT="2914" marB="0" anchor="b"/>
                </a:tc>
                <a:tc>
                  <a:txBody>
                    <a:bodyPr/>
                    <a:lstStyle/>
                    <a:p>
                      <a:pPr algn="l" fontAlgn="b"/>
                      <a:r>
                        <a:rPr lang="en-GB" sz="1100" u="none" strike="noStrike" dirty="0">
                          <a:effectLst/>
                        </a:rPr>
                        <a:t>Population split by demographics including various deprivation measures, condition, comorbidities, COVID-19 vulnerability, acute service use at one time point or over time (segment flow) at every level down to PCN level.</a:t>
                      </a:r>
                      <a:endParaRPr lang="en-GB" sz="1100" b="0" i="0" u="none" strike="noStrike" dirty="0">
                        <a:solidFill>
                          <a:srgbClr val="000000"/>
                        </a:solidFill>
                        <a:effectLst/>
                        <a:latin typeface="Calibri" panose="020F0502020204030204" pitchFamily="34" charset="0"/>
                      </a:endParaRPr>
                    </a:p>
                  </a:txBody>
                  <a:tcPr marL="2914" marR="2914" marT="2914" marB="0" anchor="b"/>
                </a:tc>
                <a:tc>
                  <a:txBody>
                    <a:bodyPr/>
                    <a:lstStyle/>
                    <a:p>
                      <a:pPr algn="l" fontAlgn="b"/>
                      <a:r>
                        <a:rPr lang="en-GB" sz="1100" u="none" strike="noStrike">
                          <a:effectLst/>
                        </a:rPr>
                        <a:t>National</a:t>
                      </a:r>
                      <a:endParaRPr lang="en-GB" sz="1100" b="0" i="0" u="none" strike="noStrike">
                        <a:solidFill>
                          <a:srgbClr val="000000"/>
                        </a:solidFill>
                        <a:effectLst/>
                        <a:latin typeface="Calibri" panose="020F0502020204030204" pitchFamily="34" charset="0"/>
                      </a:endParaRPr>
                    </a:p>
                  </a:txBody>
                  <a:tcPr marL="2914" marR="2914" marT="2914" marB="0" anchor="b"/>
                </a:tc>
                <a:tc>
                  <a:txBody>
                    <a:bodyPr/>
                    <a:lstStyle/>
                    <a:p>
                      <a:pPr algn="l" fontAlgn="b"/>
                      <a:r>
                        <a:rPr lang="en-GB" sz="1100" u="none" strike="noStrike">
                          <a:effectLst/>
                        </a:rPr>
                        <a:t>PCNs</a:t>
                      </a:r>
                      <a:endParaRPr lang="en-GB" sz="1100" b="0" i="0" u="none" strike="noStrike">
                        <a:solidFill>
                          <a:srgbClr val="000000"/>
                        </a:solidFill>
                        <a:effectLst/>
                        <a:latin typeface="Calibri" panose="020F0502020204030204" pitchFamily="34" charset="0"/>
                      </a:endParaRPr>
                    </a:p>
                  </a:txBody>
                  <a:tcPr marL="2914" marR="2914" marT="2914" marB="0" anchor="b"/>
                </a:tc>
                <a:tc>
                  <a:txBody>
                    <a:bodyPr/>
                    <a:lstStyle/>
                    <a:p>
                      <a:pPr algn="l" fontAlgn="b"/>
                      <a:r>
                        <a:rPr lang="en-GB" sz="1100" b="0" i="0" u="sng" strike="noStrike">
                          <a:solidFill>
                            <a:srgbClr val="0563C1"/>
                          </a:solidFill>
                          <a:effectLst/>
                          <a:latin typeface="Calibri" panose="020F0502020204030204" pitchFamily="34" charset="0"/>
                          <a:hlinkClick r:id="rId2"/>
                        </a:rPr>
                        <a:t>Link</a:t>
                      </a:r>
                      <a:endParaRPr lang="en-GB" sz="1100" b="0" i="0" u="sng" strike="noStrike">
                        <a:solidFill>
                          <a:srgbClr val="0563C1"/>
                        </a:solidFill>
                        <a:effectLst/>
                        <a:latin typeface="Calibri" panose="020F0502020204030204" pitchFamily="34" charset="0"/>
                      </a:endParaRPr>
                    </a:p>
                  </a:txBody>
                  <a:tcPr marL="2914" marR="2914" marT="2914" marB="0" anchor="b"/>
                </a:tc>
                <a:tc>
                  <a:txBody>
                    <a:bodyPr/>
                    <a:lstStyle/>
                    <a:p>
                      <a:pPr algn="l" fontAlgn="b"/>
                      <a:r>
                        <a:rPr lang="en-GB" sz="1100" b="0" i="0" u="sng" strike="noStrike">
                          <a:solidFill>
                            <a:srgbClr val="0563C1"/>
                          </a:solidFill>
                          <a:effectLst/>
                          <a:latin typeface="Calibri" panose="020F0502020204030204" pitchFamily="34" charset="0"/>
                          <a:hlinkClick r:id="rId3"/>
                        </a:rPr>
                        <a:t>Link</a:t>
                      </a:r>
                      <a:endParaRPr lang="en-GB" sz="1100" b="0" i="0" u="sng" strike="noStrike">
                        <a:solidFill>
                          <a:srgbClr val="0563C1"/>
                        </a:solidFill>
                        <a:effectLst/>
                        <a:latin typeface="Calibri" panose="020F0502020204030204" pitchFamily="34" charset="0"/>
                      </a:endParaRPr>
                    </a:p>
                  </a:txBody>
                  <a:tcPr marL="2914" marR="2914" marT="2914" marB="0" anchor="b"/>
                </a:tc>
                <a:tc>
                  <a:txBody>
                    <a:bodyPr/>
                    <a:lstStyle/>
                    <a:p>
                      <a:pPr algn="l" fontAlgn="b"/>
                      <a:r>
                        <a:rPr lang="en-GB" sz="1100" u="sng" strike="noStrike">
                          <a:effectLst/>
                          <a:hlinkClick r:id="rId4"/>
                        </a:rPr>
                        <a:t>Link</a:t>
                      </a:r>
                      <a:endParaRPr lang="en-GB" sz="1100" b="0" i="0" u="sng" strike="noStrike">
                        <a:solidFill>
                          <a:srgbClr val="0563C1"/>
                        </a:solidFill>
                        <a:effectLst/>
                        <a:latin typeface="Calibri" panose="020F0502020204030204" pitchFamily="34" charset="0"/>
                      </a:endParaRPr>
                    </a:p>
                  </a:txBody>
                  <a:tcPr marL="2914" marR="2914" marT="2914" marB="0" anchor="b"/>
                </a:tc>
                <a:tc>
                  <a:txBody>
                    <a:bodyPr/>
                    <a:lstStyle/>
                    <a:p>
                      <a:pPr algn="l" fontAlgn="b"/>
                      <a:r>
                        <a:rPr lang="en-GB" sz="1100" u="sng" strike="noStrike">
                          <a:effectLst/>
                          <a:hlinkClick r:id="rId5"/>
                        </a:rPr>
                        <a:t>Self register on viewpoint: Link</a:t>
                      </a:r>
                      <a:endParaRPr lang="en-GB" sz="1100" b="0" i="0" u="sng" strike="noStrike">
                        <a:solidFill>
                          <a:srgbClr val="0563C1"/>
                        </a:solidFill>
                        <a:effectLst/>
                        <a:latin typeface="Calibri" panose="020F0502020204030204" pitchFamily="34" charset="0"/>
                      </a:endParaRPr>
                    </a:p>
                  </a:txBody>
                  <a:tcPr marL="2914" marR="2914" marT="2914" marB="0" anchor="b"/>
                </a:tc>
                <a:tc>
                  <a:txBody>
                    <a:bodyPr/>
                    <a:lstStyle/>
                    <a:p>
                      <a:pPr algn="l" fontAlgn="b"/>
                      <a:r>
                        <a:rPr lang="en-GB" sz="1100" u="sng" strike="noStrike">
                          <a:effectLst/>
                          <a:hlinkClick r:id="rId6"/>
                        </a:rPr>
                        <a:t>Link</a:t>
                      </a:r>
                      <a:endParaRPr lang="en-GB" sz="1100" b="0" i="0" u="sng" strike="noStrike">
                        <a:solidFill>
                          <a:srgbClr val="0563C1"/>
                        </a:solidFill>
                        <a:effectLst/>
                        <a:latin typeface="Calibri" panose="020F0502020204030204" pitchFamily="34" charset="0"/>
                      </a:endParaRPr>
                    </a:p>
                  </a:txBody>
                  <a:tcPr marL="2914" marR="2914" marT="2914" marB="0" anchor="b"/>
                </a:tc>
                <a:extLst>
                  <a:ext uri="{0D108BD9-81ED-4DB2-BD59-A6C34878D82A}">
                    <a16:rowId xmlns:a16="http://schemas.microsoft.com/office/drawing/2014/main" val="3630010880"/>
                  </a:ext>
                </a:extLst>
              </a:tr>
              <a:tr h="959693">
                <a:tc>
                  <a:txBody>
                    <a:bodyPr/>
                    <a:lstStyle/>
                    <a:p>
                      <a:pPr algn="l" fontAlgn="b"/>
                      <a:r>
                        <a:rPr lang="en-GB" sz="1100" u="none" strike="noStrike" dirty="0">
                          <a:effectLst/>
                        </a:rPr>
                        <a:t>HIID</a:t>
                      </a:r>
                      <a:endParaRPr lang="en-GB" sz="1100" b="0" i="0" u="none" strike="noStrike" dirty="0">
                        <a:solidFill>
                          <a:srgbClr val="000000"/>
                        </a:solidFill>
                        <a:effectLst/>
                        <a:latin typeface="Calibri" panose="020F0502020204030204" pitchFamily="34" charset="0"/>
                      </a:endParaRPr>
                    </a:p>
                  </a:txBody>
                  <a:tcPr marL="2914" marR="2914" marT="2914" marB="0" anchor="b"/>
                </a:tc>
                <a:tc>
                  <a:txBody>
                    <a:bodyPr/>
                    <a:lstStyle/>
                    <a:p>
                      <a:pPr algn="l" fontAlgn="b"/>
                      <a:endParaRPr lang="en-GB" sz="1100" u="none" strike="noStrike" dirty="0">
                        <a:effectLst/>
                      </a:endParaRPr>
                    </a:p>
                    <a:p>
                      <a:pPr algn="l" fontAlgn="b"/>
                      <a:r>
                        <a:rPr lang="en-GB" sz="1100" u="none" strike="noStrike" dirty="0">
                          <a:effectLst/>
                        </a:rPr>
                        <a:t>Equality and health inequalities network team NHSE</a:t>
                      </a:r>
                      <a:endParaRPr lang="en-GB" sz="1100" b="0" i="0" u="none" strike="noStrike" dirty="0">
                        <a:solidFill>
                          <a:srgbClr val="000000"/>
                        </a:solidFill>
                        <a:effectLst/>
                        <a:latin typeface="Calibri" panose="020F0502020204030204" pitchFamily="34" charset="0"/>
                      </a:endParaRPr>
                    </a:p>
                  </a:txBody>
                  <a:tcPr marL="2914" marR="2914" marT="2914" marB="0" anchor="b"/>
                </a:tc>
                <a:tc>
                  <a:txBody>
                    <a:bodyPr/>
                    <a:lstStyle/>
                    <a:p>
                      <a:pPr algn="l" fontAlgn="b"/>
                      <a:r>
                        <a:rPr lang="en-GB" sz="1100" u="none" strike="noStrike" dirty="0">
                          <a:effectLst/>
                        </a:rPr>
                        <a:t>ICS level metrics to inform plans to tackle health inequalities: COVID vaccine uptake by ethnicity, age and deprivation, hospital activity of all types by ethnicity, digital exclusion stats, SMI health check and learning disability health check figures</a:t>
                      </a:r>
                      <a:endParaRPr lang="en-GB" sz="1100" b="0" i="0" u="none" strike="noStrike" dirty="0">
                        <a:solidFill>
                          <a:srgbClr val="000000"/>
                        </a:solidFill>
                        <a:effectLst/>
                        <a:latin typeface="Calibri" panose="020F0502020204030204" pitchFamily="34" charset="0"/>
                      </a:endParaRPr>
                    </a:p>
                  </a:txBody>
                  <a:tcPr marL="2914" marR="2914" marT="2914" marB="0" anchor="b"/>
                </a:tc>
                <a:tc>
                  <a:txBody>
                    <a:bodyPr/>
                    <a:lstStyle/>
                    <a:p>
                      <a:pPr algn="l" fontAlgn="b"/>
                      <a:r>
                        <a:rPr lang="en-GB" sz="1100" u="none" strike="noStrike">
                          <a:effectLst/>
                        </a:rPr>
                        <a:t>National</a:t>
                      </a:r>
                      <a:endParaRPr lang="en-GB" sz="1100" b="0" i="0" u="none" strike="noStrike">
                        <a:solidFill>
                          <a:srgbClr val="000000"/>
                        </a:solidFill>
                        <a:effectLst/>
                        <a:latin typeface="Calibri" panose="020F0502020204030204" pitchFamily="34" charset="0"/>
                      </a:endParaRPr>
                    </a:p>
                  </a:txBody>
                  <a:tcPr marL="2914" marR="2914" marT="2914" marB="0" anchor="b"/>
                </a:tc>
                <a:tc>
                  <a:txBody>
                    <a:bodyPr/>
                    <a:lstStyle/>
                    <a:p>
                      <a:pPr algn="l" fontAlgn="b"/>
                      <a:r>
                        <a:rPr lang="en-GB" sz="1100" u="none" strike="noStrike">
                          <a:effectLst/>
                        </a:rPr>
                        <a:t>ICS</a:t>
                      </a:r>
                      <a:endParaRPr lang="en-GB" sz="1100" b="0" i="0" u="none" strike="noStrike">
                        <a:solidFill>
                          <a:srgbClr val="000000"/>
                        </a:solidFill>
                        <a:effectLst/>
                        <a:latin typeface="Calibri" panose="020F0502020204030204" pitchFamily="34" charset="0"/>
                      </a:endParaRPr>
                    </a:p>
                  </a:txBody>
                  <a:tcPr marL="2914" marR="2914" marT="2914" marB="0" anchor="b"/>
                </a:tc>
                <a:tc>
                  <a:txBody>
                    <a:bodyPr/>
                    <a:lstStyle/>
                    <a:p>
                      <a:pPr algn="l" fontAlgn="b"/>
                      <a:r>
                        <a:rPr lang="en-GB" sz="1100" u="sng" strike="noStrike">
                          <a:effectLst/>
                          <a:hlinkClick r:id="rId7"/>
                        </a:rPr>
                        <a:t>Link</a:t>
                      </a:r>
                      <a:endParaRPr lang="en-GB" sz="1100" b="0" i="0" u="sng" strike="noStrike">
                        <a:solidFill>
                          <a:srgbClr val="0563C1"/>
                        </a:solidFill>
                        <a:effectLst/>
                        <a:latin typeface="Calibri" panose="020F0502020204030204" pitchFamily="34" charset="0"/>
                      </a:endParaRPr>
                    </a:p>
                  </a:txBody>
                  <a:tcPr marL="2914" marR="2914" marT="2914" marB="0" anchor="b"/>
                </a:tc>
                <a:tc>
                  <a:txBody>
                    <a:bodyPr/>
                    <a:lstStyle/>
                    <a:p>
                      <a:pPr algn="l" fontAlgn="b"/>
                      <a:r>
                        <a:rPr lang="en-GB" sz="1100" u="sng" strike="noStrike">
                          <a:effectLst/>
                          <a:hlinkClick r:id="rId8"/>
                        </a:rPr>
                        <a:t>Link</a:t>
                      </a:r>
                      <a:endParaRPr lang="en-GB" sz="1100" b="0" i="0" u="sng" strike="noStrike">
                        <a:solidFill>
                          <a:srgbClr val="0563C1"/>
                        </a:solidFill>
                        <a:effectLst/>
                        <a:latin typeface="Calibri" panose="020F0502020204030204" pitchFamily="34" charset="0"/>
                      </a:endParaRPr>
                    </a:p>
                  </a:txBody>
                  <a:tcPr marL="2914" marR="2914" marT="2914" marB="0" anchor="b"/>
                </a:tc>
                <a:tc>
                  <a:txBody>
                    <a:bodyPr/>
                    <a:lstStyle/>
                    <a:p>
                      <a:pPr algn="l" fontAlgn="b"/>
                      <a:r>
                        <a:rPr lang="en-GB" sz="1100" u="sng" strike="noStrike">
                          <a:effectLst/>
                          <a:hlinkClick r:id="rId9"/>
                        </a:rPr>
                        <a:t>Link</a:t>
                      </a:r>
                      <a:endParaRPr lang="en-GB" sz="1100" b="0" i="0" u="sng" strike="noStrike">
                        <a:solidFill>
                          <a:srgbClr val="0563C1"/>
                        </a:solidFill>
                        <a:effectLst/>
                        <a:latin typeface="Calibri" panose="020F0502020204030204" pitchFamily="34" charset="0"/>
                      </a:endParaRPr>
                    </a:p>
                  </a:txBody>
                  <a:tcPr marL="2914" marR="2914" marT="2914" marB="0" anchor="b"/>
                </a:tc>
                <a:tc>
                  <a:txBody>
                    <a:bodyPr/>
                    <a:lstStyle/>
                    <a:p>
                      <a:pPr algn="l" fontAlgn="b"/>
                      <a:r>
                        <a:rPr lang="en-GB" sz="1100" u="sng" strike="noStrike">
                          <a:effectLst/>
                          <a:hlinkClick r:id="rId10"/>
                        </a:rPr>
                        <a:t>Get access to Foundry then specific dashboard:</a:t>
                      </a:r>
                    </a:p>
                    <a:p>
                      <a:pPr algn="l" fontAlgn="b"/>
                      <a:r>
                        <a:rPr lang="en-GB" sz="1100" u="sng" strike="noStrike">
                          <a:effectLst/>
                          <a:hlinkClick r:id="rId10"/>
                        </a:rPr>
                        <a:t>Link</a:t>
                      </a:r>
                      <a:endParaRPr lang="en-GB" sz="1100" b="0" i="0" u="sng" strike="noStrike">
                        <a:solidFill>
                          <a:srgbClr val="0563C1"/>
                        </a:solidFill>
                        <a:effectLst/>
                        <a:latin typeface="Calibri" panose="020F0502020204030204" pitchFamily="34" charset="0"/>
                      </a:endParaRPr>
                    </a:p>
                  </a:txBody>
                  <a:tcPr marL="2914" marR="2914" marT="2914" marB="0" anchor="b"/>
                </a:tc>
                <a:tc>
                  <a:txBody>
                    <a:bodyPr/>
                    <a:lstStyle/>
                    <a:p>
                      <a:pPr algn="l" fontAlgn="b"/>
                      <a:r>
                        <a:rPr lang="en-GB" sz="1100" b="0" i="0" u="none" strike="noStrike" dirty="0">
                          <a:solidFill>
                            <a:srgbClr val="000000"/>
                          </a:solidFill>
                          <a:effectLst/>
                          <a:latin typeface="+mj-lt"/>
                          <a:hlinkClick r:id="rId11"/>
                        </a:rPr>
                        <a:t>Link</a:t>
                      </a:r>
                      <a:endParaRPr lang="en-GB" sz="1100" b="0" i="0" u="none" strike="noStrike" dirty="0">
                        <a:solidFill>
                          <a:srgbClr val="000000"/>
                        </a:solidFill>
                        <a:effectLst/>
                        <a:latin typeface="+mj-lt"/>
                      </a:endParaRPr>
                    </a:p>
                  </a:txBody>
                  <a:tcPr marL="2914" marR="2914" marT="2914" marB="0" anchor="b"/>
                </a:tc>
                <a:extLst>
                  <a:ext uri="{0D108BD9-81ED-4DB2-BD59-A6C34878D82A}">
                    <a16:rowId xmlns:a16="http://schemas.microsoft.com/office/drawing/2014/main" val="2910810395"/>
                  </a:ext>
                </a:extLst>
              </a:tr>
              <a:tr h="822905">
                <a:tc>
                  <a:txBody>
                    <a:bodyPr/>
                    <a:lstStyle/>
                    <a:p>
                      <a:pPr algn="l" fontAlgn="b"/>
                      <a:endParaRPr lang="en-GB" sz="1100" u="none" strike="noStrike" dirty="0">
                        <a:effectLst/>
                        <a:latin typeface="Arial" panose="020B0604020202020204" pitchFamily="34" charset="0"/>
                        <a:cs typeface="Arial" panose="020B0604020202020204" pitchFamily="34" charset="0"/>
                      </a:endParaRPr>
                    </a:p>
                    <a:p>
                      <a:pPr algn="l" fontAlgn="b"/>
                      <a:r>
                        <a:rPr lang="en-GB" sz="1100" u="none" strike="noStrike" dirty="0">
                          <a:effectLst/>
                          <a:latin typeface="Arial" panose="020B0604020202020204" pitchFamily="34" charset="0"/>
                          <a:cs typeface="Arial" panose="020B0604020202020204" pitchFamily="34" charset="0"/>
                        </a:rPr>
                        <a:t>Fingertips (National general practice profiles)</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2914" marR="2914" marT="2914" marB="0" anchor="b"/>
                </a:tc>
                <a:tc>
                  <a:txBody>
                    <a:bodyPr/>
                    <a:lstStyle/>
                    <a:p>
                      <a:pPr algn="l" fontAlgn="b"/>
                      <a:r>
                        <a:rPr lang="en-GB" sz="1100" u="none" strike="noStrike">
                          <a:effectLst/>
                          <a:latin typeface="Arial" panose="020B0604020202020204" pitchFamily="34" charset="0"/>
                          <a:cs typeface="Arial" panose="020B0604020202020204" pitchFamily="34" charset="0"/>
                        </a:rPr>
                        <a:t>PHE</a:t>
                      </a:r>
                      <a:endParaRPr lang="en-GB" sz="1100" b="0" i="0" u="none" strike="noStrike">
                        <a:solidFill>
                          <a:srgbClr val="000000"/>
                        </a:solidFill>
                        <a:effectLst/>
                        <a:latin typeface="Arial" panose="020B0604020202020204" pitchFamily="34" charset="0"/>
                        <a:cs typeface="Arial" panose="020B0604020202020204" pitchFamily="34" charset="0"/>
                      </a:endParaRPr>
                    </a:p>
                  </a:txBody>
                  <a:tcPr marL="2914" marR="2914" marT="2914" marB="0" anchor="b"/>
                </a:tc>
                <a:tc>
                  <a:txBody>
                    <a:bodyPr/>
                    <a:lstStyle/>
                    <a:p>
                      <a:pPr algn="l" fontAlgn="b"/>
                      <a:r>
                        <a:rPr lang="en-GB" sz="1100" u="none" strike="noStrike" dirty="0">
                          <a:effectLst/>
                          <a:latin typeface="Arial" panose="020B0604020202020204" pitchFamily="34" charset="0"/>
                          <a:cs typeface="Arial" panose="020B0604020202020204" pitchFamily="34" charset="0"/>
                        </a:rPr>
                        <a:t>Practice level population statistics e.g. deprivation scores, age, % with LTC, caring responsibility, unemployed</a:t>
                      </a:r>
                      <a:endParaRPr lang="en-GB" sz="1100" b="0" i="0" u="none" strike="noStrike" dirty="0">
                        <a:solidFill>
                          <a:srgbClr val="000000"/>
                        </a:solidFill>
                        <a:effectLst/>
                        <a:latin typeface="Arial" panose="020B0604020202020204" pitchFamily="34" charset="0"/>
                        <a:cs typeface="Arial" panose="020B0604020202020204" pitchFamily="34" charset="0"/>
                      </a:endParaRPr>
                    </a:p>
                  </a:txBody>
                  <a:tcPr marL="2914" marR="2914" marT="2914" marB="0" anchor="b"/>
                </a:tc>
                <a:tc>
                  <a:txBody>
                    <a:bodyPr/>
                    <a:lstStyle/>
                    <a:p>
                      <a:pPr algn="l" fontAlgn="b"/>
                      <a:r>
                        <a:rPr lang="en-GB" sz="1100" u="none" strike="noStrike">
                          <a:effectLst/>
                          <a:latin typeface="Arial" panose="020B0604020202020204" pitchFamily="34" charset="0"/>
                          <a:cs typeface="Arial" panose="020B0604020202020204" pitchFamily="34" charset="0"/>
                        </a:rPr>
                        <a:t>National</a:t>
                      </a:r>
                      <a:endParaRPr lang="en-GB" sz="1100" b="0" i="0" u="none" strike="noStrike">
                        <a:solidFill>
                          <a:srgbClr val="000000"/>
                        </a:solidFill>
                        <a:effectLst/>
                        <a:latin typeface="Arial" panose="020B0604020202020204" pitchFamily="34" charset="0"/>
                        <a:cs typeface="Arial" panose="020B0604020202020204" pitchFamily="34" charset="0"/>
                      </a:endParaRPr>
                    </a:p>
                  </a:txBody>
                  <a:tcPr marL="2914" marR="2914" marT="2914" marB="0" anchor="b"/>
                </a:tc>
                <a:tc>
                  <a:txBody>
                    <a:bodyPr/>
                    <a:lstStyle/>
                    <a:p>
                      <a:pPr algn="l" fontAlgn="b"/>
                      <a:r>
                        <a:rPr lang="en-GB" sz="1100" u="none" strike="noStrike">
                          <a:effectLst/>
                          <a:latin typeface="Arial" panose="020B0604020202020204" pitchFamily="34" charset="0"/>
                          <a:cs typeface="Arial" panose="020B0604020202020204" pitchFamily="34" charset="0"/>
                        </a:rPr>
                        <a:t>GP practice</a:t>
                      </a:r>
                      <a:endParaRPr lang="en-GB" sz="1100" b="0" i="0" u="none" strike="noStrike">
                        <a:solidFill>
                          <a:srgbClr val="000000"/>
                        </a:solidFill>
                        <a:effectLst/>
                        <a:latin typeface="Arial" panose="020B0604020202020204" pitchFamily="34" charset="0"/>
                        <a:cs typeface="Arial" panose="020B0604020202020204" pitchFamily="34" charset="0"/>
                      </a:endParaRPr>
                    </a:p>
                  </a:txBody>
                  <a:tcPr marL="2914" marR="2914" marT="2914" marB="0" anchor="b"/>
                </a:tc>
                <a:tc>
                  <a:txBody>
                    <a:bodyPr/>
                    <a:lstStyle/>
                    <a:p>
                      <a:pPr algn="l" fontAlgn="b"/>
                      <a:r>
                        <a:rPr lang="en-GB" sz="1100" b="0" i="0" u="sng" strike="noStrike">
                          <a:solidFill>
                            <a:srgbClr val="0563C1"/>
                          </a:solidFill>
                          <a:effectLst/>
                          <a:latin typeface="Arial" panose="020B0604020202020204" pitchFamily="34" charset="0"/>
                          <a:cs typeface="Arial" panose="020B0604020202020204" pitchFamily="34" charset="0"/>
                          <a:hlinkClick r:id="rId12"/>
                        </a:rPr>
                        <a:t>Link</a:t>
                      </a:r>
                      <a:endParaRPr lang="en-GB" sz="1100" b="0" i="0" u="sng" strike="noStrike">
                        <a:solidFill>
                          <a:srgbClr val="0563C1"/>
                        </a:solidFill>
                        <a:effectLst/>
                        <a:latin typeface="Arial" panose="020B0604020202020204" pitchFamily="34" charset="0"/>
                        <a:cs typeface="Arial" panose="020B0604020202020204" pitchFamily="34" charset="0"/>
                      </a:endParaRPr>
                    </a:p>
                  </a:txBody>
                  <a:tcPr marL="2914" marR="2914" marT="2914" marB="0" anchor="b"/>
                </a:tc>
                <a:tc>
                  <a:txBody>
                    <a:bodyPr/>
                    <a:lstStyle/>
                    <a:p>
                      <a:pPr algn="l" fontAlgn="b"/>
                      <a:r>
                        <a:rPr lang="en-GB" sz="1100" u="sng" strike="noStrike">
                          <a:effectLst/>
                          <a:latin typeface="Arial" panose="020B0604020202020204" pitchFamily="34" charset="0"/>
                          <a:cs typeface="Arial" panose="020B0604020202020204" pitchFamily="34" charset="0"/>
                          <a:hlinkClick r:id="rId13"/>
                        </a:rPr>
                        <a:t>Link</a:t>
                      </a:r>
                      <a:endParaRPr lang="en-GB" sz="1100" b="0" i="0" u="sng" strike="noStrike">
                        <a:solidFill>
                          <a:srgbClr val="0563C1"/>
                        </a:solidFill>
                        <a:effectLst/>
                        <a:latin typeface="Arial" panose="020B0604020202020204" pitchFamily="34" charset="0"/>
                        <a:cs typeface="Arial" panose="020B0604020202020204" pitchFamily="34" charset="0"/>
                      </a:endParaRPr>
                    </a:p>
                  </a:txBody>
                  <a:tcPr marL="2914" marR="2914" marT="2914" marB="0" anchor="b"/>
                </a:tc>
                <a:tc>
                  <a:txBody>
                    <a:bodyPr/>
                    <a:lstStyle/>
                    <a:p>
                      <a:pPr algn="l" fontAlgn="b"/>
                      <a:r>
                        <a:rPr lang="en-GB" sz="1100" u="none" strike="noStrike">
                          <a:effectLst/>
                          <a:latin typeface="Arial" panose="020B0604020202020204" pitchFamily="34" charset="0"/>
                          <a:cs typeface="Arial" panose="020B0604020202020204" pitchFamily="34" charset="0"/>
                          <a:hlinkClick r:id="rId14"/>
                        </a:rPr>
                        <a:t>Recording</a:t>
                      </a:r>
                      <a:endParaRPr lang="en-GB" sz="1100" b="0" i="0" u="none" strike="noStrike">
                        <a:solidFill>
                          <a:srgbClr val="000000"/>
                        </a:solidFill>
                        <a:effectLst/>
                        <a:latin typeface="Arial" panose="020B0604020202020204" pitchFamily="34" charset="0"/>
                        <a:cs typeface="Arial" panose="020B0604020202020204" pitchFamily="34" charset="0"/>
                      </a:endParaRPr>
                    </a:p>
                  </a:txBody>
                  <a:tcPr marL="2914" marR="2914" marT="2914" marB="0" anchor="b"/>
                </a:tc>
                <a:tc>
                  <a:txBody>
                    <a:bodyPr/>
                    <a:lstStyle/>
                    <a:p>
                      <a:pPr algn="l" fontAlgn="b"/>
                      <a:r>
                        <a:rPr lang="en-GB" sz="1100" b="0" i="0" u="none" strike="noStrike" dirty="0">
                          <a:solidFill>
                            <a:srgbClr val="000000"/>
                          </a:solidFill>
                          <a:effectLst/>
                          <a:latin typeface="Arial" panose="020B0604020202020204" pitchFamily="34" charset="0"/>
                          <a:cs typeface="Arial" panose="020B0604020202020204" pitchFamily="34" charset="0"/>
                        </a:rPr>
                        <a:t>Open access</a:t>
                      </a:r>
                    </a:p>
                  </a:txBody>
                  <a:tcPr marL="2914" marR="2914" marT="2914" marB="0" anchor="b"/>
                </a:tc>
                <a:tc>
                  <a:txBody>
                    <a:bodyPr/>
                    <a:lstStyle/>
                    <a:p>
                      <a:pPr algn="l" fontAlgn="b"/>
                      <a:r>
                        <a:rPr lang="en-GB" sz="1100" u="sng" strike="noStrike">
                          <a:effectLst/>
                          <a:latin typeface="Arial" panose="020B0604020202020204" pitchFamily="34" charset="0"/>
                          <a:cs typeface="Arial" panose="020B0604020202020204" pitchFamily="34" charset="0"/>
                          <a:hlinkClick r:id="rId15"/>
                        </a:rPr>
                        <a:t>Link</a:t>
                      </a:r>
                      <a:endParaRPr lang="en-GB" sz="1100" b="0" i="0" u="sng" strike="noStrike">
                        <a:solidFill>
                          <a:srgbClr val="0563C1"/>
                        </a:solidFill>
                        <a:effectLst/>
                        <a:latin typeface="Arial" panose="020B0604020202020204" pitchFamily="34" charset="0"/>
                        <a:cs typeface="Arial" panose="020B0604020202020204" pitchFamily="34" charset="0"/>
                      </a:endParaRPr>
                    </a:p>
                  </a:txBody>
                  <a:tcPr marL="2914" marR="2914" marT="2914" marB="0" anchor="b"/>
                </a:tc>
                <a:extLst>
                  <a:ext uri="{0D108BD9-81ED-4DB2-BD59-A6C34878D82A}">
                    <a16:rowId xmlns:a16="http://schemas.microsoft.com/office/drawing/2014/main" val="819246925"/>
                  </a:ext>
                </a:extLst>
              </a:tr>
              <a:tr h="825475">
                <a:tc>
                  <a:txBody>
                    <a:bodyPr/>
                    <a:lstStyle/>
                    <a:p>
                      <a:pPr algn="l" fontAlgn="b"/>
                      <a:r>
                        <a:rPr lang="en-GB" sz="1100" b="0" i="0" u="none" strike="noStrike" dirty="0">
                          <a:solidFill>
                            <a:srgbClr val="000000"/>
                          </a:solidFill>
                          <a:effectLst/>
                          <a:latin typeface="Arial" panose="020B0604020202020204" pitchFamily="34" charset="0"/>
                          <a:cs typeface="Arial" panose="020B0604020202020204" pitchFamily="34" charset="0"/>
                        </a:rPr>
                        <a:t>Fingertips (Wider determinants of health)</a:t>
                      </a:r>
                    </a:p>
                  </a:txBody>
                  <a:tcPr marL="6350" marR="6350" marT="6350" marB="0" anchor="b"/>
                </a:tc>
                <a:tc>
                  <a:txBody>
                    <a:bodyPr/>
                    <a:lstStyle/>
                    <a:p>
                      <a:pPr algn="l" fontAlgn="b"/>
                      <a:r>
                        <a:rPr lang="en-GB" sz="1100" b="0" i="0" u="none" strike="noStrike">
                          <a:solidFill>
                            <a:srgbClr val="000000"/>
                          </a:solidFill>
                          <a:effectLst/>
                          <a:latin typeface="Arial" panose="020B0604020202020204" pitchFamily="34" charset="0"/>
                          <a:cs typeface="Arial" panose="020B0604020202020204" pitchFamily="34" charset="0"/>
                        </a:rPr>
                        <a:t>PHE</a:t>
                      </a:r>
                    </a:p>
                  </a:txBody>
                  <a:tcPr marL="6350" marR="6350" marT="6350" marB="0" anchor="b"/>
                </a:tc>
                <a:tc>
                  <a:txBody>
                    <a:bodyPr/>
                    <a:lstStyle/>
                    <a:p>
                      <a:pPr algn="l" fontAlgn="b"/>
                      <a:r>
                        <a:rPr lang="en-GB" sz="1100" b="0" i="0" u="none" strike="noStrike" dirty="0">
                          <a:solidFill>
                            <a:srgbClr val="000000"/>
                          </a:solidFill>
                          <a:effectLst/>
                          <a:latin typeface="Arial" panose="020B0604020202020204" pitchFamily="34" charset="0"/>
                          <a:cs typeface="Arial" panose="020B0604020202020204" pitchFamily="34" charset="0"/>
                        </a:rPr>
                        <a:t>Borough level social determinants (natural and built environment, work, vulnerability, </a:t>
                      </a:r>
                      <a:r>
                        <a:rPr lang="en-GB" sz="1100" b="0" i="0" u="none" strike="noStrike" dirty="0" err="1">
                          <a:solidFill>
                            <a:srgbClr val="000000"/>
                          </a:solidFill>
                          <a:effectLst/>
                          <a:latin typeface="Arial" panose="020B0604020202020204" pitchFamily="34" charset="0"/>
                          <a:cs typeface="Arial" panose="020B0604020202020204" pitchFamily="34" charset="0"/>
                        </a:rPr>
                        <a:t>incoime</a:t>
                      </a:r>
                      <a:r>
                        <a:rPr lang="en-GB" sz="1100" b="0" i="0" u="none" strike="noStrike" dirty="0">
                          <a:solidFill>
                            <a:srgbClr val="000000"/>
                          </a:solidFill>
                          <a:effectLst/>
                          <a:latin typeface="Arial" panose="020B0604020202020204" pitchFamily="34" charset="0"/>
                          <a:cs typeface="Arial" panose="020B0604020202020204" pitchFamily="34" charset="0"/>
                        </a:rPr>
                        <a:t>, crime, education, marmot indicators, health outcomes, health assets). Compare between areas, look at relationships between risk factors and outcomes.</a:t>
                      </a:r>
                    </a:p>
                  </a:txBody>
                  <a:tcPr marL="6350" marR="6350" marT="6350" marB="0" anchor="b"/>
                </a:tc>
                <a:tc>
                  <a:txBody>
                    <a:bodyPr/>
                    <a:lstStyle/>
                    <a:p>
                      <a:pPr algn="l" fontAlgn="b"/>
                      <a:r>
                        <a:rPr lang="en-GB" sz="1100" b="0" i="0" u="none" strike="noStrike" dirty="0">
                          <a:solidFill>
                            <a:srgbClr val="000000"/>
                          </a:solidFill>
                          <a:effectLst/>
                          <a:latin typeface="Arial" panose="020B0604020202020204" pitchFamily="34" charset="0"/>
                          <a:cs typeface="Arial" panose="020B0604020202020204" pitchFamily="34" charset="0"/>
                        </a:rPr>
                        <a:t>National</a:t>
                      </a:r>
                    </a:p>
                  </a:txBody>
                  <a:tcPr marL="6350" marR="6350" marT="6350" marB="0" anchor="b"/>
                </a:tc>
                <a:tc>
                  <a:txBody>
                    <a:bodyPr/>
                    <a:lstStyle/>
                    <a:p>
                      <a:pPr algn="l" fontAlgn="b"/>
                      <a:r>
                        <a:rPr lang="en-GB" sz="1100" b="0" i="0" u="none" strike="noStrike">
                          <a:solidFill>
                            <a:srgbClr val="000000"/>
                          </a:solidFill>
                          <a:effectLst/>
                          <a:latin typeface="Arial" panose="020B0604020202020204" pitchFamily="34" charset="0"/>
                          <a:cs typeface="Arial" panose="020B0604020202020204" pitchFamily="34" charset="0"/>
                        </a:rPr>
                        <a:t>Borough</a:t>
                      </a:r>
                    </a:p>
                  </a:txBody>
                  <a:tcPr marL="6350" marR="6350" marT="6350" marB="0" anchor="b"/>
                </a:tc>
                <a:tc>
                  <a:txBody>
                    <a:bodyPr/>
                    <a:lstStyle/>
                    <a:p>
                      <a:pPr algn="l" fontAlgn="b"/>
                      <a:r>
                        <a:rPr lang="en-GB" sz="1100" b="0" i="0" u="sng" strike="noStrike" dirty="0">
                          <a:solidFill>
                            <a:srgbClr val="0563C1"/>
                          </a:solidFill>
                          <a:effectLst/>
                          <a:latin typeface="Arial" panose="020B0604020202020204" pitchFamily="34" charset="0"/>
                          <a:cs typeface="Arial" panose="020B0604020202020204" pitchFamily="34" charset="0"/>
                          <a:hlinkClick r:id="rId16"/>
                        </a:rPr>
                        <a:t>Link</a:t>
                      </a:r>
                      <a:endParaRPr lang="en-GB" sz="1100" b="0" i="0" u="sng" strike="noStrike" dirty="0">
                        <a:solidFill>
                          <a:srgbClr val="0563C1"/>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r>
                        <a:rPr lang="en-GB" sz="1100" b="0" i="0" u="sng" strike="noStrike">
                          <a:solidFill>
                            <a:srgbClr val="0563C1"/>
                          </a:solidFill>
                          <a:effectLst/>
                          <a:latin typeface="Arial" panose="020B0604020202020204" pitchFamily="34" charset="0"/>
                          <a:cs typeface="Arial" panose="020B0604020202020204" pitchFamily="34" charset="0"/>
                          <a:hlinkClick r:id="rId17"/>
                        </a:rPr>
                        <a:t>Link</a:t>
                      </a:r>
                      <a:endParaRPr lang="en-GB" sz="1100" b="0" i="0" u="sng" strike="noStrike">
                        <a:solidFill>
                          <a:srgbClr val="0563C1"/>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r>
                        <a:rPr lang="en-GB" sz="1100" b="0" i="0" u="sng" strike="noStrike">
                          <a:solidFill>
                            <a:srgbClr val="0563C1"/>
                          </a:solidFill>
                          <a:effectLst/>
                          <a:latin typeface="Arial" panose="020B0604020202020204" pitchFamily="34" charset="0"/>
                          <a:cs typeface="Arial" panose="020B0604020202020204" pitchFamily="34" charset="0"/>
                          <a:hlinkClick r:id="rId18"/>
                        </a:rPr>
                        <a:t>Link</a:t>
                      </a:r>
                      <a:endParaRPr lang="en-GB" sz="1100" b="0" i="0" u="sng" strike="noStrike">
                        <a:solidFill>
                          <a:srgbClr val="0563C1"/>
                        </a:solidFill>
                        <a:effectLst/>
                        <a:latin typeface="Arial" panose="020B0604020202020204" pitchFamily="34" charset="0"/>
                        <a:cs typeface="Arial" panose="020B0604020202020204" pitchFamily="34" charset="0"/>
                      </a:endParaRPr>
                    </a:p>
                  </a:txBody>
                  <a:tcPr marL="6350" marR="6350" marT="6350" marB="0" anchor="b"/>
                </a:tc>
                <a:tc>
                  <a:txBody>
                    <a:bodyPr/>
                    <a:lstStyle/>
                    <a:p>
                      <a:pPr marL="0" marR="0" lvl="0" indent="0" algn="l" defTabSz="853717" rtl="0" eaLnBrk="1" fontAlgn="b"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Arial" panose="020B0604020202020204" pitchFamily="34" charset="0"/>
                          <a:cs typeface="Arial" panose="020B0604020202020204" pitchFamily="34" charset="0"/>
                        </a:rPr>
                        <a:t>Open access</a:t>
                      </a:r>
                    </a:p>
                  </a:txBody>
                  <a:tcPr marL="6350" marR="6350" marT="6350" marB="0" anchor="b"/>
                </a:tc>
                <a:tc>
                  <a:txBody>
                    <a:bodyPr/>
                    <a:lstStyle/>
                    <a:p>
                      <a:pPr algn="l" fontAlgn="b"/>
                      <a:r>
                        <a:rPr lang="en-GB" sz="1100" b="0" i="0" u="sng" strike="noStrike" dirty="0">
                          <a:solidFill>
                            <a:srgbClr val="0563C1"/>
                          </a:solidFill>
                          <a:effectLst/>
                          <a:latin typeface="Arial" panose="020B0604020202020204" pitchFamily="34" charset="0"/>
                          <a:cs typeface="Arial" panose="020B0604020202020204" pitchFamily="34" charset="0"/>
                          <a:hlinkClick r:id="rId16"/>
                        </a:rPr>
                        <a:t>Link</a:t>
                      </a:r>
                      <a:endParaRPr lang="en-GB" sz="1100" b="0" i="0" u="sng" strike="noStrike" dirty="0">
                        <a:solidFill>
                          <a:srgbClr val="0563C1"/>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97084053"/>
                  </a:ext>
                </a:extLst>
              </a:tr>
              <a:tr h="575894">
                <a:tc>
                  <a:txBody>
                    <a:bodyPr/>
                    <a:lstStyle/>
                    <a:p>
                      <a:pPr algn="l" fontAlgn="b"/>
                      <a:r>
                        <a:rPr lang="en-GB" sz="1100" b="0" i="0" u="none" strike="noStrike" dirty="0">
                          <a:solidFill>
                            <a:srgbClr val="000000"/>
                          </a:solidFill>
                          <a:effectLst/>
                          <a:latin typeface="Arial" panose="020B0604020202020204" pitchFamily="34" charset="0"/>
                          <a:cs typeface="Arial" panose="020B0604020202020204" pitchFamily="34" charset="0"/>
                        </a:rPr>
                        <a:t>Shape Atlas</a:t>
                      </a:r>
                    </a:p>
                  </a:txBody>
                  <a:tcPr marL="6350" marR="6350" marT="6350" marB="0" anchor="b"/>
                </a:tc>
                <a:tc>
                  <a:txBody>
                    <a:bodyPr/>
                    <a:lstStyle/>
                    <a:p>
                      <a:pPr algn="l" fontAlgn="b"/>
                      <a:r>
                        <a:rPr lang="en-GB" sz="1100" b="0" i="0" u="none" strike="noStrike">
                          <a:solidFill>
                            <a:srgbClr val="000000"/>
                          </a:solidFill>
                          <a:effectLst/>
                          <a:latin typeface="Arial" panose="020B0604020202020204" pitchFamily="34" charset="0"/>
                          <a:cs typeface="Arial" panose="020B0604020202020204" pitchFamily="34" charset="0"/>
                        </a:rPr>
                        <a:t>PHE</a:t>
                      </a:r>
                    </a:p>
                  </a:txBody>
                  <a:tcPr marL="6350" marR="6350" marT="6350" marB="0" anchor="b"/>
                </a:tc>
                <a:tc>
                  <a:txBody>
                    <a:bodyPr/>
                    <a:lstStyle/>
                    <a:p>
                      <a:pPr algn="l" fontAlgn="b"/>
                      <a:r>
                        <a:rPr lang="en-GB" sz="1100" b="0" i="0" u="none" strike="noStrike" dirty="0">
                          <a:solidFill>
                            <a:srgbClr val="000000"/>
                          </a:solidFill>
                          <a:effectLst/>
                          <a:latin typeface="Arial" panose="020B0604020202020204" pitchFamily="34" charset="0"/>
                          <a:cs typeface="Arial" panose="020B0604020202020204" pitchFamily="34" charset="0"/>
                        </a:rPr>
                        <a:t>Practice and PCN level population statistics e.g. QOF population, compared to neighbouring areas</a:t>
                      </a:r>
                    </a:p>
                  </a:txBody>
                  <a:tcPr marL="6350" marR="6350" marT="6350" marB="0" anchor="b"/>
                </a:tc>
                <a:tc>
                  <a:txBody>
                    <a:bodyPr/>
                    <a:lstStyle/>
                    <a:p>
                      <a:pPr algn="l" fontAlgn="b"/>
                      <a:r>
                        <a:rPr lang="en-GB" sz="1100" b="0" i="0" u="none" strike="noStrike">
                          <a:solidFill>
                            <a:srgbClr val="000000"/>
                          </a:solidFill>
                          <a:effectLst/>
                          <a:latin typeface="Arial" panose="020B0604020202020204" pitchFamily="34" charset="0"/>
                          <a:cs typeface="Arial" panose="020B0604020202020204" pitchFamily="34" charset="0"/>
                        </a:rPr>
                        <a:t>National</a:t>
                      </a:r>
                    </a:p>
                  </a:txBody>
                  <a:tcPr marL="6350" marR="6350" marT="6350" marB="0" anchor="b"/>
                </a:tc>
                <a:tc>
                  <a:txBody>
                    <a:bodyPr/>
                    <a:lstStyle/>
                    <a:p>
                      <a:pPr algn="l" fontAlgn="b"/>
                      <a:r>
                        <a:rPr lang="en-GB" sz="1100" b="0" i="0" u="none" strike="noStrike">
                          <a:solidFill>
                            <a:srgbClr val="000000"/>
                          </a:solidFill>
                          <a:effectLst/>
                          <a:latin typeface="Arial" panose="020B0604020202020204" pitchFamily="34" charset="0"/>
                          <a:cs typeface="Arial" panose="020B0604020202020204" pitchFamily="34" charset="0"/>
                        </a:rPr>
                        <a:t>GP practice</a:t>
                      </a:r>
                    </a:p>
                  </a:txBody>
                  <a:tcPr marL="6350" marR="6350" marT="6350" marB="0" anchor="b"/>
                </a:tc>
                <a:tc>
                  <a:txBody>
                    <a:bodyPr/>
                    <a:lstStyle/>
                    <a:p>
                      <a:pPr algn="l" fontAlgn="b"/>
                      <a:r>
                        <a:rPr lang="en-GB" sz="1100" b="0" i="0" u="sng" strike="noStrike" dirty="0">
                          <a:solidFill>
                            <a:srgbClr val="0563C1"/>
                          </a:solidFill>
                          <a:effectLst/>
                          <a:latin typeface="Arial" panose="020B0604020202020204" pitchFamily="34" charset="0"/>
                          <a:cs typeface="Arial" panose="020B0604020202020204" pitchFamily="34" charset="0"/>
                          <a:hlinkClick r:id="rId19"/>
                        </a:rPr>
                        <a:t>Link</a:t>
                      </a:r>
                      <a:endParaRPr lang="en-GB" sz="1100" b="0" i="0" u="sng" strike="noStrike" dirty="0">
                        <a:solidFill>
                          <a:srgbClr val="0563C1"/>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r>
                        <a:rPr lang="en-GB" sz="1100" b="0" i="0" u="sng" strike="noStrike" dirty="0">
                          <a:solidFill>
                            <a:srgbClr val="0563C1"/>
                          </a:solidFill>
                          <a:effectLst/>
                          <a:latin typeface="Arial" panose="020B0604020202020204" pitchFamily="34" charset="0"/>
                          <a:cs typeface="Arial" panose="020B0604020202020204" pitchFamily="34" charset="0"/>
                          <a:hlinkClick r:id="rId19"/>
                        </a:rPr>
                        <a:t>Link</a:t>
                      </a:r>
                      <a:endParaRPr lang="en-GB" sz="1100" b="0" i="0" u="sng" strike="noStrike" dirty="0">
                        <a:solidFill>
                          <a:srgbClr val="0563C1"/>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r>
                        <a:rPr lang="en-GB" sz="1100" b="0" i="0" u="sng" strike="noStrike" dirty="0">
                          <a:solidFill>
                            <a:srgbClr val="0563C1"/>
                          </a:solidFill>
                          <a:effectLst/>
                          <a:latin typeface="Arial" panose="020B0604020202020204" pitchFamily="34" charset="0"/>
                          <a:cs typeface="Arial" panose="020B0604020202020204" pitchFamily="34" charset="0"/>
                          <a:hlinkClick r:id="rId20"/>
                        </a:rPr>
                        <a:t>Link</a:t>
                      </a:r>
                      <a:endParaRPr lang="en-GB" sz="1100" b="0" i="0" u="sng" strike="noStrike" dirty="0">
                        <a:solidFill>
                          <a:srgbClr val="0563C1"/>
                        </a:solidFill>
                        <a:effectLst/>
                        <a:latin typeface="Arial" panose="020B0604020202020204" pitchFamily="34" charset="0"/>
                        <a:cs typeface="Arial" panose="020B0604020202020204" pitchFamily="34" charset="0"/>
                      </a:endParaRPr>
                    </a:p>
                  </a:txBody>
                  <a:tcPr marL="6350" marR="6350" marT="6350" marB="0" anchor="b"/>
                </a:tc>
                <a:tc>
                  <a:txBody>
                    <a:bodyPr/>
                    <a:lstStyle/>
                    <a:p>
                      <a:pPr algn="l" fontAlgn="b"/>
                      <a:r>
                        <a:rPr lang="en-GB" sz="1100" b="0" i="0" u="none" strike="noStrike" dirty="0">
                          <a:solidFill>
                            <a:srgbClr val="000000"/>
                          </a:solidFill>
                          <a:effectLst/>
                          <a:latin typeface="Arial" panose="020B0604020202020204" pitchFamily="34" charset="0"/>
                          <a:cs typeface="Arial" panose="020B0604020202020204" pitchFamily="34" charset="0"/>
                        </a:rPr>
                        <a:t>Self sign up</a:t>
                      </a:r>
                    </a:p>
                  </a:txBody>
                  <a:tcPr marL="6350" marR="6350" marT="6350" marB="0" anchor="b"/>
                </a:tc>
                <a:tc>
                  <a:txBody>
                    <a:bodyPr/>
                    <a:lstStyle/>
                    <a:p>
                      <a:pPr algn="l" fontAlgn="b"/>
                      <a:r>
                        <a:rPr lang="en-GB" sz="1100" b="0" i="0" u="sng" strike="noStrike" dirty="0">
                          <a:solidFill>
                            <a:srgbClr val="0563C1"/>
                          </a:solidFill>
                          <a:effectLst/>
                          <a:latin typeface="Arial" panose="020B0604020202020204" pitchFamily="34" charset="0"/>
                          <a:cs typeface="Arial" panose="020B0604020202020204" pitchFamily="34" charset="0"/>
                          <a:hlinkClick r:id="rId21"/>
                        </a:rPr>
                        <a:t>Link</a:t>
                      </a:r>
                      <a:endParaRPr lang="en-GB" sz="1100" b="0" i="0" u="sng" strike="noStrike" dirty="0">
                        <a:solidFill>
                          <a:srgbClr val="0563C1"/>
                        </a:solidFill>
                        <a:effectLst/>
                        <a:latin typeface="Arial" panose="020B0604020202020204" pitchFamily="34" charset="0"/>
                        <a:cs typeface="Arial" panose="020B0604020202020204" pitchFamily="34" charset="0"/>
                      </a:endParaRPr>
                    </a:p>
                  </a:txBody>
                  <a:tcPr marL="6350" marR="6350" marT="6350" marB="0" anchor="b"/>
                </a:tc>
                <a:extLst>
                  <a:ext uri="{0D108BD9-81ED-4DB2-BD59-A6C34878D82A}">
                    <a16:rowId xmlns:a16="http://schemas.microsoft.com/office/drawing/2014/main" val="65367435"/>
                  </a:ext>
                </a:extLst>
              </a:tr>
            </a:tbl>
          </a:graphicData>
        </a:graphic>
      </p:graphicFrame>
      <p:sp>
        <p:nvSpPr>
          <p:cNvPr id="6" name="TextBox 5">
            <a:extLst>
              <a:ext uri="{FF2B5EF4-FFF2-40B4-BE49-F238E27FC236}">
                <a16:creationId xmlns:a16="http://schemas.microsoft.com/office/drawing/2014/main" id="{EDB54C94-400E-43A8-8C20-8F4A65DE2927}"/>
              </a:ext>
            </a:extLst>
          </p:cNvPr>
          <p:cNvSpPr txBox="1"/>
          <p:nvPr/>
        </p:nvSpPr>
        <p:spPr>
          <a:xfrm>
            <a:off x="459717" y="1111875"/>
            <a:ext cx="11397850" cy="523220"/>
          </a:xfrm>
          <a:prstGeom prst="rect">
            <a:avLst/>
          </a:prstGeom>
          <a:noFill/>
        </p:spPr>
        <p:txBody>
          <a:bodyPr wrap="square">
            <a:spAutoFit/>
          </a:bodyPr>
          <a:lstStyle/>
          <a:p>
            <a:pPr marL="342900" indent="-342900">
              <a:buFont typeface="+mj-lt"/>
              <a:buAutoNum type="arabicPeriod"/>
            </a:pPr>
            <a:r>
              <a:rPr lang="en-GB" dirty="0">
                <a:hlinkClick r:id="rId22"/>
              </a:rPr>
              <a:t>Understand what infrastructure is needed to bolster the approach</a:t>
            </a:r>
            <a:endParaRPr lang="en-GB" dirty="0">
              <a:hlinkClick r:id="rId23"/>
            </a:endParaRPr>
          </a:p>
          <a:p>
            <a:pPr marL="342900" indent="-342900">
              <a:buFont typeface="+mj-lt"/>
              <a:buAutoNum type="arabicPeriod"/>
            </a:pPr>
            <a:r>
              <a:rPr lang="en-GB" dirty="0">
                <a:hlinkClick r:id="rId23"/>
              </a:rPr>
              <a:t>Overarching guidance on PHM technical capabilities (note: this resource is in depth and more focused at an ICS level, and not SP specific)</a:t>
            </a:r>
            <a:endParaRPr lang="en-GB" dirty="0"/>
          </a:p>
        </p:txBody>
      </p:sp>
    </p:spTree>
    <p:extLst>
      <p:ext uri="{BB962C8B-B14F-4D97-AF65-F5344CB8AC3E}">
        <p14:creationId xmlns:p14="http://schemas.microsoft.com/office/powerpoint/2010/main" val="31818338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0B67B-B835-45B3-998F-1910D447197B}"/>
              </a:ext>
            </a:extLst>
          </p:cNvPr>
          <p:cNvSpPr>
            <a:spLocks noGrp="1"/>
          </p:cNvSpPr>
          <p:nvPr>
            <p:ph type="ctrTitle"/>
          </p:nvPr>
        </p:nvSpPr>
        <p:spPr>
          <a:xfrm>
            <a:off x="5273328" y="2849445"/>
            <a:ext cx="4015453" cy="2298815"/>
          </a:xfrm>
        </p:spPr>
        <p:txBody>
          <a:bodyPr>
            <a:normAutofit/>
          </a:bodyPr>
          <a:lstStyle/>
          <a:p>
            <a:br>
              <a:rPr lang="en-GB" sz="1238" dirty="0"/>
            </a:br>
            <a:r>
              <a:rPr lang="en-GB" sz="1013" dirty="0"/>
              <a:t>. </a:t>
            </a:r>
          </a:p>
        </p:txBody>
      </p:sp>
      <p:sp>
        <p:nvSpPr>
          <p:cNvPr id="3" name="Subtitle 2">
            <a:extLst>
              <a:ext uri="{FF2B5EF4-FFF2-40B4-BE49-F238E27FC236}">
                <a16:creationId xmlns:a16="http://schemas.microsoft.com/office/drawing/2014/main" id="{A0A37DE8-5908-4460-A948-CA3A059458F3}"/>
              </a:ext>
            </a:extLst>
          </p:cNvPr>
          <p:cNvSpPr>
            <a:spLocks noGrp="1"/>
          </p:cNvSpPr>
          <p:nvPr>
            <p:ph type="subTitle" idx="1"/>
          </p:nvPr>
        </p:nvSpPr>
        <p:spPr>
          <a:xfrm>
            <a:off x="2262666" y="4169963"/>
            <a:ext cx="7413296" cy="919347"/>
          </a:xfrm>
        </p:spPr>
        <p:txBody>
          <a:bodyPr>
            <a:noAutofit/>
          </a:bodyPr>
          <a:lstStyle/>
          <a:p>
            <a:pPr defTabSz="257168">
              <a:lnSpc>
                <a:spcPct val="100000"/>
              </a:lnSpc>
              <a:spcBef>
                <a:spcPts val="0"/>
              </a:spcBef>
              <a:spcAft>
                <a:spcPts val="1200"/>
              </a:spcAft>
            </a:pPr>
            <a:r>
              <a:rPr lang="en-GB" sz="4300" b="1" dirty="0">
                <a:solidFill>
                  <a:prstClr val="white"/>
                </a:solidFill>
              </a:rPr>
              <a:t>Population Health Improvement Made Simple</a:t>
            </a:r>
          </a:p>
          <a:p>
            <a:pPr defTabSz="257168">
              <a:lnSpc>
                <a:spcPct val="100000"/>
              </a:lnSpc>
              <a:spcBef>
                <a:spcPts val="0"/>
              </a:spcBef>
              <a:spcAft>
                <a:spcPts val="1200"/>
              </a:spcAft>
            </a:pPr>
            <a:r>
              <a:rPr lang="en-GB" sz="2500" b="1" dirty="0">
                <a:solidFill>
                  <a:prstClr val="white"/>
                </a:solidFill>
              </a:rPr>
              <a:t>Jag Mundra</a:t>
            </a:r>
          </a:p>
          <a:p>
            <a:pPr defTabSz="257168">
              <a:lnSpc>
                <a:spcPct val="100000"/>
              </a:lnSpc>
              <a:spcBef>
                <a:spcPts val="0"/>
              </a:spcBef>
              <a:spcAft>
                <a:spcPts val="1200"/>
              </a:spcAft>
            </a:pPr>
            <a:endParaRPr lang="en-GB" sz="1800" b="1" dirty="0">
              <a:solidFill>
                <a:prstClr val="white"/>
              </a:solidFill>
            </a:endParaRPr>
          </a:p>
        </p:txBody>
      </p:sp>
    </p:spTree>
    <p:extLst>
      <p:ext uri="{BB962C8B-B14F-4D97-AF65-F5344CB8AC3E}">
        <p14:creationId xmlns:p14="http://schemas.microsoft.com/office/powerpoint/2010/main" val="25290873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EC0293-7EEC-46E7-ABAC-A60C15EA684E}"/>
              </a:ext>
            </a:extLst>
          </p:cNvPr>
          <p:cNvSpPr txBox="1"/>
          <p:nvPr/>
        </p:nvSpPr>
        <p:spPr>
          <a:xfrm>
            <a:off x="3760520" y="240496"/>
            <a:ext cx="6004984" cy="1708160"/>
          </a:xfrm>
          <a:prstGeom prst="rect">
            <a:avLst/>
          </a:prstGeom>
          <a:noFill/>
        </p:spPr>
        <p:txBody>
          <a:bodyPr wrap="square" rtlCol="0">
            <a:spAutoFit/>
          </a:bodyPr>
          <a:lstStyle/>
          <a:p>
            <a:r>
              <a:rPr lang="en-US" sz="3500" b="1" dirty="0">
                <a:solidFill>
                  <a:srgbClr val="002060"/>
                </a:solidFill>
              </a:rPr>
              <a:t>What are the top 4 health improvement opportunities in my area?</a:t>
            </a:r>
            <a:endParaRPr lang="en-US" sz="3500" dirty="0">
              <a:solidFill>
                <a:srgbClr val="002060"/>
              </a:solidFill>
            </a:endParaRPr>
          </a:p>
        </p:txBody>
      </p:sp>
      <p:sp>
        <p:nvSpPr>
          <p:cNvPr id="4" name="Rectangle 3">
            <a:extLst>
              <a:ext uri="{FF2B5EF4-FFF2-40B4-BE49-F238E27FC236}">
                <a16:creationId xmlns:a16="http://schemas.microsoft.com/office/drawing/2014/main" id="{B754400B-5771-47EB-8F64-FAACA8A028C4}"/>
              </a:ext>
            </a:extLst>
          </p:cNvPr>
          <p:cNvSpPr/>
          <p:nvPr/>
        </p:nvSpPr>
        <p:spPr>
          <a:xfrm>
            <a:off x="1524000" y="644356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3" name="Table 11">
            <a:extLst>
              <a:ext uri="{FF2B5EF4-FFF2-40B4-BE49-F238E27FC236}">
                <a16:creationId xmlns:a16="http://schemas.microsoft.com/office/drawing/2014/main" id="{FA0AAF84-0A39-4CDE-AE03-F82A49856FB9}"/>
              </a:ext>
            </a:extLst>
          </p:cNvPr>
          <p:cNvGraphicFramePr>
            <a:graphicFrameLocks noGrp="1"/>
          </p:cNvGraphicFramePr>
          <p:nvPr/>
        </p:nvGraphicFramePr>
        <p:xfrm>
          <a:off x="2808930" y="2098248"/>
          <a:ext cx="6574140" cy="3426715"/>
        </p:xfrm>
        <a:graphic>
          <a:graphicData uri="http://schemas.openxmlformats.org/drawingml/2006/table">
            <a:tbl>
              <a:tblPr firstRow="1" bandRow="1">
                <a:tableStyleId>{F5AB1C69-6EDB-4FF4-983F-18BD219EF322}</a:tableStyleId>
              </a:tblPr>
              <a:tblGrid>
                <a:gridCol w="3287070">
                  <a:extLst>
                    <a:ext uri="{9D8B030D-6E8A-4147-A177-3AD203B41FA5}">
                      <a16:colId xmlns:a16="http://schemas.microsoft.com/office/drawing/2014/main" val="3477647739"/>
                    </a:ext>
                  </a:extLst>
                </a:gridCol>
                <a:gridCol w="3287070">
                  <a:extLst>
                    <a:ext uri="{9D8B030D-6E8A-4147-A177-3AD203B41FA5}">
                      <a16:colId xmlns:a16="http://schemas.microsoft.com/office/drawing/2014/main" val="2344887742"/>
                    </a:ext>
                  </a:extLst>
                </a:gridCol>
              </a:tblGrid>
              <a:tr h="1720285">
                <a:tc>
                  <a:txBody>
                    <a:bodyPr/>
                    <a:lstStyle/>
                    <a:p>
                      <a:pPr lvl="0" algn="ctr">
                        <a:spcBef>
                          <a:spcPts val="1200"/>
                        </a:spcBef>
                      </a:pPr>
                      <a:r>
                        <a:rPr lang="en-GB" sz="3800" b="0" kern="1200" dirty="0">
                          <a:solidFill>
                            <a:schemeClr val="accent5">
                              <a:lumMod val="75000"/>
                            </a:schemeClr>
                          </a:solidFill>
                          <a:latin typeface="+mn-lt"/>
                          <a:ea typeface="+mn-ea"/>
                          <a:cs typeface="+mn-cs"/>
                        </a:rPr>
                        <a:t>Obesity</a:t>
                      </a:r>
                    </a:p>
                    <a:p>
                      <a:pPr lvl="0" algn="ctr">
                        <a:spcBef>
                          <a:spcPts val="1200"/>
                        </a:spcBef>
                      </a:pPr>
                      <a:r>
                        <a:rPr lang="en-GB" sz="1700" b="1" kern="1200" dirty="0">
                          <a:solidFill>
                            <a:schemeClr val="accent5">
                              <a:lumMod val="75000"/>
                            </a:schemeClr>
                          </a:solidFill>
                          <a:latin typeface="+mn-lt"/>
                          <a:ea typeface="+mn-ea"/>
                          <a:cs typeface="+mn-cs"/>
                        </a:rPr>
                        <a:t>80% </a:t>
                      </a:r>
                      <a:r>
                        <a:rPr lang="en-GB" sz="1700" b="0" kern="1200" dirty="0">
                          <a:solidFill>
                            <a:schemeClr val="accent5">
                              <a:lumMod val="75000"/>
                            </a:schemeClr>
                          </a:solidFill>
                          <a:latin typeface="+mn-lt"/>
                          <a:ea typeface="+mn-ea"/>
                          <a:cs typeface="+mn-cs"/>
                        </a:rPr>
                        <a:t>more GP contact</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spcBef>
                          <a:spcPts val="1200"/>
                        </a:spcBef>
                      </a:pPr>
                      <a:r>
                        <a:rPr lang="en-GB" sz="3800" b="0" dirty="0">
                          <a:solidFill>
                            <a:schemeClr val="accent5">
                              <a:lumMod val="75000"/>
                            </a:schemeClr>
                          </a:solidFill>
                        </a:rPr>
                        <a:t>Anxiety</a:t>
                      </a:r>
                    </a:p>
                    <a:p>
                      <a:pPr algn="ctr">
                        <a:spcBef>
                          <a:spcPts val="1200"/>
                        </a:spcBef>
                      </a:pPr>
                      <a:r>
                        <a:rPr lang="en-GB" sz="1700" b="1" kern="1200" dirty="0">
                          <a:solidFill>
                            <a:schemeClr val="accent5">
                              <a:lumMod val="75000"/>
                            </a:schemeClr>
                          </a:solidFill>
                          <a:latin typeface="+mn-lt"/>
                          <a:ea typeface="+mn-ea"/>
                          <a:cs typeface="+mn-cs"/>
                        </a:rPr>
                        <a:t>80% </a:t>
                      </a:r>
                      <a:r>
                        <a:rPr lang="en-GB" sz="1700" b="0" kern="1200" dirty="0">
                          <a:solidFill>
                            <a:schemeClr val="accent5">
                              <a:lumMod val="75000"/>
                            </a:schemeClr>
                          </a:solidFill>
                          <a:latin typeface="+mn-lt"/>
                          <a:ea typeface="+mn-ea"/>
                          <a:cs typeface="+mn-cs"/>
                        </a:rPr>
                        <a:t>more GP contact</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80545857"/>
                  </a:ext>
                </a:extLst>
              </a:tr>
              <a:tr h="1706430">
                <a:tc>
                  <a:txBody>
                    <a:bodyPr/>
                    <a:lstStyle/>
                    <a:p>
                      <a:pPr lvl="0" algn="ctr">
                        <a:spcBef>
                          <a:spcPts val="1200"/>
                        </a:spcBef>
                      </a:pPr>
                      <a:r>
                        <a:rPr lang="en-GB" sz="3800" b="0" kern="1200" dirty="0">
                          <a:solidFill>
                            <a:schemeClr val="accent5">
                              <a:lumMod val="75000"/>
                            </a:schemeClr>
                          </a:solidFill>
                          <a:latin typeface="+mn-lt"/>
                          <a:ea typeface="+mn-ea"/>
                          <a:cs typeface="+mn-cs"/>
                        </a:rPr>
                        <a:t>Frailty</a:t>
                      </a:r>
                    </a:p>
                    <a:p>
                      <a:pPr lvl="0" algn="ctr">
                        <a:spcBef>
                          <a:spcPts val="1200"/>
                        </a:spcBef>
                      </a:pPr>
                      <a:r>
                        <a:rPr lang="en-GB" sz="1700" b="1" kern="1200" dirty="0">
                          <a:solidFill>
                            <a:schemeClr val="accent5">
                              <a:lumMod val="75000"/>
                            </a:schemeClr>
                          </a:solidFill>
                          <a:latin typeface="+mn-lt"/>
                          <a:ea typeface="+mn-ea"/>
                          <a:cs typeface="+mn-cs"/>
                        </a:rPr>
                        <a:t>120%</a:t>
                      </a:r>
                      <a:r>
                        <a:rPr lang="en-GB" sz="1700" b="0" kern="1200" dirty="0">
                          <a:solidFill>
                            <a:schemeClr val="accent5">
                              <a:lumMod val="75000"/>
                            </a:schemeClr>
                          </a:solidFill>
                          <a:latin typeface="+mn-lt"/>
                          <a:ea typeface="+mn-ea"/>
                          <a:cs typeface="+mn-cs"/>
                        </a:rPr>
                        <a:t> more GP contact</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spcBef>
                          <a:spcPts val="1200"/>
                        </a:spcBef>
                      </a:pPr>
                      <a:r>
                        <a:rPr lang="en-GB" sz="3800" b="0" kern="1200" dirty="0">
                          <a:solidFill>
                            <a:schemeClr val="accent5">
                              <a:lumMod val="75000"/>
                            </a:schemeClr>
                          </a:solidFill>
                          <a:latin typeface="+mn-lt"/>
                          <a:ea typeface="+mn-ea"/>
                          <a:cs typeface="+mn-cs"/>
                        </a:rPr>
                        <a:t>Respiratory</a:t>
                      </a:r>
                    </a:p>
                    <a:p>
                      <a:pPr algn="ctr">
                        <a:spcBef>
                          <a:spcPts val="1200"/>
                        </a:spcBef>
                      </a:pPr>
                      <a:r>
                        <a:rPr lang="en-GB" sz="1700" b="1" kern="1200" dirty="0">
                          <a:solidFill>
                            <a:schemeClr val="accent5">
                              <a:lumMod val="75000"/>
                            </a:schemeClr>
                          </a:solidFill>
                          <a:latin typeface="+mn-lt"/>
                          <a:ea typeface="+mn-ea"/>
                          <a:cs typeface="+mn-cs"/>
                        </a:rPr>
                        <a:t>60%</a:t>
                      </a:r>
                      <a:r>
                        <a:rPr lang="en-GB" sz="1700" b="0" kern="1200" dirty="0">
                          <a:solidFill>
                            <a:schemeClr val="accent5">
                              <a:lumMod val="75000"/>
                            </a:schemeClr>
                          </a:solidFill>
                          <a:latin typeface="+mn-lt"/>
                          <a:ea typeface="+mn-ea"/>
                          <a:cs typeface="+mn-cs"/>
                        </a:rPr>
                        <a:t> more GP contact</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06108561"/>
                  </a:ext>
                </a:extLst>
              </a:tr>
            </a:tbl>
          </a:graphicData>
        </a:graphic>
      </p:graphicFrame>
      <p:sp>
        <p:nvSpPr>
          <p:cNvPr id="8" name="Rectangle 7">
            <a:extLst>
              <a:ext uri="{FF2B5EF4-FFF2-40B4-BE49-F238E27FC236}">
                <a16:creationId xmlns:a16="http://schemas.microsoft.com/office/drawing/2014/main" id="{41912DD0-784C-483A-A91C-4255716026B6}"/>
              </a:ext>
            </a:extLst>
          </p:cNvPr>
          <p:cNvSpPr/>
          <p:nvPr/>
        </p:nvSpPr>
        <p:spPr>
          <a:xfrm>
            <a:off x="3140000" y="5112502"/>
            <a:ext cx="2665932" cy="298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dirty="0">
              <a:solidFill>
                <a:schemeClr val="accent5"/>
              </a:solidFill>
            </a:endParaRPr>
          </a:p>
        </p:txBody>
      </p:sp>
      <p:sp>
        <p:nvSpPr>
          <p:cNvPr id="2" name="Rectangle 1">
            <a:extLst>
              <a:ext uri="{FF2B5EF4-FFF2-40B4-BE49-F238E27FC236}">
                <a16:creationId xmlns:a16="http://schemas.microsoft.com/office/drawing/2014/main" id="{92388F25-3A25-45D8-88FC-8401D8F8CDC7}"/>
              </a:ext>
            </a:extLst>
          </p:cNvPr>
          <p:cNvSpPr/>
          <p:nvPr/>
        </p:nvSpPr>
        <p:spPr>
          <a:xfrm>
            <a:off x="2828016" y="2178660"/>
            <a:ext cx="1085501" cy="293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60000"/>
                    <a:lumOff val="40000"/>
                  </a:schemeClr>
                </a:solidFill>
              </a:rPr>
              <a:t>30-45%</a:t>
            </a:r>
          </a:p>
        </p:txBody>
      </p:sp>
      <p:sp>
        <p:nvSpPr>
          <p:cNvPr id="7" name="Rectangle 6">
            <a:extLst>
              <a:ext uri="{FF2B5EF4-FFF2-40B4-BE49-F238E27FC236}">
                <a16:creationId xmlns:a16="http://schemas.microsoft.com/office/drawing/2014/main" id="{1A256B6D-646E-4A2E-9C6A-15E5B17FEA46}"/>
              </a:ext>
            </a:extLst>
          </p:cNvPr>
          <p:cNvSpPr/>
          <p:nvPr/>
        </p:nvSpPr>
        <p:spPr>
          <a:xfrm>
            <a:off x="6097329" y="2178660"/>
            <a:ext cx="1085501" cy="293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60000"/>
                    <a:lumOff val="40000"/>
                  </a:schemeClr>
                </a:solidFill>
              </a:rPr>
              <a:t>25-35%</a:t>
            </a:r>
          </a:p>
        </p:txBody>
      </p:sp>
      <p:sp>
        <p:nvSpPr>
          <p:cNvPr id="9" name="Rectangle 8">
            <a:extLst>
              <a:ext uri="{FF2B5EF4-FFF2-40B4-BE49-F238E27FC236}">
                <a16:creationId xmlns:a16="http://schemas.microsoft.com/office/drawing/2014/main" id="{E6EE507D-BD45-4874-9896-3B1012FD0B06}"/>
              </a:ext>
            </a:extLst>
          </p:cNvPr>
          <p:cNvSpPr/>
          <p:nvPr/>
        </p:nvSpPr>
        <p:spPr>
          <a:xfrm>
            <a:off x="2812113" y="3888917"/>
            <a:ext cx="1000012" cy="293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60000"/>
                    <a:lumOff val="40000"/>
                  </a:schemeClr>
                </a:solidFill>
              </a:rPr>
              <a:t>10-20%</a:t>
            </a:r>
          </a:p>
        </p:txBody>
      </p:sp>
      <p:sp>
        <p:nvSpPr>
          <p:cNvPr id="10" name="Rectangle 9">
            <a:extLst>
              <a:ext uri="{FF2B5EF4-FFF2-40B4-BE49-F238E27FC236}">
                <a16:creationId xmlns:a16="http://schemas.microsoft.com/office/drawing/2014/main" id="{92E20F4E-B566-4C5A-939E-7DFBE986E64E}"/>
              </a:ext>
            </a:extLst>
          </p:cNvPr>
          <p:cNvSpPr/>
          <p:nvPr/>
        </p:nvSpPr>
        <p:spPr>
          <a:xfrm>
            <a:off x="6105280" y="3888917"/>
            <a:ext cx="1000012" cy="293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60000"/>
                    <a:lumOff val="40000"/>
                  </a:schemeClr>
                </a:solidFill>
              </a:rPr>
              <a:t>30-35%</a:t>
            </a:r>
          </a:p>
        </p:txBody>
      </p:sp>
      <p:sp>
        <p:nvSpPr>
          <p:cNvPr id="11" name="Rectangle 10">
            <a:extLst>
              <a:ext uri="{FF2B5EF4-FFF2-40B4-BE49-F238E27FC236}">
                <a16:creationId xmlns:a16="http://schemas.microsoft.com/office/drawing/2014/main" id="{5AA1B19E-F065-48FB-A3F6-60B83A32F522}"/>
              </a:ext>
            </a:extLst>
          </p:cNvPr>
          <p:cNvSpPr/>
          <p:nvPr/>
        </p:nvSpPr>
        <p:spPr>
          <a:xfrm>
            <a:off x="4012603" y="5970350"/>
            <a:ext cx="5375487" cy="457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b="1" dirty="0">
              <a:solidFill>
                <a:schemeClr val="accent4">
                  <a:lumMod val="75000"/>
                </a:schemeClr>
              </a:solidFill>
            </a:endParaRPr>
          </a:p>
        </p:txBody>
      </p:sp>
      <p:sp>
        <p:nvSpPr>
          <p:cNvPr id="14" name="Rectangle 13">
            <a:extLst>
              <a:ext uri="{FF2B5EF4-FFF2-40B4-BE49-F238E27FC236}">
                <a16:creationId xmlns:a16="http://schemas.microsoft.com/office/drawing/2014/main" id="{4F00AA96-74F1-4811-8FB7-73208AF968F0}"/>
              </a:ext>
            </a:extLst>
          </p:cNvPr>
          <p:cNvSpPr/>
          <p:nvPr/>
        </p:nvSpPr>
        <p:spPr>
          <a:xfrm>
            <a:off x="4012602" y="5696747"/>
            <a:ext cx="5554052" cy="343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b="1" dirty="0">
              <a:solidFill>
                <a:schemeClr val="accent4">
                  <a:lumMod val="75000"/>
                </a:schemeClr>
              </a:solidFill>
            </a:endParaRPr>
          </a:p>
        </p:txBody>
      </p:sp>
      <p:sp>
        <p:nvSpPr>
          <p:cNvPr id="3" name="Speech Bubble: Rectangle 2">
            <a:extLst>
              <a:ext uri="{FF2B5EF4-FFF2-40B4-BE49-F238E27FC236}">
                <a16:creationId xmlns:a16="http://schemas.microsoft.com/office/drawing/2014/main" id="{732C6257-4BFC-4D0B-A64F-850AFC48415F}"/>
              </a:ext>
            </a:extLst>
          </p:cNvPr>
          <p:cNvSpPr/>
          <p:nvPr/>
        </p:nvSpPr>
        <p:spPr>
          <a:xfrm>
            <a:off x="3177080" y="5790619"/>
            <a:ext cx="5856399" cy="411404"/>
          </a:xfrm>
          <a:prstGeom prst="wedgeRectCallout">
            <a:avLst>
              <a:gd name="adj1" fmla="val -54350"/>
              <a:gd name="adj2" fmla="val -13210"/>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5">
                    <a:lumMod val="75000"/>
                  </a:schemeClr>
                </a:solidFill>
              </a:rPr>
              <a:t>Prevention is the best way to reduce growing GP demand</a:t>
            </a:r>
          </a:p>
        </p:txBody>
      </p:sp>
    </p:spTree>
    <p:extLst>
      <p:ext uri="{BB962C8B-B14F-4D97-AF65-F5344CB8AC3E}">
        <p14:creationId xmlns:p14="http://schemas.microsoft.com/office/powerpoint/2010/main" val="35243837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CB417E8-7E0F-4A63-A577-AC2D662C6113}"/>
              </a:ext>
            </a:extLst>
          </p:cNvPr>
          <p:cNvPicPr>
            <a:picLocks noChangeAspect="1"/>
          </p:cNvPicPr>
          <p:nvPr/>
        </p:nvPicPr>
        <p:blipFill rotWithShape="1">
          <a:blip r:embed="rId3"/>
          <a:srcRect t="9840" b="13298"/>
          <a:stretch/>
        </p:blipFill>
        <p:spPr>
          <a:xfrm>
            <a:off x="2585882" y="2326036"/>
            <a:ext cx="5598862" cy="3708157"/>
          </a:xfrm>
          <a:prstGeom prst="rect">
            <a:avLst/>
          </a:prstGeom>
        </p:spPr>
      </p:pic>
      <p:sp>
        <p:nvSpPr>
          <p:cNvPr id="6" name="TextBox 5">
            <a:extLst>
              <a:ext uri="{FF2B5EF4-FFF2-40B4-BE49-F238E27FC236}">
                <a16:creationId xmlns:a16="http://schemas.microsoft.com/office/drawing/2014/main" id="{71EC0293-7EEC-46E7-ABAC-A60C15EA684E}"/>
              </a:ext>
            </a:extLst>
          </p:cNvPr>
          <p:cNvSpPr txBox="1"/>
          <p:nvPr/>
        </p:nvSpPr>
        <p:spPr>
          <a:xfrm>
            <a:off x="3760519" y="240496"/>
            <a:ext cx="6478603" cy="1708160"/>
          </a:xfrm>
          <a:prstGeom prst="rect">
            <a:avLst/>
          </a:prstGeom>
          <a:noFill/>
        </p:spPr>
        <p:txBody>
          <a:bodyPr wrap="square" rtlCol="0">
            <a:spAutoFit/>
          </a:bodyPr>
          <a:lstStyle/>
          <a:p>
            <a:r>
              <a:rPr lang="en-US" sz="3500" b="1" dirty="0">
                <a:solidFill>
                  <a:srgbClr val="002060"/>
                </a:solidFill>
              </a:rPr>
              <a:t>Great population health management = great demand management</a:t>
            </a:r>
          </a:p>
        </p:txBody>
      </p:sp>
      <p:sp>
        <p:nvSpPr>
          <p:cNvPr id="4" name="Rectangle 3">
            <a:extLst>
              <a:ext uri="{FF2B5EF4-FFF2-40B4-BE49-F238E27FC236}">
                <a16:creationId xmlns:a16="http://schemas.microsoft.com/office/drawing/2014/main" id="{B754400B-5771-47EB-8F64-FAACA8A028C4}"/>
              </a:ext>
            </a:extLst>
          </p:cNvPr>
          <p:cNvSpPr/>
          <p:nvPr/>
        </p:nvSpPr>
        <p:spPr>
          <a:xfrm>
            <a:off x="1524000" y="644356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peech Bubble: Rectangle 6">
            <a:extLst>
              <a:ext uri="{FF2B5EF4-FFF2-40B4-BE49-F238E27FC236}">
                <a16:creationId xmlns:a16="http://schemas.microsoft.com/office/drawing/2014/main" id="{F824B023-C793-47A6-9997-9085E19403AE}"/>
              </a:ext>
            </a:extLst>
          </p:cNvPr>
          <p:cNvSpPr/>
          <p:nvPr/>
        </p:nvSpPr>
        <p:spPr>
          <a:xfrm>
            <a:off x="8478128" y="2475985"/>
            <a:ext cx="1656411" cy="1449216"/>
          </a:xfrm>
          <a:prstGeom prst="wedgeRectCallout">
            <a:avLst>
              <a:gd name="adj1" fmla="val 36030"/>
              <a:gd name="adj2" fmla="val 2547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ctr">
            <a:spAutoFit/>
          </a:bodyPr>
          <a:lstStyle/>
          <a:p>
            <a:r>
              <a:rPr lang="en-GB" sz="1600" b="1" dirty="0">
                <a:solidFill>
                  <a:schemeClr val="accent5">
                    <a:lumMod val="75000"/>
                  </a:schemeClr>
                </a:solidFill>
              </a:rPr>
              <a:t>Obese </a:t>
            </a:r>
            <a:r>
              <a:rPr lang="en-GB" sz="1600" dirty="0">
                <a:solidFill>
                  <a:schemeClr val="accent5">
                    <a:lumMod val="75000"/>
                  </a:schemeClr>
                </a:solidFill>
              </a:rPr>
              <a:t>patients have nearly </a:t>
            </a:r>
            <a:r>
              <a:rPr lang="en-GB" sz="1600" b="1" dirty="0">
                <a:solidFill>
                  <a:schemeClr val="accent5">
                    <a:lumMod val="75000"/>
                  </a:schemeClr>
                </a:solidFill>
              </a:rPr>
              <a:t>double </a:t>
            </a:r>
            <a:r>
              <a:rPr lang="en-GB" sz="1600" dirty="0">
                <a:solidFill>
                  <a:schemeClr val="accent5">
                    <a:lumMod val="75000"/>
                  </a:schemeClr>
                </a:solidFill>
              </a:rPr>
              <a:t>the number of GP contacts</a:t>
            </a:r>
          </a:p>
        </p:txBody>
      </p:sp>
      <p:sp>
        <p:nvSpPr>
          <p:cNvPr id="22" name="Rectangle 21">
            <a:extLst>
              <a:ext uri="{FF2B5EF4-FFF2-40B4-BE49-F238E27FC236}">
                <a16:creationId xmlns:a16="http://schemas.microsoft.com/office/drawing/2014/main" id="{CD3BB64E-0EDE-4C87-990A-7DDD18D8A05B}"/>
              </a:ext>
            </a:extLst>
          </p:cNvPr>
          <p:cNvSpPr/>
          <p:nvPr/>
        </p:nvSpPr>
        <p:spPr>
          <a:xfrm>
            <a:off x="4441623" y="6070157"/>
            <a:ext cx="1774092" cy="337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rPr>
              <a:t>BMI</a:t>
            </a:r>
          </a:p>
        </p:txBody>
      </p:sp>
      <p:sp>
        <p:nvSpPr>
          <p:cNvPr id="24" name="Rectangle 23">
            <a:extLst>
              <a:ext uri="{FF2B5EF4-FFF2-40B4-BE49-F238E27FC236}">
                <a16:creationId xmlns:a16="http://schemas.microsoft.com/office/drawing/2014/main" id="{44C52D5D-AF4C-4F86-B6D0-2A72373ABA56}"/>
              </a:ext>
            </a:extLst>
          </p:cNvPr>
          <p:cNvSpPr/>
          <p:nvPr/>
        </p:nvSpPr>
        <p:spPr>
          <a:xfrm rot="16200000">
            <a:off x="759897" y="3931478"/>
            <a:ext cx="3233615" cy="337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rPr>
              <a:t>GP Appointments per year</a:t>
            </a:r>
          </a:p>
        </p:txBody>
      </p:sp>
      <p:sp>
        <p:nvSpPr>
          <p:cNvPr id="12" name="Speech Bubble: Rectangle 11">
            <a:extLst>
              <a:ext uri="{FF2B5EF4-FFF2-40B4-BE49-F238E27FC236}">
                <a16:creationId xmlns:a16="http://schemas.microsoft.com/office/drawing/2014/main" id="{8F154F88-C0C5-46DB-808F-2B5B8531E197}"/>
              </a:ext>
            </a:extLst>
          </p:cNvPr>
          <p:cNvSpPr/>
          <p:nvPr/>
        </p:nvSpPr>
        <p:spPr>
          <a:xfrm>
            <a:off x="8478128" y="4461865"/>
            <a:ext cx="1656411" cy="1449216"/>
          </a:xfrm>
          <a:prstGeom prst="wedgeRectCallout">
            <a:avLst>
              <a:gd name="adj1" fmla="val 27897"/>
              <a:gd name="adj2" fmla="val 2445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ctr">
            <a:spAutoFit/>
          </a:bodyPr>
          <a:lstStyle/>
          <a:p>
            <a:r>
              <a:rPr lang="en-GB" sz="1600" b="1" dirty="0">
                <a:solidFill>
                  <a:schemeClr val="accent5">
                    <a:lumMod val="75000"/>
                  </a:schemeClr>
                </a:solidFill>
              </a:rPr>
              <a:t>Anxious </a:t>
            </a:r>
            <a:r>
              <a:rPr lang="en-GB" sz="1600" dirty="0">
                <a:solidFill>
                  <a:schemeClr val="accent5">
                    <a:lumMod val="75000"/>
                  </a:schemeClr>
                </a:solidFill>
              </a:rPr>
              <a:t>patients have nearly </a:t>
            </a:r>
            <a:r>
              <a:rPr lang="en-GB" sz="1600" b="1" dirty="0">
                <a:solidFill>
                  <a:schemeClr val="accent5">
                    <a:lumMod val="75000"/>
                  </a:schemeClr>
                </a:solidFill>
              </a:rPr>
              <a:t>double</a:t>
            </a:r>
            <a:r>
              <a:rPr lang="en-GB" sz="1600" dirty="0">
                <a:solidFill>
                  <a:schemeClr val="accent5">
                    <a:lumMod val="75000"/>
                  </a:schemeClr>
                </a:solidFill>
              </a:rPr>
              <a:t> the number of GP contacts</a:t>
            </a:r>
          </a:p>
        </p:txBody>
      </p:sp>
    </p:spTree>
    <p:extLst>
      <p:ext uri="{BB962C8B-B14F-4D97-AF65-F5344CB8AC3E}">
        <p14:creationId xmlns:p14="http://schemas.microsoft.com/office/powerpoint/2010/main" val="14299664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Rectangle 10">
            <a:extLst>
              <a:ext uri="{FF2B5EF4-FFF2-40B4-BE49-F238E27FC236}">
                <a16:creationId xmlns:a16="http://schemas.microsoft.com/office/drawing/2014/main" id="{4BCD23B0-495A-4BED-8BB4-AB961749EF99}"/>
              </a:ext>
            </a:extLst>
          </p:cNvPr>
          <p:cNvSpPr/>
          <p:nvPr/>
        </p:nvSpPr>
        <p:spPr>
          <a:xfrm>
            <a:off x="3237303" y="5784597"/>
            <a:ext cx="5717393" cy="411404"/>
          </a:xfrm>
          <a:prstGeom prst="wedgeRectCallout">
            <a:avLst>
              <a:gd name="adj1" fmla="val -53731"/>
              <a:gd name="adj2" fmla="val -9344"/>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5">
                    <a:lumMod val="75000"/>
                  </a:schemeClr>
                </a:solidFill>
              </a:rPr>
              <a:t>Holistic care is key and every contact really does count</a:t>
            </a:r>
          </a:p>
        </p:txBody>
      </p:sp>
      <p:sp>
        <p:nvSpPr>
          <p:cNvPr id="6" name="TextBox 5">
            <a:extLst>
              <a:ext uri="{FF2B5EF4-FFF2-40B4-BE49-F238E27FC236}">
                <a16:creationId xmlns:a16="http://schemas.microsoft.com/office/drawing/2014/main" id="{71EC0293-7EEC-46E7-ABAC-A60C15EA684E}"/>
              </a:ext>
            </a:extLst>
          </p:cNvPr>
          <p:cNvSpPr txBox="1"/>
          <p:nvPr/>
        </p:nvSpPr>
        <p:spPr>
          <a:xfrm>
            <a:off x="3760520" y="240496"/>
            <a:ext cx="6004984" cy="1708160"/>
          </a:xfrm>
          <a:prstGeom prst="rect">
            <a:avLst/>
          </a:prstGeom>
          <a:noFill/>
        </p:spPr>
        <p:txBody>
          <a:bodyPr wrap="square" rtlCol="0">
            <a:spAutoFit/>
          </a:bodyPr>
          <a:lstStyle/>
          <a:p>
            <a:r>
              <a:rPr lang="en-US" sz="3500" b="1" dirty="0">
                <a:solidFill>
                  <a:srgbClr val="002060"/>
                </a:solidFill>
              </a:rPr>
              <a:t>What interventions have the biggest impact on health and demand?</a:t>
            </a:r>
            <a:endParaRPr lang="en-US" sz="3500" dirty="0">
              <a:solidFill>
                <a:srgbClr val="002060"/>
              </a:solidFill>
            </a:endParaRPr>
          </a:p>
        </p:txBody>
      </p:sp>
      <p:sp>
        <p:nvSpPr>
          <p:cNvPr id="4" name="Rectangle 3">
            <a:extLst>
              <a:ext uri="{FF2B5EF4-FFF2-40B4-BE49-F238E27FC236}">
                <a16:creationId xmlns:a16="http://schemas.microsoft.com/office/drawing/2014/main" id="{B754400B-5771-47EB-8F64-FAACA8A028C4}"/>
              </a:ext>
            </a:extLst>
          </p:cNvPr>
          <p:cNvSpPr/>
          <p:nvPr/>
        </p:nvSpPr>
        <p:spPr>
          <a:xfrm>
            <a:off x="1524000" y="644356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3" name="Table 11">
            <a:extLst>
              <a:ext uri="{FF2B5EF4-FFF2-40B4-BE49-F238E27FC236}">
                <a16:creationId xmlns:a16="http://schemas.microsoft.com/office/drawing/2014/main" id="{FA0AAF84-0A39-4CDE-AE03-F82A49856FB9}"/>
              </a:ext>
            </a:extLst>
          </p:cNvPr>
          <p:cNvGraphicFramePr>
            <a:graphicFrameLocks noGrp="1"/>
          </p:cNvGraphicFramePr>
          <p:nvPr/>
        </p:nvGraphicFramePr>
        <p:xfrm>
          <a:off x="2808930" y="2090294"/>
          <a:ext cx="6574140" cy="3426715"/>
        </p:xfrm>
        <a:graphic>
          <a:graphicData uri="http://schemas.openxmlformats.org/drawingml/2006/table">
            <a:tbl>
              <a:tblPr firstRow="1" bandRow="1">
                <a:tableStyleId>{F5AB1C69-6EDB-4FF4-983F-18BD219EF322}</a:tableStyleId>
              </a:tblPr>
              <a:tblGrid>
                <a:gridCol w="3287070">
                  <a:extLst>
                    <a:ext uri="{9D8B030D-6E8A-4147-A177-3AD203B41FA5}">
                      <a16:colId xmlns:a16="http://schemas.microsoft.com/office/drawing/2014/main" val="3477647739"/>
                    </a:ext>
                  </a:extLst>
                </a:gridCol>
                <a:gridCol w="3287070">
                  <a:extLst>
                    <a:ext uri="{9D8B030D-6E8A-4147-A177-3AD203B41FA5}">
                      <a16:colId xmlns:a16="http://schemas.microsoft.com/office/drawing/2014/main" val="2344887742"/>
                    </a:ext>
                  </a:extLst>
                </a:gridCol>
              </a:tblGrid>
              <a:tr h="1720285">
                <a:tc>
                  <a:txBody>
                    <a:bodyPr/>
                    <a:lstStyle/>
                    <a:p>
                      <a:pPr lvl="0" algn="ctr"/>
                      <a:r>
                        <a:rPr lang="en-GB" sz="3200" b="0" kern="1200" dirty="0">
                          <a:solidFill>
                            <a:schemeClr val="accent5">
                              <a:lumMod val="75000"/>
                            </a:schemeClr>
                          </a:solidFill>
                          <a:latin typeface="+mn-lt"/>
                          <a:ea typeface="+mn-ea"/>
                          <a:cs typeface="+mn-cs"/>
                        </a:rPr>
                        <a:t>Health</a:t>
                      </a:r>
                    </a:p>
                    <a:p>
                      <a:pPr lvl="0" algn="ctr"/>
                      <a:r>
                        <a:rPr lang="en-GB" sz="3200" b="1" kern="1200" dirty="0">
                          <a:solidFill>
                            <a:schemeClr val="accent5">
                              <a:lumMod val="75000"/>
                            </a:schemeClr>
                          </a:solidFill>
                          <a:latin typeface="+mn-lt"/>
                          <a:ea typeface="+mn-ea"/>
                          <a:cs typeface="+mn-cs"/>
                        </a:rPr>
                        <a:t>Coaching</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3200" b="0" dirty="0">
                          <a:solidFill>
                            <a:schemeClr val="accent5">
                              <a:lumMod val="75000"/>
                            </a:schemeClr>
                          </a:solidFill>
                        </a:rPr>
                        <a:t>Social </a:t>
                      </a:r>
                      <a:r>
                        <a:rPr lang="en-GB" sz="3200" b="1" dirty="0">
                          <a:solidFill>
                            <a:schemeClr val="accent5">
                              <a:lumMod val="75000"/>
                            </a:schemeClr>
                          </a:solidFill>
                        </a:rPr>
                        <a:t>Prescribing</a:t>
                      </a:r>
                      <a:r>
                        <a:rPr lang="en-GB" sz="3200" b="0" dirty="0">
                          <a:solidFill>
                            <a:schemeClr val="accent5">
                              <a:lumMod val="75000"/>
                            </a:schemeClr>
                          </a:solidFill>
                        </a:rPr>
                        <a:t> </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80545857"/>
                  </a:ext>
                </a:extLst>
              </a:tr>
              <a:tr h="1706430">
                <a:tc>
                  <a:txBody>
                    <a:bodyPr/>
                    <a:lstStyle/>
                    <a:p>
                      <a:pPr algn="ctr"/>
                      <a:r>
                        <a:rPr lang="en-GB" sz="3200" b="0" kern="1200" dirty="0">
                          <a:solidFill>
                            <a:schemeClr val="accent5">
                              <a:lumMod val="75000"/>
                            </a:schemeClr>
                          </a:solidFill>
                          <a:latin typeface="+mn-lt"/>
                          <a:ea typeface="+mn-ea"/>
                          <a:cs typeface="+mn-cs"/>
                        </a:rPr>
                        <a:t>Practice</a:t>
                      </a:r>
                    </a:p>
                    <a:p>
                      <a:pPr algn="ctr"/>
                      <a:r>
                        <a:rPr lang="en-GB" sz="3200" b="1" kern="1200" dirty="0">
                          <a:solidFill>
                            <a:schemeClr val="accent5">
                              <a:lumMod val="75000"/>
                            </a:schemeClr>
                          </a:solidFill>
                          <a:latin typeface="+mn-lt"/>
                          <a:ea typeface="+mn-ea"/>
                          <a:cs typeface="+mn-cs"/>
                        </a:rPr>
                        <a:t>Nursing</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514311" rtl="0" eaLnBrk="1" fontAlgn="auto" latinLnBrk="0" hangingPunct="1">
                        <a:lnSpc>
                          <a:spcPct val="100000"/>
                        </a:lnSpc>
                        <a:spcBef>
                          <a:spcPts val="0"/>
                        </a:spcBef>
                        <a:spcAft>
                          <a:spcPts val="0"/>
                        </a:spcAft>
                        <a:buClrTx/>
                        <a:buSzTx/>
                        <a:buFontTx/>
                        <a:buNone/>
                        <a:tabLst/>
                        <a:defRPr/>
                      </a:pPr>
                      <a:r>
                        <a:rPr lang="en-GB" sz="3200" b="0" kern="1200" dirty="0">
                          <a:solidFill>
                            <a:srgbClr val="C00000"/>
                          </a:solidFill>
                          <a:latin typeface="+mn-lt"/>
                          <a:ea typeface="+mn-ea"/>
                          <a:cs typeface="+mn-cs"/>
                        </a:rPr>
                        <a:t>Lifestyle </a:t>
                      </a:r>
                      <a:r>
                        <a:rPr lang="en-GB" sz="3200" b="1" kern="1200" dirty="0">
                          <a:solidFill>
                            <a:srgbClr val="C00000"/>
                          </a:solidFill>
                          <a:latin typeface="+mn-lt"/>
                          <a:ea typeface="+mn-ea"/>
                          <a:cs typeface="+mn-cs"/>
                        </a:rPr>
                        <a:t>Nudging</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06108561"/>
                  </a:ext>
                </a:extLst>
              </a:tr>
            </a:tbl>
          </a:graphicData>
        </a:graphic>
      </p:graphicFrame>
      <p:sp>
        <p:nvSpPr>
          <p:cNvPr id="5" name="Arrow: Down 4">
            <a:extLst>
              <a:ext uri="{FF2B5EF4-FFF2-40B4-BE49-F238E27FC236}">
                <a16:creationId xmlns:a16="http://schemas.microsoft.com/office/drawing/2014/main" id="{2F33999B-AEC9-42D7-A4AC-C75437C42138}"/>
              </a:ext>
            </a:extLst>
          </p:cNvPr>
          <p:cNvSpPr/>
          <p:nvPr/>
        </p:nvSpPr>
        <p:spPr>
          <a:xfrm>
            <a:off x="5509603" y="3163972"/>
            <a:ext cx="1172795" cy="1420792"/>
          </a:xfrm>
          <a:prstGeom prst="downArrow">
            <a:avLst>
              <a:gd name="adj1" fmla="val 64854"/>
              <a:gd name="adj2" fmla="val 45544"/>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schemeClr val="bg1"/>
                </a:solidFill>
              </a:rPr>
              <a:t>Lower BMI &amp;</a:t>
            </a:r>
          </a:p>
          <a:p>
            <a:pPr algn="ctr"/>
            <a:r>
              <a:rPr lang="en-GB" sz="1500" b="1" dirty="0">
                <a:solidFill>
                  <a:schemeClr val="bg1"/>
                </a:solidFill>
              </a:rPr>
              <a:t>GP Appts</a:t>
            </a:r>
          </a:p>
        </p:txBody>
      </p:sp>
      <p:sp>
        <p:nvSpPr>
          <p:cNvPr id="7" name="Rectangle 6">
            <a:extLst>
              <a:ext uri="{FF2B5EF4-FFF2-40B4-BE49-F238E27FC236}">
                <a16:creationId xmlns:a16="http://schemas.microsoft.com/office/drawing/2014/main" id="{C7AABF2E-B249-4975-86C0-A69118AA819C}"/>
              </a:ext>
            </a:extLst>
          </p:cNvPr>
          <p:cNvSpPr/>
          <p:nvPr/>
        </p:nvSpPr>
        <p:spPr>
          <a:xfrm>
            <a:off x="3805869" y="6057811"/>
            <a:ext cx="5375487" cy="457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b="1" dirty="0">
              <a:solidFill>
                <a:schemeClr val="accent4">
                  <a:lumMod val="75000"/>
                </a:schemeClr>
              </a:solidFill>
            </a:endParaRPr>
          </a:p>
        </p:txBody>
      </p:sp>
    </p:spTree>
    <p:extLst>
      <p:ext uri="{BB962C8B-B14F-4D97-AF65-F5344CB8AC3E}">
        <p14:creationId xmlns:p14="http://schemas.microsoft.com/office/powerpoint/2010/main" val="14679398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EC0293-7EEC-46E7-ABAC-A60C15EA684E}"/>
              </a:ext>
            </a:extLst>
          </p:cNvPr>
          <p:cNvSpPr txBox="1"/>
          <p:nvPr/>
        </p:nvSpPr>
        <p:spPr>
          <a:xfrm>
            <a:off x="3727019" y="264385"/>
            <a:ext cx="6271131" cy="1708160"/>
          </a:xfrm>
          <a:prstGeom prst="rect">
            <a:avLst/>
          </a:prstGeom>
          <a:noFill/>
        </p:spPr>
        <p:txBody>
          <a:bodyPr wrap="square" rtlCol="0">
            <a:spAutoFit/>
          </a:bodyPr>
          <a:lstStyle/>
          <a:p>
            <a:r>
              <a:rPr lang="en-GB" sz="3500" b="1" dirty="0">
                <a:solidFill>
                  <a:srgbClr val="002060"/>
                </a:solidFill>
              </a:rPr>
              <a:t>Lifestyle education is linked to falling BMI and falling appointment demand</a:t>
            </a:r>
            <a:endParaRPr lang="en-US" sz="3500" b="1" dirty="0">
              <a:solidFill>
                <a:srgbClr val="002060"/>
              </a:solidFill>
            </a:endParaRPr>
          </a:p>
        </p:txBody>
      </p:sp>
      <p:sp>
        <p:nvSpPr>
          <p:cNvPr id="4" name="Rectangle 3">
            <a:extLst>
              <a:ext uri="{FF2B5EF4-FFF2-40B4-BE49-F238E27FC236}">
                <a16:creationId xmlns:a16="http://schemas.microsoft.com/office/drawing/2014/main" id="{B754400B-5771-47EB-8F64-FAACA8A028C4}"/>
              </a:ext>
            </a:extLst>
          </p:cNvPr>
          <p:cNvSpPr/>
          <p:nvPr/>
        </p:nvSpPr>
        <p:spPr>
          <a:xfrm>
            <a:off x="1524000" y="644356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peech Bubble: Rectangle 4">
            <a:extLst>
              <a:ext uri="{FF2B5EF4-FFF2-40B4-BE49-F238E27FC236}">
                <a16:creationId xmlns:a16="http://schemas.microsoft.com/office/drawing/2014/main" id="{A541C1A5-4D55-4329-898A-B15374ACBA4B}"/>
              </a:ext>
            </a:extLst>
          </p:cNvPr>
          <p:cNvSpPr/>
          <p:nvPr/>
        </p:nvSpPr>
        <p:spPr>
          <a:xfrm>
            <a:off x="7568751" y="4122338"/>
            <a:ext cx="2379058" cy="864440"/>
          </a:xfrm>
          <a:prstGeom prst="wedgeRectCallout">
            <a:avLst>
              <a:gd name="adj1" fmla="val -30424"/>
              <a:gd name="adj2" fmla="val -19885"/>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ctr">
            <a:spAutoFit/>
          </a:bodyPr>
          <a:lstStyle/>
          <a:p>
            <a:r>
              <a:rPr lang="en-GB" dirty="0">
                <a:solidFill>
                  <a:schemeClr val="accent5">
                    <a:lumMod val="75000"/>
                  </a:schemeClr>
                </a:solidFill>
              </a:rPr>
              <a:t>Patients with no lifestyle education saw their BMI </a:t>
            </a:r>
            <a:r>
              <a:rPr lang="en-GB" b="1" dirty="0">
                <a:solidFill>
                  <a:srgbClr val="C00000"/>
                </a:solidFill>
              </a:rPr>
              <a:t>rise by 0.3 </a:t>
            </a:r>
            <a:r>
              <a:rPr lang="en-GB" dirty="0">
                <a:solidFill>
                  <a:schemeClr val="accent5">
                    <a:lumMod val="75000"/>
                  </a:schemeClr>
                </a:solidFill>
              </a:rPr>
              <a:t>points</a:t>
            </a:r>
          </a:p>
        </p:txBody>
      </p:sp>
      <p:sp>
        <p:nvSpPr>
          <p:cNvPr id="22" name="Rectangle 21">
            <a:extLst>
              <a:ext uri="{FF2B5EF4-FFF2-40B4-BE49-F238E27FC236}">
                <a16:creationId xmlns:a16="http://schemas.microsoft.com/office/drawing/2014/main" id="{CD3BB64E-0EDE-4C87-990A-7DDD18D8A05B}"/>
              </a:ext>
            </a:extLst>
          </p:cNvPr>
          <p:cNvSpPr/>
          <p:nvPr/>
        </p:nvSpPr>
        <p:spPr>
          <a:xfrm>
            <a:off x="3633742" y="5821451"/>
            <a:ext cx="2870790" cy="337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rPr>
              <a:t>Lifestyle Education</a:t>
            </a:r>
          </a:p>
        </p:txBody>
      </p:sp>
      <p:sp>
        <p:nvSpPr>
          <p:cNvPr id="9" name="Speech Bubble: Rectangle 8">
            <a:extLst>
              <a:ext uri="{FF2B5EF4-FFF2-40B4-BE49-F238E27FC236}">
                <a16:creationId xmlns:a16="http://schemas.microsoft.com/office/drawing/2014/main" id="{E2B7E7FD-5799-4B29-8D0E-0E3404FD93C5}"/>
              </a:ext>
            </a:extLst>
          </p:cNvPr>
          <p:cNvSpPr/>
          <p:nvPr/>
        </p:nvSpPr>
        <p:spPr>
          <a:xfrm>
            <a:off x="7568751" y="5105591"/>
            <a:ext cx="2379058" cy="864440"/>
          </a:xfrm>
          <a:prstGeom prst="wedgeRectCallout">
            <a:avLst>
              <a:gd name="adj1" fmla="val -30424"/>
              <a:gd name="adj2" fmla="val -19885"/>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ctr">
            <a:spAutoFit/>
          </a:bodyPr>
          <a:lstStyle/>
          <a:p>
            <a:r>
              <a:rPr lang="en-GB" dirty="0">
                <a:solidFill>
                  <a:schemeClr val="accent5">
                    <a:lumMod val="75000"/>
                  </a:schemeClr>
                </a:solidFill>
              </a:rPr>
              <a:t>Patients who had lifestyle education saw their BMI </a:t>
            </a:r>
            <a:r>
              <a:rPr lang="en-GB" b="1" dirty="0">
                <a:solidFill>
                  <a:srgbClr val="00B050"/>
                </a:solidFill>
              </a:rPr>
              <a:t>drop by 0.5 </a:t>
            </a:r>
            <a:r>
              <a:rPr lang="en-GB" dirty="0">
                <a:solidFill>
                  <a:schemeClr val="accent5">
                    <a:lumMod val="75000"/>
                  </a:schemeClr>
                </a:solidFill>
              </a:rPr>
              <a:t>points</a:t>
            </a:r>
          </a:p>
        </p:txBody>
      </p:sp>
      <p:pic>
        <p:nvPicPr>
          <p:cNvPr id="11" name="Picture 10">
            <a:extLst>
              <a:ext uri="{FF2B5EF4-FFF2-40B4-BE49-F238E27FC236}">
                <a16:creationId xmlns:a16="http://schemas.microsoft.com/office/drawing/2014/main" id="{C2B94660-7ABD-4F31-950D-452487A9617D}"/>
              </a:ext>
            </a:extLst>
          </p:cNvPr>
          <p:cNvPicPr>
            <a:picLocks noChangeAspect="1"/>
          </p:cNvPicPr>
          <p:nvPr/>
        </p:nvPicPr>
        <p:blipFill rotWithShape="1">
          <a:blip r:embed="rId3"/>
          <a:srcRect t="9589" b="10061"/>
          <a:stretch/>
        </p:blipFill>
        <p:spPr>
          <a:xfrm>
            <a:off x="2826446" y="2568994"/>
            <a:ext cx="4495453" cy="3233616"/>
          </a:xfrm>
          <a:prstGeom prst="rect">
            <a:avLst/>
          </a:prstGeom>
        </p:spPr>
      </p:pic>
      <p:sp>
        <p:nvSpPr>
          <p:cNvPr id="10" name="Rectangle 9">
            <a:extLst>
              <a:ext uri="{FF2B5EF4-FFF2-40B4-BE49-F238E27FC236}">
                <a16:creationId xmlns:a16="http://schemas.microsoft.com/office/drawing/2014/main" id="{EA7B8B59-3945-473F-B43E-B0D1148C8585}"/>
              </a:ext>
            </a:extLst>
          </p:cNvPr>
          <p:cNvSpPr/>
          <p:nvPr/>
        </p:nvSpPr>
        <p:spPr>
          <a:xfrm rot="16200000">
            <a:off x="541146" y="3988909"/>
            <a:ext cx="3881753" cy="337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rPr>
              <a:t>Change in GP contacts</a:t>
            </a:r>
          </a:p>
        </p:txBody>
      </p:sp>
      <p:sp>
        <p:nvSpPr>
          <p:cNvPr id="12" name="Speech Bubble: Rectangle 11">
            <a:extLst>
              <a:ext uri="{FF2B5EF4-FFF2-40B4-BE49-F238E27FC236}">
                <a16:creationId xmlns:a16="http://schemas.microsoft.com/office/drawing/2014/main" id="{88991C3E-93C8-4BE4-B908-66A61F918577}"/>
              </a:ext>
            </a:extLst>
          </p:cNvPr>
          <p:cNvSpPr/>
          <p:nvPr/>
        </p:nvSpPr>
        <p:spPr>
          <a:xfrm>
            <a:off x="7568751" y="2676506"/>
            <a:ext cx="2379058" cy="1310608"/>
          </a:xfrm>
          <a:prstGeom prst="wedgeRectCallout">
            <a:avLst>
              <a:gd name="adj1" fmla="val -67617"/>
              <a:gd name="adj2" fmla="val -23063"/>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en-GB" dirty="0">
                <a:solidFill>
                  <a:schemeClr val="accent5">
                    <a:lumMod val="75000"/>
                  </a:schemeClr>
                </a:solidFill>
              </a:rPr>
              <a:t>The</a:t>
            </a:r>
            <a:r>
              <a:rPr lang="en-GB" b="1" dirty="0">
                <a:solidFill>
                  <a:schemeClr val="accent5">
                    <a:lumMod val="75000"/>
                  </a:schemeClr>
                </a:solidFill>
              </a:rPr>
              <a:t> more lifestyle education </a:t>
            </a:r>
            <a:r>
              <a:rPr lang="en-GB" dirty="0">
                <a:solidFill>
                  <a:schemeClr val="accent5">
                    <a:lumMod val="75000"/>
                  </a:schemeClr>
                </a:solidFill>
              </a:rPr>
              <a:t>a patient had, the</a:t>
            </a:r>
            <a:r>
              <a:rPr lang="en-GB" b="1" dirty="0">
                <a:solidFill>
                  <a:schemeClr val="accent5">
                    <a:lumMod val="75000"/>
                  </a:schemeClr>
                </a:solidFill>
              </a:rPr>
              <a:t> </a:t>
            </a:r>
            <a:r>
              <a:rPr lang="en-GB" dirty="0">
                <a:solidFill>
                  <a:schemeClr val="accent5">
                    <a:lumMod val="75000"/>
                  </a:schemeClr>
                </a:solidFill>
              </a:rPr>
              <a:t>bigger</a:t>
            </a:r>
            <a:r>
              <a:rPr lang="en-GB" b="1" dirty="0">
                <a:solidFill>
                  <a:schemeClr val="accent5">
                    <a:lumMod val="75000"/>
                  </a:schemeClr>
                </a:solidFill>
              </a:rPr>
              <a:t> </a:t>
            </a:r>
            <a:r>
              <a:rPr lang="en-GB" dirty="0">
                <a:solidFill>
                  <a:schemeClr val="accent5">
                    <a:lumMod val="75000"/>
                  </a:schemeClr>
                </a:solidFill>
              </a:rPr>
              <a:t>the</a:t>
            </a:r>
            <a:r>
              <a:rPr lang="en-GB" b="1" dirty="0">
                <a:solidFill>
                  <a:schemeClr val="accent5">
                    <a:lumMod val="75000"/>
                  </a:schemeClr>
                </a:solidFill>
              </a:rPr>
              <a:t> fall in appointment demand and BMI</a:t>
            </a:r>
            <a:endParaRPr lang="en-GB" dirty="0">
              <a:solidFill>
                <a:schemeClr val="accent5">
                  <a:lumMod val="75000"/>
                </a:schemeClr>
              </a:solidFill>
            </a:endParaRPr>
          </a:p>
        </p:txBody>
      </p:sp>
    </p:spTree>
    <p:extLst>
      <p:ext uri="{BB962C8B-B14F-4D97-AF65-F5344CB8AC3E}">
        <p14:creationId xmlns:p14="http://schemas.microsoft.com/office/powerpoint/2010/main" val="3670505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350029-2EFE-4DF5-823F-00DCD7C320FF}"/>
              </a:ext>
            </a:extLst>
          </p:cNvPr>
          <p:cNvPicPr>
            <a:picLocks/>
          </p:cNvPicPr>
          <p:nvPr>
            <p:custDataLst>
              <p:tags r:id="rId2"/>
            </p:custDataLst>
          </p:nvPr>
        </p:nvPicPr>
        <p:blipFill>
          <a:blip r:embed="rId7"/>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84332458-FC15-4AFD-8105-B11EF7A579C9}"/>
              </a:ext>
            </a:extLst>
          </p:cNvPr>
          <p:cNvPicPr>
            <a:picLocks/>
          </p:cNvPicPr>
          <p:nvPr>
            <p:custDataLst>
              <p:tags r:id="rId3"/>
            </p:custDataLst>
          </p:nvPr>
        </p:nvPicPr>
        <p:blipFill>
          <a:blip r:embed="rId8"/>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80E95BD7-D15E-41E6-B235-8C9A8B2545FA}"/>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a:solidFill>
                  <a:srgbClr val="5B5B5B"/>
                </a:solidFill>
              </a:rPr>
              <a:t>What does tackling health inequalities mean to you?</a:t>
            </a:r>
          </a:p>
        </p:txBody>
      </p:sp>
      <p:sp>
        <p:nvSpPr>
          <p:cNvPr id="7" name="Rectangle 6">
            <a:extLst>
              <a:ext uri="{FF2B5EF4-FFF2-40B4-BE49-F238E27FC236}">
                <a16:creationId xmlns:a16="http://schemas.microsoft.com/office/drawing/2014/main" id="{411810EE-FC9F-459D-AE74-A99F7024E5B4}"/>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00" b="1">
                <a:solidFill>
                  <a:srgbClr val="5B5B5B"/>
                </a:solidFill>
              </a:rPr>
              <a:t>ⓘ</a:t>
            </a:r>
            <a:r>
              <a:rPr lang="en-GB">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7885004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23BF59-9C42-4A7C-B6CC-BE5DA0F9AE38}"/>
              </a:ext>
            </a:extLst>
          </p:cNvPr>
          <p:cNvSpPr/>
          <p:nvPr/>
        </p:nvSpPr>
        <p:spPr>
          <a:xfrm>
            <a:off x="1524000" y="64008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4675650-D07E-4511-A03C-31D1A07993EF}"/>
              </a:ext>
            </a:extLst>
          </p:cNvPr>
          <p:cNvSpPr/>
          <p:nvPr/>
        </p:nvSpPr>
        <p:spPr>
          <a:xfrm>
            <a:off x="2158648" y="6292158"/>
            <a:ext cx="8138160" cy="108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567B6B5-DEEA-4682-87FE-97E828D7CDE3}"/>
              </a:ext>
            </a:extLst>
          </p:cNvPr>
          <p:cNvSpPr txBox="1"/>
          <p:nvPr/>
        </p:nvSpPr>
        <p:spPr>
          <a:xfrm>
            <a:off x="3760519" y="240496"/>
            <a:ext cx="6432964" cy="1708160"/>
          </a:xfrm>
          <a:prstGeom prst="rect">
            <a:avLst/>
          </a:prstGeom>
          <a:noFill/>
        </p:spPr>
        <p:txBody>
          <a:bodyPr wrap="square" rtlCol="0">
            <a:spAutoFit/>
          </a:bodyPr>
          <a:lstStyle/>
          <a:p>
            <a:r>
              <a:rPr lang="en-US" sz="3500" b="1" dirty="0">
                <a:solidFill>
                  <a:srgbClr val="002060"/>
                </a:solidFill>
              </a:rPr>
              <a:t>How do I get started with a project to address health inequalities?</a:t>
            </a:r>
            <a:endParaRPr lang="en-US" sz="3500" dirty="0">
              <a:solidFill>
                <a:srgbClr val="002060"/>
              </a:solidFill>
            </a:endParaRPr>
          </a:p>
        </p:txBody>
      </p:sp>
      <p:graphicFrame>
        <p:nvGraphicFramePr>
          <p:cNvPr id="7" name="Table 11">
            <a:extLst>
              <a:ext uri="{FF2B5EF4-FFF2-40B4-BE49-F238E27FC236}">
                <a16:creationId xmlns:a16="http://schemas.microsoft.com/office/drawing/2014/main" id="{7CA6815B-9298-4D0C-A0F1-3F3DAA8D17B5}"/>
              </a:ext>
            </a:extLst>
          </p:cNvPr>
          <p:cNvGraphicFramePr>
            <a:graphicFrameLocks noGrp="1"/>
          </p:cNvGraphicFramePr>
          <p:nvPr/>
        </p:nvGraphicFramePr>
        <p:xfrm>
          <a:off x="2808930" y="2090294"/>
          <a:ext cx="6574140" cy="3426715"/>
        </p:xfrm>
        <a:graphic>
          <a:graphicData uri="http://schemas.openxmlformats.org/drawingml/2006/table">
            <a:tbl>
              <a:tblPr firstRow="1" bandRow="1">
                <a:tableStyleId>{F5AB1C69-6EDB-4FF4-983F-18BD219EF322}</a:tableStyleId>
              </a:tblPr>
              <a:tblGrid>
                <a:gridCol w="3287070">
                  <a:extLst>
                    <a:ext uri="{9D8B030D-6E8A-4147-A177-3AD203B41FA5}">
                      <a16:colId xmlns:a16="http://schemas.microsoft.com/office/drawing/2014/main" val="3477647739"/>
                    </a:ext>
                  </a:extLst>
                </a:gridCol>
                <a:gridCol w="3287070">
                  <a:extLst>
                    <a:ext uri="{9D8B030D-6E8A-4147-A177-3AD203B41FA5}">
                      <a16:colId xmlns:a16="http://schemas.microsoft.com/office/drawing/2014/main" val="2344887742"/>
                    </a:ext>
                  </a:extLst>
                </a:gridCol>
              </a:tblGrid>
              <a:tr h="1720285">
                <a:tc>
                  <a:txBody>
                    <a:bodyPr/>
                    <a:lstStyle/>
                    <a:p>
                      <a:pPr lvl="0" algn="ctr"/>
                      <a:r>
                        <a:rPr lang="en-GB" sz="2500" b="0" kern="1200" dirty="0">
                          <a:solidFill>
                            <a:schemeClr val="accent5">
                              <a:lumMod val="75000"/>
                            </a:schemeClr>
                          </a:solidFill>
                          <a:latin typeface="+mn-lt"/>
                          <a:ea typeface="+mn-ea"/>
                          <a:cs typeface="+mn-cs"/>
                        </a:rPr>
                        <a:t>Start (very)</a:t>
                      </a:r>
                    </a:p>
                    <a:p>
                      <a:pPr lvl="0" algn="ctr"/>
                      <a:r>
                        <a:rPr lang="en-GB" sz="4000" b="1" kern="1200" dirty="0">
                          <a:solidFill>
                            <a:schemeClr val="accent5">
                              <a:lumMod val="75000"/>
                            </a:schemeClr>
                          </a:solidFill>
                          <a:latin typeface="+mn-lt"/>
                          <a:ea typeface="+mn-ea"/>
                          <a:cs typeface="+mn-cs"/>
                        </a:rPr>
                        <a:t>small</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2500" b="0" dirty="0">
                          <a:solidFill>
                            <a:schemeClr val="accent5">
                              <a:lumMod val="75000"/>
                            </a:schemeClr>
                          </a:solidFill>
                        </a:rPr>
                        <a:t>Focus on</a:t>
                      </a:r>
                    </a:p>
                    <a:p>
                      <a:pPr algn="ctr"/>
                      <a:r>
                        <a:rPr lang="en-GB" sz="4000" b="1" dirty="0">
                          <a:solidFill>
                            <a:schemeClr val="accent5">
                              <a:lumMod val="75000"/>
                            </a:schemeClr>
                          </a:solidFill>
                        </a:rPr>
                        <a:t>prevention</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80545857"/>
                  </a:ext>
                </a:extLst>
              </a:tr>
              <a:tr h="1706430">
                <a:tc>
                  <a:txBody>
                    <a:bodyPr/>
                    <a:lstStyle/>
                    <a:p>
                      <a:pPr lvl="0" algn="ctr"/>
                      <a:r>
                        <a:rPr lang="en-GB" sz="2500" b="0" kern="1200" dirty="0">
                          <a:solidFill>
                            <a:schemeClr val="accent5">
                              <a:lumMod val="75000"/>
                            </a:schemeClr>
                          </a:solidFill>
                          <a:latin typeface="+mn-lt"/>
                          <a:ea typeface="+mn-ea"/>
                          <a:cs typeface="+mn-cs"/>
                        </a:rPr>
                        <a:t>Involve</a:t>
                      </a:r>
                      <a:endParaRPr lang="en-GB" sz="2500" b="1" kern="1200" dirty="0">
                        <a:solidFill>
                          <a:schemeClr val="accent5">
                            <a:lumMod val="75000"/>
                          </a:schemeClr>
                        </a:solidFill>
                        <a:latin typeface="+mn-lt"/>
                        <a:ea typeface="+mn-ea"/>
                        <a:cs typeface="+mn-cs"/>
                      </a:endParaRPr>
                    </a:p>
                    <a:p>
                      <a:pPr lvl="0" algn="ctr"/>
                      <a:r>
                        <a:rPr lang="en-GB" sz="4000" b="1" kern="1200" dirty="0">
                          <a:solidFill>
                            <a:schemeClr val="accent5">
                              <a:lumMod val="75000"/>
                            </a:schemeClr>
                          </a:solidFill>
                          <a:latin typeface="+mn-lt"/>
                          <a:ea typeface="+mn-ea"/>
                          <a:cs typeface="+mn-cs"/>
                        </a:rPr>
                        <a:t>others</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GB" sz="2500" b="0" dirty="0">
                          <a:solidFill>
                            <a:srgbClr val="C00000"/>
                          </a:solidFill>
                        </a:rPr>
                        <a:t>One thing to </a:t>
                      </a:r>
                      <a:r>
                        <a:rPr lang="en-GB" sz="4000" b="1" dirty="0">
                          <a:solidFill>
                            <a:srgbClr val="C00000"/>
                          </a:solidFill>
                        </a:rPr>
                        <a:t>measure</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06108561"/>
                  </a:ext>
                </a:extLst>
              </a:tr>
            </a:tbl>
          </a:graphicData>
        </a:graphic>
      </p:graphicFrame>
      <p:sp>
        <p:nvSpPr>
          <p:cNvPr id="10" name="Speech Bubble: Rectangle 9">
            <a:extLst>
              <a:ext uri="{FF2B5EF4-FFF2-40B4-BE49-F238E27FC236}">
                <a16:creationId xmlns:a16="http://schemas.microsoft.com/office/drawing/2014/main" id="{B4E96DDD-9263-4ACC-B917-8E1363CE4275}"/>
              </a:ext>
            </a:extLst>
          </p:cNvPr>
          <p:cNvSpPr/>
          <p:nvPr/>
        </p:nvSpPr>
        <p:spPr>
          <a:xfrm>
            <a:off x="2875005" y="5826433"/>
            <a:ext cx="6400800" cy="411404"/>
          </a:xfrm>
          <a:prstGeom prst="wedgeRectCallout">
            <a:avLst>
              <a:gd name="adj1" fmla="val -53731"/>
              <a:gd name="adj2" fmla="val -9344"/>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5">
                    <a:lumMod val="75000"/>
                  </a:schemeClr>
                </a:solidFill>
              </a:rPr>
              <a:t>Even one patient is enough, provided you measure an outcome</a:t>
            </a:r>
          </a:p>
        </p:txBody>
      </p:sp>
    </p:spTree>
    <p:extLst>
      <p:ext uri="{BB962C8B-B14F-4D97-AF65-F5344CB8AC3E}">
        <p14:creationId xmlns:p14="http://schemas.microsoft.com/office/powerpoint/2010/main" val="31452111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peech Bubble: Rectangle 17">
            <a:extLst>
              <a:ext uri="{FF2B5EF4-FFF2-40B4-BE49-F238E27FC236}">
                <a16:creationId xmlns:a16="http://schemas.microsoft.com/office/drawing/2014/main" id="{BD38DEB8-D1B8-4704-A4B3-4DE5CC3F67C7}"/>
              </a:ext>
            </a:extLst>
          </p:cNvPr>
          <p:cNvSpPr/>
          <p:nvPr/>
        </p:nvSpPr>
        <p:spPr>
          <a:xfrm>
            <a:off x="6841389" y="2435049"/>
            <a:ext cx="3020270" cy="2018096"/>
          </a:xfrm>
          <a:prstGeom prst="wedgeRectCallout">
            <a:avLst>
              <a:gd name="adj1" fmla="val -67617"/>
              <a:gd name="adj2" fmla="val -23063"/>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dirty="0">
                <a:solidFill>
                  <a:schemeClr val="accent5">
                    <a:lumMod val="75000"/>
                  </a:schemeClr>
                </a:solidFill>
              </a:rPr>
              <a:t>Patients </a:t>
            </a:r>
            <a:r>
              <a:rPr lang="en-GB" dirty="0">
                <a:solidFill>
                  <a:srgbClr val="C00000"/>
                </a:solidFill>
              </a:rPr>
              <a:t>not able </a:t>
            </a:r>
            <a:r>
              <a:rPr lang="en-GB" dirty="0">
                <a:solidFill>
                  <a:schemeClr val="accent5">
                    <a:lumMod val="75000"/>
                  </a:schemeClr>
                </a:solidFill>
              </a:rPr>
              <a:t>to manage their own health and wellbeing see their GP </a:t>
            </a:r>
            <a:r>
              <a:rPr lang="en-GB" b="1" dirty="0">
                <a:solidFill>
                  <a:schemeClr val="accent5">
                    <a:lumMod val="75000"/>
                  </a:schemeClr>
                </a:solidFill>
              </a:rPr>
              <a:t>10 more </a:t>
            </a:r>
            <a:r>
              <a:rPr lang="en-GB" dirty="0">
                <a:solidFill>
                  <a:schemeClr val="accent5">
                    <a:lumMod val="75000"/>
                  </a:schemeClr>
                </a:solidFill>
              </a:rPr>
              <a:t>times a year – a </a:t>
            </a:r>
            <a:r>
              <a:rPr lang="en-GB" b="1" dirty="0">
                <a:solidFill>
                  <a:schemeClr val="accent5">
                    <a:lumMod val="75000"/>
                  </a:schemeClr>
                </a:solidFill>
              </a:rPr>
              <a:t>40% difference</a:t>
            </a:r>
            <a:r>
              <a:rPr lang="en-GB" dirty="0">
                <a:solidFill>
                  <a:schemeClr val="accent5">
                    <a:lumMod val="75000"/>
                  </a:schemeClr>
                </a:solidFill>
              </a:rPr>
              <a:t>, but when confidence improves, then it’s only a matter of time before physical health improves and GP contacts fall</a:t>
            </a:r>
          </a:p>
        </p:txBody>
      </p:sp>
      <p:sp>
        <p:nvSpPr>
          <p:cNvPr id="2" name="Rectangle 1">
            <a:extLst>
              <a:ext uri="{FF2B5EF4-FFF2-40B4-BE49-F238E27FC236}">
                <a16:creationId xmlns:a16="http://schemas.microsoft.com/office/drawing/2014/main" id="{3263160A-1BFB-47D4-B125-F0C6C73C94BE}"/>
              </a:ext>
            </a:extLst>
          </p:cNvPr>
          <p:cNvSpPr/>
          <p:nvPr/>
        </p:nvSpPr>
        <p:spPr>
          <a:xfrm>
            <a:off x="3769361" y="256891"/>
            <a:ext cx="6553407" cy="645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3500" b="1" dirty="0">
                <a:solidFill>
                  <a:srgbClr val="002060"/>
                </a:solidFill>
              </a:rPr>
              <a:t>Improving health confidence is key to improving population health</a:t>
            </a:r>
          </a:p>
        </p:txBody>
      </p:sp>
      <p:sp>
        <p:nvSpPr>
          <p:cNvPr id="3" name="Rectangle 2">
            <a:extLst>
              <a:ext uri="{FF2B5EF4-FFF2-40B4-BE49-F238E27FC236}">
                <a16:creationId xmlns:a16="http://schemas.microsoft.com/office/drawing/2014/main" id="{3423BF59-9C42-4A7C-B6CC-BE5DA0F9AE38}"/>
              </a:ext>
            </a:extLst>
          </p:cNvPr>
          <p:cNvSpPr/>
          <p:nvPr/>
        </p:nvSpPr>
        <p:spPr>
          <a:xfrm>
            <a:off x="1524000" y="64008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363A64BA-C7C9-42EA-B13F-546701F714BD}"/>
              </a:ext>
            </a:extLst>
          </p:cNvPr>
          <p:cNvPicPr>
            <a:picLocks noChangeAspect="1"/>
          </p:cNvPicPr>
          <p:nvPr/>
        </p:nvPicPr>
        <p:blipFill>
          <a:blip r:embed="rId3"/>
          <a:stretch>
            <a:fillRect/>
          </a:stretch>
        </p:blipFill>
        <p:spPr>
          <a:xfrm>
            <a:off x="2682182" y="2203809"/>
            <a:ext cx="3271408" cy="2150061"/>
          </a:xfrm>
          <a:prstGeom prst="rect">
            <a:avLst/>
          </a:prstGeom>
        </p:spPr>
      </p:pic>
      <p:sp>
        <p:nvSpPr>
          <p:cNvPr id="20" name="TextBox 19">
            <a:extLst>
              <a:ext uri="{FF2B5EF4-FFF2-40B4-BE49-F238E27FC236}">
                <a16:creationId xmlns:a16="http://schemas.microsoft.com/office/drawing/2014/main" id="{2179F91E-D434-4984-BFC2-81D6AF701517}"/>
              </a:ext>
            </a:extLst>
          </p:cNvPr>
          <p:cNvSpPr txBox="1"/>
          <p:nvPr/>
        </p:nvSpPr>
        <p:spPr>
          <a:xfrm rot="16200000">
            <a:off x="1483688" y="3038577"/>
            <a:ext cx="1935153" cy="295337"/>
          </a:xfrm>
          <a:prstGeom prst="rect">
            <a:avLst/>
          </a:prstGeom>
          <a:noFill/>
        </p:spPr>
        <p:txBody>
          <a:bodyPr wrap="square">
            <a:spAutoFit/>
          </a:bodyPr>
          <a:lstStyle/>
          <a:p>
            <a:pPr algn="ctr">
              <a:lnSpc>
                <a:spcPct val="110000"/>
              </a:lnSpc>
            </a:pPr>
            <a:r>
              <a:rPr lang="en-GB" sz="1300" b="1">
                <a:solidFill>
                  <a:srgbClr val="002060"/>
                </a:solidFill>
              </a:rPr>
              <a:t>GP Contacts</a:t>
            </a:r>
          </a:p>
        </p:txBody>
      </p:sp>
      <p:sp>
        <p:nvSpPr>
          <p:cNvPr id="14" name="TextBox 13">
            <a:extLst>
              <a:ext uri="{FF2B5EF4-FFF2-40B4-BE49-F238E27FC236}">
                <a16:creationId xmlns:a16="http://schemas.microsoft.com/office/drawing/2014/main" id="{4ADAF2A2-80DD-4EE9-9730-0480DAB658F0}"/>
              </a:ext>
            </a:extLst>
          </p:cNvPr>
          <p:cNvSpPr txBox="1"/>
          <p:nvPr/>
        </p:nvSpPr>
        <p:spPr>
          <a:xfrm>
            <a:off x="2735470" y="4986533"/>
            <a:ext cx="3384696" cy="1631216"/>
          </a:xfrm>
          <a:prstGeom prst="rect">
            <a:avLst/>
          </a:prstGeom>
          <a:noFill/>
        </p:spPr>
        <p:txBody>
          <a:bodyPr wrap="square">
            <a:spAutoFit/>
          </a:bodyPr>
          <a:lstStyle/>
          <a:p>
            <a:pPr algn="ctr" fontAlgn="base"/>
            <a:r>
              <a:rPr lang="en-GB" sz="2000" b="1" dirty="0">
                <a:solidFill>
                  <a:srgbClr val="002060"/>
                </a:solidFill>
              </a:rPr>
              <a:t>Q1: </a:t>
            </a:r>
            <a:r>
              <a:rPr lang="en-GB" sz="2000" dirty="0">
                <a:solidFill>
                  <a:srgbClr val="002060"/>
                </a:solidFill>
              </a:rPr>
              <a:t>How would you rate your ability managing your own health and wellbeing? </a:t>
            </a:r>
            <a:br>
              <a:rPr lang="en-GB" sz="2000" b="1" dirty="0">
                <a:solidFill>
                  <a:srgbClr val="002060"/>
                </a:solidFill>
              </a:rPr>
            </a:br>
            <a:endParaRPr lang="en-GB" sz="2000" b="1" dirty="0">
              <a:solidFill>
                <a:srgbClr val="002060"/>
              </a:solidFill>
            </a:endParaRPr>
          </a:p>
        </p:txBody>
      </p:sp>
      <p:sp>
        <p:nvSpPr>
          <p:cNvPr id="15" name="TextBox 14">
            <a:extLst>
              <a:ext uri="{FF2B5EF4-FFF2-40B4-BE49-F238E27FC236}">
                <a16:creationId xmlns:a16="http://schemas.microsoft.com/office/drawing/2014/main" id="{567643BE-FDEE-4FA3-8239-83B33770D5D5}"/>
              </a:ext>
            </a:extLst>
          </p:cNvPr>
          <p:cNvSpPr txBox="1"/>
          <p:nvPr/>
        </p:nvSpPr>
        <p:spPr>
          <a:xfrm>
            <a:off x="3048973" y="4157713"/>
            <a:ext cx="574632" cy="692497"/>
          </a:xfrm>
          <a:prstGeom prst="rect">
            <a:avLst/>
          </a:prstGeom>
          <a:solidFill>
            <a:schemeClr val="bg1"/>
          </a:solidFill>
        </p:spPr>
        <p:txBody>
          <a:bodyPr wrap="square">
            <a:spAutoFit/>
          </a:bodyPr>
          <a:lstStyle/>
          <a:p>
            <a:pPr algn="ctr" fontAlgn="base"/>
            <a:r>
              <a:rPr lang="en-GB" sz="1300" b="1" i="1">
                <a:solidFill>
                  <a:srgbClr val="C00000"/>
                </a:solidFill>
              </a:rPr>
              <a:t>1</a:t>
            </a:r>
          </a:p>
          <a:p>
            <a:pPr algn="ctr" fontAlgn="base"/>
            <a:r>
              <a:rPr lang="en-GB" sz="1300" i="1">
                <a:solidFill>
                  <a:srgbClr val="C00000"/>
                </a:solidFill>
              </a:rPr>
              <a:t>not able </a:t>
            </a:r>
            <a:endParaRPr lang="en-GB" sz="1300">
              <a:solidFill>
                <a:srgbClr val="C00000"/>
              </a:solidFill>
            </a:endParaRPr>
          </a:p>
        </p:txBody>
      </p:sp>
      <p:sp>
        <p:nvSpPr>
          <p:cNvPr id="16" name="TextBox 15">
            <a:extLst>
              <a:ext uri="{FF2B5EF4-FFF2-40B4-BE49-F238E27FC236}">
                <a16:creationId xmlns:a16="http://schemas.microsoft.com/office/drawing/2014/main" id="{FB8E3DA1-508C-43AA-880F-3A1597D12AA9}"/>
              </a:ext>
            </a:extLst>
          </p:cNvPr>
          <p:cNvSpPr txBox="1"/>
          <p:nvPr/>
        </p:nvSpPr>
        <p:spPr>
          <a:xfrm>
            <a:off x="3722707" y="4156441"/>
            <a:ext cx="649125" cy="692497"/>
          </a:xfrm>
          <a:prstGeom prst="rect">
            <a:avLst/>
          </a:prstGeom>
          <a:solidFill>
            <a:schemeClr val="bg1"/>
          </a:solidFill>
        </p:spPr>
        <p:txBody>
          <a:bodyPr wrap="square">
            <a:spAutoFit/>
          </a:bodyPr>
          <a:lstStyle/>
          <a:p>
            <a:pPr algn="ctr" fontAlgn="base"/>
            <a:r>
              <a:rPr lang="en-GB" sz="1300" b="1" i="1">
                <a:solidFill>
                  <a:srgbClr val="0070C0"/>
                </a:solidFill>
              </a:rPr>
              <a:t>2</a:t>
            </a:r>
            <a:endParaRPr lang="en-GB" sz="1300" i="1">
              <a:solidFill>
                <a:srgbClr val="0070C0"/>
              </a:solidFill>
            </a:endParaRPr>
          </a:p>
          <a:p>
            <a:pPr algn="ctr" fontAlgn="base"/>
            <a:r>
              <a:rPr lang="en-GB" sz="1300" i="1">
                <a:solidFill>
                  <a:srgbClr val="0070C0"/>
                </a:solidFill>
              </a:rPr>
              <a:t>a little able</a:t>
            </a:r>
            <a:endParaRPr lang="en-GB" sz="1300">
              <a:solidFill>
                <a:srgbClr val="0070C0"/>
              </a:solidFill>
            </a:endParaRPr>
          </a:p>
        </p:txBody>
      </p:sp>
      <p:sp>
        <p:nvSpPr>
          <p:cNvPr id="22" name="TextBox 21">
            <a:extLst>
              <a:ext uri="{FF2B5EF4-FFF2-40B4-BE49-F238E27FC236}">
                <a16:creationId xmlns:a16="http://schemas.microsoft.com/office/drawing/2014/main" id="{B649BF17-E255-42BC-8F53-30588168E2F5}"/>
              </a:ext>
            </a:extLst>
          </p:cNvPr>
          <p:cNvSpPr txBox="1"/>
          <p:nvPr/>
        </p:nvSpPr>
        <p:spPr>
          <a:xfrm>
            <a:off x="4427819" y="4157713"/>
            <a:ext cx="725639" cy="692497"/>
          </a:xfrm>
          <a:prstGeom prst="rect">
            <a:avLst/>
          </a:prstGeom>
          <a:solidFill>
            <a:schemeClr val="bg1"/>
          </a:solidFill>
        </p:spPr>
        <p:txBody>
          <a:bodyPr wrap="square">
            <a:spAutoFit/>
          </a:bodyPr>
          <a:lstStyle/>
          <a:p>
            <a:pPr algn="ctr" fontAlgn="base"/>
            <a:r>
              <a:rPr lang="en-GB" sz="1300" b="1" i="1">
                <a:solidFill>
                  <a:srgbClr val="0070C0"/>
                </a:solidFill>
              </a:rPr>
              <a:t>3</a:t>
            </a:r>
            <a:endParaRPr lang="en-GB" sz="1300" i="1">
              <a:solidFill>
                <a:srgbClr val="0070C0"/>
              </a:solidFill>
            </a:endParaRPr>
          </a:p>
          <a:p>
            <a:pPr algn="ctr" fontAlgn="base"/>
            <a:r>
              <a:rPr lang="en-GB" sz="1300" i="1">
                <a:solidFill>
                  <a:srgbClr val="0070C0"/>
                </a:solidFill>
              </a:rPr>
              <a:t>quite able</a:t>
            </a:r>
            <a:endParaRPr lang="en-GB" sz="1300">
              <a:solidFill>
                <a:srgbClr val="0070C0"/>
              </a:solidFill>
            </a:endParaRPr>
          </a:p>
        </p:txBody>
      </p:sp>
      <p:sp>
        <p:nvSpPr>
          <p:cNvPr id="24" name="TextBox 23">
            <a:extLst>
              <a:ext uri="{FF2B5EF4-FFF2-40B4-BE49-F238E27FC236}">
                <a16:creationId xmlns:a16="http://schemas.microsoft.com/office/drawing/2014/main" id="{7500F3F8-FC67-4266-82A6-6D11F190C588}"/>
              </a:ext>
            </a:extLst>
          </p:cNvPr>
          <p:cNvSpPr txBox="1"/>
          <p:nvPr/>
        </p:nvSpPr>
        <p:spPr>
          <a:xfrm>
            <a:off x="5151740" y="4153652"/>
            <a:ext cx="753632" cy="692497"/>
          </a:xfrm>
          <a:prstGeom prst="rect">
            <a:avLst/>
          </a:prstGeom>
          <a:solidFill>
            <a:schemeClr val="bg1"/>
          </a:solidFill>
        </p:spPr>
        <p:txBody>
          <a:bodyPr wrap="square">
            <a:spAutoFit/>
          </a:bodyPr>
          <a:lstStyle/>
          <a:p>
            <a:pPr algn="ctr"/>
            <a:r>
              <a:rPr lang="en-GB" sz="1300" b="1" i="1">
                <a:solidFill>
                  <a:srgbClr val="00B050"/>
                </a:solidFill>
              </a:rPr>
              <a:t>4</a:t>
            </a:r>
            <a:endParaRPr lang="en-GB" sz="1300" i="1">
              <a:solidFill>
                <a:srgbClr val="00B050"/>
              </a:solidFill>
            </a:endParaRPr>
          </a:p>
          <a:p>
            <a:pPr algn="ctr"/>
            <a:r>
              <a:rPr lang="en-GB" sz="1300" i="1">
                <a:solidFill>
                  <a:srgbClr val="00B050"/>
                </a:solidFill>
              </a:rPr>
              <a:t>very able</a:t>
            </a:r>
            <a:endParaRPr lang="en-GB" sz="1300">
              <a:solidFill>
                <a:srgbClr val="00B050"/>
              </a:solidFill>
            </a:endParaRPr>
          </a:p>
        </p:txBody>
      </p:sp>
      <p:sp>
        <p:nvSpPr>
          <p:cNvPr id="96" name="TextBox 95">
            <a:extLst>
              <a:ext uri="{FF2B5EF4-FFF2-40B4-BE49-F238E27FC236}">
                <a16:creationId xmlns:a16="http://schemas.microsoft.com/office/drawing/2014/main" id="{6CCC52DC-07BB-472E-8B3A-D3DD64BA0D2B}"/>
              </a:ext>
            </a:extLst>
          </p:cNvPr>
          <p:cNvSpPr txBox="1"/>
          <p:nvPr/>
        </p:nvSpPr>
        <p:spPr>
          <a:xfrm>
            <a:off x="6627848" y="4986533"/>
            <a:ext cx="3384696" cy="1631216"/>
          </a:xfrm>
          <a:prstGeom prst="rect">
            <a:avLst/>
          </a:prstGeom>
          <a:noFill/>
        </p:spPr>
        <p:txBody>
          <a:bodyPr wrap="square">
            <a:spAutoFit/>
          </a:bodyPr>
          <a:lstStyle/>
          <a:p>
            <a:pPr algn="ctr" fontAlgn="base"/>
            <a:r>
              <a:rPr lang="en-GB" sz="2000" b="1" dirty="0">
                <a:solidFill>
                  <a:srgbClr val="002060"/>
                </a:solidFill>
              </a:rPr>
              <a:t>Q2:</a:t>
            </a:r>
          </a:p>
          <a:p>
            <a:pPr algn="ctr" fontAlgn="base"/>
            <a:r>
              <a:rPr lang="en-GB" sz="2000" dirty="0">
                <a:solidFill>
                  <a:srgbClr val="002060"/>
                </a:solidFill>
              </a:rPr>
              <a:t>What one thing do you need to help you improve your health and wellbeing?</a:t>
            </a:r>
            <a:br>
              <a:rPr lang="en-GB" sz="2000" b="1" dirty="0">
                <a:solidFill>
                  <a:srgbClr val="002060"/>
                </a:solidFill>
              </a:rPr>
            </a:br>
            <a:endParaRPr lang="en-GB" sz="2000" b="1" dirty="0">
              <a:solidFill>
                <a:srgbClr val="002060"/>
              </a:solidFill>
            </a:endParaRPr>
          </a:p>
        </p:txBody>
      </p:sp>
      <p:sp>
        <p:nvSpPr>
          <p:cNvPr id="17" name="TextBox 16">
            <a:extLst>
              <a:ext uri="{FF2B5EF4-FFF2-40B4-BE49-F238E27FC236}">
                <a16:creationId xmlns:a16="http://schemas.microsoft.com/office/drawing/2014/main" id="{65C087FA-C996-4F6A-8718-8B7EC94FC0FC}"/>
              </a:ext>
            </a:extLst>
          </p:cNvPr>
          <p:cNvSpPr txBox="1"/>
          <p:nvPr/>
        </p:nvSpPr>
        <p:spPr>
          <a:xfrm>
            <a:off x="1623218" y="5953691"/>
            <a:ext cx="1360752" cy="830997"/>
          </a:xfrm>
          <a:prstGeom prst="rect">
            <a:avLst/>
          </a:prstGeom>
          <a:noFill/>
        </p:spPr>
        <p:txBody>
          <a:bodyPr wrap="square">
            <a:spAutoFit/>
          </a:bodyPr>
          <a:lstStyle/>
          <a:p>
            <a:pPr algn="l" fontAlgn="ctr"/>
            <a:r>
              <a:rPr lang="en-GB" sz="800" i="1" dirty="0">
                <a:solidFill>
                  <a:srgbClr val="002060"/>
                </a:solidFill>
                <a:latin typeface="Helvetica Neue"/>
              </a:rPr>
              <a:t>You can capture this using the following Snomed code: </a:t>
            </a:r>
          </a:p>
          <a:p>
            <a:pPr algn="l" fontAlgn="ctr"/>
            <a:r>
              <a:rPr lang="en-GB" sz="800" i="1" dirty="0">
                <a:solidFill>
                  <a:srgbClr val="002060"/>
                </a:solidFill>
                <a:latin typeface="Helvetica Neue"/>
              </a:rPr>
              <a:t>Patient Activation Measure Level </a:t>
            </a:r>
            <a:r>
              <a:rPr lang="en-GB" sz="800" b="1" i="1" dirty="0">
                <a:solidFill>
                  <a:srgbClr val="002060"/>
                </a:solidFill>
                <a:latin typeface="Helvetica Neue"/>
              </a:rPr>
              <a:t>962851000000103</a:t>
            </a:r>
          </a:p>
        </p:txBody>
      </p:sp>
      <p:cxnSp>
        <p:nvCxnSpPr>
          <p:cNvPr id="6" name="Connector: Curved 5">
            <a:extLst>
              <a:ext uri="{FF2B5EF4-FFF2-40B4-BE49-F238E27FC236}">
                <a16:creationId xmlns:a16="http://schemas.microsoft.com/office/drawing/2014/main" id="{0EF1972C-1B02-42AE-81F5-00EB079007AE}"/>
              </a:ext>
            </a:extLst>
          </p:cNvPr>
          <p:cNvCxnSpPr>
            <a:cxnSpLocks/>
            <a:stCxn id="17" idx="0"/>
          </p:cNvCxnSpPr>
          <p:nvPr/>
        </p:nvCxnSpPr>
        <p:spPr>
          <a:xfrm rot="5400000" flipH="1" flipV="1">
            <a:off x="2431267" y="5489358"/>
            <a:ext cx="336660" cy="592007"/>
          </a:xfrm>
          <a:prstGeom prst="curvedConnector2">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47719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EC0293-7EEC-46E7-ABAC-A60C15EA684E}"/>
              </a:ext>
            </a:extLst>
          </p:cNvPr>
          <p:cNvSpPr txBox="1"/>
          <p:nvPr/>
        </p:nvSpPr>
        <p:spPr>
          <a:xfrm>
            <a:off x="2610145" y="1428795"/>
            <a:ext cx="6432964" cy="3785652"/>
          </a:xfrm>
          <a:prstGeom prst="rect">
            <a:avLst/>
          </a:prstGeom>
          <a:noFill/>
        </p:spPr>
        <p:txBody>
          <a:bodyPr wrap="square" rtlCol="0">
            <a:spAutoFit/>
          </a:bodyPr>
          <a:lstStyle/>
          <a:p>
            <a:r>
              <a:rPr lang="en-US" sz="4000" dirty="0">
                <a:solidFill>
                  <a:srgbClr val="002060"/>
                </a:solidFill>
              </a:rPr>
              <a:t>The interventions that have the biggest impact on our populations are ones that help us </a:t>
            </a:r>
            <a:r>
              <a:rPr lang="en-US" sz="4000" b="1" dirty="0">
                <a:solidFill>
                  <a:srgbClr val="002060"/>
                </a:solidFill>
              </a:rPr>
              <a:t>move</a:t>
            </a:r>
            <a:r>
              <a:rPr lang="en-US" sz="4000" dirty="0">
                <a:solidFill>
                  <a:srgbClr val="002060"/>
                </a:solidFill>
              </a:rPr>
              <a:t>, </a:t>
            </a:r>
            <a:r>
              <a:rPr lang="en-US" sz="4000" b="1" dirty="0">
                <a:solidFill>
                  <a:srgbClr val="002060"/>
                </a:solidFill>
              </a:rPr>
              <a:t>eat </a:t>
            </a:r>
            <a:r>
              <a:rPr lang="en-US" sz="4000" dirty="0">
                <a:solidFill>
                  <a:srgbClr val="002060"/>
                </a:solidFill>
              </a:rPr>
              <a:t>better, </a:t>
            </a:r>
            <a:r>
              <a:rPr lang="en-US" sz="4000" b="1" dirty="0">
                <a:solidFill>
                  <a:srgbClr val="002060"/>
                </a:solidFill>
              </a:rPr>
              <a:t>sleep</a:t>
            </a:r>
            <a:r>
              <a:rPr lang="en-US" sz="4000" dirty="0">
                <a:solidFill>
                  <a:srgbClr val="002060"/>
                </a:solidFill>
              </a:rPr>
              <a:t> and </a:t>
            </a:r>
            <a:r>
              <a:rPr lang="en-US" sz="4000" b="1" dirty="0">
                <a:solidFill>
                  <a:srgbClr val="002060"/>
                </a:solidFill>
              </a:rPr>
              <a:t>connect</a:t>
            </a:r>
            <a:r>
              <a:rPr lang="en-US" sz="4000" dirty="0">
                <a:solidFill>
                  <a:srgbClr val="002060"/>
                </a:solidFill>
              </a:rPr>
              <a:t> with ourselves and others</a:t>
            </a:r>
          </a:p>
        </p:txBody>
      </p:sp>
      <p:sp>
        <p:nvSpPr>
          <p:cNvPr id="4" name="Rectangle 3">
            <a:extLst>
              <a:ext uri="{FF2B5EF4-FFF2-40B4-BE49-F238E27FC236}">
                <a16:creationId xmlns:a16="http://schemas.microsoft.com/office/drawing/2014/main" id="{B754400B-5771-47EB-8F64-FAACA8A028C4}"/>
              </a:ext>
            </a:extLst>
          </p:cNvPr>
          <p:cNvSpPr/>
          <p:nvPr/>
        </p:nvSpPr>
        <p:spPr>
          <a:xfrm>
            <a:off x="1524000" y="644356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EC7CADB-7847-4F58-8F16-DC4A54AED5BC}"/>
              </a:ext>
            </a:extLst>
          </p:cNvPr>
          <p:cNvSpPr txBox="1"/>
          <p:nvPr/>
        </p:nvSpPr>
        <p:spPr>
          <a:xfrm>
            <a:off x="6190770" y="6272050"/>
            <a:ext cx="4299206" cy="400110"/>
          </a:xfrm>
          <a:prstGeom prst="rect">
            <a:avLst/>
          </a:prstGeom>
          <a:noFill/>
        </p:spPr>
        <p:txBody>
          <a:bodyPr wrap="square">
            <a:spAutoFit/>
          </a:bodyPr>
          <a:lstStyle/>
          <a:p>
            <a:pPr algn="ctr" fontAlgn="base"/>
            <a:r>
              <a:rPr lang="en-GB" sz="2000" b="1" dirty="0">
                <a:solidFill>
                  <a:srgbClr val="002060"/>
                </a:solidFill>
              </a:rPr>
              <a:t>*</a:t>
            </a:r>
            <a:r>
              <a:rPr lang="en-GB" sz="2000" dirty="0">
                <a:solidFill>
                  <a:srgbClr val="002060"/>
                </a:solidFill>
              </a:rPr>
              <a:t> and measure </a:t>
            </a:r>
            <a:r>
              <a:rPr lang="en-GB" sz="2000" b="1" dirty="0">
                <a:solidFill>
                  <a:srgbClr val="002060"/>
                </a:solidFill>
              </a:rPr>
              <a:t>health confidence</a:t>
            </a:r>
          </a:p>
        </p:txBody>
      </p:sp>
    </p:spTree>
    <p:extLst>
      <p:ext uri="{BB962C8B-B14F-4D97-AF65-F5344CB8AC3E}">
        <p14:creationId xmlns:p14="http://schemas.microsoft.com/office/powerpoint/2010/main" val="41004777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EC0293-7EEC-46E7-ABAC-A60C15EA684E}"/>
              </a:ext>
            </a:extLst>
          </p:cNvPr>
          <p:cNvSpPr txBox="1"/>
          <p:nvPr/>
        </p:nvSpPr>
        <p:spPr>
          <a:xfrm>
            <a:off x="4843537" y="3075057"/>
            <a:ext cx="2504927" cy="707886"/>
          </a:xfrm>
          <a:prstGeom prst="rect">
            <a:avLst/>
          </a:prstGeom>
          <a:noFill/>
        </p:spPr>
        <p:txBody>
          <a:bodyPr wrap="square" rtlCol="0">
            <a:spAutoFit/>
          </a:bodyPr>
          <a:lstStyle/>
          <a:p>
            <a:r>
              <a:rPr lang="en-US" sz="4000" b="1" dirty="0">
                <a:solidFill>
                  <a:srgbClr val="002060"/>
                </a:solidFill>
              </a:rPr>
              <a:t>Appendix</a:t>
            </a:r>
          </a:p>
        </p:txBody>
      </p:sp>
      <p:sp>
        <p:nvSpPr>
          <p:cNvPr id="4" name="Rectangle 3">
            <a:extLst>
              <a:ext uri="{FF2B5EF4-FFF2-40B4-BE49-F238E27FC236}">
                <a16:creationId xmlns:a16="http://schemas.microsoft.com/office/drawing/2014/main" id="{B754400B-5771-47EB-8F64-FAACA8A028C4}"/>
              </a:ext>
            </a:extLst>
          </p:cNvPr>
          <p:cNvSpPr/>
          <p:nvPr/>
        </p:nvSpPr>
        <p:spPr>
          <a:xfrm>
            <a:off x="1524000" y="644356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14881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468D1EA-B67A-4A9D-AD57-3243FEF251B8}"/>
              </a:ext>
            </a:extLst>
          </p:cNvPr>
          <p:cNvPicPr>
            <a:picLocks noChangeAspect="1"/>
          </p:cNvPicPr>
          <p:nvPr/>
        </p:nvPicPr>
        <p:blipFill>
          <a:blip r:embed="rId3"/>
          <a:stretch>
            <a:fillRect/>
          </a:stretch>
        </p:blipFill>
        <p:spPr>
          <a:xfrm>
            <a:off x="2682182" y="2203809"/>
            <a:ext cx="3271408" cy="2150061"/>
          </a:xfrm>
          <a:prstGeom prst="rect">
            <a:avLst/>
          </a:prstGeom>
        </p:spPr>
      </p:pic>
      <p:sp>
        <p:nvSpPr>
          <p:cNvPr id="21" name="TextBox 20">
            <a:extLst>
              <a:ext uri="{FF2B5EF4-FFF2-40B4-BE49-F238E27FC236}">
                <a16:creationId xmlns:a16="http://schemas.microsoft.com/office/drawing/2014/main" id="{A9552DAF-380A-4C87-ADED-716BE773A1E1}"/>
              </a:ext>
            </a:extLst>
          </p:cNvPr>
          <p:cNvSpPr txBox="1"/>
          <p:nvPr/>
        </p:nvSpPr>
        <p:spPr>
          <a:xfrm rot="16200000">
            <a:off x="1483688" y="3038577"/>
            <a:ext cx="1935153" cy="295337"/>
          </a:xfrm>
          <a:prstGeom prst="rect">
            <a:avLst/>
          </a:prstGeom>
          <a:noFill/>
        </p:spPr>
        <p:txBody>
          <a:bodyPr wrap="square">
            <a:spAutoFit/>
          </a:bodyPr>
          <a:lstStyle/>
          <a:p>
            <a:pPr algn="ctr">
              <a:lnSpc>
                <a:spcPct val="110000"/>
              </a:lnSpc>
            </a:pPr>
            <a:r>
              <a:rPr lang="en-GB" sz="1300" b="1">
                <a:solidFill>
                  <a:srgbClr val="002060"/>
                </a:solidFill>
              </a:rPr>
              <a:t>GP Contacts</a:t>
            </a:r>
          </a:p>
        </p:txBody>
      </p:sp>
      <p:sp>
        <p:nvSpPr>
          <p:cNvPr id="23" name="TextBox 22">
            <a:extLst>
              <a:ext uri="{FF2B5EF4-FFF2-40B4-BE49-F238E27FC236}">
                <a16:creationId xmlns:a16="http://schemas.microsoft.com/office/drawing/2014/main" id="{CA617974-4D17-42E0-BA38-81C1D136A26B}"/>
              </a:ext>
            </a:extLst>
          </p:cNvPr>
          <p:cNvSpPr txBox="1"/>
          <p:nvPr/>
        </p:nvSpPr>
        <p:spPr>
          <a:xfrm>
            <a:off x="2735470" y="4986533"/>
            <a:ext cx="3384696" cy="1631216"/>
          </a:xfrm>
          <a:prstGeom prst="rect">
            <a:avLst/>
          </a:prstGeom>
          <a:noFill/>
        </p:spPr>
        <p:txBody>
          <a:bodyPr wrap="square">
            <a:spAutoFit/>
          </a:bodyPr>
          <a:lstStyle/>
          <a:p>
            <a:pPr algn="ctr" fontAlgn="base"/>
            <a:r>
              <a:rPr lang="en-GB" sz="2000" b="1" dirty="0">
                <a:solidFill>
                  <a:srgbClr val="002060"/>
                </a:solidFill>
              </a:rPr>
              <a:t>Q1: </a:t>
            </a:r>
            <a:r>
              <a:rPr lang="en-GB" sz="2000" dirty="0">
                <a:solidFill>
                  <a:srgbClr val="002060"/>
                </a:solidFill>
              </a:rPr>
              <a:t>How would you rate your ability managing your own health and wellbeing? </a:t>
            </a:r>
            <a:br>
              <a:rPr lang="en-GB" sz="2000" b="1" dirty="0">
                <a:solidFill>
                  <a:srgbClr val="002060"/>
                </a:solidFill>
              </a:rPr>
            </a:br>
            <a:endParaRPr lang="en-GB" sz="2000" b="1" dirty="0">
              <a:solidFill>
                <a:srgbClr val="002060"/>
              </a:solidFill>
            </a:endParaRPr>
          </a:p>
        </p:txBody>
      </p:sp>
      <p:sp>
        <p:nvSpPr>
          <p:cNvPr id="25" name="TextBox 24">
            <a:extLst>
              <a:ext uri="{FF2B5EF4-FFF2-40B4-BE49-F238E27FC236}">
                <a16:creationId xmlns:a16="http://schemas.microsoft.com/office/drawing/2014/main" id="{5E8BA7F4-E380-40C5-B710-DD7DE8CCBA96}"/>
              </a:ext>
            </a:extLst>
          </p:cNvPr>
          <p:cNvSpPr txBox="1"/>
          <p:nvPr/>
        </p:nvSpPr>
        <p:spPr>
          <a:xfrm>
            <a:off x="3048973" y="4157713"/>
            <a:ext cx="574632" cy="692497"/>
          </a:xfrm>
          <a:prstGeom prst="rect">
            <a:avLst/>
          </a:prstGeom>
          <a:solidFill>
            <a:schemeClr val="bg1"/>
          </a:solidFill>
        </p:spPr>
        <p:txBody>
          <a:bodyPr wrap="square">
            <a:spAutoFit/>
          </a:bodyPr>
          <a:lstStyle/>
          <a:p>
            <a:pPr algn="ctr" fontAlgn="base"/>
            <a:r>
              <a:rPr lang="en-GB" sz="1300" b="1" i="1">
                <a:solidFill>
                  <a:srgbClr val="C00000"/>
                </a:solidFill>
              </a:rPr>
              <a:t>1</a:t>
            </a:r>
          </a:p>
          <a:p>
            <a:pPr algn="ctr" fontAlgn="base"/>
            <a:r>
              <a:rPr lang="en-GB" sz="1300" i="1">
                <a:solidFill>
                  <a:srgbClr val="C00000"/>
                </a:solidFill>
              </a:rPr>
              <a:t>not able </a:t>
            </a:r>
            <a:endParaRPr lang="en-GB" sz="1300">
              <a:solidFill>
                <a:srgbClr val="C00000"/>
              </a:solidFill>
            </a:endParaRPr>
          </a:p>
        </p:txBody>
      </p:sp>
      <p:sp>
        <p:nvSpPr>
          <p:cNvPr id="26" name="TextBox 25">
            <a:extLst>
              <a:ext uri="{FF2B5EF4-FFF2-40B4-BE49-F238E27FC236}">
                <a16:creationId xmlns:a16="http://schemas.microsoft.com/office/drawing/2014/main" id="{2AC9ECE5-8D52-41F5-9E9D-54B7AE6C8E9B}"/>
              </a:ext>
            </a:extLst>
          </p:cNvPr>
          <p:cNvSpPr txBox="1"/>
          <p:nvPr/>
        </p:nvSpPr>
        <p:spPr>
          <a:xfrm>
            <a:off x="3722707" y="4156441"/>
            <a:ext cx="649125" cy="692497"/>
          </a:xfrm>
          <a:prstGeom prst="rect">
            <a:avLst/>
          </a:prstGeom>
          <a:solidFill>
            <a:schemeClr val="bg1"/>
          </a:solidFill>
        </p:spPr>
        <p:txBody>
          <a:bodyPr wrap="square">
            <a:spAutoFit/>
          </a:bodyPr>
          <a:lstStyle/>
          <a:p>
            <a:pPr algn="ctr" fontAlgn="base"/>
            <a:r>
              <a:rPr lang="en-GB" sz="1300" b="1" i="1">
                <a:solidFill>
                  <a:srgbClr val="0070C0"/>
                </a:solidFill>
              </a:rPr>
              <a:t>2</a:t>
            </a:r>
            <a:endParaRPr lang="en-GB" sz="1300" i="1">
              <a:solidFill>
                <a:srgbClr val="0070C0"/>
              </a:solidFill>
            </a:endParaRPr>
          </a:p>
          <a:p>
            <a:pPr algn="ctr" fontAlgn="base"/>
            <a:r>
              <a:rPr lang="en-GB" sz="1300" i="1">
                <a:solidFill>
                  <a:srgbClr val="0070C0"/>
                </a:solidFill>
              </a:rPr>
              <a:t>a little able</a:t>
            </a:r>
            <a:endParaRPr lang="en-GB" sz="1300">
              <a:solidFill>
                <a:srgbClr val="0070C0"/>
              </a:solidFill>
            </a:endParaRPr>
          </a:p>
        </p:txBody>
      </p:sp>
      <p:sp>
        <p:nvSpPr>
          <p:cNvPr id="27" name="TextBox 26">
            <a:extLst>
              <a:ext uri="{FF2B5EF4-FFF2-40B4-BE49-F238E27FC236}">
                <a16:creationId xmlns:a16="http://schemas.microsoft.com/office/drawing/2014/main" id="{918FE606-9740-40CF-9F0C-D9A4FDD5708C}"/>
              </a:ext>
            </a:extLst>
          </p:cNvPr>
          <p:cNvSpPr txBox="1"/>
          <p:nvPr/>
        </p:nvSpPr>
        <p:spPr>
          <a:xfrm>
            <a:off x="4427819" y="4157713"/>
            <a:ext cx="725639" cy="692497"/>
          </a:xfrm>
          <a:prstGeom prst="rect">
            <a:avLst/>
          </a:prstGeom>
          <a:solidFill>
            <a:schemeClr val="bg1"/>
          </a:solidFill>
        </p:spPr>
        <p:txBody>
          <a:bodyPr wrap="square">
            <a:spAutoFit/>
          </a:bodyPr>
          <a:lstStyle/>
          <a:p>
            <a:pPr algn="ctr" fontAlgn="base"/>
            <a:r>
              <a:rPr lang="en-GB" sz="1300" b="1" i="1">
                <a:solidFill>
                  <a:srgbClr val="0070C0"/>
                </a:solidFill>
              </a:rPr>
              <a:t>3</a:t>
            </a:r>
            <a:endParaRPr lang="en-GB" sz="1300" i="1">
              <a:solidFill>
                <a:srgbClr val="0070C0"/>
              </a:solidFill>
            </a:endParaRPr>
          </a:p>
          <a:p>
            <a:pPr algn="ctr" fontAlgn="base"/>
            <a:r>
              <a:rPr lang="en-GB" sz="1300" i="1">
                <a:solidFill>
                  <a:srgbClr val="0070C0"/>
                </a:solidFill>
              </a:rPr>
              <a:t>quite able</a:t>
            </a:r>
            <a:endParaRPr lang="en-GB" sz="1300">
              <a:solidFill>
                <a:srgbClr val="0070C0"/>
              </a:solidFill>
            </a:endParaRPr>
          </a:p>
        </p:txBody>
      </p:sp>
      <p:sp>
        <p:nvSpPr>
          <p:cNvPr id="28" name="TextBox 27">
            <a:extLst>
              <a:ext uri="{FF2B5EF4-FFF2-40B4-BE49-F238E27FC236}">
                <a16:creationId xmlns:a16="http://schemas.microsoft.com/office/drawing/2014/main" id="{85B11FB0-40F2-450F-83D7-7C3A296F054D}"/>
              </a:ext>
            </a:extLst>
          </p:cNvPr>
          <p:cNvSpPr txBox="1"/>
          <p:nvPr/>
        </p:nvSpPr>
        <p:spPr>
          <a:xfrm>
            <a:off x="5151740" y="4153652"/>
            <a:ext cx="753632" cy="692497"/>
          </a:xfrm>
          <a:prstGeom prst="rect">
            <a:avLst/>
          </a:prstGeom>
          <a:solidFill>
            <a:schemeClr val="bg1"/>
          </a:solidFill>
        </p:spPr>
        <p:txBody>
          <a:bodyPr wrap="square">
            <a:spAutoFit/>
          </a:bodyPr>
          <a:lstStyle/>
          <a:p>
            <a:pPr algn="ctr"/>
            <a:r>
              <a:rPr lang="en-GB" sz="1300" b="1" i="1">
                <a:solidFill>
                  <a:srgbClr val="00B050"/>
                </a:solidFill>
              </a:rPr>
              <a:t>4</a:t>
            </a:r>
            <a:endParaRPr lang="en-GB" sz="1300" i="1">
              <a:solidFill>
                <a:srgbClr val="00B050"/>
              </a:solidFill>
            </a:endParaRPr>
          </a:p>
          <a:p>
            <a:pPr algn="ctr"/>
            <a:r>
              <a:rPr lang="en-GB" sz="1300" i="1">
                <a:solidFill>
                  <a:srgbClr val="00B050"/>
                </a:solidFill>
              </a:rPr>
              <a:t>very able</a:t>
            </a:r>
            <a:endParaRPr lang="en-GB" sz="1300">
              <a:solidFill>
                <a:srgbClr val="00B050"/>
              </a:solidFill>
            </a:endParaRPr>
          </a:p>
        </p:txBody>
      </p:sp>
      <p:sp>
        <p:nvSpPr>
          <p:cNvPr id="2" name="Rectangle 1">
            <a:extLst>
              <a:ext uri="{FF2B5EF4-FFF2-40B4-BE49-F238E27FC236}">
                <a16:creationId xmlns:a16="http://schemas.microsoft.com/office/drawing/2014/main" id="{3263160A-1BFB-47D4-B125-F0C6C73C94BE}"/>
              </a:ext>
            </a:extLst>
          </p:cNvPr>
          <p:cNvSpPr/>
          <p:nvPr/>
        </p:nvSpPr>
        <p:spPr>
          <a:xfrm>
            <a:off x="3769361" y="256891"/>
            <a:ext cx="6553407" cy="645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3500" b="1" dirty="0">
                <a:solidFill>
                  <a:srgbClr val="002060"/>
                </a:solidFill>
              </a:rPr>
              <a:t>How to estimate the impact of your project on NHS demand</a:t>
            </a:r>
          </a:p>
          <a:p>
            <a:endParaRPr lang="en-GB" sz="3500" b="1" dirty="0">
              <a:solidFill>
                <a:srgbClr val="002060"/>
              </a:solidFill>
            </a:endParaRPr>
          </a:p>
        </p:txBody>
      </p:sp>
      <p:sp>
        <p:nvSpPr>
          <p:cNvPr id="3" name="Rectangle 2">
            <a:extLst>
              <a:ext uri="{FF2B5EF4-FFF2-40B4-BE49-F238E27FC236}">
                <a16:creationId xmlns:a16="http://schemas.microsoft.com/office/drawing/2014/main" id="{3423BF59-9C42-4A7C-B6CC-BE5DA0F9AE38}"/>
              </a:ext>
            </a:extLst>
          </p:cNvPr>
          <p:cNvSpPr/>
          <p:nvPr/>
        </p:nvSpPr>
        <p:spPr>
          <a:xfrm>
            <a:off x="1524000" y="64008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rrow: Down 3">
            <a:extLst>
              <a:ext uri="{FF2B5EF4-FFF2-40B4-BE49-F238E27FC236}">
                <a16:creationId xmlns:a16="http://schemas.microsoft.com/office/drawing/2014/main" id="{54A2F935-91BF-4B9C-A81D-C57824F5C427}"/>
              </a:ext>
            </a:extLst>
          </p:cNvPr>
          <p:cNvSpPr/>
          <p:nvPr/>
        </p:nvSpPr>
        <p:spPr>
          <a:xfrm>
            <a:off x="3937696" y="3359599"/>
            <a:ext cx="292213" cy="692498"/>
          </a:xfrm>
          <a:prstGeom prst="downArrow">
            <a:avLst>
              <a:gd name="adj1" fmla="val 73418"/>
              <a:gd name="adj2" fmla="val 5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100" b="1" dirty="0"/>
              <a:t>Before</a:t>
            </a:r>
          </a:p>
        </p:txBody>
      </p:sp>
      <p:sp>
        <p:nvSpPr>
          <p:cNvPr id="18" name="Arrow: Down 17">
            <a:extLst>
              <a:ext uri="{FF2B5EF4-FFF2-40B4-BE49-F238E27FC236}">
                <a16:creationId xmlns:a16="http://schemas.microsoft.com/office/drawing/2014/main" id="{66039322-4EA8-4BF2-9F75-3D3E5C881580}"/>
              </a:ext>
            </a:extLst>
          </p:cNvPr>
          <p:cNvSpPr/>
          <p:nvPr/>
        </p:nvSpPr>
        <p:spPr>
          <a:xfrm>
            <a:off x="4668915" y="3359213"/>
            <a:ext cx="292213" cy="692498"/>
          </a:xfrm>
          <a:prstGeom prst="downArrow">
            <a:avLst>
              <a:gd name="adj1" fmla="val 73418"/>
              <a:gd name="adj2"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100" b="1" dirty="0"/>
              <a:t>After</a:t>
            </a:r>
          </a:p>
        </p:txBody>
      </p:sp>
      <p:sp>
        <p:nvSpPr>
          <p:cNvPr id="17" name="Speech Bubble: Rectangle 16">
            <a:extLst>
              <a:ext uri="{FF2B5EF4-FFF2-40B4-BE49-F238E27FC236}">
                <a16:creationId xmlns:a16="http://schemas.microsoft.com/office/drawing/2014/main" id="{9E5B9BD2-9E5F-49FD-9C86-C7E8E74A6300}"/>
              </a:ext>
            </a:extLst>
          </p:cNvPr>
          <p:cNvSpPr/>
          <p:nvPr/>
        </p:nvSpPr>
        <p:spPr>
          <a:xfrm>
            <a:off x="6841389" y="2435049"/>
            <a:ext cx="3020270" cy="3128989"/>
          </a:xfrm>
          <a:prstGeom prst="wedgeRectCallout">
            <a:avLst>
              <a:gd name="adj1" fmla="val -67617"/>
              <a:gd name="adj2" fmla="val -23063"/>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GB" b="1" dirty="0">
                <a:solidFill>
                  <a:schemeClr val="accent5">
                    <a:lumMod val="75000"/>
                  </a:schemeClr>
                </a:solidFill>
              </a:rPr>
              <a:t>Example</a:t>
            </a:r>
            <a:r>
              <a:rPr lang="en-GB" dirty="0">
                <a:solidFill>
                  <a:schemeClr val="accent5">
                    <a:lumMod val="75000"/>
                  </a:schemeClr>
                </a:solidFill>
              </a:rPr>
              <a:t>: Patients started with an average score of </a:t>
            </a:r>
            <a:r>
              <a:rPr lang="en-GB" b="1" dirty="0">
                <a:solidFill>
                  <a:schemeClr val="accent5">
                    <a:lumMod val="75000"/>
                  </a:schemeClr>
                </a:solidFill>
              </a:rPr>
              <a:t>2.1</a:t>
            </a:r>
            <a:r>
              <a:rPr lang="en-GB" dirty="0">
                <a:solidFill>
                  <a:schemeClr val="accent5">
                    <a:lumMod val="75000"/>
                  </a:schemeClr>
                </a:solidFill>
              </a:rPr>
              <a:t> and their score rose to </a:t>
            </a:r>
            <a:r>
              <a:rPr lang="en-GB" b="1" dirty="0">
                <a:solidFill>
                  <a:schemeClr val="accent5">
                    <a:lumMod val="75000"/>
                  </a:schemeClr>
                </a:solidFill>
              </a:rPr>
              <a:t>3.1</a:t>
            </a:r>
          </a:p>
          <a:p>
            <a:pPr>
              <a:lnSpc>
                <a:spcPct val="110000"/>
              </a:lnSpc>
            </a:pPr>
            <a:endParaRPr lang="en-GB" dirty="0">
              <a:solidFill>
                <a:schemeClr val="accent5">
                  <a:lumMod val="75000"/>
                </a:schemeClr>
              </a:solidFill>
            </a:endParaRPr>
          </a:p>
          <a:p>
            <a:pPr>
              <a:lnSpc>
                <a:spcPct val="110000"/>
              </a:lnSpc>
            </a:pPr>
            <a:r>
              <a:rPr lang="en-GB" b="1" dirty="0">
                <a:solidFill>
                  <a:schemeClr val="accent5">
                    <a:lumMod val="75000"/>
                  </a:schemeClr>
                </a:solidFill>
              </a:rPr>
              <a:t>= (3.1-2.1) / 3 x £1670 = £557</a:t>
            </a:r>
          </a:p>
          <a:p>
            <a:pPr>
              <a:lnSpc>
                <a:spcPct val="110000"/>
              </a:lnSpc>
            </a:pPr>
            <a:endParaRPr lang="en-GB" dirty="0">
              <a:solidFill>
                <a:schemeClr val="accent5">
                  <a:lumMod val="75000"/>
                </a:schemeClr>
              </a:solidFill>
            </a:endParaRPr>
          </a:p>
          <a:p>
            <a:pPr>
              <a:lnSpc>
                <a:spcPct val="110000"/>
              </a:lnSpc>
            </a:pPr>
            <a:r>
              <a:rPr lang="en-GB" dirty="0">
                <a:solidFill>
                  <a:schemeClr val="accent5">
                    <a:lumMod val="75000"/>
                  </a:schemeClr>
                </a:solidFill>
              </a:rPr>
              <a:t>This rise is correlated to primary and secondary care demand savings of </a:t>
            </a:r>
            <a:r>
              <a:rPr lang="en-GB" b="1" dirty="0">
                <a:solidFill>
                  <a:schemeClr val="accent5">
                    <a:lumMod val="75000"/>
                  </a:schemeClr>
                </a:solidFill>
              </a:rPr>
              <a:t>£557 </a:t>
            </a:r>
            <a:r>
              <a:rPr lang="en-GB" dirty="0">
                <a:solidFill>
                  <a:schemeClr val="accent5">
                    <a:lumMod val="75000"/>
                  </a:schemeClr>
                </a:solidFill>
              </a:rPr>
              <a:t>per patient per year. This includes a reduction of about </a:t>
            </a:r>
            <a:r>
              <a:rPr lang="en-GB" b="1" dirty="0">
                <a:solidFill>
                  <a:schemeClr val="accent5">
                    <a:lumMod val="75000"/>
                  </a:schemeClr>
                </a:solidFill>
              </a:rPr>
              <a:t>5 GP appointments </a:t>
            </a:r>
            <a:r>
              <a:rPr lang="en-GB" dirty="0">
                <a:solidFill>
                  <a:schemeClr val="accent5">
                    <a:lumMod val="75000"/>
                  </a:schemeClr>
                </a:solidFill>
              </a:rPr>
              <a:t>(see chart)</a:t>
            </a:r>
          </a:p>
        </p:txBody>
      </p:sp>
    </p:spTree>
    <p:extLst>
      <p:ext uri="{BB962C8B-B14F-4D97-AF65-F5344CB8AC3E}">
        <p14:creationId xmlns:p14="http://schemas.microsoft.com/office/powerpoint/2010/main" val="34130340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54400B-5771-47EB-8F64-FAACA8A028C4}"/>
              </a:ext>
            </a:extLst>
          </p:cNvPr>
          <p:cNvSpPr/>
          <p:nvPr/>
        </p:nvSpPr>
        <p:spPr>
          <a:xfrm>
            <a:off x="1524000" y="6423359"/>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C33EA217-06CC-4DC6-AD01-F0D7E4EA4660}"/>
              </a:ext>
            </a:extLst>
          </p:cNvPr>
          <p:cNvSpPr txBox="1"/>
          <p:nvPr/>
        </p:nvSpPr>
        <p:spPr>
          <a:xfrm>
            <a:off x="3780184" y="257107"/>
            <a:ext cx="6504863" cy="1138773"/>
          </a:xfrm>
          <a:prstGeom prst="rect">
            <a:avLst/>
          </a:prstGeom>
          <a:noFill/>
        </p:spPr>
        <p:txBody>
          <a:bodyPr wrap="square" rtlCol="0">
            <a:spAutoFit/>
          </a:bodyPr>
          <a:lstStyle/>
          <a:p>
            <a:r>
              <a:rPr lang="en-US" sz="3400" b="1" dirty="0">
                <a:solidFill>
                  <a:srgbClr val="002060"/>
                </a:solidFill>
              </a:rPr>
              <a:t>Simple searches to identify the most ‘impactable’ patients</a:t>
            </a:r>
            <a:endParaRPr lang="en-US" sz="3400" dirty="0">
              <a:solidFill>
                <a:srgbClr val="002060"/>
              </a:solidFill>
            </a:endParaRPr>
          </a:p>
        </p:txBody>
      </p:sp>
      <p:sp>
        <p:nvSpPr>
          <p:cNvPr id="15" name="Speech Bubble: Rectangle 14">
            <a:extLst>
              <a:ext uri="{FF2B5EF4-FFF2-40B4-BE49-F238E27FC236}">
                <a16:creationId xmlns:a16="http://schemas.microsoft.com/office/drawing/2014/main" id="{8389B3F9-10F3-47D3-A3C5-8896143CE4FB}"/>
              </a:ext>
            </a:extLst>
          </p:cNvPr>
          <p:cNvSpPr/>
          <p:nvPr/>
        </p:nvSpPr>
        <p:spPr>
          <a:xfrm>
            <a:off x="2325748" y="1891026"/>
            <a:ext cx="7550590" cy="2241028"/>
          </a:xfrm>
          <a:prstGeom prst="wedgeRectCallout">
            <a:avLst>
              <a:gd name="adj1" fmla="val 5162"/>
              <a:gd name="adj2" fmla="val 15046"/>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108000" rIns="216000" rtlCol="0" anchor="t"/>
          <a:lstStyle/>
          <a:p>
            <a:pPr marL="285750" indent="-285750">
              <a:spcBef>
                <a:spcPts val="600"/>
              </a:spcBef>
              <a:spcAft>
                <a:spcPts val="600"/>
              </a:spcAft>
              <a:buFont typeface="Arial" panose="020B0604020202020204" pitchFamily="34" charset="0"/>
              <a:buChar char="•"/>
            </a:pPr>
            <a:r>
              <a:rPr lang="en-GB" sz="2400" b="1" dirty="0">
                <a:solidFill>
                  <a:srgbClr val="002060"/>
                </a:solidFill>
              </a:rPr>
              <a:t>Medically </a:t>
            </a:r>
            <a:r>
              <a:rPr lang="en-GB" sz="2400" dirty="0">
                <a:solidFill>
                  <a:srgbClr val="002060"/>
                </a:solidFill>
              </a:rPr>
              <a:t>complex? - Use </a:t>
            </a:r>
            <a:r>
              <a:rPr lang="en-GB" sz="2400" b="1" dirty="0">
                <a:solidFill>
                  <a:srgbClr val="002060"/>
                </a:solidFill>
              </a:rPr>
              <a:t>repeat medications</a:t>
            </a:r>
          </a:p>
          <a:p>
            <a:pPr marL="285750" indent="-285750">
              <a:spcBef>
                <a:spcPts val="600"/>
              </a:spcBef>
              <a:spcAft>
                <a:spcPts val="600"/>
              </a:spcAft>
              <a:buFont typeface="Arial" panose="020B0604020202020204" pitchFamily="34" charset="0"/>
              <a:buChar char="•"/>
            </a:pPr>
            <a:r>
              <a:rPr lang="en-GB" sz="2400" b="1" dirty="0">
                <a:solidFill>
                  <a:srgbClr val="002060"/>
                </a:solidFill>
              </a:rPr>
              <a:t>Mental health </a:t>
            </a:r>
            <a:r>
              <a:rPr lang="en-GB" sz="2400" dirty="0">
                <a:solidFill>
                  <a:srgbClr val="002060"/>
                </a:solidFill>
              </a:rPr>
              <a:t>need? -</a:t>
            </a:r>
            <a:r>
              <a:rPr lang="en-GB" sz="2400" b="1" dirty="0">
                <a:solidFill>
                  <a:srgbClr val="002060"/>
                </a:solidFill>
              </a:rPr>
              <a:t> </a:t>
            </a:r>
            <a:r>
              <a:rPr lang="en-GB" sz="2400" dirty="0">
                <a:solidFill>
                  <a:srgbClr val="002060"/>
                </a:solidFill>
              </a:rPr>
              <a:t>Use </a:t>
            </a:r>
            <a:r>
              <a:rPr lang="en-GB" sz="2400" b="1" dirty="0">
                <a:solidFill>
                  <a:srgbClr val="002060"/>
                </a:solidFill>
              </a:rPr>
              <a:t>anxiety coding</a:t>
            </a:r>
          </a:p>
          <a:p>
            <a:pPr marL="285750" indent="-285750">
              <a:spcBef>
                <a:spcPts val="600"/>
              </a:spcBef>
              <a:spcAft>
                <a:spcPts val="600"/>
              </a:spcAft>
              <a:buFont typeface="Arial" panose="020B0604020202020204" pitchFamily="34" charset="0"/>
              <a:buChar char="•"/>
            </a:pPr>
            <a:r>
              <a:rPr lang="en-GB" sz="2400" b="1" dirty="0">
                <a:solidFill>
                  <a:srgbClr val="002060"/>
                </a:solidFill>
              </a:rPr>
              <a:t>Lifestyle </a:t>
            </a:r>
            <a:r>
              <a:rPr lang="en-GB" sz="2400" dirty="0">
                <a:solidFill>
                  <a:srgbClr val="002060"/>
                </a:solidFill>
              </a:rPr>
              <a:t>need? - Use </a:t>
            </a:r>
            <a:r>
              <a:rPr lang="en-GB" sz="2400" b="1" dirty="0">
                <a:solidFill>
                  <a:srgbClr val="002060"/>
                </a:solidFill>
              </a:rPr>
              <a:t>BMI</a:t>
            </a:r>
          </a:p>
          <a:p>
            <a:pPr marL="285750" indent="-285750">
              <a:spcBef>
                <a:spcPts val="600"/>
              </a:spcBef>
              <a:spcAft>
                <a:spcPts val="600"/>
              </a:spcAft>
              <a:buFont typeface="Arial" panose="020B0604020202020204" pitchFamily="34" charset="0"/>
              <a:buChar char="•"/>
            </a:pPr>
            <a:r>
              <a:rPr lang="en-GB" sz="2400" b="1" dirty="0">
                <a:solidFill>
                  <a:srgbClr val="002060"/>
                </a:solidFill>
              </a:rPr>
              <a:t>Social</a:t>
            </a:r>
            <a:r>
              <a:rPr lang="en-GB" sz="2400" dirty="0">
                <a:solidFill>
                  <a:srgbClr val="002060"/>
                </a:solidFill>
              </a:rPr>
              <a:t> need? – Use </a:t>
            </a:r>
            <a:r>
              <a:rPr lang="en-GB" sz="2400" b="1" dirty="0">
                <a:solidFill>
                  <a:srgbClr val="002060"/>
                </a:solidFill>
              </a:rPr>
              <a:t>GP appts </a:t>
            </a:r>
            <a:r>
              <a:rPr lang="en-GB" sz="2400" dirty="0">
                <a:solidFill>
                  <a:srgbClr val="002060"/>
                </a:solidFill>
              </a:rPr>
              <a:t>and look who’s left</a:t>
            </a:r>
          </a:p>
          <a:p>
            <a:pPr marL="285750" indent="-285750">
              <a:spcBef>
                <a:spcPts val="600"/>
              </a:spcBef>
              <a:spcAft>
                <a:spcPts val="600"/>
              </a:spcAft>
              <a:buFont typeface="Arial" panose="020B0604020202020204" pitchFamily="34" charset="0"/>
              <a:buChar char="•"/>
            </a:pPr>
            <a:endParaRPr lang="en-GB" sz="2400" dirty="0">
              <a:solidFill>
                <a:srgbClr val="002060"/>
              </a:solidFill>
            </a:endParaRPr>
          </a:p>
          <a:p>
            <a:pPr marL="285750" indent="-285750">
              <a:spcBef>
                <a:spcPts val="600"/>
              </a:spcBef>
              <a:spcAft>
                <a:spcPts val="600"/>
              </a:spcAft>
              <a:buFont typeface="Arial" panose="020B0604020202020204" pitchFamily="34" charset="0"/>
              <a:buChar char="•"/>
            </a:pPr>
            <a:endParaRPr lang="en-GB" sz="2400" dirty="0">
              <a:solidFill>
                <a:srgbClr val="002060"/>
              </a:solidFill>
            </a:endParaRPr>
          </a:p>
          <a:p>
            <a:pPr>
              <a:spcAft>
                <a:spcPts val="300"/>
              </a:spcAft>
            </a:pPr>
            <a:endParaRPr lang="en-GB" sz="1600" dirty="0">
              <a:solidFill>
                <a:srgbClr val="002060"/>
              </a:solidFill>
            </a:endParaRPr>
          </a:p>
          <a:p>
            <a:pPr>
              <a:spcAft>
                <a:spcPts val="300"/>
              </a:spcAft>
            </a:pPr>
            <a:endParaRPr lang="en-GB" sz="1600" dirty="0">
              <a:solidFill>
                <a:srgbClr val="002060"/>
              </a:solidFill>
            </a:endParaRPr>
          </a:p>
          <a:p>
            <a:pPr>
              <a:spcAft>
                <a:spcPts val="300"/>
              </a:spcAft>
            </a:pPr>
            <a:endParaRPr lang="en-GB" sz="1600" dirty="0">
              <a:solidFill>
                <a:srgbClr val="002060"/>
              </a:solidFill>
            </a:endParaRPr>
          </a:p>
          <a:p>
            <a:pPr>
              <a:spcAft>
                <a:spcPts val="300"/>
              </a:spcAft>
            </a:pPr>
            <a:endParaRPr lang="en-GB" sz="1600" dirty="0">
              <a:solidFill>
                <a:srgbClr val="002060"/>
              </a:solidFill>
            </a:endParaRPr>
          </a:p>
          <a:p>
            <a:pPr>
              <a:spcAft>
                <a:spcPts val="300"/>
              </a:spcAft>
            </a:pPr>
            <a:endParaRPr lang="en-GB" dirty="0">
              <a:solidFill>
                <a:srgbClr val="002060"/>
              </a:solidFill>
            </a:endParaRPr>
          </a:p>
          <a:p>
            <a:pPr>
              <a:spcAft>
                <a:spcPts val="300"/>
              </a:spcAft>
            </a:pPr>
            <a:endParaRPr lang="en-GB" sz="1500" b="1" dirty="0">
              <a:solidFill>
                <a:srgbClr val="002060"/>
              </a:solidFill>
            </a:endParaRPr>
          </a:p>
        </p:txBody>
      </p:sp>
      <p:sp>
        <p:nvSpPr>
          <p:cNvPr id="5" name="Speech Bubble: Rectangle 4">
            <a:extLst>
              <a:ext uri="{FF2B5EF4-FFF2-40B4-BE49-F238E27FC236}">
                <a16:creationId xmlns:a16="http://schemas.microsoft.com/office/drawing/2014/main" id="{0D7A38B4-A181-4B8F-B052-7EE37C375C63}"/>
              </a:ext>
            </a:extLst>
          </p:cNvPr>
          <p:cNvSpPr/>
          <p:nvPr/>
        </p:nvSpPr>
        <p:spPr>
          <a:xfrm>
            <a:off x="2325748" y="4275172"/>
            <a:ext cx="7550590" cy="2241028"/>
          </a:xfrm>
          <a:prstGeom prst="wedgeRectCallout">
            <a:avLst>
              <a:gd name="adj1" fmla="val 5162"/>
              <a:gd name="adj2" fmla="val 1504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52000" tIns="108000" rIns="216000" rtlCol="0" anchor="t"/>
          <a:lstStyle/>
          <a:p>
            <a:pPr marL="285750" indent="-285750">
              <a:spcBef>
                <a:spcPts val="600"/>
              </a:spcBef>
              <a:spcAft>
                <a:spcPts val="600"/>
              </a:spcAft>
              <a:buFont typeface="Arial" panose="020B0604020202020204" pitchFamily="34" charset="0"/>
              <a:buChar char="•"/>
            </a:pPr>
            <a:r>
              <a:rPr lang="en-GB" dirty="0">
                <a:solidFill>
                  <a:srgbClr val="002060"/>
                </a:solidFill>
              </a:rPr>
              <a:t>Look for change or the ‘vector’ to further refine</a:t>
            </a:r>
          </a:p>
          <a:p>
            <a:pPr marL="285750" indent="-285750">
              <a:spcBef>
                <a:spcPts val="600"/>
              </a:spcBef>
              <a:spcAft>
                <a:spcPts val="600"/>
              </a:spcAft>
              <a:buFont typeface="Arial" panose="020B0604020202020204" pitchFamily="34" charset="0"/>
              <a:buChar char="•"/>
            </a:pPr>
            <a:r>
              <a:rPr lang="en-GB" dirty="0">
                <a:solidFill>
                  <a:srgbClr val="002060"/>
                </a:solidFill>
              </a:rPr>
              <a:t>Combine these and play with the thresholds to get to the right number of patients</a:t>
            </a:r>
          </a:p>
          <a:p>
            <a:pPr marL="285750" indent="-285750">
              <a:spcBef>
                <a:spcPts val="600"/>
              </a:spcBef>
              <a:spcAft>
                <a:spcPts val="600"/>
              </a:spcAft>
              <a:buFont typeface="Arial" panose="020B0604020202020204" pitchFamily="34" charset="0"/>
              <a:buChar char="•"/>
            </a:pPr>
            <a:r>
              <a:rPr lang="en-GB" dirty="0">
                <a:solidFill>
                  <a:srgbClr val="002060"/>
                </a:solidFill>
              </a:rPr>
              <a:t>Use </a:t>
            </a:r>
            <a:r>
              <a:rPr lang="en-GB" b="1" dirty="0">
                <a:solidFill>
                  <a:srgbClr val="002060"/>
                </a:solidFill>
              </a:rPr>
              <a:t>Townsend score </a:t>
            </a:r>
            <a:r>
              <a:rPr lang="en-GB" dirty="0">
                <a:solidFill>
                  <a:srgbClr val="002060"/>
                </a:solidFill>
              </a:rPr>
              <a:t>to look for people in deprived areas (the higher the score the more deprived the area). This is stored in under the patient contact details when you’re building a search</a:t>
            </a:r>
          </a:p>
          <a:p>
            <a:pPr marL="285750" indent="-285750">
              <a:spcBef>
                <a:spcPts val="600"/>
              </a:spcBef>
              <a:spcAft>
                <a:spcPts val="600"/>
              </a:spcAft>
              <a:buFont typeface="Arial" panose="020B0604020202020204" pitchFamily="34" charset="0"/>
              <a:buChar char="•"/>
            </a:pPr>
            <a:endParaRPr lang="en-GB" sz="2400" dirty="0">
              <a:solidFill>
                <a:srgbClr val="002060"/>
              </a:solidFill>
            </a:endParaRPr>
          </a:p>
          <a:p>
            <a:pPr marL="285750" indent="-285750">
              <a:spcBef>
                <a:spcPts val="600"/>
              </a:spcBef>
              <a:spcAft>
                <a:spcPts val="600"/>
              </a:spcAft>
              <a:buFont typeface="Arial" panose="020B0604020202020204" pitchFamily="34" charset="0"/>
              <a:buChar char="•"/>
            </a:pPr>
            <a:endParaRPr lang="en-GB" sz="2400" dirty="0">
              <a:solidFill>
                <a:srgbClr val="002060"/>
              </a:solidFill>
            </a:endParaRPr>
          </a:p>
          <a:p>
            <a:pPr marL="285750" indent="-285750">
              <a:spcBef>
                <a:spcPts val="600"/>
              </a:spcBef>
              <a:spcAft>
                <a:spcPts val="600"/>
              </a:spcAft>
              <a:buFont typeface="Arial" panose="020B0604020202020204" pitchFamily="34" charset="0"/>
              <a:buChar char="•"/>
            </a:pPr>
            <a:endParaRPr lang="en-GB" sz="2400" dirty="0">
              <a:solidFill>
                <a:srgbClr val="002060"/>
              </a:solidFill>
            </a:endParaRPr>
          </a:p>
          <a:p>
            <a:pPr>
              <a:spcAft>
                <a:spcPts val="300"/>
              </a:spcAft>
            </a:pPr>
            <a:endParaRPr lang="en-GB" sz="1600" dirty="0">
              <a:solidFill>
                <a:srgbClr val="002060"/>
              </a:solidFill>
            </a:endParaRPr>
          </a:p>
          <a:p>
            <a:pPr>
              <a:spcAft>
                <a:spcPts val="300"/>
              </a:spcAft>
            </a:pPr>
            <a:endParaRPr lang="en-GB" sz="1600" dirty="0">
              <a:solidFill>
                <a:srgbClr val="002060"/>
              </a:solidFill>
            </a:endParaRPr>
          </a:p>
          <a:p>
            <a:pPr>
              <a:spcAft>
                <a:spcPts val="300"/>
              </a:spcAft>
            </a:pPr>
            <a:endParaRPr lang="en-GB" sz="1600" dirty="0">
              <a:solidFill>
                <a:srgbClr val="002060"/>
              </a:solidFill>
            </a:endParaRPr>
          </a:p>
          <a:p>
            <a:pPr>
              <a:spcAft>
                <a:spcPts val="300"/>
              </a:spcAft>
            </a:pPr>
            <a:endParaRPr lang="en-GB" sz="1600" dirty="0">
              <a:solidFill>
                <a:srgbClr val="002060"/>
              </a:solidFill>
            </a:endParaRPr>
          </a:p>
          <a:p>
            <a:pPr>
              <a:spcAft>
                <a:spcPts val="300"/>
              </a:spcAft>
            </a:pPr>
            <a:endParaRPr lang="en-GB" dirty="0">
              <a:solidFill>
                <a:srgbClr val="002060"/>
              </a:solidFill>
            </a:endParaRPr>
          </a:p>
          <a:p>
            <a:pPr>
              <a:spcAft>
                <a:spcPts val="300"/>
              </a:spcAft>
            </a:pPr>
            <a:endParaRPr lang="en-GB" sz="1500" b="1" dirty="0">
              <a:solidFill>
                <a:srgbClr val="002060"/>
              </a:solidFill>
            </a:endParaRPr>
          </a:p>
        </p:txBody>
      </p:sp>
    </p:spTree>
    <p:extLst>
      <p:ext uri="{BB962C8B-B14F-4D97-AF65-F5344CB8AC3E}">
        <p14:creationId xmlns:p14="http://schemas.microsoft.com/office/powerpoint/2010/main" val="21258571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EC0293-7EEC-46E7-ABAC-A60C15EA684E}"/>
              </a:ext>
            </a:extLst>
          </p:cNvPr>
          <p:cNvSpPr txBox="1"/>
          <p:nvPr/>
        </p:nvSpPr>
        <p:spPr>
          <a:xfrm>
            <a:off x="3760520" y="341105"/>
            <a:ext cx="6004984" cy="1169551"/>
          </a:xfrm>
          <a:prstGeom prst="rect">
            <a:avLst/>
          </a:prstGeom>
          <a:noFill/>
        </p:spPr>
        <p:txBody>
          <a:bodyPr wrap="square" rtlCol="0">
            <a:spAutoFit/>
          </a:bodyPr>
          <a:lstStyle/>
          <a:p>
            <a:r>
              <a:rPr lang="en-US" sz="3500" b="1" dirty="0">
                <a:solidFill>
                  <a:srgbClr val="002060"/>
                </a:solidFill>
              </a:rPr>
              <a:t>Addressing Inequalities: Who might need support?</a:t>
            </a:r>
            <a:endParaRPr lang="en-US" sz="3500" dirty="0">
              <a:solidFill>
                <a:srgbClr val="002060"/>
              </a:solidFill>
            </a:endParaRPr>
          </a:p>
        </p:txBody>
      </p:sp>
      <p:sp>
        <p:nvSpPr>
          <p:cNvPr id="4" name="Rectangle 3">
            <a:extLst>
              <a:ext uri="{FF2B5EF4-FFF2-40B4-BE49-F238E27FC236}">
                <a16:creationId xmlns:a16="http://schemas.microsoft.com/office/drawing/2014/main" id="{B754400B-5771-47EB-8F64-FAACA8A028C4}"/>
              </a:ext>
            </a:extLst>
          </p:cNvPr>
          <p:cNvSpPr/>
          <p:nvPr/>
        </p:nvSpPr>
        <p:spPr>
          <a:xfrm>
            <a:off x="1524000" y="644356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566452AC-E9BD-4346-99A2-C52A09A3A1B1}"/>
              </a:ext>
            </a:extLst>
          </p:cNvPr>
          <p:cNvGraphicFramePr>
            <a:graphicFrameLocks noGrp="1"/>
          </p:cNvGraphicFramePr>
          <p:nvPr/>
        </p:nvGraphicFramePr>
        <p:xfrm>
          <a:off x="2964743" y="2166845"/>
          <a:ext cx="3784405" cy="3960000"/>
        </p:xfrm>
        <a:graphic>
          <a:graphicData uri="http://schemas.openxmlformats.org/drawingml/2006/table">
            <a:tbl>
              <a:tblPr firstRow="1" bandRow="1">
                <a:tableStyleId>{22838BEF-8BB2-4498-84A7-C5851F593DF1}</a:tableStyleId>
              </a:tblPr>
              <a:tblGrid>
                <a:gridCol w="695048">
                  <a:extLst>
                    <a:ext uri="{9D8B030D-6E8A-4147-A177-3AD203B41FA5}">
                      <a16:colId xmlns:a16="http://schemas.microsoft.com/office/drawing/2014/main" val="211653734"/>
                    </a:ext>
                  </a:extLst>
                </a:gridCol>
                <a:gridCol w="3089357">
                  <a:extLst>
                    <a:ext uri="{9D8B030D-6E8A-4147-A177-3AD203B41FA5}">
                      <a16:colId xmlns:a16="http://schemas.microsoft.com/office/drawing/2014/main" val="2643620932"/>
                    </a:ext>
                  </a:extLst>
                </a:gridCol>
              </a:tblGrid>
              <a:tr h="360000">
                <a:tc>
                  <a:txBody>
                    <a:bodyPr/>
                    <a:lstStyle/>
                    <a:p>
                      <a:pPr algn="r"/>
                      <a:r>
                        <a:rPr lang="en-GB" sz="1700" b="1" dirty="0">
                          <a:solidFill>
                            <a:srgbClr val="002060"/>
                          </a:solidFill>
                        </a:rPr>
                        <a:t>54%</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a:r>
                        <a:rPr lang="en-GB" sz="1700" b="0" dirty="0">
                          <a:solidFill>
                            <a:srgbClr val="002060"/>
                          </a:solidFill>
                        </a:rPr>
                        <a:t>female</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521002420"/>
                  </a:ext>
                </a:extLst>
              </a:tr>
              <a:tr h="360000">
                <a:tc>
                  <a:txBody>
                    <a:bodyPr/>
                    <a:lstStyle/>
                    <a:p>
                      <a:pPr algn="r"/>
                      <a:r>
                        <a:rPr lang="en-GB" sz="1700" b="1" dirty="0">
                          <a:solidFill>
                            <a:srgbClr val="002060"/>
                          </a:solidFill>
                        </a:rPr>
                        <a:t>53</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a:r>
                        <a:rPr lang="en-GB" sz="1700" b="0" dirty="0">
                          <a:solidFill>
                            <a:srgbClr val="002060"/>
                          </a:solidFill>
                        </a:rPr>
                        <a:t>years old</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412467609"/>
                  </a:ext>
                </a:extLst>
              </a:tr>
              <a:tr h="360000">
                <a:tc>
                  <a:txBody>
                    <a:bodyPr/>
                    <a:lstStyle/>
                    <a:p>
                      <a:pPr algn="r"/>
                      <a:r>
                        <a:rPr lang="en-GB" sz="1700" b="1" dirty="0">
                          <a:solidFill>
                            <a:srgbClr val="002060"/>
                          </a:solidFill>
                        </a:rPr>
                        <a:t>3</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a:r>
                        <a:rPr lang="en-GB" sz="1700" b="0" dirty="0">
                          <a:solidFill>
                            <a:srgbClr val="002060"/>
                          </a:solidFill>
                        </a:rPr>
                        <a:t>times more social need</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333890826"/>
                  </a:ext>
                </a:extLst>
              </a:tr>
              <a:tr h="360000">
                <a:tc>
                  <a:txBody>
                    <a:bodyPr/>
                    <a:lstStyle/>
                    <a:p>
                      <a:pPr algn="r"/>
                      <a:r>
                        <a:rPr lang="en-GB" sz="1700" b="1" dirty="0">
                          <a:solidFill>
                            <a:srgbClr val="002060"/>
                          </a:solidFill>
                        </a:rPr>
                        <a:t>49%</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a:r>
                        <a:rPr lang="en-GB" sz="1700" b="1" dirty="0">
                          <a:solidFill>
                            <a:srgbClr val="002060"/>
                          </a:solidFill>
                        </a:rPr>
                        <a:t>smokers</a:t>
                      </a:r>
                      <a:endParaRPr lang="en-GB" sz="1700" b="0" dirty="0">
                        <a:solidFill>
                          <a:srgbClr val="002060"/>
                        </a:solidFill>
                      </a:endParaRP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945787274"/>
                  </a:ext>
                </a:extLst>
              </a:tr>
              <a:tr h="360000">
                <a:tc>
                  <a:txBody>
                    <a:bodyPr/>
                    <a:lstStyle/>
                    <a:p>
                      <a:pPr algn="r"/>
                      <a:r>
                        <a:rPr lang="en-GB" sz="1700" b="1" dirty="0">
                          <a:solidFill>
                            <a:srgbClr val="002060"/>
                          </a:solidFill>
                        </a:rPr>
                        <a:t>30</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l" defTabSz="514311" rtl="0" eaLnBrk="1" fontAlgn="auto" latinLnBrk="0" hangingPunct="1">
                        <a:lnSpc>
                          <a:spcPct val="100000"/>
                        </a:lnSpc>
                        <a:spcBef>
                          <a:spcPts val="0"/>
                        </a:spcBef>
                        <a:spcAft>
                          <a:spcPts val="0"/>
                        </a:spcAft>
                        <a:buClrTx/>
                        <a:buSzTx/>
                        <a:buFontTx/>
                        <a:buNone/>
                        <a:tabLst/>
                        <a:defRPr/>
                      </a:pPr>
                      <a:r>
                        <a:rPr lang="en-GB" sz="1700" b="1" dirty="0">
                          <a:solidFill>
                            <a:srgbClr val="002060"/>
                          </a:solidFill>
                        </a:rPr>
                        <a:t>BMI</a:t>
                      </a:r>
                      <a:endParaRPr lang="en-GB" sz="1700" dirty="0">
                        <a:solidFill>
                          <a:srgbClr val="002060"/>
                        </a:solidFill>
                      </a:endParaRP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511279149"/>
                  </a:ext>
                </a:extLst>
              </a:tr>
              <a:tr h="360000">
                <a:tc>
                  <a:txBody>
                    <a:bodyPr/>
                    <a:lstStyle/>
                    <a:p>
                      <a:pPr algn="r"/>
                      <a:r>
                        <a:rPr lang="en-GB" sz="1700" b="1" dirty="0">
                          <a:solidFill>
                            <a:srgbClr val="002060"/>
                          </a:solidFill>
                        </a:rPr>
                        <a:t>44</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a:r>
                        <a:rPr lang="en-GB" sz="1700" b="1" dirty="0">
                          <a:solidFill>
                            <a:srgbClr val="002060"/>
                          </a:solidFill>
                        </a:rPr>
                        <a:t>HbA1c</a:t>
                      </a:r>
                      <a:endParaRPr lang="en-GB" sz="1700" dirty="0">
                        <a:solidFill>
                          <a:srgbClr val="002060"/>
                        </a:solidFill>
                      </a:endParaRP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566362828"/>
                  </a:ext>
                </a:extLst>
              </a:tr>
              <a:tr h="360000">
                <a:tc>
                  <a:txBody>
                    <a:bodyPr/>
                    <a:lstStyle/>
                    <a:p>
                      <a:pPr algn="r"/>
                      <a:r>
                        <a:rPr lang="en-GB" sz="1700" b="1" dirty="0">
                          <a:solidFill>
                            <a:srgbClr val="002060"/>
                          </a:solidFill>
                        </a:rPr>
                        <a:t>2</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a:r>
                        <a:rPr lang="en-GB" sz="1700" b="1" dirty="0">
                          <a:solidFill>
                            <a:srgbClr val="002060"/>
                          </a:solidFill>
                        </a:rPr>
                        <a:t>times more anxiety </a:t>
                      </a:r>
                      <a:endParaRPr lang="en-GB" sz="1700" dirty="0">
                        <a:solidFill>
                          <a:srgbClr val="002060"/>
                        </a:solidFill>
                      </a:endParaRP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345922274"/>
                  </a:ext>
                </a:extLst>
              </a:tr>
              <a:tr h="360000">
                <a:tc>
                  <a:txBody>
                    <a:bodyPr/>
                    <a:lstStyle/>
                    <a:p>
                      <a:pPr algn="r"/>
                      <a:r>
                        <a:rPr lang="en-GB" sz="1700" b="1" dirty="0">
                          <a:solidFill>
                            <a:srgbClr val="002060"/>
                          </a:solidFill>
                        </a:rPr>
                        <a:t>8</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a:r>
                        <a:rPr lang="en-GB" sz="1700" dirty="0">
                          <a:solidFill>
                            <a:srgbClr val="002060"/>
                          </a:solidFill>
                        </a:rPr>
                        <a:t>repeat meds</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819464591"/>
                  </a:ext>
                </a:extLst>
              </a:tr>
              <a:tr h="360000">
                <a:tc>
                  <a:txBody>
                    <a:bodyPr/>
                    <a:lstStyle/>
                    <a:p>
                      <a:pPr algn="r"/>
                      <a:r>
                        <a:rPr lang="en-GB" sz="1700" b="1" dirty="0">
                          <a:solidFill>
                            <a:srgbClr val="002060"/>
                          </a:solidFill>
                        </a:rPr>
                        <a:t>18</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a:r>
                        <a:rPr lang="en-GB" sz="1700" b="1" dirty="0">
                          <a:solidFill>
                            <a:srgbClr val="002060"/>
                          </a:solidFill>
                        </a:rPr>
                        <a:t>GP appts per year</a:t>
                      </a:r>
                      <a:endParaRPr lang="en-GB" sz="1700" b="0" dirty="0">
                        <a:solidFill>
                          <a:srgbClr val="002060"/>
                        </a:solidFill>
                      </a:endParaRP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048917194"/>
                  </a:ext>
                </a:extLst>
              </a:tr>
              <a:tr h="360000">
                <a:tc>
                  <a:txBody>
                    <a:bodyPr/>
                    <a:lstStyle/>
                    <a:p>
                      <a:pPr algn="r"/>
                      <a:r>
                        <a:rPr lang="en-GB" sz="1700" b="1" dirty="0">
                          <a:solidFill>
                            <a:srgbClr val="002060"/>
                          </a:solidFill>
                        </a:rPr>
                        <a:t>10%</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a:r>
                        <a:rPr lang="en-GB" sz="1700" b="1" dirty="0">
                          <a:solidFill>
                            <a:srgbClr val="002060"/>
                          </a:solidFill>
                        </a:rPr>
                        <a:t>growth in GP appts</a:t>
                      </a:r>
                      <a:endParaRPr lang="en-GB" sz="1700" b="0" dirty="0">
                        <a:solidFill>
                          <a:srgbClr val="002060"/>
                        </a:solidFill>
                      </a:endParaRP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820724803"/>
                  </a:ext>
                </a:extLst>
              </a:tr>
              <a:tr h="360000">
                <a:tc>
                  <a:txBody>
                    <a:bodyPr/>
                    <a:lstStyle/>
                    <a:p>
                      <a:pPr algn="r"/>
                      <a:r>
                        <a:rPr lang="en-GB" sz="1700" b="1" dirty="0">
                          <a:solidFill>
                            <a:srgbClr val="002060"/>
                          </a:solidFill>
                        </a:rPr>
                        <a:t>4</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a:r>
                        <a:rPr lang="en-GB" sz="1700" b="0" dirty="0">
                          <a:solidFill>
                            <a:srgbClr val="002060"/>
                          </a:solidFill>
                        </a:rPr>
                        <a:t>times more hospital contacts</a:t>
                      </a:r>
                    </a:p>
                  </a:txBody>
                  <a:tcPr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28982813"/>
                  </a:ext>
                </a:extLst>
              </a:tr>
            </a:tbl>
          </a:graphicData>
        </a:graphic>
      </p:graphicFrame>
      <p:sp>
        <p:nvSpPr>
          <p:cNvPr id="8" name="Speech Bubble: Rectangle 7">
            <a:extLst>
              <a:ext uri="{FF2B5EF4-FFF2-40B4-BE49-F238E27FC236}">
                <a16:creationId xmlns:a16="http://schemas.microsoft.com/office/drawing/2014/main" id="{40869D65-9701-4CF4-9BB2-DC561AC5D083}"/>
              </a:ext>
            </a:extLst>
          </p:cNvPr>
          <p:cNvSpPr/>
          <p:nvPr/>
        </p:nvSpPr>
        <p:spPr>
          <a:xfrm>
            <a:off x="7427820" y="2410279"/>
            <a:ext cx="2437098" cy="1636936"/>
          </a:xfrm>
          <a:prstGeom prst="wedgeRectCallout">
            <a:avLst>
              <a:gd name="adj1" fmla="val -67617"/>
              <a:gd name="adj2" fmla="val -23063"/>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1600" dirty="0">
                <a:solidFill>
                  <a:schemeClr val="accent5">
                    <a:lumMod val="75000"/>
                  </a:schemeClr>
                </a:solidFill>
              </a:rPr>
              <a:t>Identified a cohort of </a:t>
            </a:r>
            <a:r>
              <a:rPr lang="en-GB" sz="1600" b="1" dirty="0">
                <a:solidFill>
                  <a:schemeClr val="accent5">
                    <a:lumMod val="75000"/>
                  </a:schemeClr>
                </a:solidFill>
              </a:rPr>
              <a:t>124 patients </a:t>
            </a:r>
            <a:r>
              <a:rPr lang="en-GB" sz="1600" dirty="0">
                <a:solidFill>
                  <a:schemeClr val="accent5">
                    <a:lumMod val="75000"/>
                  </a:schemeClr>
                </a:solidFill>
              </a:rPr>
              <a:t>meet living in the most </a:t>
            </a:r>
            <a:r>
              <a:rPr lang="en-GB" sz="1600" b="1" dirty="0">
                <a:solidFill>
                  <a:schemeClr val="accent5">
                    <a:lumMod val="75000"/>
                  </a:schemeClr>
                </a:solidFill>
              </a:rPr>
              <a:t>deprived</a:t>
            </a:r>
            <a:r>
              <a:rPr lang="en-GB" sz="1600" dirty="0">
                <a:solidFill>
                  <a:schemeClr val="accent5">
                    <a:lumMod val="75000"/>
                  </a:schemeClr>
                </a:solidFill>
              </a:rPr>
              <a:t> postcodes with high </a:t>
            </a:r>
            <a:r>
              <a:rPr lang="en-GB" sz="1600" b="1" dirty="0">
                <a:solidFill>
                  <a:schemeClr val="accent5">
                    <a:lumMod val="75000"/>
                  </a:schemeClr>
                </a:solidFill>
              </a:rPr>
              <a:t>GP demand</a:t>
            </a:r>
          </a:p>
        </p:txBody>
      </p:sp>
    </p:spTree>
    <p:extLst>
      <p:ext uri="{BB962C8B-B14F-4D97-AF65-F5344CB8AC3E}">
        <p14:creationId xmlns:p14="http://schemas.microsoft.com/office/powerpoint/2010/main" val="42249164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EADDE6-8E24-4F7C-818E-1C6A677605DC}"/>
              </a:ext>
            </a:extLst>
          </p:cNvPr>
          <p:cNvPicPr>
            <a:picLocks noChangeAspect="1"/>
          </p:cNvPicPr>
          <p:nvPr/>
        </p:nvPicPr>
        <p:blipFill>
          <a:blip r:embed="rId3"/>
          <a:stretch>
            <a:fillRect/>
          </a:stretch>
        </p:blipFill>
        <p:spPr>
          <a:xfrm>
            <a:off x="2735470" y="1919092"/>
            <a:ext cx="3384696" cy="2875414"/>
          </a:xfrm>
          <a:prstGeom prst="rect">
            <a:avLst/>
          </a:prstGeom>
        </p:spPr>
      </p:pic>
      <p:sp>
        <p:nvSpPr>
          <p:cNvPr id="2" name="Rectangle 1">
            <a:extLst>
              <a:ext uri="{FF2B5EF4-FFF2-40B4-BE49-F238E27FC236}">
                <a16:creationId xmlns:a16="http://schemas.microsoft.com/office/drawing/2014/main" id="{3263160A-1BFB-47D4-B125-F0C6C73C94BE}"/>
              </a:ext>
            </a:extLst>
          </p:cNvPr>
          <p:cNvSpPr/>
          <p:nvPr/>
        </p:nvSpPr>
        <p:spPr>
          <a:xfrm>
            <a:off x="3769361" y="256891"/>
            <a:ext cx="6553407" cy="645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3500" b="1" dirty="0">
                <a:solidFill>
                  <a:srgbClr val="002060"/>
                </a:solidFill>
              </a:rPr>
              <a:t>The Return on Investment of a Typical Intervention</a:t>
            </a:r>
          </a:p>
        </p:txBody>
      </p:sp>
      <p:sp>
        <p:nvSpPr>
          <p:cNvPr id="14" name="TextBox 13">
            <a:extLst>
              <a:ext uri="{FF2B5EF4-FFF2-40B4-BE49-F238E27FC236}">
                <a16:creationId xmlns:a16="http://schemas.microsoft.com/office/drawing/2014/main" id="{4ADAF2A2-80DD-4EE9-9730-0480DAB658F0}"/>
              </a:ext>
            </a:extLst>
          </p:cNvPr>
          <p:cNvSpPr txBox="1"/>
          <p:nvPr/>
        </p:nvSpPr>
        <p:spPr>
          <a:xfrm>
            <a:off x="2735470" y="4938909"/>
            <a:ext cx="3384696" cy="1015663"/>
          </a:xfrm>
          <a:prstGeom prst="rect">
            <a:avLst/>
          </a:prstGeom>
          <a:noFill/>
        </p:spPr>
        <p:txBody>
          <a:bodyPr wrap="square">
            <a:spAutoFit/>
          </a:bodyPr>
          <a:lstStyle/>
          <a:p>
            <a:pPr algn="ctr" fontAlgn="base"/>
            <a:r>
              <a:rPr lang="en-GB" b="1" dirty="0">
                <a:solidFill>
                  <a:srgbClr val="002060"/>
                </a:solidFill>
              </a:rPr>
              <a:t>Return on Investment (ROI):</a:t>
            </a:r>
          </a:p>
          <a:p>
            <a:pPr algn="ctr" fontAlgn="base"/>
            <a:r>
              <a:rPr lang="en-GB" sz="1600" dirty="0">
                <a:solidFill>
                  <a:srgbClr val="002060"/>
                </a:solidFill>
              </a:rPr>
              <a:t>Do the benefits of an intervention exceed the input costs?</a:t>
            </a:r>
            <a:br>
              <a:rPr lang="en-GB" b="1" dirty="0">
                <a:solidFill>
                  <a:srgbClr val="002060"/>
                </a:solidFill>
              </a:rPr>
            </a:br>
            <a:endParaRPr lang="en-GB" b="1" dirty="0">
              <a:solidFill>
                <a:srgbClr val="002060"/>
              </a:solidFill>
            </a:endParaRPr>
          </a:p>
        </p:txBody>
      </p:sp>
      <p:sp>
        <p:nvSpPr>
          <p:cNvPr id="23" name="TextBox 22">
            <a:extLst>
              <a:ext uri="{FF2B5EF4-FFF2-40B4-BE49-F238E27FC236}">
                <a16:creationId xmlns:a16="http://schemas.microsoft.com/office/drawing/2014/main" id="{3E80DEA9-2ACD-4DD2-BB65-C4140CB314A2}"/>
              </a:ext>
            </a:extLst>
          </p:cNvPr>
          <p:cNvSpPr txBox="1"/>
          <p:nvPr/>
        </p:nvSpPr>
        <p:spPr>
          <a:xfrm>
            <a:off x="6629503" y="2016511"/>
            <a:ext cx="3384696" cy="3921744"/>
          </a:xfrm>
          <a:prstGeom prst="rect">
            <a:avLst/>
          </a:prstGeom>
          <a:solidFill>
            <a:schemeClr val="bg1">
              <a:lumMod val="95000"/>
            </a:schemeClr>
          </a:solidFill>
        </p:spPr>
        <p:txBody>
          <a:bodyPr wrap="square" lIns="144000" tIns="190800" rIns="144000" bIns="190800">
            <a:spAutoFit/>
          </a:bodyPr>
          <a:lstStyle/>
          <a:p>
            <a:pPr>
              <a:lnSpc>
                <a:spcPct val="110000"/>
              </a:lnSpc>
            </a:pPr>
            <a:r>
              <a:rPr lang="en-GB" dirty="0">
                <a:solidFill>
                  <a:srgbClr val="002060"/>
                </a:solidFill>
              </a:rPr>
              <a:t>Patients received, on average, </a:t>
            </a:r>
            <a:r>
              <a:rPr lang="en-GB" b="1" dirty="0">
                <a:solidFill>
                  <a:srgbClr val="002060"/>
                </a:solidFill>
              </a:rPr>
              <a:t>180 minutes</a:t>
            </a:r>
            <a:r>
              <a:rPr lang="en-GB" dirty="0">
                <a:solidFill>
                  <a:srgbClr val="002060"/>
                </a:solidFill>
              </a:rPr>
              <a:t> of support from a Social Prescriber or Care Coordinator</a:t>
            </a:r>
          </a:p>
          <a:p>
            <a:pPr>
              <a:lnSpc>
                <a:spcPct val="110000"/>
              </a:lnSpc>
            </a:pPr>
            <a:endParaRPr lang="en-GB" dirty="0">
              <a:solidFill>
                <a:srgbClr val="002060"/>
              </a:solidFill>
            </a:endParaRPr>
          </a:p>
          <a:p>
            <a:pPr>
              <a:lnSpc>
                <a:spcPct val="110000"/>
              </a:lnSpc>
            </a:pPr>
            <a:r>
              <a:rPr lang="en-GB" dirty="0">
                <a:solidFill>
                  <a:srgbClr val="002060"/>
                </a:solidFill>
              </a:rPr>
              <a:t>This support may pay for itself </a:t>
            </a:r>
            <a:r>
              <a:rPr lang="en-GB" b="1" dirty="0">
                <a:solidFill>
                  <a:srgbClr val="002060"/>
                </a:solidFill>
              </a:rPr>
              <a:t>2 times </a:t>
            </a:r>
            <a:r>
              <a:rPr lang="en-GB" dirty="0">
                <a:solidFill>
                  <a:srgbClr val="002060"/>
                </a:solidFill>
              </a:rPr>
              <a:t>over in reductions in primary care demand and </a:t>
            </a:r>
            <a:r>
              <a:rPr lang="en-GB" b="1" dirty="0">
                <a:solidFill>
                  <a:srgbClr val="002060"/>
                </a:solidFill>
              </a:rPr>
              <a:t>7 times </a:t>
            </a:r>
            <a:r>
              <a:rPr lang="en-GB" dirty="0">
                <a:solidFill>
                  <a:srgbClr val="002060"/>
                </a:solidFill>
              </a:rPr>
              <a:t>over in reductions in primary care and secondary care demand</a:t>
            </a:r>
          </a:p>
          <a:p>
            <a:pPr>
              <a:lnSpc>
                <a:spcPct val="110000"/>
              </a:lnSpc>
            </a:pPr>
            <a:endParaRPr lang="en-GB" b="1" dirty="0">
              <a:solidFill>
                <a:srgbClr val="002060"/>
              </a:solidFill>
            </a:endParaRPr>
          </a:p>
          <a:p>
            <a:pPr>
              <a:lnSpc>
                <a:spcPct val="110000"/>
              </a:lnSpc>
            </a:pPr>
            <a:r>
              <a:rPr lang="en-GB" dirty="0">
                <a:solidFill>
                  <a:srgbClr val="002060"/>
                </a:solidFill>
              </a:rPr>
              <a:t>This does not count the cost of any onward referrals but it also doesn’t count benefit in year 2, benefit to other providers or the </a:t>
            </a:r>
            <a:r>
              <a:rPr lang="en-GB" b="1" dirty="0">
                <a:solidFill>
                  <a:srgbClr val="002060"/>
                </a:solidFill>
              </a:rPr>
              <a:t>benefit of better health to patients</a:t>
            </a:r>
          </a:p>
        </p:txBody>
      </p:sp>
      <p:sp>
        <p:nvSpPr>
          <p:cNvPr id="6" name="Rectangle 5">
            <a:extLst>
              <a:ext uri="{FF2B5EF4-FFF2-40B4-BE49-F238E27FC236}">
                <a16:creationId xmlns:a16="http://schemas.microsoft.com/office/drawing/2014/main" id="{471F5625-ACD1-4E8B-BA99-A5FAA2F56D79}"/>
              </a:ext>
            </a:extLst>
          </p:cNvPr>
          <p:cNvSpPr/>
          <p:nvPr/>
        </p:nvSpPr>
        <p:spPr>
          <a:xfrm>
            <a:off x="1524000" y="64008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72814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D4665677-BA98-4F35-A0E8-E8002ED40D65}"/>
              </a:ext>
            </a:extLst>
          </p:cNvPr>
          <p:cNvGraphicFramePr>
            <a:graphicFrameLocks noGrp="1"/>
          </p:cNvGraphicFramePr>
          <p:nvPr/>
        </p:nvGraphicFramePr>
        <p:xfrm>
          <a:off x="2209801" y="1899248"/>
          <a:ext cx="7772399" cy="2510886"/>
        </p:xfrm>
        <a:graphic>
          <a:graphicData uri="http://schemas.openxmlformats.org/drawingml/2006/table">
            <a:tbl>
              <a:tblPr firstRow="1" bandRow="1">
                <a:tableStyleId>{7DF18680-E054-41AD-8BC1-D1AEF772440D}</a:tableStyleId>
              </a:tblPr>
              <a:tblGrid>
                <a:gridCol w="2208912">
                  <a:extLst>
                    <a:ext uri="{9D8B030D-6E8A-4147-A177-3AD203B41FA5}">
                      <a16:colId xmlns:a16="http://schemas.microsoft.com/office/drawing/2014/main" val="3387384282"/>
                    </a:ext>
                  </a:extLst>
                </a:gridCol>
                <a:gridCol w="918010">
                  <a:extLst>
                    <a:ext uri="{9D8B030D-6E8A-4147-A177-3AD203B41FA5}">
                      <a16:colId xmlns:a16="http://schemas.microsoft.com/office/drawing/2014/main" val="1184910740"/>
                    </a:ext>
                  </a:extLst>
                </a:gridCol>
                <a:gridCol w="936484">
                  <a:extLst>
                    <a:ext uri="{9D8B030D-6E8A-4147-A177-3AD203B41FA5}">
                      <a16:colId xmlns:a16="http://schemas.microsoft.com/office/drawing/2014/main" val="1598761003"/>
                    </a:ext>
                  </a:extLst>
                </a:gridCol>
                <a:gridCol w="927248">
                  <a:extLst>
                    <a:ext uri="{9D8B030D-6E8A-4147-A177-3AD203B41FA5}">
                      <a16:colId xmlns:a16="http://schemas.microsoft.com/office/drawing/2014/main" val="3268585072"/>
                    </a:ext>
                  </a:extLst>
                </a:gridCol>
                <a:gridCol w="1152035">
                  <a:extLst>
                    <a:ext uri="{9D8B030D-6E8A-4147-A177-3AD203B41FA5}">
                      <a16:colId xmlns:a16="http://schemas.microsoft.com/office/drawing/2014/main" val="3304953232"/>
                    </a:ext>
                  </a:extLst>
                </a:gridCol>
                <a:gridCol w="814856">
                  <a:extLst>
                    <a:ext uri="{9D8B030D-6E8A-4147-A177-3AD203B41FA5}">
                      <a16:colId xmlns:a16="http://schemas.microsoft.com/office/drawing/2014/main" val="995039719"/>
                    </a:ext>
                  </a:extLst>
                </a:gridCol>
                <a:gridCol w="814854">
                  <a:extLst>
                    <a:ext uri="{9D8B030D-6E8A-4147-A177-3AD203B41FA5}">
                      <a16:colId xmlns:a16="http://schemas.microsoft.com/office/drawing/2014/main" val="2054002307"/>
                    </a:ext>
                  </a:extLst>
                </a:gridCol>
              </a:tblGrid>
              <a:tr h="750838">
                <a:tc>
                  <a:txBody>
                    <a:bodyPr/>
                    <a:lstStyle/>
                    <a:p>
                      <a:pPr algn="l"/>
                      <a:endParaRPr lang="en-GB" sz="1300" dirty="0"/>
                    </a:p>
                  </a:txBody>
                  <a:tcPr anchor="ctr">
                    <a:noFill/>
                  </a:tcPr>
                </a:tc>
                <a:tc>
                  <a:txBody>
                    <a:bodyPr/>
                    <a:lstStyle/>
                    <a:p>
                      <a:pPr algn="ctr"/>
                      <a:r>
                        <a:rPr lang="en-GB" sz="1200" dirty="0"/>
                        <a:t>Patients</a:t>
                      </a:r>
                    </a:p>
                  </a:txBody>
                  <a:tcPr anchor="ctr"/>
                </a:tc>
                <a:tc>
                  <a:txBody>
                    <a:bodyPr/>
                    <a:lstStyle/>
                    <a:p>
                      <a:pPr algn="ctr"/>
                      <a:r>
                        <a:rPr lang="en-GB" sz="1200" dirty="0"/>
                        <a:t>GP Contacts</a:t>
                      </a:r>
                    </a:p>
                  </a:txBody>
                  <a:tcPr anchor="ctr"/>
                </a:tc>
                <a:tc>
                  <a:txBody>
                    <a:bodyPr/>
                    <a:lstStyle/>
                    <a:p>
                      <a:pPr algn="ctr"/>
                      <a:r>
                        <a:rPr lang="en-GB" sz="1200" dirty="0"/>
                        <a:t>GP Demand Trend</a:t>
                      </a:r>
                    </a:p>
                  </a:txBody>
                  <a:tcPr anchor="ctr"/>
                </a:tc>
                <a:tc>
                  <a:txBody>
                    <a:bodyPr/>
                    <a:lstStyle/>
                    <a:p>
                      <a:pPr algn="ctr"/>
                      <a:r>
                        <a:rPr lang="en-GB" sz="1200" dirty="0"/>
                        <a:t>Hospital Admissions</a:t>
                      </a:r>
                    </a:p>
                  </a:txBody>
                  <a:tcPr anchor="ctr"/>
                </a:tc>
                <a:tc>
                  <a:txBody>
                    <a:bodyPr/>
                    <a:lstStyle/>
                    <a:p>
                      <a:pPr algn="ctr"/>
                      <a:r>
                        <a:rPr lang="en-GB" sz="1200" dirty="0"/>
                        <a:t>Falls</a:t>
                      </a:r>
                    </a:p>
                  </a:txBody>
                  <a:tcPr anchor="ctr"/>
                </a:tc>
                <a:tc>
                  <a:txBody>
                    <a:bodyPr/>
                    <a:lstStyle/>
                    <a:p>
                      <a:pPr algn="ctr"/>
                      <a:r>
                        <a:rPr lang="en-GB" sz="1200" dirty="0"/>
                        <a:t>Repeat Meds</a:t>
                      </a:r>
                    </a:p>
                  </a:txBody>
                  <a:tcPr anchor="ctr"/>
                </a:tc>
                <a:extLst>
                  <a:ext uri="{0D108BD9-81ED-4DB2-BD59-A6C34878D82A}">
                    <a16:rowId xmlns:a16="http://schemas.microsoft.com/office/drawing/2014/main" val="198324982"/>
                  </a:ext>
                </a:extLst>
              </a:tr>
              <a:tr h="880024">
                <a:tc>
                  <a:txBody>
                    <a:bodyPr/>
                    <a:lstStyle/>
                    <a:p>
                      <a:pPr algn="l"/>
                      <a:r>
                        <a:rPr lang="en-GB" sz="1300" dirty="0">
                          <a:solidFill>
                            <a:srgbClr val="002060"/>
                          </a:solidFill>
                        </a:rPr>
                        <a:t>Patients over 65 who have </a:t>
                      </a:r>
                      <a:r>
                        <a:rPr lang="en-GB" sz="1300" b="1" dirty="0">
                          <a:solidFill>
                            <a:srgbClr val="002060"/>
                          </a:solidFill>
                        </a:rPr>
                        <a:t>just started</a:t>
                      </a:r>
                      <a:r>
                        <a:rPr lang="en-GB" sz="1300" dirty="0">
                          <a:solidFill>
                            <a:srgbClr val="002060"/>
                          </a:solidFill>
                        </a:rPr>
                        <a:t> receiving </a:t>
                      </a:r>
                      <a:r>
                        <a:rPr lang="en-GB" sz="1300" b="0" dirty="0">
                          <a:solidFill>
                            <a:srgbClr val="002060"/>
                          </a:solidFill>
                        </a:rPr>
                        <a:t>social prescribing support</a:t>
                      </a:r>
                    </a:p>
                  </a:txBody>
                  <a:tcPr anchor="ctr"/>
                </a:tc>
                <a:tc>
                  <a:txBody>
                    <a:bodyPr/>
                    <a:lstStyle/>
                    <a:p>
                      <a:pPr algn="ctr"/>
                      <a:r>
                        <a:rPr lang="en-GB" sz="1300" dirty="0">
                          <a:solidFill>
                            <a:srgbClr val="002060"/>
                          </a:solidFill>
                        </a:rPr>
                        <a:t>67</a:t>
                      </a:r>
                    </a:p>
                  </a:txBody>
                  <a:tcPr anchor="ctr"/>
                </a:tc>
                <a:tc>
                  <a:txBody>
                    <a:bodyPr/>
                    <a:lstStyle/>
                    <a:p>
                      <a:pPr algn="ctr"/>
                      <a:r>
                        <a:rPr lang="en-GB" sz="1300" dirty="0">
                          <a:solidFill>
                            <a:srgbClr val="002060"/>
                          </a:solidFill>
                        </a:rPr>
                        <a:t>24</a:t>
                      </a:r>
                    </a:p>
                  </a:txBody>
                  <a:tcPr anchor="ctr"/>
                </a:tc>
                <a:tc>
                  <a:txBody>
                    <a:bodyPr/>
                    <a:lstStyle/>
                    <a:p>
                      <a:pPr algn="ctr"/>
                      <a:r>
                        <a:rPr lang="en-GB" sz="1300" dirty="0">
                          <a:solidFill>
                            <a:schemeClr val="accent4">
                              <a:lumMod val="75000"/>
                            </a:schemeClr>
                          </a:solidFill>
                        </a:rPr>
                        <a:t>Rising</a:t>
                      </a:r>
                    </a:p>
                  </a:txBody>
                  <a:tcPr anchor="ctr"/>
                </a:tc>
                <a:tc>
                  <a:txBody>
                    <a:bodyPr/>
                    <a:lstStyle/>
                    <a:p>
                      <a:pPr algn="ctr"/>
                      <a:r>
                        <a:rPr lang="en-GB" sz="1300" dirty="0">
                          <a:solidFill>
                            <a:srgbClr val="002060"/>
                          </a:solidFill>
                        </a:rPr>
                        <a:t>1 for every 6 patients</a:t>
                      </a:r>
                    </a:p>
                  </a:txBody>
                  <a:tcPr anchor="ctr"/>
                </a:tc>
                <a:tc>
                  <a:txBody>
                    <a:bodyPr/>
                    <a:lstStyle/>
                    <a:p>
                      <a:pPr algn="ctr"/>
                      <a:r>
                        <a:rPr lang="en-GB" sz="1300" dirty="0">
                          <a:solidFill>
                            <a:srgbClr val="002060"/>
                          </a:solidFill>
                        </a:rPr>
                        <a:t>1 for every 4 patients</a:t>
                      </a:r>
                    </a:p>
                  </a:txBody>
                  <a:tcPr anchor="ctr"/>
                </a:tc>
                <a:tc>
                  <a:txBody>
                    <a:bodyPr/>
                    <a:lstStyle/>
                    <a:p>
                      <a:pPr algn="ctr"/>
                      <a:r>
                        <a:rPr lang="en-GB" sz="1300" dirty="0">
                          <a:solidFill>
                            <a:srgbClr val="002060"/>
                          </a:solidFill>
                        </a:rPr>
                        <a:t>8</a:t>
                      </a:r>
                    </a:p>
                  </a:txBody>
                  <a:tcPr anchor="ctr"/>
                </a:tc>
                <a:extLst>
                  <a:ext uri="{0D108BD9-81ED-4DB2-BD59-A6C34878D82A}">
                    <a16:rowId xmlns:a16="http://schemas.microsoft.com/office/drawing/2014/main" val="3453298860"/>
                  </a:ext>
                </a:extLst>
              </a:tr>
              <a:tr h="880024">
                <a:tc>
                  <a:txBody>
                    <a:bodyPr/>
                    <a:lstStyle/>
                    <a:p>
                      <a:pPr algn="l"/>
                      <a:r>
                        <a:rPr lang="en-GB" sz="1300" dirty="0">
                          <a:solidFill>
                            <a:srgbClr val="002060"/>
                          </a:solidFill>
                        </a:rPr>
                        <a:t>Patients over 65 who had </a:t>
                      </a:r>
                      <a:r>
                        <a:rPr lang="en-GB" sz="1300" b="0" dirty="0">
                          <a:solidFill>
                            <a:srgbClr val="002060"/>
                          </a:solidFill>
                        </a:rPr>
                        <a:t>social prescribing support </a:t>
                      </a:r>
                      <a:r>
                        <a:rPr lang="en-GB" sz="1300" b="1" dirty="0">
                          <a:solidFill>
                            <a:srgbClr val="002060"/>
                          </a:solidFill>
                        </a:rPr>
                        <a:t>1+ year ago</a:t>
                      </a:r>
                    </a:p>
                  </a:txBody>
                  <a:tcPr anchor="ctr"/>
                </a:tc>
                <a:tc>
                  <a:txBody>
                    <a:bodyPr/>
                    <a:lstStyle/>
                    <a:p>
                      <a:pPr algn="ctr"/>
                      <a:r>
                        <a:rPr lang="en-GB" sz="1300" dirty="0">
                          <a:solidFill>
                            <a:srgbClr val="002060"/>
                          </a:solidFill>
                        </a:rPr>
                        <a:t>36</a:t>
                      </a:r>
                    </a:p>
                  </a:txBody>
                  <a:tcPr anchor="ctr"/>
                </a:tc>
                <a:tc>
                  <a:txBody>
                    <a:bodyPr/>
                    <a:lstStyle/>
                    <a:p>
                      <a:pPr algn="ctr"/>
                      <a:r>
                        <a:rPr lang="en-GB" sz="1300" dirty="0">
                          <a:solidFill>
                            <a:srgbClr val="002060"/>
                          </a:solidFill>
                        </a:rPr>
                        <a:t>17</a:t>
                      </a:r>
                    </a:p>
                  </a:txBody>
                  <a:tcPr anchor="ctr"/>
                </a:tc>
                <a:tc>
                  <a:txBody>
                    <a:bodyPr/>
                    <a:lstStyle/>
                    <a:p>
                      <a:pPr algn="ctr"/>
                      <a:r>
                        <a:rPr lang="en-GB" sz="1300" dirty="0">
                          <a:solidFill>
                            <a:schemeClr val="accent6"/>
                          </a:solidFill>
                        </a:rPr>
                        <a:t>Stable</a:t>
                      </a:r>
                    </a:p>
                  </a:txBody>
                  <a:tcPr anchor="ctr"/>
                </a:tc>
                <a:tc>
                  <a:txBody>
                    <a:bodyPr/>
                    <a:lstStyle/>
                    <a:p>
                      <a:pPr algn="ctr"/>
                      <a:r>
                        <a:rPr lang="en-GB" sz="1300" dirty="0">
                          <a:solidFill>
                            <a:srgbClr val="002060"/>
                          </a:solidFill>
                        </a:rPr>
                        <a:t>No admissions</a:t>
                      </a:r>
                    </a:p>
                  </a:txBody>
                  <a:tcPr anchor="ctr"/>
                </a:tc>
                <a:tc>
                  <a:txBody>
                    <a:bodyPr/>
                    <a:lstStyle/>
                    <a:p>
                      <a:pPr marL="0" marR="0" lvl="0" indent="0" algn="ctr" defTabSz="514311" rtl="0" eaLnBrk="1" fontAlgn="auto" latinLnBrk="0" hangingPunct="1">
                        <a:lnSpc>
                          <a:spcPct val="100000"/>
                        </a:lnSpc>
                        <a:spcBef>
                          <a:spcPts val="0"/>
                        </a:spcBef>
                        <a:spcAft>
                          <a:spcPts val="0"/>
                        </a:spcAft>
                        <a:buClrTx/>
                        <a:buSzTx/>
                        <a:buFontTx/>
                        <a:buNone/>
                        <a:tabLst/>
                        <a:defRPr/>
                      </a:pPr>
                      <a:r>
                        <a:rPr lang="en-GB" sz="1300" dirty="0">
                          <a:solidFill>
                            <a:srgbClr val="002060"/>
                          </a:solidFill>
                        </a:rPr>
                        <a:t>1 for every 7 patients</a:t>
                      </a:r>
                    </a:p>
                  </a:txBody>
                  <a:tcPr anchor="ctr"/>
                </a:tc>
                <a:tc>
                  <a:txBody>
                    <a:bodyPr/>
                    <a:lstStyle/>
                    <a:p>
                      <a:pPr marL="0" marR="0" lvl="0" indent="0" algn="ctr" defTabSz="514311" rtl="0" eaLnBrk="1" fontAlgn="auto" latinLnBrk="0" hangingPunct="1">
                        <a:lnSpc>
                          <a:spcPct val="100000"/>
                        </a:lnSpc>
                        <a:spcBef>
                          <a:spcPts val="0"/>
                        </a:spcBef>
                        <a:spcAft>
                          <a:spcPts val="0"/>
                        </a:spcAft>
                        <a:buClrTx/>
                        <a:buSzTx/>
                        <a:buFontTx/>
                        <a:buNone/>
                        <a:tabLst/>
                        <a:defRPr/>
                      </a:pPr>
                      <a:r>
                        <a:rPr lang="en-GB" sz="1300" dirty="0">
                          <a:solidFill>
                            <a:srgbClr val="002060"/>
                          </a:solidFill>
                        </a:rPr>
                        <a:t>7</a:t>
                      </a:r>
                    </a:p>
                  </a:txBody>
                  <a:tcPr anchor="ctr"/>
                </a:tc>
                <a:extLst>
                  <a:ext uri="{0D108BD9-81ED-4DB2-BD59-A6C34878D82A}">
                    <a16:rowId xmlns:a16="http://schemas.microsoft.com/office/drawing/2014/main" val="140606692"/>
                  </a:ext>
                </a:extLst>
              </a:tr>
            </a:tbl>
          </a:graphicData>
        </a:graphic>
      </p:graphicFrame>
      <p:sp>
        <p:nvSpPr>
          <p:cNvPr id="25" name="Rectangle 24">
            <a:extLst>
              <a:ext uri="{FF2B5EF4-FFF2-40B4-BE49-F238E27FC236}">
                <a16:creationId xmlns:a16="http://schemas.microsoft.com/office/drawing/2014/main" id="{FCFB59D1-F19D-417E-9297-4DC5FAEB5F9F}"/>
              </a:ext>
            </a:extLst>
          </p:cNvPr>
          <p:cNvSpPr/>
          <p:nvPr/>
        </p:nvSpPr>
        <p:spPr>
          <a:xfrm>
            <a:off x="3769361" y="256891"/>
            <a:ext cx="6553407" cy="645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3500" b="1" dirty="0">
                <a:solidFill>
                  <a:srgbClr val="002060"/>
                </a:solidFill>
              </a:rPr>
              <a:t>Impact of Social Prescribing on Older People</a:t>
            </a:r>
          </a:p>
        </p:txBody>
      </p:sp>
      <p:sp>
        <p:nvSpPr>
          <p:cNvPr id="31" name="TextBox 30">
            <a:extLst>
              <a:ext uri="{FF2B5EF4-FFF2-40B4-BE49-F238E27FC236}">
                <a16:creationId xmlns:a16="http://schemas.microsoft.com/office/drawing/2014/main" id="{9FCAA0DE-C5B2-4EA4-807B-63282E673DE6}"/>
              </a:ext>
            </a:extLst>
          </p:cNvPr>
          <p:cNvSpPr txBox="1"/>
          <p:nvPr/>
        </p:nvSpPr>
        <p:spPr>
          <a:xfrm>
            <a:off x="2209800" y="4828123"/>
            <a:ext cx="5151664" cy="1247101"/>
          </a:xfrm>
          <a:prstGeom prst="rect">
            <a:avLst/>
          </a:prstGeom>
          <a:solidFill>
            <a:schemeClr val="bg1">
              <a:lumMod val="95000"/>
            </a:schemeClr>
          </a:solidFill>
        </p:spPr>
        <p:txBody>
          <a:bodyPr wrap="square" lIns="144000" tIns="190800" rIns="144000" bIns="190800">
            <a:spAutoFit/>
          </a:bodyPr>
          <a:lstStyle/>
          <a:p>
            <a:pPr fontAlgn="base"/>
            <a:r>
              <a:rPr lang="en-GB" dirty="0">
                <a:solidFill>
                  <a:srgbClr val="002060"/>
                </a:solidFill>
              </a:rPr>
              <a:t>Older people who were supported by social prescribers have fewer </a:t>
            </a:r>
            <a:r>
              <a:rPr lang="en-GB" b="1" dirty="0">
                <a:solidFill>
                  <a:srgbClr val="002060"/>
                </a:solidFill>
              </a:rPr>
              <a:t>admissions</a:t>
            </a:r>
            <a:r>
              <a:rPr lang="en-GB" dirty="0">
                <a:solidFill>
                  <a:srgbClr val="002060"/>
                </a:solidFill>
              </a:rPr>
              <a:t>, fewer </a:t>
            </a:r>
            <a:r>
              <a:rPr lang="en-GB" b="1" dirty="0">
                <a:solidFill>
                  <a:srgbClr val="002060"/>
                </a:solidFill>
              </a:rPr>
              <a:t>falls</a:t>
            </a:r>
            <a:r>
              <a:rPr lang="en-GB" dirty="0">
                <a:solidFill>
                  <a:srgbClr val="002060"/>
                </a:solidFill>
              </a:rPr>
              <a:t> and fewer repeat </a:t>
            </a:r>
            <a:r>
              <a:rPr lang="en-GB" b="1" dirty="0">
                <a:solidFill>
                  <a:srgbClr val="002060"/>
                </a:solidFill>
              </a:rPr>
              <a:t>medications</a:t>
            </a:r>
            <a:r>
              <a:rPr lang="en-GB" dirty="0">
                <a:solidFill>
                  <a:srgbClr val="002060"/>
                </a:solidFill>
              </a:rPr>
              <a:t>. They also had fewer contacts with specialist </a:t>
            </a:r>
            <a:r>
              <a:rPr lang="en-GB" b="1" dirty="0">
                <a:solidFill>
                  <a:srgbClr val="002060"/>
                </a:solidFill>
              </a:rPr>
              <a:t>nurses</a:t>
            </a:r>
            <a:r>
              <a:rPr lang="en-GB" dirty="0">
                <a:solidFill>
                  <a:srgbClr val="002060"/>
                </a:solidFill>
              </a:rPr>
              <a:t> and had </a:t>
            </a:r>
            <a:r>
              <a:rPr lang="en-GB" b="1" dirty="0">
                <a:solidFill>
                  <a:srgbClr val="002060"/>
                </a:solidFill>
              </a:rPr>
              <a:t>7 fewer GP contacts </a:t>
            </a:r>
            <a:r>
              <a:rPr lang="en-GB" dirty="0">
                <a:solidFill>
                  <a:srgbClr val="002060"/>
                </a:solidFill>
              </a:rPr>
              <a:t>last year.</a:t>
            </a:r>
            <a:endParaRPr lang="en-GB" b="1" dirty="0">
              <a:solidFill>
                <a:srgbClr val="002060"/>
              </a:solidFill>
            </a:endParaRPr>
          </a:p>
        </p:txBody>
      </p:sp>
      <p:sp>
        <p:nvSpPr>
          <p:cNvPr id="5" name="Rectangle 4">
            <a:extLst>
              <a:ext uri="{FF2B5EF4-FFF2-40B4-BE49-F238E27FC236}">
                <a16:creationId xmlns:a16="http://schemas.microsoft.com/office/drawing/2014/main" id="{78BC6CA7-87FB-40A9-822C-C0579D4A5FF7}"/>
              </a:ext>
            </a:extLst>
          </p:cNvPr>
          <p:cNvSpPr/>
          <p:nvPr/>
        </p:nvSpPr>
        <p:spPr>
          <a:xfrm>
            <a:off x="1524000" y="642041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59190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54400B-5771-47EB-8F64-FAACA8A028C4}"/>
              </a:ext>
            </a:extLst>
          </p:cNvPr>
          <p:cNvSpPr/>
          <p:nvPr/>
        </p:nvSpPr>
        <p:spPr>
          <a:xfrm>
            <a:off x="1524000" y="642041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C33EA217-06CC-4DC6-AD01-F0D7E4EA4660}"/>
              </a:ext>
            </a:extLst>
          </p:cNvPr>
          <p:cNvSpPr txBox="1"/>
          <p:nvPr/>
        </p:nvSpPr>
        <p:spPr>
          <a:xfrm>
            <a:off x="3780185" y="223149"/>
            <a:ext cx="6504863" cy="1169551"/>
          </a:xfrm>
          <a:prstGeom prst="rect">
            <a:avLst/>
          </a:prstGeom>
          <a:noFill/>
        </p:spPr>
        <p:txBody>
          <a:bodyPr wrap="square" rtlCol="0">
            <a:spAutoFit/>
          </a:bodyPr>
          <a:lstStyle/>
          <a:p>
            <a:r>
              <a:rPr lang="en-US" sz="3500" b="1" dirty="0">
                <a:solidFill>
                  <a:srgbClr val="002060"/>
                </a:solidFill>
              </a:rPr>
              <a:t>Other things you could measure</a:t>
            </a:r>
            <a:endParaRPr lang="en-US" sz="3500" dirty="0">
              <a:solidFill>
                <a:srgbClr val="002060"/>
              </a:solidFill>
            </a:endParaRPr>
          </a:p>
        </p:txBody>
      </p:sp>
      <p:sp>
        <p:nvSpPr>
          <p:cNvPr id="5" name="Speech Bubble: Rectangle 4">
            <a:extLst>
              <a:ext uri="{FF2B5EF4-FFF2-40B4-BE49-F238E27FC236}">
                <a16:creationId xmlns:a16="http://schemas.microsoft.com/office/drawing/2014/main" id="{68DC4539-2A95-4282-A644-970BD2623D48}"/>
              </a:ext>
            </a:extLst>
          </p:cNvPr>
          <p:cNvSpPr/>
          <p:nvPr/>
        </p:nvSpPr>
        <p:spPr>
          <a:xfrm>
            <a:off x="2025975" y="1496088"/>
            <a:ext cx="8158950" cy="603589"/>
          </a:xfrm>
          <a:prstGeom prst="wedgeRectCallout">
            <a:avLst>
              <a:gd name="adj1" fmla="val -31629"/>
              <a:gd name="adj2" fmla="val -1645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52000" tIns="108000" rIns="216000" rtlCol="0" anchor="t"/>
          <a:lstStyle/>
          <a:p>
            <a:pPr>
              <a:lnSpc>
                <a:spcPct val="110000"/>
              </a:lnSpc>
            </a:pPr>
            <a:r>
              <a:rPr lang="en-GB" sz="2400" b="1" dirty="0">
                <a:solidFill>
                  <a:srgbClr val="002060"/>
                </a:solidFill>
              </a:rPr>
              <a:t>Feelings</a:t>
            </a:r>
            <a:r>
              <a:rPr lang="en-GB" sz="2400" dirty="0">
                <a:solidFill>
                  <a:srgbClr val="002060"/>
                </a:solidFill>
              </a:rPr>
              <a:t> change &gt; </a:t>
            </a:r>
            <a:r>
              <a:rPr lang="en-GB" sz="2400" b="1" dirty="0">
                <a:solidFill>
                  <a:srgbClr val="002060"/>
                </a:solidFill>
              </a:rPr>
              <a:t>Health</a:t>
            </a:r>
            <a:r>
              <a:rPr lang="en-GB" sz="2400" dirty="0">
                <a:solidFill>
                  <a:srgbClr val="002060"/>
                </a:solidFill>
              </a:rPr>
              <a:t> improves &gt; </a:t>
            </a:r>
            <a:r>
              <a:rPr lang="en-GB" sz="2400" b="1" dirty="0">
                <a:solidFill>
                  <a:srgbClr val="002060"/>
                </a:solidFill>
              </a:rPr>
              <a:t>Demand</a:t>
            </a:r>
            <a:r>
              <a:rPr lang="en-GB" sz="2400" dirty="0">
                <a:solidFill>
                  <a:srgbClr val="002060"/>
                </a:solidFill>
              </a:rPr>
              <a:t> reduces</a:t>
            </a:r>
          </a:p>
          <a:p>
            <a:pPr>
              <a:spcAft>
                <a:spcPts val="300"/>
              </a:spcAft>
            </a:pPr>
            <a:endParaRPr lang="en-GB" sz="2400" dirty="0">
              <a:solidFill>
                <a:srgbClr val="002060"/>
              </a:solidFill>
            </a:endParaRPr>
          </a:p>
          <a:p>
            <a:pPr>
              <a:spcAft>
                <a:spcPts val="300"/>
              </a:spcAft>
            </a:pPr>
            <a:endParaRPr lang="en-GB" sz="2400" dirty="0">
              <a:solidFill>
                <a:srgbClr val="002060"/>
              </a:solidFill>
            </a:endParaRPr>
          </a:p>
          <a:p>
            <a:pPr>
              <a:spcAft>
                <a:spcPts val="300"/>
              </a:spcAft>
            </a:pPr>
            <a:endParaRPr lang="en-GB" sz="2400" dirty="0">
              <a:solidFill>
                <a:srgbClr val="002060"/>
              </a:solidFill>
            </a:endParaRPr>
          </a:p>
          <a:p>
            <a:pPr>
              <a:spcAft>
                <a:spcPts val="300"/>
              </a:spcAft>
            </a:pPr>
            <a:endParaRPr lang="en-GB" sz="2400" dirty="0">
              <a:solidFill>
                <a:srgbClr val="002060"/>
              </a:solidFill>
            </a:endParaRPr>
          </a:p>
        </p:txBody>
      </p:sp>
      <p:graphicFrame>
        <p:nvGraphicFramePr>
          <p:cNvPr id="2" name="Table 2">
            <a:extLst>
              <a:ext uri="{FF2B5EF4-FFF2-40B4-BE49-F238E27FC236}">
                <a16:creationId xmlns:a16="http://schemas.microsoft.com/office/drawing/2014/main" id="{09B643CB-28A7-4D9D-A77B-19FFB19342E5}"/>
              </a:ext>
            </a:extLst>
          </p:cNvPr>
          <p:cNvGraphicFramePr>
            <a:graphicFrameLocks noGrp="1"/>
          </p:cNvGraphicFramePr>
          <p:nvPr/>
        </p:nvGraphicFramePr>
        <p:xfrm>
          <a:off x="2944412" y="2472690"/>
          <a:ext cx="3660875" cy="3593592"/>
        </p:xfrm>
        <a:graphic>
          <a:graphicData uri="http://schemas.openxmlformats.org/drawingml/2006/table">
            <a:tbl>
              <a:tblPr firstRow="1" bandRow="1">
                <a:tableStyleId>{22838BEF-8BB2-4498-84A7-C5851F593DF1}</a:tableStyleId>
              </a:tblPr>
              <a:tblGrid>
                <a:gridCol w="3660875">
                  <a:extLst>
                    <a:ext uri="{9D8B030D-6E8A-4147-A177-3AD203B41FA5}">
                      <a16:colId xmlns:a16="http://schemas.microsoft.com/office/drawing/2014/main" val="3498108140"/>
                    </a:ext>
                  </a:extLst>
                </a:gridCol>
              </a:tblGrid>
              <a:tr h="370840">
                <a:tc>
                  <a:txBody>
                    <a:bodyPr/>
                    <a:lstStyle/>
                    <a:p>
                      <a:pPr marL="0" marR="0" lvl="0" indent="0" algn="l" defTabSz="514311" rtl="0" eaLnBrk="1" fontAlgn="auto" latinLnBrk="0" hangingPunct="1">
                        <a:lnSpc>
                          <a:spcPct val="100000"/>
                        </a:lnSpc>
                        <a:spcBef>
                          <a:spcPts val="0"/>
                        </a:spcBef>
                        <a:spcAft>
                          <a:spcPts val="0"/>
                        </a:spcAft>
                        <a:buClrTx/>
                        <a:buSzTx/>
                        <a:buFontTx/>
                        <a:buNone/>
                        <a:tabLst/>
                        <a:defRPr/>
                      </a:pPr>
                      <a:r>
                        <a:rPr lang="en-GB" sz="2000" b="0" dirty="0">
                          <a:solidFill>
                            <a:srgbClr val="002060"/>
                          </a:solidFill>
                        </a:rPr>
                        <a:t>Activation (previous slide)  </a:t>
                      </a:r>
                    </a:p>
                  </a:txBody>
                  <a:tcPr>
                    <a:solidFill>
                      <a:schemeClr val="accent5">
                        <a:lumMod val="20000"/>
                        <a:lumOff val="80000"/>
                      </a:schemeClr>
                    </a:solidFill>
                  </a:tcPr>
                </a:tc>
                <a:extLst>
                  <a:ext uri="{0D108BD9-81ED-4DB2-BD59-A6C34878D82A}">
                    <a16:rowId xmlns:a16="http://schemas.microsoft.com/office/drawing/2014/main" val="1760465745"/>
                  </a:ext>
                </a:extLst>
              </a:tr>
              <a:tr h="370840">
                <a:tc>
                  <a:txBody>
                    <a:bodyPr/>
                    <a:lstStyle/>
                    <a:p>
                      <a:pPr>
                        <a:lnSpc>
                          <a:spcPct val="110000"/>
                        </a:lnSpc>
                      </a:pPr>
                      <a:r>
                        <a:rPr lang="en-GB" sz="2000" b="0" dirty="0">
                          <a:solidFill>
                            <a:srgbClr val="002060"/>
                          </a:solidFill>
                        </a:rPr>
                        <a:t>Wellbeing (ONS4)</a:t>
                      </a:r>
                    </a:p>
                  </a:txBody>
                  <a:tcPr>
                    <a:solidFill>
                      <a:schemeClr val="accent5">
                        <a:lumMod val="20000"/>
                        <a:lumOff val="80000"/>
                      </a:schemeClr>
                    </a:solidFill>
                  </a:tcPr>
                </a:tc>
                <a:extLst>
                  <a:ext uri="{0D108BD9-81ED-4DB2-BD59-A6C34878D82A}">
                    <a16:rowId xmlns:a16="http://schemas.microsoft.com/office/drawing/2014/main" val="316787347"/>
                  </a:ext>
                </a:extLst>
              </a:tr>
              <a:tr h="370840">
                <a:tc>
                  <a:txBody>
                    <a:bodyPr/>
                    <a:lstStyle/>
                    <a:p>
                      <a:pPr>
                        <a:lnSpc>
                          <a:spcPct val="110000"/>
                        </a:lnSpc>
                      </a:pPr>
                      <a:r>
                        <a:rPr lang="en-GB" sz="2000" b="0" dirty="0">
                          <a:solidFill>
                            <a:srgbClr val="002060"/>
                          </a:solidFill>
                        </a:rPr>
                        <a:t>Anxiety (GAD2)</a:t>
                      </a:r>
                    </a:p>
                  </a:txBody>
                  <a:tcPr>
                    <a:solidFill>
                      <a:schemeClr val="accent5">
                        <a:lumMod val="20000"/>
                        <a:lumOff val="80000"/>
                      </a:schemeClr>
                    </a:solidFill>
                  </a:tcPr>
                </a:tc>
                <a:extLst>
                  <a:ext uri="{0D108BD9-81ED-4DB2-BD59-A6C34878D82A}">
                    <a16:rowId xmlns:a16="http://schemas.microsoft.com/office/drawing/2014/main" val="745371833"/>
                  </a:ext>
                </a:extLst>
              </a:tr>
              <a:tr h="370840">
                <a:tc>
                  <a:txBody>
                    <a:bodyPr/>
                    <a:lstStyle/>
                    <a:p>
                      <a:pPr marL="0" marR="0" lvl="0" indent="0" algn="l" defTabSz="514311" rtl="0" eaLnBrk="1" fontAlgn="auto" latinLnBrk="0" hangingPunct="1">
                        <a:lnSpc>
                          <a:spcPct val="100000"/>
                        </a:lnSpc>
                        <a:spcBef>
                          <a:spcPts val="0"/>
                        </a:spcBef>
                        <a:spcAft>
                          <a:spcPts val="0"/>
                        </a:spcAft>
                        <a:buClrTx/>
                        <a:buSzTx/>
                        <a:buFontTx/>
                        <a:buNone/>
                        <a:tabLst/>
                        <a:defRPr/>
                      </a:pPr>
                      <a:r>
                        <a:rPr lang="en-GB" sz="2000" b="0" dirty="0">
                          <a:solidFill>
                            <a:srgbClr val="002060"/>
                          </a:solidFill>
                        </a:rPr>
                        <a:t>Depression (PHQ2)</a:t>
                      </a:r>
                    </a:p>
                  </a:txBody>
                  <a:tcPr>
                    <a:solidFill>
                      <a:schemeClr val="accent5">
                        <a:lumMod val="20000"/>
                        <a:lumOff val="80000"/>
                      </a:schemeClr>
                    </a:solidFill>
                  </a:tcPr>
                </a:tc>
                <a:extLst>
                  <a:ext uri="{0D108BD9-81ED-4DB2-BD59-A6C34878D82A}">
                    <a16:rowId xmlns:a16="http://schemas.microsoft.com/office/drawing/2014/main" val="7303468"/>
                  </a:ext>
                </a:extLst>
              </a:tr>
              <a:tr h="370840">
                <a:tc>
                  <a:txBody>
                    <a:bodyPr/>
                    <a:lstStyle/>
                    <a:p>
                      <a:pPr marL="0" marR="0" lvl="0" indent="0" algn="l" defTabSz="514311" rtl="0" eaLnBrk="1" fontAlgn="auto" latinLnBrk="0" hangingPunct="1">
                        <a:lnSpc>
                          <a:spcPct val="100000"/>
                        </a:lnSpc>
                        <a:spcBef>
                          <a:spcPts val="0"/>
                        </a:spcBef>
                        <a:spcAft>
                          <a:spcPts val="0"/>
                        </a:spcAft>
                        <a:buClrTx/>
                        <a:buSzTx/>
                        <a:buFontTx/>
                        <a:buNone/>
                        <a:tabLst/>
                        <a:defRPr/>
                      </a:pPr>
                      <a:r>
                        <a:rPr lang="en-GB" sz="2000" b="0" dirty="0">
                          <a:solidFill>
                            <a:srgbClr val="002060"/>
                          </a:solidFill>
                        </a:rPr>
                        <a:t>LTC management (EQ5D)</a:t>
                      </a:r>
                    </a:p>
                  </a:txBody>
                  <a:tcPr>
                    <a:solidFill>
                      <a:schemeClr val="accent5">
                        <a:lumMod val="20000"/>
                        <a:lumOff val="80000"/>
                      </a:schemeClr>
                    </a:solidFill>
                  </a:tcPr>
                </a:tc>
                <a:extLst>
                  <a:ext uri="{0D108BD9-81ED-4DB2-BD59-A6C34878D82A}">
                    <a16:rowId xmlns:a16="http://schemas.microsoft.com/office/drawing/2014/main" val="1223406961"/>
                  </a:ext>
                </a:extLst>
              </a:tr>
              <a:tr h="370840">
                <a:tc>
                  <a:txBody>
                    <a:bodyPr/>
                    <a:lstStyle/>
                    <a:p>
                      <a:r>
                        <a:rPr lang="en-GB" sz="2000" b="0" dirty="0">
                          <a:solidFill>
                            <a:srgbClr val="002060"/>
                          </a:solidFill>
                        </a:rPr>
                        <a:t>BMI</a:t>
                      </a:r>
                    </a:p>
                  </a:txBody>
                  <a:tcPr>
                    <a:solidFill>
                      <a:schemeClr val="accent5">
                        <a:lumMod val="20000"/>
                        <a:lumOff val="80000"/>
                      </a:schemeClr>
                    </a:solidFill>
                  </a:tcPr>
                </a:tc>
                <a:extLst>
                  <a:ext uri="{0D108BD9-81ED-4DB2-BD59-A6C34878D82A}">
                    <a16:rowId xmlns:a16="http://schemas.microsoft.com/office/drawing/2014/main" val="3364906210"/>
                  </a:ext>
                </a:extLst>
              </a:tr>
              <a:tr h="370840">
                <a:tc>
                  <a:txBody>
                    <a:bodyPr/>
                    <a:lstStyle/>
                    <a:p>
                      <a:r>
                        <a:rPr lang="en-GB" sz="2000" b="0" dirty="0">
                          <a:solidFill>
                            <a:srgbClr val="002060"/>
                          </a:solidFill>
                        </a:rPr>
                        <a:t>HbA1c</a:t>
                      </a:r>
                    </a:p>
                  </a:txBody>
                  <a:tcPr>
                    <a:solidFill>
                      <a:schemeClr val="accent5">
                        <a:lumMod val="20000"/>
                        <a:lumOff val="80000"/>
                      </a:schemeClr>
                    </a:solidFill>
                  </a:tcPr>
                </a:tc>
                <a:extLst>
                  <a:ext uri="{0D108BD9-81ED-4DB2-BD59-A6C34878D82A}">
                    <a16:rowId xmlns:a16="http://schemas.microsoft.com/office/drawing/2014/main" val="59980841"/>
                  </a:ext>
                </a:extLst>
              </a:tr>
              <a:tr h="370840">
                <a:tc>
                  <a:txBody>
                    <a:bodyPr/>
                    <a:lstStyle/>
                    <a:p>
                      <a:pPr marL="0" marR="0" lvl="0" indent="0" algn="l" defTabSz="514311" rtl="0" eaLnBrk="1" fontAlgn="auto" latinLnBrk="0" hangingPunct="1">
                        <a:lnSpc>
                          <a:spcPct val="100000"/>
                        </a:lnSpc>
                        <a:spcBef>
                          <a:spcPts val="0"/>
                        </a:spcBef>
                        <a:spcAft>
                          <a:spcPts val="0"/>
                        </a:spcAft>
                        <a:buClrTx/>
                        <a:buSzTx/>
                        <a:buFontTx/>
                        <a:buNone/>
                        <a:tabLst/>
                        <a:defRPr/>
                      </a:pPr>
                      <a:r>
                        <a:rPr lang="en-GB" sz="2000" b="0" dirty="0">
                          <a:solidFill>
                            <a:srgbClr val="002060"/>
                          </a:solidFill>
                        </a:rPr>
                        <a:t>ACT scores</a:t>
                      </a:r>
                    </a:p>
                  </a:txBody>
                  <a:tcPr>
                    <a:solidFill>
                      <a:schemeClr val="accent5">
                        <a:lumMod val="20000"/>
                        <a:lumOff val="80000"/>
                      </a:schemeClr>
                    </a:solidFill>
                  </a:tcPr>
                </a:tc>
                <a:extLst>
                  <a:ext uri="{0D108BD9-81ED-4DB2-BD59-A6C34878D82A}">
                    <a16:rowId xmlns:a16="http://schemas.microsoft.com/office/drawing/2014/main" val="1825554212"/>
                  </a:ext>
                </a:extLst>
              </a:tr>
              <a:tr h="370840">
                <a:tc>
                  <a:txBody>
                    <a:bodyPr/>
                    <a:lstStyle/>
                    <a:p>
                      <a:pPr marL="0" marR="0" lvl="0" indent="0" algn="l" defTabSz="514311" rtl="0" eaLnBrk="1" fontAlgn="auto" latinLnBrk="0" hangingPunct="1">
                        <a:lnSpc>
                          <a:spcPct val="100000"/>
                        </a:lnSpc>
                        <a:spcBef>
                          <a:spcPts val="0"/>
                        </a:spcBef>
                        <a:spcAft>
                          <a:spcPts val="0"/>
                        </a:spcAft>
                        <a:buClrTx/>
                        <a:buSzTx/>
                        <a:buFontTx/>
                        <a:buNone/>
                        <a:tabLst/>
                        <a:defRPr/>
                      </a:pPr>
                      <a:r>
                        <a:rPr lang="en-GB" sz="2000" b="0" dirty="0">
                          <a:solidFill>
                            <a:srgbClr val="002060"/>
                          </a:solidFill>
                        </a:rPr>
                        <a:t>Blood Pressure</a:t>
                      </a:r>
                    </a:p>
                  </a:txBody>
                  <a:tcPr>
                    <a:solidFill>
                      <a:schemeClr val="accent5">
                        <a:lumMod val="20000"/>
                        <a:lumOff val="80000"/>
                      </a:schemeClr>
                    </a:solidFill>
                  </a:tcPr>
                </a:tc>
                <a:extLst>
                  <a:ext uri="{0D108BD9-81ED-4DB2-BD59-A6C34878D82A}">
                    <a16:rowId xmlns:a16="http://schemas.microsoft.com/office/drawing/2014/main" val="3705927224"/>
                  </a:ext>
                </a:extLst>
              </a:tr>
            </a:tbl>
          </a:graphicData>
        </a:graphic>
      </p:graphicFrame>
      <p:sp>
        <p:nvSpPr>
          <p:cNvPr id="8" name="Speech Bubble: Rectangle 7">
            <a:extLst>
              <a:ext uri="{FF2B5EF4-FFF2-40B4-BE49-F238E27FC236}">
                <a16:creationId xmlns:a16="http://schemas.microsoft.com/office/drawing/2014/main" id="{283A96CE-5A87-40DA-B45E-7ABAC97AA5A7}"/>
              </a:ext>
            </a:extLst>
          </p:cNvPr>
          <p:cNvSpPr/>
          <p:nvPr/>
        </p:nvSpPr>
        <p:spPr>
          <a:xfrm>
            <a:off x="7495429" y="3030481"/>
            <a:ext cx="2274073" cy="1503654"/>
          </a:xfrm>
          <a:prstGeom prst="wedgeRectCallout">
            <a:avLst>
              <a:gd name="adj1" fmla="val -67617"/>
              <a:gd name="adj2" fmla="val -23063"/>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5">
                    <a:lumMod val="75000"/>
                  </a:schemeClr>
                </a:solidFill>
              </a:rPr>
              <a:t>Let us know what improvements you’ve made and we’ll help you work out a </a:t>
            </a:r>
            <a:r>
              <a:rPr lang="en-GB" sz="1600" b="1" dirty="0">
                <a:solidFill>
                  <a:schemeClr val="accent5">
                    <a:lumMod val="75000"/>
                  </a:schemeClr>
                </a:solidFill>
              </a:rPr>
              <a:t>Return on Investment</a:t>
            </a:r>
          </a:p>
        </p:txBody>
      </p:sp>
    </p:spTree>
    <p:extLst>
      <p:ext uri="{BB962C8B-B14F-4D97-AF65-F5344CB8AC3E}">
        <p14:creationId xmlns:p14="http://schemas.microsoft.com/office/powerpoint/2010/main" val="127976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9"/>
          <p:cNvSpPr txBox="1">
            <a:spLocks noGrp="1"/>
          </p:cNvSpPr>
          <p:nvPr>
            <p:ph type="sldNum" idx="12"/>
          </p:nvPr>
        </p:nvSpPr>
        <p:spPr>
          <a:xfrm>
            <a:off x="8818275" y="6185341"/>
            <a:ext cx="2656044" cy="340864"/>
          </a:xfrm>
          <a:prstGeom prst="rect">
            <a:avLst/>
          </a:prstGeom>
          <a:noFill/>
          <a:ln>
            <a:noFill/>
          </a:ln>
        </p:spPr>
        <p:txBody>
          <a:bodyPr spcFirstLastPara="1" vert="horz" wrap="square" lIns="85356" tIns="42667" rIns="85356" bIns="42667" rtlCol="0" anchor="ctr" anchorCtr="0">
            <a:noAutofit/>
          </a:bodyPr>
          <a:lstStyle/>
          <a:p>
            <a:fld id="{00000000-1234-1234-1234-123412341234}" type="slidenum">
              <a:rPr lang="en-US"/>
              <a:pPr/>
              <a:t>7</a:t>
            </a:fld>
            <a:endParaRPr/>
          </a:p>
        </p:txBody>
      </p:sp>
      <p:sp>
        <p:nvSpPr>
          <p:cNvPr id="274" name="Google Shape;274;p39"/>
          <p:cNvSpPr/>
          <p:nvPr/>
        </p:nvSpPr>
        <p:spPr>
          <a:xfrm>
            <a:off x="0" y="6117831"/>
            <a:ext cx="12192000" cy="741055"/>
          </a:xfrm>
          <a:prstGeom prst="rect">
            <a:avLst/>
          </a:prstGeom>
          <a:solidFill>
            <a:schemeClr val="accent5">
              <a:lumMod val="75000"/>
            </a:schemeClr>
          </a:solidFill>
          <a:ln>
            <a:noFill/>
          </a:ln>
        </p:spPr>
        <p:txBody>
          <a:bodyPr spcFirstLastPara="1" wrap="square" lIns="113808" tIns="56880" rIns="113808" bIns="56880" anchor="ctr" anchorCtr="0">
            <a:noAutofit/>
          </a:bodyPr>
          <a:lstStyle/>
          <a:p>
            <a:pPr algn="r"/>
            <a:endParaRPr lang="en-GB" sz="2700" b="1">
              <a:solidFill>
                <a:schemeClr val="lt1"/>
              </a:solidFill>
              <a:ea typeface="Calibri"/>
              <a:cs typeface="Calibri"/>
              <a:sym typeface="Calibri"/>
            </a:endParaRPr>
          </a:p>
        </p:txBody>
      </p:sp>
      <p:sp>
        <p:nvSpPr>
          <p:cNvPr id="275" name="Google Shape;275;p39"/>
          <p:cNvSpPr txBox="1">
            <a:spLocks noGrp="1"/>
          </p:cNvSpPr>
          <p:nvPr>
            <p:ph type="title"/>
          </p:nvPr>
        </p:nvSpPr>
        <p:spPr>
          <a:xfrm>
            <a:off x="223199" y="30240"/>
            <a:ext cx="11693347" cy="470263"/>
          </a:xfrm>
          <a:prstGeom prst="rect">
            <a:avLst/>
          </a:prstGeom>
          <a:solidFill>
            <a:schemeClr val="accent5">
              <a:lumMod val="75000"/>
            </a:schemeClr>
          </a:solidFill>
          <a:ln w="9525" cap="flat" cmpd="sng">
            <a:noFill/>
            <a:prstDash val="solid"/>
            <a:round/>
            <a:headEnd type="none" w="sm" len="sm"/>
            <a:tailEnd type="none" w="sm" len="sm"/>
          </a:ln>
        </p:spPr>
        <p:txBody>
          <a:bodyPr spcFirstLastPara="1" vert="horz" wrap="square" lIns="85356" tIns="42667" rIns="85356" bIns="42667" rtlCol="0" anchor="ctr" anchorCtr="0">
            <a:noAutofit/>
          </a:bodyPr>
          <a:lstStyle/>
          <a:p>
            <a:pPr algn="ctr">
              <a:spcBef>
                <a:spcPts val="0"/>
              </a:spcBef>
            </a:pPr>
            <a:r>
              <a:rPr lang="en-GB" sz="2700" b="1">
                <a:latin typeface="+mn-lt"/>
              </a:rPr>
              <a:t>What do the roles do</a:t>
            </a:r>
            <a:endParaRPr lang="en-US" b="1"/>
          </a:p>
        </p:txBody>
      </p:sp>
      <p:sp>
        <p:nvSpPr>
          <p:cNvPr id="6" name="TextBox 5">
            <a:extLst>
              <a:ext uri="{FF2B5EF4-FFF2-40B4-BE49-F238E27FC236}">
                <a16:creationId xmlns:a16="http://schemas.microsoft.com/office/drawing/2014/main" id="{0D456A07-8A38-4A47-805C-E6E3BF0E30CF}"/>
              </a:ext>
            </a:extLst>
          </p:cNvPr>
          <p:cNvSpPr txBox="1"/>
          <p:nvPr/>
        </p:nvSpPr>
        <p:spPr>
          <a:xfrm>
            <a:off x="846263" y="6120716"/>
            <a:ext cx="3601235" cy="692497"/>
          </a:xfrm>
          <a:prstGeom prst="rect">
            <a:avLst/>
          </a:prstGeom>
          <a:noFill/>
        </p:spPr>
        <p:txBody>
          <a:bodyPr wrap="square" lIns="91440" tIns="45720" rIns="91440" bIns="45720" rtlCol="0" anchor="t">
            <a:spAutoFit/>
          </a:bodyPr>
          <a:lstStyle/>
          <a:p>
            <a:pPr>
              <a:spcAft>
                <a:spcPts val="560"/>
              </a:spcAft>
            </a:pPr>
            <a:r>
              <a:rPr lang="en-GB" sz="1700" b="1">
                <a:solidFill>
                  <a:schemeClr val="bg1"/>
                </a:solidFill>
                <a:latin typeface="Calibri"/>
                <a:ea typeface="ヒラギノ角ゴ Pro W3"/>
              </a:rPr>
              <a:t>@SP_LDN</a:t>
            </a:r>
          </a:p>
          <a:p>
            <a:pPr>
              <a:spcAft>
                <a:spcPts val="560"/>
              </a:spcAft>
            </a:pPr>
            <a:r>
              <a:rPr lang="en-GB" sz="1700" b="1">
                <a:solidFill>
                  <a:schemeClr val="bg1"/>
                </a:solidFill>
                <a:latin typeface="Calibri"/>
                <a:ea typeface="ヒラギノ角ゴ Pro W3"/>
              </a:rPr>
              <a:t>hlp.socialprescribing@nhs.net</a:t>
            </a:r>
          </a:p>
        </p:txBody>
      </p:sp>
      <p:pic>
        <p:nvPicPr>
          <p:cNvPr id="10" name="Picture 9" descr="A white circle with a black background&#10;&#10;Description automatically generated with low confidence">
            <a:extLst>
              <a:ext uri="{FF2B5EF4-FFF2-40B4-BE49-F238E27FC236}">
                <a16:creationId xmlns:a16="http://schemas.microsoft.com/office/drawing/2014/main" id="{95A5704D-404D-423E-BD3D-3EE80A153342}"/>
              </a:ext>
            </a:extLst>
          </p:cNvPr>
          <p:cNvPicPr>
            <a:picLocks noChangeAspect="1"/>
          </p:cNvPicPr>
          <p:nvPr/>
        </p:nvPicPr>
        <p:blipFill>
          <a:blip r:embed="rId3"/>
          <a:stretch>
            <a:fillRect/>
          </a:stretch>
        </p:blipFill>
        <p:spPr>
          <a:xfrm>
            <a:off x="543071" y="6188870"/>
            <a:ext cx="258736" cy="219311"/>
          </a:xfrm>
          <a:prstGeom prst="rect">
            <a:avLst/>
          </a:prstGeom>
        </p:spPr>
      </p:pic>
      <p:pic>
        <p:nvPicPr>
          <p:cNvPr id="11" name="Picture 10" descr="Icon&#10;&#10;Description automatically generated">
            <a:extLst>
              <a:ext uri="{FF2B5EF4-FFF2-40B4-BE49-F238E27FC236}">
                <a16:creationId xmlns:a16="http://schemas.microsoft.com/office/drawing/2014/main" id="{6687AF67-52BC-4426-ABBF-31F3028731D3}"/>
              </a:ext>
            </a:extLst>
          </p:cNvPr>
          <p:cNvPicPr>
            <a:picLocks noChangeAspect="1"/>
          </p:cNvPicPr>
          <p:nvPr/>
        </p:nvPicPr>
        <p:blipFill>
          <a:blip r:embed="rId4"/>
          <a:stretch>
            <a:fillRect/>
          </a:stretch>
        </p:blipFill>
        <p:spPr>
          <a:xfrm>
            <a:off x="555609" y="6538900"/>
            <a:ext cx="233663" cy="183243"/>
          </a:xfrm>
          <a:prstGeom prst="rect">
            <a:avLst/>
          </a:prstGeom>
        </p:spPr>
      </p:pic>
      <p:pic>
        <p:nvPicPr>
          <p:cNvPr id="13" name="Google Shape;254;p37">
            <a:extLst>
              <a:ext uri="{FF2B5EF4-FFF2-40B4-BE49-F238E27FC236}">
                <a16:creationId xmlns:a16="http://schemas.microsoft.com/office/drawing/2014/main" id="{B698D69A-16E6-4411-9613-47533BB0F867}"/>
              </a:ext>
            </a:extLst>
          </p:cNvPr>
          <p:cNvPicPr preferRelativeResize="0">
            <a:picLocks noChangeAspect="1"/>
          </p:cNvPicPr>
          <p:nvPr/>
        </p:nvPicPr>
        <p:blipFill rotWithShape="1">
          <a:blip r:embed="rId5">
            <a:alphaModFix/>
          </a:blip>
          <a:srcRect t="-1161" b="11763"/>
          <a:stretch/>
        </p:blipFill>
        <p:spPr>
          <a:xfrm>
            <a:off x="9895934" y="6160147"/>
            <a:ext cx="2020612" cy="659047"/>
          </a:xfrm>
          <a:prstGeom prst="rect">
            <a:avLst/>
          </a:prstGeom>
          <a:noFill/>
          <a:ln>
            <a:noFill/>
          </a:ln>
        </p:spPr>
      </p:pic>
      <p:graphicFrame>
        <p:nvGraphicFramePr>
          <p:cNvPr id="2" name="Table 1">
            <a:extLst>
              <a:ext uri="{FF2B5EF4-FFF2-40B4-BE49-F238E27FC236}">
                <a16:creationId xmlns:a16="http://schemas.microsoft.com/office/drawing/2014/main" id="{C25F69A8-D7A3-4151-82A6-57FF173D3E97}"/>
              </a:ext>
            </a:extLst>
          </p:cNvPr>
          <p:cNvGraphicFramePr>
            <a:graphicFrameLocks noGrp="1"/>
          </p:cNvGraphicFramePr>
          <p:nvPr>
            <p:extLst>
              <p:ext uri="{D42A27DB-BD31-4B8C-83A1-F6EECF244321}">
                <p14:modId xmlns:p14="http://schemas.microsoft.com/office/powerpoint/2010/main" val="1665999812"/>
              </p:ext>
            </p:extLst>
          </p:nvPr>
        </p:nvGraphicFramePr>
        <p:xfrm>
          <a:off x="-47845" y="436491"/>
          <a:ext cx="12239845" cy="5723656"/>
        </p:xfrm>
        <a:graphic>
          <a:graphicData uri="http://schemas.openxmlformats.org/drawingml/2006/table">
            <a:tbl>
              <a:tblPr firstRow="1" bandRow="1">
                <a:tableStyleId>{93296810-A885-4BE3-A3E7-6D5BEEA58F35}</a:tableStyleId>
              </a:tblPr>
              <a:tblGrid>
                <a:gridCol w="4756680">
                  <a:extLst>
                    <a:ext uri="{9D8B030D-6E8A-4147-A177-3AD203B41FA5}">
                      <a16:colId xmlns:a16="http://schemas.microsoft.com/office/drawing/2014/main" val="4286870288"/>
                    </a:ext>
                  </a:extLst>
                </a:gridCol>
                <a:gridCol w="3717235">
                  <a:extLst>
                    <a:ext uri="{9D8B030D-6E8A-4147-A177-3AD203B41FA5}">
                      <a16:colId xmlns:a16="http://schemas.microsoft.com/office/drawing/2014/main" val="1989765467"/>
                    </a:ext>
                  </a:extLst>
                </a:gridCol>
                <a:gridCol w="3765930">
                  <a:extLst>
                    <a:ext uri="{9D8B030D-6E8A-4147-A177-3AD203B41FA5}">
                      <a16:colId xmlns:a16="http://schemas.microsoft.com/office/drawing/2014/main" val="3765461475"/>
                    </a:ext>
                  </a:extLst>
                </a:gridCol>
              </a:tblGrid>
              <a:tr h="279151">
                <a:tc>
                  <a:txBody>
                    <a:bodyPr/>
                    <a:lstStyle/>
                    <a:p>
                      <a:pPr algn="ctr">
                        <a:spcBef>
                          <a:spcPts val="400"/>
                        </a:spcBef>
                        <a:spcAft>
                          <a:spcPts val="400"/>
                        </a:spcAft>
                      </a:pPr>
                      <a:r>
                        <a:rPr lang="en-GB" sz="1400"/>
                        <a:t>Care Coordinators</a:t>
                      </a:r>
                    </a:p>
                  </a:txBody>
                  <a:tcPr marL="60397" marR="60397" marT="40264" marB="40264"/>
                </a:tc>
                <a:tc>
                  <a:txBody>
                    <a:bodyPr/>
                    <a:lstStyle/>
                    <a:p>
                      <a:pPr algn="ctr">
                        <a:spcBef>
                          <a:spcPts val="400"/>
                        </a:spcBef>
                        <a:spcAft>
                          <a:spcPts val="400"/>
                        </a:spcAft>
                      </a:pPr>
                      <a:r>
                        <a:rPr lang="en-GB" sz="1400"/>
                        <a:t>Health &amp; Wellbeing Coaches</a:t>
                      </a:r>
                    </a:p>
                  </a:txBody>
                  <a:tcPr marL="60397" marR="60397" marT="40264" marB="40264"/>
                </a:tc>
                <a:tc>
                  <a:txBody>
                    <a:bodyPr/>
                    <a:lstStyle/>
                    <a:p>
                      <a:pPr algn="ctr">
                        <a:spcBef>
                          <a:spcPts val="400"/>
                        </a:spcBef>
                        <a:spcAft>
                          <a:spcPts val="400"/>
                        </a:spcAft>
                      </a:pPr>
                      <a:r>
                        <a:rPr lang="en-GB" sz="1400"/>
                        <a:t>Social Prescribing Link Workers</a:t>
                      </a:r>
                    </a:p>
                  </a:txBody>
                  <a:tcPr marL="60397" marR="60397" marT="40264" marB="40264"/>
                </a:tc>
                <a:extLst>
                  <a:ext uri="{0D108BD9-81ED-4DB2-BD59-A6C34878D82A}">
                    <a16:rowId xmlns:a16="http://schemas.microsoft.com/office/drawing/2014/main" val="3112582303"/>
                  </a:ext>
                </a:extLst>
              </a:tr>
              <a:tr h="5157497">
                <a:tc>
                  <a:txBody>
                    <a:bodyPr/>
                    <a:lstStyle/>
                    <a:p>
                      <a:pPr marL="0" marR="0" lvl="0" indent="0" algn="l" defTabSz="853716" rtl="0" eaLnBrk="1" fontAlgn="auto" latinLnBrk="0" hangingPunct="1">
                        <a:lnSpc>
                          <a:spcPct val="100000"/>
                        </a:lnSpc>
                        <a:spcBef>
                          <a:spcPts val="1200"/>
                        </a:spcBef>
                        <a:spcAft>
                          <a:spcPts val="0"/>
                        </a:spcAft>
                        <a:buClrTx/>
                        <a:buSzTx/>
                        <a:buFontTx/>
                        <a:buNone/>
                        <a:tabLst/>
                        <a:defRPr sz="1500" b="1"/>
                      </a:pPr>
                      <a:r>
                        <a:rPr kumimoji="0" lang="en-GB" sz="1400" b="1" i="0" u="none" strike="noStrike" kern="0" cap="none" spc="0" normalizeH="0" baseline="0" noProof="0">
                          <a:ln>
                            <a:noFill/>
                          </a:ln>
                          <a:solidFill>
                            <a:srgbClr val="000000"/>
                          </a:solidFill>
                          <a:effectLst/>
                          <a:uLnTx/>
                          <a:uFillTx/>
                          <a:latin typeface="+mn-lt"/>
                          <a:cs typeface="Calibri"/>
                          <a:sym typeface="Calibri"/>
                        </a:rPr>
                        <a:t>Work along side clinicians and the MDT, acting as a point of contact connecting </a:t>
                      </a:r>
                      <a:r>
                        <a:rPr kumimoji="0" lang="en-GB" sz="1400" b="0" i="0" u="none" strike="noStrike" kern="0" cap="none" spc="0" normalizeH="0" baseline="0" noProof="0">
                          <a:ln>
                            <a:noFill/>
                          </a:ln>
                          <a:solidFill>
                            <a:srgbClr val="000000"/>
                          </a:solidFill>
                          <a:effectLst/>
                          <a:uLnTx/>
                          <a:uFillTx/>
                          <a:latin typeface="+mn-lt"/>
                          <a:cs typeface="Calibri"/>
                          <a:sym typeface="Calibri"/>
                        </a:rPr>
                        <a:t>patients, their clinicians and other teams involved in their care.</a:t>
                      </a:r>
                    </a:p>
                    <a:p>
                      <a:pPr marL="0" marR="0" lvl="0" indent="0" algn="l" defTabSz="853716" rtl="0" eaLnBrk="1" fontAlgn="auto" latinLnBrk="0" hangingPunct="1">
                        <a:lnSpc>
                          <a:spcPct val="100000"/>
                        </a:lnSpc>
                        <a:spcBef>
                          <a:spcPts val="1200"/>
                        </a:spcBef>
                        <a:spcAft>
                          <a:spcPts val="0"/>
                        </a:spcAft>
                        <a:buClrTx/>
                        <a:buSzTx/>
                        <a:buFontTx/>
                        <a:buNone/>
                        <a:tabLst/>
                        <a:defRPr sz="1500" b="1"/>
                      </a:pPr>
                      <a:r>
                        <a:rPr kumimoji="0" lang="en-GB" sz="1400" b="1" i="0" u="none" strike="noStrike" kern="0" cap="none" spc="0" normalizeH="0" baseline="0" noProof="0">
                          <a:ln>
                            <a:noFill/>
                          </a:ln>
                          <a:solidFill>
                            <a:srgbClr val="000000"/>
                          </a:solidFill>
                          <a:effectLst/>
                          <a:uLnTx/>
                          <a:uFillTx/>
                          <a:latin typeface="+mn-lt"/>
                          <a:cs typeface="Calibri"/>
                          <a:sym typeface="Calibri"/>
                        </a:rPr>
                        <a:t>Take time with patient, using personalised care support plannin</a:t>
                      </a:r>
                      <a:r>
                        <a:rPr kumimoji="0" lang="en-GB" sz="1400" b="0" i="0" u="none" strike="noStrike" kern="0" cap="none" spc="0" normalizeH="0" baseline="0" noProof="0">
                          <a:ln>
                            <a:noFill/>
                          </a:ln>
                          <a:solidFill>
                            <a:srgbClr val="000000"/>
                          </a:solidFill>
                          <a:effectLst/>
                          <a:uLnTx/>
                          <a:uFillTx/>
                          <a:latin typeface="+mn-lt"/>
                          <a:cs typeface="Calibri"/>
                          <a:sym typeface="Calibri"/>
                        </a:rPr>
                        <a:t>g over sessions to identify patient needs and offer to coordinate various aspects of their care.</a:t>
                      </a:r>
                    </a:p>
                    <a:p>
                      <a:pPr marL="0" marR="0" lvl="0" indent="0" algn="l" defTabSz="853716" rtl="0" eaLnBrk="1" fontAlgn="auto" latinLnBrk="0" hangingPunct="1">
                        <a:lnSpc>
                          <a:spcPct val="100000"/>
                        </a:lnSpc>
                        <a:spcBef>
                          <a:spcPts val="1200"/>
                        </a:spcBef>
                        <a:spcAft>
                          <a:spcPts val="0"/>
                        </a:spcAft>
                        <a:buClrTx/>
                        <a:buSzTx/>
                        <a:buFontTx/>
                        <a:buNone/>
                        <a:tabLst/>
                        <a:defRPr sz="1500" b="1"/>
                      </a:pPr>
                      <a:r>
                        <a:rPr kumimoji="0" lang="en-GB" sz="1400" b="1" i="0" u="none" strike="noStrike" kern="0" cap="none" spc="0" normalizeH="0" baseline="0" noProof="0">
                          <a:ln>
                            <a:noFill/>
                          </a:ln>
                          <a:solidFill>
                            <a:srgbClr val="000000"/>
                          </a:solidFill>
                          <a:effectLst/>
                          <a:uLnTx/>
                          <a:uFillTx/>
                          <a:latin typeface="+mn-lt"/>
                          <a:cs typeface="Calibri"/>
                          <a:sym typeface="Calibri"/>
                        </a:rPr>
                        <a:t>Act as a bridge </a:t>
                      </a:r>
                      <a:r>
                        <a:rPr kumimoji="0" lang="en-GB" sz="1400" b="0" i="0" u="none" strike="noStrike" kern="0" cap="none" spc="0" normalizeH="0" baseline="0" noProof="0">
                          <a:ln>
                            <a:noFill/>
                          </a:ln>
                          <a:solidFill>
                            <a:srgbClr val="000000"/>
                          </a:solidFill>
                          <a:effectLst/>
                          <a:uLnTx/>
                          <a:uFillTx/>
                          <a:latin typeface="+mn-lt"/>
                          <a:cs typeface="Calibri"/>
                          <a:sym typeface="Calibri"/>
                        </a:rPr>
                        <a:t>between primary care and the community.</a:t>
                      </a:r>
                    </a:p>
                    <a:p>
                      <a:pPr marL="0" marR="0" lvl="0" indent="0" algn="l" defTabSz="853716" rtl="0" eaLnBrk="1" fontAlgn="auto" latinLnBrk="0" hangingPunct="1">
                        <a:lnSpc>
                          <a:spcPct val="100000"/>
                        </a:lnSpc>
                        <a:spcBef>
                          <a:spcPts val="1200"/>
                        </a:spcBef>
                        <a:spcAft>
                          <a:spcPts val="0"/>
                        </a:spcAft>
                        <a:buClrTx/>
                        <a:buSzTx/>
                        <a:buFontTx/>
                        <a:buNone/>
                        <a:tabLst/>
                        <a:defRPr sz="1500" b="1"/>
                      </a:pPr>
                      <a:r>
                        <a:rPr kumimoji="0" lang="en-GB" sz="1400" b="1" i="0" u="none" strike="noStrike" kern="0" cap="none" spc="0" normalizeH="0" baseline="0" noProof="0">
                          <a:ln>
                            <a:noFill/>
                          </a:ln>
                          <a:solidFill>
                            <a:srgbClr val="000000"/>
                          </a:solidFill>
                          <a:effectLst/>
                          <a:uLnTx/>
                          <a:uFillTx/>
                          <a:latin typeface="+mn-lt"/>
                          <a:cs typeface="Calibri"/>
                          <a:sym typeface="Calibri"/>
                        </a:rPr>
                        <a:t>Manage their own caseload  of patients </a:t>
                      </a:r>
                      <a:r>
                        <a:rPr kumimoji="0" lang="en-GB" sz="1400" b="0" i="0" u="none" strike="noStrike" kern="0" cap="none" spc="0" normalizeH="0" baseline="0" noProof="0">
                          <a:ln>
                            <a:noFill/>
                          </a:ln>
                          <a:solidFill>
                            <a:srgbClr val="000000"/>
                          </a:solidFill>
                          <a:effectLst/>
                          <a:uLnTx/>
                          <a:uFillTx/>
                          <a:latin typeface="+mn-lt"/>
                          <a:cs typeface="Calibri"/>
                          <a:sym typeface="Calibri"/>
                        </a:rPr>
                        <a:t>offering</a:t>
                      </a:r>
                      <a:r>
                        <a:rPr kumimoji="0" lang="en-GB" sz="1400" b="1" i="0" u="none" strike="noStrike" kern="0" cap="none" spc="0" normalizeH="0" baseline="0" noProof="0">
                          <a:ln>
                            <a:noFill/>
                          </a:ln>
                          <a:solidFill>
                            <a:srgbClr val="000000"/>
                          </a:solidFill>
                          <a:effectLst/>
                          <a:uLnTx/>
                          <a:uFillTx/>
                          <a:latin typeface="+mn-lt"/>
                          <a:cs typeface="Calibri"/>
                          <a:sym typeface="Calibri"/>
                        </a:rPr>
                        <a:t>:</a:t>
                      </a:r>
                      <a:endParaRPr kumimoji="0" lang="en-GB" sz="1400" b="0" i="0" u="none" strike="noStrike" kern="0" cap="none" spc="0" normalizeH="0" baseline="0" noProof="0">
                        <a:ln>
                          <a:noFill/>
                        </a:ln>
                        <a:solidFill>
                          <a:srgbClr val="000000"/>
                        </a:solidFill>
                        <a:effectLst/>
                        <a:uLnTx/>
                        <a:uFillTx/>
                        <a:latin typeface="+mn-lt"/>
                        <a:cs typeface="Calibri"/>
                        <a:sym typeface="Calibri"/>
                      </a:endParaRPr>
                    </a:p>
                    <a:p>
                      <a:pPr marL="171450" marR="0" lvl="0" indent="-171450" algn="l" defTabSz="853716" rtl="0" eaLnBrk="1" fontAlgn="auto" latinLnBrk="0" hangingPunct="1">
                        <a:lnSpc>
                          <a:spcPct val="100000"/>
                        </a:lnSpc>
                        <a:spcBef>
                          <a:spcPts val="1200"/>
                        </a:spcBef>
                        <a:spcAft>
                          <a:spcPts val="0"/>
                        </a:spcAft>
                        <a:buClrTx/>
                        <a:buSzPct val="100000"/>
                        <a:buFont typeface="Arial"/>
                        <a:buChar char="•"/>
                        <a:tabLst/>
                        <a:defRPr sz="1500" b="1"/>
                      </a:pPr>
                      <a:r>
                        <a:rPr kumimoji="0" lang="en-GB" sz="1400" b="1" i="0" u="none" strike="noStrike" kern="0" cap="none" spc="0" normalizeH="0" baseline="0" noProof="0">
                          <a:ln>
                            <a:noFill/>
                          </a:ln>
                          <a:solidFill>
                            <a:srgbClr val="000000"/>
                          </a:solidFill>
                          <a:effectLst/>
                          <a:uLnTx/>
                          <a:uFillTx/>
                          <a:latin typeface="+mn-lt"/>
                          <a:cs typeface="Calibri"/>
                          <a:sym typeface="Calibri"/>
                        </a:rPr>
                        <a:t>Continuity of care</a:t>
                      </a:r>
                      <a:r>
                        <a:rPr kumimoji="0" lang="en-GB" sz="1400" b="0" i="0" u="none" strike="noStrike" kern="0" cap="none" spc="0" normalizeH="0" baseline="0" noProof="0">
                          <a:ln>
                            <a:noFill/>
                          </a:ln>
                          <a:solidFill>
                            <a:srgbClr val="000000"/>
                          </a:solidFill>
                          <a:effectLst/>
                          <a:uLnTx/>
                          <a:uFillTx/>
                          <a:latin typeface="+mn-lt"/>
                          <a:cs typeface="Calibri"/>
                          <a:sym typeface="Calibri"/>
                        </a:rPr>
                        <a:t> – a point of contact alongside busy clinicians with a chance for follow-ups</a:t>
                      </a:r>
                    </a:p>
                    <a:p>
                      <a:pPr marL="171450" marR="0" lvl="0" indent="-171450" algn="l" defTabSz="853716" rtl="0" eaLnBrk="1" fontAlgn="auto" latinLnBrk="0" hangingPunct="1">
                        <a:lnSpc>
                          <a:spcPct val="100000"/>
                        </a:lnSpc>
                        <a:spcBef>
                          <a:spcPts val="1200"/>
                        </a:spcBef>
                        <a:spcAft>
                          <a:spcPts val="0"/>
                        </a:spcAft>
                        <a:buClrTx/>
                        <a:buSzPct val="100000"/>
                        <a:buFont typeface="Arial"/>
                        <a:buChar char="•"/>
                        <a:tabLst/>
                        <a:defRPr sz="1500" b="1"/>
                      </a:pPr>
                      <a:r>
                        <a:rPr kumimoji="0" lang="en-GB" sz="1400" b="1" i="0" u="none" strike="noStrike" kern="0" cap="none" spc="0" normalizeH="0" baseline="0" noProof="0">
                          <a:ln>
                            <a:noFill/>
                          </a:ln>
                          <a:solidFill>
                            <a:srgbClr val="000000"/>
                          </a:solidFill>
                          <a:effectLst/>
                          <a:uLnTx/>
                          <a:uFillTx/>
                          <a:latin typeface="+mn-lt"/>
                          <a:cs typeface="Calibri"/>
                          <a:sym typeface="Calibri"/>
                        </a:rPr>
                        <a:t>Allyship &amp; advocacy </a:t>
                      </a:r>
                      <a:r>
                        <a:rPr kumimoji="0" lang="en-GB" sz="1400" b="0" i="0" u="none" strike="noStrike" kern="0" cap="none" spc="0" normalizeH="0" baseline="0" noProof="0">
                          <a:ln>
                            <a:noFill/>
                          </a:ln>
                          <a:solidFill>
                            <a:srgbClr val="000000"/>
                          </a:solidFill>
                          <a:effectLst/>
                          <a:uLnTx/>
                          <a:uFillTx/>
                          <a:latin typeface="+mn-lt"/>
                          <a:cs typeface="Calibri"/>
                          <a:sym typeface="Calibri"/>
                        </a:rPr>
                        <a:t>- conversations to support understanding health conditions and prepare for their appointments, ensuring needs are attended to</a:t>
                      </a:r>
                    </a:p>
                    <a:p>
                      <a:pPr marL="171450" marR="0" lvl="0" indent="-171450" algn="l" defTabSz="853716" rtl="0" eaLnBrk="1" fontAlgn="auto" latinLnBrk="0" hangingPunct="1">
                        <a:lnSpc>
                          <a:spcPct val="100000"/>
                        </a:lnSpc>
                        <a:spcBef>
                          <a:spcPts val="1200"/>
                        </a:spcBef>
                        <a:spcAft>
                          <a:spcPts val="0"/>
                        </a:spcAft>
                        <a:buClrTx/>
                        <a:buSzPct val="100000"/>
                        <a:buFont typeface="Arial"/>
                        <a:buChar char="•"/>
                        <a:tabLst/>
                        <a:defRPr sz="1500" b="1"/>
                      </a:pPr>
                      <a:r>
                        <a:rPr kumimoji="0" lang="en-GB" sz="1400" b="1" i="0" u="none" strike="noStrike" kern="0" cap="none" spc="0" normalizeH="0" baseline="0" noProof="0">
                          <a:ln>
                            <a:noFill/>
                          </a:ln>
                          <a:solidFill>
                            <a:srgbClr val="000000"/>
                          </a:solidFill>
                          <a:effectLst/>
                          <a:uLnTx/>
                          <a:uFillTx/>
                          <a:latin typeface="+mn-lt"/>
                          <a:cs typeface="Calibri"/>
                          <a:sym typeface="Calibri"/>
                        </a:rPr>
                        <a:t>Signposting</a:t>
                      </a:r>
                      <a:r>
                        <a:rPr kumimoji="0" lang="en-GB" sz="1400" b="0" i="0" u="none" strike="noStrike" kern="0" cap="none" spc="0" normalizeH="0" baseline="0" noProof="0">
                          <a:ln>
                            <a:noFill/>
                          </a:ln>
                          <a:solidFill>
                            <a:srgbClr val="000000"/>
                          </a:solidFill>
                          <a:effectLst/>
                          <a:uLnTx/>
                          <a:uFillTx/>
                          <a:latin typeface="+mn-lt"/>
                          <a:cs typeface="Calibri"/>
                          <a:sym typeface="Calibri"/>
                        </a:rPr>
                        <a:t> to other personalised care or team members as required e.g. SPLW.</a:t>
                      </a:r>
                    </a:p>
                    <a:p>
                      <a:pPr marL="171450" marR="0" lvl="0" indent="-171450" algn="l" defTabSz="853716" rtl="0" eaLnBrk="1" fontAlgn="auto" latinLnBrk="0" hangingPunct="1">
                        <a:lnSpc>
                          <a:spcPct val="100000"/>
                        </a:lnSpc>
                        <a:spcBef>
                          <a:spcPts val="1200"/>
                        </a:spcBef>
                        <a:spcAft>
                          <a:spcPts val="0"/>
                        </a:spcAft>
                        <a:buClrTx/>
                        <a:buSzPct val="100000"/>
                        <a:buFont typeface="Arial"/>
                        <a:buChar char="•"/>
                        <a:tabLst/>
                        <a:defRPr sz="1500" b="1"/>
                      </a:pPr>
                      <a:endParaRPr kumimoji="0" lang="en-GB" sz="100" b="0" i="0" u="none" strike="noStrike" kern="0" cap="none" spc="0" normalizeH="0" baseline="0" noProof="0">
                        <a:ln>
                          <a:noFill/>
                        </a:ln>
                        <a:solidFill>
                          <a:srgbClr val="000000"/>
                        </a:solidFill>
                        <a:effectLst/>
                        <a:uLnTx/>
                        <a:uFillTx/>
                        <a:latin typeface="+mn-lt"/>
                        <a:cs typeface="Calibri"/>
                        <a:sym typeface="Calibri"/>
                      </a:endParaRPr>
                    </a:p>
                    <a:p>
                      <a:pPr marL="0" marR="0" lvl="0" indent="0" algn="l" defTabSz="853716" rtl="0" eaLnBrk="1" fontAlgn="auto" latinLnBrk="0" hangingPunct="1">
                        <a:lnSpc>
                          <a:spcPct val="100000"/>
                        </a:lnSpc>
                        <a:spcBef>
                          <a:spcPts val="0"/>
                        </a:spcBef>
                        <a:spcAft>
                          <a:spcPts val="0"/>
                        </a:spcAft>
                        <a:buClrTx/>
                        <a:buSzTx/>
                        <a:buFontTx/>
                        <a:buNone/>
                        <a:tabLst/>
                        <a:defRPr sz="1500" b="1"/>
                      </a:pPr>
                      <a:r>
                        <a:rPr kumimoji="0" lang="en-GB" sz="1400" b="1" i="0" u="none" strike="noStrike" kern="0" cap="none" spc="0" normalizeH="0" baseline="0" noProof="0">
                          <a:ln>
                            <a:noFill/>
                          </a:ln>
                          <a:solidFill>
                            <a:srgbClr val="000000"/>
                          </a:solidFill>
                          <a:effectLst/>
                          <a:uLnTx/>
                          <a:uFillTx/>
                          <a:latin typeface="+mn-lt"/>
                          <a:cs typeface="Calibri"/>
                          <a:sym typeface="Calibri"/>
                        </a:rPr>
                        <a:t>Mostly support those with  long term conditions, vulnerable patients or those with complex needs.</a:t>
                      </a:r>
                      <a:br>
                        <a:rPr kumimoji="0" lang="en-GB" sz="1400" b="0" i="0" u="none" strike="noStrike" kern="0" cap="none" spc="0" normalizeH="0" baseline="0" noProof="0">
                          <a:ln>
                            <a:noFill/>
                          </a:ln>
                          <a:solidFill>
                            <a:srgbClr val="000000"/>
                          </a:solidFill>
                          <a:effectLst/>
                          <a:uLnTx/>
                          <a:uFillTx/>
                          <a:latin typeface="+mn-lt"/>
                          <a:cs typeface="Calibri"/>
                          <a:sym typeface="Calibri"/>
                        </a:rPr>
                      </a:br>
                      <a:r>
                        <a:rPr kumimoji="0" lang="en-GB" sz="1400" b="0" i="0" u="none" strike="noStrike" kern="0" cap="none" spc="0" normalizeH="0" baseline="0" noProof="0">
                          <a:ln>
                            <a:noFill/>
                          </a:ln>
                          <a:solidFill>
                            <a:srgbClr val="000000"/>
                          </a:solidFill>
                          <a:effectLst/>
                          <a:uLnTx/>
                          <a:uFillTx/>
                          <a:latin typeface="+mn-lt"/>
                          <a:cs typeface="Calibri"/>
                          <a:sym typeface="Calibri"/>
                        </a:rPr>
                        <a:t>Can work with clinicians in certain defined areas: e.g. learning disabilities, cancer care, nursing home residents, or they may have a mixed case load. </a:t>
                      </a:r>
                    </a:p>
                  </a:txBody>
                  <a:tcPr marL="95112" marR="60397" marT="40264" marB="40264"/>
                </a:tc>
                <a:tc>
                  <a:txBody>
                    <a:bodyPr/>
                    <a:lstStyle/>
                    <a:p>
                      <a:endParaRPr lang="en-GB" sz="600" kern="1200">
                        <a:effectLst/>
                      </a:endParaRPr>
                    </a:p>
                    <a:p>
                      <a:pPr>
                        <a:spcAft>
                          <a:spcPts val="1200"/>
                        </a:spcAft>
                      </a:pPr>
                      <a:r>
                        <a:rPr lang="en-GB" sz="1400" b="0" kern="1200">
                          <a:effectLst/>
                        </a:rPr>
                        <a:t>Work with patients to help them take </a:t>
                      </a:r>
                      <a:r>
                        <a:rPr lang="en-GB" sz="1400" b="1" kern="1200">
                          <a:effectLst/>
                        </a:rPr>
                        <a:t>proactive steps </a:t>
                      </a:r>
                      <a:r>
                        <a:rPr lang="en-GB" sz="1400" b="0" kern="1200">
                          <a:effectLst/>
                        </a:rPr>
                        <a:t>to improve the way they manage their </a:t>
                      </a:r>
                      <a:r>
                        <a:rPr lang="en-GB" sz="1400" b="1" kern="1200">
                          <a:effectLst/>
                        </a:rPr>
                        <a:t>physical and mental health conditions</a:t>
                      </a:r>
                      <a:r>
                        <a:rPr lang="en-GB" sz="1400" b="0" kern="1200">
                          <a:effectLst/>
                        </a:rPr>
                        <a:t>:</a:t>
                      </a:r>
                    </a:p>
                    <a:p>
                      <a:pPr marL="171450" lvl="0" indent="-171450">
                        <a:spcAft>
                          <a:spcPts val="1200"/>
                        </a:spcAft>
                        <a:buFont typeface="Arial"/>
                        <a:buChar char="•"/>
                      </a:pPr>
                      <a:r>
                        <a:rPr lang="en-GB" sz="1400" b="1" kern="1200">
                          <a:effectLst/>
                        </a:rPr>
                        <a:t>Goal setting</a:t>
                      </a:r>
                      <a:r>
                        <a:rPr lang="en-GB" sz="1400" kern="1200">
                          <a:effectLst/>
                        </a:rPr>
                        <a:t> - Guide and support people with LTCs to set self-identified health and wellbeing goals</a:t>
                      </a:r>
                    </a:p>
                    <a:p>
                      <a:pPr marL="171450" marR="0" lvl="0" indent="-171450" algn="l" rtl="0" eaLnBrk="1" fontAlgn="auto" latinLnBrk="0" hangingPunct="1">
                        <a:lnSpc>
                          <a:spcPct val="100000"/>
                        </a:lnSpc>
                        <a:spcBef>
                          <a:spcPts val="0"/>
                        </a:spcBef>
                        <a:spcAft>
                          <a:spcPts val="1200"/>
                        </a:spcAft>
                        <a:buClrTx/>
                        <a:buSzTx/>
                        <a:buFont typeface="Arial"/>
                        <a:buChar char="•"/>
                      </a:pPr>
                      <a:r>
                        <a:rPr lang="en-GB" sz="1400" b="1" kern="1200">
                          <a:effectLst/>
                        </a:rPr>
                        <a:t>Behaviour change </a:t>
                      </a:r>
                      <a:r>
                        <a:rPr lang="en-GB" sz="1400" kern="1200">
                          <a:effectLst/>
                        </a:rPr>
                        <a:t>- Use specialist coaching and behaviour change techniques, usually over a number of sessions</a:t>
                      </a:r>
                    </a:p>
                    <a:p>
                      <a:pPr marL="171450" marR="0" lvl="0" indent="-171450" algn="l" defTabSz="853717" rtl="0" eaLnBrk="1" fontAlgn="auto" latinLnBrk="0" hangingPunct="1">
                        <a:lnSpc>
                          <a:spcPct val="100000"/>
                        </a:lnSpc>
                        <a:spcBef>
                          <a:spcPts val="0"/>
                        </a:spcBef>
                        <a:spcAft>
                          <a:spcPts val="1200"/>
                        </a:spcAft>
                        <a:buClrTx/>
                        <a:buSzTx/>
                        <a:buFont typeface="Arial"/>
                        <a:buChar char="•"/>
                        <a:tabLst/>
                        <a:defRPr/>
                      </a:pPr>
                      <a:r>
                        <a:rPr lang="en-GB" sz="1400" b="1" kern="1200">
                          <a:solidFill>
                            <a:schemeClr val="dk1"/>
                          </a:solidFill>
                          <a:effectLst/>
                          <a:latin typeface="+mn-lt"/>
                          <a:ea typeface="+mn-ea"/>
                          <a:cs typeface="+mn-cs"/>
                        </a:rPr>
                        <a:t>Help patients to develop their knowledge, skills and confidence </a:t>
                      </a:r>
                      <a:r>
                        <a:rPr lang="en-GB" sz="1400" kern="1200">
                          <a:solidFill>
                            <a:schemeClr val="dk1"/>
                          </a:solidFill>
                          <a:effectLst/>
                          <a:latin typeface="+mn-lt"/>
                          <a:ea typeface="+mn-ea"/>
                          <a:cs typeface="+mn-cs"/>
                        </a:rPr>
                        <a:t>in managing their own health to improve their quality of life</a:t>
                      </a:r>
                    </a:p>
                    <a:p>
                      <a:pPr marL="0" marR="0" lvl="0" indent="0" algn="l" rtl="0" eaLnBrk="1" fontAlgn="auto" latinLnBrk="0" hangingPunct="1">
                        <a:lnSpc>
                          <a:spcPct val="100000"/>
                        </a:lnSpc>
                        <a:spcBef>
                          <a:spcPts val="0"/>
                        </a:spcBef>
                        <a:spcAft>
                          <a:spcPts val="1200"/>
                        </a:spcAft>
                        <a:buClrTx/>
                        <a:buSzTx/>
                        <a:buFontTx/>
                        <a:buNone/>
                      </a:pPr>
                      <a:r>
                        <a:rPr lang="en-GB" sz="1400" b="1" kern="1200">
                          <a:effectLst/>
                        </a:rPr>
                        <a:t>Tend to support</a:t>
                      </a:r>
                      <a:r>
                        <a:rPr lang="en-GB" sz="1400" kern="1200">
                          <a:effectLst/>
                        </a:rPr>
                        <a:t> with physical and mental health conditions, and with one or more LTCs such as type 2 diabetes, COPD, or those at risk of developing a LTC.</a:t>
                      </a:r>
                    </a:p>
                  </a:txBody>
                  <a:tcPr marL="95112" marR="60397" marT="40264" marB="40264"/>
                </a:tc>
                <a:tc>
                  <a:txBody>
                    <a:bodyPr/>
                    <a:lstStyle/>
                    <a:p>
                      <a:pPr>
                        <a:spcBef>
                          <a:spcPts val="0"/>
                        </a:spcBef>
                        <a:spcAft>
                          <a:spcPts val="0"/>
                        </a:spcAft>
                      </a:pPr>
                      <a:endParaRPr lang="en-GB" sz="100" kern="1200">
                        <a:effectLst/>
                      </a:endParaRPr>
                    </a:p>
                    <a:p>
                      <a:pPr>
                        <a:spcBef>
                          <a:spcPts val="600"/>
                        </a:spcBef>
                        <a:spcAft>
                          <a:spcPts val="1200"/>
                        </a:spcAft>
                      </a:pPr>
                      <a:r>
                        <a:rPr lang="en-GB" sz="1400" b="1" kern="1200">
                          <a:effectLst/>
                        </a:rPr>
                        <a:t>Address wider issues (social determinants of health) </a:t>
                      </a:r>
                      <a:r>
                        <a:rPr lang="en-GB" sz="1400" kern="1200">
                          <a:effectLst/>
                        </a:rPr>
                        <a:t>that impact people’s health &amp; wellbeing.</a:t>
                      </a:r>
                    </a:p>
                    <a:p>
                      <a:pPr>
                        <a:spcBef>
                          <a:spcPts val="600"/>
                        </a:spcBef>
                        <a:spcAft>
                          <a:spcPts val="1200"/>
                        </a:spcAft>
                      </a:pPr>
                      <a:r>
                        <a:rPr lang="en-GB" sz="1400" b="1" kern="1200">
                          <a:effectLst/>
                        </a:rPr>
                        <a:t>Take time with patient</a:t>
                      </a:r>
                      <a:r>
                        <a:rPr lang="en-GB" sz="1400" b="0" kern="1200">
                          <a:effectLst/>
                        </a:rPr>
                        <a:t>, using personalised care support planning, motivational interviewing &amp; health coaching approaches</a:t>
                      </a:r>
                      <a:r>
                        <a:rPr lang="en-GB" sz="1400" kern="1200">
                          <a:effectLst/>
                        </a:rPr>
                        <a:t>,</a:t>
                      </a:r>
                      <a:r>
                        <a:rPr lang="en-GB" sz="1400" b="1" kern="1200">
                          <a:effectLst/>
                        </a:rPr>
                        <a:t> over several sessions to identify what matters to the person and connect them with:</a:t>
                      </a:r>
                      <a:endParaRPr lang="en-GB" sz="1400" kern="1200">
                        <a:effectLst/>
                      </a:endParaRPr>
                    </a:p>
                    <a:p>
                      <a:pPr marL="215900" lvl="0" indent="-215900">
                        <a:spcAft>
                          <a:spcPts val="600"/>
                        </a:spcAft>
                        <a:buFont typeface="Arial" panose="020B0604020202020204" pitchFamily="34" charset="0"/>
                        <a:buChar char="•"/>
                      </a:pPr>
                      <a:r>
                        <a:rPr lang="en-GB" sz="1400" kern="1200">
                          <a:effectLst/>
                        </a:rPr>
                        <a:t>practical, social and emotional support within their community</a:t>
                      </a:r>
                    </a:p>
                    <a:p>
                      <a:pPr marL="215900" lvl="0" indent="-215900">
                        <a:spcAft>
                          <a:spcPts val="1200"/>
                        </a:spcAft>
                        <a:buFont typeface="Arial" panose="020B0604020202020204" pitchFamily="34" charset="0"/>
                        <a:buChar char="•"/>
                      </a:pPr>
                      <a:r>
                        <a:rPr lang="en-GB" sz="1400" kern="1200">
                          <a:effectLst/>
                        </a:rPr>
                        <a:t>activities that promote wellbeing e.g.  arts, sports, natural environment.</a:t>
                      </a:r>
                    </a:p>
                    <a:p>
                      <a:pPr marL="0" marR="0" lvl="0" indent="0" algn="l" rtl="0" eaLnBrk="1" fontAlgn="auto" latinLnBrk="0" hangingPunct="1">
                        <a:lnSpc>
                          <a:spcPct val="100000"/>
                        </a:lnSpc>
                        <a:spcBef>
                          <a:spcPts val="0"/>
                        </a:spcBef>
                        <a:spcAft>
                          <a:spcPts val="1200"/>
                        </a:spcAft>
                        <a:buClrTx/>
                        <a:buSzTx/>
                        <a:buFont typeface="Arial" panose="020B0604020202020204" pitchFamily="34" charset="0"/>
                        <a:buNone/>
                      </a:pPr>
                      <a:r>
                        <a:rPr lang="en-GB" sz="1400" b="1" kern="1200">
                          <a:effectLst/>
                        </a:rPr>
                        <a:t>Act as a bridge between primary care and the community</a:t>
                      </a:r>
                      <a:r>
                        <a:rPr lang="en-GB" sz="1400" kern="1200">
                          <a:effectLst/>
                        </a:rPr>
                        <a:t> - Identify and nurture community assets by working with partners such as VCSE, LA and NHS.</a:t>
                      </a:r>
                    </a:p>
                    <a:p>
                      <a:pPr>
                        <a:spcAft>
                          <a:spcPts val="1200"/>
                        </a:spcAft>
                      </a:pPr>
                      <a:r>
                        <a:rPr lang="en-GB" sz="1400" b="1" kern="1200">
                          <a:effectLst/>
                        </a:rPr>
                        <a:t>Tend to support people</a:t>
                      </a:r>
                      <a:r>
                        <a:rPr lang="en-GB" sz="1400" kern="1200">
                          <a:effectLst/>
                        </a:rPr>
                        <a:t> experiencing loneliness, complex social needs, mental health needs or multiple LTCs.</a:t>
                      </a:r>
                    </a:p>
                  </a:txBody>
                  <a:tcPr marL="95112" marR="60397" marT="40264" marB="40264"/>
                </a:tc>
                <a:extLst>
                  <a:ext uri="{0D108BD9-81ED-4DB2-BD59-A6C34878D82A}">
                    <a16:rowId xmlns:a16="http://schemas.microsoft.com/office/drawing/2014/main" val="1551614752"/>
                  </a:ext>
                </a:extLst>
              </a:tr>
            </a:tbl>
          </a:graphicData>
        </a:graphic>
      </p:graphicFrame>
    </p:spTree>
    <p:extLst>
      <p:ext uri="{BB962C8B-B14F-4D97-AF65-F5344CB8AC3E}">
        <p14:creationId xmlns:p14="http://schemas.microsoft.com/office/powerpoint/2010/main" val="8763324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3160A-1BFB-47D4-B125-F0C6C73C94BE}"/>
              </a:ext>
            </a:extLst>
          </p:cNvPr>
          <p:cNvSpPr/>
          <p:nvPr/>
        </p:nvSpPr>
        <p:spPr>
          <a:xfrm>
            <a:off x="3769361" y="256891"/>
            <a:ext cx="6553407" cy="645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3500" b="1">
                <a:solidFill>
                  <a:srgbClr val="002060"/>
                </a:solidFill>
              </a:rPr>
              <a:t>What help do people typically need?</a:t>
            </a:r>
          </a:p>
        </p:txBody>
      </p:sp>
      <p:sp>
        <p:nvSpPr>
          <p:cNvPr id="3" name="Rectangle 2">
            <a:extLst>
              <a:ext uri="{FF2B5EF4-FFF2-40B4-BE49-F238E27FC236}">
                <a16:creationId xmlns:a16="http://schemas.microsoft.com/office/drawing/2014/main" id="{3423BF59-9C42-4A7C-B6CC-BE5DA0F9AE38}"/>
              </a:ext>
            </a:extLst>
          </p:cNvPr>
          <p:cNvSpPr/>
          <p:nvPr/>
        </p:nvSpPr>
        <p:spPr>
          <a:xfrm>
            <a:off x="1524000" y="64008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403AEEE8-80D1-4F08-987F-FA7027C7AA15}"/>
              </a:ext>
            </a:extLst>
          </p:cNvPr>
          <p:cNvPicPr>
            <a:picLocks noChangeAspect="1"/>
          </p:cNvPicPr>
          <p:nvPr/>
        </p:nvPicPr>
        <p:blipFill>
          <a:blip r:embed="rId3"/>
          <a:stretch>
            <a:fillRect/>
          </a:stretch>
        </p:blipFill>
        <p:spPr>
          <a:xfrm>
            <a:off x="3888370" y="1767328"/>
            <a:ext cx="6325517" cy="4309111"/>
          </a:xfrm>
          <a:prstGeom prst="rect">
            <a:avLst/>
          </a:prstGeom>
        </p:spPr>
      </p:pic>
      <p:sp>
        <p:nvSpPr>
          <p:cNvPr id="96" name="TextBox 95">
            <a:extLst>
              <a:ext uri="{FF2B5EF4-FFF2-40B4-BE49-F238E27FC236}">
                <a16:creationId xmlns:a16="http://schemas.microsoft.com/office/drawing/2014/main" id="{6CCC52DC-07BB-472E-8B3A-D3DD64BA0D2B}"/>
              </a:ext>
            </a:extLst>
          </p:cNvPr>
          <p:cNvSpPr txBox="1"/>
          <p:nvPr/>
        </p:nvSpPr>
        <p:spPr>
          <a:xfrm>
            <a:off x="1900517" y="2649315"/>
            <a:ext cx="1987852" cy="2554545"/>
          </a:xfrm>
          <a:prstGeom prst="rect">
            <a:avLst/>
          </a:prstGeom>
          <a:noFill/>
        </p:spPr>
        <p:txBody>
          <a:bodyPr wrap="square">
            <a:spAutoFit/>
          </a:bodyPr>
          <a:lstStyle/>
          <a:p>
            <a:pPr algn="r" fontAlgn="base"/>
            <a:r>
              <a:rPr lang="en-GB" sz="2000" b="1">
                <a:solidFill>
                  <a:srgbClr val="002060"/>
                </a:solidFill>
              </a:rPr>
              <a:t>Question:</a:t>
            </a:r>
          </a:p>
          <a:p>
            <a:pPr algn="r" fontAlgn="base"/>
            <a:r>
              <a:rPr lang="en-GB" sz="2000">
                <a:solidFill>
                  <a:srgbClr val="002060"/>
                </a:solidFill>
              </a:rPr>
              <a:t>What one thing do you need to help you improve your health and wellbeing?</a:t>
            </a:r>
            <a:br>
              <a:rPr lang="en-GB" sz="2000" b="1">
                <a:solidFill>
                  <a:srgbClr val="002060"/>
                </a:solidFill>
              </a:rPr>
            </a:br>
            <a:endParaRPr lang="en-GB" sz="2000" b="1">
              <a:solidFill>
                <a:srgbClr val="002060"/>
              </a:solidFill>
            </a:endParaRPr>
          </a:p>
        </p:txBody>
      </p:sp>
      <p:sp>
        <p:nvSpPr>
          <p:cNvPr id="6" name="TextBox 5">
            <a:extLst>
              <a:ext uri="{FF2B5EF4-FFF2-40B4-BE49-F238E27FC236}">
                <a16:creationId xmlns:a16="http://schemas.microsoft.com/office/drawing/2014/main" id="{E642295B-A8A5-4E0F-A421-C9628D68C595}"/>
              </a:ext>
            </a:extLst>
          </p:cNvPr>
          <p:cNvSpPr txBox="1"/>
          <p:nvPr/>
        </p:nvSpPr>
        <p:spPr>
          <a:xfrm>
            <a:off x="7186595" y="5796888"/>
            <a:ext cx="2198615" cy="603913"/>
          </a:xfrm>
          <a:prstGeom prst="rect">
            <a:avLst/>
          </a:prstGeom>
          <a:noFill/>
        </p:spPr>
        <p:txBody>
          <a:bodyPr wrap="square" lIns="144000" tIns="190800" rIns="144000" bIns="190800">
            <a:spAutoFit/>
          </a:bodyPr>
          <a:lstStyle/>
          <a:p>
            <a:pPr algn="ctr">
              <a:lnSpc>
                <a:spcPct val="110000"/>
              </a:lnSpc>
            </a:pPr>
            <a:r>
              <a:rPr lang="en-GB" b="1">
                <a:solidFill>
                  <a:srgbClr val="FF0000"/>
                </a:solidFill>
              </a:rPr>
              <a:t>Relationships are key</a:t>
            </a:r>
          </a:p>
        </p:txBody>
      </p:sp>
      <p:sp>
        <p:nvSpPr>
          <p:cNvPr id="5" name="Oval 4">
            <a:extLst>
              <a:ext uri="{FF2B5EF4-FFF2-40B4-BE49-F238E27FC236}">
                <a16:creationId xmlns:a16="http://schemas.microsoft.com/office/drawing/2014/main" id="{D6BDD2B7-86EF-42DC-988F-B7703115EDE0}"/>
              </a:ext>
            </a:extLst>
          </p:cNvPr>
          <p:cNvSpPr/>
          <p:nvPr/>
        </p:nvSpPr>
        <p:spPr>
          <a:xfrm>
            <a:off x="4300092" y="4635507"/>
            <a:ext cx="1361732" cy="3904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CCB2ACC4-04F1-42F3-8E1F-9FD667B28535}"/>
              </a:ext>
            </a:extLst>
          </p:cNvPr>
          <p:cNvSpPr/>
          <p:nvPr/>
        </p:nvSpPr>
        <p:spPr>
          <a:xfrm>
            <a:off x="8379807" y="2570980"/>
            <a:ext cx="1361732" cy="487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7484E17A-C568-4942-AA85-5275F85B53AD}"/>
              </a:ext>
            </a:extLst>
          </p:cNvPr>
          <p:cNvSpPr/>
          <p:nvPr/>
        </p:nvSpPr>
        <p:spPr>
          <a:xfrm>
            <a:off x="8517954" y="4931612"/>
            <a:ext cx="1361732" cy="3904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8AA6734-7B9A-468E-929A-2502E2E94895}"/>
              </a:ext>
            </a:extLst>
          </p:cNvPr>
          <p:cNvSpPr/>
          <p:nvPr/>
        </p:nvSpPr>
        <p:spPr>
          <a:xfrm>
            <a:off x="7143066" y="5836356"/>
            <a:ext cx="2228987" cy="5367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736988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63160A-1BFB-47D4-B125-F0C6C73C94BE}"/>
              </a:ext>
            </a:extLst>
          </p:cNvPr>
          <p:cNvSpPr/>
          <p:nvPr/>
        </p:nvSpPr>
        <p:spPr>
          <a:xfrm>
            <a:off x="3769361" y="307340"/>
            <a:ext cx="6263209" cy="645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000" b="1">
                <a:solidFill>
                  <a:srgbClr val="002060"/>
                </a:solidFill>
              </a:rPr>
              <a:t>The Power of Patient Activation</a:t>
            </a:r>
          </a:p>
        </p:txBody>
      </p:sp>
      <p:sp>
        <p:nvSpPr>
          <p:cNvPr id="3" name="Rectangle 2">
            <a:extLst>
              <a:ext uri="{FF2B5EF4-FFF2-40B4-BE49-F238E27FC236}">
                <a16:creationId xmlns:a16="http://schemas.microsoft.com/office/drawing/2014/main" id="{3423BF59-9C42-4A7C-B6CC-BE5DA0F9AE38}"/>
              </a:ext>
            </a:extLst>
          </p:cNvPr>
          <p:cNvSpPr/>
          <p:nvPr/>
        </p:nvSpPr>
        <p:spPr>
          <a:xfrm>
            <a:off x="1524000" y="64008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 name="Table 3">
            <a:extLst>
              <a:ext uri="{FF2B5EF4-FFF2-40B4-BE49-F238E27FC236}">
                <a16:creationId xmlns:a16="http://schemas.microsoft.com/office/drawing/2014/main" id="{B717D095-0DFD-432B-99D9-C3423D15D508}"/>
              </a:ext>
            </a:extLst>
          </p:cNvPr>
          <p:cNvGraphicFramePr>
            <a:graphicFrameLocks noGrp="1"/>
          </p:cNvGraphicFramePr>
          <p:nvPr/>
        </p:nvGraphicFramePr>
        <p:xfrm>
          <a:off x="2093993" y="4384479"/>
          <a:ext cx="2397933" cy="2253409"/>
        </p:xfrm>
        <a:graphic>
          <a:graphicData uri="http://schemas.openxmlformats.org/drawingml/2006/table">
            <a:tbl>
              <a:tblPr>
                <a:tableStyleId>{5C22544A-7EE6-4342-B048-85BDC9FD1C3A}</a:tableStyleId>
              </a:tblPr>
              <a:tblGrid>
                <a:gridCol w="1686849">
                  <a:extLst>
                    <a:ext uri="{9D8B030D-6E8A-4147-A177-3AD203B41FA5}">
                      <a16:colId xmlns:a16="http://schemas.microsoft.com/office/drawing/2014/main" val="2916269000"/>
                    </a:ext>
                  </a:extLst>
                </a:gridCol>
                <a:gridCol w="468471">
                  <a:extLst>
                    <a:ext uri="{9D8B030D-6E8A-4147-A177-3AD203B41FA5}">
                      <a16:colId xmlns:a16="http://schemas.microsoft.com/office/drawing/2014/main" val="4180968362"/>
                    </a:ext>
                  </a:extLst>
                </a:gridCol>
                <a:gridCol w="242613">
                  <a:extLst>
                    <a:ext uri="{9D8B030D-6E8A-4147-A177-3AD203B41FA5}">
                      <a16:colId xmlns:a16="http://schemas.microsoft.com/office/drawing/2014/main" val="3214407598"/>
                    </a:ext>
                  </a:extLst>
                </a:gridCol>
              </a:tblGrid>
              <a:tr h="192302">
                <a:tc>
                  <a:txBody>
                    <a:bodyPr/>
                    <a:lstStyle/>
                    <a:p>
                      <a:pPr algn="r" fontAlgn="b"/>
                      <a:endParaRPr lang="en-GB" sz="1100" b="0" i="0" u="none" strike="noStrike">
                        <a:solidFill>
                          <a:srgbClr val="002060"/>
                        </a:solidFill>
                        <a:effectLst/>
                        <a:latin typeface="Calibri" panose="020F0502020204030204" pitchFamily="34" charset="0"/>
                      </a:endParaRPr>
                    </a:p>
                  </a:txBody>
                  <a:tcPr marL="9525" marR="9525" marT="9525" marB="0" anchor="b">
                    <a:noFill/>
                  </a:tcPr>
                </a:tc>
                <a:tc>
                  <a:txBody>
                    <a:bodyPr/>
                    <a:lstStyle/>
                    <a:p>
                      <a:pPr algn="r" fontAlgn="b"/>
                      <a:endParaRPr lang="en-GB" sz="1100" b="0" i="0" u="none" strike="noStrike">
                        <a:solidFill>
                          <a:srgbClr val="002060"/>
                        </a:solidFill>
                        <a:effectLst/>
                        <a:latin typeface="Calibri" panose="020F0502020204030204" pitchFamily="34" charset="0"/>
                      </a:endParaRPr>
                    </a:p>
                  </a:txBody>
                  <a:tcPr marL="9525" marR="9525" marT="9525" marB="0" anchor="b">
                    <a:noFill/>
                  </a:tcPr>
                </a:tc>
                <a:tc>
                  <a:txBody>
                    <a:bodyPr/>
                    <a:lstStyle/>
                    <a:p>
                      <a:pPr algn="r" fontAlgn="b"/>
                      <a:endParaRPr lang="en-GB" sz="1100" b="0" i="0" u="none" strike="noStrike">
                        <a:solidFill>
                          <a:srgbClr val="00206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160978833"/>
                  </a:ext>
                </a:extLst>
              </a:tr>
              <a:tr h="192302">
                <a:tc>
                  <a:txBody>
                    <a:bodyPr/>
                    <a:lstStyle/>
                    <a:p>
                      <a:pPr algn="r" fontAlgn="b"/>
                      <a:r>
                        <a:rPr lang="en-GB" sz="1100" u="none" strike="noStrike">
                          <a:solidFill>
                            <a:srgbClr val="002060"/>
                          </a:solidFill>
                          <a:effectLst/>
                        </a:rPr>
                        <a:t>GP appointments</a:t>
                      </a:r>
                      <a:endParaRPr lang="en-GB" sz="1100" b="0" i="0" u="none" strike="noStrike">
                        <a:solidFill>
                          <a:srgbClr val="002060"/>
                        </a:solidFill>
                        <a:effectLst/>
                        <a:latin typeface="Calibri" panose="020F0502020204030204" pitchFamily="34" charset="0"/>
                      </a:endParaRPr>
                    </a:p>
                  </a:txBody>
                  <a:tcPr marL="9525" marR="9525" marT="9525" marB="0" anchor="ctr">
                    <a:noFill/>
                  </a:tcPr>
                </a:tc>
                <a:tc>
                  <a:txBody>
                    <a:bodyPr/>
                    <a:lstStyle/>
                    <a:p>
                      <a:pPr algn="ctr" fontAlgn="b"/>
                      <a:r>
                        <a:rPr lang="en-GB" sz="1100" b="1" u="none" strike="noStrike">
                          <a:solidFill>
                            <a:srgbClr val="002060"/>
                          </a:solidFill>
                          <a:effectLst/>
                        </a:rPr>
                        <a:t>18%</a:t>
                      </a:r>
                      <a:endParaRPr lang="en-GB" sz="1100" b="1" i="0" u="none" strike="noStrike">
                        <a:solidFill>
                          <a:srgbClr val="002060"/>
                        </a:solidFill>
                        <a:effectLst/>
                        <a:latin typeface="Calibri" panose="020F0502020204030204" pitchFamily="34" charset="0"/>
                      </a:endParaRPr>
                    </a:p>
                  </a:txBody>
                  <a:tcPr marL="9525" marR="9525" marT="9525" marB="0" anchor="ctr">
                    <a:no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GB" sz="1300" kern="1200">
                          <a:solidFill>
                            <a:srgbClr val="00B050"/>
                          </a:solidFill>
                          <a:latin typeface="Wingdings" panose="05000000000000000000" pitchFamily="2" charset="2"/>
                          <a:ea typeface="+mn-ea"/>
                          <a:cs typeface="+mn-cs"/>
                        </a:rPr>
                        <a:t>â</a:t>
                      </a:r>
                    </a:p>
                  </a:txBody>
                  <a:tcPr marL="9525" marR="9525" marT="9525" marB="0" anchor="ctr">
                    <a:noFill/>
                  </a:tcPr>
                </a:tc>
                <a:extLst>
                  <a:ext uri="{0D108BD9-81ED-4DB2-BD59-A6C34878D82A}">
                    <a16:rowId xmlns:a16="http://schemas.microsoft.com/office/drawing/2014/main" val="2553772894"/>
                  </a:ext>
                </a:extLst>
              </a:tr>
              <a:tr h="192302">
                <a:tc>
                  <a:txBody>
                    <a:bodyPr/>
                    <a:lstStyle/>
                    <a:p>
                      <a:pPr algn="r" fontAlgn="b"/>
                      <a:r>
                        <a:rPr lang="en-GB" sz="1100" u="none" strike="noStrike">
                          <a:solidFill>
                            <a:srgbClr val="002060"/>
                          </a:solidFill>
                          <a:effectLst/>
                        </a:rPr>
                        <a:t>Other PC appointments</a:t>
                      </a:r>
                      <a:endParaRPr lang="en-GB" sz="1100" b="0" i="0" u="none" strike="noStrike">
                        <a:solidFill>
                          <a:srgbClr val="002060"/>
                        </a:solidFill>
                        <a:effectLst/>
                        <a:latin typeface="Calibri" panose="020F0502020204030204" pitchFamily="34" charset="0"/>
                      </a:endParaRPr>
                    </a:p>
                  </a:txBody>
                  <a:tcPr marL="9525" marR="9525" marT="9525" marB="0" anchor="ctr">
                    <a:noFill/>
                  </a:tcPr>
                </a:tc>
                <a:tc>
                  <a:txBody>
                    <a:bodyPr/>
                    <a:lstStyle/>
                    <a:p>
                      <a:pPr algn="ctr" fontAlgn="b"/>
                      <a:r>
                        <a:rPr lang="en-GB" sz="1100" b="1" u="none" strike="noStrike">
                          <a:solidFill>
                            <a:srgbClr val="002060"/>
                          </a:solidFill>
                          <a:effectLst/>
                        </a:rPr>
                        <a:t>18%</a:t>
                      </a:r>
                      <a:endParaRPr lang="en-GB" sz="1100" b="1" i="0" u="none" strike="noStrike">
                        <a:solidFill>
                          <a:srgbClr val="002060"/>
                        </a:solidFill>
                        <a:effectLst/>
                        <a:latin typeface="Calibri" panose="020F0502020204030204" pitchFamily="34" charset="0"/>
                      </a:endParaRPr>
                    </a:p>
                  </a:txBody>
                  <a:tcPr marL="9525" marR="9525" marT="9525" marB="0" anchor="ctr">
                    <a:noFill/>
                  </a:tcPr>
                </a:tc>
                <a:tc>
                  <a:txBody>
                    <a:bodyPr/>
                    <a:lstStyle/>
                    <a:p>
                      <a:pPr algn="ctr" fontAlgn="b"/>
                      <a:r>
                        <a:rPr lang="en-GB" sz="1300" b="0" kern="1200">
                          <a:solidFill>
                            <a:srgbClr val="00B050"/>
                          </a:solidFill>
                          <a:latin typeface="Wingdings" panose="05000000000000000000" pitchFamily="2" charset="2"/>
                          <a:ea typeface="+mn-ea"/>
                          <a:cs typeface="+mn-cs"/>
                        </a:rPr>
                        <a:t>â</a:t>
                      </a:r>
                      <a:endParaRPr lang="en-GB" sz="1300" b="0" i="0" u="none" strike="noStrike">
                        <a:solidFill>
                          <a:srgbClr val="00206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3650140038"/>
                  </a:ext>
                </a:extLst>
              </a:tr>
              <a:tr h="192302">
                <a:tc>
                  <a:txBody>
                    <a:bodyPr/>
                    <a:lstStyle/>
                    <a:p>
                      <a:pPr algn="r" fontAlgn="b"/>
                      <a:r>
                        <a:rPr lang="en-GB" sz="1100" u="none" strike="noStrike">
                          <a:solidFill>
                            <a:srgbClr val="002060"/>
                          </a:solidFill>
                          <a:effectLst/>
                        </a:rPr>
                        <a:t>A&amp;E attendances</a:t>
                      </a:r>
                      <a:endParaRPr lang="en-GB" sz="1100" b="0" i="0" u="none" strike="noStrike">
                        <a:solidFill>
                          <a:srgbClr val="002060"/>
                        </a:solidFill>
                        <a:effectLst/>
                        <a:latin typeface="Calibri" panose="020F0502020204030204" pitchFamily="34" charset="0"/>
                      </a:endParaRPr>
                    </a:p>
                  </a:txBody>
                  <a:tcPr marL="9525" marR="9525" marT="9525" marB="0" anchor="ctr">
                    <a:noFill/>
                  </a:tcPr>
                </a:tc>
                <a:tc>
                  <a:txBody>
                    <a:bodyPr/>
                    <a:lstStyle/>
                    <a:p>
                      <a:pPr algn="ctr" fontAlgn="b"/>
                      <a:r>
                        <a:rPr lang="en-GB" sz="1100" b="1" u="none" strike="noStrike">
                          <a:solidFill>
                            <a:srgbClr val="002060"/>
                          </a:solidFill>
                          <a:effectLst/>
                        </a:rPr>
                        <a:t>32%</a:t>
                      </a:r>
                      <a:endParaRPr lang="en-GB" sz="1100" b="1" i="0" u="none" strike="noStrike">
                        <a:solidFill>
                          <a:srgbClr val="002060"/>
                        </a:solidFill>
                        <a:effectLst/>
                        <a:latin typeface="Calibri" panose="020F0502020204030204" pitchFamily="34" charset="0"/>
                      </a:endParaRPr>
                    </a:p>
                  </a:txBody>
                  <a:tcPr marL="9525" marR="9525" marT="9525" marB="0" anchor="ctr">
                    <a:no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GB" sz="1300" b="0" kern="1200">
                          <a:solidFill>
                            <a:srgbClr val="00B050"/>
                          </a:solidFill>
                          <a:latin typeface="Wingdings" panose="05000000000000000000" pitchFamily="2" charset="2"/>
                          <a:ea typeface="+mn-ea"/>
                          <a:cs typeface="+mn-cs"/>
                        </a:rPr>
                        <a:t>â</a:t>
                      </a:r>
                      <a:endParaRPr lang="en-GB" sz="1300" b="0" i="0" u="none" strike="noStrike">
                        <a:solidFill>
                          <a:srgbClr val="00206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2435472679"/>
                  </a:ext>
                </a:extLst>
              </a:tr>
              <a:tr h="192302">
                <a:tc>
                  <a:txBody>
                    <a:bodyPr/>
                    <a:lstStyle/>
                    <a:p>
                      <a:pPr algn="r" fontAlgn="b"/>
                      <a:r>
                        <a:rPr lang="en-GB" sz="1100" u="none" strike="noStrike">
                          <a:solidFill>
                            <a:srgbClr val="002060"/>
                          </a:solidFill>
                          <a:effectLst/>
                        </a:rPr>
                        <a:t>A&amp;E admissions</a:t>
                      </a:r>
                      <a:endParaRPr lang="en-GB" sz="1100" b="0" i="0" u="none" strike="noStrike">
                        <a:solidFill>
                          <a:srgbClr val="002060"/>
                        </a:solidFill>
                        <a:effectLst/>
                        <a:latin typeface="Calibri" panose="020F0502020204030204" pitchFamily="34" charset="0"/>
                      </a:endParaRPr>
                    </a:p>
                  </a:txBody>
                  <a:tcPr marL="9525" marR="9525" marT="9525" marB="0" anchor="ctr">
                    <a:noFill/>
                  </a:tcPr>
                </a:tc>
                <a:tc>
                  <a:txBody>
                    <a:bodyPr/>
                    <a:lstStyle/>
                    <a:p>
                      <a:pPr algn="ctr" fontAlgn="b"/>
                      <a:r>
                        <a:rPr lang="en-GB" sz="1100" b="1" u="none" strike="noStrike">
                          <a:solidFill>
                            <a:srgbClr val="002060"/>
                          </a:solidFill>
                          <a:effectLst/>
                        </a:rPr>
                        <a:t>38%</a:t>
                      </a:r>
                      <a:endParaRPr lang="en-GB" sz="1100" b="1" i="0" u="none" strike="noStrike">
                        <a:solidFill>
                          <a:srgbClr val="002060"/>
                        </a:solidFill>
                        <a:effectLst/>
                        <a:latin typeface="Calibri" panose="020F0502020204030204" pitchFamily="34" charset="0"/>
                      </a:endParaRPr>
                    </a:p>
                  </a:txBody>
                  <a:tcPr marL="9525" marR="9525" marT="9525" marB="0" anchor="ctr">
                    <a:no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GB" sz="1300" b="0" kern="1200">
                          <a:solidFill>
                            <a:srgbClr val="00B050"/>
                          </a:solidFill>
                          <a:latin typeface="Wingdings" panose="05000000000000000000" pitchFamily="2" charset="2"/>
                          <a:ea typeface="+mn-ea"/>
                          <a:cs typeface="+mn-cs"/>
                        </a:rPr>
                        <a:t>â</a:t>
                      </a:r>
                      <a:endParaRPr lang="en-GB" sz="1300" b="0" i="0" u="none" strike="noStrike">
                        <a:solidFill>
                          <a:srgbClr val="00206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1151310018"/>
                  </a:ext>
                </a:extLst>
              </a:tr>
              <a:tr h="192302">
                <a:tc>
                  <a:txBody>
                    <a:bodyPr/>
                    <a:lstStyle/>
                    <a:p>
                      <a:pPr algn="r" fontAlgn="b"/>
                      <a:r>
                        <a:rPr lang="en-GB" sz="1100" u="none" strike="noStrike">
                          <a:solidFill>
                            <a:srgbClr val="002060"/>
                          </a:solidFill>
                          <a:effectLst/>
                        </a:rPr>
                        <a:t>Elective admissions</a:t>
                      </a:r>
                      <a:endParaRPr lang="en-GB" sz="1100" b="0" i="0" u="none" strike="noStrike">
                        <a:solidFill>
                          <a:srgbClr val="002060"/>
                        </a:solidFill>
                        <a:effectLst/>
                        <a:latin typeface="Calibri" panose="020F0502020204030204" pitchFamily="34" charset="0"/>
                      </a:endParaRPr>
                    </a:p>
                  </a:txBody>
                  <a:tcPr marL="9525" marR="9525" marT="9525" marB="0" anchor="ctr">
                    <a:noFill/>
                  </a:tcPr>
                </a:tc>
                <a:tc>
                  <a:txBody>
                    <a:bodyPr/>
                    <a:lstStyle/>
                    <a:p>
                      <a:pPr algn="ctr" fontAlgn="b"/>
                      <a:r>
                        <a:rPr lang="en-GB" sz="1100" b="1" u="none" strike="noStrike">
                          <a:solidFill>
                            <a:srgbClr val="002060"/>
                          </a:solidFill>
                          <a:effectLst/>
                        </a:rPr>
                        <a:t>20%</a:t>
                      </a:r>
                      <a:endParaRPr lang="en-GB" sz="1100" b="1" i="0" u="none" strike="noStrike">
                        <a:solidFill>
                          <a:srgbClr val="002060"/>
                        </a:solidFill>
                        <a:effectLst/>
                        <a:latin typeface="Calibri" panose="020F0502020204030204" pitchFamily="34" charset="0"/>
                      </a:endParaRPr>
                    </a:p>
                  </a:txBody>
                  <a:tcPr marL="9525" marR="9525" marT="9525" marB="0" anchor="ctr">
                    <a:no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GB" sz="1300" b="0" kern="1200">
                          <a:solidFill>
                            <a:srgbClr val="00B050"/>
                          </a:solidFill>
                          <a:latin typeface="Wingdings" panose="05000000000000000000" pitchFamily="2" charset="2"/>
                          <a:ea typeface="+mn-ea"/>
                          <a:cs typeface="+mn-cs"/>
                        </a:rPr>
                        <a:t>â</a:t>
                      </a:r>
                      <a:endParaRPr lang="en-GB" sz="1300" b="0" i="0" u="none" strike="noStrike">
                        <a:solidFill>
                          <a:srgbClr val="00206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2313525642"/>
                  </a:ext>
                </a:extLst>
              </a:tr>
              <a:tr h="177128">
                <a:tc>
                  <a:txBody>
                    <a:bodyPr/>
                    <a:lstStyle/>
                    <a:p>
                      <a:pPr algn="r" fontAlgn="b"/>
                      <a:r>
                        <a:rPr lang="en-GB" sz="1100" u="none" strike="noStrike">
                          <a:solidFill>
                            <a:srgbClr val="002060"/>
                          </a:solidFill>
                          <a:effectLst/>
                        </a:rPr>
                        <a:t>Outpatient appointments</a:t>
                      </a:r>
                      <a:endParaRPr lang="en-GB" sz="1100" b="0" i="0" u="none" strike="noStrike">
                        <a:solidFill>
                          <a:srgbClr val="002060"/>
                        </a:solidFill>
                        <a:effectLst/>
                        <a:latin typeface="Calibri" panose="020F0502020204030204" pitchFamily="34" charset="0"/>
                      </a:endParaRPr>
                    </a:p>
                  </a:txBody>
                  <a:tcPr marL="9525" marR="9525" marT="9525" marB="0" anchor="ctr">
                    <a:noFill/>
                  </a:tcPr>
                </a:tc>
                <a:tc>
                  <a:txBody>
                    <a:bodyPr/>
                    <a:lstStyle/>
                    <a:p>
                      <a:pPr algn="ctr" fontAlgn="b"/>
                      <a:r>
                        <a:rPr lang="en-GB" sz="1100" b="1" u="none" strike="noStrike">
                          <a:solidFill>
                            <a:srgbClr val="002060"/>
                          </a:solidFill>
                          <a:effectLst/>
                        </a:rPr>
                        <a:t>19%</a:t>
                      </a:r>
                      <a:endParaRPr lang="en-GB" sz="1100" b="1" i="0" u="none" strike="noStrike">
                        <a:solidFill>
                          <a:srgbClr val="002060"/>
                        </a:solidFill>
                        <a:effectLst/>
                        <a:latin typeface="Calibri" panose="020F0502020204030204" pitchFamily="34" charset="0"/>
                      </a:endParaRPr>
                    </a:p>
                  </a:txBody>
                  <a:tcPr marL="9525" marR="9525" marT="9525" marB="0" anchor="ctr">
                    <a:no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GB" sz="1300" b="0" kern="1200">
                          <a:solidFill>
                            <a:srgbClr val="00B050"/>
                          </a:solidFill>
                          <a:latin typeface="Wingdings" panose="05000000000000000000" pitchFamily="2" charset="2"/>
                          <a:ea typeface="+mn-ea"/>
                          <a:cs typeface="+mn-cs"/>
                        </a:rPr>
                        <a:t>â</a:t>
                      </a:r>
                      <a:endParaRPr lang="en-GB" sz="1300" b="0" i="0" u="none" strike="noStrike">
                        <a:solidFill>
                          <a:srgbClr val="00206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3056368545"/>
                  </a:ext>
                </a:extLst>
              </a:tr>
              <a:tr h="192302">
                <a:tc>
                  <a:txBody>
                    <a:bodyPr/>
                    <a:lstStyle/>
                    <a:p>
                      <a:pPr algn="r" fontAlgn="b"/>
                      <a:r>
                        <a:rPr lang="en-GB" sz="1100" u="none" strike="noStrike">
                          <a:solidFill>
                            <a:srgbClr val="002060"/>
                          </a:solidFill>
                          <a:effectLst/>
                        </a:rPr>
                        <a:t>Length of stay</a:t>
                      </a:r>
                      <a:endParaRPr lang="en-GB" sz="1100" b="0" i="0" u="none" strike="noStrike">
                        <a:solidFill>
                          <a:srgbClr val="002060"/>
                        </a:solidFill>
                        <a:effectLst/>
                        <a:latin typeface="Calibri" panose="020F0502020204030204" pitchFamily="34" charset="0"/>
                      </a:endParaRPr>
                    </a:p>
                  </a:txBody>
                  <a:tcPr marL="9525" marR="9525" marT="9525" marB="0" anchor="ctr">
                    <a:noFill/>
                  </a:tcPr>
                </a:tc>
                <a:tc>
                  <a:txBody>
                    <a:bodyPr/>
                    <a:lstStyle/>
                    <a:p>
                      <a:pPr algn="ctr" fontAlgn="b"/>
                      <a:r>
                        <a:rPr lang="en-GB" sz="1100" b="1" u="none" strike="noStrike">
                          <a:solidFill>
                            <a:srgbClr val="002060"/>
                          </a:solidFill>
                          <a:effectLst/>
                        </a:rPr>
                        <a:t>41%</a:t>
                      </a:r>
                      <a:endParaRPr lang="en-GB" sz="1100" b="1" i="0" u="none" strike="noStrike">
                        <a:solidFill>
                          <a:srgbClr val="002060"/>
                        </a:solidFill>
                        <a:effectLst/>
                        <a:latin typeface="Calibri" panose="020F0502020204030204" pitchFamily="34" charset="0"/>
                      </a:endParaRPr>
                    </a:p>
                  </a:txBody>
                  <a:tcPr marL="9525" marR="9525" marT="9525" marB="0" anchor="ctr">
                    <a:no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GB" sz="1300" b="0" kern="1200">
                          <a:solidFill>
                            <a:srgbClr val="00B050"/>
                          </a:solidFill>
                          <a:latin typeface="Wingdings" panose="05000000000000000000" pitchFamily="2" charset="2"/>
                          <a:ea typeface="+mn-ea"/>
                          <a:cs typeface="+mn-cs"/>
                        </a:rPr>
                        <a:t>â</a:t>
                      </a:r>
                      <a:endParaRPr lang="en-GB" sz="1300" b="0" i="0" u="none" strike="noStrike">
                        <a:solidFill>
                          <a:srgbClr val="00206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2098577231"/>
                  </a:ext>
                </a:extLst>
              </a:tr>
              <a:tr h="192302">
                <a:tc>
                  <a:txBody>
                    <a:bodyPr/>
                    <a:lstStyle/>
                    <a:p>
                      <a:pPr algn="r" fontAlgn="b"/>
                      <a:r>
                        <a:rPr lang="en-GB" sz="1100" u="none" strike="noStrike">
                          <a:solidFill>
                            <a:srgbClr val="002060"/>
                          </a:solidFill>
                          <a:effectLst/>
                        </a:rPr>
                        <a:t>GP appointment DNA</a:t>
                      </a:r>
                      <a:endParaRPr lang="en-GB" sz="1100" b="0" i="0" u="none" strike="noStrike">
                        <a:solidFill>
                          <a:srgbClr val="002060"/>
                        </a:solidFill>
                        <a:effectLst/>
                        <a:latin typeface="Calibri" panose="020F0502020204030204" pitchFamily="34" charset="0"/>
                      </a:endParaRPr>
                    </a:p>
                  </a:txBody>
                  <a:tcPr marL="9525" marR="9525" marT="9525" marB="0" anchor="ctr">
                    <a:noFill/>
                  </a:tcPr>
                </a:tc>
                <a:tc>
                  <a:txBody>
                    <a:bodyPr/>
                    <a:lstStyle/>
                    <a:p>
                      <a:pPr algn="ctr" fontAlgn="b"/>
                      <a:r>
                        <a:rPr lang="en-GB" sz="1100" b="1" u="none" strike="noStrike">
                          <a:solidFill>
                            <a:srgbClr val="002060"/>
                          </a:solidFill>
                          <a:effectLst/>
                        </a:rPr>
                        <a:t>23%</a:t>
                      </a:r>
                      <a:endParaRPr lang="en-GB" sz="1100" b="1" i="0" u="none" strike="noStrike">
                        <a:solidFill>
                          <a:srgbClr val="002060"/>
                        </a:solidFill>
                        <a:effectLst/>
                        <a:latin typeface="Calibri" panose="020F0502020204030204" pitchFamily="34" charset="0"/>
                      </a:endParaRPr>
                    </a:p>
                  </a:txBody>
                  <a:tcPr marL="9525" marR="9525" marT="9525" marB="0" anchor="ctr">
                    <a:no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GB" sz="1300" b="0" kern="1200">
                          <a:solidFill>
                            <a:srgbClr val="00B050"/>
                          </a:solidFill>
                          <a:latin typeface="Wingdings" panose="05000000000000000000" pitchFamily="2" charset="2"/>
                          <a:ea typeface="+mn-ea"/>
                          <a:cs typeface="+mn-cs"/>
                        </a:rPr>
                        <a:t>â</a:t>
                      </a:r>
                      <a:endParaRPr lang="en-GB" sz="1300" b="0" i="0" u="none" strike="noStrike">
                        <a:solidFill>
                          <a:srgbClr val="00206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3353051173"/>
                  </a:ext>
                </a:extLst>
              </a:tr>
              <a:tr h="192302">
                <a:tc>
                  <a:txBody>
                    <a:bodyPr/>
                    <a:lstStyle/>
                    <a:p>
                      <a:pPr algn="r" fontAlgn="b"/>
                      <a:r>
                        <a:rPr lang="en-GB" sz="1100" u="none" strike="noStrike">
                          <a:solidFill>
                            <a:srgbClr val="002060"/>
                          </a:solidFill>
                          <a:effectLst/>
                        </a:rPr>
                        <a:t>Outpatient DNA</a:t>
                      </a:r>
                      <a:endParaRPr lang="en-GB" sz="1100" b="0" i="0" u="none" strike="noStrike">
                        <a:solidFill>
                          <a:srgbClr val="002060"/>
                        </a:solidFill>
                        <a:effectLst/>
                        <a:latin typeface="Calibri" panose="020F0502020204030204" pitchFamily="34" charset="0"/>
                      </a:endParaRPr>
                    </a:p>
                  </a:txBody>
                  <a:tcPr marL="9525" marR="9525" marT="9525" marB="0" anchor="ctr">
                    <a:noFill/>
                  </a:tcPr>
                </a:tc>
                <a:tc>
                  <a:txBody>
                    <a:bodyPr/>
                    <a:lstStyle/>
                    <a:p>
                      <a:pPr algn="ctr" fontAlgn="b"/>
                      <a:r>
                        <a:rPr lang="en-GB" sz="1100" b="1" u="none" strike="noStrike">
                          <a:solidFill>
                            <a:srgbClr val="002060"/>
                          </a:solidFill>
                          <a:effectLst/>
                        </a:rPr>
                        <a:t>28%</a:t>
                      </a:r>
                      <a:endParaRPr lang="en-GB" sz="1100" b="1" i="0" u="none" strike="noStrike">
                        <a:solidFill>
                          <a:srgbClr val="002060"/>
                        </a:solidFill>
                        <a:effectLst/>
                        <a:latin typeface="Calibri" panose="020F0502020204030204" pitchFamily="34" charset="0"/>
                      </a:endParaRPr>
                    </a:p>
                  </a:txBody>
                  <a:tcPr marL="9525" marR="9525" marT="9525" marB="0" anchor="ctr">
                    <a:no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GB" sz="1300" b="0" kern="1200">
                          <a:solidFill>
                            <a:srgbClr val="00B050"/>
                          </a:solidFill>
                          <a:latin typeface="Wingdings" panose="05000000000000000000" pitchFamily="2" charset="2"/>
                          <a:ea typeface="+mn-ea"/>
                          <a:cs typeface="+mn-cs"/>
                        </a:rPr>
                        <a:t>â</a:t>
                      </a:r>
                      <a:endParaRPr lang="en-GB" sz="1300" b="0" i="0" u="none" strike="noStrike">
                        <a:solidFill>
                          <a:srgbClr val="002060"/>
                        </a:solidFill>
                        <a:effectLst/>
                        <a:latin typeface="Calibri" panose="020F0502020204030204" pitchFamily="34" charset="0"/>
                      </a:endParaRPr>
                    </a:p>
                  </a:txBody>
                  <a:tcPr marL="9525" marR="9525" marT="9525" marB="0" anchor="ctr">
                    <a:noFill/>
                  </a:tcPr>
                </a:tc>
                <a:extLst>
                  <a:ext uri="{0D108BD9-81ED-4DB2-BD59-A6C34878D82A}">
                    <a16:rowId xmlns:a16="http://schemas.microsoft.com/office/drawing/2014/main" val="3799237243"/>
                  </a:ext>
                </a:extLst>
              </a:tr>
              <a:tr h="192302">
                <a:tc>
                  <a:txBody>
                    <a:bodyPr/>
                    <a:lstStyle/>
                    <a:p>
                      <a:pPr algn="r" fontAlgn="b"/>
                      <a:endParaRPr lang="en-GB" sz="1100" b="0" i="0" u="none" strike="noStrike">
                        <a:solidFill>
                          <a:srgbClr val="002060"/>
                        </a:solidFill>
                        <a:effectLst/>
                        <a:latin typeface="Calibri" panose="020F0502020204030204" pitchFamily="34" charset="0"/>
                      </a:endParaRPr>
                    </a:p>
                  </a:txBody>
                  <a:tcPr marL="9525" marR="9525" marT="9525" marB="0" anchor="b">
                    <a:noFill/>
                  </a:tcPr>
                </a:tc>
                <a:tc>
                  <a:txBody>
                    <a:bodyPr/>
                    <a:lstStyle/>
                    <a:p>
                      <a:pPr algn="r" fontAlgn="b"/>
                      <a:endParaRPr lang="en-GB" sz="1100" b="0" i="0" u="none" strike="noStrike">
                        <a:solidFill>
                          <a:srgbClr val="002060"/>
                        </a:solidFill>
                        <a:effectLst/>
                        <a:latin typeface="Calibri" panose="020F0502020204030204" pitchFamily="34" charset="0"/>
                      </a:endParaRPr>
                    </a:p>
                  </a:txBody>
                  <a:tcPr marL="9525" marR="9525" marT="9525" marB="0" anchor="b">
                    <a:noFill/>
                  </a:tcPr>
                </a:tc>
                <a:tc>
                  <a:txBody>
                    <a:bodyPr/>
                    <a:lstStyle/>
                    <a:p>
                      <a:pPr algn="r" fontAlgn="b"/>
                      <a:endParaRPr lang="en-GB" sz="1100" b="0" i="0" u="none" strike="noStrike">
                        <a:solidFill>
                          <a:srgbClr val="00206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695400493"/>
                  </a:ext>
                </a:extLst>
              </a:tr>
            </a:tbl>
          </a:graphicData>
        </a:graphic>
      </p:graphicFrame>
      <p:sp>
        <p:nvSpPr>
          <p:cNvPr id="5" name="Rectangle 4">
            <a:extLst>
              <a:ext uri="{FF2B5EF4-FFF2-40B4-BE49-F238E27FC236}">
                <a16:creationId xmlns:a16="http://schemas.microsoft.com/office/drawing/2014/main" id="{DB5F0BC4-F955-4207-BF75-96F19CE5DFB7}"/>
              </a:ext>
            </a:extLst>
          </p:cNvPr>
          <p:cNvSpPr/>
          <p:nvPr/>
        </p:nvSpPr>
        <p:spPr>
          <a:xfrm>
            <a:off x="6599474" y="4564803"/>
            <a:ext cx="3283435" cy="18404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nSpc>
                <a:spcPct val="130000"/>
              </a:lnSpc>
            </a:pPr>
            <a:r>
              <a:rPr lang="en-GB" sz="1100" b="1" i="1">
                <a:solidFill>
                  <a:srgbClr val="002060"/>
                </a:solidFill>
              </a:rPr>
              <a:t>Have not counted the benefit to…</a:t>
            </a:r>
          </a:p>
          <a:p>
            <a:pPr marL="171450" indent="-171450">
              <a:lnSpc>
                <a:spcPct val="130000"/>
              </a:lnSpc>
              <a:buFont typeface="Arial" panose="020B0604020202020204" pitchFamily="34" charset="0"/>
              <a:buChar char="•"/>
            </a:pPr>
            <a:r>
              <a:rPr lang="en-GB" sz="1100">
                <a:solidFill>
                  <a:srgbClr val="002060"/>
                </a:solidFill>
              </a:rPr>
              <a:t>Mental health services</a:t>
            </a:r>
          </a:p>
          <a:p>
            <a:pPr marL="171450" indent="-171450">
              <a:lnSpc>
                <a:spcPct val="130000"/>
              </a:lnSpc>
              <a:buFont typeface="Arial" panose="020B0604020202020204" pitchFamily="34" charset="0"/>
              <a:buChar char="•"/>
            </a:pPr>
            <a:r>
              <a:rPr lang="en-GB" sz="1100">
                <a:solidFill>
                  <a:srgbClr val="002060"/>
                </a:solidFill>
              </a:rPr>
              <a:t>Community services</a:t>
            </a:r>
          </a:p>
          <a:p>
            <a:pPr marL="171450" indent="-171450">
              <a:lnSpc>
                <a:spcPct val="130000"/>
              </a:lnSpc>
              <a:buFont typeface="Arial" panose="020B0604020202020204" pitchFamily="34" charset="0"/>
              <a:buChar char="•"/>
            </a:pPr>
            <a:r>
              <a:rPr lang="en-GB" sz="1100">
                <a:solidFill>
                  <a:srgbClr val="002060"/>
                </a:solidFill>
              </a:rPr>
              <a:t>Ambulatory service</a:t>
            </a:r>
          </a:p>
          <a:p>
            <a:pPr marL="171450" indent="-171450">
              <a:lnSpc>
                <a:spcPct val="130000"/>
              </a:lnSpc>
              <a:buFont typeface="Arial" panose="020B0604020202020204" pitchFamily="34" charset="0"/>
              <a:buChar char="•"/>
            </a:pPr>
            <a:r>
              <a:rPr lang="en-GB" sz="1100">
                <a:solidFill>
                  <a:srgbClr val="002060"/>
                </a:solidFill>
              </a:rPr>
              <a:t>Local Authority</a:t>
            </a:r>
          </a:p>
          <a:p>
            <a:pPr marL="171450" indent="-171450">
              <a:lnSpc>
                <a:spcPct val="130000"/>
              </a:lnSpc>
              <a:buFont typeface="Arial" panose="020B0604020202020204" pitchFamily="34" charset="0"/>
              <a:buChar char="•"/>
            </a:pPr>
            <a:r>
              <a:rPr lang="en-GB" sz="1100">
                <a:solidFill>
                  <a:srgbClr val="002060"/>
                </a:solidFill>
              </a:rPr>
              <a:t>Voluntary &amp; charity sector</a:t>
            </a:r>
          </a:p>
          <a:p>
            <a:pPr marL="171450" indent="-171450">
              <a:lnSpc>
                <a:spcPct val="130000"/>
              </a:lnSpc>
              <a:buFont typeface="Arial" panose="020B0604020202020204" pitchFamily="34" charset="0"/>
              <a:buChar char="•"/>
            </a:pPr>
            <a:r>
              <a:rPr lang="en-GB" sz="1100">
                <a:solidFill>
                  <a:srgbClr val="002060"/>
                </a:solidFill>
              </a:rPr>
              <a:t>Private sector</a:t>
            </a:r>
          </a:p>
          <a:p>
            <a:pPr>
              <a:lnSpc>
                <a:spcPct val="130000"/>
              </a:lnSpc>
            </a:pPr>
            <a:r>
              <a:rPr lang="en-GB" sz="1100" b="1" i="1">
                <a:solidFill>
                  <a:srgbClr val="002060"/>
                </a:solidFill>
              </a:rPr>
              <a:t>Nor the value of better health to the patient</a:t>
            </a:r>
            <a:endParaRPr lang="en-GB" sz="1100">
              <a:solidFill>
                <a:srgbClr val="002060"/>
              </a:solidFill>
            </a:endParaRPr>
          </a:p>
        </p:txBody>
      </p:sp>
      <p:pic>
        <p:nvPicPr>
          <p:cNvPr id="10" name="Picture 9">
            <a:extLst>
              <a:ext uri="{FF2B5EF4-FFF2-40B4-BE49-F238E27FC236}">
                <a16:creationId xmlns:a16="http://schemas.microsoft.com/office/drawing/2014/main" id="{CFCC3710-FE42-436F-B6A7-F3AF6DCB608B}"/>
              </a:ext>
            </a:extLst>
          </p:cNvPr>
          <p:cNvPicPr>
            <a:picLocks noChangeAspect="1"/>
          </p:cNvPicPr>
          <p:nvPr/>
        </p:nvPicPr>
        <p:blipFill>
          <a:blip r:embed="rId3"/>
          <a:stretch>
            <a:fillRect/>
          </a:stretch>
        </p:blipFill>
        <p:spPr>
          <a:xfrm>
            <a:off x="2128345" y="1975297"/>
            <a:ext cx="7966215" cy="1541365"/>
          </a:xfrm>
          <a:prstGeom prst="rect">
            <a:avLst/>
          </a:prstGeom>
        </p:spPr>
      </p:pic>
      <p:sp>
        <p:nvSpPr>
          <p:cNvPr id="13" name="TextBox 12">
            <a:extLst>
              <a:ext uri="{FF2B5EF4-FFF2-40B4-BE49-F238E27FC236}">
                <a16:creationId xmlns:a16="http://schemas.microsoft.com/office/drawing/2014/main" id="{D3414599-7338-40DC-8FE9-AF0950129F09}"/>
              </a:ext>
            </a:extLst>
          </p:cNvPr>
          <p:cNvSpPr txBox="1"/>
          <p:nvPr/>
        </p:nvSpPr>
        <p:spPr>
          <a:xfrm>
            <a:off x="2066353" y="1191706"/>
            <a:ext cx="7966216" cy="645561"/>
          </a:xfrm>
          <a:prstGeom prst="rect">
            <a:avLst/>
          </a:prstGeom>
          <a:noFill/>
        </p:spPr>
        <p:txBody>
          <a:bodyPr wrap="square">
            <a:spAutoFit/>
          </a:bodyPr>
          <a:lstStyle/>
          <a:p>
            <a:pPr>
              <a:lnSpc>
                <a:spcPct val="110000"/>
              </a:lnSpc>
            </a:pPr>
            <a:r>
              <a:rPr lang="en-GB" sz="1700">
                <a:solidFill>
                  <a:srgbClr val="002060"/>
                </a:solidFill>
              </a:rPr>
              <a:t>The</a:t>
            </a:r>
            <a:r>
              <a:rPr lang="en-GB" sz="1700" b="1">
                <a:solidFill>
                  <a:srgbClr val="002060"/>
                </a:solidFill>
              </a:rPr>
              <a:t> Patient Activation </a:t>
            </a:r>
            <a:r>
              <a:rPr lang="en-GB" sz="1700">
                <a:solidFill>
                  <a:srgbClr val="002060"/>
                </a:solidFill>
              </a:rPr>
              <a:t>Measure (PAM) measures a person’s </a:t>
            </a:r>
            <a:r>
              <a:rPr lang="en-GB" sz="1700" b="1">
                <a:solidFill>
                  <a:srgbClr val="002060"/>
                </a:solidFill>
              </a:rPr>
              <a:t>knowledge, skills and confidence in managing their own health and wellbeing</a:t>
            </a:r>
          </a:p>
        </p:txBody>
      </p:sp>
      <p:sp>
        <p:nvSpPr>
          <p:cNvPr id="14" name="TextBox 13">
            <a:extLst>
              <a:ext uri="{FF2B5EF4-FFF2-40B4-BE49-F238E27FC236}">
                <a16:creationId xmlns:a16="http://schemas.microsoft.com/office/drawing/2014/main" id="{E0A7669F-394D-425D-9157-584942D81CBB}"/>
              </a:ext>
            </a:extLst>
          </p:cNvPr>
          <p:cNvSpPr txBox="1"/>
          <p:nvPr/>
        </p:nvSpPr>
        <p:spPr>
          <a:xfrm>
            <a:off x="2066351" y="3738611"/>
            <a:ext cx="7896476" cy="645561"/>
          </a:xfrm>
          <a:prstGeom prst="rect">
            <a:avLst/>
          </a:prstGeom>
          <a:noFill/>
        </p:spPr>
        <p:txBody>
          <a:bodyPr wrap="square">
            <a:spAutoFit/>
          </a:bodyPr>
          <a:lstStyle/>
          <a:p>
            <a:pPr>
              <a:lnSpc>
                <a:spcPct val="110000"/>
              </a:lnSpc>
            </a:pPr>
            <a:r>
              <a:rPr lang="en-GB" sz="1700" dirty="0">
                <a:solidFill>
                  <a:srgbClr val="002060"/>
                </a:solidFill>
              </a:rPr>
              <a:t>Increasing a patient’s activation leads to </a:t>
            </a:r>
            <a:r>
              <a:rPr lang="en-GB" sz="1700" b="1" dirty="0">
                <a:solidFill>
                  <a:srgbClr val="002060"/>
                </a:solidFill>
              </a:rPr>
              <a:t>improved health </a:t>
            </a:r>
            <a:r>
              <a:rPr lang="en-GB" sz="1700" dirty="0">
                <a:solidFill>
                  <a:srgbClr val="002060"/>
                </a:solidFill>
              </a:rPr>
              <a:t>and </a:t>
            </a:r>
            <a:r>
              <a:rPr lang="en-GB" sz="1700" b="1" dirty="0">
                <a:solidFill>
                  <a:srgbClr val="002060"/>
                </a:solidFill>
              </a:rPr>
              <a:t>reduced health utilisation</a:t>
            </a:r>
          </a:p>
        </p:txBody>
      </p:sp>
      <p:sp>
        <p:nvSpPr>
          <p:cNvPr id="15" name="Speech Bubble: Rectangle 14">
            <a:extLst>
              <a:ext uri="{FF2B5EF4-FFF2-40B4-BE49-F238E27FC236}">
                <a16:creationId xmlns:a16="http://schemas.microsoft.com/office/drawing/2014/main" id="{B60D987F-30E0-4A1F-AFC4-73BCC3FE0891}"/>
              </a:ext>
            </a:extLst>
          </p:cNvPr>
          <p:cNvSpPr/>
          <p:nvPr/>
        </p:nvSpPr>
        <p:spPr>
          <a:xfrm>
            <a:off x="4778557" y="4568080"/>
            <a:ext cx="1270905" cy="843295"/>
          </a:xfrm>
          <a:prstGeom prst="wedgeRectCallout">
            <a:avLst>
              <a:gd name="adj1" fmla="val -66403"/>
              <a:gd name="adj2" fmla="val -143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rgbClr val="002060"/>
                </a:solidFill>
              </a:rPr>
              <a:t>Reduction if a patient’s activation rises from 1 to 4</a:t>
            </a:r>
          </a:p>
        </p:txBody>
      </p:sp>
      <p:sp>
        <p:nvSpPr>
          <p:cNvPr id="16" name="Speech Bubble: Rectangle 15">
            <a:extLst>
              <a:ext uri="{FF2B5EF4-FFF2-40B4-BE49-F238E27FC236}">
                <a16:creationId xmlns:a16="http://schemas.microsoft.com/office/drawing/2014/main" id="{09C75EDD-62D5-4F26-A0E4-B7A6700B9024}"/>
              </a:ext>
            </a:extLst>
          </p:cNvPr>
          <p:cNvSpPr/>
          <p:nvPr/>
        </p:nvSpPr>
        <p:spPr>
          <a:xfrm>
            <a:off x="4790136" y="5762989"/>
            <a:ext cx="1270905" cy="645561"/>
          </a:xfrm>
          <a:prstGeom prst="wedgeRectCallout">
            <a:avLst>
              <a:gd name="adj1" fmla="val -69452"/>
              <a:gd name="adj2" fmla="val 1508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accent1">
                    <a:lumMod val="75000"/>
                  </a:schemeClr>
                </a:solidFill>
              </a:rPr>
              <a:t>=</a:t>
            </a:r>
            <a:r>
              <a:rPr lang="en-GB" sz="1500" b="1" dirty="0">
                <a:solidFill>
                  <a:schemeClr val="accent1">
                    <a:lumMod val="75000"/>
                  </a:schemeClr>
                </a:solidFill>
              </a:rPr>
              <a:t> </a:t>
            </a:r>
            <a:r>
              <a:rPr lang="en-GB" sz="1700" b="1" dirty="0">
                <a:solidFill>
                  <a:schemeClr val="accent1">
                    <a:lumMod val="75000"/>
                  </a:schemeClr>
                </a:solidFill>
              </a:rPr>
              <a:t>£1670 </a:t>
            </a:r>
            <a:r>
              <a:rPr lang="en-GB" sz="1100" dirty="0">
                <a:solidFill>
                  <a:schemeClr val="accent1">
                    <a:lumMod val="75000"/>
                  </a:schemeClr>
                </a:solidFill>
              </a:rPr>
              <a:t>per patient per year</a:t>
            </a:r>
          </a:p>
        </p:txBody>
      </p:sp>
    </p:spTree>
    <p:extLst>
      <p:ext uri="{BB962C8B-B14F-4D97-AF65-F5344CB8AC3E}">
        <p14:creationId xmlns:p14="http://schemas.microsoft.com/office/powerpoint/2010/main" val="15640220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54400B-5771-47EB-8F64-FAACA8A028C4}"/>
              </a:ext>
            </a:extLst>
          </p:cNvPr>
          <p:cNvSpPr/>
          <p:nvPr/>
        </p:nvSpPr>
        <p:spPr>
          <a:xfrm>
            <a:off x="1524000" y="644356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peech Bubble: Rectangle 9">
            <a:extLst>
              <a:ext uri="{FF2B5EF4-FFF2-40B4-BE49-F238E27FC236}">
                <a16:creationId xmlns:a16="http://schemas.microsoft.com/office/drawing/2014/main" id="{BD45D8CE-E329-4D25-AB1D-D6840DCFDDD6}"/>
              </a:ext>
            </a:extLst>
          </p:cNvPr>
          <p:cNvSpPr/>
          <p:nvPr/>
        </p:nvSpPr>
        <p:spPr>
          <a:xfrm>
            <a:off x="2313595" y="4972068"/>
            <a:ext cx="7670914" cy="983310"/>
          </a:xfrm>
          <a:prstGeom prst="wedgeRectCallout">
            <a:avLst>
              <a:gd name="adj1" fmla="val -21047"/>
              <a:gd name="adj2" fmla="val 6973"/>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ctr">
            <a:spAutoFit/>
          </a:bodyPr>
          <a:lstStyle/>
          <a:p>
            <a:pPr algn="ctr"/>
            <a:r>
              <a:rPr lang="en-GB" sz="1500">
                <a:solidFill>
                  <a:schemeClr val="accent5">
                    <a:lumMod val="20000"/>
                    <a:lumOff val="80000"/>
                  </a:schemeClr>
                </a:solidFill>
              </a:rPr>
              <a:t>Similar impact seen for </a:t>
            </a:r>
            <a:r>
              <a:rPr lang="en-GB" sz="1500" b="1">
                <a:solidFill>
                  <a:schemeClr val="bg1"/>
                </a:solidFill>
              </a:rPr>
              <a:t>health checks, lifestyle advice, self-care planning </a:t>
            </a:r>
            <a:r>
              <a:rPr lang="en-GB" sz="1500">
                <a:solidFill>
                  <a:schemeClr val="accent5">
                    <a:lumMod val="20000"/>
                    <a:lumOff val="80000"/>
                  </a:schemeClr>
                </a:solidFill>
              </a:rPr>
              <a:t>and</a:t>
            </a:r>
            <a:r>
              <a:rPr lang="en-GB" sz="1500" b="1">
                <a:solidFill>
                  <a:schemeClr val="bg1"/>
                </a:solidFill>
              </a:rPr>
              <a:t> social prescribing </a:t>
            </a:r>
            <a:r>
              <a:rPr lang="en-GB" sz="1500">
                <a:solidFill>
                  <a:schemeClr val="accent5">
                    <a:lumMod val="20000"/>
                    <a:lumOff val="80000"/>
                  </a:schemeClr>
                </a:solidFill>
              </a:rPr>
              <a:t>potentially offering a </a:t>
            </a:r>
            <a:r>
              <a:rPr lang="en-GB" sz="1500" b="1">
                <a:solidFill>
                  <a:schemeClr val="bg1"/>
                </a:solidFill>
              </a:rPr>
              <a:t>strong return on investment </a:t>
            </a:r>
            <a:r>
              <a:rPr lang="en-GB" sz="1500">
                <a:solidFill>
                  <a:schemeClr val="accent5">
                    <a:lumMod val="20000"/>
                    <a:lumOff val="80000"/>
                  </a:schemeClr>
                </a:solidFill>
              </a:rPr>
              <a:t>in terms of patient benefit and reduction in GP demand.</a:t>
            </a:r>
            <a:endParaRPr lang="en-GB" sz="1500" b="1">
              <a:solidFill>
                <a:schemeClr val="accent1">
                  <a:lumMod val="40000"/>
                  <a:lumOff val="60000"/>
                </a:schemeClr>
              </a:solidFill>
            </a:endParaRPr>
          </a:p>
        </p:txBody>
      </p:sp>
      <p:sp>
        <p:nvSpPr>
          <p:cNvPr id="12" name="TextBox 11">
            <a:extLst>
              <a:ext uri="{FF2B5EF4-FFF2-40B4-BE49-F238E27FC236}">
                <a16:creationId xmlns:a16="http://schemas.microsoft.com/office/drawing/2014/main" id="{C33EA217-06CC-4DC6-AD01-F0D7E4EA4660}"/>
              </a:ext>
            </a:extLst>
          </p:cNvPr>
          <p:cNvSpPr txBox="1"/>
          <p:nvPr/>
        </p:nvSpPr>
        <p:spPr>
          <a:xfrm>
            <a:off x="3780184" y="257106"/>
            <a:ext cx="6504863" cy="892552"/>
          </a:xfrm>
          <a:prstGeom prst="rect">
            <a:avLst/>
          </a:prstGeom>
          <a:noFill/>
        </p:spPr>
        <p:txBody>
          <a:bodyPr wrap="square" rtlCol="0">
            <a:spAutoFit/>
          </a:bodyPr>
          <a:lstStyle/>
          <a:p>
            <a:r>
              <a:rPr lang="en-US" sz="2600" b="1">
                <a:solidFill>
                  <a:srgbClr val="002060"/>
                </a:solidFill>
              </a:rPr>
              <a:t>Proactive, holistic, preventative care </a:t>
            </a:r>
            <a:r>
              <a:rPr lang="en-US" sz="2600">
                <a:solidFill>
                  <a:srgbClr val="002060"/>
                </a:solidFill>
              </a:rPr>
              <a:t>is linked to lower BMI and GP appointments</a:t>
            </a:r>
          </a:p>
        </p:txBody>
      </p:sp>
      <p:pic>
        <p:nvPicPr>
          <p:cNvPr id="13" name="Picture 12">
            <a:extLst>
              <a:ext uri="{FF2B5EF4-FFF2-40B4-BE49-F238E27FC236}">
                <a16:creationId xmlns:a16="http://schemas.microsoft.com/office/drawing/2014/main" id="{0BD3C818-776C-46C6-8ADA-8441DA5A58E6}"/>
              </a:ext>
            </a:extLst>
          </p:cNvPr>
          <p:cNvPicPr>
            <a:picLocks noChangeAspect="1"/>
          </p:cNvPicPr>
          <p:nvPr/>
        </p:nvPicPr>
        <p:blipFill>
          <a:blip r:embed="rId3"/>
          <a:stretch>
            <a:fillRect/>
          </a:stretch>
        </p:blipFill>
        <p:spPr>
          <a:xfrm>
            <a:off x="2313595" y="1543972"/>
            <a:ext cx="4825840" cy="3129628"/>
          </a:xfrm>
          <a:prstGeom prst="rect">
            <a:avLst/>
          </a:prstGeom>
        </p:spPr>
      </p:pic>
      <p:sp>
        <p:nvSpPr>
          <p:cNvPr id="15" name="Speech Bubble: Rectangle 14">
            <a:extLst>
              <a:ext uri="{FF2B5EF4-FFF2-40B4-BE49-F238E27FC236}">
                <a16:creationId xmlns:a16="http://schemas.microsoft.com/office/drawing/2014/main" id="{8389B3F9-10F3-47D3-A3C5-8896143CE4FB}"/>
              </a:ext>
            </a:extLst>
          </p:cNvPr>
          <p:cNvSpPr/>
          <p:nvPr/>
        </p:nvSpPr>
        <p:spPr>
          <a:xfrm>
            <a:off x="7712363" y="1786202"/>
            <a:ext cx="2272147" cy="2717184"/>
          </a:xfrm>
          <a:prstGeom prst="wedgeRectCallout">
            <a:avLst>
              <a:gd name="adj1" fmla="val -84236"/>
              <a:gd name="adj2" fmla="val 309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36000" rIns="216000" rtlCol="0" anchor="ctr"/>
          <a:lstStyle/>
          <a:p>
            <a:r>
              <a:rPr lang="en-GB" sz="2300" b="1">
                <a:solidFill>
                  <a:srgbClr val="002060"/>
                </a:solidFill>
              </a:rPr>
              <a:t>2 </a:t>
            </a:r>
            <a:r>
              <a:rPr lang="en-GB" sz="2300">
                <a:solidFill>
                  <a:srgbClr val="002060"/>
                </a:solidFill>
              </a:rPr>
              <a:t>health coaching sessions are correlated to a reduction of just under </a:t>
            </a:r>
            <a:r>
              <a:rPr lang="en-GB" sz="2300" b="1">
                <a:solidFill>
                  <a:srgbClr val="002060"/>
                </a:solidFill>
              </a:rPr>
              <a:t>12 </a:t>
            </a:r>
            <a:r>
              <a:rPr lang="en-GB" sz="2300">
                <a:solidFill>
                  <a:srgbClr val="002060"/>
                </a:solidFill>
              </a:rPr>
              <a:t>appointments</a:t>
            </a:r>
          </a:p>
        </p:txBody>
      </p:sp>
      <p:sp>
        <p:nvSpPr>
          <p:cNvPr id="17" name="TextBox 16">
            <a:extLst>
              <a:ext uri="{FF2B5EF4-FFF2-40B4-BE49-F238E27FC236}">
                <a16:creationId xmlns:a16="http://schemas.microsoft.com/office/drawing/2014/main" id="{8AD1EF8C-FB48-4241-BDFD-8D0EEEB7FB4A}"/>
              </a:ext>
            </a:extLst>
          </p:cNvPr>
          <p:cNvSpPr txBox="1"/>
          <p:nvPr/>
        </p:nvSpPr>
        <p:spPr>
          <a:xfrm>
            <a:off x="2313595" y="6106070"/>
            <a:ext cx="7670914" cy="323165"/>
          </a:xfrm>
          <a:prstGeom prst="rect">
            <a:avLst/>
          </a:prstGeom>
          <a:noFill/>
        </p:spPr>
        <p:txBody>
          <a:bodyPr wrap="square">
            <a:spAutoFit/>
          </a:bodyPr>
          <a:lstStyle/>
          <a:p>
            <a:pPr algn="ctr"/>
            <a:r>
              <a:rPr lang="en-GB" sz="1500" b="1">
                <a:solidFill>
                  <a:schemeClr val="accent5"/>
                </a:solidFill>
              </a:rPr>
              <a:t>What other kinds of targeted ‘health nudges’ could help large at-risk populations?</a:t>
            </a:r>
            <a:endParaRPr lang="en-GB" sz="1500">
              <a:solidFill>
                <a:schemeClr val="accent5"/>
              </a:solidFill>
            </a:endParaRPr>
          </a:p>
        </p:txBody>
      </p:sp>
    </p:spTree>
    <p:extLst>
      <p:ext uri="{BB962C8B-B14F-4D97-AF65-F5344CB8AC3E}">
        <p14:creationId xmlns:p14="http://schemas.microsoft.com/office/powerpoint/2010/main" val="16922549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9BCCB-625D-4F23-BCA3-FB81769DB61A}"/>
              </a:ext>
            </a:extLst>
          </p:cNvPr>
          <p:cNvSpPr>
            <a:spLocks noGrp="1"/>
          </p:cNvSpPr>
          <p:nvPr>
            <p:ph type="title"/>
          </p:nvPr>
        </p:nvSpPr>
        <p:spPr/>
        <p:txBody>
          <a:bodyPr/>
          <a:lstStyle/>
          <a:p>
            <a:r>
              <a:rPr lang="en-GB" dirty="0"/>
              <a:t>The PCN advisor offer (1)</a:t>
            </a:r>
          </a:p>
        </p:txBody>
      </p:sp>
      <p:sp>
        <p:nvSpPr>
          <p:cNvPr id="3" name="Text Placeholder 2">
            <a:extLst>
              <a:ext uri="{FF2B5EF4-FFF2-40B4-BE49-F238E27FC236}">
                <a16:creationId xmlns:a16="http://schemas.microsoft.com/office/drawing/2014/main" id="{74BD5AD7-2416-42EE-ACD0-EBC8602B93C6}"/>
              </a:ext>
            </a:extLst>
          </p:cNvPr>
          <p:cNvSpPr>
            <a:spLocks noGrp="1"/>
          </p:cNvSpPr>
          <p:nvPr>
            <p:ph type="body" idx="1"/>
          </p:nvPr>
        </p:nvSpPr>
        <p:spPr/>
        <p:txBody>
          <a:bodyPr/>
          <a:lstStyle/>
          <a:p>
            <a:endParaRPr lang="en-GB"/>
          </a:p>
        </p:txBody>
      </p:sp>
      <p:sp>
        <p:nvSpPr>
          <p:cNvPr id="4" name="Text Placeholder 3">
            <a:extLst>
              <a:ext uri="{FF2B5EF4-FFF2-40B4-BE49-F238E27FC236}">
                <a16:creationId xmlns:a16="http://schemas.microsoft.com/office/drawing/2014/main" id="{5A9F4029-4F81-4207-9863-1847C5638839}"/>
              </a:ext>
            </a:extLst>
          </p:cNvPr>
          <p:cNvSpPr>
            <a:spLocks noGrp="1"/>
          </p:cNvSpPr>
          <p:nvPr>
            <p:ph type="body" idx="2"/>
          </p:nvPr>
        </p:nvSpPr>
        <p:spPr>
          <a:xfrm>
            <a:off x="258235" y="1124745"/>
            <a:ext cx="11933765" cy="5461250"/>
          </a:xfrm>
        </p:spPr>
        <p:txBody>
          <a:bodyPr>
            <a:noAutofit/>
          </a:bodyPr>
          <a:lstStyle/>
          <a:p>
            <a:r>
              <a:rPr lang="en-GB" sz="1600" b="1" dirty="0">
                <a:solidFill>
                  <a:srgbClr val="201F1E"/>
                </a:solidFill>
                <a:effectLst/>
                <a:latin typeface="Arial" panose="020B0604020202020204" pitchFamily="34" charset="0"/>
                <a:ea typeface="Calibri" panose="020F0502020204030204" pitchFamily="34" charset="0"/>
                <a:cs typeface="Arial" panose="020B0604020202020204" pitchFamily="34" charset="0"/>
              </a:rPr>
              <a:t>Our offer of support:</a:t>
            </a:r>
            <a:r>
              <a:rPr lang="en-GB" sz="1600" dirty="0">
                <a:solidFill>
                  <a:srgbClr val="201F1E"/>
                </a:solidFill>
                <a:effectLst/>
                <a:latin typeface="Arial" panose="020B0604020202020204" pitchFamily="34" charset="0"/>
                <a:ea typeface="Calibri" panose="020F0502020204030204" pitchFamily="34" charset="0"/>
                <a:cs typeface="Arial" panose="020B0604020202020204" pitchFamily="34" charset="0"/>
              </a:rPr>
              <a:t> </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r>
              <a:rPr lang="en-GB" sz="1600" dirty="0">
                <a:solidFill>
                  <a:srgbClr val="201F1E"/>
                </a:solidFill>
                <a:effectLst/>
                <a:latin typeface="Arial" panose="020B0604020202020204" pitchFamily="34" charset="0"/>
                <a:ea typeface="Calibri" panose="020F0502020204030204" pitchFamily="34" charset="0"/>
                <a:cs typeface="Arial" panose="020B0604020202020204" pitchFamily="34" charset="0"/>
              </a:rPr>
              <a:t>Pan London,  the PCN Advisors aim to:</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1143000" lvl="2" indent="-228600">
              <a:buSzPts val="1000"/>
              <a:buFont typeface="Symbol" panose="05050102010706020507" pitchFamily="18" charset="2"/>
              <a:buChar char=""/>
              <a:tabLst>
                <a:tab pos="1371600" algn="l"/>
              </a:tabLst>
            </a:pP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Develop a network of people across the capital to connect to build sustainable models of good practice - you are all the pioneers in this forward thinking and evolving field after all! </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1143000" lvl="2" indent="-228600">
              <a:buSzPts val="1000"/>
              <a:buFont typeface="Symbol" panose="05050102010706020507" pitchFamily="18" charset="2"/>
              <a:buChar char=""/>
              <a:tabLst>
                <a:tab pos="1371600" algn="l"/>
              </a:tabLst>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Collate, make sense of and share case studies and resources useful to this work </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1143000" lvl="2" indent="-228600">
              <a:buSzPts val="1000"/>
              <a:buFont typeface="Symbol" panose="05050102010706020507" pitchFamily="18" charset="2"/>
              <a:buChar char=""/>
              <a:tabLst>
                <a:tab pos="1371600" algn="l"/>
              </a:tabLst>
            </a:pP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Complement local efforts to support the embedding of the three roles</a:t>
            </a:r>
            <a:endPar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en-GB" sz="1600" dirty="0">
                <a:solidFill>
                  <a:srgbClr val="201F1E"/>
                </a:solidFill>
                <a:effectLst/>
                <a:latin typeface="Arial" panose="020B0604020202020204" pitchFamily="34" charset="0"/>
                <a:ea typeface="Calibri" panose="020F0502020204030204" pitchFamily="34" charset="0"/>
                <a:cs typeface="Arial" panose="020B0604020202020204" pitchFamily="34" charset="0"/>
              </a:rPr>
              <a:t> </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r>
              <a:rPr lang="en-GB" sz="1600" dirty="0">
                <a:solidFill>
                  <a:srgbClr val="201F1E"/>
                </a:solidFill>
                <a:effectLst/>
                <a:latin typeface="Arial" panose="020B0604020202020204" pitchFamily="34" charset="0"/>
                <a:ea typeface="Calibri" panose="020F0502020204030204" pitchFamily="34" charset="0"/>
                <a:cs typeface="Arial" panose="020B0604020202020204" pitchFamily="34" charset="0"/>
              </a:rPr>
              <a:t>This will be delivered through the following: </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SzPts val="1000"/>
              <a:buFont typeface="Symbol" panose="05050102010706020507" pitchFamily="18" charset="2"/>
              <a:buChar char=""/>
              <a:tabLst>
                <a:tab pos="457200" algn="l"/>
              </a:tabLst>
            </a:pPr>
            <a:r>
              <a:rPr lang="en-GB" sz="1600" b="1"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A monthly, pan London ‘Connect and Share’ session</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 for those that employ and/or are looking to embed the three personalised care roles in their PCN: </a:t>
            </a:r>
            <a:r>
              <a:rPr lang="en-GB" sz="1600" b="1"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themed and open sessions</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 with presentations of good practice case studies across London plus time for Q&amp;A and discussion.  </a:t>
            </a:r>
            <a:endParaRPr lang="en-GB" sz="1600" dirty="0">
              <a:solidFill>
                <a:srgbClr val="201F1E"/>
              </a:solidFill>
              <a:effectLst/>
              <a:latin typeface="Arial" panose="020B0604020202020204" pitchFamily="34" charset="0"/>
              <a:ea typeface="Calibri" panose="020F0502020204030204" pitchFamily="34"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600" b="1"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Thu 18</a:t>
            </a:r>
            <a:r>
              <a:rPr lang="en-GB" sz="1600" b="1" baseline="300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th</a:t>
            </a:r>
            <a:r>
              <a:rPr lang="en-GB" sz="1600" b="1"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 November 12.30pm: </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Embedding the three personalised care roles. </a:t>
            </a:r>
            <a:r>
              <a:rPr lang="en-GB" sz="1600" u="sng" dirty="0">
                <a:solidFill>
                  <a:srgbClr val="201F1E"/>
                </a:solidFill>
                <a:effectLst/>
                <a:latin typeface="Arial" panose="020B0604020202020204" pitchFamily="34" charset="0"/>
                <a:ea typeface="Times New Roman" panose="02020603050405020304" pitchFamily="18" charset="0"/>
                <a:cs typeface="Arial" panose="020B0604020202020204" pitchFamily="34" charset="0"/>
                <a:hlinkClick r:id="rId2"/>
              </a:rPr>
              <a:t>RECORDING HERE</a:t>
            </a:r>
            <a:endParaRPr lang="en-GB" sz="1600" dirty="0">
              <a:solidFill>
                <a:srgbClr val="201F1E"/>
              </a:solidFill>
              <a:effectLst/>
              <a:latin typeface="Arial" panose="020B0604020202020204" pitchFamily="34" charset="0"/>
              <a:ea typeface="Calibri" panose="020F0502020204030204" pitchFamily="34"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600" b="1"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Thu 13</a:t>
            </a:r>
            <a:r>
              <a:rPr lang="en-GB" sz="1600" b="1" baseline="300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th</a:t>
            </a:r>
            <a:r>
              <a:rPr lang="en-GB" sz="1600" b="1"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 Jan 2022, 12.30pm: </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Open session (workshop) exploring different ways personalised care roles can support primary care and communities at this time: </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hlinkClick r:id="rId3"/>
              </a:rPr>
              <a:t>Slides here.</a:t>
            </a:r>
            <a:endPar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SzPts val="1000"/>
              <a:buFont typeface="Symbol" panose="05050102010706020507" pitchFamily="18" charset="2"/>
              <a:buChar char=""/>
              <a:tabLst>
                <a:tab pos="914400" algn="l"/>
              </a:tabLst>
            </a:pPr>
            <a:r>
              <a:rPr lang="en-GB" sz="1600" b="1"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Feb 2022: </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Spotlight on Care Coordinators and how best to use them (Wed 16</a:t>
            </a:r>
            <a:r>
              <a:rPr lang="en-GB" sz="1600" baseline="300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th</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 Feb 3pm) </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hlinkClick r:id="rId4"/>
              </a:rPr>
              <a:t>Recording and slides here.</a:t>
            </a:r>
            <a:endParaRPr lang="en-GB" sz="1600" dirty="0">
              <a:solidFill>
                <a:srgbClr val="201F1E"/>
              </a:solidFill>
              <a:latin typeface="Arial" panose="020B0604020202020204" pitchFamily="34" charset="0"/>
              <a:ea typeface="Times New Roman" panose="02020603050405020304" pitchFamily="18" charset="0"/>
              <a:cs typeface="Arial" panose="020B0604020202020204" pitchFamily="34" charset="0"/>
            </a:endParaRPr>
          </a:p>
          <a:p>
            <a:pPr marL="742950" marR="0" lvl="1" indent="-28575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914400" algn="l"/>
              </a:tabLst>
              <a:defRPr/>
            </a:pPr>
            <a:r>
              <a:rPr kumimoji="0" lang="en-GB" sz="1600" b="1"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Mar 2022: </a:t>
            </a: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 Spotlight on Health and Wellbeing Coaches and how best to use them </a:t>
            </a: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hlinkClick r:id="rId4"/>
              </a:rPr>
              <a:t>Recording and slides here.</a:t>
            </a:r>
            <a:endParaRPr lang="en-GB" sz="1600" dirty="0">
              <a:solidFill>
                <a:srgbClr val="201F1E"/>
              </a:solidFill>
              <a:latin typeface="Arial" panose="020B0604020202020204" pitchFamily="34" charset="0"/>
              <a:ea typeface="Times New Roman" panose="02020603050405020304" pitchFamily="18" charset="0"/>
              <a:cs typeface="Arial" panose="020B0604020202020204" pitchFamily="34" charset="0"/>
            </a:endParaRPr>
          </a:p>
          <a:p>
            <a:pPr marL="742950" marR="0" lvl="1" indent="-28575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914400" algn="l"/>
              </a:tabLst>
              <a:defRPr/>
            </a:pPr>
            <a:r>
              <a:rPr lang="en-GB" sz="1600" b="1"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Apr 2022: </a:t>
            </a:r>
            <a:r>
              <a:rPr lang="en-GB" sz="160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Population health and the PC ARRS roles: </a:t>
            </a:r>
            <a:r>
              <a:rPr lang="en-GB" sz="1600" dirty="0">
                <a:solidFill>
                  <a:srgbClr val="201F1E"/>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hlinkClick r:id="rId5"/>
              </a:rPr>
              <a:t>Sign up here</a:t>
            </a:r>
            <a:r>
              <a:rPr lang="en-GB" sz="1600" dirty="0">
                <a:solidFill>
                  <a:srgbClr val="201F1E"/>
                </a:solidFill>
                <a:effectLst/>
                <a:highlight>
                  <a:srgbClr val="FFFF00"/>
                </a:highlight>
                <a:latin typeface="Arial" panose="020B0604020202020204" pitchFamily="34" charset="0"/>
                <a:ea typeface="Calibri" panose="020F0502020204030204" pitchFamily="34" charset="0"/>
                <a:cs typeface="Arial" panose="020B0604020202020204" pitchFamily="34" charset="0"/>
                <a:hlinkClick r:id="rId5"/>
              </a:rPr>
              <a:t> </a:t>
            </a:r>
            <a:endParaRPr lang="en-GB" sz="1600"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lvl="0" indent="0">
              <a:buSzPts val="1000"/>
              <a:tabLst>
                <a:tab pos="457200" algn="l"/>
              </a:tabLst>
            </a:pPr>
            <a:endParaRPr lang="en-GB" sz="1000" dirty="0">
              <a:solidFill>
                <a:srgbClr val="201F1E"/>
              </a:solidFill>
              <a:effectLst/>
              <a:latin typeface="Arial" panose="020B0604020202020204" pitchFamily="34" charset="0"/>
              <a:ea typeface="Calibri" panose="020F0502020204030204" pitchFamily="34" charset="0"/>
              <a:cs typeface="Arial" panose="020B0604020202020204" pitchFamily="34" charset="0"/>
            </a:endParaRPr>
          </a:p>
          <a:p>
            <a:endParaRPr lang="en-GB" sz="900" dirty="0"/>
          </a:p>
        </p:txBody>
      </p:sp>
    </p:spTree>
    <p:extLst>
      <p:ext uri="{BB962C8B-B14F-4D97-AF65-F5344CB8AC3E}">
        <p14:creationId xmlns:p14="http://schemas.microsoft.com/office/powerpoint/2010/main" val="38047324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E3034-B084-4392-B819-3BC4A969EC85}"/>
              </a:ext>
            </a:extLst>
          </p:cNvPr>
          <p:cNvSpPr>
            <a:spLocks noGrp="1"/>
          </p:cNvSpPr>
          <p:nvPr>
            <p:ph type="title"/>
          </p:nvPr>
        </p:nvSpPr>
        <p:spPr/>
        <p:txBody>
          <a:bodyPr/>
          <a:lstStyle/>
          <a:p>
            <a:r>
              <a:rPr lang="en-GB" dirty="0"/>
              <a:t>The PCN advisor offer (2)</a:t>
            </a:r>
          </a:p>
        </p:txBody>
      </p:sp>
      <p:sp>
        <p:nvSpPr>
          <p:cNvPr id="3" name="Text Placeholder 2">
            <a:extLst>
              <a:ext uri="{FF2B5EF4-FFF2-40B4-BE49-F238E27FC236}">
                <a16:creationId xmlns:a16="http://schemas.microsoft.com/office/drawing/2014/main" id="{AC39B274-4726-4AA6-901B-A16E0021C7B0}"/>
              </a:ext>
            </a:extLst>
          </p:cNvPr>
          <p:cNvSpPr>
            <a:spLocks noGrp="1"/>
          </p:cNvSpPr>
          <p:nvPr>
            <p:ph type="body" idx="1"/>
          </p:nvPr>
        </p:nvSpPr>
        <p:spPr/>
        <p:txBody>
          <a:bodyPr/>
          <a:lstStyle/>
          <a:p>
            <a:endParaRPr lang="en-GB"/>
          </a:p>
        </p:txBody>
      </p:sp>
      <p:sp>
        <p:nvSpPr>
          <p:cNvPr id="4" name="Text Placeholder 3">
            <a:extLst>
              <a:ext uri="{FF2B5EF4-FFF2-40B4-BE49-F238E27FC236}">
                <a16:creationId xmlns:a16="http://schemas.microsoft.com/office/drawing/2014/main" id="{DAD52F30-FAE1-4788-A244-83754CA2DD14}"/>
              </a:ext>
            </a:extLst>
          </p:cNvPr>
          <p:cNvSpPr>
            <a:spLocks noGrp="1"/>
          </p:cNvSpPr>
          <p:nvPr>
            <p:ph type="body" idx="2"/>
          </p:nvPr>
        </p:nvSpPr>
        <p:spPr/>
        <p:txBody>
          <a:bodyPr>
            <a:normAutofit fontScale="92500" lnSpcReduction="10000"/>
          </a:bodyPr>
          <a:lstStyle/>
          <a:p>
            <a:pPr marL="342900" marR="0" lvl="0" indent="-34290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457200" algn="l"/>
              </a:tabLst>
              <a:defRPr/>
            </a:pPr>
            <a:r>
              <a:rPr kumimoji="0" lang="en-GB" sz="1600" b="1"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1-1 support </a:t>
            </a: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 every Wednesday there will be 30 minute slots available to….</a:t>
            </a:r>
            <a:endPar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marR="0" lvl="1" indent="-28575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914400" algn="l"/>
              </a:tabLst>
              <a:defRPr/>
            </a:pP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Ask questions, explore challenges, think through strategies to use the personalised care roles, get advice on resources or peers to connect with.</a:t>
            </a:r>
            <a:endPar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Calibri" panose="020F0502020204030204" pitchFamily="34" charset="0"/>
              <a:cs typeface="Arial" panose="020B0604020202020204" pitchFamily="34" charset="0"/>
            </a:endParaRPr>
          </a:p>
          <a:p>
            <a:pPr marL="914400" marR="0" lvl="0" indent="-213429" algn="l" defTabSz="853717" rtl="0" eaLnBrk="1" fontAlgn="auto" latinLnBrk="0" hangingPunct="1">
              <a:lnSpc>
                <a:spcPct val="100000"/>
              </a:lnSpc>
              <a:spcBef>
                <a:spcPts val="560"/>
              </a:spcBef>
              <a:spcAft>
                <a:spcPts val="0"/>
              </a:spcAft>
              <a:buClr>
                <a:srgbClr val="5B9BD5"/>
              </a:buClr>
              <a:buSzPts val="1800"/>
              <a:buFont typeface="Arial" panose="020B0604020202020204" pitchFamily="34" charset="0"/>
              <a:buNone/>
              <a:tabLst/>
              <a:defRPr/>
            </a:pPr>
            <a:r>
              <a:rPr kumimoji="0" lang="en-GB" sz="1600" b="1" i="0" u="none" strike="noStrike" kern="1200" cap="none" spc="0" normalizeH="0" baseline="0" noProof="0" dirty="0">
                <a:ln>
                  <a:noFill/>
                </a:ln>
                <a:solidFill>
                  <a:srgbClr val="201F1E"/>
                </a:solidFill>
                <a:effectLst/>
                <a:highlight>
                  <a:srgbClr val="FFFF00"/>
                </a:highlight>
                <a:uLnTx/>
                <a:uFillTx/>
                <a:latin typeface="Arial" panose="020B0604020202020204" pitchFamily="34" charset="0"/>
                <a:ea typeface="Calibri" panose="020F0502020204030204" pitchFamily="34" charset="0"/>
                <a:cs typeface="Arial" panose="020B0604020202020204" pitchFamily="34" charset="0"/>
              </a:rPr>
              <a:t>Book in via the following link: </a:t>
            </a:r>
            <a:r>
              <a:rPr kumimoji="0" lang="en-GB" sz="1600" b="1" i="0" u="sng" strike="noStrike" kern="1200" cap="none" spc="0" normalizeH="0" baseline="0" noProof="0" dirty="0">
                <a:ln>
                  <a:noFill/>
                </a:ln>
                <a:solidFill>
                  <a:srgbClr val="1155CC"/>
                </a:solidFill>
                <a:effectLst/>
                <a:highlight>
                  <a:srgbClr val="FFFF00"/>
                </a:highlight>
                <a:uLnTx/>
                <a:uFillTx/>
                <a:latin typeface="Arial" panose="020B0604020202020204" pitchFamily="34" charset="0"/>
                <a:ea typeface="Calibri" panose="020F0502020204030204" pitchFamily="34" charset="0"/>
                <a:cs typeface="Arial" panose="020B0604020202020204" pitchFamily="34" charset="0"/>
                <a:hlinkClick r:id="rId2"/>
              </a:rPr>
              <a:t>https://calendly.com/pcn-advisors-london/30min</a:t>
            </a:r>
            <a:r>
              <a:rPr kumimoji="0" lang="en-GB" sz="1600" b="1" i="0" u="none" strike="noStrike" kern="1200" cap="none" spc="0" normalizeH="0" baseline="0" noProof="0" dirty="0">
                <a:ln>
                  <a:noFill/>
                </a:ln>
                <a:solidFill>
                  <a:srgbClr val="201F1E"/>
                </a:solidFill>
                <a:effectLst/>
                <a:highlight>
                  <a:srgbClr val="FFFF00"/>
                </a:highlight>
                <a:uLnTx/>
                <a:uFillTx/>
                <a:latin typeface="Arial" panose="020B0604020202020204" pitchFamily="34" charset="0"/>
                <a:ea typeface="Calibri" panose="020F0502020204030204" pitchFamily="34" charset="0"/>
                <a:cs typeface="Arial" panose="020B0604020202020204" pitchFamily="34" charset="0"/>
              </a:rPr>
              <a:t>.</a:t>
            </a:r>
            <a:r>
              <a:rPr kumimoji="0" lang="en-GB" sz="1600" b="1" i="0" u="none" strike="noStrike" kern="1200" cap="none" spc="0" normalizeH="0" baseline="0" noProof="0" dirty="0">
                <a:ln>
                  <a:noFill/>
                </a:ln>
                <a:solidFill>
                  <a:srgbClr val="201F1E"/>
                </a:solidFill>
                <a:effectLst/>
                <a:uLnTx/>
                <a:uFillTx/>
                <a:latin typeface="Arial" panose="020B0604020202020204" pitchFamily="34" charset="0"/>
                <a:ea typeface="Calibri" panose="020F0502020204030204" pitchFamily="34" charset="0"/>
                <a:cs typeface="Arial" panose="020B0604020202020204" pitchFamily="34" charset="0"/>
              </a:rPr>
              <a:t>  </a:t>
            </a:r>
            <a:endParaRPr lang="en-GB" sz="1600" b="1" dirty="0">
              <a:solidFill>
                <a:srgbClr val="201F1E"/>
              </a:solidFill>
              <a:latin typeface="Arial" panose="020B0604020202020204" pitchFamily="34" charset="0"/>
              <a:ea typeface="Calibri" panose="020F0502020204030204" pitchFamily="34" charset="0"/>
              <a:cs typeface="Arial" panose="020B0604020202020204" pitchFamily="34" charset="0"/>
            </a:endParaRPr>
          </a:p>
          <a:p>
            <a:pPr marL="914400" marR="0" lvl="0" indent="-213429" algn="l" defTabSz="853717" rtl="0" eaLnBrk="1" fontAlgn="auto" latinLnBrk="0" hangingPunct="1">
              <a:lnSpc>
                <a:spcPct val="100000"/>
              </a:lnSpc>
              <a:spcBef>
                <a:spcPts val="560"/>
              </a:spcBef>
              <a:spcAft>
                <a:spcPts val="0"/>
              </a:spcAft>
              <a:buClr>
                <a:srgbClr val="5B9BD5"/>
              </a:buClr>
              <a:buSzPts val="1800"/>
              <a:buFont typeface="Arial" panose="020B0604020202020204" pitchFamily="34" charset="0"/>
              <a:buNone/>
              <a:tabLst/>
              <a:defRPr/>
            </a:pPr>
            <a:endParaRPr lang="en-GB" sz="1600" b="1" dirty="0">
              <a:solidFill>
                <a:srgbClr val="201F1E"/>
              </a:solidFill>
              <a:latin typeface="Arial" panose="020B0604020202020204" pitchFamily="34" charset="0"/>
              <a:cs typeface="Arial" panose="020B0604020202020204" pitchFamily="34" charset="0"/>
            </a:endParaRPr>
          </a:p>
          <a:p>
            <a:pPr marL="914400" defTabSz="853717">
              <a:buClr>
                <a:srgbClr val="5B9BD5"/>
              </a:buClr>
              <a:defRPr/>
            </a:pPr>
            <a:r>
              <a:rPr lang="en-GB" sz="1600" b="1" dirty="0">
                <a:solidFill>
                  <a:srgbClr val="201F1E"/>
                </a:solidFill>
                <a:latin typeface="Arial" panose="020B0604020202020204" pitchFamily="34" charset="0"/>
                <a:cs typeface="Arial" panose="020B0604020202020204" pitchFamily="34" charset="0"/>
              </a:rPr>
              <a:t>Available to present at meetings: </a:t>
            </a:r>
            <a:r>
              <a:rPr lang="en-GB" sz="1600" dirty="0">
                <a:solidFill>
                  <a:srgbClr val="201F1E"/>
                </a:solidFill>
                <a:latin typeface="Arial" panose="020B0604020202020204" pitchFamily="34" charset="0"/>
                <a:cs typeface="Arial" panose="020B0604020202020204" pitchFamily="34" charset="0"/>
              </a:rPr>
              <a:t>The PCN advisors can come and speak at PCN or CCG meetings with CDs, PCN or ARRS managers on topics such as embedding the personalised care roles, social prescribing, how the roles can tackle health inequalities. Email us: </a:t>
            </a:r>
            <a:r>
              <a:rPr lang="en-GB" sz="1600" dirty="0">
                <a:solidFill>
                  <a:srgbClr val="201F1E"/>
                </a:solidFill>
                <a:latin typeface="Arial" panose="020B0604020202020204" pitchFamily="34" charset="0"/>
                <a:cs typeface="Arial" panose="020B0604020202020204" pitchFamily="34" charset="0"/>
                <a:hlinkClick r:id="rId3"/>
              </a:rPr>
              <a:t>hlp.socialprescribing@nhs.net</a:t>
            </a:r>
            <a:endParaRPr lang="en-GB" sz="1600" dirty="0">
              <a:solidFill>
                <a:srgbClr val="201F1E"/>
              </a:solidFill>
              <a:latin typeface="Arial" panose="020B0604020202020204" pitchFamily="34" charset="0"/>
              <a:cs typeface="Arial" panose="020B0604020202020204" pitchFamily="34" charset="0"/>
            </a:endParaRPr>
          </a:p>
          <a:p>
            <a:pPr marL="914400" marR="0" lvl="0" indent="-213429" algn="l" defTabSz="853717" rtl="0" eaLnBrk="1" fontAlgn="auto" latinLnBrk="0" hangingPunct="1">
              <a:lnSpc>
                <a:spcPct val="100000"/>
              </a:lnSpc>
              <a:spcBef>
                <a:spcPts val="560"/>
              </a:spcBef>
              <a:spcAft>
                <a:spcPts val="0"/>
              </a:spcAft>
              <a:buClr>
                <a:srgbClr val="5B9BD5"/>
              </a:buClr>
              <a:buSzPts val="1800"/>
              <a:buFont typeface="Arial" panose="020B0604020202020204" pitchFamily="34" charset="0"/>
              <a:buNone/>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457200" algn="l"/>
              </a:tabLst>
              <a:defRPr/>
            </a:pPr>
            <a:r>
              <a:rPr kumimoji="0" lang="en-GB" sz="1600" b="1"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WhatsApp group</a:t>
            </a: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 for those that employ and/or are looking to embed the three personalised care roles in their work to connect with each other informally. We have set this up and trial and see if it is useful. We’re open to suggestions on alternatives but for now you can join the group. Use this </a:t>
            </a:r>
            <a:r>
              <a:rPr kumimoji="0" lang="en-GB" sz="1600" b="1" i="0" u="sng"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Arial" panose="020B0604020202020204" pitchFamily="34" charset="0"/>
                <a:hlinkClick r:id="rId4"/>
              </a:rPr>
              <a:t>THIS LINK</a:t>
            </a:r>
            <a:r>
              <a:rPr kumimoji="0" lang="en-GB" sz="1600" b="1" i="0" u="sng"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Arial" panose="020B0604020202020204" pitchFamily="34" charset="0"/>
              </a:rPr>
              <a:t> </a:t>
            </a: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mn-ea"/>
                <a:cs typeface="Arial" panose="020B0604020202020204" pitchFamily="34" charset="0"/>
              </a:rPr>
              <a:t>to add your details and access the group.</a:t>
            </a:r>
          </a:p>
          <a:p>
            <a:pPr marL="426859" marR="0" lvl="0" indent="-213429" algn="l" defTabSz="853717" rtl="0" eaLnBrk="1" fontAlgn="auto" latinLnBrk="0" hangingPunct="1">
              <a:lnSpc>
                <a:spcPct val="100000"/>
              </a:lnSpc>
              <a:spcBef>
                <a:spcPts val="560"/>
              </a:spcBef>
              <a:spcAft>
                <a:spcPts val="0"/>
              </a:spcAft>
              <a:buClr>
                <a:srgbClr val="5B9BD5"/>
              </a:buClr>
              <a:buSzPts val="1800"/>
              <a:buFont typeface="Arial" panose="020B0604020202020204" pitchFamily="34" charset="0"/>
              <a:buNone/>
              <a:tabLst/>
              <a:defRPr/>
            </a:pPr>
            <a:endPar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Calibri" panose="020F0502020204030204" pitchFamily="34" charset="0"/>
              <a:cs typeface="Arial" panose="020B0604020202020204" pitchFamily="34" charset="0"/>
            </a:endParaRPr>
          </a:p>
          <a:p>
            <a:pPr marL="426859" marR="0" lvl="0" indent="-213429" algn="l" defTabSz="853717" rtl="0" eaLnBrk="1" fontAlgn="auto" latinLnBrk="0" hangingPunct="1">
              <a:lnSpc>
                <a:spcPct val="100000"/>
              </a:lnSpc>
              <a:spcBef>
                <a:spcPts val="560"/>
              </a:spcBef>
              <a:spcAft>
                <a:spcPts val="0"/>
              </a:spcAft>
              <a:buClr>
                <a:srgbClr val="5B9BD5"/>
              </a:buClr>
              <a:buSzPts val="1800"/>
              <a:buFont typeface="Arial" panose="020B0604020202020204" pitchFamily="34" charset="0"/>
              <a:buNone/>
              <a:tabLst/>
              <a:defRPr/>
            </a:pP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Calibri" panose="020F0502020204030204" pitchFamily="34" charset="0"/>
                <a:cs typeface="Arial" panose="020B0604020202020204" pitchFamily="34" charset="0"/>
              </a:rPr>
              <a:t>We also hope to : </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457200" algn="l"/>
              </a:tabLst>
              <a:defRPr/>
            </a:pPr>
            <a:r>
              <a:rPr kumimoji="0" lang="en-GB" sz="1600" b="1"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Send a monthly email</a:t>
            </a: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 with updates, resources, answers to common questions being asked, useful events and so on </a:t>
            </a:r>
            <a:endPar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457200" algn="l"/>
              </a:tabLst>
              <a:defRPr/>
            </a:pPr>
            <a:r>
              <a:rPr kumimoji="0" lang="en-GB" sz="1600" b="1"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Communicate challenges up to NHSE</a:t>
            </a: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 and the wider system, developing ideas for projects that might usefully mitigate some of these challenges </a:t>
            </a:r>
          </a:p>
          <a:p>
            <a:pPr marL="342900" marR="0" lvl="0" indent="-342900" algn="l" defTabSz="853717" rtl="0" eaLnBrk="1" fontAlgn="auto" latinLnBrk="0" hangingPunct="1">
              <a:lnSpc>
                <a:spcPct val="100000"/>
              </a:lnSpc>
              <a:spcBef>
                <a:spcPts val="560"/>
              </a:spcBef>
              <a:spcAft>
                <a:spcPts val="0"/>
              </a:spcAft>
              <a:buClr>
                <a:srgbClr val="5B9BD5"/>
              </a:buClr>
              <a:buSzPts val="1000"/>
              <a:buFont typeface="Symbol" panose="05050102010706020507" pitchFamily="18" charset="2"/>
              <a:buChar char=""/>
              <a:tabLst>
                <a:tab pos="457200" algn="l"/>
              </a:tabLst>
              <a:defRPr/>
            </a:pPr>
            <a:r>
              <a:rPr kumimoji="0" lang="en-GB" sz="1600" b="1"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Co-produced PCN toolkit &amp; FAQ Guide </a:t>
            </a:r>
            <a:r>
              <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Times New Roman" panose="02020603050405020304" pitchFamily="18" charset="0"/>
                <a:cs typeface="Arial" panose="020B0604020202020204" pitchFamily="34" charset="0"/>
              </a:rPr>
              <a:t>including useful case studies  </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853717" rtl="0" eaLnBrk="1" fontAlgn="auto" latinLnBrk="0" hangingPunct="1">
              <a:lnSpc>
                <a:spcPct val="100000"/>
              </a:lnSpc>
              <a:spcBef>
                <a:spcPts val="560"/>
              </a:spcBef>
              <a:spcAft>
                <a:spcPts val="0"/>
              </a:spcAft>
              <a:buClr>
                <a:srgbClr val="5B9BD5"/>
              </a:buClr>
              <a:buSzPts val="1000"/>
              <a:buFont typeface="Arial" panose="020B0604020202020204" pitchFamily="34" charset="0"/>
              <a:buNone/>
              <a:tabLst>
                <a:tab pos="457200" algn="l"/>
              </a:tabLst>
              <a:defRPr/>
            </a:pPr>
            <a:endParaRPr kumimoji="0" lang="en-GB" sz="1600" b="0" i="0" u="none" strike="noStrike" kern="1200" cap="none" spc="0" normalizeH="0" baseline="0" noProof="0" dirty="0">
              <a:ln>
                <a:noFill/>
              </a:ln>
              <a:solidFill>
                <a:srgbClr val="201F1E"/>
              </a:solidFill>
              <a:effectLst/>
              <a:uLnTx/>
              <a:uFillTx/>
              <a:latin typeface="Arial" panose="020B0604020202020204" pitchFamily="34" charset="0"/>
              <a:ea typeface="Calibri" panose="020F0502020204030204" pitchFamily="34" charset="0"/>
              <a:cs typeface="Arial" panose="020B0604020202020204" pitchFamily="34" charset="0"/>
            </a:endParaRPr>
          </a:p>
          <a:p>
            <a:endParaRPr lang="en-GB" sz="2800" dirty="0"/>
          </a:p>
        </p:txBody>
      </p:sp>
    </p:spTree>
    <p:extLst>
      <p:ext uri="{BB962C8B-B14F-4D97-AF65-F5344CB8AC3E}">
        <p14:creationId xmlns:p14="http://schemas.microsoft.com/office/powerpoint/2010/main" val="29330388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9"/>
          <p:cNvSpPr txBox="1">
            <a:spLocks noGrp="1"/>
          </p:cNvSpPr>
          <p:nvPr>
            <p:ph type="sldNum" idx="12"/>
          </p:nvPr>
        </p:nvSpPr>
        <p:spPr>
          <a:xfrm>
            <a:off x="8818274" y="6185341"/>
            <a:ext cx="2656044" cy="340864"/>
          </a:xfrm>
          <a:prstGeom prst="rect">
            <a:avLst/>
          </a:prstGeom>
          <a:noFill/>
          <a:ln>
            <a:noFill/>
          </a:ln>
        </p:spPr>
        <p:txBody>
          <a:bodyPr spcFirstLastPara="1" vert="horz" wrap="square" lIns="85356" tIns="42666" rIns="85356" bIns="42666" rtlCol="0" anchor="ctr" anchorCtr="0">
            <a:noAutofit/>
          </a:bodyPr>
          <a:lstStyle/>
          <a:p>
            <a:fld id="{00000000-1234-1234-1234-123412341234}" type="slidenum">
              <a:rPr lang="en-US"/>
              <a:pPr/>
              <a:t>75</a:t>
            </a:fld>
            <a:endParaRPr/>
          </a:p>
        </p:txBody>
      </p:sp>
      <p:sp>
        <p:nvSpPr>
          <p:cNvPr id="274" name="Google Shape;274;p39"/>
          <p:cNvSpPr/>
          <p:nvPr/>
        </p:nvSpPr>
        <p:spPr>
          <a:xfrm>
            <a:off x="0" y="6008267"/>
            <a:ext cx="12192000" cy="850617"/>
          </a:xfrm>
          <a:prstGeom prst="rect">
            <a:avLst/>
          </a:prstGeom>
          <a:solidFill>
            <a:schemeClr val="accent5">
              <a:lumMod val="75000"/>
            </a:schemeClr>
          </a:solidFill>
          <a:ln>
            <a:noFill/>
          </a:ln>
        </p:spPr>
        <p:txBody>
          <a:bodyPr spcFirstLastPara="1" wrap="square" lIns="113808" tIns="56880" rIns="113808" bIns="56880" anchor="ctr" anchorCtr="0">
            <a:noAutofit/>
          </a:bodyPr>
          <a:lstStyle/>
          <a:p>
            <a:pPr algn="r"/>
            <a:endParaRPr lang="en-GB" sz="2600" b="1">
              <a:solidFill>
                <a:schemeClr val="lt1"/>
              </a:solidFill>
              <a:ea typeface="Calibri"/>
              <a:cs typeface="Calibri"/>
              <a:sym typeface="Calibri"/>
            </a:endParaRPr>
          </a:p>
        </p:txBody>
      </p:sp>
      <p:sp>
        <p:nvSpPr>
          <p:cNvPr id="275" name="Google Shape;275;p39"/>
          <p:cNvSpPr txBox="1">
            <a:spLocks noGrp="1"/>
          </p:cNvSpPr>
          <p:nvPr>
            <p:ph type="title"/>
          </p:nvPr>
        </p:nvSpPr>
        <p:spPr>
          <a:xfrm>
            <a:off x="231673" y="130466"/>
            <a:ext cx="11693346" cy="470263"/>
          </a:xfrm>
          <a:prstGeom prst="rect">
            <a:avLst/>
          </a:prstGeom>
          <a:solidFill>
            <a:schemeClr val="accent5">
              <a:lumMod val="75000"/>
            </a:schemeClr>
          </a:solidFill>
          <a:ln w="9525" cap="flat" cmpd="sng">
            <a:noFill/>
            <a:prstDash val="solid"/>
            <a:round/>
            <a:headEnd type="none" w="sm" len="sm"/>
            <a:tailEnd type="none" w="sm" len="sm"/>
          </a:ln>
        </p:spPr>
        <p:txBody>
          <a:bodyPr spcFirstLastPara="1" vert="horz" wrap="square" lIns="85356" tIns="42666" rIns="85356" bIns="42666" rtlCol="0" anchor="ctr" anchorCtr="0">
            <a:noAutofit/>
          </a:bodyPr>
          <a:lstStyle/>
          <a:p>
            <a:pPr algn="ctr">
              <a:spcBef>
                <a:spcPts val="0"/>
              </a:spcBef>
            </a:pPr>
            <a:r>
              <a:rPr lang="en-GB" sz="2600" b="1">
                <a:latin typeface="+mn-lt"/>
                <a:ea typeface="Calibri"/>
                <a:cs typeface="Calibri"/>
              </a:rPr>
              <a:t>Supportive Self-Management: key resources</a:t>
            </a:r>
          </a:p>
        </p:txBody>
      </p:sp>
      <p:sp>
        <p:nvSpPr>
          <p:cNvPr id="6" name="TextBox 5">
            <a:extLst>
              <a:ext uri="{FF2B5EF4-FFF2-40B4-BE49-F238E27FC236}">
                <a16:creationId xmlns:a16="http://schemas.microsoft.com/office/drawing/2014/main" id="{0D456A07-8A38-4A47-805C-E6E3BF0E30CF}"/>
              </a:ext>
            </a:extLst>
          </p:cNvPr>
          <p:cNvSpPr txBox="1"/>
          <p:nvPr/>
        </p:nvSpPr>
        <p:spPr>
          <a:xfrm>
            <a:off x="846263" y="6120715"/>
            <a:ext cx="3601234" cy="692497"/>
          </a:xfrm>
          <a:prstGeom prst="rect">
            <a:avLst/>
          </a:prstGeom>
          <a:noFill/>
        </p:spPr>
        <p:txBody>
          <a:bodyPr wrap="square" lIns="91440" tIns="45720" rIns="91440" bIns="45720" rtlCol="0" anchor="t">
            <a:spAutoFit/>
          </a:bodyPr>
          <a:lstStyle/>
          <a:p>
            <a:pPr>
              <a:spcAft>
                <a:spcPts val="560"/>
              </a:spcAft>
            </a:pPr>
            <a:r>
              <a:rPr lang="en-GB" sz="1700" b="1">
                <a:solidFill>
                  <a:schemeClr val="bg1"/>
                </a:solidFill>
              </a:rPr>
              <a:t>@SP_LDN</a:t>
            </a:r>
          </a:p>
          <a:p>
            <a:pPr>
              <a:spcAft>
                <a:spcPts val="560"/>
              </a:spcAft>
            </a:pPr>
            <a:r>
              <a:rPr lang="en-GB" sz="1700" b="1">
                <a:solidFill>
                  <a:schemeClr val="bg1"/>
                </a:solidFill>
              </a:rPr>
              <a:t>hlp.socialprescribing@nhs.net</a:t>
            </a:r>
          </a:p>
        </p:txBody>
      </p:sp>
      <p:pic>
        <p:nvPicPr>
          <p:cNvPr id="10" name="Picture 9" descr="A white circle with a black background&#10;&#10;Description automatically generated with low confidence">
            <a:extLst>
              <a:ext uri="{FF2B5EF4-FFF2-40B4-BE49-F238E27FC236}">
                <a16:creationId xmlns:a16="http://schemas.microsoft.com/office/drawing/2014/main" id="{95A5704D-404D-423E-BD3D-3EE80A153342}"/>
              </a:ext>
            </a:extLst>
          </p:cNvPr>
          <p:cNvPicPr>
            <a:picLocks noChangeAspect="1"/>
          </p:cNvPicPr>
          <p:nvPr/>
        </p:nvPicPr>
        <p:blipFill>
          <a:blip r:embed="rId3"/>
          <a:stretch>
            <a:fillRect/>
          </a:stretch>
        </p:blipFill>
        <p:spPr>
          <a:xfrm>
            <a:off x="543070" y="6188870"/>
            <a:ext cx="258736" cy="219310"/>
          </a:xfrm>
          <a:prstGeom prst="rect">
            <a:avLst/>
          </a:prstGeom>
        </p:spPr>
      </p:pic>
      <p:pic>
        <p:nvPicPr>
          <p:cNvPr id="11" name="Picture 10" descr="Icon&#10;&#10;Description automatically generated">
            <a:extLst>
              <a:ext uri="{FF2B5EF4-FFF2-40B4-BE49-F238E27FC236}">
                <a16:creationId xmlns:a16="http://schemas.microsoft.com/office/drawing/2014/main" id="{6687AF67-52BC-4426-ABBF-31F3028731D3}"/>
              </a:ext>
            </a:extLst>
          </p:cNvPr>
          <p:cNvPicPr>
            <a:picLocks noChangeAspect="1"/>
          </p:cNvPicPr>
          <p:nvPr/>
        </p:nvPicPr>
        <p:blipFill>
          <a:blip r:embed="rId4"/>
          <a:stretch>
            <a:fillRect/>
          </a:stretch>
        </p:blipFill>
        <p:spPr>
          <a:xfrm>
            <a:off x="555608" y="6538900"/>
            <a:ext cx="233662" cy="183242"/>
          </a:xfrm>
          <a:prstGeom prst="rect">
            <a:avLst/>
          </a:prstGeom>
        </p:spPr>
      </p:pic>
      <p:pic>
        <p:nvPicPr>
          <p:cNvPr id="13" name="Google Shape;254;p37">
            <a:extLst>
              <a:ext uri="{FF2B5EF4-FFF2-40B4-BE49-F238E27FC236}">
                <a16:creationId xmlns:a16="http://schemas.microsoft.com/office/drawing/2014/main" id="{B698D69A-16E6-4411-9613-47533BB0F867}"/>
              </a:ext>
            </a:extLst>
          </p:cNvPr>
          <p:cNvPicPr preferRelativeResize="0">
            <a:picLocks noChangeAspect="1"/>
          </p:cNvPicPr>
          <p:nvPr/>
        </p:nvPicPr>
        <p:blipFill rotWithShape="1">
          <a:blip r:embed="rId5">
            <a:alphaModFix/>
          </a:blip>
          <a:srcRect t="-1161" b="11763"/>
          <a:stretch/>
        </p:blipFill>
        <p:spPr>
          <a:xfrm>
            <a:off x="10146296" y="6107428"/>
            <a:ext cx="1933031" cy="638593"/>
          </a:xfrm>
          <a:prstGeom prst="rect">
            <a:avLst/>
          </a:prstGeom>
          <a:noFill/>
          <a:ln>
            <a:noFill/>
          </a:ln>
        </p:spPr>
      </p:pic>
      <p:pic>
        <p:nvPicPr>
          <p:cNvPr id="14" name="Google Shape;253;p37">
            <a:extLst>
              <a:ext uri="{FF2B5EF4-FFF2-40B4-BE49-F238E27FC236}">
                <a16:creationId xmlns:a16="http://schemas.microsoft.com/office/drawing/2014/main" id="{BAA1482E-9DEF-4DB6-B1A7-668DFB03E954}"/>
              </a:ext>
            </a:extLst>
          </p:cNvPr>
          <p:cNvPicPr preferRelativeResize="0">
            <a:picLocks noChangeAspect="1"/>
          </p:cNvPicPr>
          <p:nvPr/>
        </p:nvPicPr>
        <p:blipFill rotWithShape="1">
          <a:blip r:embed="rId6">
            <a:alphaModFix/>
          </a:blip>
          <a:srcRect/>
          <a:stretch/>
        </p:blipFill>
        <p:spPr>
          <a:xfrm>
            <a:off x="9159005" y="6133472"/>
            <a:ext cx="824153" cy="583916"/>
          </a:xfrm>
          <a:prstGeom prst="rect">
            <a:avLst/>
          </a:prstGeom>
          <a:noFill/>
          <a:ln>
            <a:noFill/>
          </a:ln>
        </p:spPr>
      </p:pic>
      <p:sp>
        <p:nvSpPr>
          <p:cNvPr id="2" name="Google Shape;276;p39">
            <a:extLst>
              <a:ext uri="{FF2B5EF4-FFF2-40B4-BE49-F238E27FC236}">
                <a16:creationId xmlns:a16="http://schemas.microsoft.com/office/drawing/2014/main" id="{6E607A8D-4AC8-426C-B876-182470D91C5C}"/>
              </a:ext>
            </a:extLst>
          </p:cNvPr>
          <p:cNvSpPr txBox="1"/>
          <p:nvPr/>
        </p:nvSpPr>
        <p:spPr>
          <a:xfrm>
            <a:off x="231673" y="723200"/>
            <a:ext cx="11693346" cy="1112637"/>
          </a:xfrm>
          <a:prstGeom prst="rect">
            <a:avLst/>
          </a:prstGeom>
          <a:noFill/>
          <a:ln>
            <a:noFill/>
          </a:ln>
        </p:spPr>
        <p:txBody>
          <a:bodyPr spcFirstLastPara="1" wrap="square" lIns="85356" tIns="85356" rIns="85356" bIns="85356" anchor="t" anchorCtr="0">
            <a:spAutoFit/>
          </a:bodyPr>
          <a:lstStyle/>
          <a:p>
            <a:pPr marL="457200" indent="-228600">
              <a:spcBef>
                <a:spcPts val="600"/>
              </a:spcBef>
            </a:pPr>
            <a:endParaRPr lang="en-GB">
              <a:highlight>
                <a:srgbClr val="FFFFFF"/>
              </a:highlight>
            </a:endParaRPr>
          </a:p>
          <a:p>
            <a:pPr>
              <a:lnSpc>
                <a:spcPct val="114999"/>
              </a:lnSpc>
            </a:pPr>
            <a:endParaRPr lang="en-US" b="1">
              <a:solidFill>
                <a:srgbClr val="007EB0"/>
              </a:solidFill>
              <a:latin typeface="Calibri"/>
            </a:endParaRPr>
          </a:p>
          <a:p>
            <a:pPr>
              <a:spcAft>
                <a:spcPts val="1200"/>
              </a:spcAft>
            </a:pPr>
            <a:endParaRPr lang="en-US" sz="1600"/>
          </a:p>
        </p:txBody>
      </p:sp>
      <p:graphicFrame>
        <p:nvGraphicFramePr>
          <p:cNvPr id="5" name="Table 4">
            <a:extLst>
              <a:ext uri="{FF2B5EF4-FFF2-40B4-BE49-F238E27FC236}">
                <a16:creationId xmlns:a16="http://schemas.microsoft.com/office/drawing/2014/main" id="{203D59FC-E1BD-4D02-BF7A-BACB9E357A31}"/>
              </a:ext>
            </a:extLst>
          </p:cNvPr>
          <p:cNvGraphicFramePr>
            <a:graphicFrameLocks noGrp="1"/>
          </p:cNvGraphicFramePr>
          <p:nvPr>
            <p:extLst>
              <p:ext uri="{D42A27DB-BD31-4B8C-83A1-F6EECF244321}">
                <p14:modId xmlns:p14="http://schemas.microsoft.com/office/powerpoint/2010/main" val="1729930993"/>
              </p:ext>
            </p:extLst>
          </p:nvPr>
        </p:nvGraphicFramePr>
        <p:xfrm>
          <a:off x="256422" y="687626"/>
          <a:ext cx="11656691" cy="5116829"/>
        </p:xfrm>
        <a:graphic>
          <a:graphicData uri="http://schemas.openxmlformats.org/drawingml/2006/table">
            <a:tbl>
              <a:tblPr firstRow="1" bandRow="1">
                <a:tableStyleId>{B2261337-0275-4067-8E78-EA01C606D6E9}</a:tableStyleId>
              </a:tblPr>
              <a:tblGrid>
                <a:gridCol w="466798">
                  <a:extLst>
                    <a:ext uri="{9D8B030D-6E8A-4147-A177-3AD203B41FA5}">
                      <a16:colId xmlns:a16="http://schemas.microsoft.com/office/drawing/2014/main" val="2436244964"/>
                    </a:ext>
                  </a:extLst>
                </a:gridCol>
                <a:gridCol w="11189893">
                  <a:extLst>
                    <a:ext uri="{9D8B030D-6E8A-4147-A177-3AD203B41FA5}">
                      <a16:colId xmlns:a16="http://schemas.microsoft.com/office/drawing/2014/main" val="2298987879"/>
                    </a:ext>
                  </a:extLst>
                </a:gridCol>
              </a:tblGrid>
              <a:tr h="0">
                <a:tc>
                  <a:txBody>
                    <a:bodyPr/>
                    <a:lstStyle/>
                    <a:p>
                      <a:pPr rtl="0" fontAlgn="base"/>
                      <a:r>
                        <a:rPr lang="en-US" sz="1000">
                          <a:solidFill>
                            <a:schemeClr val="tx1"/>
                          </a:solidFill>
                          <a:effectLst/>
                        </a:rPr>
                        <a:t>1. </a:t>
                      </a:r>
                      <a:endParaRPr lang="en-US">
                        <a:solidFill>
                          <a:schemeClr val="tx1"/>
                        </a:solidFill>
                        <a:effectLst/>
                      </a:endParaRPr>
                    </a:p>
                  </a:txBody>
                  <a:tcPr>
                    <a:solidFill>
                      <a:schemeClr val="accent1">
                        <a:lumMod val="20000"/>
                        <a:lumOff val="80000"/>
                      </a:schemeClr>
                    </a:solidFill>
                  </a:tcPr>
                </a:tc>
                <a:tc>
                  <a:txBody>
                    <a:bodyPr/>
                    <a:lstStyle/>
                    <a:p>
                      <a:pPr rtl="0" fontAlgn="base"/>
                      <a:r>
                        <a:rPr lang="en-US" sz="1000">
                          <a:solidFill>
                            <a:schemeClr val="tx1"/>
                          </a:solidFill>
                          <a:effectLst/>
                          <a:hlinkClick r:id="rId7">
                            <a:extLst>
                              <a:ext uri="{A12FA001-AC4F-418D-AE19-62706E023703}">
                                <ahyp:hlinkClr xmlns:ahyp="http://schemas.microsoft.com/office/drawing/2018/hyperlinkcolor" val="tx"/>
                              </a:ext>
                            </a:extLst>
                          </a:hlinkClick>
                        </a:rPr>
                        <a:t>Measurement and evaluation within supported self-management</a:t>
                      </a:r>
                      <a:r>
                        <a:rPr lang="en-US" sz="1000">
                          <a:solidFill>
                            <a:schemeClr val="tx1"/>
                          </a:solidFill>
                          <a:effectLst/>
                        </a:rPr>
                        <a:t>  </a:t>
                      </a:r>
                    </a:p>
                    <a:p>
                      <a:pPr rtl="0" fontAlgn="base"/>
                      <a:r>
                        <a:rPr lang="en-US" sz="1000">
                          <a:solidFill>
                            <a:schemeClr val="tx1"/>
                          </a:solidFill>
                          <a:effectLst/>
                        </a:rPr>
                        <a:t>This guide describes the steps for planning hot to use measurement within supported self-management, based on evidence and good practice. </a:t>
                      </a:r>
                      <a:endParaRPr lang="en-US">
                        <a:solidFill>
                          <a:schemeClr val="tx1"/>
                        </a:solidFill>
                        <a:effectLst/>
                      </a:endParaRPr>
                    </a:p>
                  </a:txBody>
                  <a:tcPr>
                    <a:solidFill>
                      <a:schemeClr val="accent1">
                        <a:lumMod val="20000"/>
                        <a:lumOff val="80000"/>
                      </a:schemeClr>
                    </a:solidFill>
                  </a:tcPr>
                </a:tc>
                <a:extLst>
                  <a:ext uri="{0D108BD9-81ED-4DB2-BD59-A6C34878D82A}">
                    <a16:rowId xmlns:a16="http://schemas.microsoft.com/office/drawing/2014/main" val="3623126438"/>
                  </a:ext>
                </a:extLst>
              </a:tr>
              <a:tr h="0">
                <a:tc>
                  <a:txBody>
                    <a:bodyPr/>
                    <a:lstStyle/>
                    <a:p>
                      <a:pPr rtl="0" fontAlgn="base"/>
                      <a:r>
                        <a:rPr lang="en-US" sz="1000">
                          <a:effectLst/>
                        </a:rPr>
                        <a:t>2. </a:t>
                      </a:r>
                      <a:endParaRPr lang="en-US">
                        <a:effectLst/>
                      </a:endParaRPr>
                    </a:p>
                  </a:txBody>
                  <a:tcPr/>
                </a:tc>
                <a:tc>
                  <a:txBody>
                    <a:bodyPr/>
                    <a:lstStyle/>
                    <a:p>
                      <a:pPr rtl="0" fontAlgn="base"/>
                      <a:r>
                        <a:rPr lang="en-GB" sz="1000">
                          <a:effectLst/>
                          <a:hlinkClick r:id="rId8"/>
                        </a:rPr>
                        <a:t>Health &amp; Wellbeing Coach Welcome pack</a:t>
                      </a:r>
                      <a:r>
                        <a:rPr lang="en-GB" sz="1000">
                          <a:effectLst/>
                        </a:rPr>
                        <a:t> - The welcome pack is designed for newly appointed health and wellbeing coaches in primary care networks. </a:t>
                      </a:r>
                      <a:endParaRPr lang="en-GB">
                        <a:effectLst/>
                      </a:endParaRPr>
                    </a:p>
                  </a:txBody>
                  <a:tcPr/>
                </a:tc>
                <a:extLst>
                  <a:ext uri="{0D108BD9-81ED-4DB2-BD59-A6C34878D82A}">
                    <a16:rowId xmlns:a16="http://schemas.microsoft.com/office/drawing/2014/main" val="2263604224"/>
                  </a:ext>
                </a:extLst>
              </a:tr>
              <a:tr h="0">
                <a:tc>
                  <a:txBody>
                    <a:bodyPr/>
                    <a:lstStyle/>
                    <a:p>
                      <a:pPr rtl="0" fontAlgn="base"/>
                      <a:r>
                        <a:rPr lang="en-US" sz="1000">
                          <a:effectLst/>
                        </a:rPr>
                        <a:t>3. </a:t>
                      </a:r>
                      <a:endParaRPr lang="en-US">
                        <a:effectLst/>
                      </a:endParaRPr>
                    </a:p>
                  </a:txBody>
                  <a:tcPr/>
                </a:tc>
                <a:tc>
                  <a:txBody>
                    <a:bodyPr/>
                    <a:lstStyle/>
                    <a:p>
                      <a:pPr rtl="0" fontAlgn="base"/>
                      <a:r>
                        <a:rPr lang="en-GB" sz="1000">
                          <a:effectLst/>
                          <a:hlinkClick r:id="rId8"/>
                        </a:rPr>
                        <a:t>Care Coordinator workers Welcome pack</a:t>
                      </a:r>
                      <a:r>
                        <a:rPr lang="en-GB" sz="1000">
                          <a:effectLst/>
                        </a:rPr>
                        <a:t> - The welcome pack is designed for newly appointed care coordinators in primary care networks. </a:t>
                      </a:r>
                      <a:endParaRPr lang="en-GB">
                        <a:effectLst/>
                      </a:endParaRPr>
                    </a:p>
                  </a:txBody>
                  <a:tcPr/>
                </a:tc>
                <a:extLst>
                  <a:ext uri="{0D108BD9-81ED-4DB2-BD59-A6C34878D82A}">
                    <a16:rowId xmlns:a16="http://schemas.microsoft.com/office/drawing/2014/main" val="2446351282"/>
                  </a:ext>
                </a:extLst>
              </a:tr>
              <a:tr h="0">
                <a:tc>
                  <a:txBody>
                    <a:bodyPr/>
                    <a:lstStyle/>
                    <a:p>
                      <a:pPr rtl="0" fontAlgn="base"/>
                      <a:r>
                        <a:rPr lang="en-US" sz="1000">
                          <a:effectLst/>
                        </a:rPr>
                        <a:t>4. </a:t>
                      </a:r>
                      <a:endParaRPr lang="en-US">
                        <a:effectLst/>
                      </a:endParaRPr>
                    </a:p>
                  </a:txBody>
                  <a:tcPr/>
                </a:tc>
                <a:tc>
                  <a:txBody>
                    <a:bodyPr/>
                    <a:lstStyle/>
                    <a:p>
                      <a:pPr rtl="0" fontAlgn="base"/>
                      <a:r>
                        <a:rPr lang="en-GB" sz="1000">
                          <a:effectLst/>
                          <a:hlinkClick r:id="rId9"/>
                        </a:rPr>
                        <a:t>Health Coaching guide and technical annex</a:t>
                      </a:r>
                      <a:r>
                        <a:rPr lang="en-GB" sz="1000">
                          <a:effectLst/>
                        </a:rPr>
                        <a:t> </a:t>
                      </a:r>
                    </a:p>
                    <a:p>
                      <a:pPr rtl="0" fontAlgn="base"/>
                      <a:r>
                        <a:rPr lang="en-GB" sz="1000">
                          <a:effectLst/>
                        </a:rPr>
                        <a:t> Designed to support the delivery of health coaching. This guide should be used when commission and when deciding what can or should be counted and reported as health coaching in a local area.  </a:t>
                      </a:r>
                      <a:endParaRPr lang="en-GB">
                        <a:effectLst/>
                      </a:endParaRPr>
                    </a:p>
                  </a:txBody>
                  <a:tcPr/>
                </a:tc>
                <a:extLst>
                  <a:ext uri="{0D108BD9-81ED-4DB2-BD59-A6C34878D82A}">
                    <a16:rowId xmlns:a16="http://schemas.microsoft.com/office/drawing/2014/main" val="979922867"/>
                  </a:ext>
                </a:extLst>
              </a:tr>
              <a:tr h="0">
                <a:tc>
                  <a:txBody>
                    <a:bodyPr/>
                    <a:lstStyle/>
                    <a:p>
                      <a:pPr rtl="0" fontAlgn="base"/>
                      <a:r>
                        <a:rPr lang="en-US" sz="1000">
                          <a:effectLst/>
                        </a:rPr>
                        <a:t>5. </a:t>
                      </a:r>
                      <a:endParaRPr lang="en-US">
                        <a:effectLst/>
                      </a:endParaRPr>
                    </a:p>
                  </a:txBody>
                  <a:tcPr/>
                </a:tc>
                <a:tc>
                  <a:txBody>
                    <a:bodyPr/>
                    <a:lstStyle/>
                    <a:p>
                      <a:pPr rtl="0" fontAlgn="base"/>
                      <a:r>
                        <a:rPr lang="en-US" sz="1000">
                          <a:effectLst/>
                          <a:hlinkClick r:id="rId10"/>
                        </a:rPr>
                        <a:t>Care Coordinator recruitment pack</a:t>
                      </a:r>
                      <a:r>
                        <a:rPr lang="en-US" sz="1000">
                          <a:effectLst/>
                        </a:rPr>
                        <a:t>  </a:t>
                      </a:r>
                    </a:p>
                    <a:p>
                      <a:pPr rtl="0" fontAlgn="base"/>
                      <a:r>
                        <a:rPr lang="en-US" sz="1000">
                          <a:effectLst/>
                        </a:rPr>
                        <a:t>An optional resource to provide support to PCN’s in the recruitment or engagement of care coordinators. The resource includes: </a:t>
                      </a:r>
                      <a:endParaRPr lang="en-US">
                        <a:effectLst/>
                      </a:endParaRPr>
                    </a:p>
                    <a:p>
                      <a:pPr marL="342900" lvl="0" indent="-342900" rtl="0" fontAlgn="base">
                        <a:buFont typeface="Arial" panose="020B0604020202020204" pitchFamily="34" charset="0"/>
                        <a:buChar char="•"/>
                      </a:pPr>
                      <a:r>
                        <a:rPr lang="en-US" sz="1000">
                          <a:effectLst/>
                        </a:rPr>
                        <a:t>Sample job description  </a:t>
                      </a:r>
                    </a:p>
                    <a:p>
                      <a:pPr marL="342900" lvl="0" indent="-342900" rtl="0" fontAlgn="base">
                        <a:buFont typeface="Arial" panose="020B0604020202020204" pitchFamily="34" charset="0"/>
                        <a:buChar char="•"/>
                      </a:pPr>
                      <a:r>
                        <a:rPr lang="en-US" sz="1000">
                          <a:effectLst/>
                        </a:rPr>
                        <a:t>Sample person specification  </a:t>
                      </a:r>
                    </a:p>
                    <a:p>
                      <a:pPr marL="342900" lvl="0" indent="-342900" rtl="0" fontAlgn="base">
                        <a:buFont typeface="Arial" panose="020B0604020202020204" pitchFamily="34" charset="0"/>
                        <a:buChar char="•"/>
                      </a:pPr>
                      <a:r>
                        <a:rPr lang="en-US" sz="1000">
                          <a:effectLst/>
                        </a:rPr>
                        <a:t>Sample job advert  </a:t>
                      </a:r>
                    </a:p>
                    <a:p>
                      <a:pPr marL="342900" lvl="0" indent="-342900" rtl="0" fontAlgn="base">
                        <a:buFont typeface="Arial" panose="020B0604020202020204" pitchFamily="34" charset="0"/>
                        <a:buChar char="•"/>
                      </a:pPr>
                      <a:r>
                        <a:rPr lang="en-US" sz="1000">
                          <a:effectLst/>
                        </a:rPr>
                        <a:t>Sample interview questions </a:t>
                      </a:r>
                    </a:p>
                  </a:txBody>
                  <a:tcPr/>
                </a:tc>
                <a:extLst>
                  <a:ext uri="{0D108BD9-81ED-4DB2-BD59-A6C34878D82A}">
                    <a16:rowId xmlns:a16="http://schemas.microsoft.com/office/drawing/2014/main" val="2733034768"/>
                  </a:ext>
                </a:extLst>
              </a:tr>
              <a:tr h="0">
                <a:tc>
                  <a:txBody>
                    <a:bodyPr/>
                    <a:lstStyle/>
                    <a:p>
                      <a:pPr rtl="0" fontAlgn="base"/>
                      <a:r>
                        <a:rPr lang="en-US" sz="1000">
                          <a:effectLst/>
                        </a:rPr>
                        <a:t>6. </a:t>
                      </a:r>
                      <a:endParaRPr lang="en-US">
                        <a:effectLst/>
                      </a:endParaRPr>
                    </a:p>
                  </a:txBody>
                  <a:tcPr/>
                </a:tc>
                <a:tc>
                  <a:txBody>
                    <a:bodyPr/>
                    <a:lstStyle/>
                    <a:p>
                      <a:pPr rtl="0" fontAlgn="base"/>
                      <a:r>
                        <a:rPr lang="en-US" sz="1000">
                          <a:effectLst/>
                          <a:hlinkClick r:id="rId11"/>
                        </a:rPr>
                        <a:t>Health &amp; Wellbeing Coach recruitment pack</a:t>
                      </a:r>
                      <a:r>
                        <a:rPr lang="en-US" sz="1000">
                          <a:effectLst/>
                        </a:rPr>
                        <a:t>  </a:t>
                      </a:r>
                    </a:p>
                    <a:p>
                      <a:pPr rtl="0" fontAlgn="base"/>
                      <a:r>
                        <a:rPr lang="en-US" sz="1000">
                          <a:effectLst/>
                        </a:rPr>
                        <a:t>An optional resource to provide support to PCN’s in the recruitment or engagement of care coordinators. The resource includes: </a:t>
                      </a:r>
                      <a:endParaRPr lang="en-US">
                        <a:effectLst/>
                      </a:endParaRPr>
                    </a:p>
                    <a:p>
                      <a:pPr marL="342900" lvl="0" indent="-342900" rtl="0" fontAlgn="base">
                        <a:buFont typeface="Arial" panose="020B0604020202020204" pitchFamily="34" charset="0"/>
                        <a:buChar char="•"/>
                      </a:pPr>
                      <a:r>
                        <a:rPr lang="en-US" sz="1000">
                          <a:effectLst/>
                        </a:rPr>
                        <a:t>Sample job description  </a:t>
                      </a:r>
                    </a:p>
                    <a:p>
                      <a:pPr marL="342900" lvl="0" indent="-342900" rtl="0" fontAlgn="base">
                        <a:buFont typeface="Arial" panose="020B0604020202020204" pitchFamily="34" charset="0"/>
                        <a:buChar char="•"/>
                      </a:pPr>
                      <a:r>
                        <a:rPr lang="en-US" sz="1000">
                          <a:effectLst/>
                        </a:rPr>
                        <a:t>Sample person specification  </a:t>
                      </a:r>
                    </a:p>
                    <a:p>
                      <a:pPr marL="342900" lvl="0" indent="-342900" rtl="0" fontAlgn="base">
                        <a:buFont typeface="Arial" panose="020B0604020202020204" pitchFamily="34" charset="0"/>
                        <a:buChar char="•"/>
                      </a:pPr>
                      <a:r>
                        <a:rPr lang="en-US" sz="1000">
                          <a:effectLst/>
                        </a:rPr>
                        <a:t>Sample job advert  </a:t>
                      </a:r>
                    </a:p>
                    <a:p>
                      <a:pPr marL="342900" lvl="0" indent="-342900" rtl="0" fontAlgn="base">
                        <a:buFont typeface="Arial" panose="020B0604020202020204" pitchFamily="34" charset="0"/>
                        <a:buChar char="•"/>
                      </a:pPr>
                      <a:r>
                        <a:rPr lang="en-US" sz="1000">
                          <a:effectLst/>
                        </a:rPr>
                        <a:t>Sample interview questions </a:t>
                      </a:r>
                    </a:p>
                  </a:txBody>
                  <a:tcPr/>
                </a:tc>
                <a:extLst>
                  <a:ext uri="{0D108BD9-81ED-4DB2-BD59-A6C34878D82A}">
                    <a16:rowId xmlns:a16="http://schemas.microsoft.com/office/drawing/2014/main" val="3465759429"/>
                  </a:ext>
                </a:extLst>
              </a:tr>
              <a:tr h="0">
                <a:tc>
                  <a:txBody>
                    <a:bodyPr/>
                    <a:lstStyle/>
                    <a:p>
                      <a:pPr rtl="0" fontAlgn="base"/>
                      <a:r>
                        <a:rPr lang="en-US" sz="1000">
                          <a:effectLst/>
                        </a:rPr>
                        <a:t>7. </a:t>
                      </a:r>
                      <a:endParaRPr lang="en-US">
                        <a:effectLst/>
                      </a:endParaRPr>
                    </a:p>
                  </a:txBody>
                  <a:tcPr/>
                </a:tc>
                <a:tc>
                  <a:txBody>
                    <a:bodyPr/>
                    <a:lstStyle/>
                    <a:p>
                      <a:pPr rtl="0" fontAlgn="base"/>
                      <a:r>
                        <a:rPr lang="en-US" sz="1000">
                          <a:effectLst/>
                          <a:hlinkClick r:id="rId12"/>
                        </a:rPr>
                        <a:t>Care Co-ordination practice leaflet</a:t>
                      </a:r>
                      <a:r>
                        <a:rPr lang="en-US" sz="1000">
                          <a:effectLst/>
                        </a:rPr>
                        <a:t> - Primary Care practice leaflet to explain the role of Care Coordinators to patients   </a:t>
                      </a:r>
                      <a:endParaRPr lang="en-US">
                        <a:effectLst/>
                      </a:endParaRPr>
                    </a:p>
                  </a:txBody>
                  <a:tcPr/>
                </a:tc>
                <a:extLst>
                  <a:ext uri="{0D108BD9-81ED-4DB2-BD59-A6C34878D82A}">
                    <a16:rowId xmlns:a16="http://schemas.microsoft.com/office/drawing/2014/main" val="2370346263"/>
                  </a:ext>
                </a:extLst>
              </a:tr>
              <a:tr h="0">
                <a:tc>
                  <a:txBody>
                    <a:bodyPr/>
                    <a:lstStyle/>
                    <a:p>
                      <a:pPr rtl="0" fontAlgn="base"/>
                      <a:r>
                        <a:rPr lang="en-US" sz="1000">
                          <a:effectLst/>
                        </a:rPr>
                        <a:t>8. </a:t>
                      </a:r>
                      <a:endParaRPr lang="en-US">
                        <a:effectLst/>
                      </a:endParaRPr>
                    </a:p>
                  </a:txBody>
                  <a:tcPr/>
                </a:tc>
                <a:tc>
                  <a:txBody>
                    <a:bodyPr/>
                    <a:lstStyle/>
                    <a:p>
                      <a:pPr rtl="0" fontAlgn="base"/>
                      <a:r>
                        <a:rPr lang="en-US" sz="1000">
                          <a:effectLst/>
                          <a:hlinkClick r:id="rId13"/>
                        </a:rPr>
                        <a:t>Health and Wellbeing FAQ’s</a:t>
                      </a:r>
                      <a:r>
                        <a:rPr lang="en-US" sz="1000">
                          <a:effectLst/>
                        </a:rPr>
                        <a:t> </a:t>
                      </a:r>
                    </a:p>
                  </a:txBody>
                  <a:tcPr/>
                </a:tc>
                <a:extLst>
                  <a:ext uri="{0D108BD9-81ED-4DB2-BD59-A6C34878D82A}">
                    <a16:rowId xmlns:a16="http://schemas.microsoft.com/office/drawing/2014/main" val="2016035922"/>
                  </a:ext>
                </a:extLst>
              </a:tr>
              <a:tr h="0">
                <a:tc>
                  <a:txBody>
                    <a:bodyPr/>
                    <a:lstStyle/>
                    <a:p>
                      <a:pPr rtl="0" fontAlgn="base"/>
                      <a:r>
                        <a:rPr lang="en-US" sz="1000">
                          <a:effectLst/>
                        </a:rPr>
                        <a:t>9. </a:t>
                      </a:r>
                      <a:endParaRPr lang="en-US">
                        <a:effectLst/>
                      </a:endParaRPr>
                    </a:p>
                  </a:txBody>
                  <a:tcPr/>
                </a:tc>
                <a:tc>
                  <a:txBody>
                    <a:bodyPr/>
                    <a:lstStyle/>
                    <a:p>
                      <a:pPr rtl="0" fontAlgn="base"/>
                      <a:r>
                        <a:rPr lang="en-GB" sz="1000">
                          <a:effectLst/>
                          <a:hlinkClick r:id="rId14"/>
                        </a:rPr>
                        <a:t>Care Coordination- Primary Care leaflet</a:t>
                      </a:r>
                      <a:r>
                        <a:rPr lang="en-GB" sz="1000">
                          <a:effectLst/>
                        </a:rPr>
                        <a:t>  - This document provides an in-depth summary of the roles and application of the Care Coordinator within primary care. </a:t>
                      </a:r>
                      <a:endParaRPr lang="en-GB">
                        <a:effectLst/>
                      </a:endParaRPr>
                    </a:p>
                  </a:txBody>
                  <a:tcPr/>
                </a:tc>
                <a:extLst>
                  <a:ext uri="{0D108BD9-81ED-4DB2-BD59-A6C34878D82A}">
                    <a16:rowId xmlns:a16="http://schemas.microsoft.com/office/drawing/2014/main" val="4232122087"/>
                  </a:ext>
                </a:extLst>
              </a:tr>
              <a:tr h="251459">
                <a:tc>
                  <a:txBody>
                    <a:bodyPr/>
                    <a:lstStyle/>
                    <a:p>
                      <a:pPr lvl="0" rtl="0">
                        <a:buNone/>
                      </a:pPr>
                      <a:r>
                        <a:rPr lang="en-US" sz="1000">
                          <a:effectLst/>
                        </a:rPr>
                        <a:t>10.</a:t>
                      </a:r>
                    </a:p>
                  </a:txBody>
                  <a:tcPr/>
                </a:tc>
                <a:tc>
                  <a:txBody>
                    <a:bodyPr/>
                    <a:lstStyle/>
                    <a:p>
                      <a:pPr lvl="0" rtl="0">
                        <a:buNone/>
                      </a:pPr>
                      <a:r>
                        <a:rPr lang="en-GB" sz="1000">
                          <a:effectLst/>
                        </a:rPr>
                        <a:t>Health &amp; Wellbeing Coach Mentor: Caroline Haines, </a:t>
                      </a:r>
                      <a:r>
                        <a:rPr lang="en-GB" sz="1000" b="0" i="0" u="none" strike="noStrike" noProof="0">
                          <a:effectLst/>
                          <a:latin typeface="Arial"/>
                        </a:rPr>
                        <a:t>caroline.haines1@nhs.net</a:t>
                      </a:r>
                      <a:endParaRPr lang="en-GB">
                        <a:effectLst/>
                      </a:endParaRPr>
                    </a:p>
                  </a:txBody>
                  <a:tcPr/>
                </a:tc>
                <a:extLst>
                  <a:ext uri="{0D108BD9-81ED-4DB2-BD59-A6C34878D82A}">
                    <a16:rowId xmlns:a16="http://schemas.microsoft.com/office/drawing/2014/main" val="115873151"/>
                  </a:ext>
                </a:extLst>
              </a:tr>
              <a:tr h="228600">
                <a:tc>
                  <a:txBody>
                    <a:bodyPr/>
                    <a:lstStyle/>
                    <a:p>
                      <a:pPr lvl="0" rtl="0">
                        <a:buNone/>
                      </a:pPr>
                      <a:r>
                        <a:rPr lang="en-US" sz="1000">
                          <a:effectLst/>
                        </a:rPr>
                        <a:t>11. </a:t>
                      </a:r>
                      <a:endParaRPr lang="en-US">
                        <a:effectLst/>
                      </a:endParaRPr>
                    </a:p>
                  </a:txBody>
                  <a:tcPr/>
                </a:tc>
                <a:tc>
                  <a:txBody>
                    <a:bodyPr/>
                    <a:lstStyle/>
                    <a:p>
                      <a:pPr lvl="0" rtl="0">
                        <a:buNone/>
                      </a:pPr>
                      <a:r>
                        <a:rPr lang="en-GB" sz="1000">
                          <a:effectLst/>
                        </a:rPr>
                        <a:t>Care Coordinator Mentor: Dr Ali Hassas, </a:t>
                      </a:r>
                      <a:r>
                        <a:rPr lang="en-GB" sz="1000" b="0" i="0" u="none" strike="noStrike" noProof="0">
                          <a:effectLst/>
                          <a:latin typeface="Arial"/>
                        </a:rPr>
                        <a:t>alihassas@nhs.net</a:t>
                      </a:r>
                      <a:endParaRPr lang="en-GB">
                        <a:effectLst/>
                      </a:endParaRPr>
                    </a:p>
                  </a:txBody>
                  <a:tcPr/>
                </a:tc>
                <a:extLst>
                  <a:ext uri="{0D108BD9-81ED-4DB2-BD59-A6C34878D82A}">
                    <a16:rowId xmlns:a16="http://schemas.microsoft.com/office/drawing/2014/main" val="2027499478"/>
                  </a:ext>
                </a:extLst>
              </a:tr>
              <a:tr h="445770">
                <a:tc>
                  <a:txBody>
                    <a:bodyPr/>
                    <a:lstStyle/>
                    <a:p>
                      <a:pPr rtl="0" fontAlgn="base"/>
                      <a:r>
                        <a:rPr lang="en-US" sz="1000">
                          <a:effectLst/>
                        </a:rPr>
                        <a:t>12. </a:t>
                      </a:r>
                      <a:endParaRPr lang="en-US">
                        <a:effectLst/>
                      </a:endParaRPr>
                    </a:p>
                  </a:txBody>
                  <a:tcPr/>
                </a:tc>
                <a:tc>
                  <a:txBody>
                    <a:bodyPr/>
                    <a:lstStyle/>
                    <a:p>
                      <a:pPr rtl="0" fontAlgn="base"/>
                      <a:r>
                        <a:rPr lang="en-GB" sz="1000">
                          <a:effectLst/>
                          <a:hlinkClick r:id="rId15"/>
                        </a:rPr>
                        <a:t>FutureNHS Collaboration Platform</a:t>
                      </a:r>
                      <a:r>
                        <a:rPr lang="en-GB" sz="1000">
                          <a:effectLst/>
                        </a:rPr>
                        <a:t> - Source of good practice guidance, webinars, updates and more. Something we should be encouraging link workers to join. </a:t>
                      </a:r>
                      <a:endParaRPr lang="en-GB">
                        <a:effectLst/>
                      </a:endParaRPr>
                    </a:p>
                    <a:p>
                      <a:pPr rtl="0" fontAlgn="base"/>
                      <a:r>
                        <a:rPr lang="en-GB" sz="1000">
                          <a:effectLst/>
                        </a:rPr>
                        <a:t>To join please email: england.supportedselfmangement@nhs.net </a:t>
                      </a:r>
                      <a:endParaRPr lang="en-GB">
                        <a:effectLst/>
                      </a:endParaRPr>
                    </a:p>
                  </a:txBody>
                  <a:tcPr/>
                </a:tc>
                <a:extLst>
                  <a:ext uri="{0D108BD9-81ED-4DB2-BD59-A6C34878D82A}">
                    <a16:rowId xmlns:a16="http://schemas.microsoft.com/office/drawing/2014/main" val="1051331157"/>
                  </a:ext>
                </a:extLst>
              </a:tr>
            </a:tbl>
          </a:graphicData>
        </a:graphic>
      </p:graphicFrame>
    </p:spTree>
    <p:extLst>
      <p:ext uri="{BB962C8B-B14F-4D97-AF65-F5344CB8AC3E}">
        <p14:creationId xmlns:p14="http://schemas.microsoft.com/office/powerpoint/2010/main" val="10509493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9"/>
          <p:cNvSpPr txBox="1">
            <a:spLocks noGrp="1"/>
          </p:cNvSpPr>
          <p:nvPr>
            <p:ph type="sldNum" idx="12"/>
          </p:nvPr>
        </p:nvSpPr>
        <p:spPr>
          <a:xfrm>
            <a:off x="8818274" y="6185341"/>
            <a:ext cx="2656044" cy="340864"/>
          </a:xfrm>
          <a:prstGeom prst="rect">
            <a:avLst/>
          </a:prstGeom>
          <a:noFill/>
          <a:ln>
            <a:noFill/>
          </a:ln>
        </p:spPr>
        <p:txBody>
          <a:bodyPr spcFirstLastPara="1" vert="horz" wrap="square" lIns="85356" tIns="42666" rIns="85356" bIns="42666" rtlCol="0" anchor="ctr" anchorCtr="0">
            <a:noAutofit/>
          </a:bodyPr>
          <a:lstStyle/>
          <a:p>
            <a:fld id="{00000000-1234-1234-1234-123412341234}" type="slidenum">
              <a:rPr lang="en-US"/>
              <a:pPr/>
              <a:t>76</a:t>
            </a:fld>
            <a:endParaRPr/>
          </a:p>
        </p:txBody>
      </p:sp>
      <p:sp>
        <p:nvSpPr>
          <p:cNvPr id="274" name="Google Shape;274;p39"/>
          <p:cNvSpPr/>
          <p:nvPr/>
        </p:nvSpPr>
        <p:spPr>
          <a:xfrm>
            <a:off x="0" y="6008267"/>
            <a:ext cx="12192000" cy="850617"/>
          </a:xfrm>
          <a:prstGeom prst="rect">
            <a:avLst/>
          </a:prstGeom>
          <a:solidFill>
            <a:schemeClr val="accent5">
              <a:lumMod val="75000"/>
            </a:schemeClr>
          </a:solidFill>
          <a:ln>
            <a:noFill/>
          </a:ln>
        </p:spPr>
        <p:txBody>
          <a:bodyPr spcFirstLastPara="1" wrap="square" lIns="113808" tIns="56880" rIns="113808" bIns="56880" anchor="ctr" anchorCtr="0">
            <a:noAutofit/>
          </a:bodyPr>
          <a:lstStyle/>
          <a:p>
            <a:pPr algn="r"/>
            <a:endParaRPr lang="en-GB" sz="2600" b="1">
              <a:solidFill>
                <a:schemeClr val="lt1"/>
              </a:solidFill>
              <a:ea typeface="Calibri"/>
              <a:cs typeface="Calibri"/>
              <a:sym typeface="Calibri"/>
            </a:endParaRPr>
          </a:p>
        </p:txBody>
      </p:sp>
      <p:sp>
        <p:nvSpPr>
          <p:cNvPr id="275" name="Google Shape;275;p39"/>
          <p:cNvSpPr txBox="1">
            <a:spLocks noGrp="1"/>
          </p:cNvSpPr>
          <p:nvPr>
            <p:ph type="title"/>
          </p:nvPr>
        </p:nvSpPr>
        <p:spPr>
          <a:xfrm>
            <a:off x="231673" y="130466"/>
            <a:ext cx="11693346" cy="470263"/>
          </a:xfrm>
          <a:prstGeom prst="rect">
            <a:avLst/>
          </a:prstGeom>
          <a:solidFill>
            <a:schemeClr val="accent5">
              <a:lumMod val="75000"/>
            </a:schemeClr>
          </a:solidFill>
          <a:ln w="9525" cap="flat" cmpd="sng">
            <a:noFill/>
            <a:prstDash val="solid"/>
            <a:round/>
            <a:headEnd type="none" w="sm" len="sm"/>
            <a:tailEnd type="none" w="sm" len="sm"/>
          </a:ln>
        </p:spPr>
        <p:txBody>
          <a:bodyPr spcFirstLastPara="1" vert="horz" wrap="square" lIns="85356" tIns="42666" rIns="85356" bIns="42666" rtlCol="0" anchor="ctr" anchorCtr="0">
            <a:noAutofit/>
          </a:bodyPr>
          <a:lstStyle/>
          <a:p>
            <a:pPr algn="ctr">
              <a:spcBef>
                <a:spcPts val="0"/>
              </a:spcBef>
            </a:pPr>
            <a:r>
              <a:rPr lang="en-GB" sz="2600" b="1">
                <a:latin typeface="+mn-lt"/>
                <a:ea typeface="Calibri"/>
                <a:cs typeface="Calibri"/>
              </a:rPr>
              <a:t>Social prescribing and personalised care: key resources</a:t>
            </a:r>
          </a:p>
        </p:txBody>
      </p:sp>
      <p:sp>
        <p:nvSpPr>
          <p:cNvPr id="6" name="TextBox 5">
            <a:extLst>
              <a:ext uri="{FF2B5EF4-FFF2-40B4-BE49-F238E27FC236}">
                <a16:creationId xmlns:a16="http://schemas.microsoft.com/office/drawing/2014/main" id="{0D456A07-8A38-4A47-805C-E6E3BF0E30CF}"/>
              </a:ext>
            </a:extLst>
          </p:cNvPr>
          <p:cNvSpPr txBox="1"/>
          <p:nvPr/>
        </p:nvSpPr>
        <p:spPr>
          <a:xfrm>
            <a:off x="846263" y="6120715"/>
            <a:ext cx="3601234" cy="692497"/>
          </a:xfrm>
          <a:prstGeom prst="rect">
            <a:avLst/>
          </a:prstGeom>
          <a:noFill/>
        </p:spPr>
        <p:txBody>
          <a:bodyPr wrap="square" lIns="91440" tIns="45720" rIns="91440" bIns="45720" rtlCol="0" anchor="t">
            <a:spAutoFit/>
          </a:bodyPr>
          <a:lstStyle/>
          <a:p>
            <a:pPr>
              <a:spcAft>
                <a:spcPts val="560"/>
              </a:spcAft>
            </a:pPr>
            <a:r>
              <a:rPr lang="en-GB" sz="1700" b="1">
                <a:solidFill>
                  <a:schemeClr val="bg1"/>
                </a:solidFill>
              </a:rPr>
              <a:t>@SP_LDN</a:t>
            </a:r>
          </a:p>
          <a:p>
            <a:pPr>
              <a:spcAft>
                <a:spcPts val="560"/>
              </a:spcAft>
            </a:pPr>
            <a:r>
              <a:rPr lang="en-GB" sz="1700" b="1">
                <a:solidFill>
                  <a:schemeClr val="bg1"/>
                </a:solidFill>
              </a:rPr>
              <a:t>hlp.socialprescribing@nhs.net</a:t>
            </a:r>
          </a:p>
        </p:txBody>
      </p:sp>
      <p:pic>
        <p:nvPicPr>
          <p:cNvPr id="10" name="Picture 9" descr="A white circle with a black background&#10;&#10;Description automatically generated with low confidence">
            <a:extLst>
              <a:ext uri="{FF2B5EF4-FFF2-40B4-BE49-F238E27FC236}">
                <a16:creationId xmlns:a16="http://schemas.microsoft.com/office/drawing/2014/main" id="{95A5704D-404D-423E-BD3D-3EE80A153342}"/>
              </a:ext>
            </a:extLst>
          </p:cNvPr>
          <p:cNvPicPr>
            <a:picLocks noChangeAspect="1"/>
          </p:cNvPicPr>
          <p:nvPr/>
        </p:nvPicPr>
        <p:blipFill>
          <a:blip r:embed="rId3"/>
          <a:stretch>
            <a:fillRect/>
          </a:stretch>
        </p:blipFill>
        <p:spPr>
          <a:xfrm>
            <a:off x="543070" y="6188870"/>
            <a:ext cx="258736" cy="219310"/>
          </a:xfrm>
          <a:prstGeom prst="rect">
            <a:avLst/>
          </a:prstGeom>
        </p:spPr>
      </p:pic>
      <p:pic>
        <p:nvPicPr>
          <p:cNvPr id="11" name="Picture 10" descr="Icon&#10;&#10;Description automatically generated">
            <a:extLst>
              <a:ext uri="{FF2B5EF4-FFF2-40B4-BE49-F238E27FC236}">
                <a16:creationId xmlns:a16="http://schemas.microsoft.com/office/drawing/2014/main" id="{6687AF67-52BC-4426-ABBF-31F3028731D3}"/>
              </a:ext>
            </a:extLst>
          </p:cNvPr>
          <p:cNvPicPr>
            <a:picLocks noChangeAspect="1"/>
          </p:cNvPicPr>
          <p:nvPr/>
        </p:nvPicPr>
        <p:blipFill>
          <a:blip r:embed="rId4"/>
          <a:stretch>
            <a:fillRect/>
          </a:stretch>
        </p:blipFill>
        <p:spPr>
          <a:xfrm>
            <a:off x="555608" y="6538900"/>
            <a:ext cx="233662" cy="183242"/>
          </a:xfrm>
          <a:prstGeom prst="rect">
            <a:avLst/>
          </a:prstGeom>
        </p:spPr>
      </p:pic>
      <p:pic>
        <p:nvPicPr>
          <p:cNvPr id="13" name="Google Shape;254;p37">
            <a:extLst>
              <a:ext uri="{FF2B5EF4-FFF2-40B4-BE49-F238E27FC236}">
                <a16:creationId xmlns:a16="http://schemas.microsoft.com/office/drawing/2014/main" id="{B698D69A-16E6-4411-9613-47533BB0F867}"/>
              </a:ext>
            </a:extLst>
          </p:cNvPr>
          <p:cNvPicPr preferRelativeResize="0">
            <a:picLocks noChangeAspect="1"/>
          </p:cNvPicPr>
          <p:nvPr/>
        </p:nvPicPr>
        <p:blipFill rotWithShape="1">
          <a:blip r:embed="rId5">
            <a:alphaModFix/>
          </a:blip>
          <a:srcRect t="-1161" b="11763"/>
          <a:stretch/>
        </p:blipFill>
        <p:spPr>
          <a:xfrm>
            <a:off x="10146296" y="6107428"/>
            <a:ext cx="1933031" cy="638593"/>
          </a:xfrm>
          <a:prstGeom prst="rect">
            <a:avLst/>
          </a:prstGeom>
          <a:noFill/>
          <a:ln>
            <a:noFill/>
          </a:ln>
        </p:spPr>
      </p:pic>
      <p:pic>
        <p:nvPicPr>
          <p:cNvPr id="14" name="Google Shape;253;p37">
            <a:extLst>
              <a:ext uri="{FF2B5EF4-FFF2-40B4-BE49-F238E27FC236}">
                <a16:creationId xmlns:a16="http://schemas.microsoft.com/office/drawing/2014/main" id="{BAA1482E-9DEF-4DB6-B1A7-668DFB03E954}"/>
              </a:ext>
            </a:extLst>
          </p:cNvPr>
          <p:cNvPicPr preferRelativeResize="0">
            <a:picLocks noChangeAspect="1"/>
          </p:cNvPicPr>
          <p:nvPr/>
        </p:nvPicPr>
        <p:blipFill rotWithShape="1">
          <a:blip r:embed="rId6">
            <a:alphaModFix/>
          </a:blip>
          <a:srcRect/>
          <a:stretch/>
        </p:blipFill>
        <p:spPr>
          <a:xfrm>
            <a:off x="9159005" y="6133472"/>
            <a:ext cx="824153" cy="583916"/>
          </a:xfrm>
          <a:prstGeom prst="rect">
            <a:avLst/>
          </a:prstGeom>
          <a:noFill/>
          <a:ln>
            <a:noFill/>
          </a:ln>
        </p:spPr>
      </p:pic>
      <p:sp>
        <p:nvSpPr>
          <p:cNvPr id="2" name="Google Shape;276;p39">
            <a:extLst>
              <a:ext uri="{FF2B5EF4-FFF2-40B4-BE49-F238E27FC236}">
                <a16:creationId xmlns:a16="http://schemas.microsoft.com/office/drawing/2014/main" id="{6E607A8D-4AC8-426C-B876-182470D91C5C}"/>
              </a:ext>
            </a:extLst>
          </p:cNvPr>
          <p:cNvSpPr txBox="1"/>
          <p:nvPr/>
        </p:nvSpPr>
        <p:spPr>
          <a:xfrm>
            <a:off x="231673" y="723200"/>
            <a:ext cx="11693346" cy="1112637"/>
          </a:xfrm>
          <a:prstGeom prst="rect">
            <a:avLst/>
          </a:prstGeom>
          <a:noFill/>
          <a:ln>
            <a:noFill/>
          </a:ln>
        </p:spPr>
        <p:txBody>
          <a:bodyPr spcFirstLastPara="1" wrap="square" lIns="85356" tIns="85356" rIns="85356" bIns="85356" anchor="t" anchorCtr="0">
            <a:spAutoFit/>
          </a:bodyPr>
          <a:lstStyle/>
          <a:p>
            <a:pPr marL="457200" indent="-228600">
              <a:spcBef>
                <a:spcPts val="600"/>
              </a:spcBef>
            </a:pPr>
            <a:endParaRPr lang="en-GB">
              <a:highlight>
                <a:srgbClr val="FFFFFF"/>
              </a:highlight>
            </a:endParaRPr>
          </a:p>
          <a:p>
            <a:pPr>
              <a:lnSpc>
                <a:spcPct val="114999"/>
              </a:lnSpc>
            </a:pPr>
            <a:endParaRPr lang="en-US" b="1">
              <a:solidFill>
                <a:srgbClr val="007EB0"/>
              </a:solidFill>
              <a:latin typeface="Calibri"/>
            </a:endParaRPr>
          </a:p>
          <a:p>
            <a:pPr>
              <a:spcAft>
                <a:spcPts val="1200"/>
              </a:spcAft>
            </a:pPr>
            <a:endParaRPr lang="en-US" sz="1600"/>
          </a:p>
        </p:txBody>
      </p:sp>
      <p:graphicFrame>
        <p:nvGraphicFramePr>
          <p:cNvPr id="4" name="Table 3">
            <a:extLst>
              <a:ext uri="{FF2B5EF4-FFF2-40B4-BE49-F238E27FC236}">
                <a16:creationId xmlns:a16="http://schemas.microsoft.com/office/drawing/2014/main" id="{922E51FD-4CA3-430F-8211-86BCD5660D1C}"/>
              </a:ext>
            </a:extLst>
          </p:cNvPr>
          <p:cNvGraphicFramePr>
            <a:graphicFrameLocks noGrp="1"/>
          </p:cNvGraphicFramePr>
          <p:nvPr>
            <p:extLst>
              <p:ext uri="{D42A27DB-BD31-4B8C-83A1-F6EECF244321}">
                <p14:modId xmlns:p14="http://schemas.microsoft.com/office/powerpoint/2010/main" val="1611756784"/>
              </p:ext>
            </p:extLst>
          </p:nvPr>
        </p:nvGraphicFramePr>
        <p:xfrm>
          <a:off x="254000" y="640080"/>
          <a:ext cx="11656722" cy="5128259"/>
        </p:xfrm>
        <a:graphic>
          <a:graphicData uri="http://schemas.openxmlformats.org/drawingml/2006/table">
            <a:tbl>
              <a:tblPr firstRow="1" bandRow="1">
                <a:tableStyleId>{B2261337-0275-4067-8E78-EA01C606D6E9}</a:tableStyleId>
              </a:tblPr>
              <a:tblGrid>
                <a:gridCol w="453746">
                  <a:extLst>
                    <a:ext uri="{9D8B030D-6E8A-4147-A177-3AD203B41FA5}">
                      <a16:colId xmlns:a16="http://schemas.microsoft.com/office/drawing/2014/main" val="1385525610"/>
                    </a:ext>
                  </a:extLst>
                </a:gridCol>
                <a:gridCol w="11202976">
                  <a:extLst>
                    <a:ext uri="{9D8B030D-6E8A-4147-A177-3AD203B41FA5}">
                      <a16:colId xmlns:a16="http://schemas.microsoft.com/office/drawing/2014/main" val="4009763927"/>
                    </a:ext>
                  </a:extLst>
                </a:gridCol>
              </a:tblGrid>
              <a:tr h="0">
                <a:tc>
                  <a:txBody>
                    <a:bodyPr/>
                    <a:lstStyle/>
                    <a:p>
                      <a:pPr algn="l" rtl="0" fontAlgn="base"/>
                      <a:r>
                        <a:rPr lang="en-US" sz="1000">
                          <a:solidFill>
                            <a:schemeClr val="tx1"/>
                          </a:solidFill>
                          <a:effectLst/>
                        </a:rPr>
                        <a:t>1. </a:t>
                      </a:r>
                      <a:endParaRPr lang="en-US" b="0" i="0">
                        <a:solidFill>
                          <a:schemeClr val="tx1"/>
                        </a:solidFill>
                        <a:effectLst/>
                      </a:endParaRPr>
                    </a:p>
                  </a:txBody>
                  <a:tcPr>
                    <a:solidFill>
                      <a:schemeClr val="accent1">
                        <a:lumMod val="20000"/>
                        <a:lumOff val="80000"/>
                      </a:schemeClr>
                    </a:solidFill>
                  </a:tcPr>
                </a:tc>
                <a:tc>
                  <a:txBody>
                    <a:bodyPr/>
                    <a:lstStyle/>
                    <a:p>
                      <a:pPr algn="l" rtl="0" fontAlgn="base"/>
                      <a:r>
                        <a:rPr lang="en-GB" sz="1000" u="sng" strike="noStrike">
                          <a:solidFill>
                            <a:schemeClr val="tx1"/>
                          </a:solidFill>
                          <a:effectLst/>
                          <a:hlinkClick r:id="rId7">
                            <a:extLst>
                              <a:ext uri="{A12FA001-AC4F-418D-AE19-62706E023703}">
                                <ahyp:hlinkClr xmlns:ahyp="http://schemas.microsoft.com/office/drawing/2018/hyperlinkcolor" val="tx"/>
                              </a:ext>
                            </a:extLst>
                          </a:hlinkClick>
                        </a:rPr>
                        <a:t>Summary Guide</a:t>
                      </a:r>
                      <a:r>
                        <a:rPr lang="en-GB" sz="1000">
                          <a:solidFill>
                            <a:schemeClr val="tx1"/>
                          </a:solidFill>
                          <a:effectLst/>
                        </a:rPr>
                        <a:t>, which gives a clear picture of what a good social prescribing scheme looks like for everyone - also includes a common outcomes framework to help measure the impact of social prescribing on people, the local system, and the voluntary and community sector.​ </a:t>
                      </a:r>
                    </a:p>
                  </a:txBody>
                  <a:tcPr>
                    <a:solidFill>
                      <a:schemeClr val="accent1">
                        <a:lumMod val="20000"/>
                        <a:lumOff val="80000"/>
                      </a:schemeClr>
                    </a:solidFill>
                  </a:tcPr>
                </a:tc>
                <a:extLst>
                  <a:ext uri="{0D108BD9-81ED-4DB2-BD59-A6C34878D82A}">
                    <a16:rowId xmlns:a16="http://schemas.microsoft.com/office/drawing/2014/main" val="932906430"/>
                  </a:ext>
                </a:extLst>
              </a:tr>
              <a:tr h="0">
                <a:tc>
                  <a:txBody>
                    <a:bodyPr/>
                    <a:lstStyle/>
                    <a:p>
                      <a:pPr algn="l" rtl="0" fontAlgn="base"/>
                      <a:r>
                        <a:rPr lang="en-US" sz="1000">
                          <a:effectLst/>
                        </a:rPr>
                        <a:t>2. </a:t>
                      </a:r>
                      <a:endParaRPr lang="en-US" b="0" i="0">
                        <a:effectLst/>
                      </a:endParaRPr>
                    </a:p>
                  </a:txBody>
                  <a:tcPr/>
                </a:tc>
                <a:tc>
                  <a:txBody>
                    <a:bodyPr/>
                    <a:lstStyle/>
                    <a:p>
                      <a:pPr algn="l" rtl="0" fontAlgn="base"/>
                      <a:r>
                        <a:rPr lang="en-GB" sz="1000" u="sng" strike="noStrike">
                          <a:effectLst/>
                          <a:hlinkClick r:id="rId8"/>
                        </a:rPr>
                        <a:t>Reference Guide for PCNs</a:t>
                      </a:r>
                      <a:r>
                        <a:rPr lang="en-GB" sz="1000">
                          <a:effectLst/>
                        </a:rPr>
                        <a:t> supports PCNs with information on setting up social prescribing services including support for recruitment, induction and supervision - also outlines quality assurance measures, and how info can be gathered to help develop a consistent evidence base for social prescribing. ​ </a:t>
                      </a:r>
                    </a:p>
                  </a:txBody>
                  <a:tcPr/>
                </a:tc>
                <a:extLst>
                  <a:ext uri="{0D108BD9-81ED-4DB2-BD59-A6C34878D82A}">
                    <a16:rowId xmlns:a16="http://schemas.microsoft.com/office/drawing/2014/main" val="3879466332"/>
                  </a:ext>
                </a:extLst>
              </a:tr>
              <a:tr h="0">
                <a:tc>
                  <a:txBody>
                    <a:bodyPr/>
                    <a:lstStyle/>
                    <a:p>
                      <a:pPr algn="l" rtl="0" fontAlgn="base"/>
                      <a:r>
                        <a:rPr lang="en-US" sz="1000">
                          <a:effectLst/>
                        </a:rPr>
                        <a:t>3. </a:t>
                      </a:r>
                      <a:endParaRPr lang="en-US" b="0" i="0">
                        <a:effectLst/>
                      </a:endParaRPr>
                    </a:p>
                  </a:txBody>
                  <a:tcPr/>
                </a:tc>
                <a:tc>
                  <a:txBody>
                    <a:bodyPr/>
                    <a:lstStyle/>
                    <a:p>
                      <a:pPr algn="l" rtl="0" fontAlgn="base"/>
                      <a:r>
                        <a:rPr lang="en-GB" sz="1000" u="sng" strike="noStrike">
                          <a:effectLst/>
                          <a:hlinkClick r:id="rId9"/>
                        </a:rPr>
                        <a:t>Welcome and induction pack</a:t>
                      </a:r>
                      <a:r>
                        <a:rPr lang="en-GB" sz="1000">
                          <a:effectLst/>
                        </a:rPr>
                        <a:t> for link workers in primary care networks (PCNs).​ </a:t>
                      </a:r>
                      <a:endParaRPr lang="en-US"/>
                    </a:p>
                  </a:txBody>
                  <a:tcPr/>
                </a:tc>
                <a:extLst>
                  <a:ext uri="{0D108BD9-81ED-4DB2-BD59-A6C34878D82A}">
                    <a16:rowId xmlns:a16="http://schemas.microsoft.com/office/drawing/2014/main" val="2704672824"/>
                  </a:ext>
                </a:extLst>
              </a:tr>
              <a:tr h="251459">
                <a:tc>
                  <a:txBody>
                    <a:bodyPr/>
                    <a:lstStyle/>
                    <a:p>
                      <a:pPr algn="l" rtl="0" fontAlgn="base"/>
                      <a:r>
                        <a:rPr lang="en-US" sz="1000">
                          <a:effectLst/>
                        </a:rPr>
                        <a:t>4. </a:t>
                      </a:r>
                      <a:endParaRPr lang="en-US" b="0" i="0">
                        <a:effectLst/>
                      </a:endParaRPr>
                    </a:p>
                  </a:txBody>
                  <a:tcPr/>
                </a:tc>
                <a:tc>
                  <a:txBody>
                    <a:bodyPr/>
                    <a:lstStyle/>
                    <a:p>
                      <a:pPr algn="l" rtl="0" fontAlgn="base"/>
                      <a:r>
                        <a:rPr lang="en-GB" sz="1000" u="sng" strike="noStrike">
                          <a:effectLst/>
                          <a:hlinkClick r:id="rId10"/>
                        </a:rPr>
                        <a:t>Handout for practice staff</a:t>
                      </a:r>
                      <a:r>
                        <a:rPr lang="en-GB" sz="1000">
                          <a:effectLst/>
                        </a:rPr>
                        <a:t> to give to people who are referred to a social prescribing link worker. ​ </a:t>
                      </a:r>
                      <a:endParaRPr lang="en-US"/>
                    </a:p>
                  </a:txBody>
                  <a:tcPr/>
                </a:tc>
                <a:extLst>
                  <a:ext uri="{0D108BD9-81ED-4DB2-BD59-A6C34878D82A}">
                    <a16:rowId xmlns:a16="http://schemas.microsoft.com/office/drawing/2014/main" val="3223496027"/>
                  </a:ext>
                </a:extLst>
              </a:tr>
              <a:tr h="0">
                <a:tc>
                  <a:txBody>
                    <a:bodyPr/>
                    <a:lstStyle/>
                    <a:p>
                      <a:pPr algn="l" rtl="0" fontAlgn="base"/>
                      <a:r>
                        <a:rPr lang="en-US" sz="1000">
                          <a:effectLst/>
                        </a:rPr>
                        <a:t>5. </a:t>
                      </a:r>
                      <a:endParaRPr lang="en-US" b="0" i="0">
                        <a:effectLst/>
                      </a:endParaRPr>
                    </a:p>
                  </a:txBody>
                  <a:tcPr/>
                </a:tc>
                <a:tc>
                  <a:txBody>
                    <a:bodyPr/>
                    <a:lstStyle/>
                    <a:p>
                      <a:pPr algn="l" rtl="0" fontAlgn="base"/>
                      <a:r>
                        <a:rPr lang="en-GB" sz="1000" u="sng" strike="noStrike">
                          <a:effectLst/>
                          <a:hlinkClick r:id="rId11"/>
                        </a:rPr>
                        <a:t>Themed fortnightly webinars</a:t>
                      </a:r>
                      <a:r>
                        <a:rPr lang="en-GB" sz="1000">
                          <a:effectLst/>
                        </a:rPr>
                        <a:t> for link workers​ </a:t>
                      </a:r>
                      <a:endParaRPr lang="en-US"/>
                    </a:p>
                  </a:txBody>
                  <a:tcPr/>
                </a:tc>
                <a:extLst>
                  <a:ext uri="{0D108BD9-81ED-4DB2-BD59-A6C34878D82A}">
                    <a16:rowId xmlns:a16="http://schemas.microsoft.com/office/drawing/2014/main" val="589121749"/>
                  </a:ext>
                </a:extLst>
              </a:tr>
              <a:tr h="0">
                <a:tc>
                  <a:txBody>
                    <a:bodyPr/>
                    <a:lstStyle/>
                    <a:p>
                      <a:pPr algn="l" rtl="0" fontAlgn="base"/>
                      <a:r>
                        <a:rPr lang="en-US" sz="1000">
                          <a:effectLst/>
                        </a:rPr>
                        <a:t>6. </a:t>
                      </a:r>
                      <a:endParaRPr lang="en-US" b="0" i="0">
                        <a:effectLst/>
                      </a:endParaRPr>
                    </a:p>
                  </a:txBody>
                  <a:tcPr/>
                </a:tc>
                <a:tc>
                  <a:txBody>
                    <a:bodyPr/>
                    <a:lstStyle/>
                    <a:p>
                      <a:pPr algn="l" rtl="0" fontAlgn="base"/>
                      <a:r>
                        <a:rPr lang="en-GB" sz="1000" u="sng" strike="noStrike">
                          <a:effectLst/>
                          <a:hlinkClick r:id="rId12"/>
                        </a:rPr>
                        <a:t>Regional Learning coordinators </a:t>
                      </a:r>
                      <a:r>
                        <a:rPr lang="en-GB" sz="1000">
                          <a:effectLst/>
                        </a:rPr>
                        <a:t> (London = </a:t>
                      </a:r>
                      <a:r>
                        <a:rPr lang="en-GB" sz="1000">
                          <a:effectLst/>
                          <a:hlinkClick r:id="rId13"/>
                        </a:rPr>
                        <a:t>lianna.martin@nhs.net</a:t>
                      </a:r>
                      <a:r>
                        <a:rPr lang="en-GB" sz="1000">
                          <a:effectLst/>
                        </a:rPr>
                        <a:t>) provide learning and peer support for link workers (SPLWs) at both a regional and Primary Care Network (PCN) level </a:t>
                      </a:r>
                      <a:endParaRPr lang="en-US"/>
                    </a:p>
                  </a:txBody>
                  <a:tcPr/>
                </a:tc>
                <a:extLst>
                  <a:ext uri="{0D108BD9-81ED-4DB2-BD59-A6C34878D82A}">
                    <a16:rowId xmlns:a16="http://schemas.microsoft.com/office/drawing/2014/main" val="2632154222"/>
                  </a:ext>
                </a:extLst>
              </a:tr>
              <a:tr h="0">
                <a:tc>
                  <a:txBody>
                    <a:bodyPr/>
                    <a:lstStyle/>
                    <a:p>
                      <a:pPr algn="l" rtl="0" fontAlgn="base"/>
                      <a:r>
                        <a:rPr lang="en-US" sz="1000">
                          <a:effectLst/>
                        </a:rPr>
                        <a:t>7. </a:t>
                      </a:r>
                      <a:endParaRPr lang="en-US" b="0" i="0">
                        <a:effectLst/>
                      </a:endParaRPr>
                    </a:p>
                  </a:txBody>
                  <a:tcPr/>
                </a:tc>
                <a:tc>
                  <a:txBody>
                    <a:bodyPr/>
                    <a:lstStyle/>
                    <a:p>
                      <a:pPr algn="l" rtl="0" fontAlgn="base"/>
                      <a:r>
                        <a:rPr lang="en-US" sz="1000" u="sng" strike="noStrike">
                          <a:effectLst/>
                          <a:hlinkClick r:id="rId14"/>
                        </a:rPr>
                        <a:t>Regional Facilitators</a:t>
                      </a:r>
                      <a:r>
                        <a:rPr lang="en-US" sz="1000">
                          <a:effectLst/>
                        </a:rPr>
                        <a:t> support local system leaders to bring partners together to create and deliver place-based plans across the ICS/STP footprint which support the development of social prescribing and community-based approaches and to embed link workers in every Primary Care Network​. </a:t>
                      </a:r>
                      <a:endParaRPr lang="en-US"/>
                    </a:p>
                  </a:txBody>
                  <a:tcPr/>
                </a:tc>
                <a:extLst>
                  <a:ext uri="{0D108BD9-81ED-4DB2-BD59-A6C34878D82A}">
                    <a16:rowId xmlns:a16="http://schemas.microsoft.com/office/drawing/2014/main" val="2070497775"/>
                  </a:ext>
                </a:extLst>
              </a:tr>
              <a:tr h="0">
                <a:tc>
                  <a:txBody>
                    <a:bodyPr/>
                    <a:lstStyle/>
                    <a:p>
                      <a:pPr algn="l" rtl="0" fontAlgn="base"/>
                      <a:r>
                        <a:rPr lang="en-US" sz="1000">
                          <a:effectLst/>
                        </a:rPr>
                        <a:t>8. </a:t>
                      </a:r>
                      <a:endParaRPr lang="en-US" b="0" i="0">
                        <a:effectLst/>
                      </a:endParaRPr>
                    </a:p>
                  </a:txBody>
                  <a:tcPr/>
                </a:tc>
                <a:tc>
                  <a:txBody>
                    <a:bodyPr/>
                    <a:lstStyle/>
                    <a:p>
                      <a:pPr algn="l" rtl="0" fontAlgn="base"/>
                      <a:r>
                        <a:rPr lang="en-US" sz="1000" u="sng" strike="noStrike">
                          <a:effectLst/>
                          <a:hlinkClick r:id="rId15"/>
                        </a:rPr>
                        <a:t>Regional PCN Advisors</a:t>
                      </a:r>
                      <a:r>
                        <a:rPr lang="en-US" sz="1000">
                          <a:effectLst/>
                        </a:rPr>
                        <a:t> - support PCNs to embed the three personalised care roles within primary care: Social Prescribing Link Workers (SPLWs), Health and Wellbeing Coaches (HWbCs) and Care Coordinators (CCs) (London = </a:t>
                      </a:r>
                      <a:r>
                        <a:rPr lang="en-US" sz="1000">
                          <a:effectLst/>
                          <a:hlinkClick r:id="rId16"/>
                        </a:rPr>
                        <a:t>lianna.mrtin@nhs.net</a:t>
                      </a:r>
                      <a:r>
                        <a:rPr lang="en-US" sz="1000">
                          <a:effectLst/>
                        </a:rPr>
                        <a:t> + </a:t>
                      </a:r>
                      <a:r>
                        <a:rPr lang="en-US" sz="1000">
                          <a:effectLst/>
                          <a:hlinkClick r:id="rId17"/>
                        </a:rPr>
                        <a:t>hina.shahid1@nhs.net)</a:t>
                      </a:r>
                      <a:endParaRPr lang="en-US" sz="1000">
                        <a:effectLst/>
                      </a:endParaRPr>
                    </a:p>
                  </a:txBody>
                  <a:tcPr/>
                </a:tc>
                <a:extLst>
                  <a:ext uri="{0D108BD9-81ED-4DB2-BD59-A6C34878D82A}">
                    <a16:rowId xmlns:a16="http://schemas.microsoft.com/office/drawing/2014/main" val="2665000576"/>
                  </a:ext>
                </a:extLst>
              </a:tr>
              <a:tr h="0">
                <a:tc>
                  <a:txBody>
                    <a:bodyPr/>
                    <a:lstStyle/>
                    <a:p>
                      <a:pPr algn="l" rtl="0" fontAlgn="base"/>
                      <a:r>
                        <a:rPr lang="en-US" sz="1000">
                          <a:effectLst/>
                        </a:rPr>
                        <a:t>9. </a:t>
                      </a:r>
                      <a:endParaRPr lang="en-US" b="0" i="0">
                        <a:effectLst/>
                      </a:endParaRPr>
                    </a:p>
                  </a:txBody>
                  <a:tcPr/>
                </a:tc>
                <a:tc>
                  <a:txBody>
                    <a:bodyPr/>
                    <a:lstStyle/>
                    <a:p>
                      <a:pPr algn="l" rtl="0" fontAlgn="base"/>
                      <a:r>
                        <a:rPr lang="en-GB" sz="1000" u="sng" strike="noStrike">
                          <a:effectLst/>
                          <a:hlinkClick r:id="rId18"/>
                        </a:rPr>
                        <a:t>Accredited online training</a:t>
                      </a:r>
                      <a:r>
                        <a:rPr lang="en-GB" sz="1000">
                          <a:effectLst/>
                        </a:rPr>
                        <a:t> through Health Education England​ </a:t>
                      </a:r>
                    </a:p>
                  </a:txBody>
                  <a:tcPr/>
                </a:tc>
                <a:extLst>
                  <a:ext uri="{0D108BD9-81ED-4DB2-BD59-A6C34878D82A}">
                    <a16:rowId xmlns:a16="http://schemas.microsoft.com/office/drawing/2014/main" val="1489215529"/>
                  </a:ext>
                </a:extLst>
              </a:tr>
              <a:tr h="0">
                <a:tc>
                  <a:txBody>
                    <a:bodyPr/>
                    <a:lstStyle/>
                    <a:p>
                      <a:pPr algn="l" rtl="0" fontAlgn="base"/>
                      <a:r>
                        <a:rPr lang="en-US" sz="1000">
                          <a:effectLst/>
                        </a:rPr>
                        <a:t>10. </a:t>
                      </a:r>
                      <a:endParaRPr lang="en-US" b="0" i="0">
                        <a:effectLst/>
                      </a:endParaRPr>
                    </a:p>
                  </a:txBody>
                  <a:tcPr/>
                </a:tc>
                <a:tc>
                  <a:txBody>
                    <a:bodyPr/>
                    <a:lstStyle/>
                    <a:p>
                      <a:pPr algn="l" rtl="0" fontAlgn="base"/>
                      <a:r>
                        <a:rPr lang="en-GB" sz="1000" u="sng" strike="noStrike">
                          <a:effectLst/>
                          <a:hlinkClick r:id="rId19"/>
                        </a:rPr>
                        <a:t>Personalised Care Institute</a:t>
                      </a:r>
                      <a:r>
                        <a:rPr lang="en-GB" sz="1000">
                          <a:effectLst/>
                        </a:rPr>
                        <a:t> - Free courses available through the Personalised Care Institute. Core skills training shared decision making and personalised care and support planning training that is available free online from the PCI would be, on the whole, relevant and of benefit to the personalised care roles. </a:t>
                      </a:r>
                    </a:p>
                  </a:txBody>
                  <a:tcPr/>
                </a:tc>
                <a:extLst>
                  <a:ext uri="{0D108BD9-81ED-4DB2-BD59-A6C34878D82A}">
                    <a16:rowId xmlns:a16="http://schemas.microsoft.com/office/drawing/2014/main" val="3849958702"/>
                  </a:ext>
                </a:extLst>
              </a:tr>
              <a:tr h="0">
                <a:tc>
                  <a:txBody>
                    <a:bodyPr/>
                    <a:lstStyle/>
                    <a:p>
                      <a:pPr algn="l" rtl="0" fontAlgn="base"/>
                      <a:r>
                        <a:rPr lang="en-US" sz="1000">
                          <a:effectLst/>
                        </a:rPr>
                        <a:t>11. </a:t>
                      </a:r>
                      <a:endParaRPr lang="en-US" b="0" i="0">
                        <a:effectLst/>
                      </a:endParaRPr>
                    </a:p>
                  </a:txBody>
                  <a:tcPr/>
                </a:tc>
                <a:tc>
                  <a:txBody>
                    <a:bodyPr/>
                    <a:lstStyle/>
                    <a:p>
                      <a:pPr algn="l" rtl="0" fontAlgn="base"/>
                      <a:r>
                        <a:rPr lang="en-GB" sz="1000" u="sng" strike="noStrike">
                          <a:effectLst/>
                          <a:hlinkClick r:id="rId20"/>
                        </a:rPr>
                        <a:t>Social Prescribing Slide deck</a:t>
                      </a:r>
                      <a:r>
                        <a:rPr lang="en-GB" sz="1000" u="none" strike="noStrike">
                          <a:effectLst/>
                        </a:rPr>
                        <a:t>  </a:t>
                      </a:r>
                      <a:r>
                        <a:rPr lang="en-GB" sz="1000">
                          <a:effectLst/>
                        </a:rPr>
                        <a:t>Generic slide deck for social prescribing presentations </a:t>
                      </a:r>
                      <a:endParaRPr lang="en-US"/>
                    </a:p>
                  </a:txBody>
                  <a:tcPr/>
                </a:tc>
                <a:extLst>
                  <a:ext uri="{0D108BD9-81ED-4DB2-BD59-A6C34878D82A}">
                    <a16:rowId xmlns:a16="http://schemas.microsoft.com/office/drawing/2014/main" val="2012080643"/>
                  </a:ext>
                </a:extLst>
              </a:tr>
              <a:tr h="0">
                <a:tc>
                  <a:txBody>
                    <a:bodyPr/>
                    <a:lstStyle/>
                    <a:p>
                      <a:pPr algn="l" rtl="0" fontAlgn="base"/>
                      <a:r>
                        <a:rPr lang="en-US" sz="1000">
                          <a:effectLst/>
                        </a:rPr>
                        <a:t>12. </a:t>
                      </a:r>
                      <a:endParaRPr lang="en-US" b="0" i="0">
                        <a:effectLst/>
                      </a:endParaRPr>
                    </a:p>
                  </a:txBody>
                  <a:tcPr/>
                </a:tc>
                <a:tc>
                  <a:txBody>
                    <a:bodyPr/>
                    <a:lstStyle/>
                    <a:p>
                      <a:pPr algn="l" rtl="0" fontAlgn="base"/>
                      <a:r>
                        <a:rPr lang="en-GB" sz="1000" u="sng" strike="noStrike">
                          <a:effectLst/>
                          <a:hlinkClick r:id="rId21"/>
                        </a:rPr>
                        <a:t>Directed Enhanced Service</a:t>
                      </a:r>
                      <a:r>
                        <a:rPr lang="en-GB" sz="1000" u="none" strike="noStrike">
                          <a:effectLst/>
                        </a:rPr>
                        <a:t>  </a:t>
                      </a:r>
                      <a:r>
                        <a:rPr lang="en-GB" sz="1000">
                          <a:effectLst/>
                        </a:rPr>
                        <a:t>sets out how commissioners must offer to primary medical services contractors the opportunity to participate in the </a:t>
                      </a:r>
                      <a:r>
                        <a:rPr lang="en-GB" sz="1000" u="none" strike="noStrike">
                          <a:effectLst/>
                          <a:hlinkClick r:id="rId22"/>
                        </a:rPr>
                        <a:t>Network Contract Directed Enhanced Service (DES)</a:t>
                      </a:r>
                      <a:r>
                        <a:rPr lang="en-GB" sz="1000">
                          <a:effectLst/>
                        </a:rPr>
                        <a:t>. It outlines the eligibility requirements and process for primary medical services contractors to participate; and sets out the relevant rights and obligations for PCNs and commissioners. </a:t>
                      </a:r>
                    </a:p>
                  </a:txBody>
                  <a:tcPr/>
                </a:tc>
                <a:extLst>
                  <a:ext uri="{0D108BD9-81ED-4DB2-BD59-A6C34878D82A}">
                    <a16:rowId xmlns:a16="http://schemas.microsoft.com/office/drawing/2014/main" val="3374175214"/>
                  </a:ext>
                </a:extLst>
              </a:tr>
              <a:tr h="0">
                <a:tc>
                  <a:txBody>
                    <a:bodyPr/>
                    <a:lstStyle/>
                    <a:p>
                      <a:pPr algn="l" rtl="0" fontAlgn="base"/>
                      <a:r>
                        <a:rPr lang="en-US" sz="1000">
                          <a:effectLst/>
                        </a:rPr>
                        <a:t>13. </a:t>
                      </a:r>
                      <a:endParaRPr lang="en-US" b="0" i="0">
                        <a:effectLst/>
                      </a:endParaRPr>
                    </a:p>
                  </a:txBody>
                  <a:tcPr/>
                </a:tc>
                <a:tc>
                  <a:txBody>
                    <a:bodyPr/>
                    <a:lstStyle/>
                    <a:p>
                      <a:pPr algn="l" rtl="0" fontAlgn="base"/>
                      <a:r>
                        <a:rPr lang="en-GB" sz="1000" u="sng" strike="noStrike">
                          <a:effectLst/>
                          <a:hlinkClick r:id="rId23"/>
                        </a:rPr>
                        <a:t>Network Contract DES – VAT Information</a:t>
                      </a:r>
                      <a:r>
                        <a:rPr lang="en-GB" sz="1000">
                          <a:effectLst/>
                        </a:rPr>
                        <a:t>   This document is an information note from NHS England regarding the Network Contract DES and VAT </a:t>
                      </a:r>
                    </a:p>
                  </a:txBody>
                  <a:tcPr/>
                </a:tc>
                <a:extLst>
                  <a:ext uri="{0D108BD9-81ED-4DB2-BD59-A6C34878D82A}">
                    <a16:rowId xmlns:a16="http://schemas.microsoft.com/office/drawing/2014/main" val="1640886911"/>
                  </a:ext>
                </a:extLst>
              </a:tr>
              <a:tr h="0">
                <a:tc>
                  <a:txBody>
                    <a:bodyPr/>
                    <a:lstStyle/>
                    <a:p>
                      <a:pPr algn="l" rtl="0" fontAlgn="base"/>
                      <a:r>
                        <a:rPr lang="en-US" sz="1000">
                          <a:effectLst/>
                        </a:rPr>
                        <a:t>14. </a:t>
                      </a:r>
                      <a:endParaRPr lang="en-US" b="0" i="0">
                        <a:effectLst/>
                      </a:endParaRPr>
                    </a:p>
                  </a:txBody>
                  <a:tcPr/>
                </a:tc>
                <a:tc>
                  <a:txBody>
                    <a:bodyPr/>
                    <a:lstStyle/>
                    <a:p>
                      <a:pPr algn="l" rtl="0" fontAlgn="base"/>
                      <a:r>
                        <a:rPr lang="en-GB" sz="1000" u="sng" strike="noStrike">
                          <a:effectLst/>
                          <a:hlinkClick r:id="rId24"/>
                        </a:rPr>
                        <a:t>IIF Implementation Guidance 2021-22</a:t>
                      </a:r>
                      <a:r>
                        <a:rPr lang="en-GB" sz="1000">
                          <a:effectLst/>
                        </a:rPr>
                        <a:t>   This document sets out guidance for primary care networks (PCNs) implementing the Investment and Impact Fund, as per the requirements set out in the </a:t>
                      </a:r>
                      <a:r>
                        <a:rPr lang="en-GB" sz="1000" u="sng" strike="noStrike">
                          <a:effectLst/>
                          <a:hlinkClick r:id="rId21"/>
                        </a:rPr>
                        <a:t>2021/22 Network Contract Directed Enhanced Service (DES) Specification</a:t>
                      </a:r>
                      <a:r>
                        <a:rPr lang="en-GB" sz="1000">
                          <a:effectLst/>
                        </a:rPr>
                        <a:t>. </a:t>
                      </a:r>
                    </a:p>
                  </a:txBody>
                  <a:tcPr/>
                </a:tc>
                <a:extLst>
                  <a:ext uri="{0D108BD9-81ED-4DB2-BD59-A6C34878D82A}">
                    <a16:rowId xmlns:a16="http://schemas.microsoft.com/office/drawing/2014/main" val="2267126215"/>
                  </a:ext>
                </a:extLst>
              </a:tr>
              <a:tr h="0">
                <a:tc>
                  <a:txBody>
                    <a:bodyPr/>
                    <a:lstStyle/>
                    <a:p>
                      <a:pPr algn="l" rtl="0" fontAlgn="base"/>
                      <a:r>
                        <a:rPr lang="en-US" sz="1000">
                          <a:effectLst/>
                        </a:rPr>
                        <a:t>15. </a:t>
                      </a:r>
                      <a:endParaRPr lang="en-US" b="0" i="0">
                        <a:effectLst/>
                      </a:endParaRPr>
                    </a:p>
                  </a:txBody>
                  <a:tcPr/>
                </a:tc>
                <a:tc>
                  <a:txBody>
                    <a:bodyPr/>
                    <a:lstStyle/>
                    <a:p>
                      <a:pPr algn="l" rtl="0" fontAlgn="base"/>
                      <a:r>
                        <a:rPr lang="en-GB" sz="1000" u="sng" strike="noStrike">
                          <a:effectLst/>
                          <a:hlinkClick r:id="rId25"/>
                        </a:rPr>
                        <a:t>Key DES-IIF and operating changes 2021-22</a:t>
                      </a:r>
                      <a:r>
                        <a:rPr lang="en-GB" sz="1000">
                          <a:effectLst/>
                        </a:rPr>
                        <a:t> </a:t>
                      </a:r>
                    </a:p>
                  </a:txBody>
                  <a:tcPr/>
                </a:tc>
                <a:extLst>
                  <a:ext uri="{0D108BD9-81ED-4DB2-BD59-A6C34878D82A}">
                    <a16:rowId xmlns:a16="http://schemas.microsoft.com/office/drawing/2014/main" val="4170305636"/>
                  </a:ext>
                </a:extLst>
              </a:tr>
              <a:tr h="190500">
                <a:tc>
                  <a:txBody>
                    <a:bodyPr/>
                    <a:lstStyle/>
                    <a:p>
                      <a:pPr algn="l" rtl="0" fontAlgn="base"/>
                      <a:r>
                        <a:rPr lang="en-US" sz="1000">
                          <a:effectLst/>
                        </a:rPr>
                        <a:t>16. </a:t>
                      </a:r>
                      <a:endParaRPr lang="en-US" b="0" i="0">
                        <a:effectLst/>
                      </a:endParaRPr>
                    </a:p>
                  </a:txBody>
                  <a:tcPr/>
                </a:tc>
                <a:tc>
                  <a:txBody>
                    <a:bodyPr/>
                    <a:lstStyle/>
                    <a:p>
                      <a:pPr algn="l" rtl="0" fontAlgn="base"/>
                      <a:r>
                        <a:rPr lang="en-GB" sz="1000" u="sng" strike="noStrike">
                          <a:effectLst/>
                          <a:hlinkClick r:id="rId26"/>
                        </a:rPr>
                        <a:t>FutureNHS Collaboration Platform</a:t>
                      </a:r>
                      <a:r>
                        <a:rPr lang="en-GB" sz="1000">
                          <a:effectLst/>
                        </a:rPr>
                        <a:t> </a:t>
                      </a:r>
                    </a:p>
                    <a:p>
                      <a:pPr algn="l" rtl="0" fontAlgn="base"/>
                      <a:r>
                        <a:rPr lang="en-GB" sz="1000">
                          <a:effectLst/>
                        </a:rPr>
                        <a:t>Source of good practice guidance, webinars, updates and more. Something we should be encouraging link workers to join. To join please email: </a:t>
                      </a:r>
                      <a:r>
                        <a:rPr lang="en-GB" sz="1000" u="sng" strike="noStrike">
                          <a:effectLst/>
                          <a:hlinkClick r:id="rId27"/>
                        </a:rPr>
                        <a:t>england.socialprescribing@nhs.net</a:t>
                      </a:r>
                      <a:r>
                        <a:rPr lang="en-GB" sz="1000">
                          <a:effectLst/>
                        </a:rPr>
                        <a:t> </a:t>
                      </a:r>
                      <a:endParaRPr lang="en-GB">
                        <a:effectLst/>
                      </a:endParaRPr>
                    </a:p>
                  </a:txBody>
                  <a:tcPr/>
                </a:tc>
                <a:extLst>
                  <a:ext uri="{0D108BD9-81ED-4DB2-BD59-A6C34878D82A}">
                    <a16:rowId xmlns:a16="http://schemas.microsoft.com/office/drawing/2014/main" val="2722131313"/>
                  </a:ext>
                </a:extLst>
              </a:tr>
            </a:tbl>
          </a:graphicData>
        </a:graphic>
      </p:graphicFrame>
    </p:spTree>
    <p:extLst>
      <p:ext uri="{BB962C8B-B14F-4D97-AF65-F5344CB8AC3E}">
        <p14:creationId xmlns:p14="http://schemas.microsoft.com/office/powerpoint/2010/main" val="3593208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ABBA6-267E-4984-B833-A2E9B36F4DA2}"/>
              </a:ext>
            </a:extLst>
          </p:cNvPr>
          <p:cNvSpPr>
            <a:spLocks noGrp="1"/>
          </p:cNvSpPr>
          <p:nvPr>
            <p:ph type="title"/>
          </p:nvPr>
        </p:nvSpPr>
        <p:spPr>
          <a:xfrm>
            <a:off x="334433" y="188916"/>
            <a:ext cx="11523133" cy="503783"/>
          </a:xfrm>
        </p:spPr>
        <p:txBody>
          <a:bodyPr/>
          <a:lstStyle/>
          <a:p>
            <a:r>
              <a:rPr lang="en-GB" sz="2800" dirty="0">
                <a:effectLst/>
                <a:latin typeface="Calibri" panose="020F0502020204030204" pitchFamily="34" charset="0"/>
                <a:ea typeface="Calibri" panose="020F0502020204030204" pitchFamily="34" charset="0"/>
                <a:cs typeface="Times New Roman" panose="02020603050405020304" pitchFamily="18" charset="0"/>
              </a:rPr>
              <a:t>The context of health inequalities, social determinants and personalised care</a:t>
            </a:r>
            <a:endParaRPr lang="en-GB" sz="3200" dirty="0"/>
          </a:p>
        </p:txBody>
      </p:sp>
      <p:sp>
        <p:nvSpPr>
          <p:cNvPr id="3" name="Text Placeholder 2">
            <a:extLst>
              <a:ext uri="{FF2B5EF4-FFF2-40B4-BE49-F238E27FC236}">
                <a16:creationId xmlns:a16="http://schemas.microsoft.com/office/drawing/2014/main" id="{1B0B2C4E-D72E-4CA1-B803-7768308FFA6A}"/>
              </a:ext>
            </a:extLst>
          </p:cNvPr>
          <p:cNvSpPr>
            <a:spLocks noGrp="1"/>
          </p:cNvSpPr>
          <p:nvPr>
            <p:ph type="body" idx="1"/>
          </p:nvPr>
        </p:nvSpPr>
        <p:spPr/>
        <p:txBody>
          <a:bodyPr/>
          <a:lstStyle/>
          <a:p>
            <a:endParaRPr lang="en-GB"/>
          </a:p>
        </p:txBody>
      </p:sp>
      <p:sp>
        <p:nvSpPr>
          <p:cNvPr id="4" name="Text Placeholder 3">
            <a:extLst>
              <a:ext uri="{FF2B5EF4-FFF2-40B4-BE49-F238E27FC236}">
                <a16:creationId xmlns:a16="http://schemas.microsoft.com/office/drawing/2014/main" id="{7712E16D-7616-475D-865B-A8E4D97F62C2}"/>
              </a:ext>
            </a:extLst>
          </p:cNvPr>
          <p:cNvSpPr>
            <a:spLocks noGrp="1"/>
          </p:cNvSpPr>
          <p:nvPr>
            <p:ph type="body" idx="2"/>
          </p:nvPr>
        </p:nvSpPr>
        <p:spPr/>
        <p:txBody>
          <a:bodyPr/>
          <a:lstStyle/>
          <a:p>
            <a:r>
              <a:rPr lang="en-GB" dirty="0"/>
              <a:t>Dan Hopewell</a:t>
            </a:r>
          </a:p>
          <a:p>
            <a:r>
              <a:rPr lang="en-GB" dirty="0"/>
              <a:t>Director of Innovation – Bromley by Bow Centre</a:t>
            </a:r>
          </a:p>
        </p:txBody>
      </p:sp>
    </p:spTree>
    <p:extLst>
      <p:ext uri="{BB962C8B-B14F-4D97-AF65-F5344CB8AC3E}">
        <p14:creationId xmlns:p14="http://schemas.microsoft.com/office/powerpoint/2010/main" val="498407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8"/>
          <p:cNvPicPr>
            <a:picLocks noChangeAspect="1"/>
          </p:cNvPicPr>
          <p:nvPr/>
        </p:nvPicPr>
        <p:blipFill rotWithShape="1">
          <a:blip r:embed="rId3">
            <a:extLst>
              <a:ext uri="{28A0092B-C50C-407E-A947-70E740481C1C}">
                <a14:useLocalDpi xmlns:a14="http://schemas.microsoft.com/office/drawing/2010/main" val="0"/>
              </a:ext>
            </a:extLst>
          </a:blip>
          <a:srcRect t="22060"/>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Placeholder 1"/>
          <p:cNvSpPr txBox="1">
            <a:spLocks/>
          </p:cNvSpPr>
          <p:nvPr/>
        </p:nvSpPr>
        <p:spPr>
          <a:xfrm>
            <a:off x="377617" y="4995405"/>
            <a:ext cx="11814383" cy="1513345"/>
          </a:xfrm>
          <a:prstGeom prst="rect">
            <a:avLst/>
          </a:prstGeom>
        </p:spPr>
        <p:txBody>
          <a:bodyPr lIns="45720" tIns="22860" rIns="45720" bIns="22860"/>
          <a:lstStyle>
            <a:lvl1pPr marL="0" marR="0" indent="0" algn="l" defTabSz="821531" latinLnBrk="0">
              <a:lnSpc>
                <a:spcPct val="110000"/>
              </a:lnSpc>
              <a:spcBef>
                <a:spcPts val="0"/>
              </a:spcBef>
              <a:spcAft>
                <a:spcPts val="0"/>
              </a:spcAft>
              <a:buClrTx/>
              <a:buSzTx/>
              <a:buFontTx/>
              <a:buNone/>
              <a:tabLst/>
              <a:defRPr sz="2800" b="0" i="0" u="none" strike="noStrike" cap="none" spc="0" baseline="0">
                <a:ln>
                  <a:noFill/>
                </a:ln>
                <a:solidFill>
                  <a:srgbClr val="FFFFFF"/>
                </a:solidFill>
                <a:uFillTx/>
                <a:latin typeface="Helvetica"/>
                <a:ea typeface="Helvetica"/>
                <a:cs typeface="Helvetica"/>
                <a:sym typeface="Helvetica"/>
              </a:defRPr>
            </a:lvl1pPr>
            <a:lvl2pPr marL="0" marR="0" indent="0" algn="l" defTabSz="821531" latinLnBrk="0">
              <a:lnSpc>
                <a:spcPct val="110000"/>
              </a:lnSpc>
              <a:spcBef>
                <a:spcPts val="0"/>
              </a:spcBef>
              <a:spcAft>
                <a:spcPts val="0"/>
              </a:spcAft>
              <a:buClrTx/>
              <a:buSzTx/>
              <a:buFontTx/>
              <a:buNone/>
              <a:tabLst/>
              <a:defRPr sz="2800" b="0" i="0" u="none" strike="noStrike" cap="none" spc="0" baseline="0">
                <a:ln>
                  <a:noFill/>
                </a:ln>
                <a:solidFill>
                  <a:srgbClr val="FFFFFF"/>
                </a:solidFill>
                <a:uFillTx/>
                <a:latin typeface="Helvetica"/>
                <a:ea typeface="Helvetica"/>
                <a:cs typeface="Helvetica"/>
                <a:sym typeface="Helvetica"/>
              </a:defRPr>
            </a:lvl2pPr>
            <a:lvl3pPr marL="0" marR="0" indent="0" algn="l" defTabSz="821531" latinLnBrk="0">
              <a:lnSpc>
                <a:spcPct val="110000"/>
              </a:lnSpc>
              <a:spcBef>
                <a:spcPts val="0"/>
              </a:spcBef>
              <a:spcAft>
                <a:spcPts val="0"/>
              </a:spcAft>
              <a:buClrTx/>
              <a:buSzTx/>
              <a:buFontTx/>
              <a:buNone/>
              <a:tabLst/>
              <a:defRPr sz="2800" b="0" i="0" u="none" strike="noStrike" cap="none" spc="0" baseline="0">
                <a:ln>
                  <a:noFill/>
                </a:ln>
                <a:solidFill>
                  <a:srgbClr val="FFFFFF"/>
                </a:solidFill>
                <a:uFillTx/>
                <a:latin typeface="Helvetica"/>
                <a:ea typeface="Helvetica"/>
                <a:cs typeface="Helvetica"/>
                <a:sym typeface="Helvetica"/>
              </a:defRPr>
            </a:lvl3pPr>
            <a:lvl4pPr marL="0" marR="0" indent="0" algn="l" defTabSz="821531" latinLnBrk="0">
              <a:lnSpc>
                <a:spcPct val="110000"/>
              </a:lnSpc>
              <a:spcBef>
                <a:spcPts val="0"/>
              </a:spcBef>
              <a:spcAft>
                <a:spcPts val="0"/>
              </a:spcAft>
              <a:buClrTx/>
              <a:buSzTx/>
              <a:buFontTx/>
              <a:buNone/>
              <a:tabLst/>
              <a:defRPr sz="2800" b="0" i="0" u="none" strike="noStrike" cap="none" spc="0" baseline="0">
                <a:ln>
                  <a:noFill/>
                </a:ln>
                <a:solidFill>
                  <a:srgbClr val="FFFFFF"/>
                </a:solidFill>
                <a:uFillTx/>
                <a:latin typeface="Helvetica"/>
                <a:ea typeface="Helvetica"/>
                <a:cs typeface="Helvetica"/>
                <a:sym typeface="Helvetica"/>
              </a:defRPr>
            </a:lvl4pPr>
            <a:lvl5pPr marL="0" marR="0" indent="0" algn="l" defTabSz="821531" latinLnBrk="0">
              <a:lnSpc>
                <a:spcPct val="110000"/>
              </a:lnSpc>
              <a:spcBef>
                <a:spcPts val="0"/>
              </a:spcBef>
              <a:spcAft>
                <a:spcPts val="0"/>
              </a:spcAft>
              <a:buClrTx/>
              <a:buSzTx/>
              <a:buFontTx/>
              <a:buNone/>
              <a:tabLst/>
              <a:defRPr sz="2800" b="0" i="0" u="none" strike="noStrike" cap="none" spc="0" baseline="0">
                <a:ln>
                  <a:noFill/>
                </a:ln>
                <a:solidFill>
                  <a:srgbClr val="FFFFFF"/>
                </a:solidFill>
                <a:uFillTx/>
                <a:latin typeface="Helvetica"/>
                <a:ea typeface="Helvetica"/>
                <a:cs typeface="Helvetica"/>
                <a:sym typeface="Helvetica"/>
              </a:defRPr>
            </a:lvl5pPr>
            <a:lvl6pPr marL="0" marR="0" indent="355600" algn="l" defTabSz="821531" latinLnBrk="0">
              <a:lnSpc>
                <a:spcPct val="110000"/>
              </a:lnSpc>
              <a:spcBef>
                <a:spcPts val="0"/>
              </a:spcBef>
              <a:spcAft>
                <a:spcPts val="0"/>
              </a:spcAft>
              <a:buClrTx/>
              <a:buSzTx/>
              <a:buFontTx/>
              <a:buNone/>
              <a:tabLst/>
              <a:defRPr sz="2800" b="0" i="0" u="none" strike="noStrike" cap="none" spc="0" baseline="0">
                <a:ln>
                  <a:noFill/>
                </a:ln>
                <a:solidFill>
                  <a:srgbClr val="FFFFFF"/>
                </a:solidFill>
                <a:uFillTx/>
                <a:latin typeface="Helvetica"/>
                <a:ea typeface="Helvetica"/>
                <a:cs typeface="Helvetica"/>
                <a:sym typeface="Helvetica"/>
              </a:defRPr>
            </a:lvl6pPr>
            <a:lvl7pPr marL="0" marR="0" indent="711200" algn="l" defTabSz="821531" latinLnBrk="0">
              <a:lnSpc>
                <a:spcPct val="110000"/>
              </a:lnSpc>
              <a:spcBef>
                <a:spcPts val="0"/>
              </a:spcBef>
              <a:spcAft>
                <a:spcPts val="0"/>
              </a:spcAft>
              <a:buClrTx/>
              <a:buSzTx/>
              <a:buFontTx/>
              <a:buNone/>
              <a:tabLst/>
              <a:defRPr sz="2800" b="0" i="0" u="none" strike="noStrike" cap="none" spc="0" baseline="0">
                <a:ln>
                  <a:noFill/>
                </a:ln>
                <a:solidFill>
                  <a:srgbClr val="FFFFFF"/>
                </a:solidFill>
                <a:uFillTx/>
                <a:latin typeface="Helvetica"/>
                <a:ea typeface="Helvetica"/>
                <a:cs typeface="Helvetica"/>
                <a:sym typeface="Helvetica"/>
              </a:defRPr>
            </a:lvl7pPr>
            <a:lvl8pPr marL="0" marR="0" indent="1066800" algn="l" defTabSz="821531" latinLnBrk="0">
              <a:lnSpc>
                <a:spcPct val="110000"/>
              </a:lnSpc>
              <a:spcBef>
                <a:spcPts val="0"/>
              </a:spcBef>
              <a:spcAft>
                <a:spcPts val="0"/>
              </a:spcAft>
              <a:buClrTx/>
              <a:buSzTx/>
              <a:buFontTx/>
              <a:buNone/>
              <a:tabLst/>
              <a:defRPr sz="2800" b="0" i="0" u="none" strike="noStrike" cap="none" spc="0" baseline="0">
                <a:ln>
                  <a:noFill/>
                </a:ln>
                <a:solidFill>
                  <a:srgbClr val="FFFFFF"/>
                </a:solidFill>
                <a:uFillTx/>
                <a:latin typeface="Helvetica"/>
                <a:ea typeface="Helvetica"/>
                <a:cs typeface="Helvetica"/>
                <a:sym typeface="Helvetica"/>
              </a:defRPr>
            </a:lvl8pPr>
            <a:lvl9pPr marL="0" marR="0" indent="1422400" algn="l" defTabSz="821531" latinLnBrk="0">
              <a:lnSpc>
                <a:spcPct val="110000"/>
              </a:lnSpc>
              <a:spcBef>
                <a:spcPts val="0"/>
              </a:spcBef>
              <a:spcAft>
                <a:spcPts val="0"/>
              </a:spcAft>
              <a:buClrTx/>
              <a:buSzTx/>
              <a:buFontTx/>
              <a:buNone/>
              <a:tabLst/>
              <a:defRPr sz="2800" b="0" i="0" u="none" strike="noStrike" cap="none" spc="0" baseline="0">
                <a:ln>
                  <a:noFill/>
                </a:ln>
                <a:solidFill>
                  <a:srgbClr val="FFFFFF"/>
                </a:solidFill>
                <a:uFillTx/>
                <a:latin typeface="Helvetica"/>
                <a:ea typeface="Helvetica"/>
                <a:cs typeface="Helvetica"/>
                <a:sym typeface="Helvetica"/>
              </a:defRPr>
            </a:lvl9pPr>
          </a:lstStyle>
          <a:p>
            <a:pPr>
              <a:lnSpc>
                <a:spcPct val="90000"/>
              </a:lnSpc>
            </a:pPr>
            <a:r>
              <a:rPr lang="en-US" altLang="en-US" sz="4800" dirty="0">
                <a:latin typeface="+mn-lt"/>
                <a:ea typeface="ＭＳ Ｐゴシック" charset="-128"/>
              </a:rPr>
              <a:t>Health inequalities:</a:t>
            </a:r>
          </a:p>
          <a:p>
            <a:pPr>
              <a:lnSpc>
                <a:spcPct val="90000"/>
              </a:lnSpc>
            </a:pPr>
            <a:endParaRPr lang="en-US" altLang="en-US" sz="1200" dirty="0">
              <a:latin typeface="+mn-lt"/>
              <a:ea typeface="ＭＳ Ｐゴシック" charset="-128"/>
            </a:endParaRPr>
          </a:p>
          <a:p>
            <a:pPr>
              <a:lnSpc>
                <a:spcPct val="90000"/>
              </a:lnSpc>
            </a:pPr>
            <a:r>
              <a:rPr lang="en-US" altLang="en-US" sz="4800" dirty="0">
                <a:latin typeface="+mn-lt"/>
                <a:ea typeface="ＭＳ Ｐゴシック" charset="-128"/>
              </a:rPr>
              <a:t>Inequalities of what and for whom</a:t>
            </a:r>
            <a:endParaRPr lang="en-US" sz="4800" b="1" dirty="0">
              <a:latin typeface="+mn-lt"/>
            </a:endParaRPr>
          </a:p>
        </p:txBody>
      </p:sp>
    </p:spTree>
    <p:extLst>
      <p:ext uri="{BB962C8B-B14F-4D97-AF65-F5344CB8AC3E}">
        <p14:creationId xmlns:p14="http://schemas.microsoft.com/office/powerpoint/2010/main" val="36039261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0.1.2417"/>
  <p:tag name="SLIDO_PRESENTATION_ID" val="00000000-0000-0000-0000-000000000000"/>
  <p:tag name="SLIDO_EVENT_UUID" val="c9bcd66c-671b-4ef0-ac37-98716a19e25d"/>
  <p:tag name="SLIDO_EVENT_SECTION_UUID" val="a0c7a14a-c65e-448f-ad80-736fa0677406"/>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2NTA0NDI0Mjl9"/>
  <p:tag name="SLIDO_TYPE" val="SlidoPoll"/>
  <p:tag name="SLIDO_POLL_UUID" val="d3708357-0c12-415a-b08f-8d8a77a40cb4"/>
  <p:tag name="SLIDO_TIMELINE" val="W3sicG9sbFF1ZXN0aW9uVXVpZCI6ImFlZWZjZmM1LWE2NzEtNDA4OC05YzIwLWMxZjg3M2JkOGE2MSIsInNob3dSZXN1bHRzIjp0cnVlLCJzaG93Q29ycmVjdEFuc3dlcnMiOmZhbHNlLCJ2b3RpbmdMb2NrZWQiOmZhbHNlfV0="/>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heme/theme1.xml><?xml version="1.0" encoding="utf-8"?>
<a:theme xmlns:a="http://schemas.openxmlformats.org/drawingml/2006/main" name="2017 - HLP updated branding-PPT Template">
  <a:themeElements>
    <a:clrScheme name="Healthy London PPT colours">
      <a:dk1>
        <a:srgbClr val="3F3F3F"/>
      </a:dk1>
      <a:lt1>
        <a:srgbClr val="FFFFFF"/>
      </a:lt1>
      <a:dk2>
        <a:srgbClr val="0091C9"/>
      </a:dk2>
      <a:lt2>
        <a:srgbClr val="B4E7FE"/>
      </a:lt2>
      <a:accent1>
        <a:srgbClr val="E32486"/>
      </a:accent1>
      <a:accent2>
        <a:srgbClr val="A25BA0"/>
      </a:accent2>
      <a:accent3>
        <a:srgbClr val="33BBB1"/>
      </a:accent3>
      <a:accent4>
        <a:srgbClr val="003893"/>
      </a:accent4>
      <a:accent5>
        <a:srgbClr val="3F3F3F"/>
      </a:accent5>
      <a:accent6>
        <a:srgbClr val="0072C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APC">
  <a:themeElements>
    <a:clrScheme name="NAPC">
      <a:dk1>
        <a:sysClr val="windowText" lastClr="000000"/>
      </a:dk1>
      <a:lt1>
        <a:sysClr val="window" lastClr="FFFFFF"/>
      </a:lt1>
      <a:dk2>
        <a:srgbClr val="004990"/>
      </a:dk2>
      <a:lt2>
        <a:srgbClr val="E7E6E6"/>
      </a:lt2>
      <a:accent1>
        <a:srgbClr val="00499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PC Presentation.potx" id="{3816F850-019E-4920-8CD1-2D5B7CB14D64}" vid="{F45452F5-86A7-4EB5-9C97-53C580CBC28F}"/>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718b2a9-e70c-43bd-99ef-45afc2bca0cf" xsi:nil="true"/>
    <lcf76f155ced4ddcb4097134ff3c332f xmlns="ce5076b5-59ba-463c-a612-e2e9abb69a9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D1D7E6351981244A9B4DDA468D2B4AD" ma:contentTypeVersion="16" ma:contentTypeDescription="Create a new document." ma:contentTypeScope="" ma:versionID="deb18602743a57969f78f353553bf679">
  <xsd:schema xmlns:xsd="http://www.w3.org/2001/XMLSchema" xmlns:xs="http://www.w3.org/2001/XMLSchema" xmlns:p="http://schemas.microsoft.com/office/2006/metadata/properties" xmlns:ns2="ce5076b5-59ba-463c-a612-e2e9abb69a97" xmlns:ns3="e718b2a9-e70c-43bd-99ef-45afc2bca0cf" targetNamespace="http://schemas.microsoft.com/office/2006/metadata/properties" ma:root="true" ma:fieldsID="0c2e3a7e34a1461c9fbdc394cca1e609" ns2:_="" ns3:_="">
    <xsd:import namespace="ce5076b5-59ba-463c-a612-e2e9abb69a97"/>
    <xsd:import namespace="e718b2a9-e70c-43bd-99ef-45afc2bca0cf"/>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5076b5-59ba-463c-a612-e2e9abb69a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a39c481-87b5-468c-a58a-eae9ae71bb8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718b2a9-e70c-43bd-99ef-45afc2bca0c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1b7d6ff-e645-4a16-bae7-3b0aabdd800e}" ma:internalName="TaxCatchAll" ma:showField="CatchAllData" ma:web="e718b2a9-e70c-43bd-99ef-45afc2bca0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86ADB0-3128-4AEF-AFE5-A0B19E6B5E39}">
  <ds:schemaRefs>
    <ds:schemaRef ds:uri="ce5076b5-59ba-463c-a612-e2e9abb69a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e718b2a9-e70c-43bd-99ef-45afc2bca0cf"/>
  </ds:schemaRefs>
</ds:datastoreItem>
</file>

<file path=customXml/itemProps2.xml><?xml version="1.0" encoding="utf-8"?>
<ds:datastoreItem xmlns:ds="http://schemas.openxmlformats.org/officeDocument/2006/customXml" ds:itemID="{B9E94056-F93E-432B-A3F8-A6220BF007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5076b5-59ba-463c-a612-e2e9abb69a97"/>
    <ds:schemaRef ds:uri="e718b2a9-e70c-43bd-99ef-45afc2bca0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1A404EE-B933-4A17-9F7E-49ED1BDCDE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2102</TotalTime>
  <Words>9138</Words>
  <Application>Microsoft Office PowerPoint</Application>
  <PresentationFormat>Widescreen</PresentationFormat>
  <Paragraphs>1119</Paragraphs>
  <Slides>76</Slides>
  <Notes>53</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76</vt:i4>
      </vt:variant>
    </vt:vector>
  </HeadingPairs>
  <TitlesOfParts>
    <vt:vector size="90" baseType="lpstr">
      <vt:lpstr>Calibri</vt:lpstr>
      <vt:lpstr>Symbol</vt:lpstr>
      <vt:lpstr>Arial</vt:lpstr>
      <vt:lpstr>Times</vt:lpstr>
      <vt:lpstr>Wingdings</vt:lpstr>
      <vt:lpstr>Geneva CY</vt:lpstr>
      <vt:lpstr>Segoe UI</vt:lpstr>
      <vt:lpstr>Arial Black</vt:lpstr>
      <vt:lpstr>Helvetica Neue</vt:lpstr>
      <vt:lpstr>Calibri Light</vt:lpstr>
      <vt:lpstr>2017 - HLP updated branding-PPT Template</vt:lpstr>
      <vt:lpstr>Office Theme</vt:lpstr>
      <vt:lpstr>2_Office Theme</vt:lpstr>
      <vt:lpstr>NAPC</vt:lpstr>
      <vt:lpstr>PowerPoint Presentation</vt:lpstr>
      <vt:lpstr>PCN Advisors </vt:lpstr>
      <vt:lpstr>The PCN advisor offer</vt:lpstr>
      <vt:lpstr>Plan for today...</vt:lpstr>
      <vt:lpstr>Who is in the room?</vt:lpstr>
      <vt:lpstr>PowerPoint Presentation</vt:lpstr>
      <vt:lpstr>What do the roles do</vt:lpstr>
      <vt:lpstr>The context of health inequalities, social determinants and personalised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personalised care? </vt:lpstr>
      <vt:lpstr>The three personalised care roles </vt:lpstr>
      <vt:lpstr>In practice </vt:lpstr>
      <vt:lpstr>Population Health and the NHS Long Term Plan</vt:lpstr>
      <vt:lpstr>Population Health Management</vt:lpstr>
      <vt:lpstr>Population Health</vt:lpstr>
      <vt:lpstr>PHM and Personalised care</vt:lpstr>
      <vt:lpstr>Jane’s story </vt:lpstr>
      <vt:lpstr>Personalised care 22/23</vt:lpstr>
      <vt:lpstr>PowerPoint Presentation</vt:lpstr>
      <vt:lpstr>PowerPoint Presentation</vt:lpstr>
      <vt:lpstr>Support for Health Coaching and Care Co-ordination</vt:lpstr>
      <vt:lpstr>NHSE/I PHM Academy</vt:lpstr>
      <vt:lpstr>Health Inequalities</vt:lpstr>
      <vt:lpstr>North Lewisham PCN Approach to Health Inequalities </vt:lpstr>
      <vt:lpstr>North Lewisham Community</vt:lpstr>
      <vt:lpstr>Community Engagement </vt:lpstr>
      <vt:lpstr>Ideas &amp; Solutions from the Community</vt:lpstr>
      <vt:lpstr>Improving COVID-19 Vaccination Uptake</vt:lpstr>
      <vt:lpstr>PowerPoint Presentation</vt:lpstr>
      <vt:lpstr>Community Link Worker</vt:lpstr>
      <vt:lpstr>PowerPoint Presentation</vt:lpstr>
      <vt:lpstr>PowerPoint Presentation</vt:lpstr>
      <vt:lpstr>Outputs  </vt:lpstr>
      <vt:lpstr>Care Coordinators For Health Inequalities</vt:lpstr>
      <vt:lpstr>Data Strategy – Helping GPs Prioritise </vt:lpstr>
      <vt:lpstr>Targeted Health Checks</vt:lpstr>
      <vt:lpstr>NLPCN Model for Health Inequalities</vt:lpstr>
      <vt:lpstr>Top Tips for PCN Health Inequality Focus</vt:lpstr>
      <vt:lpstr>PowerPoint Presentation</vt:lpstr>
      <vt:lpstr>Where to start? PHM &amp; Personalised care</vt:lpstr>
      <vt:lpstr>1. Join the future NHS areas</vt:lpstr>
      <vt:lpstr>2. Understand what PHM is and how SP and personalised care relates</vt:lpstr>
      <vt:lpstr>3. Dig into case studies of what is already happening</vt:lpstr>
      <vt:lpstr>4. Access resources to develop understanding of how you can tackle health inequalities and apply PHM</vt:lpstr>
      <vt:lpstr>5. Develop practical skills through training and understand links to policy</vt:lpstr>
      <vt:lpstr>6. Identify data sources and useful resources to help build your PHM capabilities and apply your approach</vt:lpstr>
      <vt:lpstr>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PCN advisor offer (1)</vt:lpstr>
      <vt:lpstr>The PCN advisor offer (2)</vt:lpstr>
      <vt:lpstr>Supportive Self-Management: key resources</vt:lpstr>
      <vt:lpstr>Social prescribing and personalised care: key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Lianna</dc:creator>
  <cp:lastModifiedBy>Jennifer Brooks</cp:lastModifiedBy>
  <cp:revision>31</cp:revision>
  <dcterms:modified xsi:type="dcterms:W3CDTF">2022-05-06T09:05:28Z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0x0101009D1D7E6351981244A9B4DDA468D2B4AD</vt:lpwstr>
  </property>
  <property fmtid="{D5CDD505-2E9C-101B-9397-08002B2CF9AE}" pid="3" name="SlidoAppVersion">
    <vt:lpwstr>1.0.1.2417</vt:lpwstr>
  </property>
  <property fmtid="{D5CDD505-2E9C-101B-9397-08002B2CF9AE}" pid="4" name="MediaServiceImageTags">
    <vt:lpwstr/>
  </property>
</Properties>
</file>