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5"/>
  </p:notesMasterIdLst>
  <p:sldIdLst>
    <p:sldId id="3163" r:id="rId3"/>
    <p:sldId id="3118" r:id="rId4"/>
    <p:sldId id="3148" r:id="rId5"/>
    <p:sldId id="3122" r:id="rId6"/>
    <p:sldId id="3119" r:id="rId7"/>
    <p:sldId id="1495" r:id="rId8"/>
    <p:sldId id="1497" r:id="rId9"/>
    <p:sldId id="3164" r:id="rId10"/>
    <p:sldId id="3156" r:id="rId11"/>
    <p:sldId id="3155" r:id="rId12"/>
    <p:sldId id="3165" r:id="rId13"/>
    <p:sldId id="15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84949" autoAdjust="0"/>
  </p:normalViewPr>
  <p:slideViewPr>
    <p:cSldViewPr snapToGrid="0">
      <p:cViewPr varScale="1">
        <p:scale>
          <a:sx n="89" d="100"/>
          <a:sy n="89" d="100"/>
        </p:scale>
        <p:origin x="3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ims.gov.uk\Data\NHS_ENGLAND\SkiptonHouse\CYP%20MH\Drafts\Alex\LTP%20Funding%20Profile%20-%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GB" sz="1300" b="1">
                <a:solidFill>
                  <a:schemeClr val="bg2"/>
                </a:solidFill>
                <a:latin typeface="Arial" panose="020B0604020202020204" pitchFamily="34" charset="0"/>
                <a:cs typeface="Arial" panose="020B0604020202020204" pitchFamily="34" charset="0"/>
              </a:rPr>
              <a:t>Five-year profile for the FYFVMH and LTP </a:t>
            </a:r>
          </a:p>
          <a:p>
            <a:pPr>
              <a:defRPr>
                <a:solidFill>
                  <a:schemeClr val="bg2"/>
                </a:solidFill>
              </a:defRPr>
            </a:pPr>
            <a:r>
              <a:rPr lang="en-GB" sz="1300" b="1">
                <a:solidFill>
                  <a:schemeClr val="bg2"/>
                </a:solidFill>
                <a:latin typeface="Arial" panose="020B0604020202020204" pitchFamily="34" charset="0"/>
                <a:cs typeface="Arial" panose="020B0604020202020204" pitchFamily="34" charset="0"/>
              </a:rPr>
              <a:t>(£m in cash terms)</a:t>
            </a:r>
          </a:p>
        </c:rich>
      </c:tx>
      <c:layout>
        <c:manualLayout>
          <c:xMode val="edge"/>
          <c:yMode val="edge"/>
          <c:x val="0.10687191582143567"/>
          <c:y val="2.12204296452108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6.5519520502427236E-2"/>
          <c:y val="0.33342014368428391"/>
          <c:w val="0.85848854104599404"/>
          <c:h val="0.35872825466474106"/>
        </c:manualLayout>
      </c:layout>
      <c:barChart>
        <c:barDir val="col"/>
        <c:grouping val="clustered"/>
        <c:varyColors val="0"/>
        <c:ser>
          <c:idx val="0"/>
          <c:order val="0"/>
          <c:tx>
            <c:strRef>
              <c:f>'[LTP Funding Profile - Chart.xlsx]CYP Total'!$C$4</c:f>
              <c:strCache>
                <c:ptCount val="1"/>
                <c:pt idx="0">
                  <c:v>Central / Transformation</c:v>
                </c:pt>
              </c:strCache>
            </c:strRef>
          </c:tx>
          <c:spPr>
            <a:solidFill>
              <a:schemeClr val="accent1"/>
            </a:solidFill>
            <a:ln>
              <a:noFill/>
            </a:ln>
            <a:effectLst/>
          </c:spPr>
          <c:invertIfNegative val="0"/>
          <c:cat>
            <c:strRef>
              <c:f>'[LTP Funding Profile - Chart.xlsx]CYP Total'!$D$3:$I$3</c:f>
              <c:strCache>
                <c:ptCount val="6"/>
                <c:pt idx="0">
                  <c:v>2018/19</c:v>
                </c:pt>
                <c:pt idx="1">
                  <c:v>2019/20</c:v>
                </c:pt>
                <c:pt idx="2">
                  <c:v>2020/21</c:v>
                </c:pt>
                <c:pt idx="3">
                  <c:v>2021/22</c:v>
                </c:pt>
                <c:pt idx="4">
                  <c:v>2022/23</c:v>
                </c:pt>
                <c:pt idx="5">
                  <c:v>2023/24</c:v>
                </c:pt>
              </c:strCache>
            </c:strRef>
          </c:cat>
          <c:val>
            <c:numRef>
              <c:f>'[LTP Funding Profile - Chart.xlsx]CYP Total'!$D$4:$I$4</c:f>
              <c:numCache>
                <c:formatCode>General</c:formatCode>
                <c:ptCount val="6"/>
                <c:pt idx="0">
                  <c:v>89</c:v>
                </c:pt>
                <c:pt idx="1">
                  <c:v>144</c:v>
                </c:pt>
                <c:pt idx="2">
                  <c:v>164</c:v>
                </c:pt>
                <c:pt idx="3">
                  <c:v>249</c:v>
                </c:pt>
                <c:pt idx="4">
                  <c:v>335</c:v>
                </c:pt>
                <c:pt idx="5">
                  <c:v>467</c:v>
                </c:pt>
              </c:numCache>
            </c:numRef>
          </c:val>
          <c:extLst>
            <c:ext xmlns:c16="http://schemas.microsoft.com/office/drawing/2014/chart" uri="{C3380CC4-5D6E-409C-BE32-E72D297353CC}">
              <c16:uniqueId val="{00000000-EDCD-46AE-9C4F-A35B9A948919}"/>
            </c:ext>
          </c:extLst>
        </c:ser>
        <c:ser>
          <c:idx val="1"/>
          <c:order val="1"/>
          <c:tx>
            <c:strRef>
              <c:f>'[LTP Funding Profile - Chart.xlsx]CYP Total'!$C$5</c:f>
              <c:strCache>
                <c:ptCount val="1"/>
                <c:pt idx="0">
                  <c:v>CCG baselines</c:v>
                </c:pt>
              </c:strCache>
            </c:strRef>
          </c:tx>
          <c:spPr>
            <a:solidFill>
              <a:schemeClr val="accent3"/>
            </a:solidFill>
            <a:ln>
              <a:noFill/>
            </a:ln>
            <a:effectLst/>
          </c:spPr>
          <c:invertIfNegative val="0"/>
          <c:cat>
            <c:strRef>
              <c:f>'[LTP Funding Profile - Chart.xlsx]CYP Total'!$D$3:$I$3</c:f>
              <c:strCache>
                <c:ptCount val="6"/>
                <c:pt idx="0">
                  <c:v>2018/19</c:v>
                </c:pt>
                <c:pt idx="1">
                  <c:v>2019/20</c:v>
                </c:pt>
                <c:pt idx="2">
                  <c:v>2020/21</c:v>
                </c:pt>
                <c:pt idx="3">
                  <c:v>2021/22</c:v>
                </c:pt>
                <c:pt idx="4">
                  <c:v>2022/23</c:v>
                </c:pt>
                <c:pt idx="5">
                  <c:v>2023/24</c:v>
                </c:pt>
              </c:strCache>
            </c:strRef>
          </c:cat>
          <c:val>
            <c:numRef>
              <c:f>'[LTP Funding Profile - Chart.xlsx]CYP Total'!$D$5:$I$5</c:f>
              <c:numCache>
                <c:formatCode>General</c:formatCode>
                <c:ptCount val="6"/>
                <c:pt idx="0">
                  <c:v>200</c:v>
                </c:pt>
                <c:pt idx="1">
                  <c:v>236</c:v>
                </c:pt>
                <c:pt idx="2">
                  <c:v>283</c:v>
                </c:pt>
                <c:pt idx="3">
                  <c:v>314</c:v>
                </c:pt>
                <c:pt idx="4">
                  <c:v>372</c:v>
                </c:pt>
                <c:pt idx="5">
                  <c:v>437</c:v>
                </c:pt>
              </c:numCache>
            </c:numRef>
          </c:val>
          <c:extLst>
            <c:ext xmlns:c16="http://schemas.microsoft.com/office/drawing/2014/chart" uri="{C3380CC4-5D6E-409C-BE32-E72D297353CC}">
              <c16:uniqueId val="{00000001-EDCD-46AE-9C4F-A35B9A948919}"/>
            </c:ext>
          </c:extLst>
        </c:ser>
        <c:dLbls>
          <c:showLegendKey val="0"/>
          <c:showVal val="0"/>
          <c:showCatName val="0"/>
          <c:showSerName val="0"/>
          <c:showPercent val="0"/>
          <c:showBubbleSize val="0"/>
        </c:dLbls>
        <c:gapWidth val="219"/>
        <c:overlap val="-27"/>
        <c:axId val="546489464"/>
        <c:axId val="546479952"/>
      </c:barChart>
      <c:lineChart>
        <c:grouping val="standard"/>
        <c:varyColors val="0"/>
        <c:ser>
          <c:idx val="2"/>
          <c:order val="2"/>
          <c:tx>
            <c:strRef>
              <c:f>'[LTP Funding Profile - Chart.xlsx]CYP Total'!$C$6</c:f>
              <c:strCache>
                <c:ptCount val="1"/>
                <c:pt idx="0">
                  <c:v>Total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'[LTP Funding Profile - Chart.xlsx]CYP Total'!$D$3:$I$3</c:f>
              <c:strCache>
                <c:ptCount val="6"/>
                <c:pt idx="0">
                  <c:v>2018/19</c:v>
                </c:pt>
                <c:pt idx="1">
                  <c:v>2019/20</c:v>
                </c:pt>
                <c:pt idx="2">
                  <c:v>2020/21</c:v>
                </c:pt>
                <c:pt idx="3">
                  <c:v>2021/22</c:v>
                </c:pt>
                <c:pt idx="4">
                  <c:v>2022/23</c:v>
                </c:pt>
                <c:pt idx="5">
                  <c:v>2023/24</c:v>
                </c:pt>
              </c:strCache>
            </c:strRef>
          </c:cat>
          <c:val>
            <c:numRef>
              <c:f>'[LTP Funding Profile - Chart.xlsx]CYP Total'!$D$6:$I$6</c:f>
              <c:numCache>
                <c:formatCode>General</c:formatCode>
                <c:ptCount val="6"/>
                <c:pt idx="0">
                  <c:v>289</c:v>
                </c:pt>
                <c:pt idx="1">
                  <c:v>380</c:v>
                </c:pt>
                <c:pt idx="2">
                  <c:v>447</c:v>
                </c:pt>
                <c:pt idx="3">
                  <c:v>563</c:v>
                </c:pt>
                <c:pt idx="4">
                  <c:v>707</c:v>
                </c:pt>
                <c:pt idx="5">
                  <c:v>904</c:v>
                </c:pt>
              </c:numCache>
            </c:numRef>
          </c:val>
          <c:smooth val="0"/>
          <c:extLst>
            <c:ext xmlns:c16="http://schemas.microsoft.com/office/drawing/2014/chart" uri="{C3380CC4-5D6E-409C-BE32-E72D297353CC}">
              <c16:uniqueId val="{00000002-EDCD-46AE-9C4F-A35B9A948919}"/>
            </c:ext>
          </c:extLst>
        </c:ser>
        <c:dLbls>
          <c:showLegendKey val="0"/>
          <c:showVal val="0"/>
          <c:showCatName val="0"/>
          <c:showSerName val="0"/>
          <c:showPercent val="0"/>
          <c:showBubbleSize val="0"/>
        </c:dLbls>
        <c:marker val="1"/>
        <c:smooth val="0"/>
        <c:axId val="547643552"/>
        <c:axId val="547641912"/>
      </c:lineChart>
      <c:catAx>
        <c:axId val="54648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479952"/>
        <c:crosses val="autoZero"/>
        <c:auto val="1"/>
        <c:lblAlgn val="ctr"/>
        <c:lblOffset val="100"/>
        <c:noMultiLvlLbl val="0"/>
      </c:catAx>
      <c:valAx>
        <c:axId val="54647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489464"/>
        <c:crosses val="autoZero"/>
        <c:crossBetween val="between"/>
      </c:valAx>
      <c:valAx>
        <c:axId val="54764191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643552"/>
        <c:crosses val="max"/>
        <c:crossBetween val="between"/>
      </c:valAx>
      <c:catAx>
        <c:axId val="547643552"/>
        <c:scaling>
          <c:orientation val="minMax"/>
        </c:scaling>
        <c:delete val="1"/>
        <c:axPos val="b"/>
        <c:numFmt formatCode="General" sourceLinked="1"/>
        <c:majorTickMark val="out"/>
        <c:minorTickMark val="none"/>
        <c:tickLblPos val="nextTo"/>
        <c:crossAx val="5476419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DEC96-C067-483D-B7C7-15712CE2AEA6}" type="datetimeFigureOut">
              <a:rPr lang="en-GB" smtClean="0"/>
              <a:t>21/03/2022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C7F9B-A820-491A-B5B5-66B2626D432E}" type="slidenum">
              <a:rPr lang="en-GB" smtClean="0"/>
              <a:t>‹#›</a:t>
            </a:fld>
            <a:endParaRPr lang="en-GB"/>
          </a:p>
        </p:txBody>
      </p:sp>
    </p:spTree>
    <p:extLst>
      <p:ext uri="{BB962C8B-B14F-4D97-AF65-F5344CB8AC3E}">
        <p14:creationId xmlns:p14="http://schemas.microsoft.com/office/powerpoint/2010/main" val="111919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817563"/>
            <a:ext cx="7264400" cy="408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61464" rtl="0" eaLnBrk="1" fontAlgn="auto" latinLnBrk="0" hangingPunct="1">
              <a:lnSpc>
                <a:spcPct val="100000"/>
              </a:lnSpc>
              <a:spcBef>
                <a:spcPts val="0"/>
              </a:spcBef>
              <a:spcAft>
                <a:spcPts val="0"/>
              </a:spcAft>
              <a:buClrTx/>
              <a:buSzTx/>
              <a:buFontTx/>
              <a:buNone/>
              <a:tabLst/>
              <a:defRPr/>
            </a:pPr>
            <a:fld id="{91E8770B-8983-4AA9-A537-CA7ED59E0C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461464"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69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Funding is increasing dramatically – amounts up to 23/24 are confirmed.</a:t>
            </a:r>
          </a:p>
          <a:p>
            <a:r>
              <a:rPr lang="en-GB" dirty="0"/>
              <a:t>Underline that funding for already established MHSTs will continue beyond 24/25 as funding will go into baseline.  This funding will be used to maintain and develop the workforce.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93217-6A97-401E-8164-F655568A97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85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8F057-0E55-48D1-91EF-AACED5248D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00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from NHS Benchmarking shows that the CYPMH workforce, starting from a low base, has expanded consistently since 2012/13.  Workforce expansion is just about keeping pace with increases in access, but vacancies increased by 2% in 20/21, and these dramatic increases must continue.</a:t>
            </a:r>
          </a:p>
          <a:p>
            <a:r>
              <a:rPr lang="en-GB" dirty="0"/>
              <a:t>We can also see that the turnover of staff has increased marginally.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93217-6A97-401E-8164-F655568A97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25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CWPs and EMHPs will be a substantial part of the increased workforce to enable increased early intervention and prevention in both community and educational settings, alongside core professions like clinical psychologists, child and adolescent psychotherapists, psychiatrists, etc.</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93217-6A97-401E-8164-F655568A97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76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93217-6A97-401E-8164-F655568A97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08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BPS will accredit courses from January 2022, and accept HEE’s assurance of previously delivered courses so that already trained EMHPs and CWPs are able to register assuming they are working in accordance with the BPS and BABCP guidelines.</a:t>
            </a:r>
          </a:p>
          <a:p>
            <a:r>
              <a:rPr lang="en-GB" dirty="0"/>
              <a:t>EMHPs and CWPs will need to be working in systems of care as defined by guidance issued by the professional bodies, which will include being supported properly.  </a:t>
            </a:r>
          </a:p>
        </p:txBody>
      </p:sp>
      <p:sp>
        <p:nvSpPr>
          <p:cNvPr id="4" name="Slide Number Placeholder 3"/>
          <p:cNvSpPr>
            <a:spLocks noGrp="1"/>
          </p:cNvSpPr>
          <p:nvPr>
            <p:ph type="sldNum" sz="quarter" idx="5"/>
          </p:nvPr>
        </p:nvSpPr>
        <p:spPr/>
        <p:txBody>
          <a:bodyPr/>
          <a:lstStyle/>
          <a:p>
            <a:fld id="{A3BC7F9B-A820-491A-B5B5-66B2626D432E}" type="slidenum">
              <a:rPr lang="en-GB" smtClean="0"/>
              <a:t>10</a:t>
            </a:fld>
            <a:endParaRPr lang="en-GB"/>
          </a:p>
        </p:txBody>
      </p:sp>
    </p:spTree>
    <p:extLst>
      <p:ext uri="{BB962C8B-B14F-4D97-AF65-F5344CB8AC3E}">
        <p14:creationId xmlns:p14="http://schemas.microsoft.com/office/powerpoint/2010/main" val="201889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27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350" b="0" i="0" baseline="0">
                <a:solidFill>
                  <a:srgbClr val="005EB8"/>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9"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41"/>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spcAft>
                <a:spcPts val="0"/>
              </a:spcAft>
            </a:pPr>
            <a:r>
              <a:rPr lang="en-GB" sz="135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12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60960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A83203-94CF-413B-98D2-7DD467F3F833}"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505DC4-2950-47CA-9924-C46630162A6B}" type="slidenum">
              <a:rPr lang="en-GB" smtClean="0"/>
              <a:t>‹#›</a:t>
            </a:fld>
            <a:endParaRPr lang="en-GB"/>
          </a:p>
        </p:txBody>
      </p:sp>
    </p:spTree>
    <p:extLst>
      <p:ext uri="{BB962C8B-B14F-4D97-AF65-F5344CB8AC3E}">
        <p14:creationId xmlns:p14="http://schemas.microsoft.com/office/powerpoint/2010/main" val="168217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205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Click to add notes or sources</a:t>
            </a:r>
          </a:p>
        </p:txBody>
      </p:sp>
    </p:spTree>
    <p:extLst>
      <p:ext uri="{BB962C8B-B14F-4D97-AF65-F5344CB8AC3E}">
        <p14:creationId xmlns:p14="http://schemas.microsoft.com/office/powerpoint/2010/main" val="361880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4" y="854469"/>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388420" y="6372539"/>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4"/>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9" y="293024"/>
            <a:ext cx="1440873" cy="436418"/>
          </a:xfrm>
          <a:prstGeom prst="rect">
            <a:avLst/>
          </a:prstGeom>
        </p:spPr>
      </p:pic>
    </p:spTree>
    <p:extLst>
      <p:ext uri="{BB962C8B-B14F-4D97-AF65-F5344CB8AC3E}">
        <p14:creationId xmlns:p14="http://schemas.microsoft.com/office/powerpoint/2010/main" val="266326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tro slide">
    <p:spTree>
      <p:nvGrpSpPr>
        <p:cNvPr id="1" name=""/>
        <p:cNvGrpSpPr/>
        <p:nvPr/>
      </p:nvGrpSpPr>
      <p:grpSpPr>
        <a:xfrm>
          <a:off x="0" y="0"/>
          <a:ext cx="0" cy="0"/>
          <a:chOff x="0" y="0"/>
          <a:chExt cx="0" cy="0"/>
        </a:xfrm>
      </p:grpSpPr>
      <p:sp>
        <p:nvSpPr>
          <p:cNvPr id="12" name="Text Placeholder 5"/>
          <p:cNvSpPr>
            <a:spLocks noGrp="1"/>
          </p:cNvSpPr>
          <p:nvPr>
            <p:ph type="body" sz="quarter" idx="13" hasCustomPrompt="1"/>
          </p:nvPr>
        </p:nvSpPr>
        <p:spPr>
          <a:xfrm>
            <a:off x="789518" y="1556795"/>
            <a:ext cx="10299037" cy="3959771"/>
          </a:xfrm>
          <a:prstGeom prst="rect">
            <a:avLst/>
          </a:prstGeom>
        </p:spPr>
        <p:txBody>
          <a:bodyPr/>
          <a:lstStyle>
            <a:lvl1pPr marL="257175" indent="-257175">
              <a:buClr>
                <a:schemeClr val="bg1">
                  <a:lumMod val="50000"/>
                </a:schemeClr>
              </a:buClr>
              <a:buFont typeface="Wingdings" panose="05000000000000000000" pitchFamily="2" charset="2"/>
              <a:buChar char="§"/>
              <a:defRPr sz="1200" b="1">
                <a:latin typeface="Arial" pitchFamily="34" charset="0"/>
                <a:cs typeface="Arial" pitchFamily="34" charset="0"/>
              </a:defRPr>
            </a:lvl1pPr>
            <a:lvl2pPr marL="557213" indent="-214313">
              <a:buClr>
                <a:schemeClr val="bg1">
                  <a:lumMod val="50000"/>
                </a:schemeClr>
              </a:buClr>
              <a:buSzPct val="80000"/>
              <a:buFont typeface="Arial" panose="020B0604020202020204" pitchFamily="34" charset="0"/>
              <a:buChar char="□"/>
              <a:defRPr sz="1200">
                <a:latin typeface="Arial" pitchFamily="34" charset="0"/>
                <a:cs typeface="Arial" pitchFamily="34" charset="0"/>
              </a:defRPr>
            </a:lvl2pPr>
            <a:lvl3pPr marL="857250" indent="-171450">
              <a:buClr>
                <a:schemeClr val="bg1">
                  <a:lumMod val="50000"/>
                </a:schemeClr>
              </a:buClr>
              <a:buFont typeface="Arial" panose="020B0604020202020204" pitchFamily="34" charset="0"/>
              <a:buChar cha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a:t>Overview – information</a:t>
            </a:r>
          </a:p>
          <a:p>
            <a:pPr lvl="0"/>
            <a:r>
              <a:rPr lang="en-US" b="0"/>
              <a:t>Information</a:t>
            </a:r>
            <a:endParaRPr lang="en-US"/>
          </a:p>
          <a:p>
            <a:pPr lvl="1"/>
            <a:r>
              <a:rPr lang="en-US"/>
              <a:t>Additional information</a:t>
            </a:r>
          </a:p>
          <a:p>
            <a:pPr lvl="2"/>
            <a:r>
              <a:rPr lang="en-US"/>
              <a:t>Detail</a:t>
            </a:r>
          </a:p>
        </p:txBody>
      </p:sp>
      <p:sp>
        <p:nvSpPr>
          <p:cNvPr id="3" name="Title 2"/>
          <p:cNvSpPr>
            <a:spLocks noGrp="1"/>
          </p:cNvSpPr>
          <p:nvPr>
            <p:ph type="title" hasCustomPrompt="1"/>
          </p:nvPr>
        </p:nvSpPr>
        <p:spPr>
          <a:xfrm>
            <a:off x="789518" y="365128"/>
            <a:ext cx="10299037" cy="615603"/>
          </a:xfrm>
          <a:prstGeom prst="rect">
            <a:avLst/>
          </a:prstGeom>
        </p:spPr>
        <p:txBody>
          <a:bodyPr/>
          <a:lstStyle>
            <a:lvl1pPr>
              <a:defRPr sz="2700">
                <a:solidFill>
                  <a:schemeClr val="tx2"/>
                </a:solidFill>
                <a:latin typeface="Arial Rounded MT Bold" panose="020F0704030504030204" pitchFamily="34" charset="0"/>
                <a:cs typeface="Arial" panose="020B0604020202020204" pitchFamily="34" charset="0"/>
              </a:defRPr>
            </a:lvl1pPr>
          </a:lstStyle>
          <a:p>
            <a:r>
              <a:rPr lang="en-US"/>
              <a:t>Title</a:t>
            </a:r>
            <a:endParaRPr lang="en-GB"/>
          </a:p>
        </p:txBody>
      </p:sp>
      <p:sp>
        <p:nvSpPr>
          <p:cNvPr id="6" name="Text Placeholder 5"/>
          <p:cNvSpPr>
            <a:spLocks noGrp="1"/>
          </p:cNvSpPr>
          <p:nvPr>
            <p:ph type="body" sz="quarter" idx="15" hasCustomPrompt="1"/>
          </p:nvPr>
        </p:nvSpPr>
        <p:spPr>
          <a:xfrm>
            <a:off x="789518" y="1052740"/>
            <a:ext cx="10299037" cy="432047"/>
          </a:xfrm>
          <a:prstGeom prst="rect">
            <a:avLst/>
          </a:prstGeom>
        </p:spPr>
        <p:txBody>
          <a:bodyPr/>
          <a:lstStyle>
            <a:lvl1pPr marL="0" indent="0">
              <a:buNone/>
              <a:defRPr>
                <a:solidFill>
                  <a:schemeClr val="bg1">
                    <a:lumMod val="65000"/>
                  </a:schemeClr>
                </a:solidFill>
                <a:latin typeface="Arial Rounded MT Bold" panose="020F0704030504030204" pitchFamily="34" charset="0"/>
              </a:defRPr>
            </a:lvl1pPr>
          </a:lstStyle>
          <a:p>
            <a:pPr lvl="0"/>
            <a:r>
              <a:rPr lang="en-US"/>
              <a:t>Subtitle</a:t>
            </a:r>
          </a:p>
        </p:txBody>
      </p:sp>
    </p:spTree>
    <p:extLst>
      <p:ext uri="{BB962C8B-B14F-4D97-AF65-F5344CB8AC3E}">
        <p14:creationId xmlns:p14="http://schemas.microsoft.com/office/powerpoint/2010/main" val="3413548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3"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9"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50" y="365912"/>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31634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4" y="854469"/>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388420" y="6372539"/>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4"/>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9" y="293024"/>
            <a:ext cx="1440873" cy="436418"/>
          </a:xfrm>
          <a:prstGeom prst="rect">
            <a:avLst/>
          </a:prstGeom>
        </p:spPr>
      </p:pic>
    </p:spTree>
    <p:extLst>
      <p:ext uri="{BB962C8B-B14F-4D97-AF65-F5344CB8AC3E}">
        <p14:creationId xmlns:p14="http://schemas.microsoft.com/office/powerpoint/2010/main" val="194247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8737600" y="6356353"/>
            <a:ext cx="2844800" cy="365125"/>
          </a:xfrm>
          <a:prstGeom prst="rect">
            <a:avLst/>
          </a:prstGeom>
        </p:spPr>
        <p:txBody>
          <a:bodyPr/>
          <a:lstStyle>
            <a:lvl1pPr>
              <a:defRPr/>
            </a:lvl1pPr>
          </a:lstStyle>
          <a:p>
            <a:fld id="{D66C4C68-9C76-5449-BBA0-107A51179E14}" type="slidenum">
              <a:rPr lang="en-US" smtClean="0"/>
              <a:pPr/>
              <a:t>‹#›</a:t>
            </a:fld>
            <a:endParaRPr lang="en-US"/>
          </a:p>
        </p:txBody>
      </p:sp>
      <p:sp>
        <p:nvSpPr>
          <p:cNvPr id="6" name="Title 1"/>
          <p:cNvSpPr>
            <a:spLocks noGrp="1"/>
          </p:cNvSpPr>
          <p:nvPr>
            <p:ph type="title"/>
          </p:nvPr>
        </p:nvSpPr>
        <p:spPr>
          <a:xfrm>
            <a:off x="609603" y="749915"/>
            <a:ext cx="9809087" cy="667725"/>
          </a:xfrm>
          <a:prstGeom prst="rect">
            <a:avLst/>
          </a:prstGeom>
        </p:spPr>
        <p:txBody>
          <a:bodyPr/>
          <a:lstStyle/>
          <a:p>
            <a:r>
              <a:rPr lang="en-GB"/>
              <a:t>Click to edit Master title style</a:t>
            </a: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50771" y="5517240"/>
            <a:ext cx="1630564" cy="956325"/>
          </a:xfrm>
          <a:prstGeom prst="rect">
            <a:avLst/>
          </a:prstGeom>
        </p:spPr>
      </p:pic>
    </p:spTree>
    <p:extLst>
      <p:ext uri="{BB962C8B-B14F-4D97-AF65-F5344CB8AC3E}">
        <p14:creationId xmlns:p14="http://schemas.microsoft.com/office/powerpoint/2010/main" val="421270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8737600" y="6356353"/>
            <a:ext cx="2844800" cy="365125"/>
          </a:xfrm>
          <a:prstGeom prst="rect">
            <a:avLst/>
          </a:prstGeom>
        </p:spPr>
        <p:txBody>
          <a:bodyPr/>
          <a:lstStyle>
            <a:lvl1pPr>
              <a:defRPr/>
            </a:lvl1pPr>
          </a:lstStyle>
          <a:p>
            <a:fld id="{D66C4C68-9C76-5449-BBA0-107A51179E14}" type="slidenum">
              <a:rPr lang="en-US" smtClean="0"/>
              <a:pPr/>
              <a:t>‹#›</a:t>
            </a:fld>
            <a:endParaRPr lang="en-US"/>
          </a:p>
        </p:txBody>
      </p:sp>
      <p:sp>
        <p:nvSpPr>
          <p:cNvPr id="6" name="Title 1"/>
          <p:cNvSpPr>
            <a:spLocks noGrp="1"/>
          </p:cNvSpPr>
          <p:nvPr>
            <p:ph type="title"/>
          </p:nvPr>
        </p:nvSpPr>
        <p:spPr>
          <a:xfrm>
            <a:off x="609603" y="749915"/>
            <a:ext cx="9809087" cy="667725"/>
          </a:xfrm>
          <a:prstGeom prst="rect">
            <a:avLst/>
          </a:prstGeom>
        </p:spPr>
        <p:txBody>
          <a:bodyPr/>
          <a:lstStyle/>
          <a:p>
            <a:r>
              <a:rPr lang="en-GB"/>
              <a:t>Click to edit Master title style</a:t>
            </a: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50771" y="5517240"/>
            <a:ext cx="1630564" cy="956325"/>
          </a:xfrm>
          <a:prstGeom prst="rect">
            <a:avLst/>
          </a:prstGeom>
        </p:spPr>
      </p:pic>
    </p:spTree>
    <p:extLst>
      <p:ext uri="{BB962C8B-B14F-4D97-AF65-F5344CB8AC3E}">
        <p14:creationId xmlns:p14="http://schemas.microsoft.com/office/powerpoint/2010/main" val="36334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1041"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Click to add notes or sources</a:t>
            </a:r>
          </a:p>
        </p:txBody>
      </p:sp>
    </p:spTree>
    <p:extLst>
      <p:ext uri="{BB962C8B-B14F-4D97-AF65-F5344CB8AC3E}">
        <p14:creationId xmlns:p14="http://schemas.microsoft.com/office/powerpoint/2010/main" val="166975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866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0" y="6372539"/>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4" y="6333444"/>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431849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6810718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ngland.nhs.uk/mental-health/cyp/trailblazers/"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DE03-643F-47AD-B3DF-60F457A2DD1B}"/>
              </a:ext>
            </a:extLst>
          </p:cNvPr>
          <p:cNvSpPr>
            <a:spLocks noGrp="1"/>
          </p:cNvSpPr>
          <p:nvPr>
            <p:ph type="title"/>
          </p:nvPr>
        </p:nvSpPr>
        <p:spPr>
          <a:xfrm>
            <a:off x="1909519" y="2002295"/>
            <a:ext cx="8372961" cy="1851999"/>
          </a:xfrm>
        </p:spPr>
        <p:txBody>
          <a:bodyPr/>
          <a:lstStyle/>
          <a:p>
            <a:pPr algn="ctr"/>
            <a:r>
              <a:rPr lang="en-GB" sz="4400" b="1" dirty="0"/>
              <a:t>Mental Health Support Teams </a:t>
            </a:r>
            <a:br>
              <a:rPr lang="en-GB" sz="4400" b="1" dirty="0"/>
            </a:br>
            <a:r>
              <a:rPr lang="en-GB" sz="4400" b="1" dirty="0"/>
              <a:t>Workforce Update</a:t>
            </a:r>
          </a:p>
        </p:txBody>
      </p:sp>
      <p:sp>
        <p:nvSpPr>
          <p:cNvPr id="3" name="Subtitle 2">
            <a:extLst>
              <a:ext uri="{FF2B5EF4-FFF2-40B4-BE49-F238E27FC236}">
                <a16:creationId xmlns:a16="http://schemas.microsoft.com/office/drawing/2014/main" id="{70EA9181-66C2-4A25-A80C-8F877E47117A}"/>
              </a:ext>
            </a:extLst>
          </p:cNvPr>
          <p:cNvSpPr>
            <a:spLocks noGrp="1"/>
          </p:cNvSpPr>
          <p:nvPr>
            <p:ph type="subTitle" idx="1"/>
          </p:nvPr>
        </p:nvSpPr>
        <p:spPr>
          <a:xfrm>
            <a:off x="1909519" y="4278458"/>
            <a:ext cx="5100881" cy="473244"/>
          </a:xfrm>
        </p:spPr>
        <p:txBody>
          <a:bodyPr/>
          <a:lstStyle/>
          <a:p>
            <a:r>
              <a:rPr lang="en-GB" dirty="0"/>
              <a:t>North East and Yorkshire MHST Forum</a:t>
            </a:r>
          </a:p>
          <a:p>
            <a:r>
              <a:rPr lang="en-GB" dirty="0"/>
              <a:t>10</a:t>
            </a:r>
            <a:r>
              <a:rPr lang="en-GB" baseline="30000" dirty="0"/>
              <a:t>th</a:t>
            </a:r>
            <a:r>
              <a:rPr lang="en-GB" dirty="0"/>
              <a:t> March 2022</a:t>
            </a:r>
          </a:p>
        </p:txBody>
      </p:sp>
    </p:spTree>
    <p:extLst>
      <p:ext uri="{BB962C8B-B14F-4D97-AF65-F5344CB8AC3E}">
        <p14:creationId xmlns:p14="http://schemas.microsoft.com/office/powerpoint/2010/main" val="309371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0C1C-D28C-40B2-916A-CCEDD398E00A}"/>
              </a:ext>
            </a:extLst>
          </p:cNvPr>
          <p:cNvSpPr>
            <a:spLocks noGrp="1"/>
          </p:cNvSpPr>
          <p:nvPr>
            <p:ph type="title"/>
          </p:nvPr>
        </p:nvSpPr>
        <p:spPr>
          <a:xfrm>
            <a:off x="906878" y="392162"/>
            <a:ext cx="7981124" cy="611649"/>
          </a:xfrm>
        </p:spPr>
        <p:txBody>
          <a:bodyPr/>
          <a:lstStyle/>
          <a:p>
            <a:r>
              <a:rPr lang="en-GB" b="1" dirty="0"/>
              <a:t>EMHP and CWP Registration</a:t>
            </a:r>
          </a:p>
        </p:txBody>
      </p:sp>
      <p:sp>
        <p:nvSpPr>
          <p:cNvPr id="3" name="Content Placeholder 2">
            <a:extLst>
              <a:ext uri="{FF2B5EF4-FFF2-40B4-BE49-F238E27FC236}">
                <a16:creationId xmlns:a16="http://schemas.microsoft.com/office/drawing/2014/main" id="{D2741521-FD60-4360-A15F-216EB81B95B9}"/>
              </a:ext>
            </a:extLst>
          </p:cNvPr>
          <p:cNvSpPr>
            <a:spLocks noGrp="1"/>
          </p:cNvSpPr>
          <p:nvPr>
            <p:ph sz="quarter" idx="10"/>
          </p:nvPr>
        </p:nvSpPr>
        <p:spPr>
          <a:xfrm>
            <a:off x="2191935" y="1262947"/>
            <a:ext cx="9349276" cy="4730608"/>
          </a:xfrm>
        </p:spPr>
        <p:txBody>
          <a:bodyPr>
            <a:noAutofit/>
          </a:bodyPr>
          <a:lstStyle/>
          <a:p>
            <a:pPr marL="172800">
              <a:lnSpc>
                <a:spcPct val="120000"/>
              </a:lnSpc>
              <a:spcBef>
                <a:spcPts val="0"/>
              </a:spcBef>
            </a:pPr>
            <a:r>
              <a:rPr lang="en-GB" sz="2000" dirty="0"/>
              <a:t>Registration with British Psychological Society (BPS) and British Association for Behavioural and Cognitive Psychotherapies (BABCP), identical processes.</a:t>
            </a:r>
          </a:p>
          <a:p>
            <a:pPr marL="172800">
              <a:lnSpc>
                <a:spcPct val="120000"/>
              </a:lnSpc>
              <a:spcBef>
                <a:spcPts val="0"/>
              </a:spcBef>
            </a:pPr>
            <a:r>
              <a:rPr lang="en-GB" sz="2000" dirty="0"/>
              <a:t>EMHP and CWP courses will be accredited by BPS and will involve grandparenting for those who’ve already trained</a:t>
            </a:r>
          </a:p>
          <a:p>
            <a:pPr marL="172800">
              <a:lnSpc>
                <a:spcPct val="120000"/>
              </a:lnSpc>
              <a:spcBef>
                <a:spcPts val="0"/>
              </a:spcBef>
            </a:pPr>
            <a:r>
              <a:rPr lang="en-GB" sz="2000" dirty="0"/>
              <a:t>Registers expected to be open by spring/summer 2022</a:t>
            </a:r>
          </a:p>
          <a:p>
            <a:pPr marL="172800">
              <a:lnSpc>
                <a:spcPct val="120000"/>
              </a:lnSpc>
              <a:spcBef>
                <a:spcPts val="0"/>
              </a:spcBef>
            </a:pPr>
            <a:r>
              <a:rPr lang="en-GB" sz="2000" dirty="0"/>
              <a:t>Mandatory</a:t>
            </a:r>
          </a:p>
          <a:p>
            <a:pPr marL="172800">
              <a:lnSpc>
                <a:spcPct val="120000"/>
              </a:lnSpc>
              <a:spcBef>
                <a:spcPts val="0"/>
              </a:spcBef>
            </a:pPr>
            <a:r>
              <a:rPr lang="en-GB" sz="2000" dirty="0"/>
              <a:t>Existing EMHPs and CWPs will have between 12-18 months to register</a:t>
            </a:r>
          </a:p>
          <a:p>
            <a:pPr marL="172800">
              <a:lnSpc>
                <a:spcPct val="120000"/>
              </a:lnSpc>
              <a:spcBef>
                <a:spcPts val="0"/>
              </a:spcBef>
            </a:pPr>
            <a:endParaRPr lang="en-GB" sz="2000" dirty="0"/>
          </a:p>
          <a:p>
            <a:pPr marL="172800">
              <a:lnSpc>
                <a:spcPct val="120000"/>
              </a:lnSpc>
              <a:spcBef>
                <a:spcPts val="0"/>
              </a:spcBef>
            </a:pPr>
            <a:r>
              <a:rPr lang="en-GB" sz="2000" dirty="0"/>
              <a:t>Expected to reassure:</a:t>
            </a:r>
          </a:p>
          <a:p>
            <a:pPr marL="515700" lvl="2">
              <a:lnSpc>
                <a:spcPct val="120000"/>
              </a:lnSpc>
              <a:spcBef>
                <a:spcPts val="0"/>
              </a:spcBef>
            </a:pPr>
            <a:r>
              <a:rPr lang="en-GB" sz="2000" dirty="0"/>
              <a:t>employers through accountability of clinical practice</a:t>
            </a:r>
          </a:p>
          <a:p>
            <a:pPr marL="515700" lvl="2">
              <a:lnSpc>
                <a:spcPct val="120000"/>
              </a:lnSpc>
              <a:spcBef>
                <a:spcPts val="0"/>
              </a:spcBef>
            </a:pPr>
            <a:r>
              <a:rPr lang="en-GB" sz="2000" dirty="0"/>
              <a:t>prospective trainees of validity of career path</a:t>
            </a:r>
          </a:p>
          <a:p>
            <a:pPr marL="172800">
              <a:lnSpc>
                <a:spcPct val="120000"/>
              </a:lnSpc>
              <a:spcBef>
                <a:spcPts val="0"/>
              </a:spcBef>
            </a:pPr>
            <a:endParaRPr lang="en-GB" sz="2000" dirty="0"/>
          </a:p>
          <a:p>
            <a:pPr marL="172800">
              <a:lnSpc>
                <a:spcPct val="120000"/>
              </a:lnSpc>
              <a:spcBef>
                <a:spcPts val="0"/>
              </a:spcBef>
            </a:pPr>
            <a:r>
              <a:rPr lang="en-GB" sz="2000" dirty="0"/>
              <a:t>Further details about maintaining registration will be shared by the professional bodies</a:t>
            </a:r>
          </a:p>
        </p:txBody>
      </p:sp>
      <p:pic>
        <p:nvPicPr>
          <p:cNvPr id="4" name="Picture 3">
            <a:extLst>
              <a:ext uri="{FF2B5EF4-FFF2-40B4-BE49-F238E27FC236}">
                <a16:creationId xmlns:a16="http://schemas.microsoft.com/office/drawing/2014/main" id="{3FD47032-B1B6-4E87-BF0F-EF9B2456108B}"/>
              </a:ext>
            </a:extLst>
          </p:cNvPr>
          <p:cNvPicPr>
            <a:picLocks noChangeAspect="1"/>
          </p:cNvPicPr>
          <p:nvPr/>
        </p:nvPicPr>
        <p:blipFill>
          <a:blip r:embed="rId3"/>
          <a:stretch>
            <a:fillRect/>
          </a:stretch>
        </p:blipFill>
        <p:spPr>
          <a:xfrm>
            <a:off x="150908" y="1429405"/>
            <a:ext cx="1954530" cy="1099423"/>
          </a:xfrm>
          <a:prstGeom prst="rect">
            <a:avLst/>
          </a:prstGeom>
        </p:spPr>
      </p:pic>
      <p:pic>
        <p:nvPicPr>
          <p:cNvPr id="5" name="Picture 4">
            <a:extLst>
              <a:ext uri="{FF2B5EF4-FFF2-40B4-BE49-F238E27FC236}">
                <a16:creationId xmlns:a16="http://schemas.microsoft.com/office/drawing/2014/main" id="{EDA7F54F-7708-4BD0-A58E-D7CBCD2479E2}"/>
              </a:ext>
            </a:extLst>
          </p:cNvPr>
          <p:cNvPicPr>
            <a:picLocks noChangeAspect="1"/>
          </p:cNvPicPr>
          <p:nvPr/>
        </p:nvPicPr>
        <p:blipFill>
          <a:blip r:embed="rId4"/>
          <a:stretch>
            <a:fillRect/>
          </a:stretch>
        </p:blipFill>
        <p:spPr>
          <a:xfrm>
            <a:off x="150908" y="2528828"/>
            <a:ext cx="1759077" cy="1099423"/>
          </a:xfrm>
          <a:prstGeom prst="rect">
            <a:avLst/>
          </a:prstGeom>
        </p:spPr>
      </p:pic>
    </p:spTree>
    <p:extLst>
      <p:ext uri="{BB962C8B-B14F-4D97-AF65-F5344CB8AC3E}">
        <p14:creationId xmlns:p14="http://schemas.microsoft.com/office/powerpoint/2010/main" val="191828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F5FE0-0400-41BA-8F36-0B39B6278667}"/>
              </a:ext>
            </a:extLst>
          </p:cNvPr>
          <p:cNvSpPr>
            <a:spLocks noGrp="1"/>
          </p:cNvSpPr>
          <p:nvPr>
            <p:ph sz="quarter" idx="10"/>
          </p:nvPr>
        </p:nvSpPr>
        <p:spPr>
          <a:xfrm>
            <a:off x="842921" y="1122836"/>
            <a:ext cx="10661220" cy="5147076"/>
          </a:xfrm>
        </p:spPr>
        <p:txBody>
          <a:bodyPr>
            <a:normAutofit/>
          </a:bodyPr>
          <a:lstStyle/>
          <a:p>
            <a:pPr marL="230400" indent="-230400">
              <a:lnSpc>
                <a:spcPct val="120000"/>
              </a:lnSpc>
              <a:spcBef>
                <a:spcPts val="0"/>
              </a:spcBef>
            </a:pPr>
            <a:r>
              <a:rPr lang="en-GB" sz="2400" dirty="0">
                <a:solidFill>
                  <a:prstClr val="black"/>
                </a:solidFill>
              </a:rPr>
              <a:t>Each MHST is funded to maintain four EMHPs</a:t>
            </a:r>
          </a:p>
          <a:p>
            <a:pPr marL="230400" indent="-230400">
              <a:lnSpc>
                <a:spcPct val="120000"/>
              </a:lnSpc>
              <a:spcBef>
                <a:spcPts val="0"/>
              </a:spcBef>
            </a:pPr>
            <a:r>
              <a:rPr lang="en-GB" sz="2400" dirty="0">
                <a:solidFill>
                  <a:prstClr val="black"/>
                </a:solidFill>
              </a:rPr>
              <a:t>EMHPs drop out of training (attrition) as well as moving on after qualification (turnover)</a:t>
            </a:r>
          </a:p>
          <a:p>
            <a:pPr marL="230400" indent="-230400">
              <a:lnSpc>
                <a:spcPct val="120000"/>
              </a:lnSpc>
              <a:spcBef>
                <a:spcPts val="0"/>
              </a:spcBef>
            </a:pPr>
            <a:r>
              <a:rPr lang="en-GB" sz="2400" dirty="0">
                <a:solidFill>
                  <a:prstClr val="black"/>
                </a:solidFill>
              </a:rPr>
              <a:t>A limited central fund for attrition is distributed by HEE, and new sites are given priority access</a:t>
            </a:r>
          </a:p>
          <a:p>
            <a:pPr marL="230400" indent="-230400">
              <a:lnSpc>
                <a:spcPct val="120000"/>
              </a:lnSpc>
              <a:spcBef>
                <a:spcPts val="0"/>
              </a:spcBef>
            </a:pPr>
            <a:r>
              <a:rPr lang="en-GB" sz="2400" dirty="0">
                <a:solidFill>
                  <a:prstClr val="black"/>
                </a:solidFill>
              </a:rPr>
              <a:t>Where EMHP vacancies exist in sites after the set-up year, an underspend will have accumulated</a:t>
            </a:r>
          </a:p>
          <a:p>
            <a:pPr marL="230400" indent="-230400">
              <a:lnSpc>
                <a:spcPct val="120000"/>
              </a:lnSpc>
              <a:spcBef>
                <a:spcPts val="0"/>
              </a:spcBef>
            </a:pPr>
            <a:r>
              <a:rPr lang="en-GB" sz="2400" dirty="0">
                <a:solidFill>
                  <a:prstClr val="black"/>
                </a:solidFill>
              </a:rPr>
              <a:t>MHSTs are encouraged to utilise underspend to directly commission EMHP trainings from HEIs, where training capacity is available</a:t>
            </a:r>
          </a:p>
          <a:p>
            <a:pPr marL="230400" indent="-230400">
              <a:lnSpc>
                <a:spcPct val="120000"/>
              </a:lnSpc>
              <a:spcBef>
                <a:spcPts val="0"/>
              </a:spcBef>
            </a:pPr>
            <a:r>
              <a:rPr lang="en-GB" sz="2400" dirty="0">
                <a:solidFill>
                  <a:prstClr val="black"/>
                </a:solidFill>
              </a:rPr>
              <a:t>Remotely delivered training places may be accessible</a:t>
            </a:r>
          </a:p>
        </p:txBody>
      </p:sp>
      <p:sp>
        <p:nvSpPr>
          <p:cNvPr id="4" name="Title 1">
            <a:extLst>
              <a:ext uri="{FF2B5EF4-FFF2-40B4-BE49-F238E27FC236}">
                <a16:creationId xmlns:a16="http://schemas.microsoft.com/office/drawing/2014/main" id="{A738AEB9-E03A-4DE8-82D8-DF5A39A0169A}"/>
              </a:ext>
            </a:extLst>
          </p:cNvPr>
          <p:cNvSpPr>
            <a:spLocks noGrp="1"/>
          </p:cNvSpPr>
          <p:nvPr>
            <p:ph type="title"/>
          </p:nvPr>
        </p:nvSpPr>
        <p:spPr>
          <a:xfrm>
            <a:off x="842921" y="428625"/>
            <a:ext cx="9904121" cy="978416"/>
          </a:xfrm>
        </p:spPr>
        <p:txBody>
          <a:bodyPr lIns="91440" tIns="45720" rIns="91440" bIns="45720" anchor="t">
            <a:noAutofit/>
          </a:bodyPr>
          <a:lstStyle/>
          <a:p>
            <a:r>
              <a:rPr lang="en-GB" b="1" dirty="0">
                <a:latin typeface="Arial"/>
                <a:cs typeface="Arial"/>
              </a:rPr>
              <a:t>Maintaining a full complement of EMHPs</a:t>
            </a:r>
          </a:p>
        </p:txBody>
      </p:sp>
    </p:spTree>
    <p:extLst>
      <p:ext uri="{BB962C8B-B14F-4D97-AF65-F5344CB8AC3E}">
        <p14:creationId xmlns:p14="http://schemas.microsoft.com/office/powerpoint/2010/main" val="299495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52C9-355F-4661-822E-632D4133B6E2}"/>
              </a:ext>
            </a:extLst>
          </p:cNvPr>
          <p:cNvSpPr>
            <a:spLocks noGrp="1"/>
          </p:cNvSpPr>
          <p:nvPr>
            <p:ph type="title"/>
          </p:nvPr>
        </p:nvSpPr>
        <p:spPr>
          <a:xfrm>
            <a:off x="591598" y="422837"/>
            <a:ext cx="7981124" cy="611649"/>
          </a:xfrm>
        </p:spPr>
        <p:txBody>
          <a:bodyPr>
            <a:normAutofit/>
          </a:bodyPr>
          <a:lstStyle/>
          <a:p>
            <a:r>
              <a:rPr lang="en-GB" b="1" dirty="0"/>
              <a:t>Widening Participation in the workforce</a:t>
            </a:r>
          </a:p>
        </p:txBody>
      </p:sp>
      <p:sp>
        <p:nvSpPr>
          <p:cNvPr id="3" name="Content Placeholder 2">
            <a:extLst>
              <a:ext uri="{FF2B5EF4-FFF2-40B4-BE49-F238E27FC236}">
                <a16:creationId xmlns:a16="http://schemas.microsoft.com/office/drawing/2014/main" id="{6FD17009-BA7D-4852-B2F2-3A0E8CC245D8}"/>
              </a:ext>
            </a:extLst>
          </p:cNvPr>
          <p:cNvSpPr>
            <a:spLocks noGrp="1"/>
          </p:cNvSpPr>
          <p:nvPr>
            <p:ph sz="quarter" idx="10"/>
          </p:nvPr>
        </p:nvSpPr>
        <p:spPr>
          <a:xfrm>
            <a:off x="591598" y="1034486"/>
            <a:ext cx="11430073" cy="5018154"/>
          </a:xfrm>
        </p:spPr>
        <p:txBody>
          <a:bodyPr>
            <a:noAutofit/>
          </a:bodyPr>
          <a:lstStyle/>
          <a:p>
            <a:pPr marL="230400" indent="-230400">
              <a:lnSpc>
                <a:spcPct val="120000"/>
              </a:lnSpc>
              <a:spcBef>
                <a:spcPts val="0"/>
              </a:spcBef>
            </a:pPr>
            <a:r>
              <a:rPr lang="en-GB" sz="1600" dirty="0"/>
              <a:t>Driven by the </a:t>
            </a:r>
            <a:r>
              <a:rPr lang="en-GB" sz="1600" b="1" dirty="0"/>
              <a:t>need for choice and compatibility in clinical care, and the advantages of workforce diversity </a:t>
            </a:r>
          </a:p>
          <a:p>
            <a:pPr marL="230400" indent="-230400">
              <a:lnSpc>
                <a:spcPct val="120000"/>
              </a:lnSpc>
              <a:spcBef>
                <a:spcPts val="0"/>
              </a:spcBef>
            </a:pPr>
            <a:r>
              <a:rPr lang="en-GB" sz="1600" dirty="0"/>
              <a:t>Ambition to </a:t>
            </a:r>
            <a:r>
              <a:rPr lang="en-GB" sz="1600" b="1" dirty="0"/>
              <a:t>empower local areas to recruit and appoint staff to reflect their local communities</a:t>
            </a:r>
            <a:r>
              <a:rPr lang="en-GB" sz="1600" dirty="0"/>
              <a:t>, and enable HEIs to utilise L6 (graduate) as well as L7 (post-graduate) training routes</a:t>
            </a:r>
          </a:p>
          <a:p>
            <a:pPr marL="230400" indent="-230400">
              <a:lnSpc>
                <a:spcPct val="120000"/>
              </a:lnSpc>
              <a:spcBef>
                <a:spcPts val="0"/>
              </a:spcBef>
              <a:buNone/>
            </a:pPr>
            <a:endParaRPr lang="en-GB" sz="1600" dirty="0"/>
          </a:p>
          <a:p>
            <a:pPr marL="230400" indent="-230400">
              <a:lnSpc>
                <a:spcPct val="120000"/>
              </a:lnSpc>
              <a:spcBef>
                <a:spcPts val="0"/>
              </a:spcBef>
            </a:pPr>
            <a:r>
              <a:rPr lang="en-GB" sz="1600" dirty="0"/>
              <a:t>Supported by:</a:t>
            </a:r>
          </a:p>
          <a:p>
            <a:pPr marL="573300" lvl="2" indent="-230400">
              <a:lnSpc>
                <a:spcPct val="120000"/>
              </a:lnSpc>
              <a:spcBef>
                <a:spcPts val="0"/>
              </a:spcBef>
            </a:pPr>
            <a:r>
              <a:rPr lang="en-GB" sz="1600" dirty="0"/>
              <a:t>Widening Participation sub-group of EMHP Curriculum Development Group</a:t>
            </a:r>
          </a:p>
          <a:p>
            <a:pPr marL="573300" lvl="2" indent="-230400">
              <a:lnSpc>
                <a:spcPct val="120000"/>
              </a:lnSpc>
              <a:spcBef>
                <a:spcPts val="0"/>
              </a:spcBef>
            </a:pPr>
            <a:r>
              <a:rPr lang="en-GB" sz="1600" dirty="0"/>
              <a:t>MHST Equalities and Diversities Group</a:t>
            </a:r>
          </a:p>
          <a:p>
            <a:pPr marL="230400" lvl="1" indent="-230400">
              <a:lnSpc>
                <a:spcPct val="120000"/>
              </a:lnSpc>
              <a:spcBef>
                <a:spcPts val="0"/>
              </a:spcBef>
              <a:buNone/>
            </a:pPr>
            <a:endParaRPr lang="en-GB" sz="1600" dirty="0"/>
          </a:p>
          <a:p>
            <a:pPr marL="230400" indent="-230400">
              <a:lnSpc>
                <a:spcPct val="120000"/>
              </a:lnSpc>
              <a:spcBef>
                <a:spcPts val="0"/>
              </a:spcBef>
            </a:pPr>
            <a:r>
              <a:rPr lang="en-GB" sz="1600" dirty="0"/>
              <a:t>Output so far include:</a:t>
            </a:r>
          </a:p>
          <a:p>
            <a:pPr marL="573300" lvl="2" indent="-230400">
              <a:lnSpc>
                <a:spcPct val="120000"/>
              </a:lnSpc>
              <a:spcBef>
                <a:spcPts val="0"/>
              </a:spcBef>
            </a:pPr>
            <a:r>
              <a:rPr lang="en-GB" sz="1600" dirty="0"/>
              <a:t>Case study of representative recruitment in Calderdale</a:t>
            </a:r>
          </a:p>
          <a:p>
            <a:pPr marL="573300" lvl="2" indent="-230400">
              <a:lnSpc>
                <a:spcPct val="120000"/>
              </a:lnSpc>
              <a:spcBef>
                <a:spcPts val="0"/>
              </a:spcBef>
            </a:pPr>
            <a:r>
              <a:rPr lang="en-GB" sz="1600" dirty="0"/>
              <a:t>Guidance on achieving workforce diversity in CWP Implementation Guide (forthcoming) and MHST Operating Manual V2 (forthcoming)</a:t>
            </a:r>
          </a:p>
          <a:p>
            <a:pPr marL="573300" lvl="2" indent="-230400">
              <a:lnSpc>
                <a:spcPct val="120000"/>
              </a:lnSpc>
              <a:spcBef>
                <a:spcPts val="0"/>
              </a:spcBef>
            </a:pPr>
            <a:r>
              <a:rPr lang="en-GB" sz="1600" dirty="0"/>
              <a:t>Factoring into senior CWP/EMHP work – ambitions for apprenticeship routes, ensuring HEIs continue to offer L6/7 routes into CWP PGDip</a:t>
            </a:r>
          </a:p>
          <a:p>
            <a:pPr marL="573300" lvl="2" indent="-230400">
              <a:lnSpc>
                <a:spcPct val="120000"/>
              </a:lnSpc>
              <a:spcBef>
                <a:spcPts val="0"/>
              </a:spcBef>
            </a:pPr>
            <a:r>
              <a:rPr lang="en-GB" sz="1600" dirty="0"/>
              <a:t>Analysis of HEE data on training cohort diversity</a:t>
            </a:r>
          </a:p>
          <a:p>
            <a:pPr marL="573300" lvl="2" indent="-230400">
              <a:lnSpc>
                <a:spcPct val="120000"/>
              </a:lnSpc>
              <a:spcBef>
                <a:spcPts val="0"/>
              </a:spcBef>
            </a:pPr>
            <a:r>
              <a:rPr lang="en-GB" sz="1600" dirty="0"/>
              <a:t>Analysis by HEIs of training cohort diversity</a:t>
            </a:r>
          </a:p>
          <a:p>
            <a:pPr marL="230400" lvl="1" indent="-230400">
              <a:lnSpc>
                <a:spcPct val="120000"/>
              </a:lnSpc>
              <a:spcBef>
                <a:spcPts val="0"/>
              </a:spcBef>
              <a:buNone/>
            </a:pPr>
            <a:endParaRPr lang="en-GB" sz="1600" dirty="0"/>
          </a:p>
          <a:p>
            <a:pPr marL="230400" indent="-230400">
              <a:lnSpc>
                <a:spcPct val="120000"/>
              </a:lnSpc>
              <a:spcBef>
                <a:spcPts val="0"/>
              </a:spcBef>
            </a:pPr>
            <a:r>
              <a:rPr lang="en-GB" sz="1600" dirty="0"/>
              <a:t>Planned work includes:</a:t>
            </a:r>
          </a:p>
          <a:p>
            <a:pPr marL="573300" lvl="2" indent="-230400">
              <a:lnSpc>
                <a:spcPct val="120000"/>
              </a:lnSpc>
              <a:spcBef>
                <a:spcPts val="0"/>
              </a:spcBef>
            </a:pPr>
            <a:r>
              <a:rPr lang="en-GB" sz="1600" dirty="0"/>
              <a:t>Survey of providers on representative recruitment and widening participation practices (April/spring 22)</a:t>
            </a:r>
          </a:p>
          <a:p>
            <a:pPr marL="230400" indent="-230400">
              <a:lnSpc>
                <a:spcPct val="100000"/>
              </a:lnSpc>
              <a:spcBef>
                <a:spcPts val="0"/>
              </a:spcBef>
            </a:pPr>
            <a:endParaRPr lang="en-GB" sz="1600" dirty="0"/>
          </a:p>
          <a:p>
            <a:pPr>
              <a:spcBef>
                <a:spcPts val="0"/>
              </a:spcBef>
            </a:pPr>
            <a:endParaRPr lang="en-GB" sz="1600" dirty="0"/>
          </a:p>
        </p:txBody>
      </p:sp>
    </p:spTree>
    <p:extLst>
      <p:ext uri="{BB962C8B-B14F-4D97-AF65-F5344CB8AC3E}">
        <p14:creationId xmlns:p14="http://schemas.microsoft.com/office/powerpoint/2010/main" val="244474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64" y="423316"/>
            <a:ext cx="9817553" cy="600007"/>
          </a:xfrm>
        </p:spPr>
        <p:txBody>
          <a:bodyPr lIns="91440" tIns="45720" rIns="91440" bIns="45720" anchor="t">
            <a:noAutofit/>
          </a:bodyPr>
          <a:lstStyle/>
          <a:p>
            <a:r>
              <a:rPr lang="en-GB" sz="3200" b="1" dirty="0">
                <a:solidFill>
                  <a:schemeClr val="bg2"/>
                </a:solidFill>
                <a:latin typeface="Arial"/>
                <a:cs typeface="Arial"/>
              </a:rPr>
              <a:t>The NHS Long Term Plan</a:t>
            </a:r>
            <a:endParaRPr lang="en-GB" sz="3200" b="1" dirty="0">
              <a:solidFill>
                <a:schemeClr val="bg2"/>
              </a:solidFill>
            </a:endParaRPr>
          </a:p>
        </p:txBody>
      </p:sp>
      <p:sp>
        <p:nvSpPr>
          <p:cNvPr id="7" name="Rectangle 6">
            <a:extLst>
              <a:ext uri="{FF2B5EF4-FFF2-40B4-BE49-F238E27FC236}">
                <a16:creationId xmlns:a16="http://schemas.microsoft.com/office/drawing/2014/main" id="{105DB1B6-34D2-43B1-9F98-44CDD34F8D4D}"/>
              </a:ext>
            </a:extLst>
          </p:cNvPr>
          <p:cNvSpPr/>
          <p:nvPr/>
        </p:nvSpPr>
        <p:spPr>
          <a:xfrm>
            <a:off x="3256433" y="4913174"/>
            <a:ext cx="2420226" cy="1384995"/>
          </a:xfrm>
          <a:prstGeom prst="rect">
            <a:avLst/>
          </a:prstGeom>
          <a:solidFill>
            <a:schemeClr val="accent5"/>
          </a:solidFill>
          <a:ln w="3175">
            <a:solidFill>
              <a:srgbClr val="4472C4"/>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Arial"/>
              </a:rPr>
              <a:t>Mental Health Support Teams (MHSTs)</a:t>
            </a:r>
          </a:p>
          <a:p>
            <a:pPr marL="213995" marR="0" lvl="0" indent="-2139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Arial"/>
                <a:ea typeface="+mn-ea"/>
                <a:cs typeface="Arial"/>
              </a:rPr>
              <a:t>MHSTs working in schools and colleges – early intervention and whole school approach across 20-25% of country by 2023</a:t>
            </a:r>
          </a:p>
        </p:txBody>
      </p:sp>
      <p:sp>
        <p:nvSpPr>
          <p:cNvPr id="40" name="Rectangle 39">
            <a:extLst>
              <a:ext uri="{FF2B5EF4-FFF2-40B4-BE49-F238E27FC236}">
                <a16:creationId xmlns:a16="http://schemas.microsoft.com/office/drawing/2014/main" id="{FACB0725-89C2-4BD1-8F16-FB735503B8C2}"/>
              </a:ext>
            </a:extLst>
          </p:cNvPr>
          <p:cNvSpPr/>
          <p:nvPr/>
        </p:nvSpPr>
        <p:spPr>
          <a:xfrm>
            <a:off x="938139" y="1144838"/>
            <a:ext cx="3218485" cy="1200329"/>
          </a:xfrm>
          <a:prstGeom prst="rect">
            <a:avLst/>
          </a:prstGeom>
          <a:solidFill>
            <a:schemeClr val="accent5"/>
          </a:solidFill>
          <a:ln>
            <a:solidFill>
              <a:srgbClr val="4472C4"/>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Arial"/>
              </a:rPr>
              <a:t>Four Week Waiting Times</a:t>
            </a:r>
          </a:p>
          <a:p>
            <a:pPr marL="128270" marR="0" lvl="0" indent="-1282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Arial"/>
                <a:ea typeface="+mn-ea"/>
                <a:cs typeface="Arial"/>
              </a:rPr>
              <a:t>Test approaches that could deliver 4ww times for access to NHS support, ahead of introducing new national waiting time standards for all children and young people who need specialist MH services</a:t>
            </a:r>
          </a:p>
        </p:txBody>
      </p:sp>
      <p:sp>
        <p:nvSpPr>
          <p:cNvPr id="8" name="Rectangle 7">
            <a:extLst>
              <a:ext uri="{FF2B5EF4-FFF2-40B4-BE49-F238E27FC236}">
                <a16:creationId xmlns:a16="http://schemas.microsoft.com/office/drawing/2014/main" id="{C1CD7452-CB3F-4D8C-B278-588BA6A96FE1}"/>
              </a:ext>
            </a:extLst>
          </p:cNvPr>
          <p:cNvSpPr/>
          <p:nvPr/>
        </p:nvSpPr>
        <p:spPr>
          <a:xfrm>
            <a:off x="5435111" y="1110347"/>
            <a:ext cx="2995709" cy="1200329"/>
          </a:xfrm>
          <a:prstGeom prst="rect">
            <a:avLst/>
          </a:prstGeom>
          <a:solidFill>
            <a:schemeClr val="bg2">
              <a:lumMod val="20000"/>
              <a:lumOff val="80000"/>
            </a:schemeClr>
          </a:solidFill>
          <a:ln>
            <a:solidFill>
              <a:srgbClr val="4472C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Eating Disorders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Boost investment in children and young people’s eating disorder services to continue seeing 95% of urgent cases within 1 week, and within 4 weeks for non-urgent cases.  </a:t>
            </a:r>
          </a:p>
        </p:txBody>
      </p:sp>
      <p:sp>
        <p:nvSpPr>
          <p:cNvPr id="9" name="Rectangle 8">
            <a:extLst>
              <a:ext uri="{FF2B5EF4-FFF2-40B4-BE49-F238E27FC236}">
                <a16:creationId xmlns:a16="http://schemas.microsoft.com/office/drawing/2014/main" id="{CE7C699D-C684-4C7E-8A0D-588FCAB8F27B}"/>
              </a:ext>
            </a:extLst>
          </p:cNvPr>
          <p:cNvSpPr/>
          <p:nvPr/>
        </p:nvSpPr>
        <p:spPr>
          <a:xfrm>
            <a:off x="8748865" y="1891217"/>
            <a:ext cx="2378770" cy="1569660"/>
          </a:xfrm>
          <a:prstGeom prst="rect">
            <a:avLst/>
          </a:prstGeom>
          <a:solidFill>
            <a:schemeClr val="bg2">
              <a:lumMod val="20000"/>
              <a:lumOff val="80000"/>
            </a:schemeClr>
          </a:solidFill>
          <a:ln w="6350">
            <a:solidFill>
              <a:srgbClr val="4472C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Crisis Services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With a single point of access through NHS 111, all children and young people experiencing crisis will be able to access crisis care 24 hours a day, 7 days a week by 2023/24</a:t>
            </a:r>
          </a:p>
        </p:txBody>
      </p:sp>
      <p:sp>
        <p:nvSpPr>
          <p:cNvPr id="10" name="Rectangle 9">
            <a:extLst>
              <a:ext uri="{FF2B5EF4-FFF2-40B4-BE49-F238E27FC236}">
                <a16:creationId xmlns:a16="http://schemas.microsoft.com/office/drawing/2014/main" id="{FE758C89-DF4D-4782-A219-62A0A4CEA5DD}"/>
              </a:ext>
            </a:extLst>
          </p:cNvPr>
          <p:cNvSpPr/>
          <p:nvPr/>
        </p:nvSpPr>
        <p:spPr>
          <a:xfrm>
            <a:off x="9415081" y="3609890"/>
            <a:ext cx="2142426" cy="1384995"/>
          </a:xfrm>
          <a:prstGeom prst="rect">
            <a:avLst/>
          </a:prstGeom>
          <a:solidFill>
            <a:schemeClr val="bg2">
              <a:lumMod val="20000"/>
              <a:lumOff val="80000"/>
            </a:schemeClr>
          </a:solidFill>
          <a:ln>
            <a:solidFill>
              <a:srgbClr val="4472C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Whole pathways, including inpatient beds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Extension of New Models of Care/Provider Collaboratives continue to drive integrated pathways </a:t>
            </a:r>
          </a:p>
        </p:txBody>
      </p:sp>
      <p:sp>
        <p:nvSpPr>
          <p:cNvPr id="11" name="Rectangle 10">
            <a:extLst>
              <a:ext uri="{FF2B5EF4-FFF2-40B4-BE49-F238E27FC236}">
                <a16:creationId xmlns:a16="http://schemas.microsoft.com/office/drawing/2014/main" id="{D1B21063-934D-4606-B570-B41345417403}"/>
              </a:ext>
            </a:extLst>
          </p:cNvPr>
          <p:cNvSpPr/>
          <p:nvPr/>
        </p:nvSpPr>
        <p:spPr>
          <a:xfrm>
            <a:off x="331264" y="4696186"/>
            <a:ext cx="2663329" cy="1384995"/>
          </a:xfrm>
          <a:prstGeom prst="rect">
            <a:avLst/>
          </a:prstGeom>
          <a:solidFill>
            <a:schemeClr val="accent5"/>
          </a:solidFill>
          <a:ln w="3175">
            <a:solidFill>
              <a:srgbClr val="0070C0"/>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Arial"/>
              </a:rPr>
              <a:t>Access</a:t>
            </a:r>
          </a:p>
          <a:p>
            <a:pPr marL="213995" marR="0" lvl="0" indent="-2139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sng" strike="noStrike" kern="1200" cap="none" spc="0" normalizeH="0" baseline="0" noProof="0" dirty="0">
                <a:ln>
                  <a:noFill/>
                </a:ln>
                <a:solidFill>
                  <a:srgbClr val="FFFFFF"/>
                </a:solidFill>
                <a:effectLst/>
                <a:uLnTx/>
                <a:uFillTx/>
                <a:latin typeface="Arial"/>
                <a:ea typeface="+mn-ea"/>
                <a:cs typeface="Arial"/>
              </a:rPr>
              <a:t>MHSTs form part of the commitment</a:t>
            </a:r>
            <a:r>
              <a:rPr kumimoji="0" lang="en-GB" sz="1200" b="0" i="0" u="none" strike="noStrike" kern="1200" cap="none" spc="0" normalizeH="0" baseline="0" noProof="0" dirty="0">
                <a:ln>
                  <a:noFill/>
                </a:ln>
                <a:solidFill>
                  <a:srgbClr val="FFFFFF"/>
                </a:solidFill>
                <a:effectLst/>
                <a:uLnTx/>
                <a:uFillTx/>
                <a:latin typeface="Arial"/>
                <a:ea typeface="+mn-ea"/>
                <a:cs typeface="Arial"/>
              </a:rPr>
              <a:t> that by 2023/24, at least an additional 345,000 children and young people aged 0-25 will be able to access NHS-funded mental health services</a:t>
            </a:r>
          </a:p>
        </p:txBody>
      </p:sp>
      <p:sp>
        <p:nvSpPr>
          <p:cNvPr id="12" name="Rectangle 11">
            <a:extLst>
              <a:ext uri="{FF2B5EF4-FFF2-40B4-BE49-F238E27FC236}">
                <a16:creationId xmlns:a16="http://schemas.microsoft.com/office/drawing/2014/main" id="{FFA1426A-244F-4AA3-BE39-1DD7BA912A49}"/>
              </a:ext>
            </a:extLst>
          </p:cNvPr>
          <p:cNvSpPr/>
          <p:nvPr/>
        </p:nvSpPr>
        <p:spPr>
          <a:xfrm>
            <a:off x="503755" y="3016714"/>
            <a:ext cx="2222474" cy="1015663"/>
          </a:xfrm>
          <a:prstGeom prst="rect">
            <a:avLst/>
          </a:prstGeom>
          <a:solidFill>
            <a:schemeClr val="bg2">
              <a:lumMod val="20000"/>
              <a:lumOff val="80000"/>
            </a:schemeClr>
          </a:solidFill>
          <a:ln>
            <a:solidFill>
              <a:srgbClr val="4472C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Digital Therapies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Develop digitally enabled care pathways for children and young people in ways which increase inclusion </a:t>
            </a:r>
          </a:p>
        </p:txBody>
      </p:sp>
      <p:sp>
        <p:nvSpPr>
          <p:cNvPr id="13" name="Rectangle 12">
            <a:extLst>
              <a:ext uri="{FF2B5EF4-FFF2-40B4-BE49-F238E27FC236}">
                <a16:creationId xmlns:a16="http://schemas.microsoft.com/office/drawing/2014/main" id="{837949D3-3A6F-432A-B1D8-6FCDB551DF72}"/>
              </a:ext>
            </a:extLst>
          </p:cNvPr>
          <p:cNvSpPr/>
          <p:nvPr/>
        </p:nvSpPr>
        <p:spPr>
          <a:xfrm>
            <a:off x="6066095" y="5152019"/>
            <a:ext cx="4610380" cy="1384995"/>
          </a:xfrm>
          <a:prstGeom prst="rect">
            <a:avLst/>
          </a:prstGeom>
          <a:solidFill>
            <a:schemeClr val="bg2">
              <a:lumMod val="20000"/>
              <a:lumOff val="80000"/>
            </a:schemeClr>
          </a:solidFill>
          <a:ln>
            <a:solidFill>
              <a:srgbClr val="4472C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Wider Commitments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Additional investment in Youth Justice services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Reduced waiting times and increased support for children and young people  with learning disabilities and/or autism</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6,000 highly vulnerable children with complex trauma will receive consultation, advice, assessment, treatment and transition into integrated services</a:t>
            </a:r>
          </a:p>
        </p:txBody>
      </p:sp>
      <p:grpSp>
        <p:nvGrpSpPr>
          <p:cNvPr id="5" name="Group 4">
            <a:extLst>
              <a:ext uri="{FF2B5EF4-FFF2-40B4-BE49-F238E27FC236}">
                <a16:creationId xmlns:a16="http://schemas.microsoft.com/office/drawing/2014/main" id="{12D0F096-469F-40FD-A6CD-D2E6BE99B553}"/>
              </a:ext>
            </a:extLst>
          </p:cNvPr>
          <p:cNvGrpSpPr/>
          <p:nvPr/>
        </p:nvGrpSpPr>
        <p:grpSpPr>
          <a:xfrm>
            <a:off x="2982779" y="2466242"/>
            <a:ext cx="5392871" cy="2186591"/>
            <a:chOff x="2878666" y="2209800"/>
            <a:chExt cx="5672667" cy="2743200"/>
          </a:xfrm>
        </p:grpSpPr>
        <p:sp>
          <p:nvSpPr>
            <p:cNvPr id="3" name="Rectangle: Rounded Corners 2">
              <a:extLst>
                <a:ext uri="{FF2B5EF4-FFF2-40B4-BE49-F238E27FC236}">
                  <a16:creationId xmlns:a16="http://schemas.microsoft.com/office/drawing/2014/main" id="{DF25742F-DE59-4E18-9704-55D62D7AF9C7}"/>
                </a:ext>
              </a:extLst>
            </p:cNvPr>
            <p:cNvSpPr/>
            <p:nvPr/>
          </p:nvSpPr>
          <p:spPr>
            <a:xfrm>
              <a:off x="2878666" y="2209800"/>
              <a:ext cx="5672667" cy="2743200"/>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1ACDBC50-2BB3-4750-BF6C-6AC68DEF7EAA}"/>
                </a:ext>
              </a:extLst>
            </p:cNvPr>
            <p:cNvSpPr/>
            <p:nvPr/>
          </p:nvSpPr>
          <p:spPr>
            <a:xfrm>
              <a:off x="3017119" y="2480349"/>
              <a:ext cx="3389182" cy="1804919"/>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70C0"/>
                  </a:solidFill>
                  <a:effectLst/>
                  <a:uLnTx/>
                  <a:uFillTx/>
                  <a:latin typeface="Arial"/>
                  <a:ea typeface="+mn-ea"/>
                  <a:cs typeface="Arial"/>
                </a:rPr>
                <a:t>Comprehensive offer for 0-25 year olds integrated across health, social care, education, and the voluntary sector to address health inequalities</a:t>
              </a:r>
            </a:p>
          </p:txBody>
        </p:sp>
        <p:cxnSp>
          <p:nvCxnSpPr>
            <p:cNvPr id="62" name="Straight Arrow Connector 61"/>
            <p:cNvCxnSpPr/>
            <p:nvPr/>
          </p:nvCxnSpPr>
          <p:spPr>
            <a:xfrm flipV="1">
              <a:off x="3356915" y="3600741"/>
              <a:ext cx="2836940" cy="8466"/>
            </a:xfrm>
            <a:prstGeom prst="straightConnector1">
              <a:avLst/>
            </a:prstGeom>
            <a:ln>
              <a:solidFill>
                <a:srgbClr val="4472C4"/>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FB459C40-450B-4D7E-B224-62128F413B55}"/>
                </a:ext>
              </a:extLst>
            </p:cNvPr>
            <p:cNvPicPr>
              <a:picLocks noChangeAspect="1"/>
            </p:cNvPicPr>
            <p:nvPr/>
          </p:nvPicPr>
          <p:blipFill>
            <a:blip r:embed="rId3"/>
            <a:stretch>
              <a:fillRect/>
            </a:stretch>
          </p:blipFill>
          <p:spPr>
            <a:xfrm rot="600000">
              <a:off x="6445955" y="2291837"/>
              <a:ext cx="1811802" cy="2579269"/>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 name="Picture 60"/>
            <p:cNvPicPr/>
            <p:nvPr/>
          </p:nvPicPr>
          <p:blipFill rotWithShape="1">
            <a:blip r:embed="rId4">
              <a:extLst>
                <a:ext uri="{28A0092B-C50C-407E-A947-70E740481C1C}">
                  <a14:useLocalDpi xmlns:a14="http://schemas.microsoft.com/office/drawing/2010/main" val="0"/>
                </a:ext>
              </a:extLst>
            </a:blip>
            <a:srcRect l="25251" t="33612" r="37773" b="51348"/>
            <a:stretch/>
          </p:blipFill>
          <p:spPr bwMode="auto">
            <a:xfrm>
              <a:off x="3050543" y="4145303"/>
              <a:ext cx="3228334" cy="734253"/>
            </a:xfrm>
            <a:prstGeom prst="rect">
              <a:avLst/>
            </a:prstGeom>
            <a:ln>
              <a:solidFill>
                <a:schemeClr val="bg1"/>
              </a:solid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98490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190F3-9E6A-4D6B-BB8D-94985172D09C}"/>
              </a:ext>
            </a:extLst>
          </p:cNvPr>
          <p:cNvSpPr>
            <a:spLocks noGrp="1"/>
          </p:cNvSpPr>
          <p:nvPr>
            <p:ph type="title"/>
          </p:nvPr>
        </p:nvSpPr>
        <p:spPr>
          <a:xfrm>
            <a:off x="243393" y="223399"/>
            <a:ext cx="9224010" cy="344053"/>
          </a:xfrm>
        </p:spPr>
        <p:txBody>
          <a:bodyPr/>
          <a:lstStyle/>
          <a:p>
            <a:r>
              <a:rPr lang="en-GB" sz="2600" b="1"/>
              <a:t>Significant new funds for CYPMH in NHS Long Term Plan</a:t>
            </a:r>
            <a:br>
              <a:rPr lang="en-GB" sz="2400" b="1"/>
            </a:br>
            <a:endParaRPr lang="en-GB" sz="2400" b="1"/>
          </a:p>
        </p:txBody>
      </p:sp>
      <p:graphicFrame>
        <p:nvGraphicFramePr>
          <p:cNvPr id="5" name="Table 4">
            <a:extLst>
              <a:ext uri="{FF2B5EF4-FFF2-40B4-BE49-F238E27FC236}">
                <a16:creationId xmlns:a16="http://schemas.microsoft.com/office/drawing/2014/main" id="{DF3B48A3-3B81-4E48-B7F6-C8DE5E8E8725}"/>
              </a:ext>
            </a:extLst>
          </p:cNvPr>
          <p:cNvGraphicFramePr>
            <a:graphicFrameLocks noGrp="1"/>
          </p:cNvGraphicFramePr>
          <p:nvPr/>
        </p:nvGraphicFramePr>
        <p:xfrm>
          <a:off x="1565911" y="655866"/>
          <a:ext cx="5943599" cy="3980111"/>
        </p:xfrm>
        <a:graphic>
          <a:graphicData uri="http://schemas.openxmlformats.org/drawingml/2006/table">
            <a:tbl>
              <a:tblPr firstRow="1" firstCol="1" bandRow="1"/>
              <a:tblGrid>
                <a:gridCol w="1112375">
                  <a:extLst>
                    <a:ext uri="{9D8B030D-6E8A-4147-A177-3AD203B41FA5}">
                      <a16:colId xmlns:a16="http://schemas.microsoft.com/office/drawing/2014/main" val="2030424234"/>
                    </a:ext>
                  </a:extLst>
                </a:gridCol>
                <a:gridCol w="999161">
                  <a:extLst>
                    <a:ext uri="{9D8B030D-6E8A-4147-A177-3AD203B41FA5}">
                      <a16:colId xmlns:a16="http://schemas.microsoft.com/office/drawing/2014/main" val="4075351065"/>
                    </a:ext>
                  </a:extLst>
                </a:gridCol>
                <a:gridCol w="631663">
                  <a:extLst>
                    <a:ext uri="{9D8B030D-6E8A-4147-A177-3AD203B41FA5}">
                      <a16:colId xmlns:a16="http://schemas.microsoft.com/office/drawing/2014/main" val="2788289612"/>
                    </a:ext>
                  </a:extLst>
                </a:gridCol>
                <a:gridCol w="628650">
                  <a:extLst>
                    <a:ext uri="{9D8B030D-6E8A-4147-A177-3AD203B41FA5}">
                      <a16:colId xmlns:a16="http://schemas.microsoft.com/office/drawing/2014/main" val="1858491430"/>
                    </a:ext>
                  </a:extLst>
                </a:gridCol>
                <a:gridCol w="628650">
                  <a:extLst>
                    <a:ext uri="{9D8B030D-6E8A-4147-A177-3AD203B41FA5}">
                      <a16:colId xmlns:a16="http://schemas.microsoft.com/office/drawing/2014/main" val="1576713775"/>
                    </a:ext>
                  </a:extLst>
                </a:gridCol>
                <a:gridCol w="560070">
                  <a:extLst>
                    <a:ext uri="{9D8B030D-6E8A-4147-A177-3AD203B41FA5}">
                      <a16:colId xmlns:a16="http://schemas.microsoft.com/office/drawing/2014/main" val="3728639705"/>
                    </a:ext>
                  </a:extLst>
                </a:gridCol>
                <a:gridCol w="582930">
                  <a:extLst>
                    <a:ext uri="{9D8B030D-6E8A-4147-A177-3AD203B41FA5}">
                      <a16:colId xmlns:a16="http://schemas.microsoft.com/office/drawing/2014/main" val="2239290156"/>
                    </a:ext>
                  </a:extLst>
                </a:gridCol>
                <a:gridCol w="800100">
                  <a:extLst>
                    <a:ext uri="{9D8B030D-6E8A-4147-A177-3AD203B41FA5}">
                      <a16:colId xmlns:a16="http://schemas.microsoft.com/office/drawing/2014/main" val="1091148059"/>
                    </a:ext>
                  </a:extLst>
                </a:gridCol>
              </a:tblGrid>
              <a:tr h="578338">
                <a:tc rowSpan="2" gridSpan="2">
                  <a:txBody>
                    <a:bodyPr/>
                    <a:lstStyle/>
                    <a:p>
                      <a:endParaRPr lang="en-GB" sz="1000"/>
                    </a:p>
                  </a:txBody>
                  <a:tcPr marL="51435" marR="51435" marT="25718" marB="25718"/>
                </a:tc>
                <a:tc rowSpan="2" hMerge="1">
                  <a:txBody>
                    <a:bodyPr/>
                    <a:lstStyle/>
                    <a:p>
                      <a:endParaRPr lang="en-GB"/>
                    </a:p>
                  </a:txBody>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Baseline Year</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Year 1</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Year 2</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[FYFVMH Ends]</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Year 3</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Year 4</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Year 5</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[Settlement Ends]</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45398686"/>
                  </a:ext>
                </a:extLst>
              </a:tr>
              <a:tr h="328346">
                <a:tc gridSpan="2" vMerge="1">
                  <a:txBody>
                    <a:bodyPr/>
                    <a:lstStyle/>
                    <a:p>
                      <a:endParaRPr lang="en-GB"/>
                    </a:p>
                  </a:txBody>
                  <a:tcPr/>
                </a:tc>
                <a:tc hMerge="1" vMerge="1">
                  <a:txBody>
                    <a:bodyPr/>
                    <a:lstStyle/>
                    <a:p>
                      <a:endParaRPr lang="en-GB"/>
                    </a:p>
                  </a:txBody>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2018/19</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2019/20</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2020/21</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2021/22</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2022/23</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2023/24</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52389228"/>
                  </a:ext>
                </a:extLst>
              </a:tr>
              <a:tr h="344249">
                <a:tc rowSpan="3">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Children and Young People’s Community and Crisis</a:t>
                      </a: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Central / Transformation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65</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68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49</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113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150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218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305811"/>
                  </a:ext>
                </a:extLst>
              </a:tr>
              <a:tr h="226657">
                <a:tc vMerge="1">
                  <a:txBody>
                    <a:bodyPr/>
                    <a:lstStyle/>
                    <a:p>
                      <a:endParaRPr lang="en-GB"/>
                    </a:p>
                  </a:txBody>
                  <a:tcPr/>
                </a:tc>
                <a:tc>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CCG baselines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170</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195</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231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261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319</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383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594304"/>
                  </a:ext>
                </a:extLst>
              </a:tr>
              <a:tr h="157970">
                <a:tc vMerge="1">
                  <a:txBody>
                    <a:bodyPr/>
                    <a:lstStyle/>
                    <a:p>
                      <a:endParaRPr lang="en-GB"/>
                    </a:p>
                  </a:txBody>
                  <a:tcPr/>
                </a:tc>
                <a:tc>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Total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235</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263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280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375</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469</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601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12778593"/>
                  </a:ext>
                </a:extLst>
              </a:tr>
              <a:tr h="328346">
                <a:tc rowSpan="3">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Children and Young People’s Eating Disorders</a:t>
                      </a: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Central / Transformation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432443"/>
                  </a:ext>
                </a:extLst>
              </a:tr>
              <a:tr h="226657">
                <a:tc vMerge="1">
                  <a:txBody>
                    <a:bodyPr/>
                    <a:lstStyle/>
                    <a:p>
                      <a:endParaRPr lang="en-GB"/>
                    </a:p>
                  </a:txBody>
                  <a:tcPr/>
                </a:tc>
                <a:tc>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CCG baselines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30</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41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52</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53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53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54</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002751"/>
                  </a:ext>
                </a:extLst>
              </a:tr>
              <a:tr h="227046">
                <a:tc vMerge="1">
                  <a:txBody>
                    <a:bodyPr/>
                    <a:lstStyle/>
                    <a:p>
                      <a:endParaRPr lang="en-GB"/>
                    </a:p>
                  </a:txBody>
                  <a:tcPr/>
                </a:tc>
                <a:tc>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Total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30</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41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52</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53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53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54</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728530631"/>
                  </a:ext>
                </a:extLst>
              </a:tr>
              <a:tr h="344249">
                <a:tc rowSpan="3">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Mental Health Support Teams (MHSTs) and 4 week waiting time pilots</a:t>
                      </a: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Central / Transformation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24</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76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115</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136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185</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249</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049723"/>
                  </a:ext>
                </a:extLst>
              </a:tr>
              <a:tr h="226657">
                <a:tc vMerge="1">
                  <a:txBody>
                    <a:bodyPr/>
                    <a:lstStyle/>
                    <a:p>
                      <a:endParaRPr lang="en-GB"/>
                    </a:p>
                  </a:txBody>
                  <a:tcPr/>
                </a:tc>
                <a:tc>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CCG baselines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568892"/>
                  </a:ext>
                </a:extLst>
              </a:tr>
              <a:tr h="268569">
                <a:tc vMerge="1">
                  <a:txBody>
                    <a:bodyPr/>
                    <a:lstStyle/>
                    <a:p>
                      <a:endParaRPr lang="en-GB"/>
                    </a:p>
                  </a:txBody>
                  <a:tcPr/>
                </a:tc>
                <a:tc>
                  <a:txBody>
                    <a:bodyPr/>
                    <a:lstStyle/>
                    <a:p>
                      <a:pP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Total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24</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76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115</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136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185</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Bef>
                          <a:spcPts val="600"/>
                        </a:spcBef>
                        <a:spcAft>
                          <a:spcPts val="0"/>
                        </a:spcAft>
                      </a:pPr>
                      <a:r>
                        <a:rPr lang="en-GB" sz="1000" i="1">
                          <a:effectLst/>
                          <a:latin typeface="Arial" panose="020B0604020202020204" pitchFamily="34" charset="0"/>
                          <a:ea typeface="Calibri" panose="020F0502020204030204" pitchFamily="34" charset="0"/>
                          <a:cs typeface="Arial" panose="020B0604020202020204" pitchFamily="34" charset="0"/>
                        </a:rPr>
                        <a:t>249</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33963819"/>
                  </a:ext>
                </a:extLst>
              </a:tr>
              <a:tr h="344249">
                <a:tc rowSpan="3">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Children and Young People’s (CYP) Mental Health Total</a:t>
                      </a: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Central / Transformation</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89</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144</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164</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249</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335</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467</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42866372"/>
                  </a:ext>
                </a:extLst>
              </a:tr>
              <a:tr h="220808">
                <a:tc vMerge="1">
                  <a:txBody>
                    <a:bodyPr/>
                    <a:lstStyle/>
                    <a:p>
                      <a:endParaRPr lang="en-GB"/>
                    </a:p>
                  </a:txBody>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CCG baselines</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200</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236</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283</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314</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372</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437</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619598141"/>
                  </a:ext>
                </a:extLst>
              </a:tr>
              <a:tr h="157970">
                <a:tc vMerge="1">
                  <a:txBody>
                    <a:bodyPr/>
                    <a:lstStyle/>
                    <a:p>
                      <a:endParaRPr lang="en-GB"/>
                    </a:p>
                  </a:txBody>
                  <a:tcPr/>
                </a:tc>
                <a:tc>
                  <a:txBody>
                    <a:bodyPr/>
                    <a:lstStyle/>
                    <a:p>
                      <a:pP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Total</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289</a:t>
                      </a: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380</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447</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563</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i="1">
                          <a:effectLst/>
                          <a:latin typeface="Arial" panose="020B0604020202020204" pitchFamily="34" charset="0"/>
                          <a:ea typeface="Calibri" panose="020F0502020204030204" pitchFamily="34" charset="0"/>
                          <a:cs typeface="Arial" panose="020B0604020202020204" pitchFamily="34" charset="0"/>
                        </a:rPr>
                        <a:t>707</a:t>
                      </a:r>
                      <a:endParaRPr lang="en-GB" sz="1000" b="1">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Bef>
                          <a:spcPts val="600"/>
                        </a:spcBef>
                        <a:spcAft>
                          <a:spcPts val="0"/>
                        </a:spcAft>
                      </a:pPr>
                      <a:r>
                        <a:rPr lang="en-GB" sz="1000" b="1" i="1" dirty="0">
                          <a:effectLst/>
                          <a:latin typeface="Arial" panose="020B0604020202020204" pitchFamily="34" charset="0"/>
                          <a:ea typeface="Calibri" panose="020F0502020204030204" pitchFamily="34" charset="0"/>
                          <a:cs typeface="Arial" panose="020B0604020202020204" pitchFamily="34" charset="0"/>
                        </a:rPr>
                        <a:t>904</a:t>
                      </a:r>
                      <a:endParaRPr lang="en-GB" sz="1000" b="1" dirty="0">
                        <a:effectLst/>
                        <a:latin typeface="Arial" panose="020B0604020202020204" pitchFamily="34" charset="0"/>
                        <a:ea typeface="Calibri" panose="020F0502020204030204" pitchFamily="34" charset="0"/>
                        <a:cs typeface="Times New Roman" panose="02020603050405020304" pitchFamily="18" charset="0"/>
                      </a:endParaRPr>
                    </a:p>
                  </a:txBody>
                  <a:tcPr marL="21500" marR="21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12598060"/>
                  </a:ext>
                </a:extLst>
              </a:tr>
            </a:tbl>
          </a:graphicData>
        </a:graphic>
      </p:graphicFrame>
      <p:graphicFrame>
        <p:nvGraphicFramePr>
          <p:cNvPr id="6" name="Chart 5">
            <a:extLst>
              <a:ext uri="{FF2B5EF4-FFF2-40B4-BE49-F238E27FC236}">
                <a16:creationId xmlns:a16="http://schemas.microsoft.com/office/drawing/2014/main" id="{51FE5F77-6759-4EB7-92E6-678C8B744C2B}"/>
              </a:ext>
            </a:extLst>
          </p:cNvPr>
          <p:cNvGraphicFramePr>
            <a:graphicFrameLocks/>
          </p:cNvGraphicFramePr>
          <p:nvPr/>
        </p:nvGraphicFramePr>
        <p:xfrm>
          <a:off x="1657350" y="4724391"/>
          <a:ext cx="5939861" cy="213361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47B036EA-051F-4AC9-BC14-608E4F93BD6A}"/>
              </a:ext>
            </a:extLst>
          </p:cNvPr>
          <p:cNvSpPr/>
          <p:nvPr/>
        </p:nvSpPr>
        <p:spPr>
          <a:xfrm>
            <a:off x="7620375" y="1079213"/>
            <a:ext cx="4255394" cy="1612557"/>
          </a:xfrm>
          <a:prstGeom prst="rect">
            <a:avLst/>
          </a:prstGeom>
        </p:spPr>
        <p:txBody>
          <a:bodyPr wrap="square" lIns="91440" tIns="45720" rIns="91440" bIns="45720" anchor="t">
            <a:spAutoFit/>
          </a:bodyPr>
          <a:lstStyle/>
          <a:p>
            <a:pPr marL="0" marR="0" lvl="0" indent="0" algn="l" defTabSz="342900" rtl="0" eaLnBrk="1" fontAlgn="auto" latinLnBrk="0" hangingPunct="1">
              <a:lnSpc>
                <a:spcPct val="107000"/>
              </a:lnSpc>
              <a:spcBef>
                <a:spcPts val="338"/>
              </a:spcBef>
              <a:spcAft>
                <a:spcPts val="338"/>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a:ea typeface="Calibri" panose="020F0502020204030204" pitchFamily="34" charset="0"/>
                <a:cs typeface="Times New Roman"/>
              </a:rPr>
              <a:t>Over £900m in additional funding has been made available during the Long Term Plan period</a:t>
            </a:r>
          </a:p>
          <a:p>
            <a:pPr marL="0" marR="0" lvl="0" indent="0" algn="l" defTabSz="342900" rtl="0" eaLnBrk="1" fontAlgn="auto" latinLnBrk="0" hangingPunct="1">
              <a:lnSpc>
                <a:spcPct val="107000"/>
              </a:lnSpc>
              <a:spcBef>
                <a:spcPts val="338"/>
              </a:spcBef>
              <a:spcAft>
                <a:spcPts val="338"/>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a:ea typeface="Calibri" panose="020F0502020204030204" pitchFamily="34" charset="0"/>
                <a:cs typeface="Times New Roman"/>
              </a:rPr>
              <a:t>This is on top of existing mental health spend before 2018/19</a:t>
            </a:r>
          </a:p>
          <a:p>
            <a:pPr marL="0" marR="0" lvl="0" indent="0" algn="l" defTabSz="342900" rtl="0" eaLnBrk="1" fontAlgn="auto" latinLnBrk="0" hangingPunct="1">
              <a:lnSpc>
                <a:spcPct val="107000"/>
              </a:lnSpc>
              <a:spcBef>
                <a:spcPts val="338"/>
              </a:spcBef>
              <a:spcAft>
                <a:spcPts val="338"/>
              </a:spcAft>
              <a:buClrTx/>
              <a:buSzTx/>
              <a:buFontTx/>
              <a:buNone/>
              <a:tabLst/>
              <a:defRPr/>
            </a:pPr>
            <a:endParaRPr kumimoji="0" lang="en-GB" sz="1400" b="1" i="0" u="none" strike="noStrike" kern="1200" cap="none" spc="0" normalizeH="0" baseline="0" noProof="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EC0F6C3-25DF-4BCF-A9B1-706DB4B5CFF5}"/>
              </a:ext>
            </a:extLst>
          </p:cNvPr>
          <p:cNvSpPr/>
          <p:nvPr/>
        </p:nvSpPr>
        <p:spPr>
          <a:xfrm>
            <a:off x="7856596" y="1946811"/>
            <a:ext cx="4335404" cy="4686796"/>
          </a:xfrm>
          <a:prstGeom prst="rect">
            <a:avLst/>
          </a:prstGeom>
        </p:spPr>
        <p:txBody>
          <a:bodyPr wrap="square" lIns="91440" tIns="45720" rIns="91440" bIns="45720" anchor="t">
            <a:spAutoFit/>
          </a:bodyPr>
          <a:lstStyle/>
          <a:p>
            <a:pPr marL="0" marR="0" lvl="0" indent="0" algn="l" defTabSz="342900" rtl="0" eaLnBrk="1" fontAlgn="auto" latinLnBrk="0" hangingPunct="1">
              <a:lnSpc>
                <a:spcPct val="107000"/>
              </a:lnSpc>
              <a:spcBef>
                <a:spcPts val="338"/>
              </a:spcBef>
              <a:spcAft>
                <a:spcPts val="338"/>
              </a:spcAft>
              <a:buClrTx/>
              <a:buSzTx/>
              <a:buFontTx/>
              <a:buNone/>
              <a:tabLst/>
              <a:defRPr/>
            </a:pPr>
            <a:endParaRPr kumimoji="0" lang="en-GB" sz="1400" b="1" i="0" u="none" strike="noStrike" kern="1200" cap="none" spc="0" normalizeH="0" baseline="0" noProof="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338"/>
              </a:spcBef>
              <a:spcAft>
                <a:spcPts val="338"/>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a:ea typeface="Calibri" panose="020F0502020204030204" pitchFamily="34" charset="0"/>
                <a:cs typeface="Times New Roman"/>
              </a:rPr>
              <a:t>Main funding streams are: </a:t>
            </a:r>
            <a:endParaRPr kumimoji="0" lang="en-GB" sz="1400" b="1" i="0" u="none" strike="noStrike" kern="1200" cap="none" spc="0" normalizeH="0" baseline="0" noProof="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338"/>
              </a:spcBef>
              <a:spcAft>
                <a:spcPts val="338"/>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a:rPr>
              <a:t>Growth in existing CYP Mental Health services (CAMHS) and CYP crisis</a:t>
            </a:r>
          </a:p>
          <a:p>
            <a:pPr marL="128270" marR="0" lvl="0" indent="-128270" algn="l" defTabSz="342900" rtl="0" eaLnBrk="1" fontAlgn="auto" latinLnBrk="0" hangingPunct="1">
              <a:lnSpc>
                <a:spcPct val="107000"/>
              </a:lnSpc>
              <a:spcBef>
                <a:spcPts val="338"/>
              </a:spcBef>
              <a:spcAft>
                <a:spcPts val="338"/>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a:rPr>
              <a:t>Continued expansion of CYPMH community eating disorder services to meet the access standard</a:t>
            </a:r>
          </a:p>
          <a:p>
            <a:pPr marL="128270" marR="0" lvl="0" indent="-128270" algn="l" defTabSz="342900" rtl="0" eaLnBrk="1" fontAlgn="auto" latinLnBrk="0" hangingPunct="1">
              <a:lnSpc>
                <a:spcPct val="107000"/>
              </a:lnSpc>
              <a:spcBef>
                <a:spcPts val="338"/>
              </a:spcBef>
              <a:spcAft>
                <a:spcPts val="338"/>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a:rPr>
              <a:t>Implementation of Mental Health Support Teams in schools and colleges</a:t>
            </a:r>
          </a:p>
          <a:p>
            <a:pPr marL="0" marR="0" lvl="0" indent="0" algn="l" defTabSz="342900" rtl="0" eaLnBrk="1" fontAlgn="auto" latinLnBrk="0" hangingPunct="1">
              <a:lnSpc>
                <a:spcPct val="107000"/>
              </a:lnSpc>
              <a:spcBef>
                <a:spcPts val="338"/>
              </a:spcBef>
              <a:spcAft>
                <a:spcPts val="338"/>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a:rPr>
              <a:t> </a:t>
            </a:r>
            <a:r>
              <a:rPr kumimoji="0" lang="en-GB" sz="1400" b="1" i="0" u="none" strike="noStrike" kern="1200" cap="none" spc="0" normalizeH="0" baseline="0" noProof="0">
                <a:ln>
                  <a:noFill/>
                </a:ln>
                <a:solidFill>
                  <a:srgbClr val="005EB8"/>
                </a:solidFill>
                <a:effectLst/>
                <a:uLnTx/>
                <a:uFillTx/>
                <a:latin typeface="Arial"/>
                <a:ea typeface="Calibri" panose="020F0502020204030204" pitchFamily="34" charset="0"/>
                <a:cs typeface="Times New Roman"/>
              </a:rPr>
              <a:t>£79m additional funding was made available in 2021/22 in response to the COVID-19 pandemic.</a:t>
            </a:r>
          </a:p>
          <a:p>
            <a:pPr marL="0" marR="0" lvl="0" indent="0" algn="l" defTabSz="342900" rtl="0" eaLnBrk="1" fontAlgn="auto" latinLnBrk="0" hangingPunct="1">
              <a:lnSpc>
                <a:spcPct val="107000"/>
              </a:lnSpc>
              <a:spcBef>
                <a:spcPts val="338"/>
              </a:spcBef>
              <a:spcAft>
                <a:spcPts val="338"/>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a:rPr>
              <a:t>This funding forms part of the £500 million for mental health announced at the 2021 to 2022 spending review. </a:t>
            </a:r>
            <a:r>
              <a:rPr kumimoji="0" lang="en-GB" sz="1400" b="0" i="0" u="none" strike="noStrike" kern="1200" cap="none" spc="0" normalizeH="0" baseline="0" noProof="0">
                <a:ln>
                  <a:noFill/>
                </a:ln>
                <a:solidFill>
                  <a:srgbClr val="000000"/>
                </a:solidFill>
                <a:effectLst/>
                <a:uLnTx/>
                <a:uFillTx/>
                <a:latin typeface="Arial"/>
                <a:ea typeface="+mn-ea"/>
                <a:cs typeface="Times New Roman"/>
              </a:rPr>
              <a:t>It is being used to:</a:t>
            </a:r>
          </a:p>
          <a:p>
            <a:pPr marL="285750" marR="0" lvl="0" indent="-285750" algn="l" defTabSz="342900" rtl="0" eaLnBrk="1" fontAlgn="auto" latinLnBrk="0" hangingPunct="1">
              <a:lnSpc>
                <a:spcPct val="107000"/>
              </a:lnSpc>
              <a:spcBef>
                <a:spcPts val="338"/>
              </a:spcBef>
              <a:spcAft>
                <a:spcPts val="338"/>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a:ea typeface="+mn-ea"/>
                <a:cs typeface="Times New Roman"/>
              </a:rPr>
              <a:t>a</a:t>
            </a:r>
            <a:r>
              <a:rPr kumimoji="0" lang="en-GB" sz="1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a:rPr>
              <a:t>ccelerate MHST</a:t>
            </a:r>
          </a:p>
          <a:p>
            <a:pPr marL="285750" marR="0" lvl="0" indent="-285750" algn="l" defTabSz="342900" rtl="0" eaLnBrk="1" fontAlgn="auto" latinLnBrk="0" hangingPunct="1">
              <a:lnSpc>
                <a:spcPct val="107000"/>
              </a:lnSpc>
              <a:spcBef>
                <a:spcPts val="338"/>
              </a:spcBef>
              <a:spcAft>
                <a:spcPts val="338"/>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a:rPr>
              <a:t>Complete 4 week wait pilots</a:t>
            </a:r>
          </a:p>
          <a:p>
            <a:pPr marL="285750" marR="0" lvl="0" indent="-285750" algn="l" defTabSz="342900" rtl="0" eaLnBrk="1" fontAlgn="auto" latinLnBrk="0" hangingPunct="1">
              <a:lnSpc>
                <a:spcPct val="107000"/>
              </a:lnSpc>
              <a:spcBef>
                <a:spcPts val="338"/>
              </a:spcBef>
              <a:spcAft>
                <a:spcPts val="338"/>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a:rPr>
              <a:t>improve capacity for CYPMH community and crisis and eating disorder</a:t>
            </a:r>
          </a:p>
        </p:txBody>
      </p:sp>
      <p:sp>
        <p:nvSpPr>
          <p:cNvPr id="2" name="Rectangle 1">
            <a:extLst>
              <a:ext uri="{FF2B5EF4-FFF2-40B4-BE49-F238E27FC236}">
                <a16:creationId xmlns:a16="http://schemas.microsoft.com/office/drawing/2014/main" id="{CF5AA5C1-7DB5-4E04-B903-1E1CBF5D0EA6}"/>
              </a:ext>
            </a:extLst>
          </p:cNvPr>
          <p:cNvSpPr/>
          <p:nvPr/>
        </p:nvSpPr>
        <p:spPr>
          <a:xfrm>
            <a:off x="1485900" y="3060193"/>
            <a:ext cx="6111311" cy="853440"/>
          </a:xfrm>
          <a:prstGeom prst="rect">
            <a:avLst/>
          </a:prstGeom>
          <a:noFill/>
          <a:ln w="6032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868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8262DF-5827-4A4C-9A1C-EAB6CC2EE076}"/>
              </a:ext>
            </a:extLst>
          </p:cNvPr>
          <p:cNvSpPr>
            <a:spLocks noGrp="1"/>
          </p:cNvSpPr>
          <p:nvPr>
            <p:ph type="title"/>
          </p:nvPr>
        </p:nvSpPr>
        <p:spPr>
          <a:xfrm>
            <a:off x="145195" y="153790"/>
            <a:ext cx="9634909" cy="611649"/>
          </a:xfrm>
        </p:spPr>
        <p:txBody>
          <a:bodyPr lIns="91440" tIns="45720" rIns="91440" bIns="45720" anchor="t"/>
          <a:lstStyle/>
          <a:p>
            <a:r>
              <a:rPr lang="en-US" b="1" dirty="0">
                <a:latin typeface="Arial"/>
                <a:cs typeface="Arial"/>
              </a:rPr>
              <a:t>MHSTs: What has been achieved to date?</a:t>
            </a:r>
          </a:p>
        </p:txBody>
      </p:sp>
      <p:sp>
        <p:nvSpPr>
          <p:cNvPr id="4" name="Footer Placeholder 3">
            <a:extLst>
              <a:ext uri="{FF2B5EF4-FFF2-40B4-BE49-F238E27FC236}">
                <a16:creationId xmlns:a16="http://schemas.microsoft.com/office/drawing/2014/main" id="{7A44243B-3A78-4F63-B557-A9CC4EBC882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8692">
                    <a:lumMod val="60000"/>
                    <a:lumOff val="40000"/>
                  </a:srgbClr>
                </a:solidFill>
                <a:effectLst/>
                <a:uLnTx/>
                <a:uFillTx/>
                <a:latin typeface="Arial" charset="0"/>
                <a:cs typeface="Arial" charset="0"/>
              </a:rPr>
              <a:t>Presentation title</a:t>
            </a:r>
          </a:p>
        </p:txBody>
      </p:sp>
      <p:sp>
        <p:nvSpPr>
          <p:cNvPr id="7" name="Content Placeholder 6">
            <a:extLst>
              <a:ext uri="{FF2B5EF4-FFF2-40B4-BE49-F238E27FC236}">
                <a16:creationId xmlns:a16="http://schemas.microsoft.com/office/drawing/2014/main" id="{ED7CD763-A1C9-4D42-9332-F39B608E8056}"/>
              </a:ext>
            </a:extLst>
          </p:cNvPr>
          <p:cNvSpPr>
            <a:spLocks noGrp="1"/>
          </p:cNvSpPr>
          <p:nvPr>
            <p:ph sz="quarter" idx="10"/>
          </p:nvPr>
        </p:nvSpPr>
        <p:spPr>
          <a:xfrm>
            <a:off x="149601" y="856313"/>
            <a:ext cx="11954415" cy="611649"/>
          </a:xfrm>
          <a:solidFill>
            <a:schemeClr val="bg1"/>
          </a:solidFill>
          <a:ln>
            <a:solidFill>
              <a:schemeClr val="bg1"/>
            </a:solidFill>
          </a:ln>
        </p:spPr>
        <p:txBody>
          <a:bodyPr lIns="91440" tIns="45720" rIns="91440" bIns="45720" anchor="t"/>
          <a:lstStyle/>
          <a:p>
            <a:pPr marL="0" indent="0">
              <a:buNone/>
            </a:pPr>
            <a:r>
              <a:rPr lang="en-US" sz="1600" b="1" dirty="0">
                <a:latin typeface="Arial"/>
                <a:cs typeface="Arial"/>
              </a:rPr>
              <a:t>The Long-Term Plan Ambition: </a:t>
            </a:r>
            <a:r>
              <a:rPr lang="en-US" sz="1600" dirty="0">
                <a:latin typeface="Arial"/>
                <a:cs typeface="Arial"/>
              </a:rPr>
              <a:t>Mental Health Support Teams are being rolled-out to cover 20%-25% of the country by 2023</a:t>
            </a:r>
          </a:p>
          <a:p>
            <a:endParaRPr lang="en-US" dirty="0"/>
          </a:p>
        </p:txBody>
      </p:sp>
      <p:sp>
        <p:nvSpPr>
          <p:cNvPr id="8" name="TextBox 7">
            <a:extLst>
              <a:ext uri="{FF2B5EF4-FFF2-40B4-BE49-F238E27FC236}">
                <a16:creationId xmlns:a16="http://schemas.microsoft.com/office/drawing/2014/main" id="{0F54E895-E515-4CDF-8D8D-B2E2EE7AE321}"/>
              </a:ext>
            </a:extLst>
          </p:cNvPr>
          <p:cNvSpPr txBox="1"/>
          <p:nvPr/>
        </p:nvSpPr>
        <p:spPr>
          <a:xfrm>
            <a:off x="254815" y="1240551"/>
            <a:ext cx="7774486"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As a result of the Spending Review funding we have accelerated roll out of Mental Health Support Teams to around 399 teams, covering an estimated 3 million children and young people (35% of those in England) by 2023/24.</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MHSTs are rolled out in two 'waves' per year (training waves commence in September and January)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2018/19: 58 ‘trailblazer’ MHSTs are now operational. Twelve of these sites are also piloting a four-week waiting time.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2019/20: 125 MHSTs are in their set-up phase and despite the pandemic should become fully operational during 2020/21</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2020/21: further 104 MHSTs began recruitment and training in November 2020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2021/22: a further 112 teams have been commissioned</a:t>
            </a:r>
          </a:p>
          <a:p>
            <a:pPr marR="0" lvl="0" algn="l" defTabSz="914400" rtl="0" eaLnBrk="1" fontAlgn="auto" latinLnBrk="0" hangingPunct="1">
              <a:lnSpc>
                <a:spcPct val="100000"/>
              </a:lnSpc>
              <a:spcBef>
                <a:spcPts val="0"/>
              </a:spcBef>
              <a:spcAft>
                <a:spcPts val="0"/>
              </a:spcAft>
              <a:buClrTx/>
              <a:buSzTx/>
              <a:tabLst/>
              <a:defRPr/>
            </a:pPr>
            <a:endParaRPr kumimoji="0" lang="en-GB"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By mid April 2022 </a:t>
            </a:r>
          </a:p>
          <a:p>
            <a:pPr marL="285750" indent="-285750">
              <a:buFont typeface="Arial"/>
              <a:buChar cha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 expect to be able to confirm we have reached our LTP ambition of 20-25% coverage a year earlier than planned as wave 3&amp;4 sites complete their training </a:t>
            </a:r>
          </a:p>
          <a:p>
            <a:pPr marL="285750" indent="-285750">
              <a:buFont typeface="Arial"/>
              <a:buChar cha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update pupil coverage of 26% </a:t>
            </a:r>
          </a:p>
          <a:p>
            <a:pPr marL="285750" indent="-285750">
              <a:buFont typeface="Arial"/>
              <a:buChar cha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confirm Wave 7 &amp; 8 sites which will take us to 503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ICS coverage information can be found on the NHS England page </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2"/>
              </a:rPr>
              <a:t>here</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9" name="Picture 9" descr="Map&#10;&#10;Description automatically generated">
            <a:extLst>
              <a:ext uri="{FF2B5EF4-FFF2-40B4-BE49-F238E27FC236}">
                <a16:creationId xmlns:a16="http://schemas.microsoft.com/office/drawing/2014/main" id="{5D14D979-CAB0-42A3-87DB-C9A1F4B2B909}"/>
              </a:ext>
            </a:extLst>
          </p:cNvPr>
          <p:cNvPicPr>
            <a:picLocks noChangeAspect="1"/>
          </p:cNvPicPr>
          <p:nvPr/>
        </p:nvPicPr>
        <p:blipFill>
          <a:blip r:embed="rId3"/>
          <a:stretch>
            <a:fillRect/>
          </a:stretch>
        </p:blipFill>
        <p:spPr>
          <a:xfrm>
            <a:off x="7894763" y="1513315"/>
            <a:ext cx="4209253" cy="4104134"/>
          </a:xfrm>
          <a:prstGeom prst="rect">
            <a:avLst/>
          </a:prstGeom>
        </p:spPr>
      </p:pic>
    </p:spTree>
    <p:extLst>
      <p:ext uri="{BB962C8B-B14F-4D97-AF65-F5344CB8AC3E}">
        <p14:creationId xmlns:p14="http://schemas.microsoft.com/office/powerpoint/2010/main" val="339362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D399D-9919-49B8-ADCC-1556EEF539CC}"/>
              </a:ext>
            </a:extLst>
          </p:cNvPr>
          <p:cNvSpPr>
            <a:spLocks noGrp="1"/>
          </p:cNvSpPr>
          <p:nvPr>
            <p:ph sz="quarter" idx="10"/>
          </p:nvPr>
        </p:nvSpPr>
        <p:spPr>
          <a:xfrm>
            <a:off x="100497" y="742411"/>
            <a:ext cx="8168860" cy="5699694"/>
          </a:xfrm>
        </p:spPr>
        <p:txBody>
          <a:bodyPr lIns="91440" tIns="45720" rIns="91440" bIns="45720" anchor="t"/>
          <a:lstStyle/>
          <a:p>
            <a:pPr marL="0" indent="0">
              <a:buNone/>
            </a:pPr>
            <a:r>
              <a:rPr lang="en-GB" sz="1600" b="1" dirty="0">
                <a:latin typeface="Arial"/>
                <a:cs typeface="Arial"/>
              </a:rPr>
              <a:t>Having moved away from an annualised Expression of Interest Approach, regions have been supported to develop multi-year trajectories and plans for future MHST waves based on EMHP training places and funding in 2021/22 and beyond to achieve at least 20 - 25% coverage by 2023/24.</a:t>
            </a:r>
            <a:endParaRPr lang="en-GB" sz="1600" dirty="0"/>
          </a:p>
          <a:p>
            <a:pPr marL="0" indent="0">
              <a:buNone/>
            </a:pPr>
            <a:r>
              <a:rPr lang="en-GB" sz="1600" b="1" u="sng" dirty="0">
                <a:solidFill>
                  <a:srgbClr val="0070C0"/>
                </a:solidFill>
                <a:latin typeface="Arial"/>
                <a:cs typeface="Arial"/>
              </a:rPr>
              <a:t>This new approach includes</a:t>
            </a:r>
            <a:r>
              <a:rPr lang="en-GB" sz="1600" b="1" dirty="0">
                <a:solidFill>
                  <a:srgbClr val="0070C0"/>
                </a:solidFill>
                <a:latin typeface="Arial"/>
                <a:cs typeface="Arial"/>
              </a:rPr>
              <a:t>;</a:t>
            </a:r>
          </a:p>
          <a:p>
            <a:pPr>
              <a:buFont typeface="Wingdings" panose="05000000000000000000" pitchFamily="2" charset="2"/>
              <a:buChar char="ü"/>
            </a:pPr>
            <a:r>
              <a:rPr lang="en-GB" sz="1600" dirty="0">
                <a:latin typeface="Arial"/>
                <a:cs typeface="Arial"/>
              </a:rPr>
              <a:t>Providing a regional assessment of current MHST coverage, as part of a wider data pack, which will support local planning, reflect the needs of CYP and address gaps. Including a ‘minimum coverage’ benchmark at regional and STP/</a:t>
            </a:r>
            <a:r>
              <a:rPr lang="en-GB" sz="1600" i="1" dirty="0">
                <a:latin typeface="Arial"/>
                <a:cs typeface="Arial"/>
              </a:rPr>
              <a:t>ICS</a:t>
            </a:r>
            <a:r>
              <a:rPr lang="en-GB" sz="1600" dirty="0">
                <a:latin typeface="Arial"/>
                <a:cs typeface="Arial"/>
              </a:rPr>
              <a:t> level of 20%-25% by 2023/24 in the expectation that funding would be baselined at that point. </a:t>
            </a:r>
          </a:p>
          <a:p>
            <a:pPr>
              <a:buFont typeface="Wingdings" panose="05000000000000000000" pitchFamily="2" charset="2"/>
              <a:buChar char="ü"/>
            </a:pPr>
            <a:r>
              <a:rPr lang="en-GB" sz="1600" dirty="0">
                <a:latin typeface="Arial"/>
                <a:cs typeface="Arial"/>
              </a:rPr>
              <a:t>Refreshing existing guidance and site selection criteria.</a:t>
            </a:r>
          </a:p>
          <a:p>
            <a:pPr>
              <a:buFont typeface="Wingdings" panose="05000000000000000000" pitchFamily="2" charset="2"/>
              <a:buChar char="ü"/>
            </a:pPr>
            <a:r>
              <a:rPr lang="en-GB" sz="1600" dirty="0">
                <a:latin typeface="Arial"/>
                <a:cs typeface="Arial"/>
              </a:rPr>
              <a:t>Maintaining national oversight of the programme and that it is being delivered in-line with the operating principles and programme priorities. </a:t>
            </a:r>
            <a:endParaRPr lang="en-GB" sz="1600" dirty="0"/>
          </a:p>
          <a:p>
            <a:pPr>
              <a:buFont typeface="Wingdings" panose="05000000000000000000" pitchFamily="2" charset="2"/>
              <a:buChar char="ü"/>
            </a:pPr>
            <a:r>
              <a:rPr lang="en-GB" sz="1600" dirty="0">
                <a:latin typeface="Arial"/>
                <a:cs typeface="Arial"/>
              </a:rPr>
              <a:t>Providing a national support offer throughout the site selection and mobilisation stages from NHSEI, DfE and HEE.</a:t>
            </a:r>
          </a:p>
          <a:p>
            <a:pPr marL="0" indent="0">
              <a:buNone/>
            </a:pPr>
            <a:r>
              <a:rPr lang="en-GB" sz="1600" b="1" u="sng" dirty="0">
                <a:solidFill>
                  <a:srgbClr val="0070C0"/>
                </a:solidFill>
                <a:latin typeface="Arial"/>
                <a:cs typeface="Arial"/>
              </a:rPr>
              <a:t>Regions can develop a locally determined approach that should be</a:t>
            </a:r>
            <a:r>
              <a:rPr lang="en-GB" sz="1600" b="1" dirty="0">
                <a:solidFill>
                  <a:srgbClr val="0070C0"/>
                </a:solidFill>
                <a:latin typeface="Arial"/>
                <a:cs typeface="Arial"/>
              </a:rPr>
              <a:t>;</a:t>
            </a:r>
          </a:p>
          <a:p>
            <a:r>
              <a:rPr lang="en-GB" sz="1600" i="1" dirty="0">
                <a:latin typeface="Arial"/>
                <a:cs typeface="Arial"/>
              </a:rPr>
              <a:t>Multi-agency </a:t>
            </a:r>
            <a:r>
              <a:rPr lang="en-GB" sz="1600" dirty="0">
                <a:latin typeface="Arial"/>
                <a:cs typeface="Arial"/>
              </a:rPr>
              <a:t>with clear collaboration between health and education and wider stakeholders</a:t>
            </a:r>
            <a:r>
              <a:rPr lang="en-GB" sz="1600" i="1" dirty="0">
                <a:latin typeface="Arial"/>
                <a:cs typeface="Arial"/>
              </a:rPr>
              <a:t>  </a:t>
            </a:r>
            <a:endParaRPr lang="en-GB" sz="1600" dirty="0"/>
          </a:p>
          <a:p>
            <a:pPr lvl="0"/>
            <a:r>
              <a:rPr lang="en-GB" sz="1600" i="1" dirty="0">
                <a:latin typeface="Arial"/>
                <a:cs typeface="Arial"/>
              </a:rPr>
              <a:t>Informed by achieving more equitable MHST coverage</a:t>
            </a:r>
            <a:r>
              <a:rPr lang="en-GB" sz="1600" dirty="0">
                <a:latin typeface="Arial"/>
                <a:cs typeface="Arial"/>
              </a:rPr>
              <a:t> across STPs/ICSs based upon a review of the Regional Data Pack and identification of ‘gaps’ in MHST coverage</a:t>
            </a:r>
          </a:p>
          <a:p>
            <a:r>
              <a:rPr lang="en-GB" sz="1600" i="1" dirty="0">
                <a:latin typeface="Arial"/>
                <a:cs typeface="Arial"/>
              </a:rPr>
              <a:t>Meet the needs of children and young people</a:t>
            </a:r>
            <a:r>
              <a:rPr lang="en-GB" sz="1600" dirty="0">
                <a:latin typeface="Arial"/>
                <a:cs typeface="Arial"/>
              </a:rPr>
              <a:t>, based upon a review of inequalities, such as those highlighted in the Regional Data Pack and local intelligence </a:t>
            </a:r>
            <a:endParaRPr lang="en-GB" sz="1600" dirty="0"/>
          </a:p>
          <a:p>
            <a:pPr lvl="0"/>
            <a:r>
              <a:rPr lang="en-GB" sz="1600" dirty="0">
                <a:latin typeface="Arial"/>
                <a:cs typeface="Arial"/>
              </a:rPr>
              <a:t>Developed through assessment of a site’s </a:t>
            </a:r>
            <a:r>
              <a:rPr lang="en-GB" sz="1600" i="1" dirty="0">
                <a:latin typeface="Arial"/>
                <a:cs typeface="Arial"/>
              </a:rPr>
              <a:t>competency and state of readiness</a:t>
            </a:r>
            <a:r>
              <a:rPr lang="en-GB" sz="1600" dirty="0">
                <a:latin typeface="Arial"/>
                <a:cs typeface="Arial"/>
              </a:rPr>
              <a:t> to establish an MHST</a:t>
            </a:r>
          </a:p>
          <a:p>
            <a:pPr marL="0" indent="0">
              <a:buNone/>
            </a:pPr>
            <a:endParaRPr lang="en-GB" sz="1600" dirty="0"/>
          </a:p>
          <a:p>
            <a:pPr marL="0" indent="0">
              <a:buNone/>
            </a:pPr>
            <a:endParaRPr lang="en-GB" sz="1600" dirty="0"/>
          </a:p>
          <a:p>
            <a:pPr>
              <a:buNone/>
            </a:pPr>
            <a:r>
              <a:rPr lang="en-GB" sz="1600" dirty="0">
                <a:latin typeface="Arial"/>
                <a:cs typeface="Arial"/>
              </a:rPr>
              <a:t> </a:t>
            </a:r>
          </a:p>
          <a:p>
            <a:pPr marL="0" indent="0">
              <a:buNone/>
            </a:pPr>
            <a:endParaRPr lang="en-GB" sz="1600" dirty="0"/>
          </a:p>
          <a:p>
            <a:pPr marL="0" indent="0">
              <a:buNone/>
            </a:pPr>
            <a:endParaRPr lang="en-GB" sz="1600" dirty="0"/>
          </a:p>
          <a:p>
            <a:pPr marL="0" indent="0">
              <a:buNone/>
            </a:pPr>
            <a:endParaRPr lang="en-GB" sz="1600" dirty="0"/>
          </a:p>
          <a:p>
            <a:pPr marL="457200" lvl="1" indent="0">
              <a:buNone/>
            </a:pPr>
            <a:endParaRPr lang="en-GB" sz="1600" dirty="0"/>
          </a:p>
          <a:p>
            <a:pPr lvl="1"/>
            <a:endParaRPr lang="en-GB" sz="1600" dirty="0"/>
          </a:p>
          <a:p>
            <a:pPr marL="0" indent="0">
              <a:buNone/>
            </a:pPr>
            <a:endParaRPr lang="en-GB" sz="1600" dirty="0"/>
          </a:p>
          <a:p>
            <a:endParaRPr lang="en-GB" sz="1600" dirty="0"/>
          </a:p>
        </p:txBody>
      </p:sp>
      <p:sp>
        <p:nvSpPr>
          <p:cNvPr id="3" name="Title 2">
            <a:extLst>
              <a:ext uri="{FF2B5EF4-FFF2-40B4-BE49-F238E27FC236}">
                <a16:creationId xmlns:a16="http://schemas.microsoft.com/office/drawing/2014/main" id="{8E87C61A-20A1-4B4E-9788-83B2F454F676}"/>
              </a:ext>
            </a:extLst>
          </p:cNvPr>
          <p:cNvSpPr>
            <a:spLocks noGrp="1"/>
          </p:cNvSpPr>
          <p:nvPr>
            <p:ph type="title"/>
          </p:nvPr>
        </p:nvSpPr>
        <p:spPr>
          <a:xfrm>
            <a:off x="57150" y="111240"/>
            <a:ext cx="12956485" cy="592600"/>
          </a:xfrm>
        </p:spPr>
        <p:txBody>
          <a:bodyPr lIns="91440" tIns="45720" rIns="91440" bIns="45720" anchor="t"/>
          <a:lstStyle/>
          <a:p>
            <a:r>
              <a:rPr lang="en-GB" sz="3200" b="1" dirty="0">
                <a:latin typeface="Arial"/>
                <a:cs typeface="Arial"/>
              </a:rPr>
              <a:t>The Multi-Year Approach to MHST Site Selection</a:t>
            </a:r>
            <a:r>
              <a:rPr lang="en-GB" sz="2000" dirty="0">
                <a:latin typeface="Arial"/>
                <a:cs typeface="Arial"/>
              </a:rPr>
              <a:t>                                             </a:t>
            </a:r>
            <a:r>
              <a:rPr lang="en-GB" sz="2000" b="1" dirty="0">
                <a:solidFill>
                  <a:srgbClr val="FF0000"/>
                </a:solidFill>
                <a:latin typeface="Arial"/>
                <a:cs typeface="Arial"/>
              </a:rPr>
              <a:t> </a:t>
            </a:r>
            <a:endParaRPr lang="en-GB" sz="2000" b="1" dirty="0">
              <a:solidFill>
                <a:srgbClr val="FF0000"/>
              </a:solidFill>
            </a:endParaRPr>
          </a:p>
        </p:txBody>
      </p:sp>
      <p:sp>
        <p:nvSpPr>
          <p:cNvPr id="4" name="TextBox 3">
            <a:extLst>
              <a:ext uri="{FF2B5EF4-FFF2-40B4-BE49-F238E27FC236}">
                <a16:creationId xmlns:a16="http://schemas.microsoft.com/office/drawing/2014/main" id="{00889CAB-939D-4FAA-946F-F757D46BAAC5}"/>
              </a:ext>
            </a:extLst>
          </p:cNvPr>
          <p:cNvSpPr txBox="1"/>
          <p:nvPr/>
        </p:nvSpPr>
        <p:spPr>
          <a:xfrm>
            <a:off x="8470445" y="788649"/>
            <a:ext cx="3621058" cy="3816429"/>
          </a:xfrm>
          <a:prstGeom prst="rect">
            <a:avLst/>
          </a:prstGeom>
          <a:noFill/>
          <a:ln w="57150">
            <a:solidFill>
              <a:srgbClr val="0070C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rPr>
              <a:t>Advantages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Regions will be able to plan coverage as one process - will simplify planning </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Increased confidence across NHSEI /HEE and training providers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Regions enabled to design and deliver MHST expansion tailored to local need, based on local expertise and knowledge of what works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Consideration of whole duration of  the programme, rather than a year-by-year basis, will provide greater opportunity for equitable coverage aligned with CYP mental health needs and inequalities.</a:t>
            </a:r>
          </a:p>
          <a:p>
            <a:pPr marR="0" lvl="0" algn="l" defTabSz="9144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More time for local areas to plan and prepare, including engagement with key partners locally.</a:t>
            </a:r>
          </a:p>
        </p:txBody>
      </p:sp>
      <p:graphicFrame>
        <p:nvGraphicFramePr>
          <p:cNvPr id="5" name="Table 4">
            <a:extLst>
              <a:ext uri="{FF2B5EF4-FFF2-40B4-BE49-F238E27FC236}">
                <a16:creationId xmlns:a16="http://schemas.microsoft.com/office/drawing/2014/main" id="{9DD34538-04DB-47A0-9C98-B63FF1DC4079}"/>
              </a:ext>
            </a:extLst>
          </p:cNvPr>
          <p:cNvGraphicFramePr>
            <a:graphicFrameLocks noGrp="1"/>
          </p:cNvGraphicFramePr>
          <p:nvPr/>
        </p:nvGraphicFramePr>
        <p:xfrm>
          <a:off x="9762006" y="4874554"/>
          <a:ext cx="2293000" cy="1850438"/>
        </p:xfrm>
        <a:graphic>
          <a:graphicData uri="http://schemas.openxmlformats.org/drawingml/2006/table">
            <a:tbl>
              <a:tblPr firstRow="1" firstCol="1" bandRow="1"/>
              <a:tblGrid>
                <a:gridCol w="957943">
                  <a:extLst>
                    <a:ext uri="{9D8B030D-6E8A-4147-A177-3AD203B41FA5}">
                      <a16:colId xmlns:a16="http://schemas.microsoft.com/office/drawing/2014/main" val="2076790638"/>
                    </a:ext>
                  </a:extLst>
                </a:gridCol>
                <a:gridCol w="1335057">
                  <a:extLst>
                    <a:ext uri="{9D8B030D-6E8A-4147-A177-3AD203B41FA5}">
                      <a16:colId xmlns:a16="http://schemas.microsoft.com/office/drawing/2014/main" val="3529590357"/>
                    </a:ext>
                  </a:extLst>
                </a:gridCol>
              </a:tblGrid>
              <a:tr h="553955">
                <a:tc>
                  <a:txBody>
                    <a:bodyPr/>
                    <a:lstStyle/>
                    <a:p>
                      <a:pPr algn="ctr">
                        <a:spcAft>
                          <a:spcPts val="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Wave of Delivery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0FA"/>
                    </a:solidFill>
                  </a:tcPr>
                </a:tc>
                <a:tc>
                  <a:txBody>
                    <a:bodyPr/>
                    <a:lstStyle/>
                    <a:p>
                      <a:pPr algn="ctr">
                        <a:spcAft>
                          <a:spcPts val="0"/>
                        </a:spcAf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EMHP Training Cohorts Start Date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0FA"/>
                    </a:solidFill>
                  </a:tcPr>
                </a:tc>
                <a:extLst>
                  <a:ext uri="{0D108BD9-81ED-4DB2-BD59-A6C34878D82A}">
                    <a16:rowId xmlns:a16="http://schemas.microsoft.com/office/drawing/2014/main" val="492991893"/>
                  </a:ext>
                </a:extLst>
              </a:tr>
              <a:tr h="262731">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Wave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September 2021*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265232"/>
                  </a:ext>
                </a:extLst>
              </a:tr>
              <a:tr h="181985">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Wave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January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488416"/>
                  </a:ext>
                </a:extLst>
              </a:tr>
              <a:tr h="238395">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Wave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September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296421"/>
                  </a:ext>
                </a:extLst>
              </a:tr>
              <a:tr h="181985">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Wave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January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309433"/>
                  </a:ext>
                </a:extLst>
              </a:tr>
              <a:tr h="246717">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Wave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September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089596"/>
                  </a:ext>
                </a:extLst>
              </a:tr>
              <a:tr h="181985">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Wave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January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186938"/>
                  </a:ext>
                </a:extLst>
              </a:tr>
            </a:tbl>
          </a:graphicData>
        </a:graphic>
      </p:graphicFrame>
      <p:sp>
        <p:nvSpPr>
          <p:cNvPr id="6" name="TextBox 5">
            <a:extLst>
              <a:ext uri="{FF2B5EF4-FFF2-40B4-BE49-F238E27FC236}">
                <a16:creationId xmlns:a16="http://schemas.microsoft.com/office/drawing/2014/main" id="{DCC17D03-5846-42BA-874C-729D58AFCB51}"/>
              </a:ext>
            </a:extLst>
          </p:cNvPr>
          <p:cNvSpPr txBox="1"/>
          <p:nvPr/>
        </p:nvSpPr>
        <p:spPr>
          <a:xfrm>
            <a:off x="8470445" y="5001809"/>
            <a:ext cx="1209674" cy="1708160"/>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a:ea typeface="+mn-ea"/>
                <a:cs typeface="Arial"/>
              </a:rPr>
              <a:t>This multi-year planning process will incorporate site allocations for Waves 5 –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1" u="none" strike="noStrike" kern="1200" cap="none" spc="0" normalizeH="0" baseline="0" noProof="0">
                <a:ln>
                  <a:noFill/>
                </a:ln>
                <a:solidFill>
                  <a:srgbClr val="FFFFFF">
                    <a:lumMod val="50000"/>
                  </a:srgbClr>
                </a:solidFill>
                <a:effectLst/>
                <a:uLnTx/>
                <a:uFillTx/>
                <a:latin typeface="Arial"/>
                <a:ea typeface="+mn-ea"/>
                <a:cs typeface="Arial"/>
              </a:rPr>
              <a:t>*</a:t>
            </a:r>
            <a:r>
              <a:rPr kumimoji="0" lang="en-GB" sz="1050" b="1" i="1" u="none" strike="noStrike" kern="1200" cap="none" spc="0" normalizeH="0" baseline="0" noProof="0">
                <a:ln>
                  <a:noFill/>
                </a:ln>
                <a:solidFill>
                  <a:srgbClr val="000000"/>
                </a:solidFill>
                <a:effectLst/>
                <a:uLnTx/>
                <a:uFillTx/>
                <a:latin typeface="Arial"/>
                <a:ea typeface="+mn-ea"/>
                <a:cs typeface="Arial"/>
              </a:rPr>
              <a:t>Subject to impact of COVID-19</a:t>
            </a:r>
            <a:endParaRPr kumimoji="0" lang="en-GB" sz="105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263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7F80-DDF2-4A53-839E-9D13D261FC7C}"/>
              </a:ext>
            </a:extLst>
          </p:cNvPr>
          <p:cNvSpPr>
            <a:spLocks noGrp="1"/>
          </p:cNvSpPr>
          <p:nvPr>
            <p:ph type="title"/>
          </p:nvPr>
        </p:nvSpPr>
        <p:spPr>
          <a:xfrm>
            <a:off x="508277" y="273131"/>
            <a:ext cx="7235840" cy="846747"/>
          </a:xfrm>
        </p:spPr>
        <p:txBody>
          <a:bodyPr/>
          <a:lstStyle/>
          <a:p>
            <a:r>
              <a:rPr lang="en-GB" b="1" dirty="0"/>
              <a:t>The CYPMH workforce is growing</a:t>
            </a:r>
          </a:p>
        </p:txBody>
      </p:sp>
      <p:sp>
        <p:nvSpPr>
          <p:cNvPr id="3" name="Content Placeholder 2">
            <a:extLst>
              <a:ext uri="{FF2B5EF4-FFF2-40B4-BE49-F238E27FC236}">
                <a16:creationId xmlns:a16="http://schemas.microsoft.com/office/drawing/2014/main" id="{D19ADD44-2D93-4C35-91C2-FFEF45F1AF21}"/>
              </a:ext>
            </a:extLst>
          </p:cNvPr>
          <p:cNvSpPr>
            <a:spLocks noGrp="1"/>
          </p:cNvSpPr>
          <p:nvPr>
            <p:ph sz="quarter" idx="10"/>
          </p:nvPr>
        </p:nvSpPr>
        <p:spPr>
          <a:xfrm>
            <a:off x="643607" y="1054120"/>
            <a:ext cx="6795161" cy="2244128"/>
          </a:xfrm>
        </p:spPr>
        <p:txBody>
          <a:bodyPr>
            <a:noAutofit/>
          </a:bodyPr>
          <a:lstStyle/>
          <a:p>
            <a:pPr marL="0" indent="0">
              <a:lnSpc>
                <a:spcPct val="100000"/>
              </a:lnSpc>
              <a:spcBef>
                <a:spcPts val="0"/>
              </a:spcBef>
              <a:buNone/>
            </a:pPr>
            <a:r>
              <a:rPr lang="en-GB" sz="1800" dirty="0"/>
              <a:t>According to latest NHS Benchmarking Report (October 2021) </a:t>
            </a:r>
          </a:p>
          <a:p>
            <a:pPr>
              <a:lnSpc>
                <a:spcPct val="100000"/>
              </a:lnSpc>
              <a:spcBef>
                <a:spcPts val="0"/>
              </a:spcBef>
            </a:pPr>
            <a:r>
              <a:rPr lang="en-GB" sz="1800" dirty="0"/>
              <a:t>the total workforce expanded by 39% since 2018</a:t>
            </a:r>
          </a:p>
          <a:p>
            <a:pPr>
              <a:lnSpc>
                <a:spcPct val="100000"/>
              </a:lnSpc>
              <a:spcBef>
                <a:spcPts val="0"/>
              </a:spcBef>
            </a:pPr>
            <a:r>
              <a:rPr lang="en-GB" sz="1800" dirty="0"/>
              <a:t>NHS, independent and voluntary sectors grew substantially, whilst the LA workforce shrank</a:t>
            </a:r>
          </a:p>
          <a:p>
            <a:pPr marL="0" indent="0">
              <a:lnSpc>
                <a:spcPct val="100000"/>
              </a:lnSpc>
              <a:spcBef>
                <a:spcPts val="0"/>
              </a:spcBef>
              <a:buNone/>
            </a:pPr>
            <a:endParaRPr lang="en-GB" sz="1800" dirty="0"/>
          </a:p>
          <a:p>
            <a:pPr marL="0" indent="0">
              <a:lnSpc>
                <a:spcPct val="100000"/>
              </a:lnSpc>
              <a:spcBef>
                <a:spcPts val="0"/>
              </a:spcBef>
              <a:buNone/>
            </a:pPr>
            <a:r>
              <a:rPr lang="en-GB" sz="1800" dirty="0"/>
              <a:t>CYPMH workforce sectoral composition:</a:t>
            </a:r>
          </a:p>
          <a:p>
            <a:pPr>
              <a:lnSpc>
                <a:spcPct val="100000"/>
              </a:lnSpc>
              <a:spcBef>
                <a:spcPts val="0"/>
              </a:spcBef>
            </a:pPr>
            <a:r>
              <a:rPr lang="en-GB" sz="1800" dirty="0"/>
              <a:t>78% are within the NHS</a:t>
            </a:r>
          </a:p>
          <a:p>
            <a:pPr>
              <a:lnSpc>
                <a:spcPct val="100000"/>
              </a:lnSpc>
              <a:spcBef>
                <a:spcPts val="0"/>
              </a:spcBef>
            </a:pPr>
            <a:r>
              <a:rPr lang="en-GB" sz="1800" dirty="0"/>
              <a:t>12% in the independent sector</a:t>
            </a:r>
          </a:p>
          <a:p>
            <a:pPr>
              <a:lnSpc>
                <a:spcPct val="100000"/>
              </a:lnSpc>
              <a:spcBef>
                <a:spcPts val="0"/>
              </a:spcBef>
            </a:pPr>
            <a:r>
              <a:rPr lang="en-GB" sz="1800" dirty="0"/>
              <a:t>7% in Voluntary Organisations</a:t>
            </a:r>
          </a:p>
          <a:p>
            <a:pPr>
              <a:lnSpc>
                <a:spcPct val="100000"/>
              </a:lnSpc>
              <a:spcBef>
                <a:spcPts val="0"/>
              </a:spcBef>
            </a:pPr>
            <a:r>
              <a:rPr lang="en-GB" sz="1800" dirty="0"/>
              <a:t>3% in Local Authorities</a:t>
            </a:r>
          </a:p>
          <a:p>
            <a:pPr>
              <a:lnSpc>
                <a:spcPct val="100000"/>
              </a:lnSpc>
              <a:spcBef>
                <a:spcPts val="0"/>
              </a:spcBef>
            </a:pPr>
            <a:endParaRPr lang="en-GB" sz="1800" dirty="0"/>
          </a:p>
          <a:p>
            <a:pPr marL="0" indent="0">
              <a:lnSpc>
                <a:spcPct val="100000"/>
              </a:lnSpc>
              <a:spcBef>
                <a:spcPts val="0"/>
              </a:spcBef>
              <a:buNone/>
            </a:pPr>
            <a:r>
              <a:rPr lang="en-GB" sz="1800" dirty="0"/>
              <a:t>NHS vacancies:</a:t>
            </a:r>
          </a:p>
          <a:p>
            <a:pPr>
              <a:lnSpc>
                <a:spcPct val="100000"/>
              </a:lnSpc>
              <a:spcBef>
                <a:spcPts val="0"/>
              </a:spcBef>
            </a:pPr>
            <a:r>
              <a:rPr lang="en-GB" sz="1800" dirty="0"/>
              <a:t>have increased but remain at 9%. </a:t>
            </a:r>
          </a:p>
          <a:p>
            <a:pPr>
              <a:lnSpc>
                <a:spcPct val="100000"/>
              </a:lnSpc>
              <a:spcBef>
                <a:spcPts val="0"/>
              </a:spcBef>
            </a:pPr>
            <a:r>
              <a:rPr lang="en-GB" sz="1800" dirty="0"/>
              <a:t> The majority are in nursing.</a:t>
            </a:r>
          </a:p>
          <a:p>
            <a:pPr marL="0" indent="0">
              <a:lnSpc>
                <a:spcPct val="100000"/>
              </a:lnSpc>
              <a:spcBef>
                <a:spcPts val="0"/>
              </a:spcBef>
              <a:buNone/>
            </a:pPr>
            <a:endParaRPr lang="en-GB" sz="1800" dirty="0"/>
          </a:p>
          <a:p>
            <a:pPr marL="0" indent="0">
              <a:lnSpc>
                <a:spcPct val="100000"/>
              </a:lnSpc>
              <a:spcBef>
                <a:spcPts val="0"/>
              </a:spcBef>
              <a:buNone/>
            </a:pPr>
            <a:r>
              <a:rPr lang="en-GB" sz="1800" dirty="0"/>
              <a:t>NHS staff retention:</a:t>
            </a:r>
          </a:p>
          <a:p>
            <a:pPr>
              <a:lnSpc>
                <a:spcPct val="100000"/>
              </a:lnSpc>
              <a:spcBef>
                <a:spcPts val="0"/>
              </a:spcBef>
            </a:pPr>
            <a:r>
              <a:rPr lang="en-GB" sz="1800" dirty="0"/>
              <a:t>Has fallen marginally from 83% to 80%.</a:t>
            </a:r>
          </a:p>
          <a:p>
            <a:pPr marL="0" indent="0">
              <a:lnSpc>
                <a:spcPct val="100000"/>
              </a:lnSpc>
              <a:spcBef>
                <a:spcPts val="0"/>
              </a:spcBef>
              <a:buNone/>
            </a:pPr>
            <a:endParaRPr lang="en-GB" sz="1800" dirty="0"/>
          </a:p>
          <a:p>
            <a:pPr marL="0" indent="0">
              <a:lnSpc>
                <a:spcPct val="100000"/>
              </a:lnSpc>
              <a:spcBef>
                <a:spcPts val="0"/>
              </a:spcBef>
              <a:buNone/>
            </a:pPr>
            <a:r>
              <a:rPr lang="en-GB" sz="1800" dirty="0"/>
              <a:t>The full workforce audit report was published on 2</a:t>
            </a:r>
            <a:r>
              <a:rPr lang="en-GB" sz="1800" baseline="30000" dirty="0"/>
              <a:t>nd</a:t>
            </a:r>
            <a:r>
              <a:rPr lang="en-GB" sz="1800" dirty="0"/>
              <a:t> November, and is on the HEE website</a:t>
            </a:r>
          </a:p>
        </p:txBody>
      </p:sp>
      <p:pic>
        <p:nvPicPr>
          <p:cNvPr id="14" name="Picture 13" descr="A timeseries chart depicting the change in the NHS CYPMHS workforce over the three iterations of this project. Headcount was 11,044 in 2016, 13,431 in 2019 and 18,037 in 2021. WTE was 8,976 in 2016, 11,036 in 2019 and 15,486 in 2021. ">
            <a:extLst>
              <a:ext uri="{FF2B5EF4-FFF2-40B4-BE49-F238E27FC236}">
                <a16:creationId xmlns:a16="http://schemas.microsoft.com/office/drawing/2014/main" id="{B491C63F-7780-44C3-8E89-73A1BA17C6C3}"/>
              </a:ext>
            </a:extLst>
          </p:cNvPr>
          <p:cNvPicPr>
            <a:picLocks noChangeAspect="1"/>
          </p:cNvPicPr>
          <p:nvPr/>
        </p:nvPicPr>
        <p:blipFill>
          <a:blip r:embed="rId3"/>
          <a:stretch>
            <a:fillRect/>
          </a:stretch>
        </p:blipFill>
        <p:spPr>
          <a:xfrm>
            <a:off x="7554319" y="4013479"/>
            <a:ext cx="3994074" cy="2819936"/>
          </a:xfrm>
          <a:prstGeom prst="rect">
            <a:avLst/>
          </a:prstGeom>
        </p:spPr>
      </p:pic>
      <p:pic>
        <p:nvPicPr>
          <p:cNvPr id="7" name="Picture 6">
            <a:extLst>
              <a:ext uri="{FF2B5EF4-FFF2-40B4-BE49-F238E27FC236}">
                <a16:creationId xmlns:a16="http://schemas.microsoft.com/office/drawing/2014/main" id="{1DFE6380-6525-4B6E-A7FA-8CAC35D06C16}"/>
              </a:ext>
            </a:extLst>
          </p:cNvPr>
          <p:cNvPicPr>
            <a:picLocks noChangeAspect="1"/>
          </p:cNvPicPr>
          <p:nvPr/>
        </p:nvPicPr>
        <p:blipFill>
          <a:blip r:embed="rId4"/>
          <a:stretch>
            <a:fillRect/>
          </a:stretch>
        </p:blipFill>
        <p:spPr>
          <a:xfrm>
            <a:off x="7554319" y="1054120"/>
            <a:ext cx="3994074" cy="2959464"/>
          </a:xfrm>
          <a:prstGeom prst="rect">
            <a:avLst/>
          </a:prstGeom>
        </p:spPr>
      </p:pic>
    </p:spTree>
    <p:extLst>
      <p:ext uri="{BB962C8B-B14F-4D97-AF65-F5344CB8AC3E}">
        <p14:creationId xmlns:p14="http://schemas.microsoft.com/office/powerpoint/2010/main" val="250751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472D-C530-4302-B5BC-A3F44599905B}"/>
              </a:ext>
            </a:extLst>
          </p:cNvPr>
          <p:cNvSpPr>
            <a:spLocks noGrp="1"/>
          </p:cNvSpPr>
          <p:nvPr>
            <p:ph type="title"/>
          </p:nvPr>
        </p:nvSpPr>
        <p:spPr>
          <a:xfrm>
            <a:off x="916718" y="459503"/>
            <a:ext cx="7981124" cy="611649"/>
          </a:xfrm>
        </p:spPr>
        <p:txBody>
          <a:bodyPr/>
          <a:lstStyle/>
          <a:p>
            <a:r>
              <a:rPr lang="en-GB" b="1" dirty="0"/>
              <a:t>CYPMH Workforce Growth up to 21/22</a:t>
            </a:r>
          </a:p>
        </p:txBody>
      </p:sp>
      <p:sp>
        <p:nvSpPr>
          <p:cNvPr id="3" name="Content Placeholder 2">
            <a:extLst>
              <a:ext uri="{FF2B5EF4-FFF2-40B4-BE49-F238E27FC236}">
                <a16:creationId xmlns:a16="http://schemas.microsoft.com/office/drawing/2014/main" id="{7471AA41-4553-4EC9-8161-E575849A6BDD}"/>
              </a:ext>
            </a:extLst>
          </p:cNvPr>
          <p:cNvSpPr>
            <a:spLocks noGrp="1"/>
          </p:cNvSpPr>
          <p:nvPr>
            <p:ph sz="quarter" idx="10"/>
          </p:nvPr>
        </p:nvSpPr>
        <p:spPr>
          <a:xfrm>
            <a:off x="916717" y="1123696"/>
            <a:ext cx="10774539" cy="5274801"/>
          </a:xfrm>
        </p:spPr>
        <p:txBody>
          <a:bodyPr lIns="91440" tIns="45720" rIns="91440" bIns="45720" anchor="t">
            <a:noAutofit/>
          </a:bodyPr>
          <a:lstStyle/>
          <a:p>
            <a:pPr>
              <a:lnSpc>
                <a:spcPct val="120000"/>
              </a:lnSpc>
              <a:spcBef>
                <a:spcPts val="0"/>
              </a:spcBef>
            </a:pPr>
            <a:r>
              <a:rPr lang="en-GB" sz="2200" b="1" dirty="0">
                <a:latin typeface="Arial"/>
                <a:cs typeface="Arial"/>
              </a:rPr>
              <a:t>Education Mental Health Practitioners (EMHPs)</a:t>
            </a:r>
            <a:r>
              <a:rPr lang="en-GB" sz="2200" dirty="0">
                <a:latin typeface="Arial"/>
                <a:cs typeface="Arial"/>
              </a:rPr>
              <a:t> - over 1,600 trained or in-training since 2018-19 </a:t>
            </a:r>
            <a:endParaRPr lang="en-GB" sz="2200" dirty="0"/>
          </a:p>
          <a:p>
            <a:pPr>
              <a:lnSpc>
                <a:spcPct val="120000"/>
              </a:lnSpc>
              <a:spcBef>
                <a:spcPts val="0"/>
              </a:spcBef>
            </a:pPr>
            <a:r>
              <a:rPr lang="en-GB" sz="2200" b="1" dirty="0">
                <a:latin typeface="Arial"/>
                <a:cs typeface="Arial"/>
              </a:rPr>
              <a:t>Children Wellbeing Practitioners (CWPs)</a:t>
            </a:r>
            <a:r>
              <a:rPr lang="en-GB" sz="2200" dirty="0">
                <a:latin typeface="Arial"/>
                <a:cs typeface="Arial"/>
              </a:rPr>
              <a:t> – over 1,700 trained or in-training since 2016-17</a:t>
            </a:r>
          </a:p>
          <a:p>
            <a:pPr>
              <a:lnSpc>
                <a:spcPct val="120000"/>
              </a:lnSpc>
              <a:spcBef>
                <a:spcPts val="0"/>
              </a:spcBef>
            </a:pPr>
            <a:r>
              <a:rPr lang="en-GB" sz="2200" b="1" dirty="0">
                <a:latin typeface="Arial"/>
                <a:cs typeface="Arial"/>
              </a:rPr>
              <a:t>Recruit to Train/CYP IAPT therapists</a:t>
            </a:r>
            <a:r>
              <a:rPr lang="en-GB" sz="2200" dirty="0">
                <a:latin typeface="Arial"/>
                <a:cs typeface="Arial"/>
              </a:rPr>
              <a:t> – over 3,000 trained since 2011-12, and over 400 in 2021-22</a:t>
            </a:r>
          </a:p>
          <a:p>
            <a:pPr>
              <a:lnSpc>
                <a:spcPct val="120000"/>
              </a:lnSpc>
              <a:spcBef>
                <a:spcPts val="0"/>
              </a:spcBef>
            </a:pPr>
            <a:r>
              <a:rPr lang="en-GB" sz="2200" b="1" dirty="0">
                <a:latin typeface="Arial"/>
                <a:cs typeface="Arial"/>
              </a:rPr>
              <a:t>Clinical Psychologists </a:t>
            </a:r>
            <a:r>
              <a:rPr lang="en-GB" sz="2200" dirty="0">
                <a:latin typeface="Arial"/>
                <a:cs typeface="Arial"/>
              </a:rPr>
              <a:t>- 914​ training in 21-22, an increase of over 25% on the previous year</a:t>
            </a:r>
          </a:p>
          <a:p>
            <a:pPr>
              <a:lnSpc>
                <a:spcPct val="120000"/>
              </a:lnSpc>
              <a:spcBef>
                <a:spcPts val="0"/>
              </a:spcBef>
            </a:pPr>
            <a:r>
              <a:rPr lang="en-GB" sz="2200" b="1" dirty="0">
                <a:latin typeface="Arial"/>
                <a:cs typeface="Arial"/>
              </a:rPr>
              <a:t>Child and Adolescent Psychotherapy</a:t>
            </a:r>
            <a:r>
              <a:rPr lang="en-GB" sz="2200" dirty="0">
                <a:latin typeface="Arial"/>
                <a:cs typeface="Arial"/>
              </a:rPr>
              <a:t> – 76 training in 21-22, plus 25% on previous year</a:t>
            </a:r>
          </a:p>
          <a:p>
            <a:pPr>
              <a:lnSpc>
                <a:spcPct val="120000"/>
              </a:lnSpc>
              <a:spcBef>
                <a:spcPts val="0"/>
              </a:spcBef>
            </a:pPr>
            <a:r>
              <a:rPr lang="en-GB" sz="2200" b="1" dirty="0">
                <a:latin typeface="Arial"/>
                <a:cs typeface="Arial"/>
              </a:rPr>
              <a:t>Family/Systemic Psychotherapy</a:t>
            </a:r>
            <a:r>
              <a:rPr lang="en-GB" sz="2200" dirty="0">
                <a:latin typeface="Arial"/>
                <a:cs typeface="Arial"/>
              </a:rPr>
              <a:t> – part funding for 27 new starters on AFT accredited MSc qualifying courses​</a:t>
            </a:r>
          </a:p>
          <a:p>
            <a:pPr>
              <a:lnSpc>
                <a:spcPct val="120000"/>
              </a:lnSpc>
              <a:spcBef>
                <a:spcPts val="0"/>
              </a:spcBef>
            </a:pPr>
            <a:endParaRPr lang="en-GB" sz="2200" dirty="0">
              <a:latin typeface="Arial"/>
              <a:cs typeface="Arial"/>
            </a:endParaRPr>
          </a:p>
        </p:txBody>
      </p:sp>
    </p:spTree>
    <p:extLst>
      <p:ext uri="{BB962C8B-B14F-4D97-AF65-F5344CB8AC3E}">
        <p14:creationId xmlns:p14="http://schemas.microsoft.com/office/powerpoint/2010/main" val="14922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472D-C530-4302-B5BC-A3F44599905B}"/>
              </a:ext>
            </a:extLst>
          </p:cNvPr>
          <p:cNvSpPr>
            <a:spLocks noGrp="1"/>
          </p:cNvSpPr>
          <p:nvPr>
            <p:ph type="title"/>
          </p:nvPr>
        </p:nvSpPr>
        <p:spPr>
          <a:xfrm>
            <a:off x="770709" y="447812"/>
            <a:ext cx="7981124" cy="611649"/>
          </a:xfrm>
        </p:spPr>
        <p:txBody>
          <a:bodyPr/>
          <a:lstStyle/>
          <a:p>
            <a:r>
              <a:rPr lang="en-GB" b="1" dirty="0"/>
              <a:t>Workforce developments in 22/23</a:t>
            </a:r>
          </a:p>
        </p:txBody>
      </p:sp>
      <p:sp>
        <p:nvSpPr>
          <p:cNvPr id="3" name="Content Placeholder 2">
            <a:extLst>
              <a:ext uri="{FF2B5EF4-FFF2-40B4-BE49-F238E27FC236}">
                <a16:creationId xmlns:a16="http://schemas.microsoft.com/office/drawing/2014/main" id="{7471AA41-4553-4EC9-8161-E575849A6BDD}"/>
              </a:ext>
            </a:extLst>
          </p:cNvPr>
          <p:cNvSpPr>
            <a:spLocks noGrp="1"/>
          </p:cNvSpPr>
          <p:nvPr>
            <p:ph sz="quarter" idx="10"/>
          </p:nvPr>
        </p:nvSpPr>
        <p:spPr>
          <a:xfrm>
            <a:off x="770709" y="1059461"/>
            <a:ext cx="10659291" cy="5418076"/>
          </a:xfrm>
        </p:spPr>
        <p:txBody>
          <a:bodyPr>
            <a:normAutofit/>
          </a:bodyPr>
          <a:lstStyle/>
          <a:p>
            <a:pPr>
              <a:lnSpc>
                <a:spcPct val="120000"/>
              </a:lnSpc>
              <a:spcBef>
                <a:spcPts val="0"/>
              </a:spcBef>
            </a:pPr>
            <a:r>
              <a:rPr lang="en-GB" sz="2400" b="1" dirty="0"/>
              <a:t>Remotely delivered EMHP training </a:t>
            </a:r>
            <a:r>
              <a:rPr lang="en-GB" sz="2400" dirty="0"/>
              <a:t>will be piloted to increase access to existing and future training programmes.</a:t>
            </a:r>
          </a:p>
          <a:p>
            <a:pPr>
              <a:lnSpc>
                <a:spcPct val="120000"/>
              </a:lnSpc>
              <a:spcBef>
                <a:spcPts val="0"/>
              </a:spcBef>
            </a:pPr>
            <a:r>
              <a:rPr lang="en-GB" sz="2400" dirty="0"/>
              <a:t>Trainings for </a:t>
            </a:r>
            <a:r>
              <a:rPr lang="en-GB" sz="2400" b="1" dirty="0"/>
              <a:t>Senior Wellbeing Practitioners </a:t>
            </a:r>
            <a:r>
              <a:rPr lang="en-GB" sz="2400" dirty="0"/>
              <a:t>(EMHPs and CWPs)</a:t>
            </a:r>
          </a:p>
          <a:p>
            <a:pPr>
              <a:lnSpc>
                <a:spcPct val="120000"/>
              </a:lnSpc>
              <a:spcBef>
                <a:spcPts val="0"/>
              </a:spcBef>
            </a:pPr>
            <a:r>
              <a:rPr lang="en-GB" sz="2400" b="1" dirty="0"/>
              <a:t>Professional registration </a:t>
            </a:r>
            <a:r>
              <a:rPr lang="en-GB" sz="2400" dirty="0"/>
              <a:t>for EMHPs and CWPs</a:t>
            </a:r>
          </a:p>
          <a:p>
            <a:pPr>
              <a:lnSpc>
                <a:spcPct val="120000"/>
              </a:lnSpc>
              <a:spcBef>
                <a:spcPts val="0"/>
              </a:spcBef>
            </a:pPr>
            <a:r>
              <a:rPr lang="en-GB" sz="2400" dirty="0"/>
              <a:t>CYPMH </a:t>
            </a:r>
            <a:r>
              <a:rPr lang="en-GB" sz="2400" b="1" dirty="0"/>
              <a:t>Primary Care/Additional Roles Reimbursement Scheme (ARRS) </a:t>
            </a:r>
            <a:r>
              <a:rPr lang="en-GB" sz="2400" dirty="0"/>
              <a:t>offer</a:t>
            </a:r>
            <a:r>
              <a:rPr lang="en-GB" sz="2400" b="1" dirty="0"/>
              <a:t> </a:t>
            </a:r>
          </a:p>
          <a:p>
            <a:pPr>
              <a:lnSpc>
                <a:spcPct val="120000"/>
              </a:lnSpc>
              <a:spcBef>
                <a:spcPts val="0"/>
              </a:spcBef>
            </a:pPr>
            <a:r>
              <a:rPr lang="en-GB" sz="2400" dirty="0"/>
              <a:t>Annual </a:t>
            </a:r>
            <a:r>
              <a:rPr lang="en-GB" sz="2400" b="1" dirty="0"/>
              <a:t>NHS Benchmarking workforce audit </a:t>
            </a:r>
          </a:p>
          <a:p>
            <a:pPr>
              <a:lnSpc>
                <a:spcPct val="120000"/>
              </a:lnSpc>
              <a:spcBef>
                <a:spcPts val="0"/>
              </a:spcBef>
            </a:pPr>
            <a:r>
              <a:rPr lang="en-GB" sz="2400" dirty="0"/>
              <a:t>Initiatives for enhancing </a:t>
            </a:r>
            <a:r>
              <a:rPr lang="en-GB" sz="2400" b="1" dirty="0"/>
              <a:t>CYPMH nursing </a:t>
            </a:r>
            <a:r>
              <a:rPr lang="en-GB" sz="2400" dirty="0"/>
              <a:t>education and training.</a:t>
            </a:r>
          </a:p>
          <a:p>
            <a:pPr>
              <a:lnSpc>
                <a:spcPct val="120000"/>
              </a:lnSpc>
              <a:spcBef>
                <a:spcPts val="0"/>
              </a:spcBef>
            </a:pPr>
            <a:r>
              <a:rPr lang="en-GB" sz="2400" b="1" dirty="0"/>
              <a:t>Crisis team and 24/7 crisis line </a:t>
            </a:r>
            <a:r>
              <a:rPr lang="en-GB" sz="2400" dirty="0"/>
              <a:t>staff training</a:t>
            </a:r>
          </a:p>
          <a:p>
            <a:pPr>
              <a:lnSpc>
                <a:spcPct val="120000"/>
              </a:lnSpc>
              <a:spcBef>
                <a:spcPts val="0"/>
              </a:spcBef>
            </a:pPr>
            <a:r>
              <a:rPr lang="en-GB" sz="2400" dirty="0"/>
              <a:t>Online </a:t>
            </a:r>
            <a:r>
              <a:rPr lang="en-GB" sz="2400" b="1" dirty="0"/>
              <a:t>Trauma Informed Care training </a:t>
            </a:r>
            <a:r>
              <a:rPr lang="en-GB" sz="2400" dirty="0"/>
              <a:t>package</a:t>
            </a:r>
          </a:p>
          <a:p>
            <a:pPr>
              <a:lnSpc>
                <a:spcPct val="120000"/>
              </a:lnSpc>
              <a:spcBef>
                <a:spcPts val="0"/>
              </a:spcBef>
            </a:pPr>
            <a:r>
              <a:rPr lang="en-GB" sz="2400" dirty="0"/>
              <a:t>Initiatives for </a:t>
            </a:r>
            <a:r>
              <a:rPr lang="en-GB" sz="2400" b="1" dirty="0"/>
              <a:t>widening participation in the workforce</a:t>
            </a:r>
          </a:p>
          <a:p>
            <a:pPr>
              <a:lnSpc>
                <a:spcPct val="120000"/>
              </a:lnSpc>
              <a:spcBef>
                <a:spcPts val="0"/>
              </a:spcBef>
            </a:pPr>
            <a:r>
              <a:rPr lang="en-GB" sz="2400" b="1" dirty="0">
                <a:latin typeface="Arial"/>
                <a:cs typeface="Arial"/>
              </a:rPr>
              <a:t>Youth Intensive Psychological Practitioners (YIPPs) </a:t>
            </a:r>
            <a:r>
              <a:rPr lang="en-GB" sz="2400" dirty="0">
                <a:latin typeface="Arial"/>
                <a:cs typeface="Arial"/>
              </a:rPr>
              <a:t>will begin training</a:t>
            </a:r>
            <a:endParaRPr lang="en-GB" sz="2400" b="1" dirty="0">
              <a:latin typeface="Arial"/>
              <a:cs typeface="Arial"/>
            </a:endParaRPr>
          </a:p>
          <a:p>
            <a:pPr marL="0" indent="0">
              <a:lnSpc>
                <a:spcPct val="120000"/>
              </a:lnSpc>
              <a:spcBef>
                <a:spcPts val="0"/>
              </a:spcBef>
              <a:buNone/>
            </a:pPr>
            <a:endParaRPr lang="en-GB" sz="2400" dirty="0"/>
          </a:p>
          <a:p>
            <a:pPr>
              <a:lnSpc>
                <a:spcPct val="120000"/>
              </a:lnSpc>
              <a:spcBef>
                <a:spcPts val="0"/>
              </a:spcBef>
            </a:pPr>
            <a:endParaRPr lang="en-GB" sz="2400" dirty="0"/>
          </a:p>
          <a:p>
            <a:pPr>
              <a:lnSpc>
                <a:spcPct val="120000"/>
              </a:lnSpc>
              <a:spcBef>
                <a:spcPts val="0"/>
              </a:spcBef>
            </a:pPr>
            <a:endParaRPr lang="en-GB" sz="2400" dirty="0"/>
          </a:p>
          <a:p>
            <a:pPr>
              <a:lnSpc>
                <a:spcPct val="120000"/>
              </a:lnSpc>
              <a:spcBef>
                <a:spcPts val="0"/>
              </a:spcBef>
            </a:pPr>
            <a:endParaRPr lang="en-GB" sz="2400" dirty="0"/>
          </a:p>
          <a:p>
            <a:pPr>
              <a:lnSpc>
                <a:spcPct val="120000"/>
              </a:lnSpc>
              <a:spcBef>
                <a:spcPts val="0"/>
              </a:spcBef>
            </a:pPr>
            <a:endParaRPr lang="en-GB" sz="2400" dirty="0"/>
          </a:p>
          <a:p>
            <a:pPr>
              <a:lnSpc>
                <a:spcPct val="120000"/>
              </a:lnSpc>
              <a:spcBef>
                <a:spcPts val="0"/>
              </a:spcBef>
            </a:pPr>
            <a:endParaRPr lang="en-GB" sz="2400" dirty="0"/>
          </a:p>
          <a:p>
            <a:pPr>
              <a:lnSpc>
                <a:spcPct val="110000"/>
              </a:lnSpc>
              <a:spcBef>
                <a:spcPts val="0"/>
              </a:spcBef>
            </a:pPr>
            <a:endParaRPr lang="en-GB" sz="2400" dirty="0"/>
          </a:p>
          <a:p>
            <a:pPr>
              <a:lnSpc>
                <a:spcPct val="110000"/>
              </a:lnSpc>
              <a:spcBef>
                <a:spcPts val="0"/>
              </a:spcBef>
            </a:pPr>
            <a:endParaRPr lang="en-GB" sz="2400" dirty="0"/>
          </a:p>
        </p:txBody>
      </p:sp>
    </p:spTree>
    <p:extLst>
      <p:ext uri="{BB962C8B-B14F-4D97-AF65-F5344CB8AC3E}">
        <p14:creationId xmlns:p14="http://schemas.microsoft.com/office/powerpoint/2010/main" val="45412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F5FE0-0400-41BA-8F36-0B39B6278667}"/>
              </a:ext>
            </a:extLst>
          </p:cNvPr>
          <p:cNvSpPr>
            <a:spLocks noGrp="1"/>
          </p:cNvSpPr>
          <p:nvPr>
            <p:ph sz="quarter" idx="10"/>
          </p:nvPr>
        </p:nvSpPr>
        <p:spPr>
          <a:xfrm>
            <a:off x="941775" y="1407041"/>
            <a:ext cx="10661220" cy="5147076"/>
          </a:xfrm>
        </p:spPr>
        <p:txBody>
          <a:bodyPr>
            <a:normAutofit lnSpcReduction="10000"/>
          </a:bodyPr>
          <a:lstStyle/>
          <a:p>
            <a:pPr marL="230400" indent="-230400">
              <a:lnSpc>
                <a:spcPct val="120000"/>
              </a:lnSpc>
              <a:spcBef>
                <a:spcPts val="0"/>
              </a:spcBef>
            </a:pPr>
            <a:r>
              <a:rPr lang="en-GB" sz="2400" dirty="0">
                <a:solidFill>
                  <a:prstClr val="black"/>
                </a:solidFill>
              </a:rPr>
              <a:t>Career progression pathways for CWPs and EMHPs through a Senior Wellbeing Practitioner role and training</a:t>
            </a:r>
          </a:p>
          <a:p>
            <a:pPr marL="230400" indent="-230400">
              <a:lnSpc>
                <a:spcPct val="120000"/>
              </a:lnSpc>
              <a:spcBef>
                <a:spcPts val="0"/>
              </a:spcBef>
            </a:pPr>
            <a:r>
              <a:rPr lang="en-GB" sz="2400" dirty="0">
                <a:solidFill>
                  <a:prstClr val="black"/>
                </a:solidFill>
              </a:rPr>
              <a:t>Apprenticeship routes into trainings likely later</a:t>
            </a:r>
          </a:p>
          <a:p>
            <a:pPr marL="0" indent="0">
              <a:lnSpc>
                <a:spcPct val="120000"/>
              </a:lnSpc>
              <a:spcBef>
                <a:spcPts val="0"/>
              </a:spcBef>
              <a:buNone/>
            </a:pPr>
            <a:endParaRPr lang="en-GB" sz="2400" dirty="0">
              <a:solidFill>
                <a:prstClr val="black"/>
              </a:solidFill>
            </a:endParaRPr>
          </a:p>
          <a:p>
            <a:pPr marL="230400" indent="-230400">
              <a:lnSpc>
                <a:spcPct val="120000"/>
              </a:lnSpc>
              <a:spcBef>
                <a:spcPts val="0"/>
              </a:spcBef>
            </a:pPr>
            <a:r>
              <a:rPr lang="en-GB" sz="2400" dirty="0">
                <a:solidFill>
                  <a:prstClr val="black"/>
                </a:solidFill>
              </a:rPr>
              <a:t>Training EMHPs and CWPs in supervision and extending clinical skill range so that trainee-supervisor skillsets are optimally-matched and pressure reduced on other senior clinical staff</a:t>
            </a:r>
          </a:p>
          <a:p>
            <a:pPr marL="230400" indent="-230400">
              <a:lnSpc>
                <a:spcPct val="120000"/>
              </a:lnSpc>
              <a:spcBef>
                <a:spcPts val="0"/>
              </a:spcBef>
            </a:pPr>
            <a:r>
              <a:rPr lang="en-GB" sz="2400" dirty="0">
                <a:solidFill>
                  <a:prstClr val="black"/>
                </a:solidFill>
              </a:rPr>
              <a:t>2 years post qualification experience expected, but 1 year alongside existing qualifications/skills possible</a:t>
            </a:r>
          </a:p>
          <a:p>
            <a:pPr marL="230400" indent="-230400">
              <a:lnSpc>
                <a:spcPct val="120000"/>
              </a:lnSpc>
              <a:spcBef>
                <a:spcPts val="0"/>
              </a:spcBef>
            </a:pPr>
            <a:r>
              <a:rPr lang="en-GB" sz="2400" dirty="0">
                <a:solidFill>
                  <a:prstClr val="black"/>
                </a:solidFill>
              </a:rPr>
              <a:t>Aim is to offer training places from January 2023</a:t>
            </a:r>
          </a:p>
          <a:p>
            <a:pPr marL="230400" indent="-230400">
              <a:lnSpc>
                <a:spcPct val="120000"/>
              </a:lnSpc>
              <a:spcBef>
                <a:spcPts val="0"/>
              </a:spcBef>
            </a:pPr>
            <a:r>
              <a:rPr lang="en-GB" sz="2400" dirty="0">
                <a:solidFill>
                  <a:prstClr val="black"/>
                </a:solidFill>
              </a:rPr>
              <a:t>Several areas including Barnet, Cornwall, and Coventry already have CWPs and EMHPs in B6 supervisory/Senior roles</a:t>
            </a:r>
          </a:p>
        </p:txBody>
      </p:sp>
      <p:sp>
        <p:nvSpPr>
          <p:cNvPr id="4" name="Title 1">
            <a:extLst>
              <a:ext uri="{FF2B5EF4-FFF2-40B4-BE49-F238E27FC236}">
                <a16:creationId xmlns:a16="http://schemas.microsoft.com/office/drawing/2014/main" id="{A738AEB9-E03A-4DE8-82D8-DF5A39A0169A}"/>
              </a:ext>
            </a:extLst>
          </p:cNvPr>
          <p:cNvSpPr>
            <a:spLocks noGrp="1"/>
          </p:cNvSpPr>
          <p:nvPr>
            <p:ph type="title"/>
          </p:nvPr>
        </p:nvSpPr>
        <p:spPr>
          <a:xfrm>
            <a:off x="842921" y="428625"/>
            <a:ext cx="9904121" cy="978416"/>
          </a:xfrm>
        </p:spPr>
        <p:txBody>
          <a:bodyPr lIns="91440" tIns="45720" rIns="91440" bIns="45720" anchor="t">
            <a:noAutofit/>
          </a:bodyPr>
          <a:lstStyle/>
          <a:p>
            <a:r>
              <a:rPr lang="en-GB" b="1" dirty="0">
                <a:latin typeface="Arial"/>
                <a:cs typeface="Arial"/>
              </a:rPr>
              <a:t>Children's Wellbeing Practitioner and Education Mental Health Practitioner Retention and Career Progression</a:t>
            </a:r>
          </a:p>
        </p:txBody>
      </p:sp>
    </p:spTree>
    <p:extLst>
      <p:ext uri="{BB962C8B-B14F-4D97-AF65-F5344CB8AC3E}">
        <p14:creationId xmlns:p14="http://schemas.microsoft.com/office/powerpoint/2010/main" val="1585396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ENHSI">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NHSI" id="{833EF8E7-CE0F-4587-8DA9-361945C69EFD}" vid="{8B2BA0B1-96FC-45F4-80F3-31A1EAB450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2312</TotalTime>
  <Words>2230</Words>
  <Application>Microsoft Office PowerPoint</Application>
  <PresentationFormat>Widescreen</PresentationFormat>
  <Paragraphs>303</Paragraphs>
  <Slides>12</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Arial</vt:lpstr>
      <vt:lpstr>Arial Rounded MT Bold</vt:lpstr>
      <vt:lpstr>Calibri</vt:lpstr>
      <vt:lpstr>Calibri Light</vt:lpstr>
      <vt:lpstr>Courier New</vt:lpstr>
      <vt:lpstr>Wingdings</vt:lpstr>
      <vt:lpstr>2_Office Theme</vt:lpstr>
      <vt:lpstr>NHSENHSI</vt:lpstr>
      <vt:lpstr>think-cell Slide</vt:lpstr>
      <vt:lpstr>Mental Health Support Teams  Workforce Update</vt:lpstr>
      <vt:lpstr>The NHS Long Term Plan</vt:lpstr>
      <vt:lpstr>Significant new funds for CYPMH in NHS Long Term Plan </vt:lpstr>
      <vt:lpstr>MHSTs: What has been achieved to date?</vt:lpstr>
      <vt:lpstr>The Multi-Year Approach to MHST Site Selection                                              </vt:lpstr>
      <vt:lpstr>The CYPMH workforce is growing</vt:lpstr>
      <vt:lpstr>CYPMH Workforce Growth up to 21/22</vt:lpstr>
      <vt:lpstr>Workforce developments in 22/23</vt:lpstr>
      <vt:lpstr>Children's Wellbeing Practitioner and Education Mental Health Practitioner Retention and Career Progression</vt:lpstr>
      <vt:lpstr>EMHP and CWP Registration</vt:lpstr>
      <vt:lpstr>Maintaining a full complement of EMHPs</vt:lpstr>
      <vt:lpstr>Widening Participation in the workforce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CYPMH Workforce </dc:title>
  <dc:creator>Alex Goforth</dc:creator>
  <cp:lastModifiedBy>Erica Deti</cp:lastModifiedBy>
  <cp:revision>22</cp:revision>
  <dcterms:created xsi:type="dcterms:W3CDTF">2022-01-18T16:38:21Z</dcterms:created>
  <dcterms:modified xsi:type="dcterms:W3CDTF">2022-03-21T16:30:12Z</dcterms:modified>
</cp:coreProperties>
</file>