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23" r:id="rId5"/>
    <p:sldId id="368" r:id="rId6"/>
    <p:sldId id="371" r:id="rId7"/>
    <p:sldId id="324" r:id="rId8"/>
    <p:sldId id="328" r:id="rId9"/>
    <p:sldId id="367" r:id="rId10"/>
    <p:sldId id="262" r:id="rId11"/>
    <p:sldId id="370" r:id="rId12"/>
    <p:sldId id="373" r:id="rId13"/>
    <p:sldId id="374" r:id="rId14"/>
    <p:sldId id="375" r:id="rId15"/>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008CA8"/>
    <a:srgbClr val="333333"/>
    <a:srgbClr val="9A9A9A"/>
    <a:srgbClr val="C7E2EF"/>
    <a:srgbClr val="F8F3CF"/>
    <a:srgbClr val="F8F8D4"/>
    <a:srgbClr val="3B788D"/>
    <a:srgbClr val="00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20" autoAdjust="0"/>
    <p:restoredTop sz="80754" autoAdjust="0"/>
  </p:normalViewPr>
  <p:slideViewPr>
    <p:cSldViewPr>
      <p:cViewPr varScale="1">
        <p:scale>
          <a:sx n="53" d="100"/>
          <a:sy n="53" d="100"/>
        </p:scale>
        <p:origin x="88" y="496"/>
      </p:cViewPr>
      <p:guideLst>
        <p:guide orient="horz" pos="2160"/>
        <p:guide pos="2880"/>
      </p:guideLst>
    </p:cSldViewPr>
  </p:slideViewPr>
  <p:notesTextViewPr>
    <p:cViewPr>
      <p:scale>
        <a:sx n="200" d="100"/>
        <a:sy n="200" d="100"/>
      </p:scale>
      <p:origin x="0" y="0"/>
    </p:cViewPr>
  </p:notesTextViewPr>
  <p:sorterViewPr>
    <p:cViewPr>
      <p:scale>
        <a:sx n="66" d="100"/>
        <a:sy n="66" d="100"/>
      </p:scale>
      <p:origin x="0" y="0"/>
    </p:cViewPr>
  </p:sorterViewPr>
  <p:notesViewPr>
    <p:cSldViewPr>
      <p:cViewPr varScale="1">
        <p:scale>
          <a:sx n="80" d="100"/>
          <a:sy n="80" d="100"/>
        </p:scale>
        <p:origin x="-20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AD440D-FE1D-49E6-8A1D-EFAE908A44E3}" type="datetimeFigureOut">
              <a:rPr lang="en-US" smtClean="0"/>
              <a:pPr/>
              <a:t>3/23/2022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316938-37CF-431A-A7FD-6E99B86ECF79}" type="slidenum">
              <a:rPr lang="en-GB" smtClean="0"/>
              <a:pPr/>
              <a:t>‹#›</a:t>
            </a:fld>
            <a:endParaRPr lang="en-GB"/>
          </a:p>
        </p:txBody>
      </p:sp>
    </p:spTree>
    <p:extLst>
      <p:ext uri="{BB962C8B-B14F-4D97-AF65-F5344CB8AC3E}">
        <p14:creationId xmlns:p14="http://schemas.microsoft.com/office/powerpoint/2010/main" val="2365518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63CBA2-742F-A348-A5D7-69A0C5B68972}" type="datetimeFigureOut">
              <a:rPr lang="en-US" smtClean="0"/>
              <a:t>3/23/2022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F798C7-9620-5C41-BFA8-CF802F11746E}" type="slidenum">
              <a:rPr lang="en-US" smtClean="0"/>
              <a:t>‹#›</a:t>
            </a:fld>
            <a:endParaRPr lang="en-US"/>
          </a:p>
        </p:txBody>
      </p:sp>
    </p:spTree>
    <p:extLst>
      <p:ext uri="{BB962C8B-B14F-4D97-AF65-F5344CB8AC3E}">
        <p14:creationId xmlns:p14="http://schemas.microsoft.com/office/powerpoint/2010/main" val="32039968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16 teams, 4 providers</a:t>
            </a:r>
          </a:p>
        </p:txBody>
      </p:sp>
      <p:sp>
        <p:nvSpPr>
          <p:cNvPr id="4" name="Slide Number Placeholder 3"/>
          <p:cNvSpPr>
            <a:spLocks noGrp="1"/>
          </p:cNvSpPr>
          <p:nvPr>
            <p:ph type="sldNum" sz="quarter" idx="5"/>
          </p:nvPr>
        </p:nvSpPr>
        <p:spPr/>
        <p:txBody>
          <a:bodyPr/>
          <a:lstStyle/>
          <a:p>
            <a:fld id="{3EF798C7-9620-5C41-BFA8-CF802F11746E}" type="slidenum">
              <a:rPr lang="en-US" smtClean="0"/>
              <a:t>2</a:t>
            </a:fld>
            <a:endParaRPr lang="en-US"/>
          </a:p>
        </p:txBody>
      </p:sp>
    </p:spTree>
    <p:extLst>
      <p:ext uri="{BB962C8B-B14F-4D97-AF65-F5344CB8AC3E}">
        <p14:creationId xmlns:p14="http://schemas.microsoft.com/office/powerpoint/2010/main" val="268547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F798C7-9620-5C41-BFA8-CF802F11746E}" type="slidenum">
              <a:rPr lang="en-US" smtClean="0"/>
              <a:t>4</a:t>
            </a:fld>
            <a:endParaRPr lang="en-US"/>
          </a:p>
        </p:txBody>
      </p:sp>
    </p:spTree>
    <p:extLst>
      <p:ext uri="{BB962C8B-B14F-4D97-AF65-F5344CB8AC3E}">
        <p14:creationId xmlns:p14="http://schemas.microsoft.com/office/powerpoint/2010/main" val="3217731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what does it actually look like?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essence, a trauma‐informed approach is not a standalone intervention, technique or checklist that can be delivered in isolation, but rather a framework to guide systems. It requires constant awareness, sensitivity and possibly a cultural change at an organisational level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based on incorporating four key assumptions and six key principles, that are infused across all levels of an organisation rather than implementing a prescribed set of practices or interventions.</a:t>
            </a:r>
          </a:p>
          <a:p>
            <a:endParaRPr lang="en-GB" dirty="0"/>
          </a:p>
          <a:p>
            <a:r>
              <a:rPr lang="en-GB" dirty="0"/>
              <a:t>These are the four key assumptions that underlie a trauma informed approach and which highlight ways in which schools can begin to become trauma informed.</a:t>
            </a:r>
          </a:p>
          <a:p>
            <a:endParaRPr lang="en-GB" dirty="0"/>
          </a:p>
          <a:p>
            <a:r>
              <a:rPr lang="en-GB" dirty="0"/>
              <a:t>It may be that some of you have a good knowledge of this already or have a good understanding of the impact and signs and symptoms but are unsure how to respond or how best to support students. A whole school TIA ensures all members of staff feel confident in all of these areas. It is one that prioritises mental health and wellbeing of students and knows how to support </a:t>
            </a:r>
          </a:p>
          <a:p>
            <a:endParaRPr lang="en-GB" dirty="0"/>
          </a:p>
          <a:p>
            <a:r>
              <a:rPr lang="en-GB" dirty="0"/>
              <a:t>Realize – understanding the scope of the problem </a:t>
            </a:r>
          </a:p>
          <a:p>
            <a:r>
              <a:rPr lang="en-GB" dirty="0"/>
              <a:t>Recognise – how trauma may present in different ways and how that may influence young people at school</a:t>
            </a:r>
          </a:p>
          <a:p>
            <a:r>
              <a:rPr lang="en-GB" dirty="0"/>
              <a:t>Respond – this can happen in a variety of ways from responding to behaviour in the classroom to using strategies to support students who are overwhelmed and making onward appropriate referrals</a:t>
            </a:r>
          </a:p>
          <a:p>
            <a:r>
              <a:rPr lang="en-GB" dirty="0"/>
              <a:t>Resist – be aware of how school and teachers can inadvertently </a:t>
            </a:r>
            <a:r>
              <a:rPr lang="en-GB" dirty="0" err="1"/>
              <a:t>retraumatse</a:t>
            </a:r>
            <a:r>
              <a:rPr lang="en-GB" dirty="0"/>
              <a:t> students if they have a lack of awareness</a:t>
            </a:r>
          </a:p>
        </p:txBody>
      </p:sp>
      <p:sp>
        <p:nvSpPr>
          <p:cNvPr id="4" name="Slide Number Placeholder 3"/>
          <p:cNvSpPr>
            <a:spLocks noGrp="1"/>
          </p:cNvSpPr>
          <p:nvPr>
            <p:ph type="sldNum" sz="quarter" idx="5"/>
          </p:nvPr>
        </p:nvSpPr>
        <p:spPr/>
        <p:txBody>
          <a:bodyPr/>
          <a:lstStyle/>
          <a:p>
            <a:fld id="{3EF798C7-9620-5C41-BFA8-CF802F11746E}" type="slidenum">
              <a:rPr lang="en-US" smtClean="0"/>
              <a:t>5</a:t>
            </a:fld>
            <a:endParaRPr lang="en-US"/>
          </a:p>
        </p:txBody>
      </p:sp>
    </p:spTree>
    <p:extLst>
      <p:ext uri="{BB962C8B-B14F-4D97-AF65-F5344CB8AC3E}">
        <p14:creationId xmlns:p14="http://schemas.microsoft.com/office/powerpoint/2010/main" val="374273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all sorts and some may seem a bit strange on the surface..</a:t>
            </a:r>
          </a:p>
          <a:p>
            <a:endParaRPr lang="en-US" dirty="0"/>
          </a:p>
          <a:p>
            <a:r>
              <a:rPr lang="en-US" dirty="0"/>
              <a:t>The occupation of going to school, being a student- performance areas of academic work, play , social interaction </a:t>
            </a:r>
          </a:p>
          <a:p>
            <a:endParaRPr lang="en-US" dirty="0"/>
          </a:p>
          <a:p>
            <a:r>
              <a:rPr lang="en-US" dirty="0"/>
              <a:t>This may include:</a:t>
            </a:r>
          </a:p>
          <a:p>
            <a:r>
              <a:rPr lang="en-US" dirty="0"/>
              <a:t>Help school staff to understand sensory behaviours</a:t>
            </a:r>
          </a:p>
          <a:p>
            <a:r>
              <a:rPr lang="en-US" dirty="0"/>
              <a:t>To advise of sensory strategies and classroom adaptations for those struggling </a:t>
            </a:r>
            <a:r>
              <a:rPr lang="en-US" dirty="0" err="1"/>
              <a:t>ith</a:t>
            </a:r>
            <a:r>
              <a:rPr lang="en-US" dirty="0"/>
              <a:t> trauma or mental health concerns</a:t>
            </a:r>
          </a:p>
          <a:p>
            <a:r>
              <a:rPr lang="en-US" dirty="0"/>
              <a:t>To think about the social environment </a:t>
            </a:r>
          </a:p>
          <a:p>
            <a:endParaRPr lang="en-US" dirty="0"/>
          </a:p>
          <a:p>
            <a:r>
              <a:rPr lang="en-US" dirty="0"/>
              <a:t>Within the MH support team :</a:t>
            </a:r>
          </a:p>
          <a:p>
            <a:endParaRPr lang="en-GB" dirty="0"/>
          </a:p>
        </p:txBody>
      </p:sp>
      <p:sp>
        <p:nvSpPr>
          <p:cNvPr id="4" name="Slide Number Placeholder 3"/>
          <p:cNvSpPr>
            <a:spLocks noGrp="1"/>
          </p:cNvSpPr>
          <p:nvPr>
            <p:ph type="sldNum" sz="quarter" idx="5"/>
          </p:nvPr>
        </p:nvSpPr>
        <p:spPr/>
        <p:txBody>
          <a:bodyPr/>
          <a:lstStyle/>
          <a:p>
            <a:fld id="{8855D935-B7FC-4F6A-B335-490140A9B691}" type="slidenum">
              <a:rPr lang="en-GB" smtClean="0"/>
              <a:t>7</a:t>
            </a:fld>
            <a:endParaRPr lang="en-GB"/>
          </a:p>
        </p:txBody>
      </p:sp>
    </p:spTree>
    <p:extLst>
      <p:ext uri="{BB962C8B-B14F-4D97-AF65-F5344CB8AC3E}">
        <p14:creationId xmlns:p14="http://schemas.microsoft.com/office/powerpoint/2010/main" val="1925332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F798C7-9620-5C41-BFA8-CF802F11746E}" type="slidenum">
              <a:rPr lang="en-US" smtClean="0"/>
              <a:t>8</a:t>
            </a:fld>
            <a:endParaRPr lang="en-US"/>
          </a:p>
        </p:txBody>
      </p:sp>
    </p:spTree>
    <p:extLst>
      <p:ext uri="{BB962C8B-B14F-4D97-AF65-F5344CB8AC3E}">
        <p14:creationId xmlns:p14="http://schemas.microsoft.com/office/powerpoint/2010/main" val="201222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t>
            </a:r>
          </a:p>
        </p:txBody>
      </p:sp>
      <p:sp>
        <p:nvSpPr>
          <p:cNvPr id="4" name="Slide Number Placeholder 3"/>
          <p:cNvSpPr>
            <a:spLocks noGrp="1"/>
          </p:cNvSpPr>
          <p:nvPr>
            <p:ph type="sldNum" sz="quarter" idx="5"/>
          </p:nvPr>
        </p:nvSpPr>
        <p:spPr/>
        <p:txBody>
          <a:bodyPr/>
          <a:lstStyle/>
          <a:p>
            <a:fld id="{3EF798C7-9620-5C41-BFA8-CF802F11746E}" type="slidenum">
              <a:rPr lang="en-US" smtClean="0"/>
              <a:t>10</a:t>
            </a:fld>
            <a:endParaRPr lang="en-US"/>
          </a:p>
        </p:txBody>
      </p:sp>
    </p:spTree>
    <p:extLst>
      <p:ext uri="{BB962C8B-B14F-4D97-AF65-F5344CB8AC3E}">
        <p14:creationId xmlns:p14="http://schemas.microsoft.com/office/powerpoint/2010/main" val="2130013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icture.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8"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12"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285538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page">
    <p:bg>
      <p:bgPr>
        <a:solidFill>
          <a:schemeClr val="bg1"/>
        </a:solidFill>
        <a:effectLst/>
      </p:bgPr>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899592"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1187624"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11" name="Title 1"/>
          <p:cNvSpPr>
            <a:spLocks noGrp="1"/>
          </p:cNvSpPr>
          <p:nvPr>
            <p:ph type="ctrTitle"/>
          </p:nvPr>
        </p:nvSpPr>
        <p:spPr>
          <a:xfrm>
            <a:off x="971600" y="1052736"/>
            <a:ext cx="7740000" cy="1440000"/>
          </a:xfrm>
        </p:spPr>
        <p:txBody>
          <a:bodyPr/>
          <a:lstStyle/>
          <a:p>
            <a:r>
              <a:rPr lang="en-US" sz="4000"/>
              <a:t>Click to edit Master title style</a:t>
            </a:r>
            <a:endParaRPr lang="en-GB" sz="4000" dirty="0"/>
          </a:p>
        </p:txBody>
      </p:sp>
      <p:sp>
        <p:nvSpPr>
          <p:cNvPr id="12" name="Subtitle 2"/>
          <p:cNvSpPr>
            <a:spLocks noGrp="1"/>
          </p:cNvSpPr>
          <p:nvPr>
            <p:ph type="subTitle" idx="1"/>
          </p:nvPr>
        </p:nvSpPr>
        <p:spPr>
          <a:xfrm>
            <a:off x="971600" y="2780928"/>
            <a:ext cx="7740000" cy="2160240"/>
          </a:xfrm>
        </p:spPr>
        <p:txBody>
          <a:bodyPr/>
          <a:lstStyle>
            <a:lvl1pPr marL="0" indent="0">
              <a:buNone/>
              <a:defRPr/>
            </a:lvl1pPr>
          </a:lstStyle>
          <a:p>
            <a:pPr>
              <a:lnSpc>
                <a:spcPct val="110000"/>
              </a:lnSpc>
            </a:pPr>
            <a:r>
              <a:rPr lang="en-US" sz="1800"/>
              <a:t>Click to edit Master subtitle style</a:t>
            </a:r>
            <a:endParaRPr lang="en-GB" sz="1800" dirty="0"/>
          </a:p>
        </p:txBody>
      </p:sp>
      <p:sp>
        <p:nvSpPr>
          <p:cNvPr id="13" name="Text Placeholder 3"/>
          <p:cNvSpPr>
            <a:spLocks noGrp="1"/>
          </p:cNvSpPr>
          <p:nvPr>
            <p:ph type="body" sz="quarter" idx="10"/>
          </p:nvPr>
        </p:nvSpPr>
        <p:spPr>
          <a:xfrm>
            <a:off x="963590" y="5058021"/>
            <a:ext cx="7747155" cy="431977"/>
          </a:xfrm>
        </p:spPr>
        <p:txBody>
          <a:bodyPr/>
          <a:lstStyle>
            <a:lvl1pPr marL="0" indent="0">
              <a:buNone/>
              <a:defRPr/>
            </a:lvl1pPr>
          </a:lstStyle>
          <a:p>
            <a:pPr lvl="0"/>
            <a:r>
              <a:rPr lang="en-US" sz="1800"/>
              <a:t>Click to edit Master text styles</a:t>
            </a:r>
          </a:p>
        </p:txBody>
      </p:sp>
    </p:spTree>
    <p:extLst>
      <p:ext uri="{BB962C8B-B14F-4D97-AF65-F5344CB8AC3E}">
        <p14:creationId xmlns:p14="http://schemas.microsoft.com/office/powerpoint/2010/main" val="22876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sp>
        <p:nvSpPr>
          <p:cNvPr id="6" name="Title 1"/>
          <p:cNvSpPr>
            <a:spLocks noGrp="1"/>
          </p:cNvSpPr>
          <p:nvPr>
            <p:ph type="title"/>
          </p:nvPr>
        </p:nvSpPr>
        <p:spPr>
          <a:xfrm>
            <a:off x="914400" y="1124744"/>
            <a:ext cx="7906072" cy="648072"/>
          </a:xfrm>
          <a:prstGeom prst="rect">
            <a:avLst/>
          </a:prstGeom>
        </p:spPr>
        <p:txBody>
          <a:bodyPr anchor="t"/>
          <a:lstStyle>
            <a:lvl1pPr>
              <a:defRPr sz="3600">
                <a:solidFill>
                  <a:srgbClr val="0070C0"/>
                </a:solidFill>
              </a:defRPr>
            </a:lvl1pPr>
          </a:lstStyle>
          <a:p>
            <a:pPr>
              <a:lnSpc>
                <a:spcPct val="130000"/>
              </a:lnSpc>
            </a:pPr>
            <a:r>
              <a:rPr lang="en-US" noProof="0"/>
              <a:t>Click to edit Master title style</a:t>
            </a:r>
            <a:endParaRPr lang="en-GB" sz="1800" dirty="0">
              <a:solidFill>
                <a:schemeClr val="tx1"/>
              </a:solidFill>
            </a:endParaRPr>
          </a:p>
        </p:txBody>
      </p:sp>
      <p:sp>
        <p:nvSpPr>
          <p:cNvPr id="12" name="Subtitle 2"/>
          <p:cNvSpPr>
            <a:spLocks noGrp="1"/>
          </p:cNvSpPr>
          <p:nvPr>
            <p:ph type="subTitle" idx="10"/>
          </p:nvPr>
        </p:nvSpPr>
        <p:spPr>
          <a:xfrm>
            <a:off x="914400" y="1772816"/>
            <a:ext cx="7916180" cy="432048"/>
          </a:xfrm>
          <a:prstGeom prst="rect">
            <a:avLst/>
          </a:prstGeom>
        </p:spPr>
        <p:txBody>
          <a:bodyPr anchor="t"/>
          <a:lstStyle>
            <a:lvl1pPr marL="0" indent="0" algn="l">
              <a:lnSpc>
                <a:spcPct val="120000"/>
              </a:lnSpc>
              <a:spcBef>
                <a:spcPts val="0"/>
              </a:spcBef>
              <a:buNone/>
              <a:defRPr sz="2400">
                <a:solidFill>
                  <a:srgbClr val="333333"/>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7" name="Picture Placeholder 2"/>
          <p:cNvSpPr>
            <a:spLocks noGrp="1"/>
          </p:cNvSpPr>
          <p:nvPr>
            <p:ph type="pic" sz="quarter" idx="11" hasCustomPrompt="1"/>
          </p:nvPr>
        </p:nvSpPr>
        <p:spPr>
          <a:xfrm>
            <a:off x="914400" y="2492375"/>
            <a:ext cx="7905750" cy="3889375"/>
          </a:xfrm>
        </p:spPr>
        <p:txBody>
          <a:bodyPr/>
          <a:lstStyle/>
          <a:p>
            <a:pPr lvl="0"/>
            <a:r>
              <a:rPr lang="en-GB" noProof="0"/>
              <a:t>Picture size 10.8 x 21.96 cm</a:t>
            </a:r>
            <a:endParaRPr lang="en-GB" noProof="0" dirty="0"/>
          </a:p>
        </p:txBody>
      </p:sp>
    </p:spTree>
    <p:extLst>
      <p:ext uri="{BB962C8B-B14F-4D97-AF65-F5344CB8AC3E}">
        <p14:creationId xmlns:p14="http://schemas.microsoft.com/office/powerpoint/2010/main" val="175243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1600" y="764704"/>
            <a:ext cx="7740000" cy="1440000"/>
          </a:xfrm>
          <a:prstGeom prst="rect">
            <a:avLst/>
          </a:prstGeom>
        </p:spPr>
        <p:txBody>
          <a:bodyPr/>
          <a:lstStyle>
            <a:lvl1pPr algn="l">
              <a:lnSpc>
                <a:spcPct val="100000"/>
              </a:lnSpc>
              <a:defRPr sz="4000">
                <a:solidFill>
                  <a:srgbClr val="0070C0"/>
                </a:solidFill>
                <a:latin typeface="+mj-lt"/>
              </a:defRPr>
            </a:lvl1pPr>
          </a:lstStyle>
          <a:p>
            <a:r>
              <a:rPr lang="en-US" noProof="0"/>
              <a:t>Click to edit Master title style</a:t>
            </a:r>
            <a:endParaRPr lang="en-GB" noProof="0" dirty="0"/>
          </a:p>
        </p:txBody>
      </p:sp>
      <p:sp>
        <p:nvSpPr>
          <p:cNvPr id="3" name="Subtitle 2"/>
          <p:cNvSpPr>
            <a:spLocks noGrp="1"/>
          </p:cNvSpPr>
          <p:nvPr>
            <p:ph type="subTitle" idx="1"/>
          </p:nvPr>
        </p:nvSpPr>
        <p:spPr>
          <a:xfrm>
            <a:off x="971600" y="2492896"/>
            <a:ext cx="7740000" cy="2160240"/>
          </a:xfrm>
          <a:prstGeom prst="rect">
            <a:avLst/>
          </a:prstGeom>
        </p:spPr>
        <p:txBody>
          <a:bodyPr/>
          <a:lstStyle>
            <a:lvl1pPr marL="0" indent="0" algn="l">
              <a:lnSpc>
                <a:spcPct val="120000"/>
              </a:lnSpc>
              <a:spcBef>
                <a:spcPts val="0"/>
              </a:spcBef>
              <a:buNone/>
              <a:defRPr sz="2400">
                <a:solidFill>
                  <a:srgbClr val="333333"/>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10" name="Text Placeholder 9"/>
          <p:cNvSpPr>
            <a:spLocks noGrp="1"/>
          </p:cNvSpPr>
          <p:nvPr>
            <p:ph type="body" sz="quarter" idx="10"/>
          </p:nvPr>
        </p:nvSpPr>
        <p:spPr>
          <a:xfrm>
            <a:off x="963590" y="4769989"/>
            <a:ext cx="7747155" cy="431977"/>
          </a:xfrm>
          <a:prstGeom prst="rect">
            <a:avLst/>
          </a:prstGeom>
        </p:spPr>
        <p:txBody>
          <a:bodyPr/>
          <a:lstStyle>
            <a:lvl1pPr marL="0" indent="0">
              <a:buNone/>
              <a:defRPr sz="2400">
                <a:solidFill>
                  <a:srgbClr val="333333"/>
                </a:solidFill>
              </a:defRPr>
            </a:lvl1pPr>
          </a:lstStyle>
          <a:p>
            <a:pPr lvl="0"/>
            <a:r>
              <a:rPr lang="en-US" noProof="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680" y="1052736"/>
            <a:ext cx="7906792" cy="76517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913680" y="1951259"/>
            <a:ext cx="7906792" cy="4142037"/>
          </a:xfrm>
          <a:prstGeom prst="rect">
            <a:avLst/>
          </a:prstGeom>
        </p:spPr>
        <p:txBody>
          <a:bodyPr/>
          <a:lstStyle>
            <a:lvl1pPr>
              <a:spcBef>
                <a:spcPts val="1400"/>
              </a:spcBef>
              <a:buClr>
                <a:schemeClr val="tx1"/>
              </a:buClr>
              <a:defRPr>
                <a:solidFill>
                  <a:srgbClr val="333333"/>
                </a:solidFill>
              </a:defRPr>
            </a:lvl1pPr>
            <a:lvl2pPr>
              <a:buClr>
                <a:schemeClr val="tx1"/>
              </a:buClr>
              <a:defRPr>
                <a:solidFill>
                  <a:srgbClr val="333333"/>
                </a:solidFill>
              </a:defRPr>
            </a:lvl2pPr>
            <a:lvl3pPr>
              <a:buClr>
                <a:schemeClr val="tx1"/>
              </a:buClr>
              <a:defRPr>
                <a:solidFill>
                  <a:srgbClr val="333333"/>
                </a:solidFill>
              </a:defRPr>
            </a:lvl3pPr>
            <a:lvl4pPr>
              <a:buClr>
                <a:schemeClr val="tx1"/>
              </a:buClr>
              <a:defRPr>
                <a:solidFill>
                  <a:srgbClr val="333333"/>
                </a:solidFill>
              </a:defRPr>
            </a:lvl4pPr>
            <a:lvl5pPr>
              <a:buClr>
                <a:schemeClr val="tx1"/>
              </a:buClr>
              <a:defRPr>
                <a:solidFill>
                  <a:srgbClr val="33333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Slide Number Placeholder 5"/>
          <p:cNvSpPr>
            <a:spLocks noGrp="1"/>
          </p:cNvSpPr>
          <p:nvPr>
            <p:ph type="sldNum" sz="quarter" idx="4"/>
          </p:nvPr>
        </p:nvSpPr>
        <p:spPr>
          <a:xfrm>
            <a:off x="92402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121205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Tree>
    <p:extLst>
      <p:ext uri="{BB962C8B-B14F-4D97-AF65-F5344CB8AC3E}">
        <p14:creationId xmlns:p14="http://schemas.microsoft.com/office/powerpoint/2010/main" val="339983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image top">
    <p:spTree>
      <p:nvGrpSpPr>
        <p:cNvPr id="1" name=""/>
        <p:cNvGrpSpPr/>
        <p:nvPr/>
      </p:nvGrpSpPr>
      <p:grpSpPr>
        <a:xfrm>
          <a:off x="0" y="0"/>
          <a:ext cx="0" cy="0"/>
          <a:chOff x="0" y="0"/>
          <a:chExt cx="0" cy="0"/>
        </a:xfrm>
      </p:grpSpPr>
      <p:sp>
        <p:nvSpPr>
          <p:cNvPr id="2" name="Title 1"/>
          <p:cNvSpPr>
            <a:spLocks noGrp="1"/>
          </p:cNvSpPr>
          <p:nvPr>
            <p:ph type="title"/>
          </p:nvPr>
        </p:nvSpPr>
        <p:spPr>
          <a:xfrm>
            <a:off x="971600" y="5517232"/>
            <a:ext cx="7920880" cy="76517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8" name="Slide Number Placeholder 5"/>
          <p:cNvSpPr>
            <a:spLocks noGrp="1"/>
          </p:cNvSpPr>
          <p:nvPr>
            <p:ph type="sldNum" sz="quarter" idx="4"/>
          </p:nvPr>
        </p:nvSpPr>
        <p:spPr>
          <a:xfrm>
            <a:off x="981944"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9" name="Footer Placeholder 4"/>
          <p:cNvSpPr>
            <a:spLocks noGrp="1"/>
          </p:cNvSpPr>
          <p:nvPr>
            <p:ph type="ftr" sz="quarter" idx="3"/>
          </p:nvPr>
        </p:nvSpPr>
        <p:spPr>
          <a:xfrm>
            <a:off x="1269976"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10" name="Picture Placeholder 4"/>
          <p:cNvSpPr>
            <a:spLocks noGrp="1"/>
          </p:cNvSpPr>
          <p:nvPr>
            <p:ph type="pic" sz="quarter" idx="10" hasCustomPrompt="1"/>
          </p:nvPr>
        </p:nvSpPr>
        <p:spPr>
          <a:xfrm>
            <a:off x="971550" y="1052513"/>
            <a:ext cx="7921625" cy="4321175"/>
          </a:xfrm>
        </p:spPr>
        <p:txBody>
          <a:bodyPr/>
          <a:lstStyle/>
          <a:p>
            <a:pPr lvl="0"/>
            <a:r>
              <a:rPr lang="en-GB" noProof="0"/>
              <a:t>Picture size 11.91 x  22 cm</a:t>
            </a:r>
            <a:endParaRPr lang="en-GB" noProof="0" dirty="0"/>
          </a:p>
        </p:txBody>
      </p:sp>
    </p:spTree>
    <p:extLst>
      <p:ext uri="{BB962C8B-B14F-4D97-AF65-F5344CB8AC3E}">
        <p14:creationId xmlns:p14="http://schemas.microsoft.com/office/powerpoint/2010/main" val="333569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ullet list and image">
    <p:spTree>
      <p:nvGrpSpPr>
        <p:cNvPr id="1" name=""/>
        <p:cNvGrpSpPr/>
        <p:nvPr/>
      </p:nvGrpSpPr>
      <p:grpSpPr>
        <a:xfrm>
          <a:off x="0" y="0"/>
          <a:ext cx="0" cy="0"/>
          <a:chOff x="0" y="0"/>
          <a:chExt cx="0" cy="0"/>
        </a:xfrm>
      </p:grpSpPr>
      <p:sp>
        <p:nvSpPr>
          <p:cNvPr id="2" name="Title 1"/>
          <p:cNvSpPr>
            <a:spLocks noGrp="1"/>
          </p:cNvSpPr>
          <p:nvPr>
            <p:ph type="title"/>
          </p:nvPr>
        </p:nvSpPr>
        <p:spPr>
          <a:xfrm>
            <a:off x="889248" y="1018309"/>
            <a:ext cx="7931224" cy="76517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889248" y="1916832"/>
            <a:ext cx="3976712" cy="4248471"/>
          </a:xfrm>
          <a:prstGeom prst="rect">
            <a:avLst/>
          </a:prstGeom>
        </p:spPr>
        <p:txBody>
          <a:bodyPr/>
          <a:lstStyle>
            <a:lvl1pPr>
              <a:spcBef>
                <a:spcPts val="1400"/>
              </a:spcBef>
              <a:buClr>
                <a:schemeClr val="tx1"/>
              </a:buClr>
              <a:defRPr>
                <a:solidFill>
                  <a:srgbClr val="333333"/>
                </a:solidFill>
              </a:defRPr>
            </a:lvl1pPr>
            <a:lvl2pPr>
              <a:buClr>
                <a:schemeClr val="tx1"/>
              </a:buClr>
              <a:defRPr>
                <a:solidFill>
                  <a:srgbClr val="333333"/>
                </a:solidFill>
              </a:defRPr>
            </a:lvl2pPr>
            <a:lvl3pPr>
              <a:buClr>
                <a:schemeClr val="tx1"/>
              </a:buClr>
              <a:defRPr>
                <a:solidFill>
                  <a:srgbClr val="333333"/>
                </a:solidFill>
              </a:defRPr>
            </a:lvl3pPr>
            <a:lvl4pPr>
              <a:buClr>
                <a:schemeClr val="tx1"/>
              </a:buClr>
              <a:defRPr>
                <a:solidFill>
                  <a:srgbClr val="333333"/>
                </a:solidFill>
              </a:defRPr>
            </a:lvl4pPr>
            <a:lvl5pPr>
              <a:buClr>
                <a:schemeClr val="tx1"/>
              </a:buClr>
              <a:defRPr>
                <a:solidFill>
                  <a:srgbClr val="33333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2"/>
          <p:cNvSpPr>
            <a:spLocks noGrp="1"/>
          </p:cNvSpPr>
          <p:nvPr>
            <p:ph idx="10" hasCustomPrompt="1"/>
          </p:nvPr>
        </p:nvSpPr>
        <p:spPr>
          <a:xfrm>
            <a:off x="5179392" y="1916832"/>
            <a:ext cx="3641080" cy="4248471"/>
          </a:xfrm>
          <a:prstGeom prst="rect">
            <a:avLst/>
          </a:prstGeom>
        </p:spPr>
        <p:txBody>
          <a:bodyPr/>
          <a:lstStyle>
            <a:lvl1pPr marL="0" indent="0">
              <a:spcBef>
                <a:spcPts val="1400"/>
              </a:spcBef>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dirty="0"/>
              <a:t>Picture size 11.8 x 10.11 cm</a:t>
            </a:r>
          </a:p>
        </p:txBody>
      </p:sp>
      <p:sp>
        <p:nvSpPr>
          <p:cNvPr id="10" name="Slide Number Placeholder 5"/>
          <p:cNvSpPr>
            <a:spLocks noGrp="1"/>
          </p:cNvSpPr>
          <p:nvPr>
            <p:ph type="sldNum" sz="quarter" idx="4"/>
          </p:nvPr>
        </p:nvSpPr>
        <p:spPr>
          <a:xfrm>
            <a:off x="8457720"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1" name="Footer Placeholder 4"/>
          <p:cNvSpPr>
            <a:spLocks noGrp="1"/>
          </p:cNvSpPr>
          <p:nvPr>
            <p:ph type="ftr" sz="quarter" idx="3"/>
          </p:nvPr>
        </p:nvSpPr>
        <p:spPr>
          <a:xfrm>
            <a:off x="5320696" y="6381328"/>
            <a:ext cx="3183632" cy="365125"/>
          </a:xfrm>
          <a:prstGeom prst="rect">
            <a:avLst/>
          </a:prstGeom>
          <a:ln>
            <a:noFill/>
          </a:ln>
        </p:spPr>
        <p:txBody>
          <a:bodyPr vert="horz" lIns="91440" tIns="45720" rIns="91440" bIns="45720" rtlCol="0" anchor="ctr"/>
          <a:lstStyle>
            <a:lvl1pPr algn="r">
              <a:tabLst/>
              <a:defRPr sz="1000">
                <a:solidFill>
                  <a:schemeClr val="tx1">
                    <a:tint val="75000"/>
                  </a:schemeClr>
                </a:solidFill>
              </a:defRPr>
            </a:lvl1pPr>
          </a:lstStyle>
          <a:p>
            <a:r>
              <a:rPr lang="en-US" dirty="0" err="1"/>
              <a:t>www.swlstg-tr.nhs.uk</a:t>
            </a:r>
            <a:endParaRPr lang="en-US" dirty="0"/>
          </a:p>
        </p:txBody>
      </p:sp>
    </p:spTree>
    <p:extLst>
      <p:ext uri="{BB962C8B-B14F-4D97-AF65-F5344CB8AC3E}">
        <p14:creationId xmlns:p14="http://schemas.microsoft.com/office/powerpoint/2010/main" val="38245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82400" y="1052736"/>
            <a:ext cx="7938072" cy="76517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856152" y="6336235"/>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1144184" y="6336235"/>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16" name="Content Placeholder 3"/>
          <p:cNvSpPr>
            <a:spLocks noGrp="1"/>
          </p:cNvSpPr>
          <p:nvPr>
            <p:ph sz="half" idx="2"/>
          </p:nvPr>
        </p:nvSpPr>
        <p:spPr>
          <a:xfrm>
            <a:off x="882400" y="2060849"/>
            <a:ext cx="3875549" cy="4032448"/>
          </a:xfrm>
          <a:prstGeom prst="rect">
            <a:avLst/>
          </a:prstGeo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5"/>
          <p:cNvSpPr>
            <a:spLocks noGrp="1"/>
          </p:cNvSpPr>
          <p:nvPr>
            <p:ph sz="quarter" idx="11"/>
          </p:nvPr>
        </p:nvSpPr>
        <p:spPr>
          <a:xfrm>
            <a:off x="4914848" y="2060849"/>
            <a:ext cx="3905624" cy="4032448"/>
          </a:xfrm>
          <a:prstGeom prst="rect">
            <a:avLst/>
          </a:prstGeo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706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8480" y="1082727"/>
            <a:ext cx="7920880" cy="76517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12" name="Slide Number Placeholder 5"/>
          <p:cNvSpPr>
            <a:spLocks noGrp="1"/>
          </p:cNvSpPr>
          <p:nvPr>
            <p:ph type="sldNum" sz="quarter" idx="4"/>
          </p:nvPr>
        </p:nvSpPr>
        <p:spPr>
          <a:xfrm>
            <a:off x="899592"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1187624"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15" name="Text Placeholder 2"/>
          <p:cNvSpPr>
            <a:spLocks noGrp="1"/>
          </p:cNvSpPr>
          <p:nvPr>
            <p:ph type="body" idx="1"/>
          </p:nvPr>
        </p:nvSpPr>
        <p:spPr>
          <a:xfrm>
            <a:off x="898480" y="1997150"/>
            <a:ext cx="4105568" cy="639762"/>
          </a:xfrm>
          <a:prstGeom prst="rect">
            <a:avLst/>
          </a:prstGeom>
        </p:spPr>
        <p:txBody>
          <a:bodyPr anchor="ct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898480" y="2708920"/>
            <a:ext cx="4105568" cy="3558383"/>
          </a:xfrm>
          <a:prstGeom prst="rect">
            <a:avLst/>
          </a:prstGeo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10"/>
          </p:nvPr>
        </p:nvSpPr>
        <p:spPr>
          <a:xfrm>
            <a:off x="5086479" y="1997150"/>
            <a:ext cx="3732881" cy="639762"/>
          </a:xfrm>
          <a:prstGeom prst="rect">
            <a:avLst/>
          </a:prstGeom>
        </p:spPr>
        <p:txBody>
          <a:bodyPr anchor="ct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11"/>
          </p:nvPr>
        </p:nvSpPr>
        <p:spPr>
          <a:xfrm>
            <a:off x="5086479" y="2708920"/>
            <a:ext cx="3732881" cy="3558383"/>
          </a:xfrm>
          <a:prstGeom prst="rect">
            <a:avLst/>
          </a:prstGeom>
        </p:spPr>
        <p:txBody>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663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left and short text">
    <p:spTree>
      <p:nvGrpSpPr>
        <p:cNvPr id="1" name=""/>
        <p:cNvGrpSpPr/>
        <p:nvPr/>
      </p:nvGrpSpPr>
      <p:grpSpPr>
        <a:xfrm>
          <a:off x="0" y="0"/>
          <a:ext cx="0" cy="0"/>
          <a:chOff x="0" y="0"/>
          <a:chExt cx="0" cy="0"/>
        </a:xfrm>
      </p:grpSpPr>
      <p:sp>
        <p:nvSpPr>
          <p:cNvPr id="2" name="Title 1"/>
          <p:cNvSpPr>
            <a:spLocks noGrp="1"/>
          </p:cNvSpPr>
          <p:nvPr>
            <p:ph type="title"/>
          </p:nvPr>
        </p:nvSpPr>
        <p:spPr>
          <a:xfrm>
            <a:off x="5452278" y="911016"/>
            <a:ext cx="3296185" cy="155726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3" name="Content Placeholder 2"/>
          <p:cNvSpPr>
            <a:spLocks noGrp="1"/>
          </p:cNvSpPr>
          <p:nvPr>
            <p:ph idx="1"/>
          </p:nvPr>
        </p:nvSpPr>
        <p:spPr>
          <a:xfrm>
            <a:off x="5452279" y="2711216"/>
            <a:ext cx="3296184" cy="3438798"/>
          </a:xfrm>
          <a:prstGeom prst="rect">
            <a:avLst/>
          </a:prstGeom>
        </p:spPr>
        <p:txBody>
          <a:bodyPr/>
          <a:lstStyle>
            <a:lvl1pPr>
              <a:spcBef>
                <a:spcPts val="1400"/>
              </a:spcBef>
              <a:buClr>
                <a:schemeClr val="tx1"/>
              </a:buClr>
              <a:defRPr>
                <a:solidFill>
                  <a:srgbClr val="333333"/>
                </a:solidFill>
              </a:defRPr>
            </a:lvl1pPr>
            <a:lvl2pPr>
              <a:buClr>
                <a:schemeClr val="tx1"/>
              </a:buClr>
              <a:defRPr>
                <a:solidFill>
                  <a:srgbClr val="333333"/>
                </a:solidFill>
              </a:defRPr>
            </a:lvl2pPr>
            <a:lvl3pPr>
              <a:buClr>
                <a:schemeClr val="tx1"/>
              </a:buClr>
              <a:defRPr>
                <a:solidFill>
                  <a:srgbClr val="333333"/>
                </a:solidFill>
              </a:defRPr>
            </a:lvl3pPr>
            <a:lvl4pPr>
              <a:buClr>
                <a:schemeClr val="tx1"/>
              </a:buClr>
              <a:defRPr>
                <a:solidFill>
                  <a:srgbClr val="333333"/>
                </a:solidFill>
              </a:defRPr>
            </a:lvl4pPr>
            <a:lvl5pPr>
              <a:buClr>
                <a:schemeClr val="tx1"/>
              </a:buClr>
              <a:defRPr>
                <a:solidFill>
                  <a:srgbClr val="33333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Slide Number Placeholder 5"/>
          <p:cNvSpPr>
            <a:spLocks noGrp="1"/>
          </p:cNvSpPr>
          <p:nvPr>
            <p:ph type="sldNum" sz="quarter" idx="4"/>
          </p:nvPr>
        </p:nvSpPr>
        <p:spPr>
          <a:xfrm>
            <a:off x="899592"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9" name="Footer Placeholder 4"/>
          <p:cNvSpPr>
            <a:spLocks noGrp="1"/>
          </p:cNvSpPr>
          <p:nvPr>
            <p:ph type="ftr" sz="quarter" idx="3"/>
          </p:nvPr>
        </p:nvSpPr>
        <p:spPr>
          <a:xfrm>
            <a:off x="1187624"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10" name="Picture Placeholder 4"/>
          <p:cNvSpPr>
            <a:spLocks noGrp="1"/>
          </p:cNvSpPr>
          <p:nvPr>
            <p:ph type="pic" sz="quarter" idx="11" hasCustomPrompt="1"/>
          </p:nvPr>
        </p:nvSpPr>
        <p:spPr>
          <a:xfrm>
            <a:off x="900113" y="911225"/>
            <a:ext cx="4248150" cy="5238750"/>
          </a:xfrm>
        </p:spPr>
        <p:txBody>
          <a:bodyPr/>
          <a:lstStyle/>
          <a:p>
            <a:pPr lvl="0"/>
            <a:r>
              <a:rPr lang="en-GB"/>
              <a:t>Picture size 14.56 x 11.85 cm </a:t>
            </a:r>
            <a:endParaRPr lang="en-GB" dirty="0"/>
          </a:p>
        </p:txBody>
      </p:sp>
    </p:spTree>
    <p:extLst>
      <p:ext uri="{BB962C8B-B14F-4D97-AF65-F5344CB8AC3E}">
        <p14:creationId xmlns:p14="http://schemas.microsoft.com/office/powerpoint/2010/main" val="660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image right and short text">
    <p:spTree>
      <p:nvGrpSpPr>
        <p:cNvPr id="1" name=""/>
        <p:cNvGrpSpPr/>
        <p:nvPr/>
      </p:nvGrpSpPr>
      <p:grpSpPr>
        <a:xfrm>
          <a:off x="0" y="0"/>
          <a:ext cx="0" cy="0"/>
          <a:chOff x="0" y="0"/>
          <a:chExt cx="0" cy="0"/>
        </a:xfrm>
      </p:grpSpPr>
      <p:sp>
        <p:nvSpPr>
          <p:cNvPr id="10" name="Title 1"/>
          <p:cNvSpPr>
            <a:spLocks noGrp="1"/>
          </p:cNvSpPr>
          <p:nvPr>
            <p:ph type="title"/>
          </p:nvPr>
        </p:nvSpPr>
        <p:spPr>
          <a:xfrm>
            <a:off x="899592" y="911016"/>
            <a:ext cx="3296185" cy="1557265"/>
          </a:xfrm>
          <a:prstGeom prst="rect">
            <a:avLst/>
          </a:prstGeom>
        </p:spPr>
        <p:txBody>
          <a:bodyPr/>
          <a:lstStyle>
            <a:lvl1pPr>
              <a:defRPr b="0">
                <a:solidFill>
                  <a:srgbClr val="0070C0"/>
                </a:solidFill>
                <a:latin typeface="+mj-lt"/>
              </a:defRPr>
            </a:lvl1pPr>
          </a:lstStyle>
          <a:p>
            <a:r>
              <a:rPr lang="en-US" noProof="0"/>
              <a:t>Click to edit Master title style</a:t>
            </a:r>
            <a:endParaRPr lang="en-GB" noProof="0" dirty="0"/>
          </a:p>
        </p:txBody>
      </p:sp>
      <p:sp>
        <p:nvSpPr>
          <p:cNvPr id="11" name="Content Placeholder 2"/>
          <p:cNvSpPr>
            <a:spLocks noGrp="1"/>
          </p:cNvSpPr>
          <p:nvPr>
            <p:ph idx="1"/>
          </p:nvPr>
        </p:nvSpPr>
        <p:spPr>
          <a:xfrm>
            <a:off x="899593" y="2711216"/>
            <a:ext cx="3296184" cy="3438798"/>
          </a:xfrm>
          <a:prstGeom prst="rect">
            <a:avLst/>
          </a:prstGeom>
        </p:spPr>
        <p:txBody>
          <a:bodyPr/>
          <a:lstStyle>
            <a:lvl1pPr>
              <a:spcBef>
                <a:spcPts val="1400"/>
              </a:spcBef>
              <a:buClr>
                <a:schemeClr val="tx1"/>
              </a:buClr>
              <a:defRPr>
                <a:solidFill>
                  <a:srgbClr val="333333"/>
                </a:solidFill>
              </a:defRPr>
            </a:lvl1pPr>
            <a:lvl2pPr>
              <a:buClr>
                <a:schemeClr val="tx1"/>
              </a:buClr>
              <a:defRPr>
                <a:solidFill>
                  <a:srgbClr val="333333"/>
                </a:solidFill>
              </a:defRPr>
            </a:lvl2pPr>
            <a:lvl3pPr>
              <a:buClr>
                <a:schemeClr val="tx1"/>
              </a:buClr>
              <a:defRPr>
                <a:solidFill>
                  <a:srgbClr val="333333"/>
                </a:solidFill>
              </a:defRPr>
            </a:lvl3pPr>
            <a:lvl4pPr>
              <a:buClr>
                <a:schemeClr val="tx1"/>
              </a:buClr>
              <a:defRPr>
                <a:solidFill>
                  <a:srgbClr val="333333"/>
                </a:solidFill>
              </a:defRPr>
            </a:lvl4pPr>
            <a:lvl5pPr>
              <a:buClr>
                <a:schemeClr val="tx1"/>
              </a:buClr>
              <a:defRPr>
                <a:solidFill>
                  <a:srgbClr val="33333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Slide Number Placeholder 5"/>
          <p:cNvSpPr>
            <a:spLocks noGrp="1"/>
          </p:cNvSpPr>
          <p:nvPr>
            <p:ph type="sldNum" sz="quarter" idx="4"/>
          </p:nvPr>
        </p:nvSpPr>
        <p:spPr>
          <a:xfrm>
            <a:off x="899592"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4" name="Footer Placeholder 4"/>
          <p:cNvSpPr>
            <a:spLocks noGrp="1"/>
          </p:cNvSpPr>
          <p:nvPr>
            <p:ph type="ftr" sz="quarter" idx="3"/>
          </p:nvPr>
        </p:nvSpPr>
        <p:spPr>
          <a:xfrm>
            <a:off x="1187624"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9" name="Picture Placeholder 2"/>
          <p:cNvSpPr>
            <a:spLocks noGrp="1"/>
          </p:cNvSpPr>
          <p:nvPr>
            <p:ph type="pic" sz="quarter" idx="11" hasCustomPrompt="1"/>
          </p:nvPr>
        </p:nvSpPr>
        <p:spPr>
          <a:xfrm>
            <a:off x="4500563" y="911225"/>
            <a:ext cx="4248150" cy="5238750"/>
          </a:xfrm>
        </p:spPr>
        <p:txBody>
          <a:bodyPr/>
          <a:lstStyle/>
          <a:p>
            <a:pPr lvl="0"/>
            <a:r>
              <a:rPr lang="en-GB"/>
              <a:t>Picture size 14.56 x 11.85 cm </a:t>
            </a:r>
            <a:endParaRPr lang="en-GB" dirty="0"/>
          </a:p>
        </p:txBody>
      </p:sp>
    </p:spTree>
    <p:extLst>
      <p:ext uri="{BB962C8B-B14F-4D97-AF65-F5344CB8AC3E}">
        <p14:creationId xmlns:p14="http://schemas.microsoft.com/office/powerpoint/2010/main" val="316856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ictur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8"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10"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31232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8687779-E69B-7343-8F6F-422D6150DAE5}" type="slidenum">
              <a:rPr lang="en-US" smtClean="0"/>
              <a:pPr/>
              <a:t>‹#›</a:t>
            </a:fld>
            <a:endParaRPr lang="en-US" dirty="0"/>
          </a:p>
        </p:txBody>
      </p:sp>
      <p:sp>
        <p:nvSpPr>
          <p:cNvPr id="4" name="Footer Placeholder 3"/>
          <p:cNvSpPr>
            <a:spLocks noGrp="1"/>
          </p:cNvSpPr>
          <p:nvPr>
            <p:ph type="ftr" sz="quarter" idx="11"/>
          </p:nvPr>
        </p:nvSpPr>
        <p:spPr/>
        <p:txBody>
          <a:bodyPr/>
          <a:lstStyle/>
          <a:p>
            <a:pPr algn="l"/>
            <a:r>
              <a:rPr lang="en-US"/>
              <a:t>www.swlstg-tr.nhs.uk</a:t>
            </a:r>
            <a:endParaRPr lang="en-US" dirty="0"/>
          </a:p>
        </p:txBody>
      </p:sp>
      <p:sp>
        <p:nvSpPr>
          <p:cNvPr id="5" name="Content Placeholder 2"/>
          <p:cNvSpPr txBox="1">
            <a:spLocks/>
          </p:cNvSpPr>
          <p:nvPr userDrawn="1"/>
        </p:nvSpPr>
        <p:spPr bwMode="auto">
          <a:xfrm>
            <a:off x="5868144" y="2708920"/>
            <a:ext cx="2962672" cy="230425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fontAlgn="base">
              <a:spcBef>
                <a:spcPts val="1400"/>
              </a:spcBef>
              <a:spcAft>
                <a:spcPct val="0"/>
              </a:spcAft>
              <a:buClr>
                <a:schemeClr val="tx1"/>
              </a:buClr>
              <a:buFont typeface="Trebuchet MS" pitchFamily="34" charset="0"/>
              <a:buNone/>
              <a:defRPr sz="20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1800">
                <a:solidFill>
                  <a:schemeClr val="tx1"/>
                </a:solidFill>
                <a:latin typeface="+mn-lt"/>
              </a:defRPr>
            </a:lvl2pPr>
            <a:lvl3pPr marL="1143000" indent="-228600" algn="l" rtl="0" fontAlgn="base">
              <a:spcBef>
                <a:spcPct val="20000"/>
              </a:spcBef>
              <a:spcAft>
                <a:spcPct val="0"/>
              </a:spcAft>
              <a:buClr>
                <a:schemeClr val="tx1"/>
              </a:buClr>
              <a:buChar char="•"/>
              <a:defRPr sz="1800">
                <a:solidFill>
                  <a:schemeClr val="tx1"/>
                </a:solidFill>
                <a:latin typeface="+mn-lt"/>
              </a:defRPr>
            </a:lvl3pPr>
            <a:lvl4pPr marL="1600200" indent="-228600" algn="l" rtl="0" fontAlgn="base">
              <a:spcBef>
                <a:spcPct val="20000"/>
              </a:spcBef>
              <a:spcAft>
                <a:spcPct val="0"/>
              </a:spcAft>
              <a:buClr>
                <a:schemeClr val="tx1"/>
              </a:buClr>
              <a:buChar char="–"/>
              <a:defRPr sz="1800">
                <a:solidFill>
                  <a:schemeClr val="tx1"/>
                </a:solidFill>
                <a:latin typeface="+mn-lt"/>
              </a:defRPr>
            </a:lvl4pPr>
            <a:lvl5pPr marL="2057400" indent="-228600" algn="l" rtl="0" fontAlgn="base">
              <a:spcBef>
                <a:spcPct val="20000"/>
              </a:spcBef>
              <a:spcAft>
                <a:spcPct val="0"/>
              </a:spcAft>
              <a:buClr>
                <a:schemeClr val="tx1"/>
              </a:buClr>
              <a:buChar char="»"/>
              <a:defRPr sz="1800">
                <a:solidFill>
                  <a:schemeClr val="tx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200" b="1" dirty="0"/>
              <a:t>Here is an example of a quote.</a:t>
            </a:r>
          </a:p>
          <a:p>
            <a:pPr>
              <a:spcBef>
                <a:spcPts val="800"/>
              </a:spcBef>
            </a:pPr>
            <a:r>
              <a:rPr lang="en-US" sz="1400" b="1" dirty="0">
                <a:solidFill>
                  <a:srgbClr val="0070C0"/>
                </a:solidFill>
              </a:rPr>
              <a:t>Name</a:t>
            </a:r>
            <a:br>
              <a:rPr lang="en-US" sz="1400" b="1" dirty="0">
                <a:solidFill>
                  <a:srgbClr val="0070C0"/>
                </a:solidFill>
              </a:rPr>
            </a:br>
            <a:r>
              <a:rPr lang="en-US" sz="1400" b="1" dirty="0">
                <a:solidFill>
                  <a:srgbClr val="0070C0"/>
                </a:solidFill>
              </a:rPr>
              <a:t>Department</a:t>
            </a:r>
          </a:p>
          <a:p>
            <a:r>
              <a:rPr lang="en-US" sz="2400" b="1" dirty="0"/>
              <a:t> </a:t>
            </a:r>
          </a:p>
        </p:txBody>
      </p:sp>
      <p:sp>
        <p:nvSpPr>
          <p:cNvPr id="6" name="Rectangle 5"/>
          <p:cNvSpPr/>
          <p:nvPr userDrawn="1"/>
        </p:nvSpPr>
        <p:spPr>
          <a:xfrm>
            <a:off x="5868144" y="1844825"/>
            <a:ext cx="504056" cy="1569660"/>
          </a:xfrm>
          <a:prstGeom prst="rect">
            <a:avLst/>
          </a:prstGeom>
        </p:spPr>
        <p:txBody>
          <a:bodyPr wrap="square">
            <a:spAutoFit/>
          </a:bodyPr>
          <a:lstStyle/>
          <a:p>
            <a:r>
              <a:rPr lang="en-GB" sz="9600" dirty="0">
                <a:solidFill>
                  <a:srgbClr val="0070C0"/>
                </a:solidFill>
              </a:rPr>
              <a:t>“</a:t>
            </a:r>
            <a:endParaRPr lang="en-US" sz="9600" dirty="0">
              <a:solidFill>
                <a:srgbClr val="0070C0"/>
              </a:solidFill>
            </a:endParaRPr>
          </a:p>
        </p:txBody>
      </p:sp>
      <p:sp>
        <p:nvSpPr>
          <p:cNvPr id="9" name="Picture Placeholder 7"/>
          <p:cNvSpPr>
            <a:spLocks noGrp="1"/>
          </p:cNvSpPr>
          <p:nvPr>
            <p:ph type="pic" sz="quarter" idx="13"/>
          </p:nvPr>
        </p:nvSpPr>
        <p:spPr>
          <a:xfrm>
            <a:off x="947738" y="908050"/>
            <a:ext cx="4344342" cy="5257800"/>
          </a:xfrm>
        </p:spPr>
        <p:txBody>
          <a:bodyPr/>
          <a:lstStyle/>
          <a:p>
            <a:r>
              <a:rPr lang="en-US"/>
              <a:t>Drag picture to placeholder or click icon to add</a:t>
            </a:r>
          </a:p>
        </p:txBody>
      </p:sp>
    </p:spTree>
    <p:extLst>
      <p:ext uri="{BB962C8B-B14F-4D97-AF65-F5344CB8AC3E}">
        <p14:creationId xmlns:p14="http://schemas.microsoft.com/office/powerpoint/2010/main" val="181383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592"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9" name="Footer Placeholder 4"/>
          <p:cNvSpPr>
            <a:spLocks noGrp="1"/>
          </p:cNvSpPr>
          <p:nvPr>
            <p:ph type="ftr" sz="quarter" idx="3"/>
          </p:nvPr>
        </p:nvSpPr>
        <p:spPr>
          <a:xfrm>
            <a:off x="1187624"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Tree>
    <p:extLst>
      <p:ext uri="{BB962C8B-B14F-4D97-AF65-F5344CB8AC3E}">
        <p14:creationId xmlns:p14="http://schemas.microsoft.com/office/powerpoint/2010/main" val="16128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with pictur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3"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96880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ictur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3"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97176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pictur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3"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312322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with pictur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3"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106831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with pictur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3"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131351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with pictur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sp>
        <p:nvSpPr>
          <p:cNvPr id="2" name="Title 4"/>
          <p:cNvSpPr>
            <a:spLocks noGrp="1"/>
          </p:cNvSpPr>
          <p:nvPr>
            <p:ph type="title"/>
          </p:nvPr>
        </p:nvSpPr>
        <p:spPr>
          <a:xfrm>
            <a:off x="480386" y="3104696"/>
            <a:ext cx="8229600" cy="648072"/>
          </a:xfrm>
          <a:prstGeom prst="rect">
            <a:avLst/>
          </a:prstGeom>
        </p:spPr>
        <p:txBody>
          <a:bodyPr/>
          <a:lstStyle>
            <a:lvl1pPr>
              <a:defRPr sz="3200">
                <a:solidFill>
                  <a:schemeClr val="bg1"/>
                </a:solidFill>
              </a:defRPr>
            </a:lvl1pPr>
          </a:lstStyle>
          <a:p>
            <a:r>
              <a:rPr lang="en-US"/>
              <a:t>Click to edit Master title style</a:t>
            </a:r>
            <a:endParaRPr lang="en-US" dirty="0"/>
          </a:p>
        </p:txBody>
      </p:sp>
      <p:sp>
        <p:nvSpPr>
          <p:cNvPr id="3" name="Subtitle 6"/>
          <p:cNvSpPr>
            <a:spLocks noGrp="1"/>
          </p:cNvSpPr>
          <p:nvPr>
            <p:ph type="subTitle" idx="10"/>
          </p:nvPr>
        </p:nvSpPr>
        <p:spPr>
          <a:xfrm>
            <a:off x="5977442" y="5949280"/>
            <a:ext cx="2736304" cy="504056"/>
          </a:xfrm>
          <a:prstGeom prst="rect">
            <a:avLst/>
          </a:prstGeom>
        </p:spPr>
        <p:txBody>
          <a:bodyPr/>
          <a:lstStyle>
            <a:lvl1pPr marL="0" indent="0" algn="r">
              <a:buNone/>
              <a:defRPr sz="1400">
                <a:solidFill>
                  <a:schemeClr val="accent6"/>
                </a:solidFill>
              </a:defRPr>
            </a:lvl1pPr>
          </a:lstStyle>
          <a:p>
            <a:r>
              <a:rPr lang="en-US"/>
              <a:t>Click to edit Master subtitle style</a:t>
            </a:r>
            <a:endParaRPr lang="en-US" dirty="0"/>
          </a:p>
        </p:txBody>
      </p:sp>
    </p:spTree>
    <p:extLst>
      <p:ext uri="{BB962C8B-B14F-4D97-AF65-F5344CB8AC3E}">
        <p14:creationId xmlns:p14="http://schemas.microsoft.com/office/powerpoint/2010/main" val="14347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99592" y="1124744"/>
            <a:ext cx="8229600" cy="765175"/>
          </a:xfrm>
          <a:prstGeom prst="rect">
            <a:avLst/>
          </a:prstGeom>
        </p:spPr>
        <p:txBody>
          <a:bodyPr/>
          <a:lstStyle>
            <a:lvl1pPr>
              <a:defRPr>
                <a:solidFill>
                  <a:srgbClr val="0070C0"/>
                </a:solidFill>
              </a:defRPr>
            </a:lvl1pPr>
          </a:lstStyle>
          <a:p>
            <a:r>
              <a:rPr lang="en-US" noProof="0"/>
              <a:t>Click to edit Master title style</a:t>
            </a:r>
            <a:endParaRPr lang="en-GB" noProof="0" dirty="0"/>
          </a:p>
        </p:txBody>
      </p:sp>
      <p:sp>
        <p:nvSpPr>
          <p:cNvPr id="9" name="Slide Number Placeholder 5"/>
          <p:cNvSpPr>
            <a:spLocks noGrp="1"/>
          </p:cNvSpPr>
          <p:nvPr>
            <p:ph type="sldNum" sz="quarter" idx="4"/>
          </p:nvPr>
        </p:nvSpPr>
        <p:spPr>
          <a:xfrm>
            <a:off x="899592" y="6381328"/>
            <a:ext cx="36004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58687779-E69B-7343-8F6F-422D6150DAE5}" type="slidenum">
              <a:rPr lang="en-US" smtClean="0"/>
              <a:pPr/>
              <a:t>‹#›</a:t>
            </a:fld>
            <a:endParaRPr lang="en-US" dirty="0"/>
          </a:p>
        </p:txBody>
      </p:sp>
      <p:sp>
        <p:nvSpPr>
          <p:cNvPr id="10" name="Footer Placeholder 4"/>
          <p:cNvSpPr>
            <a:spLocks noGrp="1"/>
          </p:cNvSpPr>
          <p:nvPr>
            <p:ph type="ftr" sz="quarter" idx="3"/>
          </p:nvPr>
        </p:nvSpPr>
        <p:spPr>
          <a:xfrm>
            <a:off x="1187624" y="6381328"/>
            <a:ext cx="3183632" cy="365125"/>
          </a:xfrm>
          <a:prstGeom prst="rect">
            <a:avLst/>
          </a:prstGeom>
          <a:ln>
            <a:noFill/>
          </a:ln>
        </p:spPr>
        <p:txBody>
          <a:bodyPr vert="horz" lIns="91440" tIns="45720" rIns="91440" bIns="45720" rtlCol="0" anchor="ctr"/>
          <a:lstStyle>
            <a:lvl1pPr algn="ctr">
              <a:tabLst/>
              <a:defRPr sz="1000">
                <a:solidFill>
                  <a:schemeClr val="tx1">
                    <a:tint val="75000"/>
                  </a:schemeClr>
                </a:solidFill>
              </a:defRPr>
            </a:lvl1pPr>
          </a:lstStyle>
          <a:p>
            <a:pPr algn="l"/>
            <a:r>
              <a:rPr lang="en-US" dirty="0" err="1"/>
              <a:t>www.swlstg-tr.nhs.uk</a:t>
            </a:r>
            <a:endParaRPr lang="en-US" dirty="0"/>
          </a:p>
        </p:txBody>
      </p:sp>
      <p:sp>
        <p:nvSpPr>
          <p:cNvPr id="8" name="Subtitle 2"/>
          <p:cNvSpPr>
            <a:spLocks noGrp="1"/>
          </p:cNvSpPr>
          <p:nvPr>
            <p:ph type="subTitle" idx="1"/>
          </p:nvPr>
        </p:nvSpPr>
        <p:spPr>
          <a:xfrm>
            <a:off x="899592" y="2132856"/>
            <a:ext cx="7740000" cy="2160240"/>
          </a:xfrm>
          <a:prstGeom prst="rect">
            <a:avLst/>
          </a:prstGeom>
        </p:spPr>
        <p:txBody>
          <a:bodyPr/>
          <a:lstStyle>
            <a:lvl1pPr marL="0" indent="0" algn="l">
              <a:lnSpc>
                <a:spcPct val="120000"/>
              </a:lnSpc>
              <a:spcBef>
                <a:spcPts val="0"/>
              </a:spcBef>
              <a:buNone/>
              <a:defRPr sz="2400">
                <a:solidFill>
                  <a:srgbClr val="333333"/>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a:t>Click to edit Master subtitle style</a:t>
            </a:r>
            <a:endParaRPr lang="en-GB" noProof="0" dirty="0"/>
          </a:p>
        </p:txBody>
      </p:sp>
      <p:sp>
        <p:nvSpPr>
          <p:cNvPr id="11" name="Text Placeholder 9"/>
          <p:cNvSpPr>
            <a:spLocks noGrp="1"/>
          </p:cNvSpPr>
          <p:nvPr>
            <p:ph type="body" sz="quarter" idx="10"/>
          </p:nvPr>
        </p:nvSpPr>
        <p:spPr>
          <a:xfrm>
            <a:off x="891582" y="4409949"/>
            <a:ext cx="7747155" cy="431977"/>
          </a:xfrm>
          <a:prstGeom prst="rect">
            <a:avLst/>
          </a:prstGeom>
        </p:spPr>
        <p:txBody>
          <a:bodyPr/>
          <a:lstStyle>
            <a:lvl1pPr marL="0" indent="0">
              <a:buNone/>
              <a:defRPr sz="2400">
                <a:solidFill>
                  <a:srgbClr val="333333"/>
                </a:solidFill>
              </a:defRPr>
            </a:lvl1pPr>
          </a:lstStyle>
          <a:p>
            <a:pPr lvl="0"/>
            <a:r>
              <a:rPr lang="en-US" noProof="0"/>
              <a:t>Click to edit Master text styles</a:t>
            </a:r>
          </a:p>
        </p:txBody>
      </p:sp>
    </p:spTree>
    <p:extLst>
      <p:ext uri="{BB962C8B-B14F-4D97-AF65-F5344CB8AC3E}">
        <p14:creationId xmlns:p14="http://schemas.microsoft.com/office/powerpoint/2010/main" val="37475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0"/>
            <a:ext cx="9144000" cy="6857464"/>
          </a:xfrm>
          <a:prstGeom prst="rect">
            <a:avLst/>
          </a:prstGeom>
        </p:spPr>
      </p:pic>
      <p:pic>
        <p:nvPicPr>
          <p:cNvPr id="3" name="Picture 2"/>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96552" y="1093598"/>
            <a:ext cx="1066800" cy="810768"/>
          </a:xfrm>
          <a:prstGeom prst="rect">
            <a:avLst/>
          </a:prstGeom>
        </p:spPr>
      </p:pic>
      <p:sp>
        <p:nvSpPr>
          <p:cNvPr id="10" name="Rectangle 2"/>
          <p:cNvSpPr>
            <a:spLocks noGrp="1" noChangeArrowheads="1"/>
          </p:cNvSpPr>
          <p:nvPr>
            <p:ph type="title"/>
          </p:nvPr>
        </p:nvSpPr>
        <p:spPr bwMode="auto">
          <a:xfrm>
            <a:off x="948237" y="1079502"/>
            <a:ext cx="7872235" cy="765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noProof="0"/>
              <a:t>Click to edit Master title style</a:t>
            </a:r>
            <a:endParaRPr lang="en-GB" noProof="0" dirty="0"/>
          </a:p>
        </p:txBody>
      </p:sp>
      <p:sp>
        <p:nvSpPr>
          <p:cNvPr id="11" name="Rectangle 3"/>
          <p:cNvSpPr>
            <a:spLocks noGrp="1" noChangeArrowheads="1"/>
          </p:cNvSpPr>
          <p:nvPr>
            <p:ph type="body" idx="1"/>
          </p:nvPr>
        </p:nvSpPr>
        <p:spPr bwMode="auto">
          <a:xfrm>
            <a:off x="948237" y="1978025"/>
            <a:ext cx="7872235" cy="431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GB" noProof="0" dirty="0"/>
          </a:p>
        </p:txBody>
      </p:sp>
      <p:sp>
        <p:nvSpPr>
          <p:cNvPr id="12" name="Slide Number Placeholder 5"/>
          <p:cNvSpPr>
            <a:spLocks noGrp="1"/>
          </p:cNvSpPr>
          <p:nvPr>
            <p:ph type="sldNum" sz="quarter" idx="4"/>
          </p:nvPr>
        </p:nvSpPr>
        <p:spPr>
          <a:xfrm>
            <a:off x="948237" y="6381328"/>
            <a:ext cx="360040" cy="365125"/>
          </a:xfrm>
          <a:prstGeom prst="rect">
            <a:avLst/>
          </a:prstGeom>
        </p:spPr>
        <p:txBody>
          <a:bodyPr vert="horz" lIns="91440" tIns="45720" rIns="91440" bIns="45720" rtlCol="0" anchor="ctr"/>
          <a:lstStyle>
            <a:lvl1pPr algn="l">
              <a:defRPr sz="1000">
                <a:solidFill>
                  <a:schemeClr val="bg1">
                    <a:lumMod val="50000"/>
                  </a:schemeClr>
                </a:solidFill>
              </a:defRPr>
            </a:lvl1pPr>
          </a:lstStyle>
          <a:p>
            <a:fld id="{58687779-E69B-7343-8F6F-422D6150DAE5}" type="slidenum">
              <a:rPr lang="en-US" smtClean="0"/>
              <a:pPr/>
              <a:t>‹#›</a:t>
            </a:fld>
            <a:endParaRPr lang="en-US" dirty="0"/>
          </a:p>
        </p:txBody>
      </p:sp>
      <p:sp>
        <p:nvSpPr>
          <p:cNvPr id="13" name="Footer Placeholder 4"/>
          <p:cNvSpPr>
            <a:spLocks noGrp="1"/>
          </p:cNvSpPr>
          <p:nvPr>
            <p:ph type="ftr" sz="quarter" idx="3"/>
          </p:nvPr>
        </p:nvSpPr>
        <p:spPr>
          <a:xfrm>
            <a:off x="1236269" y="6381328"/>
            <a:ext cx="3183632" cy="365125"/>
          </a:xfrm>
          <a:prstGeom prst="rect">
            <a:avLst/>
          </a:prstGeom>
          <a:ln>
            <a:noFill/>
          </a:ln>
        </p:spPr>
        <p:txBody>
          <a:bodyPr vert="horz" lIns="91440" tIns="45720" rIns="91440" bIns="45720" rtlCol="0" anchor="ctr"/>
          <a:lstStyle>
            <a:lvl1pPr algn="ctr">
              <a:tabLst/>
              <a:defRPr sz="1000">
                <a:solidFill>
                  <a:schemeClr val="bg1">
                    <a:lumMod val="50000"/>
                  </a:schemeClr>
                </a:solidFill>
              </a:defRPr>
            </a:lvl1pPr>
          </a:lstStyle>
          <a:p>
            <a:pPr algn="l"/>
            <a:r>
              <a:rPr lang="en-US" dirty="0" err="1"/>
              <a:t>www.swlstg-tr.nhs.uk</a:t>
            </a:r>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757" r:id="rId2"/>
    <p:sldLayoutId id="2147483762" r:id="rId3"/>
    <p:sldLayoutId id="2147483759" r:id="rId4"/>
    <p:sldLayoutId id="2147483758" r:id="rId5"/>
    <p:sldLayoutId id="2147483760" r:id="rId6"/>
    <p:sldLayoutId id="2147483763" r:id="rId7"/>
    <p:sldLayoutId id="2147483764" r:id="rId8"/>
    <p:sldLayoutId id="2147483664" r:id="rId9"/>
    <p:sldLayoutId id="2147483706" r:id="rId10"/>
    <p:sldLayoutId id="2147483707" r:id="rId11"/>
    <p:sldLayoutId id="2147483649" r:id="rId12"/>
    <p:sldLayoutId id="2147483663" r:id="rId13"/>
    <p:sldLayoutId id="2147483750" r:id="rId14"/>
    <p:sldLayoutId id="2147483667" r:id="rId15"/>
    <p:sldLayoutId id="2147483753" r:id="rId16"/>
    <p:sldLayoutId id="2147483672" r:id="rId17"/>
    <p:sldLayoutId id="2147483747" r:id="rId18"/>
    <p:sldLayoutId id="2147483669" r:id="rId19"/>
    <p:sldLayoutId id="2147483761" r:id="rId20"/>
    <p:sldLayoutId id="2147483665" r:id="rId2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l" rtl="0" eaLnBrk="1" fontAlgn="base" hangingPunct="1">
        <a:spcBef>
          <a:spcPct val="0"/>
        </a:spcBef>
        <a:spcAft>
          <a:spcPct val="0"/>
        </a:spcAft>
        <a:defRPr sz="3200" b="0">
          <a:solidFill>
            <a:srgbClr val="0070C0"/>
          </a:solidFill>
          <a:latin typeface="+mj-lt"/>
          <a:ea typeface="+mj-ea"/>
          <a:cs typeface="+mj-cs"/>
        </a:defRPr>
      </a:lvl1pPr>
      <a:lvl2pPr algn="l" rtl="0" eaLnBrk="1" fontAlgn="base" hangingPunct="1">
        <a:spcBef>
          <a:spcPct val="0"/>
        </a:spcBef>
        <a:spcAft>
          <a:spcPct val="0"/>
        </a:spcAft>
        <a:defRPr sz="3600">
          <a:solidFill>
            <a:schemeClr val="bg1"/>
          </a:solidFill>
          <a:latin typeface="Trebuchet MS" pitchFamily="34" charset="0"/>
        </a:defRPr>
      </a:lvl2pPr>
      <a:lvl3pPr algn="l" rtl="0" eaLnBrk="1" fontAlgn="base" hangingPunct="1">
        <a:spcBef>
          <a:spcPct val="0"/>
        </a:spcBef>
        <a:spcAft>
          <a:spcPct val="0"/>
        </a:spcAft>
        <a:defRPr sz="3600">
          <a:solidFill>
            <a:schemeClr val="bg1"/>
          </a:solidFill>
          <a:latin typeface="Trebuchet MS" pitchFamily="34" charset="0"/>
        </a:defRPr>
      </a:lvl3pPr>
      <a:lvl4pPr algn="l" rtl="0" eaLnBrk="1" fontAlgn="base" hangingPunct="1">
        <a:spcBef>
          <a:spcPct val="0"/>
        </a:spcBef>
        <a:spcAft>
          <a:spcPct val="0"/>
        </a:spcAft>
        <a:defRPr sz="3600">
          <a:solidFill>
            <a:schemeClr val="bg1"/>
          </a:solidFill>
          <a:latin typeface="Trebuchet MS" pitchFamily="34" charset="0"/>
        </a:defRPr>
      </a:lvl4pPr>
      <a:lvl5pPr algn="l" rtl="0" eaLnBrk="1" fontAlgn="base" hangingPunct="1">
        <a:spcBef>
          <a:spcPct val="0"/>
        </a:spcBef>
        <a:spcAft>
          <a:spcPct val="0"/>
        </a:spcAft>
        <a:defRPr sz="3600">
          <a:solidFill>
            <a:schemeClr val="bg1"/>
          </a:solidFill>
          <a:latin typeface="Trebuchet MS" pitchFamily="34" charset="0"/>
        </a:defRPr>
      </a:lvl5pPr>
      <a:lvl6pPr marL="457200" algn="l" rtl="0" eaLnBrk="1" fontAlgn="base" hangingPunct="1">
        <a:spcBef>
          <a:spcPct val="0"/>
        </a:spcBef>
        <a:spcAft>
          <a:spcPct val="0"/>
        </a:spcAft>
        <a:defRPr sz="3600">
          <a:solidFill>
            <a:schemeClr val="bg1"/>
          </a:solidFill>
          <a:latin typeface="Trebuchet MS" pitchFamily="34" charset="0"/>
        </a:defRPr>
      </a:lvl6pPr>
      <a:lvl7pPr marL="914400" algn="l" rtl="0" eaLnBrk="1" fontAlgn="base" hangingPunct="1">
        <a:spcBef>
          <a:spcPct val="0"/>
        </a:spcBef>
        <a:spcAft>
          <a:spcPct val="0"/>
        </a:spcAft>
        <a:defRPr sz="3600">
          <a:solidFill>
            <a:schemeClr val="bg1"/>
          </a:solidFill>
          <a:latin typeface="Trebuchet MS" pitchFamily="34" charset="0"/>
        </a:defRPr>
      </a:lvl7pPr>
      <a:lvl8pPr marL="1371600" algn="l" rtl="0" eaLnBrk="1" fontAlgn="base" hangingPunct="1">
        <a:spcBef>
          <a:spcPct val="0"/>
        </a:spcBef>
        <a:spcAft>
          <a:spcPct val="0"/>
        </a:spcAft>
        <a:defRPr sz="3600">
          <a:solidFill>
            <a:schemeClr val="bg1"/>
          </a:solidFill>
          <a:latin typeface="Trebuchet MS" pitchFamily="34" charset="0"/>
        </a:defRPr>
      </a:lvl8pPr>
      <a:lvl9pPr marL="1828800" algn="l" rtl="0" eaLnBrk="1" fontAlgn="base" hangingPunct="1">
        <a:spcBef>
          <a:spcPct val="0"/>
        </a:spcBef>
        <a:spcAft>
          <a:spcPct val="0"/>
        </a:spcAft>
        <a:defRPr sz="3600">
          <a:solidFill>
            <a:schemeClr val="bg1"/>
          </a:solidFill>
          <a:latin typeface="Trebuchet MS" pitchFamily="34" charset="0"/>
        </a:defRPr>
      </a:lvl9pPr>
    </p:titleStyle>
    <p:bodyStyle>
      <a:lvl1pPr marL="0" indent="0" algn="l" rtl="0" eaLnBrk="1" fontAlgn="base" hangingPunct="1">
        <a:spcBef>
          <a:spcPct val="20000"/>
        </a:spcBef>
        <a:spcAft>
          <a:spcPct val="0"/>
        </a:spcAft>
        <a:buClr>
          <a:schemeClr val="tx1"/>
        </a:buClr>
        <a:buFont typeface="Trebuchet MS" pitchFamily="34" charset="0"/>
        <a:buNone/>
        <a:defRPr sz="2000">
          <a:solidFill>
            <a:srgbClr val="333333"/>
          </a:solidFill>
          <a:latin typeface="+mn-lt"/>
          <a:ea typeface="+mn-ea"/>
          <a:cs typeface="+mn-cs"/>
        </a:defRPr>
      </a:lvl1pPr>
      <a:lvl2pPr marL="457200" indent="0" algn="l" rtl="0" eaLnBrk="1" fontAlgn="base" hangingPunct="1">
        <a:spcBef>
          <a:spcPct val="20000"/>
        </a:spcBef>
        <a:spcAft>
          <a:spcPct val="0"/>
        </a:spcAft>
        <a:buClr>
          <a:schemeClr val="tx1"/>
        </a:buClr>
        <a:buNone/>
        <a:defRPr sz="1800">
          <a:solidFill>
            <a:srgbClr val="333333"/>
          </a:solidFill>
          <a:latin typeface="+mn-lt"/>
        </a:defRPr>
      </a:lvl2pPr>
      <a:lvl3pPr marL="914400" indent="0" algn="l" rtl="0" eaLnBrk="1" fontAlgn="base" hangingPunct="1">
        <a:spcBef>
          <a:spcPct val="20000"/>
        </a:spcBef>
        <a:spcAft>
          <a:spcPct val="0"/>
        </a:spcAft>
        <a:buClr>
          <a:schemeClr val="tx1"/>
        </a:buClr>
        <a:buNone/>
        <a:defRPr sz="1800">
          <a:solidFill>
            <a:srgbClr val="333333"/>
          </a:solidFill>
          <a:latin typeface="+mn-lt"/>
        </a:defRPr>
      </a:lvl3pPr>
      <a:lvl4pPr marL="1371600" indent="0" algn="l" rtl="0" eaLnBrk="1" fontAlgn="base" hangingPunct="1">
        <a:spcBef>
          <a:spcPct val="20000"/>
        </a:spcBef>
        <a:spcAft>
          <a:spcPct val="0"/>
        </a:spcAft>
        <a:buClr>
          <a:schemeClr val="tx1"/>
        </a:buClr>
        <a:buNone/>
        <a:defRPr sz="1800">
          <a:solidFill>
            <a:srgbClr val="333333"/>
          </a:solidFill>
          <a:latin typeface="+mn-lt"/>
        </a:defRPr>
      </a:lvl4pPr>
      <a:lvl5pPr marL="1828800" indent="0" algn="l" rtl="0" eaLnBrk="1" fontAlgn="base" hangingPunct="1">
        <a:spcBef>
          <a:spcPct val="20000"/>
        </a:spcBef>
        <a:spcAft>
          <a:spcPct val="0"/>
        </a:spcAft>
        <a:buClr>
          <a:schemeClr val="tx1"/>
        </a:buClr>
        <a:buNone/>
        <a:defRPr sz="1800">
          <a:solidFill>
            <a:srgbClr val="333333"/>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channel/UCrRKV84lb8Jr69Z7ZhjSjCg/videos"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104964"/>
            <a:ext cx="7836030" cy="648072"/>
          </a:xfrm>
        </p:spPr>
        <p:txBody>
          <a:bodyPr/>
          <a:lstStyle/>
          <a:p>
            <a:r>
              <a:rPr lang="en-GB" b="1" dirty="0"/>
              <a:t>MHSTs in SW London: Moving to a more specialist focus with examples from a trauma informed team and a specialist FE College team </a:t>
            </a:r>
            <a:endParaRPr lang="en-GB" dirty="0"/>
          </a:p>
        </p:txBody>
      </p:sp>
      <p:sp>
        <p:nvSpPr>
          <p:cNvPr id="3" name="Subtitle 2"/>
          <p:cNvSpPr>
            <a:spLocks noGrp="1"/>
          </p:cNvSpPr>
          <p:nvPr>
            <p:ph type="subTitle" idx="10"/>
          </p:nvPr>
        </p:nvSpPr>
        <p:spPr>
          <a:xfrm>
            <a:off x="5977442" y="5949280"/>
            <a:ext cx="2736304" cy="576064"/>
          </a:xfrm>
        </p:spPr>
        <p:txBody>
          <a:bodyPr/>
          <a:lstStyle/>
          <a:p>
            <a:pPr>
              <a:lnSpc>
                <a:spcPct val="110000"/>
              </a:lnSpc>
            </a:pPr>
            <a:r>
              <a:rPr lang="en-GB" dirty="0"/>
              <a:t>Dr Annika Clark</a:t>
            </a:r>
          </a:p>
          <a:p>
            <a:pPr>
              <a:lnSpc>
                <a:spcPct val="110000"/>
              </a:lnSpc>
            </a:pPr>
            <a:r>
              <a:rPr lang="en-GB" dirty="0"/>
              <a:t>Consultant Clinical Psychologist</a:t>
            </a:r>
          </a:p>
        </p:txBody>
      </p:sp>
    </p:spTree>
    <p:extLst>
      <p:ext uri="{BB962C8B-B14F-4D97-AF65-F5344CB8AC3E}">
        <p14:creationId xmlns:p14="http://schemas.microsoft.com/office/powerpoint/2010/main" val="88649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FFB807-0364-4476-8344-2BEAD39B9506}"/>
              </a:ext>
            </a:extLst>
          </p:cNvPr>
          <p:cNvPicPr>
            <a:picLocks noChangeAspect="1"/>
          </p:cNvPicPr>
          <p:nvPr/>
        </p:nvPicPr>
        <p:blipFill>
          <a:blip r:embed="rId3"/>
          <a:stretch>
            <a:fillRect/>
          </a:stretch>
        </p:blipFill>
        <p:spPr>
          <a:xfrm>
            <a:off x="582979" y="2303243"/>
            <a:ext cx="2500570" cy="1376149"/>
          </a:xfrm>
          <a:prstGeom prst="rect">
            <a:avLst/>
          </a:prstGeom>
        </p:spPr>
      </p:pic>
      <p:pic>
        <p:nvPicPr>
          <p:cNvPr id="6" name="Picture 5">
            <a:extLst>
              <a:ext uri="{FF2B5EF4-FFF2-40B4-BE49-F238E27FC236}">
                <a16:creationId xmlns:a16="http://schemas.microsoft.com/office/drawing/2014/main" id="{A77F9595-878F-4B00-A883-7C9BFA9AE1CC}"/>
              </a:ext>
            </a:extLst>
          </p:cNvPr>
          <p:cNvPicPr>
            <a:picLocks noChangeAspect="1"/>
          </p:cNvPicPr>
          <p:nvPr/>
        </p:nvPicPr>
        <p:blipFill>
          <a:blip r:embed="rId4"/>
          <a:stretch>
            <a:fillRect/>
          </a:stretch>
        </p:blipFill>
        <p:spPr>
          <a:xfrm>
            <a:off x="580119" y="3679392"/>
            <a:ext cx="2526401" cy="1632088"/>
          </a:xfrm>
          <a:prstGeom prst="rect">
            <a:avLst/>
          </a:prstGeom>
        </p:spPr>
      </p:pic>
      <p:pic>
        <p:nvPicPr>
          <p:cNvPr id="7" name="Picture 6">
            <a:extLst>
              <a:ext uri="{FF2B5EF4-FFF2-40B4-BE49-F238E27FC236}">
                <a16:creationId xmlns:a16="http://schemas.microsoft.com/office/drawing/2014/main" id="{E1CF47BD-2631-4CB1-A14D-3926EF417A71}"/>
              </a:ext>
            </a:extLst>
          </p:cNvPr>
          <p:cNvPicPr>
            <a:picLocks noChangeAspect="1"/>
          </p:cNvPicPr>
          <p:nvPr/>
        </p:nvPicPr>
        <p:blipFill>
          <a:blip r:embed="rId5"/>
          <a:stretch>
            <a:fillRect/>
          </a:stretch>
        </p:blipFill>
        <p:spPr>
          <a:xfrm>
            <a:off x="580120" y="692696"/>
            <a:ext cx="2439634" cy="1589007"/>
          </a:xfrm>
          <a:prstGeom prst="rect">
            <a:avLst/>
          </a:prstGeom>
        </p:spPr>
      </p:pic>
      <p:pic>
        <p:nvPicPr>
          <p:cNvPr id="8" name="Picture 7">
            <a:extLst>
              <a:ext uri="{FF2B5EF4-FFF2-40B4-BE49-F238E27FC236}">
                <a16:creationId xmlns:a16="http://schemas.microsoft.com/office/drawing/2014/main" id="{B10D8319-F9DC-4F9F-BC60-27CD55E0E356}"/>
              </a:ext>
            </a:extLst>
          </p:cNvPr>
          <p:cNvPicPr>
            <a:picLocks noChangeAspect="1"/>
          </p:cNvPicPr>
          <p:nvPr/>
        </p:nvPicPr>
        <p:blipFill>
          <a:blip r:embed="rId6"/>
          <a:stretch>
            <a:fillRect/>
          </a:stretch>
        </p:blipFill>
        <p:spPr>
          <a:xfrm>
            <a:off x="3106521" y="3679392"/>
            <a:ext cx="2974762" cy="1632088"/>
          </a:xfrm>
          <a:prstGeom prst="rect">
            <a:avLst/>
          </a:prstGeom>
        </p:spPr>
      </p:pic>
      <p:pic>
        <p:nvPicPr>
          <p:cNvPr id="9" name="Picture 8">
            <a:extLst>
              <a:ext uri="{FF2B5EF4-FFF2-40B4-BE49-F238E27FC236}">
                <a16:creationId xmlns:a16="http://schemas.microsoft.com/office/drawing/2014/main" id="{09C9BA84-A60D-4FB9-AEBE-EA8E46440EC0}"/>
              </a:ext>
            </a:extLst>
          </p:cNvPr>
          <p:cNvPicPr>
            <a:picLocks noChangeAspect="1"/>
          </p:cNvPicPr>
          <p:nvPr/>
        </p:nvPicPr>
        <p:blipFill>
          <a:blip r:embed="rId7"/>
          <a:stretch>
            <a:fillRect/>
          </a:stretch>
        </p:blipFill>
        <p:spPr>
          <a:xfrm>
            <a:off x="3076916" y="2228974"/>
            <a:ext cx="2974762" cy="1426009"/>
          </a:xfrm>
          <a:prstGeom prst="rect">
            <a:avLst/>
          </a:prstGeom>
        </p:spPr>
      </p:pic>
      <p:pic>
        <p:nvPicPr>
          <p:cNvPr id="10" name="Picture 9">
            <a:extLst>
              <a:ext uri="{FF2B5EF4-FFF2-40B4-BE49-F238E27FC236}">
                <a16:creationId xmlns:a16="http://schemas.microsoft.com/office/drawing/2014/main" id="{D1A60645-D236-486B-BB2B-CA27182F516A}"/>
              </a:ext>
            </a:extLst>
          </p:cNvPr>
          <p:cNvPicPr>
            <a:picLocks noChangeAspect="1"/>
          </p:cNvPicPr>
          <p:nvPr/>
        </p:nvPicPr>
        <p:blipFill>
          <a:blip r:embed="rId8"/>
          <a:stretch>
            <a:fillRect/>
          </a:stretch>
        </p:blipFill>
        <p:spPr>
          <a:xfrm>
            <a:off x="6069934" y="2303243"/>
            <a:ext cx="3072341" cy="1454279"/>
          </a:xfrm>
          <a:prstGeom prst="rect">
            <a:avLst/>
          </a:prstGeom>
        </p:spPr>
      </p:pic>
      <p:pic>
        <p:nvPicPr>
          <p:cNvPr id="12" name="Picture 11">
            <a:extLst>
              <a:ext uri="{FF2B5EF4-FFF2-40B4-BE49-F238E27FC236}">
                <a16:creationId xmlns:a16="http://schemas.microsoft.com/office/drawing/2014/main" id="{CF6A4188-90D2-4F0C-A7C4-21A958E2A493}"/>
              </a:ext>
            </a:extLst>
          </p:cNvPr>
          <p:cNvPicPr>
            <a:picLocks noChangeAspect="1"/>
          </p:cNvPicPr>
          <p:nvPr/>
        </p:nvPicPr>
        <p:blipFill>
          <a:blip r:embed="rId9"/>
          <a:stretch>
            <a:fillRect/>
          </a:stretch>
        </p:blipFill>
        <p:spPr>
          <a:xfrm>
            <a:off x="6084883" y="3757523"/>
            <a:ext cx="3048265" cy="1553957"/>
          </a:xfrm>
          <a:prstGeom prst="rect">
            <a:avLst/>
          </a:prstGeom>
        </p:spPr>
      </p:pic>
      <p:pic>
        <p:nvPicPr>
          <p:cNvPr id="13" name="Picture 12">
            <a:extLst>
              <a:ext uri="{FF2B5EF4-FFF2-40B4-BE49-F238E27FC236}">
                <a16:creationId xmlns:a16="http://schemas.microsoft.com/office/drawing/2014/main" id="{805B37F1-2E4B-4473-A430-F5D35D8122C6}"/>
              </a:ext>
            </a:extLst>
          </p:cNvPr>
          <p:cNvPicPr>
            <a:picLocks noChangeAspect="1"/>
          </p:cNvPicPr>
          <p:nvPr/>
        </p:nvPicPr>
        <p:blipFill>
          <a:blip r:embed="rId10"/>
          <a:stretch>
            <a:fillRect/>
          </a:stretch>
        </p:blipFill>
        <p:spPr>
          <a:xfrm>
            <a:off x="6060806" y="623103"/>
            <a:ext cx="3072342" cy="1680140"/>
          </a:xfrm>
          <a:prstGeom prst="rect">
            <a:avLst/>
          </a:prstGeom>
        </p:spPr>
      </p:pic>
      <p:pic>
        <p:nvPicPr>
          <p:cNvPr id="15" name="Picture 14">
            <a:extLst>
              <a:ext uri="{FF2B5EF4-FFF2-40B4-BE49-F238E27FC236}">
                <a16:creationId xmlns:a16="http://schemas.microsoft.com/office/drawing/2014/main" id="{ACA244DB-72A2-4BD4-BBE1-4989EF0A61CF}"/>
              </a:ext>
            </a:extLst>
          </p:cNvPr>
          <p:cNvPicPr>
            <a:picLocks noChangeAspect="1"/>
          </p:cNvPicPr>
          <p:nvPr/>
        </p:nvPicPr>
        <p:blipFill>
          <a:blip r:embed="rId11"/>
          <a:stretch>
            <a:fillRect/>
          </a:stretch>
        </p:blipFill>
        <p:spPr>
          <a:xfrm>
            <a:off x="605313" y="5304044"/>
            <a:ext cx="2526401" cy="1553956"/>
          </a:xfrm>
          <a:prstGeom prst="rect">
            <a:avLst/>
          </a:prstGeom>
        </p:spPr>
      </p:pic>
      <p:pic>
        <p:nvPicPr>
          <p:cNvPr id="16" name="Picture 15">
            <a:extLst>
              <a:ext uri="{FF2B5EF4-FFF2-40B4-BE49-F238E27FC236}">
                <a16:creationId xmlns:a16="http://schemas.microsoft.com/office/drawing/2014/main" id="{4C450BF0-F30B-4197-8E00-943257714D0D}"/>
              </a:ext>
            </a:extLst>
          </p:cNvPr>
          <p:cNvPicPr>
            <a:picLocks noChangeAspect="1"/>
          </p:cNvPicPr>
          <p:nvPr/>
        </p:nvPicPr>
        <p:blipFill>
          <a:blip r:embed="rId12"/>
          <a:stretch>
            <a:fillRect/>
          </a:stretch>
        </p:blipFill>
        <p:spPr>
          <a:xfrm>
            <a:off x="3076915" y="671155"/>
            <a:ext cx="2974763" cy="1632088"/>
          </a:xfrm>
          <a:prstGeom prst="rect">
            <a:avLst/>
          </a:prstGeom>
        </p:spPr>
      </p:pic>
      <p:pic>
        <p:nvPicPr>
          <p:cNvPr id="17" name="Picture 16">
            <a:extLst>
              <a:ext uri="{FF2B5EF4-FFF2-40B4-BE49-F238E27FC236}">
                <a16:creationId xmlns:a16="http://schemas.microsoft.com/office/drawing/2014/main" id="{A0ADDAFE-0B00-41C8-AB2E-D773F0C394B1}"/>
              </a:ext>
            </a:extLst>
          </p:cNvPr>
          <p:cNvPicPr>
            <a:picLocks noChangeAspect="1"/>
          </p:cNvPicPr>
          <p:nvPr/>
        </p:nvPicPr>
        <p:blipFill>
          <a:blip r:embed="rId13"/>
          <a:stretch>
            <a:fillRect/>
          </a:stretch>
        </p:blipFill>
        <p:spPr>
          <a:xfrm>
            <a:off x="3156908" y="5304044"/>
            <a:ext cx="2894769" cy="1553956"/>
          </a:xfrm>
          <a:prstGeom prst="rect">
            <a:avLst/>
          </a:prstGeom>
        </p:spPr>
      </p:pic>
      <p:pic>
        <p:nvPicPr>
          <p:cNvPr id="18" name="Picture 17">
            <a:extLst>
              <a:ext uri="{FF2B5EF4-FFF2-40B4-BE49-F238E27FC236}">
                <a16:creationId xmlns:a16="http://schemas.microsoft.com/office/drawing/2014/main" id="{EED46D80-7FEA-4195-8B1C-657B629D0227}"/>
              </a:ext>
            </a:extLst>
          </p:cNvPr>
          <p:cNvPicPr>
            <a:picLocks noChangeAspect="1"/>
          </p:cNvPicPr>
          <p:nvPr/>
        </p:nvPicPr>
        <p:blipFill>
          <a:blip r:embed="rId14"/>
          <a:stretch>
            <a:fillRect/>
          </a:stretch>
        </p:blipFill>
        <p:spPr>
          <a:xfrm>
            <a:off x="6051677" y="5335122"/>
            <a:ext cx="3062717" cy="1553956"/>
          </a:xfrm>
          <a:prstGeom prst="rect">
            <a:avLst/>
          </a:prstGeom>
        </p:spPr>
      </p:pic>
    </p:spTree>
    <p:extLst>
      <p:ext uri="{BB962C8B-B14F-4D97-AF65-F5344CB8AC3E}">
        <p14:creationId xmlns:p14="http://schemas.microsoft.com/office/powerpoint/2010/main" val="262745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B718F-8B64-4583-B61D-327C8F5BEDA2}"/>
              </a:ext>
            </a:extLst>
          </p:cNvPr>
          <p:cNvSpPr>
            <a:spLocks noGrp="1"/>
          </p:cNvSpPr>
          <p:nvPr>
            <p:ph type="title"/>
          </p:nvPr>
        </p:nvSpPr>
        <p:spPr/>
        <p:txBody>
          <a:bodyPr/>
          <a:lstStyle/>
          <a:p>
            <a:r>
              <a:rPr lang="en-GB" dirty="0"/>
              <a:t>Resources on our </a:t>
            </a:r>
            <a:r>
              <a:rPr lang="en-GB" dirty="0" err="1"/>
              <a:t>youtube</a:t>
            </a:r>
            <a:r>
              <a:rPr lang="en-GB" dirty="0"/>
              <a:t> channel</a:t>
            </a:r>
          </a:p>
        </p:txBody>
      </p:sp>
      <p:sp>
        <p:nvSpPr>
          <p:cNvPr id="3" name="Subtitle 2">
            <a:extLst>
              <a:ext uri="{FF2B5EF4-FFF2-40B4-BE49-F238E27FC236}">
                <a16:creationId xmlns:a16="http://schemas.microsoft.com/office/drawing/2014/main" id="{A53CE0F6-26B8-440E-92B3-7AF921440A96}"/>
              </a:ext>
            </a:extLst>
          </p:cNvPr>
          <p:cNvSpPr>
            <a:spLocks noGrp="1"/>
          </p:cNvSpPr>
          <p:nvPr>
            <p:ph type="subTitle" idx="1"/>
          </p:nvPr>
        </p:nvSpPr>
        <p:spPr/>
        <p:txBody>
          <a:bodyPr/>
          <a:lstStyle/>
          <a:p>
            <a:endParaRPr lang="en-US" dirty="0">
              <a:hlinkClick r:id="rId2"/>
            </a:endParaRPr>
          </a:p>
          <a:p>
            <a:r>
              <a:rPr lang="en-GB" dirty="0">
                <a:hlinkClick r:id="rId2"/>
              </a:rPr>
              <a:t>https://www.youtube.com/channel/UCrRKV84lb8Jr69Z7ZhjSjCg/videos</a:t>
            </a:r>
            <a:endParaRPr lang="en-GB" dirty="0"/>
          </a:p>
          <a:p>
            <a:endParaRPr lang="en-GB" dirty="0"/>
          </a:p>
          <a:p>
            <a:r>
              <a:rPr lang="en-GB" dirty="0"/>
              <a:t>Or search for:</a:t>
            </a:r>
          </a:p>
          <a:p>
            <a:endParaRPr lang="en-GB" dirty="0"/>
          </a:p>
          <a:p>
            <a:r>
              <a:rPr lang="en-US" dirty="0"/>
              <a:t>Children &amp; Young People’s Wellbeing Service – SWLSTG NHS Trust</a:t>
            </a:r>
            <a:endParaRPr lang="en-GB" dirty="0"/>
          </a:p>
        </p:txBody>
      </p:sp>
    </p:spTree>
    <p:extLst>
      <p:ext uri="{BB962C8B-B14F-4D97-AF65-F5344CB8AC3E}">
        <p14:creationId xmlns:p14="http://schemas.microsoft.com/office/powerpoint/2010/main" val="12837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CC4CD1-AAA1-BB37-DFBD-C37248F05E56}"/>
              </a:ext>
            </a:extLst>
          </p:cNvPr>
          <p:cNvSpPr>
            <a:spLocks noGrp="1"/>
          </p:cNvSpPr>
          <p:nvPr>
            <p:ph type="title"/>
          </p:nvPr>
        </p:nvSpPr>
        <p:spPr>
          <a:xfrm>
            <a:off x="913680" y="1052736"/>
            <a:ext cx="7906792" cy="765175"/>
          </a:xfrm>
        </p:spPr>
        <p:txBody>
          <a:bodyPr/>
          <a:lstStyle/>
          <a:p>
            <a:r>
              <a:rPr lang="en-US" dirty="0"/>
              <a:t>South West London footprint and context</a:t>
            </a:r>
          </a:p>
        </p:txBody>
      </p:sp>
      <p:pic>
        <p:nvPicPr>
          <p:cNvPr id="2" name="Content Placeholder 6">
            <a:extLst>
              <a:ext uri="{FF2B5EF4-FFF2-40B4-BE49-F238E27FC236}">
                <a16:creationId xmlns:a16="http://schemas.microsoft.com/office/drawing/2014/main" id="{64ADCFE5-E089-452B-95CF-9B04C76B2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702" y="1916832"/>
            <a:ext cx="8136748" cy="4597262"/>
          </a:xfrm>
          <a:prstGeom prst="rect">
            <a:avLst/>
          </a:prstGeom>
          <a:noFill/>
        </p:spPr>
      </p:pic>
    </p:spTree>
    <p:extLst>
      <p:ext uri="{BB962C8B-B14F-4D97-AF65-F5344CB8AC3E}">
        <p14:creationId xmlns:p14="http://schemas.microsoft.com/office/powerpoint/2010/main" val="381926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6573-DD47-4CA7-A986-AE6EAE1722B1}"/>
              </a:ext>
            </a:extLst>
          </p:cNvPr>
          <p:cNvSpPr>
            <a:spLocks noGrp="1"/>
          </p:cNvSpPr>
          <p:nvPr>
            <p:ph type="title"/>
          </p:nvPr>
        </p:nvSpPr>
        <p:spPr>
          <a:xfrm>
            <a:off x="913680" y="863625"/>
            <a:ext cx="7906792" cy="765175"/>
          </a:xfrm>
        </p:spPr>
        <p:txBody>
          <a:bodyPr/>
          <a:lstStyle/>
          <a:p>
            <a:r>
              <a:rPr lang="en-GB" dirty="0"/>
              <a:t>SWL model</a:t>
            </a:r>
          </a:p>
        </p:txBody>
      </p:sp>
      <p:sp>
        <p:nvSpPr>
          <p:cNvPr id="3" name="Content Placeholder 2">
            <a:extLst>
              <a:ext uri="{FF2B5EF4-FFF2-40B4-BE49-F238E27FC236}">
                <a16:creationId xmlns:a16="http://schemas.microsoft.com/office/drawing/2014/main" id="{63771463-E727-4DC6-A5F7-CC1F22B0768D}"/>
              </a:ext>
            </a:extLst>
          </p:cNvPr>
          <p:cNvSpPr>
            <a:spLocks noGrp="1"/>
          </p:cNvSpPr>
          <p:nvPr>
            <p:ph idx="1"/>
          </p:nvPr>
        </p:nvSpPr>
        <p:spPr/>
        <p:txBody>
          <a:bodyPr/>
          <a:lstStyle/>
          <a:p>
            <a:r>
              <a:rPr lang="en-GB"/>
              <a:t>Each MHST:</a:t>
            </a:r>
          </a:p>
          <a:p>
            <a:pPr marL="342900" indent="-342900">
              <a:buFont typeface="Arial" panose="020B0604020202020204" pitchFamily="34" charset="0"/>
              <a:buChar char="•"/>
            </a:pPr>
            <a:r>
              <a:rPr lang="en-GB"/>
              <a:t>Works with a set group of schools, called a cluster</a:t>
            </a:r>
          </a:p>
          <a:p>
            <a:pPr marL="342900" indent="-342900">
              <a:buFont typeface="Arial" panose="020B0604020202020204" pitchFamily="34" charset="0"/>
              <a:buChar char="•"/>
            </a:pPr>
            <a:r>
              <a:rPr lang="en-GB"/>
              <a:t>Each cluster has a Cluster Lead, a Headteacher, who leads and shapes the cluster</a:t>
            </a:r>
          </a:p>
          <a:p>
            <a:pPr marL="342900" indent="-342900">
              <a:buFont typeface="Arial" panose="020B0604020202020204" pitchFamily="34" charset="0"/>
              <a:buChar char="•"/>
            </a:pPr>
            <a:r>
              <a:rPr lang="en-GB"/>
              <a:t>Cluster meetings are attended half termly, attended by a leadership or MH representative from each school; the MHST lead, borough commissioner and borough education inclusion lead.  Other stakeholders join as appropriate. </a:t>
            </a:r>
          </a:p>
          <a:p>
            <a:pPr marL="342900" indent="-342900">
              <a:buFont typeface="Arial" panose="020B0604020202020204" pitchFamily="34" charset="0"/>
              <a:buChar char="•"/>
            </a:pPr>
            <a:r>
              <a:rPr lang="en-GB"/>
              <a:t>Early intervention / prevention remit, with an additional specialist focus depending on local population need</a:t>
            </a:r>
            <a:endParaRPr lang="en-GB" dirty="0"/>
          </a:p>
        </p:txBody>
      </p:sp>
      <p:pic>
        <p:nvPicPr>
          <p:cNvPr id="4" name="Content Placeholder 6">
            <a:extLst>
              <a:ext uri="{FF2B5EF4-FFF2-40B4-BE49-F238E27FC236}">
                <a16:creationId xmlns:a16="http://schemas.microsoft.com/office/drawing/2014/main" id="{8D550785-B9E7-443A-A852-1916CDC7611D}"/>
              </a:ext>
            </a:extLst>
          </p:cNvPr>
          <p:cNvPicPr>
            <a:picLocks noChangeAspect="1"/>
          </p:cNvPicPr>
          <p:nvPr/>
        </p:nvPicPr>
        <p:blipFill>
          <a:blip r:embed="rId2" cstate="print">
            <a:alphaModFix amt="17000"/>
            <a:extLst>
              <a:ext uri="{BEBA8EAE-BF5A-486C-A8C5-ECC9F3942E4B}">
                <a14:imgProps xmlns:a14="http://schemas.microsoft.com/office/drawing/2010/main">
                  <a14:imgLayer r:embed="rId3">
                    <a14:imgEffect>
                      <a14:colorTemperature colorTemp="3066"/>
                    </a14:imgEffect>
                    <a14:imgEffect>
                      <a14:saturation sat="24000"/>
                    </a14:imgEffect>
                  </a14:imgLayer>
                </a14:imgProps>
              </a:ext>
              <a:ext uri="{28A0092B-C50C-407E-A947-70E740481C1C}">
                <a14:useLocalDpi xmlns:a14="http://schemas.microsoft.com/office/drawing/2010/main" val="0"/>
              </a:ext>
            </a:extLst>
          </a:blip>
          <a:stretch>
            <a:fillRect/>
          </a:stretch>
        </p:blipFill>
        <p:spPr>
          <a:xfrm>
            <a:off x="798702" y="1628800"/>
            <a:ext cx="8136748" cy="4885294"/>
          </a:xfrm>
          <a:prstGeom prst="rect">
            <a:avLst/>
          </a:prstGeom>
          <a:noFill/>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407702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AF08-5E11-4E7B-BB60-6AAB70447D96}"/>
              </a:ext>
            </a:extLst>
          </p:cNvPr>
          <p:cNvSpPr>
            <a:spLocks noGrp="1"/>
          </p:cNvSpPr>
          <p:nvPr>
            <p:ph type="title" idx="4294967295"/>
          </p:nvPr>
        </p:nvSpPr>
        <p:spPr>
          <a:xfrm>
            <a:off x="914400" y="641350"/>
            <a:ext cx="8229600" cy="765175"/>
          </a:xfrm>
        </p:spPr>
        <p:txBody>
          <a:bodyPr/>
          <a:lstStyle/>
          <a:p>
            <a:r>
              <a:rPr lang="en-US" sz="2400" b="1" dirty="0"/>
              <a:t>The Battersea Trailblazer Mental Health Support Team </a:t>
            </a:r>
            <a:endParaRPr lang="en-GB" sz="2400" b="1" dirty="0"/>
          </a:p>
        </p:txBody>
      </p:sp>
      <p:sp>
        <p:nvSpPr>
          <p:cNvPr id="3" name="Subtitle 2">
            <a:extLst>
              <a:ext uri="{FF2B5EF4-FFF2-40B4-BE49-F238E27FC236}">
                <a16:creationId xmlns:a16="http://schemas.microsoft.com/office/drawing/2014/main" id="{05065936-EE2A-4D97-A2C0-505ED12ABE72}"/>
              </a:ext>
            </a:extLst>
          </p:cNvPr>
          <p:cNvSpPr>
            <a:spLocks noGrp="1"/>
          </p:cNvSpPr>
          <p:nvPr>
            <p:ph type="subTitle" idx="4294967295"/>
          </p:nvPr>
        </p:nvSpPr>
        <p:spPr>
          <a:xfrm>
            <a:off x="906462" y="1268760"/>
            <a:ext cx="7739062" cy="4487862"/>
          </a:xfrm>
        </p:spPr>
        <p:txBody>
          <a:bodyPr/>
          <a:lstStyle/>
          <a:p>
            <a:pPr marL="342900" indent="-342900">
              <a:buFont typeface="Arial" panose="020B0604020202020204" pitchFamily="34" charset="0"/>
              <a:buChar char="•"/>
            </a:pPr>
            <a:r>
              <a:rPr lang="en-US" sz="2800" dirty="0"/>
              <a:t>Multidisciplinary team: </a:t>
            </a:r>
            <a:r>
              <a:rPr lang="en-US" sz="2800" i="1" dirty="0"/>
              <a:t>Psychotherapist, Clinical Psychologist, Occupational Therapist, </a:t>
            </a:r>
            <a:r>
              <a:rPr lang="en-US" sz="2800" i="1" dirty="0" err="1"/>
              <a:t>Dramatherapist</a:t>
            </a:r>
            <a:r>
              <a:rPr lang="en-US" sz="2800" i="1" dirty="0"/>
              <a:t>, EMHPs </a:t>
            </a:r>
          </a:p>
          <a:p>
            <a:pPr marL="342900" indent="-342900">
              <a:buFont typeface="Arial" panose="020B0604020202020204" pitchFamily="34" charset="0"/>
              <a:buChar char="•"/>
            </a:pPr>
            <a:r>
              <a:rPr lang="en-US" sz="2800" dirty="0"/>
              <a:t>Working across 15 Primary schools and 3 Secondary schools in Battersea</a:t>
            </a:r>
          </a:p>
          <a:p>
            <a:pPr marL="342900" indent="-342900">
              <a:buFont typeface="Arial" panose="020B0604020202020204" pitchFamily="34" charset="0"/>
              <a:buChar char="•"/>
            </a:pPr>
            <a:r>
              <a:rPr lang="en-GB" sz="2800" kern="0" dirty="0"/>
              <a:t>Team set-up in 2020</a:t>
            </a:r>
          </a:p>
          <a:p>
            <a:pPr marL="342900" indent="-342900">
              <a:buFont typeface="Arial" panose="020B0604020202020204" pitchFamily="34" charset="0"/>
              <a:buChar char="•"/>
            </a:pPr>
            <a:r>
              <a:rPr lang="en-GB" sz="2800" kern="0" dirty="0"/>
              <a:t>Trauma focus</a:t>
            </a:r>
            <a:endParaRPr lang="en-US" dirty="0"/>
          </a:p>
        </p:txBody>
      </p:sp>
      <p:sp>
        <p:nvSpPr>
          <p:cNvPr id="5" name="Text Placeholder 3">
            <a:extLst>
              <a:ext uri="{FF2B5EF4-FFF2-40B4-BE49-F238E27FC236}">
                <a16:creationId xmlns:a16="http://schemas.microsoft.com/office/drawing/2014/main" id="{D1EFD632-D528-478A-B7A7-331E18B7858B}"/>
              </a:ext>
            </a:extLst>
          </p:cNvPr>
          <p:cNvSpPr txBox="1">
            <a:spLocks/>
          </p:cNvSpPr>
          <p:nvPr/>
        </p:nvSpPr>
        <p:spPr bwMode="auto">
          <a:xfrm>
            <a:off x="906462" y="2649779"/>
            <a:ext cx="7747000" cy="112484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tx1"/>
              </a:buClr>
              <a:buFont typeface="Trebuchet MS" pitchFamily="34" charset="0"/>
              <a:buNone/>
              <a:defRPr sz="2000">
                <a:solidFill>
                  <a:srgbClr val="333333"/>
                </a:solidFill>
                <a:latin typeface="+mn-lt"/>
                <a:ea typeface="+mn-ea"/>
                <a:cs typeface="+mn-cs"/>
              </a:defRPr>
            </a:lvl1pPr>
            <a:lvl2pPr marL="457200" indent="0" algn="l" rtl="0" eaLnBrk="1" fontAlgn="base" hangingPunct="1">
              <a:spcBef>
                <a:spcPct val="20000"/>
              </a:spcBef>
              <a:spcAft>
                <a:spcPct val="0"/>
              </a:spcAft>
              <a:buClr>
                <a:schemeClr val="tx1"/>
              </a:buClr>
              <a:buNone/>
              <a:defRPr sz="1800">
                <a:solidFill>
                  <a:srgbClr val="333333"/>
                </a:solidFill>
                <a:latin typeface="+mn-lt"/>
              </a:defRPr>
            </a:lvl2pPr>
            <a:lvl3pPr marL="914400" indent="0" algn="l" rtl="0" eaLnBrk="1" fontAlgn="base" hangingPunct="1">
              <a:spcBef>
                <a:spcPct val="20000"/>
              </a:spcBef>
              <a:spcAft>
                <a:spcPct val="0"/>
              </a:spcAft>
              <a:buClr>
                <a:schemeClr val="tx1"/>
              </a:buClr>
              <a:buNone/>
              <a:defRPr sz="1800">
                <a:solidFill>
                  <a:srgbClr val="333333"/>
                </a:solidFill>
                <a:latin typeface="+mn-lt"/>
              </a:defRPr>
            </a:lvl3pPr>
            <a:lvl4pPr marL="1371600" indent="0" algn="l" rtl="0" eaLnBrk="1" fontAlgn="base" hangingPunct="1">
              <a:spcBef>
                <a:spcPct val="20000"/>
              </a:spcBef>
              <a:spcAft>
                <a:spcPct val="0"/>
              </a:spcAft>
              <a:buClr>
                <a:schemeClr val="tx1"/>
              </a:buClr>
              <a:buNone/>
              <a:defRPr sz="1800">
                <a:solidFill>
                  <a:srgbClr val="333333"/>
                </a:solidFill>
                <a:latin typeface="+mn-lt"/>
              </a:defRPr>
            </a:lvl4pPr>
            <a:lvl5pPr marL="1828800" indent="0" algn="l" rtl="0" eaLnBrk="1" fontAlgn="base" hangingPunct="1">
              <a:spcBef>
                <a:spcPct val="20000"/>
              </a:spcBef>
              <a:spcAft>
                <a:spcPct val="0"/>
              </a:spcAft>
              <a:buClr>
                <a:schemeClr val="tx1"/>
              </a:buClr>
              <a:buNone/>
              <a:defRPr sz="1800">
                <a:solidFill>
                  <a:srgbClr val="333333"/>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endParaRPr lang="en-GB" kern="0" dirty="0"/>
          </a:p>
          <a:p>
            <a:endParaRPr lang="en-GB" kern="0" dirty="0"/>
          </a:p>
        </p:txBody>
      </p:sp>
      <p:pic>
        <p:nvPicPr>
          <p:cNvPr id="14" name="Picture 6" descr="Image result for wellbeing images">
            <a:extLst>
              <a:ext uri="{FF2B5EF4-FFF2-40B4-BE49-F238E27FC236}">
                <a16:creationId xmlns:a16="http://schemas.microsoft.com/office/drawing/2014/main" id="{8F21CDA4-C0F2-4A19-99AA-E275FAD384C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73913" l="577" r="99808"/>
                    </a14:imgEffect>
                  </a14:imgLayer>
                </a14:imgProps>
              </a:ext>
              <a:ext uri="{28A0092B-C50C-407E-A947-70E740481C1C}">
                <a14:useLocalDpi xmlns:a14="http://schemas.microsoft.com/office/drawing/2010/main" val="0"/>
              </a:ext>
            </a:extLst>
          </a:blip>
          <a:srcRect b="23374"/>
          <a:stretch/>
        </p:blipFill>
        <p:spPr bwMode="auto">
          <a:xfrm>
            <a:off x="323528" y="4581128"/>
            <a:ext cx="9073008" cy="21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06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23DFFC10-0EB8-4ED9-8044-460D6FC48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36" y="1124744"/>
            <a:ext cx="7903317" cy="4680520"/>
          </a:xfrm>
          <a:prstGeom prst="rect">
            <a:avLst/>
          </a:prstGeom>
        </p:spPr>
      </p:pic>
      <p:sp>
        <p:nvSpPr>
          <p:cNvPr id="2" name="TextBox 1">
            <a:extLst>
              <a:ext uri="{FF2B5EF4-FFF2-40B4-BE49-F238E27FC236}">
                <a16:creationId xmlns:a16="http://schemas.microsoft.com/office/drawing/2014/main" id="{79E547F9-8401-43A8-8BC0-286D4F696DE0}"/>
              </a:ext>
            </a:extLst>
          </p:cNvPr>
          <p:cNvSpPr txBox="1"/>
          <p:nvPr/>
        </p:nvSpPr>
        <p:spPr>
          <a:xfrm>
            <a:off x="1043608" y="2420888"/>
            <a:ext cx="1080120" cy="369332"/>
          </a:xfrm>
          <a:prstGeom prst="rect">
            <a:avLst/>
          </a:prstGeom>
          <a:solidFill>
            <a:schemeClr val="bg1"/>
          </a:solidFill>
        </p:spPr>
        <p:txBody>
          <a:bodyPr wrap="square" rtlCol="0">
            <a:spAutoFit/>
          </a:bodyPr>
          <a:lstStyle/>
          <a:p>
            <a:r>
              <a:rPr lang="en-US" b="1" dirty="0" err="1">
                <a:solidFill>
                  <a:schemeClr val="tx2"/>
                </a:solidFill>
              </a:rPr>
              <a:t>Realise</a:t>
            </a:r>
            <a:endParaRPr lang="en-GB" b="1" dirty="0">
              <a:solidFill>
                <a:schemeClr val="tx2"/>
              </a:solidFill>
            </a:endParaRPr>
          </a:p>
        </p:txBody>
      </p:sp>
      <p:sp>
        <p:nvSpPr>
          <p:cNvPr id="3" name="TextBox 2">
            <a:extLst>
              <a:ext uri="{FF2B5EF4-FFF2-40B4-BE49-F238E27FC236}">
                <a16:creationId xmlns:a16="http://schemas.microsoft.com/office/drawing/2014/main" id="{A4199D2D-605A-485F-9194-D33A8BBBCEDD}"/>
              </a:ext>
            </a:extLst>
          </p:cNvPr>
          <p:cNvSpPr txBox="1"/>
          <p:nvPr/>
        </p:nvSpPr>
        <p:spPr>
          <a:xfrm>
            <a:off x="1043608" y="3488528"/>
            <a:ext cx="720080" cy="276999"/>
          </a:xfrm>
          <a:prstGeom prst="rect">
            <a:avLst/>
          </a:prstGeom>
          <a:solidFill>
            <a:schemeClr val="bg1"/>
          </a:solidFill>
        </p:spPr>
        <p:txBody>
          <a:bodyPr wrap="square" rtlCol="0">
            <a:spAutoFit/>
          </a:bodyPr>
          <a:lstStyle/>
          <a:p>
            <a:r>
              <a:rPr lang="en-US" sz="1200" b="1" dirty="0" err="1">
                <a:solidFill>
                  <a:srgbClr val="008CA8"/>
                </a:solidFill>
              </a:rPr>
              <a:t>Realise</a:t>
            </a:r>
            <a:endParaRPr lang="en-GB" sz="1200" b="1" dirty="0">
              <a:solidFill>
                <a:srgbClr val="008CA8"/>
              </a:solidFill>
            </a:endParaRPr>
          </a:p>
        </p:txBody>
      </p:sp>
      <p:sp>
        <p:nvSpPr>
          <p:cNvPr id="5" name="TextBox 4">
            <a:extLst>
              <a:ext uri="{FF2B5EF4-FFF2-40B4-BE49-F238E27FC236}">
                <a16:creationId xmlns:a16="http://schemas.microsoft.com/office/drawing/2014/main" id="{880B4F02-D4E5-4C33-AAAC-6F39EA4093DD}"/>
              </a:ext>
            </a:extLst>
          </p:cNvPr>
          <p:cNvSpPr txBox="1"/>
          <p:nvPr/>
        </p:nvSpPr>
        <p:spPr>
          <a:xfrm>
            <a:off x="3001856" y="2420888"/>
            <a:ext cx="1282112" cy="353943"/>
          </a:xfrm>
          <a:prstGeom prst="rect">
            <a:avLst/>
          </a:prstGeom>
          <a:solidFill>
            <a:schemeClr val="bg1"/>
          </a:solidFill>
        </p:spPr>
        <p:txBody>
          <a:bodyPr wrap="square" rtlCol="0">
            <a:spAutoFit/>
          </a:bodyPr>
          <a:lstStyle/>
          <a:p>
            <a:r>
              <a:rPr lang="en-US" sz="1700" b="1" dirty="0" err="1">
                <a:solidFill>
                  <a:srgbClr val="00B050"/>
                </a:solidFill>
              </a:rPr>
              <a:t>Recognise</a:t>
            </a:r>
            <a:endParaRPr lang="en-GB" sz="1700" b="1" dirty="0">
              <a:solidFill>
                <a:srgbClr val="00B050"/>
              </a:solidFill>
            </a:endParaRPr>
          </a:p>
        </p:txBody>
      </p:sp>
      <p:sp>
        <p:nvSpPr>
          <p:cNvPr id="7" name="TextBox 6">
            <a:extLst>
              <a:ext uri="{FF2B5EF4-FFF2-40B4-BE49-F238E27FC236}">
                <a16:creationId xmlns:a16="http://schemas.microsoft.com/office/drawing/2014/main" id="{2649A78D-8197-423E-BFAC-DE58EF702BF0}"/>
              </a:ext>
            </a:extLst>
          </p:cNvPr>
          <p:cNvSpPr txBox="1"/>
          <p:nvPr/>
        </p:nvSpPr>
        <p:spPr>
          <a:xfrm>
            <a:off x="3131840" y="3488528"/>
            <a:ext cx="1036176" cy="276999"/>
          </a:xfrm>
          <a:prstGeom prst="rect">
            <a:avLst/>
          </a:prstGeom>
          <a:solidFill>
            <a:schemeClr val="bg1"/>
          </a:solidFill>
        </p:spPr>
        <p:txBody>
          <a:bodyPr wrap="square" rtlCol="0">
            <a:spAutoFit/>
          </a:bodyPr>
          <a:lstStyle/>
          <a:p>
            <a:r>
              <a:rPr lang="en-US" sz="1200" b="1" dirty="0" err="1">
                <a:solidFill>
                  <a:srgbClr val="00B050"/>
                </a:solidFill>
              </a:rPr>
              <a:t>Recognise</a:t>
            </a:r>
            <a:endParaRPr lang="en-GB" sz="1200" b="1" dirty="0">
              <a:solidFill>
                <a:srgbClr val="00B050"/>
              </a:solidFill>
            </a:endParaRPr>
          </a:p>
        </p:txBody>
      </p:sp>
    </p:spTree>
    <p:extLst>
      <p:ext uri="{BB962C8B-B14F-4D97-AF65-F5344CB8AC3E}">
        <p14:creationId xmlns:p14="http://schemas.microsoft.com/office/powerpoint/2010/main" val="615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60C3A59-3789-429B-BF7F-CEFAA2BEA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042988"/>
            <a:ext cx="628650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36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FE40-8AAC-4E2F-9667-2A9D38D0F0EB}"/>
              </a:ext>
            </a:extLst>
          </p:cNvPr>
          <p:cNvSpPr>
            <a:spLocks noGrp="1"/>
          </p:cNvSpPr>
          <p:nvPr>
            <p:ph type="title"/>
          </p:nvPr>
        </p:nvSpPr>
        <p:spPr>
          <a:xfrm>
            <a:off x="3602515" y="858991"/>
            <a:ext cx="5153216" cy="1256720"/>
          </a:xfrm>
        </p:spPr>
        <p:txBody>
          <a:bodyPr vert="horz" wrap="square" lIns="68580" tIns="34290" rIns="68580" bIns="34290" numCol="1" rtlCol="0" anchor="ctr" anchorCtr="0" compatLnSpc="1">
            <a:prstTxWarp prst="textNoShape">
              <a:avLst/>
            </a:prstTxWarp>
            <a:normAutofit/>
          </a:bodyPr>
          <a:lstStyle/>
          <a:p>
            <a:pPr algn="ctr"/>
            <a:r>
              <a:rPr lang="en-US" sz="3000" kern="1200" dirty="0">
                <a:solidFill>
                  <a:schemeClr val="tx1"/>
                </a:solidFill>
              </a:rPr>
              <a:t>OT role in trauma informed schools</a:t>
            </a:r>
          </a:p>
        </p:txBody>
      </p:sp>
      <p:pic>
        <p:nvPicPr>
          <p:cNvPr id="7" name="Picture 6">
            <a:extLst>
              <a:ext uri="{FF2B5EF4-FFF2-40B4-BE49-F238E27FC236}">
                <a16:creationId xmlns:a16="http://schemas.microsoft.com/office/drawing/2014/main" id="{E07DFA15-AC3F-4EF8-8EC5-88A62C29688B}"/>
              </a:ext>
            </a:extLst>
          </p:cNvPr>
          <p:cNvPicPr>
            <a:picLocks noChangeAspect="1"/>
          </p:cNvPicPr>
          <p:nvPr/>
        </p:nvPicPr>
        <p:blipFill rotWithShape="1">
          <a:blip r:embed="rId3"/>
          <a:srcRect t="11364" r="3" b="2127"/>
          <a:stretch/>
        </p:blipFill>
        <p:spPr>
          <a:xfrm>
            <a:off x="16" y="857251"/>
            <a:ext cx="3140318" cy="1623241"/>
          </a:xfrm>
          <a:prstGeom prst="rect">
            <a:avLst/>
          </a:prstGeom>
        </p:spPr>
      </p:pic>
      <p:pic>
        <p:nvPicPr>
          <p:cNvPr id="4" name="Picture 3">
            <a:extLst>
              <a:ext uri="{FF2B5EF4-FFF2-40B4-BE49-F238E27FC236}">
                <a16:creationId xmlns:a16="http://schemas.microsoft.com/office/drawing/2014/main" id="{46444A62-7C30-499D-BBF4-E5A220378E6D}"/>
              </a:ext>
            </a:extLst>
          </p:cNvPr>
          <p:cNvPicPr>
            <a:picLocks noChangeAspect="1"/>
          </p:cNvPicPr>
          <p:nvPr/>
        </p:nvPicPr>
        <p:blipFill rotWithShape="1">
          <a:blip r:embed="rId4"/>
          <a:srcRect t="15074" r="3" b="14119"/>
          <a:stretch/>
        </p:blipFill>
        <p:spPr>
          <a:xfrm>
            <a:off x="16" y="2613990"/>
            <a:ext cx="3140318" cy="1623241"/>
          </a:xfrm>
          <a:prstGeom prst="rect">
            <a:avLst/>
          </a:prstGeom>
        </p:spPr>
      </p:pic>
      <p:pic>
        <p:nvPicPr>
          <p:cNvPr id="6" name="Picture 5">
            <a:extLst>
              <a:ext uri="{FF2B5EF4-FFF2-40B4-BE49-F238E27FC236}">
                <a16:creationId xmlns:a16="http://schemas.microsoft.com/office/drawing/2014/main" id="{F22CFC9E-BBEE-4733-9D38-71EB2DB57D8D}"/>
              </a:ext>
            </a:extLst>
          </p:cNvPr>
          <p:cNvPicPr>
            <a:picLocks noChangeAspect="1"/>
          </p:cNvPicPr>
          <p:nvPr/>
        </p:nvPicPr>
        <p:blipFill rotWithShape="1">
          <a:blip r:embed="rId5"/>
          <a:srcRect t="31079" r="3" b="3"/>
          <a:stretch/>
        </p:blipFill>
        <p:spPr>
          <a:xfrm>
            <a:off x="16" y="4377510"/>
            <a:ext cx="3140318" cy="1623241"/>
          </a:xfrm>
          <a:prstGeom prst="rect">
            <a:avLst/>
          </a:prstGeom>
        </p:spPr>
      </p:pic>
      <p:sp>
        <p:nvSpPr>
          <p:cNvPr id="8" name="Rectangle 7">
            <a:extLst>
              <a:ext uri="{FF2B5EF4-FFF2-40B4-BE49-F238E27FC236}">
                <a16:creationId xmlns:a16="http://schemas.microsoft.com/office/drawing/2014/main" id="{65066BD7-19B9-4EFA-9DD7-C7CDCF2B486C}"/>
              </a:ext>
            </a:extLst>
          </p:cNvPr>
          <p:cNvSpPr/>
          <p:nvPr/>
        </p:nvSpPr>
        <p:spPr>
          <a:xfrm>
            <a:off x="3602515" y="2024420"/>
            <a:ext cx="5153216" cy="2802380"/>
          </a:xfrm>
          <a:prstGeom prst="rect">
            <a:avLst/>
          </a:prstGeom>
        </p:spPr>
        <p:txBody>
          <a:bodyPr vert="horz" lIns="68580" tIns="34290" rIns="68580" bIns="34290" rtlCol="0">
            <a:noAutofit/>
          </a:bodyPr>
          <a:lstStyle/>
          <a:p>
            <a:pPr marL="214313" indent="-171450">
              <a:lnSpc>
                <a:spcPct val="90000"/>
              </a:lnSpc>
              <a:spcAft>
                <a:spcPts val="450"/>
              </a:spcAft>
              <a:buFont typeface="Arial" panose="020B0604020202020204" pitchFamily="34" charset="0"/>
              <a:buChar char="•"/>
            </a:pPr>
            <a:r>
              <a:rPr lang="en-US" sz="1050" dirty="0"/>
              <a:t>Role of an occupational therapist in a school is to </a:t>
            </a:r>
            <a:r>
              <a:rPr lang="en-US" sz="1050" b="1" dirty="0"/>
              <a:t>support the occupation of the student. </a:t>
            </a:r>
            <a:r>
              <a:rPr lang="en-US" sz="1050" dirty="0"/>
              <a:t>Focus on function and skills building</a:t>
            </a:r>
          </a:p>
          <a:p>
            <a:pPr marL="214313" indent="-171450">
              <a:lnSpc>
                <a:spcPct val="90000"/>
              </a:lnSpc>
              <a:spcAft>
                <a:spcPts val="450"/>
              </a:spcAft>
              <a:buFont typeface="Arial" panose="020B0604020202020204" pitchFamily="34" charset="0"/>
              <a:buChar char="•"/>
            </a:pPr>
            <a:r>
              <a:rPr lang="en-US" sz="1050" dirty="0"/>
              <a:t>Trauma impacts </a:t>
            </a:r>
            <a:r>
              <a:rPr lang="en-US" sz="1050" b="1" dirty="0"/>
              <a:t>a child’s occupational performance in the role of a student</a:t>
            </a:r>
            <a:r>
              <a:rPr lang="en-US" sz="1050" dirty="0"/>
              <a:t>; including occupational performance areas of education, social participation and play (Whiting, 2018).</a:t>
            </a:r>
          </a:p>
          <a:p>
            <a:pPr marL="214313" indent="-171450">
              <a:lnSpc>
                <a:spcPct val="90000"/>
              </a:lnSpc>
              <a:spcAft>
                <a:spcPts val="450"/>
              </a:spcAft>
              <a:buFont typeface="Arial" panose="020B0604020202020204" pitchFamily="34" charset="0"/>
              <a:buChar char="•"/>
            </a:pPr>
            <a:endParaRPr lang="en-US" sz="1050" dirty="0"/>
          </a:p>
          <a:p>
            <a:pPr indent="-171450">
              <a:lnSpc>
                <a:spcPct val="90000"/>
              </a:lnSpc>
              <a:spcAft>
                <a:spcPts val="450"/>
              </a:spcAft>
              <a:buFont typeface="Arial" panose="020B0604020202020204" pitchFamily="34" charset="0"/>
              <a:buChar char="•"/>
            </a:pPr>
            <a:r>
              <a:rPr lang="en-US" sz="1050" dirty="0"/>
              <a:t>OT within the Battersea MHST:</a:t>
            </a:r>
          </a:p>
          <a:p>
            <a:pPr indent="-171450">
              <a:lnSpc>
                <a:spcPct val="90000"/>
              </a:lnSpc>
              <a:spcAft>
                <a:spcPts val="450"/>
              </a:spcAft>
              <a:buFont typeface="Arial" panose="020B0604020202020204" pitchFamily="34" charset="0"/>
              <a:buChar char="•"/>
            </a:pPr>
            <a:r>
              <a:rPr lang="en-US" sz="1050" dirty="0"/>
              <a:t>Using a </a:t>
            </a:r>
            <a:r>
              <a:rPr lang="en-US" sz="1050" u="sng" dirty="0"/>
              <a:t>universal</a:t>
            </a:r>
            <a:r>
              <a:rPr lang="en-US" sz="1050" dirty="0"/>
              <a:t> approach…</a:t>
            </a:r>
          </a:p>
          <a:p>
            <a:pPr marL="557213" lvl="1" indent="-171450">
              <a:lnSpc>
                <a:spcPct val="90000"/>
              </a:lnSpc>
              <a:spcAft>
                <a:spcPts val="450"/>
              </a:spcAft>
              <a:buFont typeface="Arial" panose="020B0604020202020204" pitchFamily="34" charset="0"/>
              <a:buChar char="•"/>
            </a:pPr>
            <a:r>
              <a:rPr lang="en-US" sz="1050" b="1" dirty="0"/>
              <a:t>Analysing school tasks and environments </a:t>
            </a:r>
            <a:r>
              <a:rPr lang="en-US" sz="1050" dirty="0"/>
              <a:t>to identify barriers to engagement in school life- sensory /attachment lens.</a:t>
            </a:r>
          </a:p>
          <a:p>
            <a:pPr marL="557213" lvl="1" indent="-171450">
              <a:lnSpc>
                <a:spcPct val="90000"/>
              </a:lnSpc>
              <a:spcAft>
                <a:spcPts val="450"/>
              </a:spcAft>
              <a:buFont typeface="Arial" panose="020B0604020202020204" pitchFamily="34" charset="0"/>
              <a:buChar char="•"/>
            </a:pPr>
            <a:r>
              <a:rPr lang="en-US" sz="1050" b="1" dirty="0"/>
              <a:t>Sensorimotor arousal regulation- </a:t>
            </a:r>
            <a:r>
              <a:rPr lang="en-US" sz="1050" dirty="0"/>
              <a:t>increasing understanding of how students and staff can regulate through their senses for a calmer, easier school day.</a:t>
            </a:r>
          </a:p>
          <a:p>
            <a:pPr marL="557213" lvl="1" indent="-171450">
              <a:lnSpc>
                <a:spcPct val="90000"/>
              </a:lnSpc>
              <a:spcAft>
                <a:spcPts val="450"/>
              </a:spcAft>
              <a:buFont typeface="Arial" panose="020B0604020202020204" pitchFamily="34" charset="0"/>
              <a:buChar char="•"/>
            </a:pPr>
            <a:r>
              <a:rPr lang="en-US" sz="1050" dirty="0"/>
              <a:t>Assisting the implementation of </a:t>
            </a:r>
            <a:r>
              <a:rPr lang="en-US" sz="1050" b="1" dirty="0"/>
              <a:t>predictable routines and activities</a:t>
            </a:r>
            <a:r>
              <a:rPr lang="en-US" sz="1050" dirty="0"/>
              <a:t>, including movement breaks and opportunities for sensory regulation. </a:t>
            </a:r>
          </a:p>
          <a:p>
            <a:pPr marL="557213" lvl="1" indent="-171450">
              <a:lnSpc>
                <a:spcPct val="90000"/>
              </a:lnSpc>
              <a:spcAft>
                <a:spcPts val="450"/>
              </a:spcAft>
              <a:buFont typeface="Arial" panose="020B0604020202020204" pitchFamily="34" charset="0"/>
              <a:buChar char="•"/>
            </a:pPr>
            <a:r>
              <a:rPr lang="en-US" sz="1050" dirty="0"/>
              <a:t>Work in </a:t>
            </a:r>
            <a:r>
              <a:rPr lang="en-US" sz="1050" b="1" dirty="0"/>
              <a:t>collaboration </a:t>
            </a:r>
            <a:r>
              <a:rPr lang="en-US" sz="1050" dirty="0"/>
              <a:t>with other members of Battersea MHST and school staff. </a:t>
            </a:r>
          </a:p>
          <a:p>
            <a:pPr marL="557213" lvl="1" indent="-171450">
              <a:lnSpc>
                <a:spcPct val="90000"/>
              </a:lnSpc>
              <a:spcAft>
                <a:spcPts val="450"/>
              </a:spcAft>
              <a:buFont typeface="Arial" panose="020B0604020202020204" pitchFamily="34" charset="0"/>
              <a:buChar char="•"/>
            </a:pPr>
            <a:r>
              <a:rPr lang="en-US" sz="1050" b="1" dirty="0"/>
              <a:t>Decreasing barriers </a:t>
            </a:r>
            <a:r>
              <a:rPr lang="en-US" sz="1050" dirty="0"/>
              <a:t>around education, social participation and play (focus on enjoyment and fun).</a:t>
            </a:r>
          </a:p>
          <a:p>
            <a:pPr marL="557213" lvl="1" indent="-171450">
              <a:lnSpc>
                <a:spcPct val="90000"/>
              </a:lnSpc>
              <a:spcAft>
                <a:spcPts val="450"/>
              </a:spcAft>
              <a:buFont typeface="Arial" panose="020B0604020202020204" pitchFamily="34" charset="0"/>
              <a:buChar char="•"/>
            </a:pPr>
            <a:r>
              <a:rPr lang="en-US" sz="1050" dirty="0"/>
              <a:t>Working collaboratively with CYP and </a:t>
            </a:r>
            <a:r>
              <a:rPr lang="en-US" sz="1050" b="1" dirty="0"/>
              <a:t>reducing social isolation &amp; occupational injustices </a:t>
            </a:r>
          </a:p>
          <a:p>
            <a:pPr marL="557213" lvl="1" indent="-171450">
              <a:lnSpc>
                <a:spcPct val="90000"/>
              </a:lnSpc>
              <a:spcAft>
                <a:spcPts val="450"/>
              </a:spcAft>
              <a:buFont typeface="Arial" panose="020B0604020202020204" pitchFamily="34" charset="0"/>
              <a:buChar char="•"/>
            </a:pPr>
            <a:r>
              <a:rPr lang="en-US" sz="1050" b="1" dirty="0"/>
              <a:t>Promoting healthy occupations</a:t>
            </a:r>
            <a:r>
              <a:rPr lang="en-US" sz="1050" dirty="0"/>
              <a:t> and leisure for positive physical and mental wellbeing.</a:t>
            </a:r>
          </a:p>
        </p:txBody>
      </p:sp>
    </p:spTree>
    <p:extLst>
      <p:ext uri="{BB962C8B-B14F-4D97-AF65-F5344CB8AC3E}">
        <p14:creationId xmlns:p14="http://schemas.microsoft.com/office/powerpoint/2010/main" val="330272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0AF08-5E11-4E7B-BB60-6AAB70447D96}"/>
              </a:ext>
            </a:extLst>
          </p:cNvPr>
          <p:cNvSpPr>
            <a:spLocks noGrp="1"/>
          </p:cNvSpPr>
          <p:nvPr>
            <p:ph type="title" idx="4294967295"/>
          </p:nvPr>
        </p:nvSpPr>
        <p:spPr>
          <a:xfrm>
            <a:off x="914400" y="641350"/>
            <a:ext cx="8229600" cy="765175"/>
          </a:xfrm>
        </p:spPr>
        <p:txBody>
          <a:bodyPr/>
          <a:lstStyle/>
          <a:p>
            <a:r>
              <a:rPr lang="en-US" sz="2400" b="1" dirty="0"/>
              <a:t>The FE College Mental Health Support Team </a:t>
            </a:r>
            <a:endParaRPr lang="en-GB" sz="2400" b="1" dirty="0"/>
          </a:p>
        </p:txBody>
      </p:sp>
      <p:sp>
        <p:nvSpPr>
          <p:cNvPr id="3" name="Subtitle 2">
            <a:extLst>
              <a:ext uri="{FF2B5EF4-FFF2-40B4-BE49-F238E27FC236}">
                <a16:creationId xmlns:a16="http://schemas.microsoft.com/office/drawing/2014/main" id="{05065936-EE2A-4D97-A2C0-505ED12ABE72}"/>
              </a:ext>
            </a:extLst>
          </p:cNvPr>
          <p:cNvSpPr>
            <a:spLocks noGrp="1"/>
          </p:cNvSpPr>
          <p:nvPr>
            <p:ph type="subTitle" idx="4294967295"/>
          </p:nvPr>
        </p:nvSpPr>
        <p:spPr>
          <a:xfrm>
            <a:off x="906462" y="1268760"/>
            <a:ext cx="7739062" cy="4487862"/>
          </a:xfrm>
        </p:spPr>
        <p:txBody>
          <a:bodyPr/>
          <a:lstStyle/>
          <a:p>
            <a:pPr marL="342900" indent="-342900">
              <a:buFont typeface="Arial" panose="020B0604020202020204" pitchFamily="34" charset="0"/>
              <a:buChar char="•"/>
            </a:pPr>
            <a:r>
              <a:rPr lang="en-US" sz="2800" dirty="0"/>
              <a:t>Multidisciplinary team: </a:t>
            </a:r>
            <a:r>
              <a:rPr lang="en-US" sz="2800" i="1" dirty="0"/>
              <a:t>Educational Psychologist, Clinical Psychologist, Social Worker / CBT Therapist, </a:t>
            </a:r>
            <a:r>
              <a:rPr lang="en-US" sz="2800" i="1" dirty="0" err="1"/>
              <a:t>Dramatherapist</a:t>
            </a:r>
            <a:r>
              <a:rPr lang="en-US" sz="2800" i="1" dirty="0"/>
              <a:t>, EMHPs </a:t>
            </a:r>
          </a:p>
          <a:p>
            <a:pPr marL="342900" indent="-342900">
              <a:buFont typeface="Arial" panose="020B0604020202020204" pitchFamily="34" charset="0"/>
              <a:buChar char="•"/>
            </a:pPr>
            <a:r>
              <a:rPr lang="en-US" sz="2800" dirty="0"/>
              <a:t>Working across 6 large FE Colleges, one in each of the 6 SWL boroughs</a:t>
            </a:r>
          </a:p>
          <a:p>
            <a:pPr marL="342900" indent="-342900">
              <a:buFont typeface="Arial" panose="020B0604020202020204" pitchFamily="34" charset="0"/>
              <a:buChar char="•"/>
            </a:pPr>
            <a:r>
              <a:rPr lang="en-GB" sz="2800" kern="0" dirty="0"/>
              <a:t>Team set-up in 2020</a:t>
            </a:r>
          </a:p>
          <a:p>
            <a:pPr marL="342900" indent="-342900">
              <a:buFont typeface="Arial" panose="020B0604020202020204" pitchFamily="34" charset="0"/>
              <a:buChar char="•"/>
            </a:pPr>
            <a:r>
              <a:rPr lang="en-GB" sz="2800" kern="0" dirty="0"/>
              <a:t>Transition to adulthood focus</a:t>
            </a:r>
            <a:endParaRPr lang="en-US" dirty="0"/>
          </a:p>
        </p:txBody>
      </p:sp>
      <p:sp>
        <p:nvSpPr>
          <p:cNvPr id="5" name="Text Placeholder 3">
            <a:extLst>
              <a:ext uri="{FF2B5EF4-FFF2-40B4-BE49-F238E27FC236}">
                <a16:creationId xmlns:a16="http://schemas.microsoft.com/office/drawing/2014/main" id="{D1EFD632-D528-478A-B7A7-331E18B7858B}"/>
              </a:ext>
            </a:extLst>
          </p:cNvPr>
          <p:cNvSpPr txBox="1">
            <a:spLocks/>
          </p:cNvSpPr>
          <p:nvPr/>
        </p:nvSpPr>
        <p:spPr bwMode="auto">
          <a:xfrm>
            <a:off x="698500" y="2708920"/>
            <a:ext cx="7747000" cy="112484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chemeClr val="tx1"/>
              </a:buClr>
              <a:buFont typeface="Trebuchet MS" pitchFamily="34" charset="0"/>
              <a:buNone/>
              <a:defRPr sz="2000">
                <a:solidFill>
                  <a:srgbClr val="333333"/>
                </a:solidFill>
                <a:latin typeface="+mn-lt"/>
                <a:ea typeface="+mn-ea"/>
                <a:cs typeface="+mn-cs"/>
              </a:defRPr>
            </a:lvl1pPr>
            <a:lvl2pPr marL="457200" indent="0" algn="l" rtl="0" eaLnBrk="1" fontAlgn="base" hangingPunct="1">
              <a:spcBef>
                <a:spcPct val="20000"/>
              </a:spcBef>
              <a:spcAft>
                <a:spcPct val="0"/>
              </a:spcAft>
              <a:buClr>
                <a:schemeClr val="tx1"/>
              </a:buClr>
              <a:buNone/>
              <a:defRPr sz="1800">
                <a:solidFill>
                  <a:srgbClr val="333333"/>
                </a:solidFill>
                <a:latin typeface="+mn-lt"/>
              </a:defRPr>
            </a:lvl2pPr>
            <a:lvl3pPr marL="914400" indent="0" algn="l" rtl="0" eaLnBrk="1" fontAlgn="base" hangingPunct="1">
              <a:spcBef>
                <a:spcPct val="20000"/>
              </a:spcBef>
              <a:spcAft>
                <a:spcPct val="0"/>
              </a:spcAft>
              <a:buClr>
                <a:schemeClr val="tx1"/>
              </a:buClr>
              <a:buNone/>
              <a:defRPr sz="1800">
                <a:solidFill>
                  <a:srgbClr val="333333"/>
                </a:solidFill>
                <a:latin typeface="+mn-lt"/>
              </a:defRPr>
            </a:lvl3pPr>
            <a:lvl4pPr marL="1371600" indent="0" algn="l" rtl="0" eaLnBrk="1" fontAlgn="base" hangingPunct="1">
              <a:spcBef>
                <a:spcPct val="20000"/>
              </a:spcBef>
              <a:spcAft>
                <a:spcPct val="0"/>
              </a:spcAft>
              <a:buClr>
                <a:schemeClr val="tx1"/>
              </a:buClr>
              <a:buNone/>
              <a:defRPr sz="1800">
                <a:solidFill>
                  <a:srgbClr val="333333"/>
                </a:solidFill>
                <a:latin typeface="+mn-lt"/>
              </a:defRPr>
            </a:lvl4pPr>
            <a:lvl5pPr marL="1828800" indent="0" algn="l" rtl="0" eaLnBrk="1" fontAlgn="base" hangingPunct="1">
              <a:spcBef>
                <a:spcPct val="20000"/>
              </a:spcBef>
              <a:spcAft>
                <a:spcPct val="0"/>
              </a:spcAft>
              <a:buClr>
                <a:schemeClr val="tx1"/>
              </a:buClr>
              <a:buNone/>
              <a:defRPr sz="1800">
                <a:solidFill>
                  <a:srgbClr val="333333"/>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a:lstStyle>
          <a:p>
            <a:endParaRPr lang="en-GB" kern="0" dirty="0"/>
          </a:p>
          <a:p>
            <a:endParaRPr lang="en-GB" kern="0" dirty="0"/>
          </a:p>
        </p:txBody>
      </p:sp>
      <p:pic>
        <p:nvPicPr>
          <p:cNvPr id="6" name="Content Placeholder 6">
            <a:extLst>
              <a:ext uri="{FF2B5EF4-FFF2-40B4-BE49-F238E27FC236}">
                <a16:creationId xmlns:a16="http://schemas.microsoft.com/office/drawing/2014/main" id="{0E37EF24-3224-4719-8B0F-9E53E675C03F}"/>
              </a:ext>
            </a:extLst>
          </p:cNvPr>
          <p:cNvPicPr>
            <a:picLocks noChangeAspect="1"/>
          </p:cNvPicPr>
          <p:nvPr/>
        </p:nvPicPr>
        <p:blipFill rotWithShape="1">
          <a:blip r:embed="rId3"/>
          <a:srcRect t="10878" b="13173"/>
          <a:stretch/>
        </p:blipFill>
        <p:spPr>
          <a:xfrm>
            <a:off x="1403648" y="5090934"/>
            <a:ext cx="6120680" cy="1627117"/>
          </a:xfrm>
          <a:prstGeom prst="rect">
            <a:avLst/>
          </a:prstGeom>
          <a:noFill/>
          <a:effectLst/>
        </p:spPr>
      </p:pic>
    </p:spTree>
    <p:extLst>
      <p:ext uri="{BB962C8B-B14F-4D97-AF65-F5344CB8AC3E}">
        <p14:creationId xmlns:p14="http://schemas.microsoft.com/office/powerpoint/2010/main" val="15309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70F9-5C52-43A3-8530-EF0EC738ADD6}"/>
              </a:ext>
            </a:extLst>
          </p:cNvPr>
          <p:cNvSpPr>
            <a:spLocks noGrp="1"/>
          </p:cNvSpPr>
          <p:nvPr>
            <p:ph type="title"/>
          </p:nvPr>
        </p:nvSpPr>
        <p:spPr/>
        <p:txBody>
          <a:bodyPr/>
          <a:lstStyle/>
          <a:p>
            <a:r>
              <a:rPr lang="en-GB" dirty="0"/>
              <a:t>Issues specific to working in FE Colleges</a:t>
            </a:r>
          </a:p>
        </p:txBody>
      </p:sp>
      <p:sp>
        <p:nvSpPr>
          <p:cNvPr id="3" name="Subtitle 2">
            <a:extLst>
              <a:ext uri="{FF2B5EF4-FFF2-40B4-BE49-F238E27FC236}">
                <a16:creationId xmlns:a16="http://schemas.microsoft.com/office/drawing/2014/main" id="{626CBB7F-AD5C-4B44-B663-439504B188AB}"/>
              </a:ext>
            </a:extLst>
          </p:cNvPr>
          <p:cNvSpPr>
            <a:spLocks noGrp="1"/>
          </p:cNvSpPr>
          <p:nvPr>
            <p:ph type="subTitle" idx="1"/>
          </p:nvPr>
        </p:nvSpPr>
        <p:spPr/>
        <p:txBody>
          <a:bodyPr/>
          <a:lstStyle/>
          <a:p>
            <a:pPr marL="342900" indent="-342900">
              <a:buFont typeface="Arial" panose="020B0604020202020204" pitchFamily="34" charset="0"/>
              <a:buChar char="•"/>
            </a:pPr>
            <a:r>
              <a:rPr lang="en-GB" dirty="0"/>
              <a:t>Students are 16+, with a large adult student population</a:t>
            </a:r>
          </a:p>
          <a:p>
            <a:pPr marL="342900" indent="-342900">
              <a:buFont typeface="Arial" panose="020B0604020202020204" pitchFamily="34" charset="0"/>
              <a:buChar char="•"/>
            </a:pPr>
            <a:r>
              <a:rPr lang="en-GB" dirty="0"/>
              <a:t>Enormous institutions with fixed timetables and little flexibility</a:t>
            </a:r>
          </a:p>
          <a:p>
            <a:pPr marL="342900" indent="-342900">
              <a:buFont typeface="Arial" panose="020B0604020202020204" pitchFamily="34" charset="0"/>
              <a:buChar char="•"/>
            </a:pPr>
            <a:r>
              <a:rPr lang="en-GB" dirty="0"/>
              <a:t>Very different culture to schools: less nurturing, more adult focused</a:t>
            </a:r>
          </a:p>
          <a:p>
            <a:pPr marL="342900" indent="-342900">
              <a:buFont typeface="Arial" panose="020B0604020202020204" pitchFamily="34" charset="0"/>
              <a:buChar char="•"/>
            </a:pPr>
            <a:r>
              <a:rPr lang="en-GB" dirty="0"/>
              <a:t>Only students with high MH needs or in crisis are known to Student Services</a:t>
            </a:r>
          </a:p>
          <a:p>
            <a:pPr marL="342900" indent="-342900">
              <a:buFont typeface="Arial" panose="020B0604020202020204" pitchFamily="34" charset="0"/>
              <a:buChar char="•"/>
            </a:pPr>
            <a:r>
              <a:rPr lang="en-GB" dirty="0"/>
              <a:t>Self referral pathways are not well used</a:t>
            </a:r>
          </a:p>
        </p:txBody>
      </p:sp>
    </p:spTree>
    <p:extLst>
      <p:ext uri="{BB962C8B-B14F-4D97-AF65-F5344CB8AC3E}">
        <p14:creationId xmlns:p14="http://schemas.microsoft.com/office/powerpoint/2010/main" val="166223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White Background">
  <a:themeElements>
    <a:clrScheme name="Custom 41">
      <a:dk1>
        <a:srgbClr val="595959"/>
      </a:dk1>
      <a:lt1>
        <a:srgbClr val="FFFFFF"/>
      </a:lt1>
      <a:dk2>
        <a:srgbClr val="008CA8"/>
      </a:dk2>
      <a:lt2>
        <a:srgbClr val="FDE6AB"/>
      </a:lt2>
      <a:accent1>
        <a:srgbClr val="008CA8"/>
      </a:accent1>
      <a:accent2>
        <a:srgbClr val="26A699"/>
      </a:accent2>
      <a:accent3>
        <a:srgbClr val="60295E"/>
      </a:accent3>
      <a:accent4>
        <a:srgbClr val="D94242"/>
      </a:accent4>
      <a:accent5>
        <a:srgbClr val="8EB831"/>
      </a:accent5>
      <a:accent6>
        <a:srgbClr val="000000"/>
      </a:accent6>
      <a:hlink>
        <a:srgbClr val="004E77"/>
      </a:hlink>
      <a:folHlink>
        <a:srgbClr val="238FA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wlstg Powerpoint template" id="{27E8F634-4451-9049-A30F-C10C4E17593F}" vid="{0E8F9BAC-B5DE-D945-B882-16EB767322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rmName xmlns="c505252a-6f26-47a7-b524-56add66974ff" xsi:nil="true"/>
    <FormVersion xmlns="c505252a-6f26-47a7-b524-56add66974ff" xsi:nil="true"/>
    <FormDescription xmlns="c505252a-6f26-47a7-b524-56add66974ff" xsi:nil="true"/>
    <FormId xmlns="c505252a-6f26-47a7-b524-56add66974ff" xsi:nil="true"/>
    <ShowInCatalog xmlns="c505252a-6f26-47a7-b524-56add66974ff">false</ShowInCatalog>
    <FormLocale xmlns="c505252a-6f26-47a7-b524-56add66974ff" xsi:nil="true"/>
    <CustomContentTypeId xmlns="c505252a-6f26-47a7-b524-56add66974ff" xsi:nil="true"/>
    <FormCategory xmlns="c505252a-6f26-47a7-b524-56add66974f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C8B1F6636305A84BA8920C80599BB47E" ma:contentTypeVersion="0" ma:contentTypeDescription="A Microsoft InfoPath Form Template." ma:contentTypeScope="" ma:versionID="1e14a739be84b33bb3bc8c1e653dbf6f">
  <xsd:schema xmlns:xsd="http://www.w3.org/2001/XMLSchema" xmlns:xs="http://www.w3.org/2001/XMLSchema" xmlns:p="http://schemas.microsoft.com/office/2006/metadata/properties" xmlns:ns2="c505252a-6f26-47a7-b524-56add66974ff" targetNamespace="http://schemas.microsoft.com/office/2006/metadata/properties" ma:root="true" ma:fieldsID="fbbd1122f682706a7fee295e7ceec2a5" ns2:_="">
    <xsd:import namespace="c505252a-6f26-47a7-b524-56add66974ff"/>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5252a-6f26-47a7-b524-56add66974ff"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A49EDA-9110-4B17-861B-B90E6B019F9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c505252a-6f26-47a7-b524-56add66974ff"/>
    <ds:schemaRef ds:uri="http://www.w3.org/XML/1998/namespace"/>
    <ds:schemaRef ds:uri="http://purl.org/dc/dcmitype/"/>
  </ds:schemaRefs>
</ds:datastoreItem>
</file>

<file path=customXml/itemProps2.xml><?xml version="1.0" encoding="utf-8"?>
<ds:datastoreItem xmlns:ds="http://schemas.openxmlformats.org/officeDocument/2006/customXml" ds:itemID="{032F258B-79EB-4E83-A9D0-C9E6ACD24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5252a-6f26-47a7-b524-56add66974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FF402B-FAC4-453F-8B0E-546F844C4C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359</TotalTime>
  <Words>830</Words>
  <Application>Microsoft Office PowerPoint</Application>
  <PresentationFormat>On-screen Show (4:3)</PresentationFormat>
  <Paragraphs>82</Paragraphs>
  <Slides>11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Trebuchet MS</vt:lpstr>
      <vt:lpstr>White Background</vt:lpstr>
      <vt:lpstr>MHSTs in SW London: Moving to a more specialist focus with examples from a trauma informed team and a specialist FE College team </vt:lpstr>
      <vt:lpstr>South West London footprint and context</vt:lpstr>
      <vt:lpstr>SWL model</vt:lpstr>
      <vt:lpstr>The Battersea Trailblazer Mental Health Support Team </vt:lpstr>
      <vt:lpstr>PowerPoint Presentation</vt:lpstr>
      <vt:lpstr>PowerPoint Presentation</vt:lpstr>
      <vt:lpstr>OT role in trauma informed schools</vt:lpstr>
      <vt:lpstr>The FE College Mental Health Support Team </vt:lpstr>
      <vt:lpstr>Issues specific to working in FE Colleges</vt:lpstr>
      <vt:lpstr>PowerPoint Presentation</vt:lpstr>
      <vt:lpstr>Resources on our youtube channel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Trauma-Informed Approach in Schools</dc:title>
  <dc:creator>Clark, Annika</dc:creator>
  <cp:lastModifiedBy>Erica Deti</cp:lastModifiedBy>
  <cp:revision>15</cp:revision>
  <dcterms:created xsi:type="dcterms:W3CDTF">2022-03-23T03:11:04Z</dcterms:created>
  <dcterms:modified xsi:type="dcterms:W3CDTF">2022-03-23T11:07:55Z</dcterms:modified>
</cp:coreProperties>
</file>