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686" r:id="rId3"/>
    <p:sldMasterId id="2147483699" r:id="rId4"/>
    <p:sldMasterId id="2147483727" r:id="rId5"/>
  </p:sldMasterIdLst>
  <p:notesMasterIdLst>
    <p:notesMasterId r:id="rId13"/>
  </p:notesMasterIdLst>
  <p:sldIdLst>
    <p:sldId id="257" r:id="rId6"/>
    <p:sldId id="258" r:id="rId7"/>
    <p:sldId id="349" r:id="rId8"/>
    <p:sldId id="336" r:id="rId9"/>
    <p:sldId id="267" r:id="rId10"/>
    <p:sldId id="354" r:id="rId11"/>
    <p:sldId id="3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/>
    <p:restoredTop sz="91496"/>
  </p:normalViewPr>
  <p:slideViewPr>
    <p:cSldViewPr snapToGrid="0" snapToObjects="1">
      <p:cViewPr varScale="1">
        <p:scale>
          <a:sx n="51" d="100"/>
          <a:sy n="51" d="100"/>
        </p:scale>
        <p:origin x="10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FB32F-E01D-1F4D-AC3C-6634BE78BD7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F1B8-9C5A-F142-8F47-AE9F6BED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6" name="Google Shape;10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fc19150af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86" name="Google Shape;586;gfc19150af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106f2bd74e3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9" name="Google Shape;1099;g106f2bd74e3_1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585" indent="-423323" defTabSz="1219170">
              <a:buClr>
                <a:srgbClr val="000000"/>
              </a:buClr>
              <a:buSzPts val="1400"/>
              <a:buFont typeface="Sarabun"/>
              <a:buChar char="●"/>
            </a:pPr>
            <a:endParaRPr lang="en-GB" sz="1200" b="0" kern="0" dirty="0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0" name="Google Shape;1100;g106f2bd74e3_1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85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122" name="Google Shape;11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04f92bc3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04f92bc3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04f92bc3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04f92bc3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96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02e3b15988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2" name="Google Shape;812;g102e3b15988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110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62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1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6f2bd74e3_1_10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g106f2bd74e3_1_10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5" name="Google Shape;255;g106f2bd74e3_1_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g106f2bd74e3_1_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g106f2bd74e3_1_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837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6f2bd74e3_1_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g106f2bd74e3_1_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g106f2bd74e3_1_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349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type="tx">
  <p:cSld name="Title and body 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6f2bd74e3_1_12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g106f2bd74e3_1_125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g106f2bd74e3_1_12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88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bg>
      <p:bgPr>
        <a:solidFill>
          <a:srgbClr val="FFFFFF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6f2bd74e3_1_129"/>
          <p:cNvSpPr txBox="1">
            <a:spLocks noGrp="1"/>
          </p:cNvSpPr>
          <p:nvPr>
            <p:ph type="sldNum" idx="12"/>
          </p:nvPr>
        </p:nvSpPr>
        <p:spPr>
          <a:xfrm>
            <a:off x="6000750" y="6540501"/>
            <a:ext cx="184200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739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949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6f2bd74e3_1_1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106f2bd74e3_1_1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g106f2bd74e3_1_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g106f2bd74e3_1_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g106f2bd74e3_1_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3839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6f2bd74e3_1_1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g106f2bd74e3_1_1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g106f2bd74e3_1_1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g106f2bd74e3_1_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g106f2bd74e3_1_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g106f2bd74e3_1_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54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6f2bd74e3_1_1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g106f2bd74e3_1_1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1" name="Google Shape;291;g106f2bd74e3_1_1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g106f2bd74e3_1_1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3" name="Google Shape;293;g106f2bd74e3_1_1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g106f2bd74e3_1_1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g106f2bd74e3_1_1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g106f2bd74e3_1_1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590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6f2bd74e3_1_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g106f2bd74e3_1_1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g106f2bd74e3_1_1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g106f2bd74e3_1_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31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19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6f2bd74e3_1_1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g106f2bd74e3_1_15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5" name="Google Shape;305;g106f2bd74e3_1_1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6" name="Google Shape;306;g106f2bd74e3_1_1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g106f2bd74e3_1_1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g106f2bd74e3_1_1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7371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6f2bd74e3_1_1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g106f2bd74e3_1_16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g106f2bd74e3_1_1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3" name="Google Shape;313;g106f2bd74e3_1_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g106f2bd74e3_1_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g106f2bd74e3_1_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775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6f2bd74e3_1_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g106f2bd74e3_1_17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g106f2bd74e3_1_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g106f2bd74e3_1_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g106f2bd74e3_1_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948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6f2bd74e3_1_17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g106f2bd74e3_1_17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g106f2bd74e3_1_1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g106f2bd74e3_1_1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g106f2bd74e3_1_1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051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0665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515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321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034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634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38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119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791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246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04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082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461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d5eb046689_1_60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gd5eb046689_1_60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0" name="Google Shape;550;gd5eb046689_1_6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7705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e68dbb71dd_0_107"/>
          <p:cNvSpPr txBox="1">
            <a:spLocks noGrp="1"/>
          </p:cNvSpPr>
          <p:nvPr>
            <p:ph type="sldNum" idx="12"/>
          </p:nvPr>
        </p:nvSpPr>
        <p:spPr>
          <a:xfrm>
            <a:off x="6000750" y="6540501"/>
            <a:ext cx="184200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6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35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e68dbb71dd_0_10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ge68dbb71dd_0_10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0" name="Google Shape;420;ge68dbb71dd_0_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ge68dbb71dd_0_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ge68dbb71dd_0_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9429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465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e68dbb71dd_0_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ge68dbb71dd_0_1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ge68dbb71dd_0_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ge68dbb71dd_0_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ge68dbb71dd_0_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633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54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68dbb71dd_0_1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ge68dbb71dd_0_1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ge68dbb71dd_0_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ge68dbb71dd_0_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ge68dbb71dd_0_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188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e68dbb71dd_0_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ge68dbb71dd_0_1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ge68dbb71dd_0_1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ge68dbb71dd_0_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ge68dbb71dd_0_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ge68dbb71dd_0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368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e68dbb71dd_0_1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ge68dbb71dd_0_1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6" name="Google Shape;446;ge68dbb71dd_0_1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ge68dbb71dd_0_1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8" name="Google Shape;448;ge68dbb71dd_0_1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ge68dbb71dd_0_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ge68dbb71dd_0_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ge68dbb71dd_0_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174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e68dbb71dd_0_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ge68dbb71dd_0_1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ge68dbb71dd_0_1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ge68dbb71dd_0_1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047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e68dbb71dd_0_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ge68dbb71dd_0_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ge68dbb71dd_0_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414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68dbb71dd_0_1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ge68dbb71dd_0_1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ge68dbb71dd_0_1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2" name="Google Shape;472;ge68dbb71dd_0_1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ge68dbb71dd_0_1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ge68dbb71dd_0_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6439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e68dbb71dd_0_1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ge68dbb71dd_0_16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ge68dbb71dd_0_1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ge68dbb71dd_0_1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ge68dbb71dd_0_1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580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e68dbb71dd_0_17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ge68dbb71dd_0_17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ge68dbb71dd_0_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ge68dbb71dd_0_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ge68dbb71dd_0_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9616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0fa25c3006_0_9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g10fa25c3006_0_9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9" name="Google Shape;609;g10fa25c3006_0_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g10fa25c3006_0_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g10fa25c3006_0_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672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0fa25c3006_0_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g10fa25c3006_0_1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g10fa25c3006_0_10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6" name="Google Shape;616;g10fa25c3006_0_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g10fa25c3006_0_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g10fa25c3006_0_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02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262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0fa25c3006_0_1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g10fa25c3006_0_1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6" name="Google Shape;626;g10fa25c3006_0_1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7" name="Google Shape;627;g10fa25c3006_0_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g10fa25c3006_0_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g10fa25c3006_0_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325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0fa25c3006_0_1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g10fa25c3006_0_1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3" name="Google Shape;633;g10fa25c3006_0_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g10fa25c3006_0_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g10fa25c3006_0_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696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0fa25c3006_0_1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g10fa25c3006_0_1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9" name="Google Shape;639;g10fa25c3006_0_1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g10fa25c3006_0_1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1" name="Google Shape;641;g10fa25c3006_0_1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42" name="Google Shape;642;g10fa25c3006_0_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g10fa25c3006_0_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g10fa25c3006_0_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46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fa25c3006_0_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g10fa25c3006_0_1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g10fa25c3006_0_1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g10fa25c3006_0_1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253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0fa25c3006_0_1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g10fa25c3006_0_1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3" name="Google Shape;653;g10fa25c3006_0_1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54" name="Google Shape;654;g10fa25c3006_0_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g10fa25c3006_0_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g10fa25c3006_0_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2374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0fa25c3006_0_1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g10fa25c3006_0_156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g10fa25c3006_0_1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g10fa25c3006_0_1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g10fa25c3006_0_1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618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0fa25c3006_0_16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g10fa25c3006_0_16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66" name="Google Shape;666;g10fa25c3006_0_1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g10fa25c3006_0_1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g10fa25c3006_0_1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47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90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887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4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834c7024f_0_7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ge834c7024f_0_7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9" name="Google Shape;499;ge834c7024f_0_7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61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6842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6f2bd74e3_1_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g106f2bd74e3_1_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g106f2bd74e3_1_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g106f2bd74e3_1_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g106f2bd74e3_1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69293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68dbb71dd_0_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0" name="Google Shape;410;ge68dbb71dd_0_1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ge68dbb71dd_0_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Google Shape;412;ge68dbb71dd_0_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ge68dbb71dd_0_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415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0fa25c3006_0_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6" name="Google Shape;596;g10fa25c3006_0_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g10fa25c3006_0_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8" name="Google Shape;598;g10fa25c3006_0_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Google Shape;599;g10fa25c3006_0_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7368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2.png"/><Relationship Id="rId4" Type="http://schemas.openxmlformats.org/officeDocument/2006/relationships/hyperlink" Target="https://tinyurl.com/Kooth-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Google Shape;10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303" y="220790"/>
            <a:ext cx="3577410" cy="1349593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1"/>
          <p:cNvSpPr txBox="1">
            <a:spLocks noGrp="1"/>
          </p:cNvSpPr>
          <p:nvPr>
            <p:ph type="ctrTitle" idx="4294967295"/>
          </p:nvPr>
        </p:nvSpPr>
        <p:spPr>
          <a:xfrm>
            <a:off x="465864" y="2358446"/>
            <a:ext cx="88482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33"/>
              <a:buFont typeface="Sarabun"/>
              <a:buNone/>
            </a:pPr>
            <a:r>
              <a:rPr lang="en-GB" sz="5333" b="1" i="0" u="none" strike="noStrike" cap="none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Discover Kooth</a:t>
            </a:r>
            <a:endParaRPr sz="5333" b="1" i="0" u="none" strike="noStrike" cap="none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071" name="Google Shape;1071;p1"/>
          <p:cNvSpPr txBox="1">
            <a:spLocks noGrp="1"/>
          </p:cNvSpPr>
          <p:nvPr>
            <p:ph type="subTitle" idx="4294967295"/>
          </p:nvPr>
        </p:nvSpPr>
        <p:spPr>
          <a:xfrm>
            <a:off x="465875" y="3185102"/>
            <a:ext cx="64800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D8D8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B2D8D8"/>
                </a:solidFill>
                <a:latin typeface="Calibri"/>
                <a:ea typeface="Calibri"/>
                <a:cs typeface="Calibri"/>
                <a:sym typeface="Calibri"/>
              </a:rPr>
              <a:t>Online Mental Health &amp; Wellbeing Service</a:t>
            </a:r>
            <a:endParaRPr sz="2800" b="0" i="0" u="none" strike="noStrike" cap="none">
              <a:solidFill>
                <a:srgbClr val="B2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2" name="Google Shape;107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0171" y="3875353"/>
            <a:ext cx="5041829" cy="3060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fc19150afe_0_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589" name="Google Shape;589;gfc19150afe_0_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499" y="0"/>
            <a:ext cx="12196499" cy="6858000"/>
          </a:xfrm>
          <a:prstGeom prst="rect">
            <a:avLst/>
          </a:prstGeom>
          <a:solidFill>
            <a:srgbClr val="96B3BB"/>
          </a:solidFill>
          <a:ln>
            <a:noFill/>
          </a:ln>
        </p:spPr>
      </p:pic>
      <p:sp>
        <p:nvSpPr>
          <p:cNvPr id="4" name="Google Shape;161;p23">
            <a:extLst>
              <a:ext uri="{FF2B5EF4-FFF2-40B4-BE49-F238E27FC236}">
                <a16:creationId xmlns:a16="http://schemas.microsoft.com/office/drawing/2014/main" id="{ABFE1217-C2C2-C940-A2AB-A820348C1E72}"/>
              </a:ext>
            </a:extLst>
          </p:cNvPr>
          <p:cNvSpPr/>
          <p:nvPr/>
        </p:nvSpPr>
        <p:spPr>
          <a:xfrm>
            <a:off x="8936736" y="855635"/>
            <a:ext cx="2718816" cy="2400627"/>
          </a:xfrm>
          <a:prstGeom prst="roundRect">
            <a:avLst>
              <a:gd name="adj" fmla="val 8481"/>
            </a:avLst>
          </a:prstGeom>
          <a:solidFill>
            <a:srgbClr val="B2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2;p23">
            <a:extLst>
              <a:ext uri="{FF2B5EF4-FFF2-40B4-BE49-F238E27FC236}">
                <a16:creationId xmlns:a16="http://schemas.microsoft.com/office/drawing/2014/main" id="{53D9E67A-F6A6-3343-BEA8-0CA0A6202286}"/>
              </a:ext>
            </a:extLst>
          </p:cNvPr>
          <p:cNvSpPr txBox="1"/>
          <p:nvPr/>
        </p:nvSpPr>
        <p:spPr>
          <a:xfrm>
            <a:off x="8936736" y="1027975"/>
            <a:ext cx="2718816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dirty="0">
                <a:latin typeface="Sarabun"/>
                <a:ea typeface="Sarabun"/>
                <a:cs typeface="Sarabun"/>
                <a:sym typeface="Sarabun"/>
              </a:rPr>
              <a:t>Kooth is a free online service offering emotional and mental health support for children and young people.</a:t>
            </a:r>
          </a:p>
          <a:p>
            <a:pPr lvl="0" algn="ctr"/>
            <a:endParaRPr lang="en-GB" dirty="0">
              <a:latin typeface="Sarabun"/>
              <a:ea typeface="Sarabun"/>
              <a:cs typeface="Sarabun"/>
              <a:sym typeface="Sarabun"/>
            </a:endParaRPr>
          </a:p>
          <a:p>
            <a:pPr lvl="0" algn="ctr"/>
            <a:r>
              <a:rPr lang="en-GB" b="1" dirty="0" err="1">
                <a:solidFill>
                  <a:srgbClr val="0B6873"/>
                </a:solidFill>
                <a:latin typeface="Sarabun"/>
                <a:ea typeface="Sarabun"/>
                <a:cs typeface="Sarabun"/>
                <a:sym typeface="Sarabun"/>
              </a:rPr>
              <a:t>www.kooth.com</a:t>
            </a:r>
            <a:endParaRPr b="1" dirty="0">
              <a:solidFill>
                <a:srgbClr val="0B6873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48F"/>
        </a:solidFill>
        <a:effectLst/>
      </p:bgPr>
    </p:bg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Google Shape;1104;g106f2bd74e3_1_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0" y="5348950"/>
            <a:ext cx="1509050" cy="15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76E79-06D0-BC40-B710-1B0F55A07B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7091" y="489789"/>
            <a:ext cx="4151940" cy="587842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F6E28D-D572-9C4F-B672-1E6C6B7D95E8}"/>
              </a:ext>
            </a:extLst>
          </p:cNvPr>
          <p:cNvSpPr txBox="1">
            <a:spLocks/>
          </p:cNvSpPr>
          <p:nvPr/>
        </p:nvSpPr>
        <p:spPr>
          <a:xfrm>
            <a:off x="774675" y="1524000"/>
            <a:ext cx="5883903" cy="169025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lvl="0"/>
            <a:r>
              <a:rPr lang="en-GB" sz="2400" kern="0" dirty="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Kooth was founded in </a:t>
            </a:r>
            <a:r>
              <a:rPr lang="en-GB" sz="2400" b="1" kern="0" dirty="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2001</a:t>
            </a:r>
            <a:r>
              <a:rPr lang="en-GB" sz="2400" kern="0" dirty="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 to help </a:t>
            </a:r>
            <a:r>
              <a:rPr lang="en-GB" sz="2400" kern="0" dirty="0">
                <a:solidFill>
                  <a:schemeClr val="bg1"/>
                </a:solidFill>
                <a:latin typeface="Sarabun"/>
                <a:ea typeface="Sarabun"/>
                <a:cs typeface="Sarabun"/>
                <a:sym typeface="Sarabun"/>
              </a:rPr>
              <a:t>break down the stigma attached to mental health services. Our </a:t>
            </a:r>
            <a:r>
              <a:rPr lang="en-GB" sz="2400" kern="0" dirty="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support is </a:t>
            </a:r>
            <a:r>
              <a:rPr lang="en-GB" sz="2400" b="1" kern="0" dirty="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free, safe, </a:t>
            </a:r>
            <a:r>
              <a:rPr lang="en-GB" sz="2400" kern="0" dirty="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and </a:t>
            </a:r>
            <a:r>
              <a:rPr lang="en-GB" sz="2400" b="1" kern="0" dirty="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anonymous.</a:t>
            </a:r>
          </a:p>
        </p:txBody>
      </p:sp>
      <p:sp>
        <p:nvSpPr>
          <p:cNvPr id="10" name="Google Shape;1102;g106f2bd74e3_1_94">
            <a:extLst>
              <a:ext uri="{FF2B5EF4-FFF2-40B4-BE49-F238E27FC236}">
                <a16:creationId xmlns:a16="http://schemas.microsoft.com/office/drawing/2014/main" id="{246DE936-1C7D-3D4B-8D38-0983C23B3C17}"/>
              </a:ext>
            </a:extLst>
          </p:cNvPr>
          <p:cNvSpPr txBox="1"/>
          <p:nvPr/>
        </p:nvSpPr>
        <p:spPr>
          <a:xfrm>
            <a:off x="882300" y="579378"/>
            <a:ext cx="66324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About 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Kooth.com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61;p23">
            <a:extLst>
              <a:ext uri="{FF2B5EF4-FFF2-40B4-BE49-F238E27FC236}">
                <a16:creationId xmlns:a16="http://schemas.microsoft.com/office/drawing/2014/main" id="{F8BCB058-D321-7A40-A9EF-079A827F8262}"/>
              </a:ext>
            </a:extLst>
          </p:cNvPr>
          <p:cNvSpPr/>
          <p:nvPr/>
        </p:nvSpPr>
        <p:spPr>
          <a:xfrm>
            <a:off x="10099390" y="3911600"/>
            <a:ext cx="1781092" cy="1943099"/>
          </a:xfrm>
          <a:prstGeom prst="roundRect">
            <a:avLst>
              <a:gd name="adj" fmla="val 8481"/>
            </a:avLst>
          </a:prstGeom>
          <a:solidFill>
            <a:srgbClr val="B2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62;p23">
            <a:extLst>
              <a:ext uri="{FF2B5EF4-FFF2-40B4-BE49-F238E27FC236}">
                <a16:creationId xmlns:a16="http://schemas.microsoft.com/office/drawing/2014/main" id="{BA3354DA-1002-B244-8D1D-965BD83E1357}"/>
              </a:ext>
            </a:extLst>
          </p:cNvPr>
          <p:cNvSpPr txBox="1"/>
          <p:nvPr/>
        </p:nvSpPr>
        <p:spPr>
          <a:xfrm>
            <a:off x="10022423" y="3942851"/>
            <a:ext cx="1905868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dirty="0">
                <a:latin typeface="Sarabun"/>
                <a:ea typeface="Sarabun"/>
                <a:cs typeface="Sarabun"/>
                <a:sym typeface="Sarabun"/>
              </a:rPr>
              <a:t>Kooth is available in </a:t>
            </a:r>
            <a:r>
              <a:rPr lang="en-GB" b="1" dirty="0">
                <a:solidFill>
                  <a:srgbClr val="0B6873"/>
                </a:solidFill>
                <a:latin typeface="Sarabun"/>
                <a:ea typeface="Sarabun"/>
                <a:cs typeface="Sarabun"/>
                <a:sym typeface="Sarabun"/>
              </a:rPr>
              <a:t>all London boroughs</a:t>
            </a:r>
            <a:r>
              <a:rPr lang="en-GB" dirty="0">
                <a:latin typeface="Sarabun"/>
                <a:ea typeface="Sarabun"/>
                <a:cs typeface="Sarabun"/>
                <a:sym typeface="Sarabun"/>
              </a:rPr>
              <a:t> for ages 11-18, and up to 25 in many (as of May 2021)</a:t>
            </a:r>
            <a:endParaRPr b="1" dirty="0">
              <a:solidFill>
                <a:srgbClr val="0B6873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1" name="Google Shape;120;p21">
            <a:extLst>
              <a:ext uri="{FF2B5EF4-FFF2-40B4-BE49-F238E27FC236}">
                <a16:creationId xmlns:a16="http://schemas.microsoft.com/office/drawing/2014/main" id="{EC4DFA22-856D-DD41-A14F-3218F954F0A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62950" y="674767"/>
            <a:ext cx="1617532" cy="849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788851-818A-7C41-84D5-9E8EACAAFD1E}"/>
              </a:ext>
            </a:extLst>
          </p:cNvPr>
          <p:cNvSpPr txBox="1">
            <a:spLocks/>
          </p:cNvSpPr>
          <p:nvPr/>
        </p:nvSpPr>
        <p:spPr>
          <a:xfrm>
            <a:off x="978511" y="3341254"/>
            <a:ext cx="5434989" cy="295046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lvl="0" indent="-457200"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GB" sz="2400" b="1" kern="0" dirty="0">
                <a:solidFill>
                  <a:schemeClr val="bg1"/>
                </a:solidFill>
                <a:latin typeface="Sarabun"/>
                <a:cs typeface="Sarabun"/>
                <a:sym typeface="Sarabun"/>
              </a:rPr>
              <a:t>No waiting lists </a:t>
            </a:r>
            <a:r>
              <a:rPr lang="en-GB" sz="2400" kern="0" dirty="0">
                <a:solidFill>
                  <a:schemeClr val="bg1"/>
                </a:solidFill>
                <a:latin typeface="Sarabun"/>
                <a:cs typeface="Sarabun"/>
                <a:sym typeface="Sarabun"/>
              </a:rPr>
              <a:t>or </a:t>
            </a:r>
            <a:r>
              <a:rPr lang="en-GB" sz="2400" b="1" kern="0" dirty="0">
                <a:solidFill>
                  <a:schemeClr val="bg1"/>
                </a:solidFill>
                <a:latin typeface="Sarabun"/>
                <a:cs typeface="Sarabun"/>
                <a:sym typeface="Sarabun"/>
              </a:rPr>
              <a:t>thresholds</a:t>
            </a:r>
            <a:r>
              <a:rPr lang="en-GB" sz="2400" kern="0" dirty="0">
                <a:solidFill>
                  <a:schemeClr val="bg1"/>
                </a:solidFill>
                <a:latin typeface="Sarabun"/>
                <a:cs typeface="Sarabun"/>
                <a:sym typeface="Sarabun"/>
              </a:rPr>
              <a:t>, and individuals can </a:t>
            </a:r>
            <a:r>
              <a:rPr lang="en-GB" sz="2400" b="1" kern="0" dirty="0">
                <a:solidFill>
                  <a:schemeClr val="bg1"/>
                </a:solidFill>
                <a:latin typeface="Sarabun"/>
                <a:cs typeface="Sarabun"/>
                <a:sym typeface="Sarabun"/>
              </a:rPr>
              <a:t>self-refer</a:t>
            </a:r>
          </a:p>
          <a:p>
            <a:pPr marL="571500" lvl="0" indent="-457200"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rabun"/>
                <a:cs typeface="Sarabun"/>
                <a:sym typeface="Sarabun"/>
              </a:rPr>
              <a:t>Available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rabun"/>
                <a:cs typeface="Sarabun"/>
                <a:sym typeface="Sarabun"/>
              </a:rPr>
              <a:t>365 days 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rabun"/>
                <a:cs typeface="Sarabun"/>
                <a:sym typeface="Sarabun"/>
              </a:rPr>
              <a:t>of the year</a:t>
            </a:r>
          </a:p>
          <a:p>
            <a:pPr marL="571500" lvl="0" indent="-457200"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chemeClr val="bg1"/>
                </a:solidFill>
                <a:latin typeface="Sarabun"/>
                <a:cs typeface="Sarabun"/>
                <a:sym typeface="Sarabun"/>
              </a:rPr>
              <a:t>Counsellors are trained, qualified, and </a:t>
            </a:r>
            <a:r>
              <a:rPr lang="en-GB" sz="2400" b="1" kern="0" dirty="0">
                <a:solidFill>
                  <a:schemeClr val="bg1"/>
                </a:solidFill>
                <a:latin typeface="Sarabun"/>
                <a:cs typeface="Sarabun"/>
                <a:sym typeface="Sarabun"/>
              </a:rPr>
              <a:t>BACP accredited</a:t>
            </a:r>
          </a:p>
        </p:txBody>
      </p:sp>
    </p:spTree>
    <p:extLst>
      <p:ext uri="{BB962C8B-B14F-4D97-AF65-F5344CB8AC3E}">
        <p14:creationId xmlns:p14="http://schemas.microsoft.com/office/powerpoint/2010/main" val="281898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4" name="Google Shape;1124;p14"/>
          <p:cNvCxnSpPr/>
          <p:nvPr/>
        </p:nvCxnSpPr>
        <p:spPr>
          <a:xfrm rot="10800000">
            <a:off x="5969985" y="1438963"/>
            <a:ext cx="3000" cy="1088700"/>
          </a:xfrm>
          <a:prstGeom prst="straightConnector1">
            <a:avLst/>
          </a:prstGeom>
          <a:noFill/>
          <a:ln w="19050" cap="flat" cmpd="sng">
            <a:solidFill>
              <a:srgbClr val="0D172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5" name="Google Shape;1125;p14"/>
          <p:cNvSpPr/>
          <p:nvPr/>
        </p:nvSpPr>
        <p:spPr>
          <a:xfrm>
            <a:off x="1839263" y="3154000"/>
            <a:ext cx="1564800" cy="3327100"/>
          </a:xfrm>
          <a:prstGeom prst="flowChartOffpageConnector">
            <a:avLst/>
          </a:prstGeom>
          <a:solidFill>
            <a:srgbClr val="1F64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"/>
          <p:cNvSpPr/>
          <p:nvPr/>
        </p:nvSpPr>
        <p:spPr>
          <a:xfrm>
            <a:off x="8742750" y="3154000"/>
            <a:ext cx="1564800" cy="3327100"/>
          </a:xfrm>
          <a:prstGeom prst="flowChartOffpageConnector">
            <a:avLst/>
          </a:prstGeom>
          <a:solidFill>
            <a:srgbClr val="B2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"/>
          <p:cNvSpPr/>
          <p:nvPr/>
        </p:nvSpPr>
        <p:spPr>
          <a:xfrm>
            <a:off x="3597063" y="3154000"/>
            <a:ext cx="1564800" cy="3327100"/>
          </a:xfrm>
          <a:prstGeom prst="flowChartOffpageConnector">
            <a:avLst/>
          </a:prstGeom>
          <a:solidFill>
            <a:srgbClr val="0B68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"/>
          <p:cNvSpPr/>
          <p:nvPr/>
        </p:nvSpPr>
        <p:spPr>
          <a:xfrm>
            <a:off x="7031263" y="3172750"/>
            <a:ext cx="1564800" cy="3327100"/>
          </a:xfrm>
          <a:prstGeom prst="flowChartOffpageConnector">
            <a:avLst/>
          </a:prstGeom>
          <a:solidFill>
            <a:srgbClr val="FE8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"/>
          <p:cNvSpPr/>
          <p:nvPr/>
        </p:nvSpPr>
        <p:spPr>
          <a:xfrm>
            <a:off x="5319175" y="3172750"/>
            <a:ext cx="1564800" cy="3327100"/>
          </a:xfrm>
          <a:prstGeom prst="flowChartOffpageConnector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"/>
          <p:cNvSpPr/>
          <p:nvPr/>
        </p:nvSpPr>
        <p:spPr>
          <a:xfrm>
            <a:off x="10512575" y="3184275"/>
            <a:ext cx="1564800" cy="3327100"/>
          </a:xfrm>
          <a:prstGeom prst="flowChartOffpageConnector">
            <a:avLst/>
          </a:prstGeom>
          <a:solidFill>
            <a:srgbClr val="121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14"/>
          <p:cNvSpPr/>
          <p:nvPr/>
        </p:nvSpPr>
        <p:spPr>
          <a:xfrm>
            <a:off x="126075" y="3154000"/>
            <a:ext cx="1564800" cy="3327100"/>
          </a:xfrm>
          <a:prstGeom prst="flowChartOffpageConnector">
            <a:avLst/>
          </a:prstGeom>
          <a:solidFill>
            <a:srgbClr val="57A8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14"/>
          <p:cNvSpPr/>
          <p:nvPr/>
        </p:nvSpPr>
        <p:spPr>
          <a:xfrm>
            <a:off x="5443935" y="844063"/>
            <a:ext cx="1052100" cy="1052100"/>
          </a:xfrm>
          <a:prstGeom prst="ellipse">
            <a:avLst/>
          </a:prstGeom>
          <a:solidFill>
            <a:srgbClr val="B2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B68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14"/>
          <p:cNvSpPr txBox="1"/>
          <p:nvPr/>
        </p:nvSpPr>
        <p:spPr>
          <a:xfrm>
            <a:off x="2052208" y="-344149"/>
            <a:ext cx="115089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arabun"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>
                <a:ln>
                  <a:noFill/>
                </a:ln>
                <a:solidFill>
                  <a:srgbClr val="0D172C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Prevention through to support for most vulnerable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0D172C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</p:txBody>
      </p:sp>
      <p:cxnSp>
        <p:nvCxnSpPr>
          <p:cNvPr id="1134" name="Google Shape;1134;p14"/>
          <p:cNvCxnSpPr/>
          <p:nvPr/>
        </p:nvCxnSpPr>
        <p:spPr>
          <a:xfrm>
            <a:off x="0" y="643832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D172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5" name="Google Shape;1135;p14"/>
          <p:cNvCxnSpPr/>
          <p:nvPr/>
        </p:nvCxnSpPr>
        <p:spPr>
          <a:xfrm>
            <a:off x="1342538" y="2031975"/>
            <a:ext cx="9295500" cy="6000"/>
          </a:xfrm>
          <a:prstGeom prst="straightConnector1">
            <a:avLst/>
          </a:prstGeom>
          <a:noFill/>
          <a:ln w="19050" cap="flat" cmpd="sng">
            <a:solidFill>
              <a:srgbClr val="0D172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6" name="Google Shape;1136;p14"/>
          <p:cNvCxnSpPr/>
          <p:nvPr/>
        </p:nvCxnSpPr>
        <p:spPr>
          <a:xfrm rot="10800000">
            <a:off x="1342543" y="2032406"/>
            <a:ext cx="0" cy="453300"/>
          </a:xfrm>
          <a:prstGeom prst="straightConnector1">
            <a:avLst/>
          </a:prstGeom>
          <a:noFill/>
          <a:ln w="19050" cap="flat" cmpd="sng">
            <a:solidFill>
              <a:srgbClr val="0D172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7" name="Google Shape;1137;p14"/>
          <p:cNvSpPr txBox="1"/>
          <p:nvPr/>
        </p:nvSpPr>
        <p:spPr>
          <a:xfrm>
            <a:off x="6983088" y="3277625"/>
            <a:ext cx="15648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arabun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Magazine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38" name="Google Shape;1138;p14"/>
          <p:cNvSpPr txBox="1"/>
          <p:nvPr/>
        </p:nvSpPr>
        <p:spPr>
          <a:xfrm>
            <a:off x="5190775" y="3225223"/>
            <a:ext cx="17823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arabun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arabun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Discussion Boards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39" name="Google Shape;1139;p14"/>
          <p:cNvSpPr txBox="1"/>
          <p:nvPr/>
        </p:nvSpPr>
        <p:spPr>
          <a:xfrm>
            <a:off x="1877163" y="3299800"/>
            <a:ext cx="14244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arabun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arabun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Journal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40" name="Google Shape;1140;p14"/>
          <p:cNvSpPr txBox="1"/>
          <p:nvPr/>
        </p:nvSpPr>
        <p:spPr>
          <a:xfrm>
            <a:off x="8663172" y="3241625"/>
            <a:ext cx="17823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arabun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Live Chat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41" name="Google Shape;1141;p14"/>
          <p:cNvSpPr txBox="1"/>
          <p:nvPr/>
        </p:nvSpPr>
        <p:spPr>
          <a:xfrm>
            <a:off x="10389275" y="3260479"/>
            <a:ext cx="17823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arabun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24-Hour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arabun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Messaging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42" name="Google Shape;1142;p14"/>
          <p:cNvSpPr txBox="1"/>
          <p:nvPr/>
        </p:nvSpPr>
        <p:spPr>
          <a:xfrm>
            <a:off x="6987687" y="3953660"/>
            <a:ext cx="1584000" cy="11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Over 100,000 articles, </a:t>
            </a:r>
            <a:b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</a:b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pre-moderated and 70% user generated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 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</p:txBody>
      </p:sp>
      <p:sp>
        <p:nvSpPr>
          <p:cNvPr id="1143" name="Google Shape;1143;p14"/>
          <p:cNvSpPr txBox="1"/>
          <p:nvPr/>
        </p:nvSpPr>
        <p:spPr>
          <a:xfrm>
            <a:off x="5292376" y="3954335"/>
            <a:ext cx="1564800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Our vibrant community interacts with other users via our peer to peer  support forums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14"/>
          <p:cNvSpPr txBox="1"/>
          <p:nvPr/>
        </p:nvSpPr>
        <p:spPr>
          <a:xfrm>
            <a:off x="10483101" y="3947785"/>
            <a:ext cx="1540800" cy="11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 An inbox for you to message counsellors out-of-hours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</p:txBody>
      </p:sp>
      <p:sp>
        <p:nvSpPr>
          <p:cNvPr id="1145" name="Google Shape;1145;p14"/>
          <p:cNvSpPr txBox="1"/>
          <p:nvPr/>
        </p:nvSpPr>
        <p:spPr>
          <a:xfrm>
            <a:off x="8722122" y="3969148"/>
            <a:ext cx="1564800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Have a 1-1 chat with a  qualified practitioner through drop-in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 or pre-arranged  online chat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</p:txBody>
      </p:sp>
      <p:sp>
        <p:nvSpPr>
          <p:cNvPr id="1146" name="Google Shape;1146;p14"/>
          <p:cNvSpPr txBox="1"/>
          <p:nvPr/>
        </p:nvSpPr>
        <p:spPr>
          <a:xfrm>
            <a:off x="248800" y="1176350"/>
            <a:ext cx="51477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>
                <a:ln>
                  <a:noFill/>
                </a:ln>
                <a:solidFill>
                  <a:srgbClr val="0D172C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Our users remain anonymous, giving them confidence to speak out and access support without the fear of judgement.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4"/>
          <p:cNvSpPr txBox="1"/>
          <p:nvPr/>
        </p:nvSpPr>
        <p:spPr>
          <a:xfrm>
            <a:off x="881706" y="501115"/>
            <a:ext cx="25563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arabun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D172C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Anonymous Users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4"/>
          <p:cNvSpPr txBox="1"/>
          <p:nvPr/>
        </p:nvSpPr>
        <p:spPr>
          <a:xfrm>
            <a:off x="6777225" y="1124800"/>
            <a:ext cx="54147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>
                <a:ln>
                  <a:noFill/>
                </a:ln>
                <a:solidFill>
                  <a:srgbClr val="0D172C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We offer a full mental health toolkit - giving our users the opportunity to choose what which kind of support works for them. 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14"/>
          <p:cNvSpPr txBox="1"/>
          <p:nvPr/>
        </p:nvSpPr>
        <p:spPr>
          <a:xfrm>
            <a:off x="8115980" y="501133"/>
            <a:ext cx="25563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arabun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D172C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Therapeutic Choice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0" name="Google Shape;115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5015" y="1071981"/>
            <a:ext cx="678007" cy="67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4"/>
          <p:cNvSpPr txBox="1"/>
          <p:nvPr/>
        </p:nvSpPr>
        <p:spPr>
          <a:xfrm>
            <a:off x="4983827" y="2428488"/>
            <a:ext cx="195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Community  Support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52" name="Google Shape;1152;p14"/>
          <p:cNvSpPr txBox="1"/>
          <p:nvPr/>
        </p:nvSpPr>
        <p:spPr>
          <a:xfrm>
            <a:off x="653097" y="2426630"/>
            <a:ext cx="178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Self-Help Resources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53" name="Google Shape;1153;p14"/>
          <p:cNvSpPr txBox="1"/>
          <p:nvPr/>
        </p:nvSpPr>
        <p:spPr>
          <a:xfrm>
            <a:off x="9539750" y="2427400"/>
            <a:ext cx="241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Practitioner Intervention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54" name="Google Shape;1154;p14"/>
          <p:cNvSpPr txBox="1"/>
          <p:nvPr/>
        </p:nvSpPr>
        <p:spPr>
          <a:xfrm>
            <a:off x="3563288" y="3303875"/>
            <a:ext cx="15648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arabun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Activities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55" name="Google Shape;1155;p14"/>
          <p:cNvSpPr txBox="1"/>
          <p:nvPr/>
        </p:nvSpPr>
        <p:spPr>
          <a:xfrm>
            <a:off x="17325" y="3303863"/>
            <a:ext cx="17823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arabun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Goal Setting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56" name="Google Shape;1156;p14"/>
          <p:cNvSpPr txBox="1"/>
          <p:nvPr/>
        </p:nvSpPr>
        <p:spPr>
          <a:xfrm>
            <a:off x="125400" y="3947775"/>
            <a:ext cx="15648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Personal goals can be set and monitored  in a safe moderated environment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 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</p:txBody>
      </p:sp>
      <p:sp>
        <p:nvSpPr>
          <p:cNvPr id="1157" name="Google Shape;1157;p14"/>
          <p:cNvSpPr txBox="1"/>
          <p:nvPr/>
        </p:nvSpPr>
        <p:spPr>
          <a:xfrm>
            <a:off x="1811638" y="3871325"/>
            <a:ext cx="1630200" cy="11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A private yet simple and effective way to track mood and identify personal triggers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</p:txBody>
      </p:sp>
      <p:sp>
        <p:nvSpPr>
          <p:cNvPr id="1158" name="Google Shape;1158;p14"/>
          <p:cNvSpPr txBox="1"/>
          <p:nvPr/>
        </p:nvSpPr>
        <p:spPr>
          <a:xfrm>
            <a:off x="3566075" y="3845976"/>
            <a:ext cx="15648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Our inclusive and accessible mini-activities support in building a range of healthy habits, combined with peer support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tree"/>
                <a:ea typeface="Maitree"/>
                <a:cs typeface="Maitree"/>
                <a:sym typeface="Maitree"/>
              </a:rPr>
              <a:t>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itree"/>
              <a:ea typeface="Maitree"/>
              <a:cs typeface="Maitree"/>
              <a:sym typeface="Maitree"/>
            </a:endParaRPr>
          </a:p>
        </p:txBody>
      </p:sp>
      <p:cxnSp>
        <p:nvCxnSpPr>
          <p:cNvPr id="1159" name="Google Shape;1159;p14"/>
          <p:cNvCxnSpPr/>
          <p:nvPr/>
        </p:nvCxnSpPr>
        <p:spPr>
          <a:xfrm rot="10800000" flipH="1">
            <a:off x="10638043" y="2025243"/>
            <a:ext cx="8400" cy="365700"/>
          </a:xfrm>
          <a:prstGeom prst="straightConnector1">
            <a:avLst/>
          </a:prstGeom>
          <a:noFill/>
          <a:ln w="19050" cap="flat" cmpd="sng">
            <a:solidFill>
              <a:srgbClr val="0D172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0" name="Google Shape;1160;p14"/>
          <p:cNvCxnSpPr>
            <a:stCxn id="1151" idx="1"/>
          </p:cNvCxnSpPr>
          <p:nvPr/>
        </p:nvCxnSpPr>
        <p:spPr>
          <a:xfrm flipH="1">
            <a:off x="4316027" y="2628588"/>
            <a:ext cx="667800" cy="2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1" name="Google Shape;1161;p14"/>
          <p:cNvCxnSpPr/>
          <p:nvPr/>
        </p:nvCxnSpPr>
        <p:spPr>
          <a:xfrm flipH="1">
            <a:off x="6849275" y="2631400"/>
            <a:ext cx="667800" cy="2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2" name="Google Shape;1162;p14"/>
          <p:cNvCxnSpPr/>
          <p:nvPr/>
        </p:nvCxnSpPr>
        <p:spPr>
          <a:xfrm>
            <a:off x="4316027" y="2624356"/>
            <a:ext cx="0" cy="2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3" name="Google Shape;1163;p14"/>
          <p:cNvCxnSpPr/>
          <p:nvPr/>
        </p:nvCxnSpPr>
        <p:spPr>
          <a:xfrm>
            <a:off x="7517075" y="2626900"/>
            <a:ext cx="0" cy="2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4" name="Google Shape;1164;p14"/>
          <p:cNvCxnSpPr/>
          <p:nvPr/>
        </p:nvCxnSpPr>
        <p:spPr>
          <a:xfrm>
            <a:off x="5973475" y="2693963"/>
            <a:ext cx="0" cy="2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5" name="Google Shape;1165;p14"/>
          <p:cNvCxnSpPr/>
          <p:nvPr/>
        </p:nvCxnSpPr>
        <p:spPr>
          <a:xfrm flipH="1">
            <a:off x="2277275" y="2631400"/>
            <a:ext cx="667800" cy="2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6" name="Google Shape;1166;p14"/>
          <p:cNvCxnSpPr/>
          <p:nvPr/>
        </p:nvCxnSpPr>
        <p:spPr>
          <a:xfrm flipH="1">
            <a:off x="8906675" y="2631400"/>
            <a:ext cx="667800" cy="2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7" name="Google Shape;1167;p14"/>
          <p:cNvCxnSpPr>
            <a:cxnSpLocks/>
          </p:cNvCxnSpPr>
          <p:nvPr/>
        </p:nvCxnSpPr>
        <p:spPr>
          <a:xfrm>
            <a:off x="11518710" y="2640875"/>
            <a:ext cx="32116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8" name="Google Shape;1168;p14"/>
          <p:cNvCxnSpPr/>
          <p:nvPr/>
        </p:nvCxnSpPr>
        <p:spPr>
          <a:xfrm>
            <a:off x="469700" y="2631400"/>
            <a:ext cx="16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9" name="Google Shape;1169;p14"/>
          <p:cNvCxnSpPr/>
          <p:nvPr/>
        </p:nvCxnSpPr>
        <p:spPr>
          <a:xfrm>
            <a:off x="2945075" y="2619700"/>
            <a:ext cx="0" cy="2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0" name="Google Shape;1170;p14"/>
          <p:cNvCxnSpPr/>
          <p:nvPr/>
        </p:nvCxnSpPr>
        <p:spPr>
          <a:xfrm>
            <a:off x="476250" y="2624356"/>
            <a:ext cx="0" cy="2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1" name="Google Shape;1171;p14"/>
          <p:cNvCxnSpPr/>
          <p:nvPr/>
        </p:nvCxnSpPr>
        <p:spPr>
          <a:xfrm>
            <a:off x="8906675" y="2624356"/>
            <a:ext cx="0" cy="2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2" name="Google Shape;1172;p14"/>
          <p:cNvCxnSpPr/>
          <p:nvPr/>
        </p:nvCxnSpPr>
        <p:spPr>
          <a:xfrm>
            <a:off x="11830731" y="2633500"/>
            <a:ext cx="0" cy="2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74" name="Google Shape;11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50" y="6204650"/>
            <a:ext cx="653350" cy="6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866166" y="667340"/>
            <a:ext cx="9712933" cy="114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933" b="1" dirty="0">
                <a:solidFill>
                  <a:srgbClr val="0D172C"/>
                </a:solidFill>
                <a:latin typeface="Sarabun"/>
                <a:ea typeface="Sarabun"/>
                <a:cs typeface="Sarabun"/>
                <a:sym typeface="Sarabun"/>
              </a:rPr>
              <a:t>Kooth in the Capital Report: Understanding and Supporting the Mental Health of London’s Children and Young People </a:t>
            </a:r>
            <a:endParaRPr sz="2933" b="1" dirty="0">
              <a:solidFill>
                <a:srgbClr val="0B6873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6" name="Google Shape;1257;gd768ecce72_0_207">
            <a:extLst>
              <a:ext uri="{FF2B5EF4-FFF2-40B4-BE49-F238E27FC236}">
                <a16:creationId xmlns:a16="http://schemas.microsoft.com/office/drawing/2014/main" id="{42594ED4-6424-E14D-BDA6-A68B8F4730FF}"/>
              </a:ext>
            </a:extLst>
          </p:cNvPr>
          <p:cNvSpPr txBox="1"/>
          <p:nvPr/>
        </p:nvSpPr>
        <p:spPr>
          <a:xfrm>
            <a:off x="866166" y="1957384"/>
            <a:ext cx="7042818" cy="445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>
              <a:lnSpc>
                <a:spcPct val="138000"/>
              </a:lnSpc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proportion of CYP presenting with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suicidal thoughts, self-harm, school/college issues,</a:t>
            </a:r>
            <a:r>
              <a:rPr lang="en-GB" b="1" dirty="0">
                <a:solidFill>
                  <a:srgbClr val="0B6873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eating difficulties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was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higher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London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compared to the rest of the country</a:t>
            </a:r>
          </a:p>
          <a:p>
            <a:pPr lvl="0">
              <a:lnSpc>
                <a:spcPct val="138000"/>
              </a:lnSpc>
              <a:buClr>
                <a:schemeClr val="dk1"/>
              </a:buClr>
              <a:buSzPts val="1100"/>
            </a:pPr>
            <a:endParaRPr lang="en-GB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>
              <a:lnSpc>
                <a:spcPct val="138000"/>
              </a:lnSpc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Almost a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25% rise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under-18s in London presenting with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school/college issues 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compared to the previous year</a:t>
            </a:r>
          </a:p>
          <a:p>
            <a:pPr>
              <a:lnSpc>
                <a:spcPct val="138000"/>
              </a:lnSpc>
              <a:buClr>
                <a:schemeClr val="dk1"/>
              </a:buClr>
              <a:buSzPts val="1100"/>
            </a:pPr>
            <a:endParaRPr lang="en-GB" b="1" kern="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38000"/>
              </a:lnSpc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London alone,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new registrations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by CYP to the Kooth platform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rose by 33%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with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49% 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coming from CYP of Black, Asian, and Non-White backgrounds</a:t>
            </a:r>
            <a:endParaRPr lang="en-GB" b="1" kern="0" dirty="0">
              <a:solidFill>
                <a:srgbClr val="0B68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38000"/>
              </a:lnSpc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17" name="Google Shape;161;p23">
            <a:extLst>
              <a:ext uri="{FF2B5EF4-FFF2-40B4-BE49-F238E27FC236}">
                <a16:creationId xmlns:a16="http://schemas.microsoft.com/office/drawing/2014/main" id="{16C11FF1-0C40-E547-BC7E-7C3BB225B4A5}"/>
              </a:ext>
            </a:extLst>
          </p:cNvPr>
          <p:cNvSpPr/>
          <p:nvPr/>
        </p:nvSpPr>
        <p:spPr>
          <a:xfrm>
            <a:off x="8315463" y="2674962"/>
            <a:ext cx="3227692" cy="1508075"/>
          </a:xfrm>
          <a:prstGeom prst="roundRect">
            <a:avLst>
              <a:gd name="adj" fmla="val 8481"/>
            </a:avLst>
          </a:prstGeom>
          <a:solidFill>
            <a:srgbClr val="B2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62;p23">
            <a:extLst>
              <a:ext uri="{FF2B5EF4-FFF2-40B4-BE49-F238E27FC236}">
                <a16:creationId xmlns:a16="http://schemas.microsoft.com/office/drawing/2014/main" id="{CACD16A5-7B1B-2D48-9792-DD3854501CF6}"/>
              </a:ext>
            </a:extLst>
          </p:cNvPr>
          <p:cNvSpPr txBox="1"/>
          <p:nvPr/>
        </p:nvSpPr>
        <p:spPr>
          <a:xfrm>
            <a:off x="8378390" y="2721324"/>
            <a:ext cx="3101837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en-US" dirty="0"/>
          </a:p>
          <a:p>
            <a:pPr lvl="0" algn="ctr"/>
            <a:r>
              <a:rPr lang="en-GB" sz="2000" b="1" dirty="0">
                <a:solidFill>
                  <a:srgbClr val="0B6873"/>
                </a:solidFill>
                <a:latin typeface="Sarabun"/>
                <a:ea typeface="Sarabun"/>
                <a:cs typeface="Sarabun"/>
                <a:sym typeface="Sarabun"/>
              </a:rPr>
              <a:t>https://</a:t>
            </a:r>
            <a:r>
              <a:rPr lang="en-GB" sz="2000" b="1" dirty="0" err="1">
                <a:solidFill>
                  <a:srgbClr val="0B6873"/>
                </a:solidFill>
                <a:latin typeface="Sarabun"/>
                <a:ea typeface="Sarabun"/>
                <a:cs typeface="Sarabun"/>
                <a:sym typeface="Sarabun"/>
              </a:rPr>
              <a:t>explore.kooth.com</a:t>
            </a:r>
            <a:r>
              <a:rPr lang="en-GB" sz="2000" b="1" dirty="0">
                <a:solidFill>
                  <a:srgbClr val="0B6873"/>
                </a:solidFill>
                <a:latin typeface="Sarabun"/>
                <a:ea typeface="Sarabun"/>
                <a:cs typeface="Sarabun"/>
                <a:sym typeface="Sarabun"/>
              </a:rPr>
              <a:t>/kooth-in-the-capital-2021/</a:t>
            </a:r>
            <a:endParaRPr sz="2000" b="1" dirty="0">
              <a:solidFill>
                <a:srgbClr val="0B6873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866166" y="667340"/>
            <a:ext cx="9862794" cy="6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933" b="1" dirty="0">
                <a:solidFill>
                  <a:srgbClr val="0D172C"/>
                </a:solidFill>
                <a:latin typeface="Sarabun"/>
                <a:ea typeface="Sarabun"/>
                <a:cs typeface="Sarabun"/>
                <a:sym typeface="Sarabun"/>
              </a:rPr>
              <a:t>Examples of Working Collaboratively with Schools and MHSTs</a:t>
            </a:r>
            <a:endParaRPr sz="2933" b="1" dirty="0">
              <a:solidFill>
                <a:srgbClr val="0B6873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6" name="Google Shape;1257;gd768ecce72_0_207">
            <a:extLst>
              <a:ext uri="{FF2B5EF4-FFF2-40B4-BE49-F238E27FC236}">
                <a16:creationId xmlns:a16="http://schemas.microsoft.com/office/drawing/2014/main" id="{42594ED4-6424-E14D-BDA6-A68B8F4730FF}"/>
              </a:ext>
            </a:extLst>
          </p:cNvPr>
          <p:cNvSpPr txBox="1"/>
          <p:nvPr/>
        </p:nvSpPr>
        <p:spPr>
          <a:xfrm>
            <a:off x="866167" y="1364863"/>
            <a:ext cx="10152353" cy="549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endParaRPr lang="en-GB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38000"/>
              </a:lnSpc>
              <a:buClr>
                <a:schemeClr val="dk1"/>
              </a:buClr>
              <a:buSzPts val="1100"/>
            </a:pP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Collaborative workshops 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Hammersmith, Fulham, Ealing &amp; Hounslow Mind </a:t>
            </a:r>
          </a:p>
          <a:p>
            <a:pPr marL="285750" lvl="0" indent="-285750">
              <a:lnSpc>
                <a:spcPct val="138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12 schools 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attended the first workshop helping to reach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over 1000 YP 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raise awareness of mental health and support </a:t>
            </a:r>
          </a:p>
          <a:p>
            <a:pPr lvl="0">
              <a:lnSpc>
                <a:spcPct val="138000"/>
              </a:lnSpc>
              <a:buClr>
                <a:schemeClr val="dk1"/>
              </a:buClr>
              <a:buSzPts val="1100"/>
            </a:pPr>
            <a:endParaRPr lang="en-GB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38000"/>
              </a:lnSpc>
              <a:buClr>
                <a:schemeClr val="dk1"/>
              </a:buClr>
              <a:buSzPts val="1100"/>
            </a:pP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Joint working 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Hounslow MHSTs and Brent, Wandsworth, &amp; Westminster (BWW) Mind to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circulate Kooth information 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all schools </a:t>
            </a:r>
          </a:p>
          <a:p>
            <a:pPr marL="285750" lvl="0" indent="-285750">
              <a:lnSpc>
                <a:spcPct val="138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Hounslow, this has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increased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number of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engaged schools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utilising </a:t>
            </a:r>
            <a:r>
              <a:rPr lang="en-GB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Kooth’s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support from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5 to</a:t>
            </a:r>
            <a:r>
              <a:rPr lang="en-GB" b="1" kern="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led to a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significant increase 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new registrations 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 Kooth</a:t>
            </a:r>
          </a:p>
          <a:p>
            <a:pPr marL="285750" indent="-285750">
              <a:lnSpc>
                <a:spcPct val="138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BWW Mind only covers half of Westminster’s schools, so this work has ensured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all schools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Westminster are receiving </a:t>
            </a:r>
            <a:r>
              <a:rPr lang="en-GB" b="1" kern="0" dirty="0">
                <a:solidFill>
                  <a:srgbClr val="0B6873"/>
                </a:solidFill>
                <a:latin typeface="Montserrat"/>
                <a:ea typeface="Montserrat"/>
                <a:cs typeface="Montserrat"/>
                <a:sym typeface="Montserrat"/>
              </a:rPr>
              <a:t>mental health support</a:t>
            </a:r>
            <a:r>
              <a:rPr lang="en-GB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>
              <a:lnSpc>
                <a:spcPct val="138000"/>
              </a:lnSpc>
              <a:buClr>
                <a:schemeClr val="dk1"/>
              </a:buClr>
              <a:buSzPts val="1100"/>
            </a:pPr>
            <a:endParaRPr lang="en-GB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38000"/>
              </a:lnSpc>
              <a:buClr>
                <a:schemeClr val="dk1"/>
              </a:buClr>
              <a:buSzPts val="11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6873"/>
        </a:solid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304;p48">
            <a:extLst>
              <a:ext uri="{FF2B5EF4-FFF2-40B4-BE49-F238E27FC236}">
                <a16:creationId xmlns:a16="http://schemas.microsoft.com/office/drawing/2014/main" id="{8849394B-AF8D-5946-991B-4C0F39D5437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0567" y="0"/>
            <a:ext cx="6806568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26;ge9f38032e7_0_13">
            <a:extLst>
              <a:ext uri="{FF2B5EF4-FFF2-40B4-BE49-F238E27FC236}">
                <a16:creationId xmlns:a16="http://schemas.microsoft.com/office/drawing/2014/main" id="{8521B2B5-3602-4546-B841-9947ACB3C4D5}"/>
              </a:ext>
            </a:extLst>
          </p:cNvPr>
          <p:cNvSpPr txBox="1"/>
          <p:nvPr/>
        </p:nvSpPr>
        <p:spPr>
          <a:xfrm>
            <a:off x="297938" y="565866"/>
            <a:ext cx="6166463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Clr>
                <a:srgbClr val="000000"/>
              </a:buClr>
              <a:buSzPts val="4000"/>
              <a:defRPr/>
            </a:pPr>
            <a:r>
              <a:rPr lang="en-GB" sz="28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If you would like to get in touch with us, please fill out this </a:t>
            </a:r>
            <a:r>
              <a:rPr lang="en-GB" sz="28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Google Form: </a:t>
            </a:r>
          </a:p>
          <a:p>
            <a:pPr lvl="0" algn="ctr">
              <a:buClr>
                <a:srgbClr val="000000"/>
              </a:buClr>
              <a:buSzPts val="4000"/>
              <a:defRPr/>
            </a:pPr>
            <a:r>
              <a:rPr lang="en-GB" sz="2800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https://tinyurl.com/Kooth-form</a:t>
            </a:r>
            <a:r>
              <a:rPr lang="en-GB" sz="2800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A31D49-5882-6D44-97F5-3AFF5C505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241" y="-752938"/>
            <a:ext cx="7282780" cy="3920563"/>
          </a:xfrm>
          <a:prstGeom prst="rect">
            <a:avLst/>
          </a:prstGeom>
        </p:spPr>
      </p:pic>
      <p:sp>
        <p:nvSpPr>
          <p:cNvPr id="6" name="Google Shape;627;ge9f38032e7_0_13">
            <a:extLst>
              <a:ext uri="{FF2B5EF4-FFF2-40B4-BE49-F238E27FC236}">
                <a16:creationId xmlns:a16="http://schemas.microsoft.com/office/drawing/2014/main" id="{3645531D-6946-5045-B985-E92859BE7373}"/>
              </a:ext>
            </a:extLst>
          </p:cNvPr>
          <p:cNvSpPr txBox="1"/>
          <p:nvPr/>
        </p:nvSpPr>
        <p:spPr>
          <a:xfrm>
            <a:off x="6464400" y="2588350"/>
            <a:ext cx="5727599" cy="638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2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Get in touch with us to:</a:t>
            </a:r>
          </a:p>
          <a:p>
            <a:pPr marL="4254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0" dirty="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Discuss how your school or team can embed Kooth</a:t>
            </a:r>
          </a:p>
          <a:p>
            <a:pPr marL="4254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rabun"/>
                <a:ea typeface="Sarabun"/>
                <a:cs typeface="Sarabun"/>
                <a:sym typeface="Sarabun"/>
              </a:rPr>
              <a:t>Register for your local newsletter for monthly Kooth updates</a:t>
            </a:r>
          </a:p>
          <a:p>
            <a:pPr marL="425450" indent="-342900">
              <a:buClr>
                <a:srgbClr val="FFFFFF"/>
              </a:buClr>
              <a:buSzPts val="2300"/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Book staff training or presentations for students</a:t>
            </a:r>
          </a:p>
          <a:p>
            <a:pPr marL="425450" lvl="0" indent="-342900">
              <a:buClr>
                <a:srgbClr val="FFFFFF"/>
              </a:buClr>
              <a:buSzPts val="2300"/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Order resources: digital and hard copy e.g. posters and pocket cards</a:t>
            </a:r>
          </a:p>
          <a:p>
            <a:pPr marL="82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746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 panose="020B0604020202020204" pitchFamily="34" charset="0"/>
              <a:buChar char="•"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  <a:p>
            <a:pPr marL="457200" marR="0" lvl="0" indent="-387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 panose="020B0604020202020204" pitchFamily="34" charset="0"/>
              <a:buChar char="•"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  <a:p>
            <a:pPr marL="457200" marR="0" lvl="0" indent="-387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 panose="020B0604020202020204" pitchFamily="34" charset="0"/>
              <a:buChar char="•"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9842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577</Words>
  <Application>Microsoft Office PowerPoint</Application>
  <PresentationFormat>Widescreen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Helvetica Neue</vt:lpstr>
      <vt:lpstr>Maitree</vt:lpstr>
      <vt:lpstr>Montserrat</vt:lpstr>
      <vt:lpstr>Sarabun</vt:lpstr>
      <vt:lpstr>1_Office Theme</vt:lpstr>
      <vt:lpstr>3_Office Theme</vt:lpstr>
      <vt:lpstr>2_Office Theme</vt:lpstr>
      <vt:lpstr>4_Office Theme</vt:lpstr>
      <vt:lpstr>5_Office Theme</vt:lpstr>
      <vt:lpstr>Discover Kooth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Kooth</dc:title>
  <dc:creator>Eleanor Cammegh</dc:creator>
  <cp:lastModifiedBy>Fatheha Kadir</cp:lastModifiedBy>
  <cp:revision>8</cp:revision>
  <dcterms:created xsi:type="dcterms:W3CDTF">2022-03-15T10:07:52Z</dcterms:created>
  <dcterms:modified xsi:type="dcterms:W3CDTF">2022-03-28T14:52:44Z</dcterms:modified>
</cp:coreProperties>
</file>