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1"/>
  </p:notesMasterIdLst>
  <p:handoutMasterIdLst>
    <p:handoutMasterId r:id="rId12"/>
  </p:handoutMasterIdLst>
  <p:sldIdLst>
    <p:sldId id="264" r:id="rId5"/>
    <p:sldId id="263" r:id="rId6"/>
    <p:sldId id="257" r:id="rId7"/>
    <p:sldId id="262" r:id="rId8"/>
    <p:sldId id="260" r:id="rId9"/>
    <p:sldId id="265" r:id="rId10"/>
  </p:sldIdLst>
  <p:sldSz cx="6858000" cy="5143500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22"/>
    <p:restoredTop sz="94674"/>
  </p:normalViewPr>
  <p:slideViewPr>
    <p:cSldViewPr snapToGrid="0" snapToObjects="1" showGuides="1">
      <p:cViewPr varScale="1">
        <p:scale>
          <a:sx n="88" d="100"/>
          <a:sy n="88" d="100"/>
        </p:scale>
        <p:origin x="1472" y="64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ie Turner (SL)" userId="e55c698d-9ab6-415c-8af6-73a1d7838c44" providerId="ADAL" clId="{884ABDCB-14A1-41E5-A069-4A008796A484}"/>
    <pc:docChg chg="modSld">
      <pc:chgData name="Josie Turner (SL)" userId="e55c698d-9ab6-415c-8af6-73a1d7838c44" providerId="ADAL" clId="{884ABDCB-14A1-41E5-A069-4A008796A484}" dt="2022-03-23T11:28:37.737" v="22" actId="20577"/>
      <pc:docMkLst>
        <pc:docMk/>
      </pc:docMkLst>
      <pc:sldChg chg="modSp mod">
        <pc:chgData name="Josie Turner (SL)" userId="e55c698d-9ab6-415c-8af6-73a1d7838c44" providerId="ADAL" clId="{884ABDCB-14A1-41E5-A069-4A008796A484}" dt="2022-03-23T11:28:37.737" v="22" actId="20577"/>
        <pc:sldMkLst>
          <pc:docMk/>
          <pc:sldMk cId="2177923103" sldId="264"/>
        </pc:sldMkLst>
        <pc:spChg chg="mod">
          <ac:chgData name="Josie Turner (SL)" userId="e55c698d-9ab6-415c-8af6-73a1d7838c44" providerId="ADAL" clId="{884ABDCB-14A1-41E5-A069-4A008796A484}" dt="2022-03-23T11:28:37.737" v="22" actId="20577"/>
          <ac:spMkLst>
            <pc:docMk/>
            <pc:sldMk cId="2177923103" sldId="264"/>
            <ac:spMk id="2" creationId="{81EEC34A-D515-4CE6-BE8B-FD13486B59E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1D622C2-406A-B444-9262-E8053FC3314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787369-8FD9-3E45-B98D-E71BE8DBC91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5A91D6-8414-064D-915B-577F8F28F671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FF482B-B564-D146-92DE-8138A0F36FD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11D7C4-F2EC-2246-9EF0-CAD6B2154F3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F037E-385B-9844-8C63-A30DC27FB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1393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1F5DAE-6E15-7C40-B8BF-B8B4C7F36855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308648-CEFD-6947-9EBC-FE1CCD694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1197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4A7E8-7BAC-6649-906A-497A8C4751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3257" y="790492"/>
            <a:ext cx="6453554" cy="656492"/>
          </a:xfrm>
        </p:spPr>
        <p:txBody>
          <a:bodyPr anchor="t">
            <a:normAutofit/>
          </a:bodyPr>
          <a:lstStyle>
            <a:lvl1pPr algn="l">
              <a:defRPr sz="27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6BB4CB-BC33-0D45-839D-72013BE152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3254" y="3946063"/>
            <a:ext cx="5143500" cy="618392"/>
          </a:xfrm>
        </p:spPr>
        <p:txBody>
          <a:bodyPr/>
          <a:lstStyle>
            <a:lvl1pPr marL="0" indent="0" algn="l">
              <a:buNone/>
              <a:defRPr sz="1350" b="1">
                <a:solidFill>
                  <a:schemeClr val="tx1"/>
                </a:solidFill>
              </a:defRPr>
            </a:lvl1pPr>
            <a:lvl2pPr marL="257169" indent="0" algn="ctr">
              <a:buNone/>
              <a:defRPr sz="1125"/>
            </a:lvl2pPr>
            <a:lvl3pPr marL="514337" indent="0" algn="ctr">
              <a:buNone/>
              <a:defRPr sz="1013"/>
            </a:lvl3pPr>
            <a:lvl4pPr marL="771506" indent="0" algn="ctr">
              <a:buNone/>
              <a:defRPr sz="900"/>
            </a:lvl4pPr>
            <a:lvl5pPr marL="1028675" indent="0" algn="ctr">
              <a:buNone/>
              <a:defRPr sz="900"/>
            </a:lvl5pPr>
            <a:lvl6pPr marL="1285843" indent="0" algn="ctr">
              <a:buNone/>
              <a:defRPr sz="900"/>
            </a:lvl6pPr>
            <a:lvl7pPr marL="1543011" indent="0" algn="ctr">
              <a:buNone/>
              <a:defRPr sz="900"/>
            </a:lvl7pPr>
            <a:lvl8pPr marL="1800180" indent="0" algn="ctr">
              <a:buNone/>
              <a:defRPr sz="900"/>
            </a:lvl8pPr>
            <a:lvl9pPr marL="2057349" indent="0" algn="ctr">
              <a:buNone/>
              <a:defRPr sz="9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riangle 7">
            <a:extLst>
              <a:ext uri="{FF2B5EF4-FFF2-40B4-BE49-F238E27FC236}">
                <a16:creationId xmlns:a16="http://schemas.microsoft.com/office/drawing/2014/main" id="{0C5A6CCC-8F85-4140-86B3-D49D1E685E31}"/>
              </a:ext>
            </a:extLst>
          </p:cNvPr>
          <p:cNvSpPr/>
          <p:nvPr userDrawn="1"/>
        </p:nvSpPr>
        <p:spPr>
          <a:xfrm rot="10800000">
            <a:off x="227282" y="1409921"/>
            <a:ext cx="438665" cy="240204"/>
          </a:xfrm>
          <a:prstGeom prst="triangle">
            <a:avLst>
              <a:gd name="adj" fmla="val 47183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4ED904E-9A50-EB46-8546-8B3A3B91CC2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0" y="297289"/>
            <a:ext cx="6858000" cy="4846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914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3B3D8-C3E2-1F42-93A3-6886745CD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946" y="1046377"/>
            <a:ext cx="5915025" cy="99417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F7A84-CF65-CC46-97C0-3B056C073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946" y="2141755"/>
            <a:ext cx="5915025" cy="1704691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9823DA-6B8F-D34F-B77B-293EBDBA935B}"/>
              </a:ext>
            </a:extLst>
          </p:cNvPr>
          <p:cNvSpPr/>
          <p:nvPr userDrawn="1"/>
        </p:nvSpPr>
        <p:spPr>
          <a:xfrm>
            <a:off x="0" y="4750905"/>
            <a:ext cx="6858000" cy="3925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39D0B0-EE2D-6748-8EBE-5B127DB7F7FE}"/>
              </a:ext>
            </a:extLst>
          </p:cNvPr>
          <p:cNvSpPr/>
          <p:nvPr userDrawn="1"/>
        </p:nvSpPr>
        <p:spPr>
          <a:xfrm>
            <a:off x="0" y="4497391"/>
            <a:ext cx="6858000" cy="12909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69D118B-293F-C248-BA28-B68002DC2FBA}"/>
              </a:ext>
            </a:extLst>
          </p:cNvPr>
          <p:cNvSpPr/>
          <p:nvPr userDrawn="1"/>
        </p:nvSpPr>
        <p:spPr>
          <a:xfrm>
            <a:off x="0" y="4621813"/>
            <a:ext cx="6858000" cy="12909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Footer Placeholder 16">
            <a:extLst>
              <a:ext uri="{FF2B5EF4-FFF2-40B4-BE49-F238E27FC236}">
                <a16:creationId xmlns:a16="http://schemas.microsoft.com/office/drawing/2014/main" id="{4FC3C53A-2989-FD46-A3AC-A9D57F1BDCD9}"/>
              </a:ext>
            </a:extLst>
          </p:cNvPr>
          <p:cNvSpPr txBox="1">
            <a:spLocks/>
          </p:cNvSpPr>
          <p:nvPr userDrawn="1"/>
        </p:nvSpPr>
        <p:spPr>
          <a:xfrm>
            <a:off x="314946" y="4778378"/>
            <a:ext cx="400305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75" b="1" dirty="0">
                <a:solidFill>
                  <a:schemeClr val="accent5"/>
                </a:solidFill>
              </a:rPr>
              <a:t>@</a:t>
            </a:r>
            <a:r>
              <a:rPr lang="en-GB" sz="975" b="1" dirty="0" err="1">
                <a:solidFill>
                  <a:schemeClr val="accent5"/>
                </a:solidFill>
              </a:rPr>
              <a:t>NHS_HealthEdEng</a:t>
            </a:r>
            <a:endParaRPr lang="en-GB" sz="975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698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3C913EF-3539-B24F-BAD4-7B97C86E1870}"/>
              </a:ext>
            </a:extLst>
          </p:cNvPr>
          <p:cNvSpPr/>
          <p:nvPr userDrawn="1"/>
        </p:nvSpPr>
        <p:spPr>
          <a:xfrm>
            <a:off x="0" y="4750905"/>
            <a:ext cx="6858000" cy="3925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D689862-6EA4-BF46-99BF-BAD3A73769C8}"/>
              </a:ext>
            </a:extLst>
          </p:cNvPr>
          <p:cNvSpPr/>
          <p:nvPr userDrawn="1"/>
        </p:nvSpPr>
        <p:spPr>
          <a:xfrm>
            <a:off x="0" y="4497391"/>
            <a:ext cx="6858000" cy="12909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4858048-AAD4-0B44-BF43-40B913ECEB1A}"/>
              </a:ext>
            </a:extLst>
          </p:cNvPr>
          <p:cNvSpPr/>
          <p:nvPr userDrawn="1"/>
        </p:nvSpPr>
        <p:spPr>
          <a:xfrm>
            <a:off x="0" y="4621813"/>
            <a:ext cx="6858000" cy="12909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Footer Placeholder 16">
            <a:extLst>
              <a:ext uri="{FF2B5EF4-FFF2-40B4-BE49-F238E27FC236}">
                <a16:creationId xmlns:a16="http://schemas.microsoft.com/office/drawing/2014/main" id="{DD4979A2-FB9A-3B4E-91D7-99D15F0FFC19}"/>
              </a:ext>
            </a:extLst>
          </p:cNvPr>
          <p:cNvSpPr txBox="1">
            <a:spLocks/>
          </p:cNvSpPr>
          <p:nvPr userDrawn="1"/>
        </p:nvSpPr>
        <p:spPr>
          <a:xfrm>
            <a:off x="314946" y="4778378"/>
            <a:ext cx="400305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75" b="1" dirty="0">
                <a:solidFill>
                  <a:schemeClr val="accent5"/>
                </a:solidFill>
              </a:rPr>
              <a:t>@</a:t>
            </a:r>
            <a:r>
              <a:rPr lang="en-GB" sz="975" b="1" dirty="0" err="1">
                <a:solidFill>
                  <a:schemeClr val="accent5"/>
                </a:solidFill>
              </a:rPr>
              <a:t>NHS_HealthEdEng</a:t>
            </a:r>
            <a:endParaRPr lang="en-GB" sz="975" b="1" dirty="0">
              <a:solidFill>
                <a:schemeClr val="accent5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271CF08E-2D69-5642-80CC-A30DB1685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946" y="1046379"/>
            <a:ext cx="5915025" cy="47715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52772D1C-B7D6-7E40-A101-C61374358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946" y="1719471"/>
            <a:ext cx="4396202" cy="2516997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1593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E38C66A-BB49-0F4B-8CD5-DD58CA18CCB9}"/>
              </a:ext>
            </a:extLst>
          </p:cNvPr>
          <p:cNvSpPr/>
          <p:nvPr userDrawn="1"/>
        </p:nvSpPr>
        <p:spPr>
          <a:xfrm>
            <a:off x="0" y="4750905"/>
            <a:ext cx="6858000" cy="3925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6D6DDEC-27DF-6B44-8A5C-8BA7D7877CEA}"/>
              </a:ext>
            </a:extLst>
          </p:cNvPr>
          <p:cNvSpPr/>
          <p:nvPr userDrawn="1"/>
        </p:nvSpPr>
        <p:spPr>
          <a:xfrm>
            <a:off x="0" y="4497391"/>
            <a:ext cx="6858000" cy="12909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A11DC39-0F96-FC4D-9C92-F1BB1A8B409F}"/>
              </a:ext>
            </a:extLst>
          </p:cNvPr>
          <p:cNvSpPr/>
          <p:nvPr userDrawn="1"/>
        </p:nvSpPr>
        <p:spPr>
          <a:xfrm>
            <a:off x="0" y="4621813"/>
            <a:ext cx="6858000" cy="12909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1" name="Footer Placeholder 16">
            <a:extLst>
              <a:ext uri="{FF2B5EF4-FFF2-40B4-BE49-F238E27FC236}">
                <a16:creationId xmlns:a16="http://schemas.microsoft.com/office/drawing/2014/main" id="{A0451A68-537B-AF4D-BD45-6E48D4DB2BDE}"/>
              </a:ext>
            </a:extLst>
          </p:cNvPr>
          <p:cNvSpPr txBox="1">
            <a:spLocks/>
          </p:cNvSpPr>
          <p:nvPr userDrawn="1"/>
        </p:nvSpPr>
        <p:spPr>
          <a:xfrm>
            <a:off x="314946" y="4778378"/>
            <a:ext cx="400305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75" b="1" dirty="0">
                <a:solidFill>
                  <a:schemeClr val="accent5"/>
                </a:solidFill>
              </a:rPr>
              <a:t>@</a:t>
            </a:r>
            <a:r>
              <a:rPr lang="en-GB" sz="975" b="1" dirty="0" err="1">
                <a:solidFill>
                  <a:schemeClr val="accent5"/>
                </a:solidFill>
              </a:rPr>
              <a:t>NHS_HealthEdEng</a:t>
            </a:r>
            <a:endParaRPr lang="en-GB" sz="975" b="1" dirty="0">
              <a:solidFill>
                <a:schemeClr val="accent5"/>
              </a:solidFill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C4BA2FD-240E-7D42-9001-70573928D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946" y="1046379"/>
            <a:ext cx="5915025" cy="47715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78872E4C-32C0-0E43-B171-E68384BD29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946" y="1719471"/>
            <a:ext cx="4396202" cy="2516997"/>
          </a:xfrm>
        </p:spPr>
        <p:txBody>
          <a:bodyPr/>
          <a:lstStyle>
            <a:lvl1pPr marL="0" indent="0">
              <a:buNone/>
              <a:defRPr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28756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CFFBB2B-EDFB-F14A-A023-1F8279F098C9}"/>
              </a:ext>
            </a:extLst>
          </p:cNvPr>
          <p:cNvSpPr/>
          <p:nvPr userDrawn="1"/>
        </p:nvSpPr>
        <p:spPr>
          <a:xfrm>
            <a:off x="0" y="4750905"/>
            <a:ext cx="6858000" cy="3925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EE7ECDF-F837-444E-8340-4683B45E354E}"/>
              </a:ext>
            </a:extLst>
          </p:cNvPr>
          <p:cNvSpPr/>
          <p:nvPr userDrawn="1"/>
        </p:nvSpPr>
        <p:spPr>
          <a:xfrm>
            <a:off x="0" y="4497391"/>
            <a:ext cx="6858000" cy="12909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D3DADA9-0C34-7C4C-8591-F29E7EBE7C9A}"/>
              </a:ext>
            </a:extLst>
          </p:cNvPr>
          <p:cNvSpPr/>
          <p:nvPr userDrawn="1"/>
        </p:nvSpPr>
        <p:spPr>
          <a:xfrm>
            <a:off x="0" y="4621813"/>
            <a:ext cx="6858000" cy="12909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3" name="Footer Placeholder 16">
            <a:extLst>
              <a:ext uri="{FF2B5EF4-FFF2-40B4-BE49-F238E27FC236}">
                <a16:creationId xmlns:a16="http://schemas.microsoft.com/office/drawing/2014/main" id="{DF732811-1995-6E4A-B606-DE84E0AFF445}"/>
              </a:ext>
            </a:extLst>
          </p:cNvPr>
          <p:cNvSpPr txBox="1">
            <a:spLocks/>
          </p:cNvSpPr>
          <p:nvPr userDrawn="1"/>
        </p:nvSpPr>
        <p:spPr>
          <a:xfrm>
            <a:off x="314946" y="4778378"/>
            <a:ext cx="400305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75" b="1" dirty="0">
                <a:solidFill>
                  <a:schemeClr val="accent5"/>
                </a:solidFill>
              </a:rPr>
              <a:t>@</a:t>
            </a:r>
            <a:r>
              <a:rPr lang="en-GB" sz="975" b="1" dirty="0" err="1">
                <a:solidFill>
                  <a:schemeClr val="accent5"/>
                </a:solidFill>
              </a:rPr>
              <a:t>NHS_HealthEdEng</a:t>
            </a:r>
            <a:endParaRPr lang="en-GB" sz="975" b="1" dirty="0">
              <a:solidFill>
                <a:schemeClr val="accent5"/>
              </a:solidFill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4469D51B-9609-254D-85D8-6D25ED259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946" y="1046379"/>
            <a:ext cx="5915025" cy="47715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AFCFA703-8042-BB4C-A3BD-65A2A8F44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949" y="1719471"/>
            <a:ext cx="3427136" cy="2594620"/>
          </a:xfrm>
        </p:spPr>
        <p:txBody>
          <a:bodyPr/>
          <a:lstStyle>
            <a:lvl1pPr marL="257169" indent="-257169">
              <a:buFont typeface="Arial" panose="020B0604020202020204" pitchFamily="34" charset="0"/>
              <a:buChar char="•"/>
              <a:defRPr sz="2100" b="0">
                <a:solidFill>
                  <a:schemeClr val="bg2">
                    <a:lumMod val="25000"/>
                  </a:schemeClr>
                </a:solidFill>
              </a:defRPr>
            </a:lvl1pPr>
            <a:lvl2pPr>
              <a:defRPr sz="1800"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7880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EC74E-85C4-FD4A-ADCD-F68FCCD62B6B}"/>
              </a:ext>
            </a:extLst>
          </p:cNvPr>
          <p:cNvSpPr/>
          <p:nvPr userDrawn="1"/>
        </p:nvSpPr>
        <p:spPr>
          <a:xfrm>
            <a:off x="0" y="4750905"/>
            <a:ext cx="6858000" cy="3925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18D588-9CF1-AC4B-AA40-F3AA7180A13D}"/>
              </a:ext>
            </a:extLst>
          </p:cNvPr>
          <p:cNvSpPr/>
          <p:nvPr userDrawn="1"/>
        </p:nvSpPr>
        <p:spPr>
          <a:xfrm>
            <a:off x="0" y="4497391"/>
            <a:ext cx="6858000" cy="12909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49D0716-FCE9-FF47-9ABE-434154D75C76}"/>
              </a:ext>
            </a:extLst>
          </p:cNvPr>
          <p:cNvSpPr/>
          <p:nvPr userDrawn="1"/>
        </p:nvSpPr>
        <p:spPr>
          <a:xfrm>
            <a:off x="0" y="4621813"/>
            <a:ext cx="6858000" cy="12909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</p:spTree>
    <p:extLst>
      <p:ext uri="{BB962C8B-B14F-4D97-AF65-F5344CB8AC3E}">
        <p14:creationId xmlns:p14="http://schemas.microsoft.com/office/powerpoint/2010/main" val="3772122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14D4DF-AC27-AD4D-9F0E-9A38943E8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1344553"/>
            <a:ext cx="5915025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124F78-BAB5-B945-B76C-3103CC5E95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439926"/>
            <a:ext cx="5915025" cy="2304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9760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</p:sldLayoutIdLst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700" b="1" kern="1200">
          <a:solidFill>
            <a:schemeClr val="accent5"/>
          </a:solidFill>
          <a:latin typeface="+mj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385753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642921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900090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1414427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3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1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EC34A-D515-4CE6-BE8B-FD13486B5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dirty="0"/>
              <a:t>Health Education England</a:t>
            </a:r>
            <a:br>
              <a:rPr lang="en-GB" dirty="0"/>
            </a:br>
            <a:br>
              <a:rPr lang="en-GB" dirty="0"/>
            </a:b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Commissioning in the </a:t>
            </a:r>
            <a:br>
              <a:rPr lang="en-GB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London region </a:t>
            </a:r>
          </a:p>
        </p:txBody>
      </p:sp>
      <p:pic>
        <p:nvPicPr>
          <p:cNvPr id="5" name="Content Placeholder 4" descr="Classroom of students raising their hands in front of a teacher">
            <a:extLst>
              <a:ext uri="{FF2B5EF4-FFF2-40B4-BE49-F238E27FC236}">
                <a16:creationId xmlns:a16="http://schemas.microsoft.com/office/drawing/2014/main" id="{2733695F-2F78-4ED6-9F43-0B697081BF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10471" y="2250464"/>
            <a:ext cx="2503074" cy="1704975"/>
          </a:xfrm>
        </p:spPr>
      </p:pic>
    </p:spTree>
    <p:extLst>
      <p:ext uri="{BB962C8B-B14F-4D97-AF65-F5344CB8AC3E}">
        <p14:creationId xmlns:p14="http://schemas.microsoft.com/office/powerpoint/2010/main" val="2177923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734E9-B8A8-4CA3-BD50-EB39CA2FD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151" y="0"/>
            <a:ext cx="5915025" cy="842493"/>
          </a:xfrm>
        </p:spPr>
        <p:txBody>
          <a:bodyPr>
            <a:normAutofit/>
          </a:bodyPr>
          <a:lstStyle/>
          <a:p>
            <a:r>
              <a:rPr lang="en-GB" sz="1900" dirty="0"/>
              <a:t>Commissions across the Mental Health Portfolio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ACD8756D-3B98-4078-9D04-A60A8182AE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546548"/>
              </p:ext>
            </p:extLst>
          </p:nvPr>
        </p:nvGraphicFramePr>
        <p:xfrm>
          <a:off x="526447" y="585748"/>
          <a:ext cx="5805105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035">
                  <a:extLst>
                    <a:ext uri="{9D8B030D-6E8A-4147-A177-3AD203B41FA5}">
                      <a16:colId xmlns:a16="http://schemas.microsoft.com/office/drawing/2014/main" val="2469061725"/>
                    </a:ext>
                  </a:extLst>
                </a:gridCol>
                <a:gridCol w="1935035">
                  <a:extLst>
                    <a:ext uri="{9D8B030D-6E8A-4147-A177-3AD203B41FA5}">
                      <a16:colId xmlns:a16="http://schemas.microsoft.com/office/drawing/2014/main" val="2566325283"/>
                    </a:ext>
                  </a:extLst>
                </a:gridCol>
                <a:gridCol w="1935035">
                  <a:extLst>
                    <a:ext uri="{9D8B030D-6E8A-4147-A177-3AD203B41FA5}">
                      <a16:colId xmlns:a16="http://schemas.microsoft.com/office/drawing/2014/main" val="36864648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900" dirty="0"/>
                        <a:t>Pre-Registration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New Roles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Existing Staff Upskilling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7798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900" dirty="0"/>
                        <a:t>Clinical Psychology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CYP Wellbeing Practitioner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CBT-based Training for Eating Disorders, Personality Disorders, Psychosis Disorders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49003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900" dirty="0"/>
                        <a:t>Child Psychotherapy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Education Mental Health Practitioner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Family Interventions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4023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900" dirty="0"/>
                        <a:t>High Intensity CBT Therapist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Mental Health Wellbeing Practitioner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Understanding Psychosis and Bipolar Disorder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610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900" dirty="0"/>
                        <a:t>Psychological Wellbeing Practitioner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Eating Disorder Whole Team Training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9301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900" dirty="0"/>
                        <a:t>CYP Mental Health Therapists (CBT, PT, SFT, 0-5s, ASD)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Tier 4 Whole Team Training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8088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Mentalisation Based Treatment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74114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Structured Clinical Management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52667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Assorted Adult IAPT “Other Modality” training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508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CBT based Long Term Conditions training for HITs and PWPs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696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9653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0EE71-C914-094E-A559-488862B86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510" y="359580"/>
            <a:ext cx="6174289" cy="478800"/>
          </a:xfrm>
        </p:spPr>
        <p:txBody>
          <a:bodyPr lIns="0" tIns="0" rIns="0" bIns="0">
            <a:noAutofit/>
          </a:bodyPr>
          <a:lstStyle/>
          <a:p>
            <a:r>
              <a:rPr lang="en-US" sz="2550" dirty="0"/>
              <a:t>EMHP Commissions to date for London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751748-6929-F942-9218-D8E81060E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080000"/>
            <a:ext cx="5915025" cy="2401251"/>
          </a:xfrm>
        </p:spPr>
        <p:txBody>
          <a:bodyPr lIns="0" tIns="0" rIns="0" bIns="0">
            <a:normAutofit/>
          </a:bodyPr>
          <a:lstStyle/>
          <a:p>
            <a:pPr marL="0" indent="0">
              <a:buNone/>
            </a:pPr>
            <a:r>
              <a:rPr lang="en-US" sz="1600" dirty="0"/>
              <a:t>HEE has commissioned 249* EMHPs linked to London Mental Health Support Teams since January 2019.</a:t>
            </a:r>
          </a:p>
          <a:p>
            <a:pPr marL="0" indent="0">
              <a:buNone/>
            </a:pPr>
            <a:r>
              <a:rPr lang="en-US" sz="1000" dirty="0"/>
              <a:t>*Includes replacements for in-year attrition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1600" dirty="0"/>
              <a:t>Working with UCL/Anna Freud Centre, King’s College London and the University of Reading across 5 intakes.</a:t>
            </a:r>
          </a:p>
          <a:p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814035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F5F33-6591-4A51-A435-5092477D7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876" y="50177"/>
            <a:ext cx="5915025" cy="994172"/>
          </a:xfrm>
        </p:spPr>
        <p:txBody>
          <a:bodyPr/>
          <a:lstStyle/>
          <a:p>
            <a:r>
              <a:rPr lang="en-GB" dirty="0"/>
              <a:t>Total by Education Provider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4F97721-142A-4B26-A761-94626BDCCA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9142956"/>
              </p:ext>
            </p:extLst>
          </p:nvPr>
        </p:nvGraphicFramePr>
        <p:xfrm>
          <a:off x="214515" y="824837"/>
          <a:ext cx="6280628" cy="3565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9912">
                  <a:extLst>
                    <a:ext uri="{9D8B030D-6E8A-4147-A177-3AD203B41FA5}">
                      <a16:colId xmlns:a16="http://schemas.microsoft.com/office/drawing/2014/main" val="3793218546"/>
                    </a:ext>
                  </a:extLst>
                </a:gridCol>
                <a:gridCol w="2065358">
                  <a:extLst>
                    <a:ext uri="{9D8B030D-6E8A-4147-A177-3AD203B41FA5}">
                      <a16:colId xmlns:a16="http://schemas.microsoft.com/office/drawing/2014/main" val="466056277"/>
                    </a:ext>
                  </a:extLst>
                </a:gridCol>
                <a:gridCol w="2065358">
                  <a:extLst>
                    <a:ext uri="{9D8B030D-6E8A-4147-A177-3AD203B41FA5}">
                      <a16:colId xmlns:a16="http://schemas.microsoft.com/office/drawing/2014/main" val="2110007241"/>
                    </a:ext>
                  </a:extLst>
                </a:gridCol>
              </a:tblGrid>
              <a:tr h="356573">
                <a:tc>
                  <a:txBody>
                    <a:bodyPr/>
                    <a:lstStyle/>
                    <a:p>
                      <a:r>
                        <a:rPr lang="en-GB" dirty="0"/>
                        <a:t>Education Provider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Cohort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Total EMHPs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264443"/>
                  </a:ext>
                </a:extLst>
              </a:tr>
              <a:tr h="356573">
                <a:tc rowSpan="4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endParaRPr lang="en-GB" dirty="0"/>
                    </a:p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UCL/Anna Freud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January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4875854"/>
                  </a:ext>
                </a:extLst>
              </a:tr>
              <a:tr h="356573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January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9951590"/>
                  </a:ext>
                </a:extLst>
              </a:tr>
              <a:tr h="356573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November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2740914"/>
                  </a:ext>
                </a:extLst>
              </a:tr>
              <a:tr h="356573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January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371813"/>
                  </a:ext>
                </a:extLst>
              </a:tr>
              <a:tr h="356573">
                <a:tc rowSpan="4">
                  <a:txBody>
                    <a:bodyPr/>
                    <a:lstStyle/>
                    <a:p>
                      <a:pPr algn="ctr"/>
                      <a:endParaRPr lang="en-GB" dirty="0"/>
                    </a:p>
                    <a:p>
                      <a:pPr algn="ctr"/>
                      <a:endParaRPr lang="en-GB" dirty="0"/>
                    </a:p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/>
                        <a:t>King’s College London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January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140536"/>
                  </a:ext>
                </a:extLst>
              </a:tr>
              <a:tr h="356573"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January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0486198"/>
                  </a:ext>
                </a:extLst>
              </a:tr>
              <a:tr h="356573"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January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020370"/>
                  </a:ext>
                </a:extLst>
              </a:tr>
              <a:tr h="356573"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January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366229"/>
                  </a:ext>
                </a:extLst>
              </a:tr>
              <a:tr h="356573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University of Reading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January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9684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6162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C6A40-D893-C743-9A64-3B9638BA9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5915025" cy="477154"/>
          </a:xfrm>
        </p:spPr>
        <p:txBody>
          <a:bodyPr lIns="0" tIns="0" rIns="0" bIns="0">
            <a:noAutofit/>
          </a:bodyPr>
          <a:lstStyle/>
          <a:p>
            <a:r>
              <a:rPr lang="en-US" sz="3200" dirty="0"/>
              <a:t>Total by ICS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2181676B-6F86-4825-9917-44DEA3D685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5999239"/>
              </p:ext>
            </p:extLst>
          </p:nvPr>
        </p:nvGraphicFramePr>
        <p:xfrm>
          <a:off x="359999" y="1138585"/>
          <a:ext cx="5915028" cy="26252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5838">
                  <a:extLst>
                    <a:ext uri="{9D8B030D-6E8A-4147-A177-3AD203B41FA5}">
                      <a16:colId xmlns:a16="http://schemas.microsoft.com/office/drawing/2014/main" val="3002036759"/>
                    </a:ext>
                  </a:extLst>
                </a:gridCol>
                <a:gridCol w="985838">
                  <a:extLst>
                    <a:ext uri="{9D8B030D-6E8A-4147-A177-3AD203B41FA5}">
                      <a16:colId xmlns:a16="http://schemas.microsoft.com/office/drawing/2014/main" val="3856812591"/>
                    </a:ext>
                  </a:extLst>
                </a:gridCol>
                <a:gridCol w="985838">
                  <a:extLst>
                    <a:ext uri="{9D8B030D-6E8A-4147-A177-3AD203B41FA5}">
                      <a16:colId xmlns:a16="http://schemas.microsoft.com/office/drawing/2014/main" val="826333882"/>
                    </a:ext>
                  </a:extLst>
                </a:gridCol>
                <a:gridCol w="985838">
                  <a:extLst>
                    <a:ext uri="{9D8B030D-6E8A-4147-A177-3AD203B41FA5}">
                      <a16:colId xmlns:a16="http://schemas.microsoft.com/office/drawing/2014/main" val="4207025673"/>
                    </a:ext>
                  </a:extLst>
                </a:gridCol>
                <a:gridCol w="985838">
                  <a:extLst>
                    <a:ext uri="{9D8B030D-6E8A-4147-A177-3AD203B41FA5}">
                      <a16:colId xmlns:a16="http://schemas.microsoft.com/office/drawing/2014/main" val="1447512155"/>
                    </a:ext>
                  </a:extLst>
                </a:gridCol>
                <a:gridCol w="985838">
                  <a:extLst>
                    <a:ext uri="{9D8B030D-6E8A-4147-A177-3AD203B41FA5}">
                      <a16:colId xmlns:a16="http://schemas.microsoft.com/office/drawing/2014/main" val="7566316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Cohort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NWL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NCL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SWL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015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January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770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January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862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November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3244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January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2793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January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541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87568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833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CA535-E0B1-4FF5-9D77-0A2C27BD8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946" y="660400"/>
            <a:ext cx="5915025" cy="616857"/>
          </a:xfrm>
        </p:spPr>
        <p:txBody>
          <a:bodyPr/>
          <a:lstStyle/>
          <a:p>
            <a:r>
              <a:rPr lang="en-GB" dirty="0"/>
              <a:t>Some HEE resources in London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81908-75C6-407E-99CB-B78676299A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949" y="1277257"/>
            <a:ext cx="5773794" cy="3036834"/>
          </a:xfrm>
        </p:spPr>
        <p:txBody>
          <a:bodyPr/>
          <a:lstStyle/>
          <a:p>
            <a:r>
              <a:rPr lang="en-GB" dirty="0"/>
              <a:t>Psychological Professions Network – </a:t>
            </a:r>
            <a:r>
              <a:rPr lang="en-GB" sz="1800" dirty="0"/>
              <a:t>clinically chaired, bringing together the twelve psychological professions in a peer network to advise on policy, development and investment</a:t>
            </a:r>
            <a:br>
              <a:rPr lang="en-GB" sz="1800" dirty="0"/>
            </a:br>
            <a:endParaRPr lang="en-GB" sz="1800" dirty="0"/>
          </a:p>
          <a:p>
            <a:r>
              <a:rPr lang="en-GB" dirty="0"/>
              <a:t>Professional development – </a:t>
            </a:r>
            <a:r>
              <a:rPr lang="en-GB" sz="1800" dirty="0"/>
              <a:t>opportunities for clinicians to acquire additional skills in psychological therapy modalities, and/ or to progress into Advanced Practice roles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2777107"/>
      </p:ext>
    </p:extLst>
  </p:cSld>
  <p:clrMapOvr>
    <a:masterClrMapping/>
  </p:clrMapOvr>
</p:sld>
</file>

<file path=ppt/theme/theme1.xml><?xml version="1.0" encoding="utf-8"?>
<a:theme xmlns:a="http://schemas.openxmlformats.org/drawingml/2006/main" name="HEE">
  <a:themeElements>
    <a:clrScheme name="NHS">
      <a:dk1>
        <a:srgbClr val="005EB8"/>
      </a:dk1>
      <a:lt1>
        <a:srgbClr val="FFFFFF"/>
      </a:lt1>
      <a:dk2>
        <a:srgbClr val="0071CE"/>
      </a:dk2>
      <a:lt2>
        <a:srgbClr val="E8EDEE"/>
      </a:lt2>
      <a:accent1>
        <a:srgbClr val="41B6E6"/>
      </a:accent1>
      <a:accent2>
        <a:srgbClr val="00A9CE"/>
      </a:accent2>
      <a:accent3>
        <a:srgbClr val="003087"/>
      </a:accent3>
      <a:accent4>
        <a:srgbClr val="005EB8"/>
      </a:accent4>
      <a:accent5>
        <a:srgbClr val="AE2473"/>
      </a:accent5>
      <a:accent6>
        <a:srgbClr val="78BE20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E" id="{40B58ABE-F0EB-D841-B223-66075CE7CD45}" vid="{7644B2A3-1AD5-8C46-9520-D28DCA799EB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26B83297BA004784CF42EA2D434C59" ma:contentTypeVersion="12" ma:contentTypeDescription="Create a new document." ma:contentTypeScope="" ma:versionID="39f445a556ce54637e48263f8f84bb58">
  <xsd:schema xmlns:xsd="http://www.w3.org/2001/XMLSchema" xmlns:xs="http://www.w3.org/2001/XMLSchema" xmlns:p="http://schemas.microsoft.com/office/2006/metadata/properties" xmlns:ns3="7c107f2a-dcdb-4d7a-8fb1-4707cfca07b1" xmlns:ns4="a785ad58-1d57-4f8a-aa71-77170459bd0d" xmlns:ns5="19caffc6-78f3-4d59-a715-49e9ea76b8e5" targetNamespace="http://schemas.microsoft.com/office/2006/metadata/properties" ma:root="true" ma:fieldsID="17756de63d2533f3561a0291d924a911" ns3:_="" ns4:_="" ns5:_="">
    <xsd:import namespace="7c107f2a-dcdb-4d7a-8fb1-4707cfca07b1"/>
    <xsd:import namespace="a785ad58-1d57-4f8a-aa71-77170459bd0d"/>
    <xsd:import namespace="19caffc6-78f3-4d59-a715-49e9ea76b8e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5:SharedWithDetails" minOccurs="0"/>
                <xsd:element ref="ns5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107f2a-dcdb-4d7a-8fb1-4707cfca07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85ad58-1d57-4f8a-aa71-77170459bd0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_x0024_Resources_x003a_core_x002c_SharedWithFieldDisplayName_x003b_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caffc6-78f3-4d59-a715-49e9ea76b8e5" elementFormDefault="qualified">
    <xsd:import namespace="http://schemas.microsoft.com/office/2006/documentManagement/types"/>
    <xsd:import namespace="http://schemas.microsoft.com/office/infopath/2007/PartnerControls"/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40CFA5-69F6-42A0-B72B-30A7638AAD2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F13EBF0-461A-4BF7-A7F2-51F85C3BFCFC}">
  <ds:schemaRefs>
    <ds:schemaRef ds:uri="19caffc6-78f3-4d59-a715-49e9ea76b8e5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elements/1.1/"/>
    <ds:schemaRef ds:uri="7c107f2a-dcdb-4d7a-8fb1-4707cfca07b1"/>
    <ds:schemaRef ds:uri="http://purl.org/dc/terms/"/>
    <ds:schemaRef ds:uri="a785ad58-1d57-4f8a-aa71-77170459bd0d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E1FB154-390E-4F85-9827-04AB8AC8EB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107f2a-dcdb-4d7a-8fb1-4707cfca07b1"/>
    <ds:schemaRef ds:uri="a785ad58-1d57-4f8a-aa71-77170459bd0d"/>
    <ds:schemaRef ds:uri="19caffc6-78f3-4d59-a715-49e9ea76b8e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HEE</Template>
  <TotalTime>804</TotalTime>
  <Words>312</Words>
  <Application>Microsoft Office PowerPoint</Application>
  <PresentationFormat>Custom</PresentationFormat>
  <Paragraphs>104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HEE</vt:lpstr>
      <vt:lpstr>Health Education England  Commissioning in the  London region </vt:lpstr>
      <vt:lpstr>Commissions across the Mental Health Portfolio</vt:lpstr>
      <vt:lpstr>EMHP Commissions to date for London</vt:lpstr>
      <vt:lpstr>Total by Education Provider</vt:lpstr>
      <vt:lpstr>Total by ICS</vt:lpstr>
      <vt:lpstr>Some HEE resources in London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Studio Whatever</dc:creator>
  <cp:lastModifiedBy>Josie Turner (SL)</cp:lastModifiedBy>
  <cp:revision>25</cp:revision>
  <dcterms:created xsi:type="dcterms:W3CDTF">2021-04-06T16:42:50Z</dcterms:created>
  <dcterms:modified xsi:type="dcterms:W3CDTF">2022-03-23T11:28:43Z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0x0101004A26B83297BA004784CF42EA2D434C59</vt:lpwstr>
  </property>
</Properties>
</file>