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4"/>
  </p:notesMasterIdLst>
  <p:sldIdLst>
    <p:sldId id="256" r:id="rId3"/>
    <p:sldId id="1656" r:id="rId4"/>
    <p:sldId id="1658" r:id="rId5"/>
    <p:sldId id="1659" r:id="rId6"/>
    <p:sldId id="1661" r:id="rId7"/>
    <p:sldId id="1647" r:id="rId8"/>
    <p:sldId id="1650" r:id="rId9"/>
    <p:sldId id="261" r:id="rId10"/>
    <p:sldId id="262" r:id="rId11"/>
    <p:sldId id="16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FE2EF-8CB8-4228-9348-4DDE95A983F1}" type="datetimeFigureOut">
              <a:rPr lang="en-GB" smtClean="0"/>
              <a:t>22/03/2022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2DEE5-A8B8-4AC2-8209-E0C54A3377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407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C676B2-F24C-455B-A0FE-DDE7C0C01D9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95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C676B2-F24C-455B-A0FE-DDE7C0C01D9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8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5BD3F4-D768-43C8-BBC2-CF998C2D5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353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3EE83-9BB9-481D-8395-69C4DB5CD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0374" y="2549668"/>
            <a:ext cx="9144000" cy="563231"/>
          </a:xfrm>
        </p:spPr>
        <p:txBody>
          <a:bodyPr anchor="t" anchorCtr="0">
            <a:spAutoFit/>
          </a:bodyPr>
          <a:lstStyle>
            <a:lvl1pPr algn="l">
              <a:defRPr sz="3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Heading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283A4-33DB-4552-9007-D12033D1E1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0374" y="4156220"/>
            <a:ext cx="9144000" cy="369332"/>
          </a:xfrm>
        </p:spPr>
        <p:txBody>
          <a:bodyPr>
            <a:sp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Presented by/Sub-heading style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FDDB99-4A42-4713-B148-1FC5187A0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0275" y="5671367"/>
            <a:ext cx="4057650" cy="286232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Published DD Month YYYY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3076E1-79A4-46B4-8E65-9C656DB742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0" y="543894"/>
            <a:ext cx="1628811" cy="10563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4578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CCBF63-BE77-47F7-BC2C-2060A83C7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D00B1E-7CC5-4A29-9FDA-CA9B202B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8D207-F256-473F-8ACD-7992ADD82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864E7-4D70-4211-A41C-CD2456D5D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C231D-00C0-4BA4-8EC1-A2C808CE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8E4A4-9320-483B-B798-ADCC1CC2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01495D-38F5-45F5-8260-AF9650168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9217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104CED-FCA3-43E9-B6F2-789E2D8FB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846B65-0149-4100-B804-D2C789D9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46C89B-BCF7-4515-83E9-A3C71E965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3B3E4-DD4B-4F60-B675-7EE726FC7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A4386-6EBC-49F7-B127-B0EBBFF2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2BCA2-9676-4B81-BB26-14FE0592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896919-0EAE-4945-AFCE-CD010C6901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95829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C2908A-0CFB-4A42-876D-A00D9532E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F6847-70BD-4D90-B4D7-F865C7C9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9E28C-4E16-4B39-B317-EACADEF60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8A1F-8F81-4146-95DA-CEF409E4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B3909-B62E-4B51-9259-87A8A02A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F3E44F-BB29-42BE-9059-C32004F90E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29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2DCAB3-0E0A-4629-AB94-975F98601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0E009-FA67-4DB0-9941-4B016B540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841E8-6B80-423A-957E-5BF423384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BF63B-FEF9-4C03-9300-380CF7AC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3D3F4-F8DF-4316-93E5-D3A857F7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2B163B-D380-420A-B774-484E5F4A06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29839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1DCB-8595-466D-91F9-A3A35B4C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72557-3AB6-4C0C-B165-4709B366F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28C0B-08E4-4375-BF6C-4AD2EA2122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30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age"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4">
            <a:extLst>
              <a:ext uri="{FF2B5EF4-FFF2-40B4-BE49-F238E27FC236}">
                <a16:creationId xmlns:a16="http://schemas.microsoft.com/office/drawing/2014/main" id="{6B6993FF-005E-4D25-A3C3-E79278D0D407}"/>
              </a:ext>
            </a:extLst>
          </p:cNvPr>
          <p:cNvSpPr/>
          <p:nvPr/>
        </p:nvSpPr>
        <p:spPr>
          <a:xfrm flipV="1">
            <a:off x="522515" y="2004602"/>
            <a:ext cx="11005453" cy="4240923"/>
          </a:xfrm>
          <a:custGeom>
            <a:avLst>
              <a:gd name="f9" fmla="val 16667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16667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38103" cap="flat">
            <a:solidFill>
              <a:srgbClr val="00A18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15279F-6C9F-4A37-B0A4-D9C967D104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4154" y="1258064"/>
            <a:ext cx="495300" cy="247650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59DB0EF-E50A-4A80-8617-483FDB8199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44379" y="6425108"/>
            <a:ext cx="759692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C2B15A99-32D5-48D2-9AB1-A17973B7257B}" type="slidenum"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BB0CF2-B423-4F3C-A587-D6AAC72112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362504"/>
            <a:ext cx="1918844" cy="1244417"/>
          </a:xfrm>
          <a:prstGeom prst="rect">
            <a:avLst/>
          </a:prstGeom>
          <a:solidFill>
            <a:srgbClr val="FFFBEB"/>
          </a:solidFill>
        </p:spPr>
      </p:pic>
    </p:spTree>
    <p:extLst>
      <p:ext uri="{BB962C8B-B14F-4D97-AF65-F5344CB8AC3E}">
        <p14:creationId xmlns:p14="http://schemas.microsoft.com/office/powerpoint/2010/main" val="37581273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HSC heading &amp; text"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F5309773-F1F7-46DF-B2D1-D3B0BA48C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57" b="50000"/>
          <a:stretch>
            <a:fillRect/>
          </a:stretch>
        </p:blipFill>
        <p:spPr>
          <a:xfrm>
            <a:off x="0" y="6186162"/>
            <a:ext cx="12191996" cy="6718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68871E-FF3E-4012-859D-0775661ACD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6366784"/>
            <a:ext cx="5161281" cy="338558"/>
          </a:xfrm>
          <a:prstGeom prst="rect">
            <a:avLst/>
          </a:prstGeom>
          <a:noFill/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2432A31-4881-4C3E-94BA-A83C7826833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57905" y="1204840"/>
            <a:ext cx="11446166" cy="4652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3035BC4-0122-426B-903F-EB53B073436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236857"/>
            <a:ext cx="11447465" cy="9048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3600" b="1" i="0" u="none" strike="noStrike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30745C10-7CAF-443D-8946-45F86F7BDB4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663732" y="6356351"/>
            <a:ext cx="5161282" cy="3651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endParaRPr lang="en-GB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C1CB30E-51B9-4F8C-BC47-94116E7611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44379" y="6356351"/>
            <a:ext cx="759692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C8077943-3D51-438C-8FB7-BEE503748A1B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362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break"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4">
            <a:extLst>
              <a:ext uri="{FF2B5EF4-FFF2-40B4-BE49-F238E27FC236}">
                <a16:creationId xmlns:a16="http://schemas.microsoft.com/office/drawing/2014/main" id="{D1DBAAA7-F4B9-4A4A-81BF-531A8E1BCFED}"/>
              </a:ext>
            </a:extLst>
          </p:cNvPr>
          <p:cNvSpPr/>
          <p:nvPr/>
        </p:nvSpPr>
        <p:spPr>
          <a:xfrm flipV="1">
            <a:off x="593271" y="538836"/>
            <a:ext cx="11005453" cy="5551245"/>
          </a:xfrm>
          <a:custGeom>
            <a:avLst>
              <a:gd name="f9" fmla="val 16667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16667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38103" cap="flat">
            <a:solidFill>
              <a:srgbClr val="00A18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B72D255-2FF2-4FD6-BF47-836081E5416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38474" y="2869816"/>
            <a:ext cx="8743950" cy="559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3600" b="1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9B5E735-5678-427C-8AFF-16F3D81FCDD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38474" y="3717520"/>
            <a:ext cx="8743950" cy="559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B10D8-1D00-42AA-815B-0ECC5D75D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6366784"/>
            <a:ext cx="5161281" cy="338558"/>
          </a:xfrm>
          <a:prstGeom prst="rect">
            <a:avLst/>
          </a:prstGeom>
          <a:noFill/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F49E0A3-A70B-409B-870E-309C59814D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663732" y="6356351"/>
            <a:ext cx="5161282" cy="3651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B6AEF92-7B8A-43C0-BC19-874A70820D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44379" y="6425108"/>
            <a:ext cx="759692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C2B15A99-32D5-48D2-9AB1-A17973B7257B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765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HSC large text "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A032D987-D47B-4682-B42F-2068EC276A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7" b="50000"/>
          <a:stretch>
            <a:fillRect/>
          </a:stretch>
        </p:blipFill>
        <p:spPr>
          <a:xfrm>
            <a:off x="0" y="6186162"/>
            <a:ext cx="12191996" cy="6718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Rectangle: Diagonal Corners Rounded 6">
            <a:extLst>
              <a:ext uri="{FF2B5EF4-FFF2-40B4-BE49-F238E27FC236}">
                <a16:creationId xmlns:a16="http://schemas.microsoft.com/office/drawing/2014/main" id="{A1D7C8C6-18BC-486A-87AC-BCB0A6D899B6}"/>
              </a:ext>
            </a:extLst>
          </p:cNvPr>
          <p:cNvSpPr/>
          <p:nvPr/>
        </p:nvSpPr>
        <p:spPr>
          <a:xfrm flipV="1">
            <a:off x="404905" y="432602"/>
            <a:ext cx="11416146" cy="5421084"/>
          </a:xfrm>
          <a:custGeom>
            <a:avLst>
              <a:gd name="f9" fmla="val 16667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16667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38103" cap="flat">
            <a:solidFill>
              <a:srgbClr val="00A18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88EC960A-7453-4E87-B8A8-C794E60E50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663732" y="6356351"/>
            <a:ext cx="5161282" cy="3651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endParaRPr lang="en-GB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8007425-7485-421F-8556-1610521BC3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44379" y="6356351"/>
            <a:ext cx="759692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C2B15A99-32D5-48D2-9AB1-A17973B7257B}" type="slidenum">
              <a:t>‹#›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952F9A-BEAC-4493-AEC0-C7E834A588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8626" y="901414"/>
            <a:ext cx="10405919" cy="563231"/>
          </a:xfrm>
        </p:spPr>
        <p:txBody>
          <a:bodyPr>
            <a:spAutoFit/>
          </a:bodyPr>
          <a:lstStyle>
            <a:lvl1pPr marL="0" indent="0">
              <a:buNone/>
              <a:defRPr sz="3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Large text page</a:t>
            </a:r>
          </a:p>
        </p:txBody>
      </p:sp>
    </p:spTree>
    <p:extLst>
      <p:ext uri="{BB962C8B-B14F-4D97-AF65-F5344CB8AC3E}">
        <p14:creationId xmlns:p14="http://schemas.microsoft.com/office/powerpoint/2010/main" val="2046628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Layout"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C877D1-B81D-4713-B49F-70D1C1F64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362504"/>
            <a:ext cx="1918844" cy="1244417"/>
          </a:xfrm>
          <a:prstGeom prst="rect">
            <a:avLst/>
          </a:prstGeom>
          <a:solidFill>
            <a:srgbClr val="FFFBEB"/>
          </a:solidFill>
        </p:spPr>
      </p:pic>
      <p:sp>
        <p:nvSpPr>
          <p:cNvPr id="2" name="Rectangle: Diagonal Corners Rounded 4">
            <a:extLst>
              <a:ext uri="{FF2B5EF4-FFF2-40B4-BE49-F238E27FC236}">
                <a16:creationId xmlns:a16="http://schemas.microsoft.com/office/drawing/2014/main" id="{E28E3FE4-7C0A-4AA6-AFE1-3A10239D3207}"/>
              </a:ext>
            </a:extLst>
          </p:cNvPr>
          <p:cNvSpPr/>
          <p:nvPr/>
        </p:nvSpPr>
        <p:spPr>
          <a:xfrm flipV="1">
            <a:off x="522515" y="2093379"/>
            <a:ext cx="11005453" cy="4240923"/>
          </a:xfrm>
          <a:custGeom>
            <a:avLst>
              <a:gd name="f9" fmla="val 16667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16667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38103" cap="flat">
            <a:solidFill>
              <a:srgbClr val="00A18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AD86CED-9A73-450C-A71B-47B526E2A86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44573" y="2503490"/>
            <a:ext cx="9231316" cy="9255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3200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4B16E31-4CE8-4D5F-8E29-D7D65EF70AA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44573" y="3662309"/>
            <a:ext cx="9231316" cy="9255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2400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56F0A68-F520-4BB3-B9B5-8E2472B7299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44573" y="4821128"/>
            <a:ext cx="9231316" cy="9255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8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E6E337-E03E-45FD-8D8C-328F4299B3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513" y="598951"/>
            <a:ext cx="1314306" cy="122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390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C83D81-04CB-4893-9BFB-986BF0E26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0FCC9-C3AF-4E08-A905-07A58A84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6163" cy="844839"/>
          </a:xfrm>
        </p:spPr>
        <p:txBody>
          <a:bodyPr anchor="t" anchorCtr="0">
            <a:normAutofit/>
          </a:bodyPr>
          <a:lstStyle>
            <a:lvl1pPr>
              <a:defRPr lang="en-GB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FDBA4-4D5B-4377-BB63-5EFB26E87B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999" y="1440000"/>
            <a:ext cx="11446163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22860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0800" indent="-228600"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E29FC-0AE3-49EE-B903-BD5846EC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3C58E4-84A1-4EE7-BED2-A7D78CB71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F60EB-FBD0-41A4-B8B2-4945FC5C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851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5BD3F4-D768-43C8-BBC2-CF998C2D5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353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3EE83-9BB9-481D-8395-69C4DB5CD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0374" y="2549668"/>
            <a:ext cx="9144000" cy="563231"/>
          </a:xfrm>
        </p:spPr>
        <p:txBody>
          <a:bodyPr anchor="t" anchorCtr="0">
            <a:spAutoFit/>
          </a:bodyPr>
          <a:lstStyle>
            <a:lvl1pPr algn="l">
              <a:defRPr sz="3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Presentation Heading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283A4-33DB-4552-9007-D12033D1E1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0374" y="4156220"/>
            <a:ext cx="9144000" cy="369332"/>
          </a:xfrm>
        </p:spPr>
        <p:txBody>
          <a:bodyPr>
            <a:sp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Presented by/Sub-heading style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FDDB99-4A42-4713-B148-1FC5187A0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0275" y="5671367"/>
            <a:ext cx="4057650" cy="286232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Published DD Month YYYY</a:t>
            </a:r>
          </a:p>
        </p:txBody>
      </p:sp>
    </p:spTree>
    <p:extLst>
      <p:ext uri="{BB962C8B-B14F-4D97-AF65-F5344CB8AC3E}">
        <p14:creationId xmlns:p14="http://schemas.microsoft.com/office/powerpoint/2010/main" val="614659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C83D81-04CB-4893-9BFB-986BF0E26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0FCC9-C3AF-4E08-A905-07A58A84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6163" cy="844839"/>
          </a:xfrm>
        </p:spPr>
        <p:txBody>
          <a:bodyPr anchor="t" anchorCtr="0">
            <a:normAutofit/>
          </a:bodyPr>
          <a:lstStyle>
            <a:lvl1pPr>
              <a:defRPr lang="en-GB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FDBA4-4D5B-4377-BB63-5EFB26E87B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999" y="1440000"/>
            <a:ext cx="11446163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22860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0800" indent="-228600"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/>
              <a:t>Bullet sub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E29FC-0AE3-49EE-B903-BD5846EC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1NHS Digital. (2018). Mental Health of Children and Young People in England, 2017 - Predictors of mental disorders. NHS Digital. Accessed here.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F60EB-FBD0-41A4-B8B2-4945FC5C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5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FCC9-C3AF-4E08-A905-07A58A84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6163" cy="844839"/>
          </a:xfrm>
        </p:spPr>
        <p:txBody>
          <a:bodyPr anchor="t" anchorCtr="0">
            <a:normAutofit/>
          </a:bodyPr>
          <a:lstStyle>
            <a:lvl1pPr>
              <a:defRPr lang="en-GB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FDBA4-4D5B-4377-BB63-5EFB26E87B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999" y="1440000"/>
            <a:ext cx="11446163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22860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0800" indent="-228600"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/>
              <a:t>Bullet sub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E29FC-0AE3-49EE-B903-BD5846EC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1NHS Digital. (2018). Mental Health of Children and Young People in England, 2017 - Predictors of mental disorders. NHS Digital. Accessed here.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F60EB-FBD0-41A4-B8B2-4945FC5C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996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56A6B2-45CE-47D3-ADDB-BD31EA111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353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93AC6-2F50-4B91-B6DD-840E6B04BB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87192"/>
            <a:ext cx="10515600" cy="590931"/>
          </a:xfrm>
        </p:spPr>
        <p:txBody>
          <a:bodyPr anchor="t" anchorCtr="0">
            <a:spAutoFit/>
          </a:bodyPr>
          <a:lstStyle>
            <a:lvl1pPr>
              <a:defRPr sz="3600" b="1"/>
            </a:lvl1pPr>
          </a:lstStyle>
          <a:p>
            <a:r>
              <a:rPr lang="en-US"/>
              <a:t>Section heading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3EC35-1DF4-42E8-843A-F1C2835A22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89940"/>
            <a:ext cx="10515600" cy="369332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118544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41E873-0E11-44B1-8E1D-3939D1CB9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10" name="AutoShape 3">
            <a:extLst>
              <a:ext uri="{FF2B5EF4-FFF2-40B4-BE49-F238E27FC236}">
                <a16:creationId xmlns:a16="http://schemas.microsoft.com/office/drawing/2014/main" id="{4FAAD646-2462-41CA-AE4B-76753CEDFF5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50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3EC35-1DF4-42E8-843A-F1C2835A22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8626" y="901414"/>
            <a:ext cx="10405919" cy="563231"/>
          </a:xfrm>
        </p:spPr>
        <p:txBody>
          <a:bodyPr>
            <a:spAutoFit/>
          </a:bodyPr>
          <a:lstStyle>
            <a:lvl1pPr marL="0" indent="0">
              <a:buNone/>
              <a:defRPr sz="3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Large text page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9CF87-BF69-4238-8BAD-CEB980FB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1NHS Digital. (2018). Mental Health of Children and Young People in England, 2017 - Predictors of mental disorders. NHS Digital. Accessed here.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01D87-EBA9-4116-8E30-46E2565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9C8A0FD4-F699-4BB5-A3C8-3A511F41233C}"/>
              </a:ext>
            </a:extLst>
          </p:cNvPr>
          <p:cNvSpPr/>
          <p:nvPr userDrawn="1"/>
        </p:nvSpPr>
        <p:spPr>
          <a:xfrm flipH="1">
            <a:off x="543561" y="553338"/>
            <a:ext cx="11095443" cy="5390262"/>
          </a:xfrm>
          <a:prstGeom prst="round2DiagRect">
            <a:avLst/>
          </a:prstGeom>
          <a:noFill/>
          <a:ln w="22860">
            <a:solidFill>
              <a:srgbClr val="616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25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CFA8AA-1F36-4E3C-977C-A7C918EE0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2F404-A628-4163-A67A-017625A1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CC20F-2520-4988-AFE4-EBE97F23EF9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440000"/>
            <a:ext cx="5580000" cy="47114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/>
              <a:t>Bullet sub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A3220-04BF-4C22-9F1D-EA71CB2E4D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4072" y="1440000"/>
            <a:ext cx="5580000" cy="47114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/>
              <a:t>Bullet sub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C2192-61D5-4EB8-AAF7-C62287CE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1NHS Digital. (2018). Mental Health of Children and Young People in England, 2017 - Predictors of mental disorders. NHS Digital. Accessed here.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3B638-8AEF-4744-AF26-A06733AE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152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238306-4959-4D7E-824A-5FCB2D385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56CF47-9317-4BCB-B768-6FAFA244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4072" cy="9044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E0031-2A64-4B9F-9549-581805ECA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514" y="1440000"/>
            <a:ext cx="558000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C07EE-CCB7-404E-8CA0-28E7EADD43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8514" y="1980000"/>
            <a:ext cx="5580000" cy="39682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/>
              <a:t>Bullet sub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D9511-94F7-4D8A-B308-9F45F8C31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072" y="1440000"/>
            <a:ext cx="558000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4B37DB-BE92-439C-B307-B67909DBB68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072" y="1980000"/>
            <a:ext cx="5580000" cy="39682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/>
              <a:t>Bullet sub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22FB8E-C592-4C15-8B2B-5B8ADAC8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1NHS Digital. (2018). Mental Health of Children and Young People in England, 2017 - Predictors of mental disorders. NHS Digital. Accessed here.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3D43E-BF05-4A08-83EC-42885B45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110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ED54B9-F2A7-4FFF-9D77-5DA942986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557C2-113E-4A34-8911-A50E353E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BCE85-97F0-4F9A-BD88-99ECA8B5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1NHS Digital. (2018). Mental Health of Children and Young People in England, 2017 - Predictors of mental disorders. NHS Digital. Accessed here.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4E44F-BFBB-4DDD-863B-D41AF6EB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768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946B4A-3069-4ED3-99CC-607B68B7B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3A5B5-FA1A-41C9-AE10-1940D02D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1NHS Digital. (2018). Mental Health of Children and Young People in England, 2017 - Predictors of mental disorders. NHS Digital. Accessed here.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FA1E2-41C9-4717-9C40-A6543712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835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CCBF63-BE77-47F7-BC2C-2060A83C7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D00B1E-7CC5-4A29-9FDA-CA9B202B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8D207-F256-473F-8ACD-7992ADD82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864E7-4D70-4211-A41C-CD2456D5D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C231D-00C0-4BA4-8EC1-A2C808CE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1NHS Digital. (2018). Mental Health of Children and Young People in England, 2017 - Predictors of mental disorders. NHS Digital. Accessed here.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8E4A4-9320-483B-B798-ADCC1CC2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89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FCC9-C3AF-4E08-A905-07A58A84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6163" cy="844839"/>
          </a:xfrm>
        </p:spPr>
        <p:txBody>
          <a:bodyPr anchor="t" anchorCtr="0">
            <a:normAutofit/>
          </a:bodyPr>
          <a:lstStyle>
            <a:lvl1pPr>
              <a:defRPr lang="en-GB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FDBA4-4D5B-4377-BB63-5EFB26E87B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999" y="1440000"/>
            <a:ext cx="11446163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22860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0800" indent="-228600"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E29FC-0AE3-49EE-B903-BD5846EC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F60EB-FBD0-41A4-B8B2-4945FC5C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118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104CED-FCA3-43E9-B6F2-789E2D8FB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846B65-0149-4100-B804-D2C789D9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46C89B-BCF7-4515-83E9-A3C71E965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3B3E4-DD4B-4F60-B675-7EE726FC7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A4386-6EBC-49F7-B127-B0EBBFF2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1NHS Digital. (2018). Mental Health of Children and Young People in England, 2017 - Predictors of mental disorders. NHS Digital. Accessed here.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2BCA2-9676-4B81-BB26-14FE0592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321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C2908A-0CFB-4A42-876D-A00D9532E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F6847-70BD-4D90-B4D7-F865C7C9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9E28C-4E16-4B39-B317-EACADEF60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8A1F-8F81-4146-95DA-CEF409E4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1NHS Digital. (2018). Mental Health of Children and Young People in England, 2017 - Predictors of mental disorders. NHS Digital. Accessed here.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B3909-B62E-4B51-9259-87A8A02A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634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2DCAB3-0E0A-4629-AB94-975F98601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0E009-FA67-4DB0-9941-4B016B540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841E8-6B80-423A-957E-5BF423384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BF63B-FEF9-4C03-9300-380CF7AC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1NHS Digital. (2018). Mental Health of Children and Young People in England, 2017 - Predictors of mental disorders. NHS Digital. Accessed here.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3D3F4-F8DF-4316-93E5-D3A857F7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97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56A6B2-45CE-47D3-ADDB-BD31EA111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353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93AC6-2F50-4B91-B6DD-840E6B04BB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87192"/>
            <a:ext cx="10515600" cy="590931"/>
          </a:xfrm>
        </p:spPr>
        <p:txBody>
          <a:bodyPr anchor="t" anchorCtr="0">
            <a:spAutoFit/>
          </a:bodyPr>
          <a:lstStyle>
            <a:lvl1pPr>
              <a:defRPr sz="3600" b="1"/>
            </a:lvl1pPr>
          </a:lstStyle>
          <a:p>
            <a:r>
              <a:rPr lang="en-US" dirty="0"/>
              <a:t>Section heading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3EC35-1DF4-42E8-843A-F1C2835A22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89940"/>
            <a:ext cx="10515600" cy="369332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164519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41E873-0E11-44B1-8E1D-3939D1CB9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10" name="AutoShape 3">
            <a:extLst>
              <a:ext uri="{FF2B5EF4-FFF2-40B4-BE49-F238E27FC236}">
                <a16:creationId xmlns:a16="http://schemas.microsoft.com/office/drawing/2014/main" id="{4FAAD646-2462-41CA-AE4B-76753CEDFF5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50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3EC35-1DF4-42E8-843A-F1C2835A22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8626" y="901414"/>
            <a:ext cx="10405919" cy="563231"/>
          </a:xfrm>
        </p:spPr>
        <p:txBody>
          <a:bodyPr>
            <a:spAutoFit/>
          </a:bodyPr>
          <a:lstStyle>
            <a:lvl1pPr marL="0" indent="0">
              <a:buNone/>
              <a:defRPr sz="3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Large text page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9CF87-BF69-4238-8BAD-CEB980FB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01D87-EBA9-4116-8E30-46E2565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9C8A0FD4-F699-4BB5-A3C8-3A511F41233C}"/>
              </a:ext>
            </a:extLst>
          </p:cNvPr>
          <p:cNvSpPr/>
          <p:nvPr userDrawn="1"/>
        </p:nvSpPr>
        <p:spPr>
          <a:xfrm flipH="1">
            <a:off x="543561" y="553338"/>
            <a:ext cx="11095443" cy="5390262"/>
          </a:xfrm>
          <a:prstGeom prst="round2DiagRect">
            <a:avLst/>
          </a:prstGeom>
          <a:noFill/>
          <a:ln w="228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271249-A6E6-4E1D-BF38-9B55039C06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1135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CFA8AA-1F36-4E3C-977C-A7C918EE0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2F404-A628-4163-A67A-017625A1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CC20F-2520-4988-AFE4-EBE97F23EF9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440000"/>
            <a:ext cx="5580000" cy="47114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A3220-04BF-4C22-9F1D-EA71CB2E4D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4072" y="1440000"/>
            <a:ext cx="5580000" cy="47114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C2192-61D5-4EB8-AAF7-C62287CE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3B638-8AEF-4744-AF26-A06733AE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B9B26A-6FAE-4CD8-BB5B-6DDE25F439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7092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238306-4959-4D7E-824A-5FCB2D385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56CF47-9317-4BCB-B768-6FAFA244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4072" cy="9044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E0031-2A64-4B9F-9549-581805ECA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514" y="1440000"/>
            <a:ext cx="558000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C07EE-CCB7-404E-8CA0-28E7EADD43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8514" y="1980000"/>
            <a:ext cx="5580000" cy="39682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D9511-94F7-4D8A-B308-9F45F8C31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072" y="1440000"/>
            <a:ext cx="558000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4B37DB-BE92-439C-B307-B67909DBB68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072" y="1980000"/>
            <a:ext cx="5580000" cy="39682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22FB8E-C592-4C15-8B2B-5B8ADAC8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3D43E-BF05-4A08-83EC-42885B45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DEC63E-2A54-43A9-B167-8E8069CE00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5241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ED54B9-F2A7-4FFF-9D77-5DA942986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557C2-113E-4A34-8911-A50E353E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BCE85-97F0-4F9A-BD88-99ECA8B5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4E44F-BFBB-4DDD-863B-D41AF6EB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4786D0-5809-43D2-B13B-E5FA451081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8993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946B4A-3069-4ED3-99CC-607B68B7B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37" cy="68579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3A5B5-FA1A-41C9-AE10-1940D02D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FA1E2-41C9-4717-9C40-A6543712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1185A-5D30-4C4F-8D3F-9422ECD8D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6451621"/>
            <a:ext cx="3867950" cy="2537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6095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0B943-7FEE-4EBA-894D-1AFF2D30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4072" cy="5355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BCFDC-5D94-4F0B-82D3-04481417E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1440000"/>
            <a:ext cx="114440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55446-D695-44BC-B721-FA7A3D3B3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5000" y="6356350"/>
            <a:ext cx="6380018" cy="365125"/>
          </a:xfrm>
          <a:prstGeom prst="rect">
            <a:avLst/>
          </a:prstGeom>
        </p:spPr>
        <p:txBody>
          <a:bodyPr vert="horz" lIns="91440" tIns="36000" rIns="91440" bIns="3600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DA2C-4054-4870-AE04-3BEF0E496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81" y="6356350"/>
            <a:ext cx="759691" cy="365125"/>
          </a:xfrm>
          <a:prstGeom prst="rect">
            <a:avLst/>
          </a:prstGeom>
        </p:spPr>
        <p:txBody>
          <a:bodyPr vert="horz" lIns="91440" tIns="36000" rIns="91440" bIns="3600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95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1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7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17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0B943-7FEE-4EBA-894D-1AFF2D30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4072" cy="5355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BCFDC-5D94-4F0B-82D3-04481417E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1440000"/>
            <a:ext cx="114440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/>
              <a:t>Bullet sub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55446-D695-44BC-B721-FA7A3D3B3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5000" y="6356350"/>
            <a:ext cx="6380018" cy="365125"/>
          </a:xfrm>
          <a:prstGeom prst="rect">
            <a:avLst/>
          </a:prstGeom>
        </p:spPr>
        <p:txBody>
          <a:bodyPr vert="horz" lIns="91440" tIns="36000" rIns="91440" bIns="3600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1NHS Digital. (2018). Mental Health of Children and Young People in England, 2017 - Predictors of mental disorders. NHS Digital. Accessed here.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DA2C-4054-4870-AE04-3BEF0E496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81" y="6356350"/>
            <a:ext cx="759691" cy="365125"/>
          </a:xfrm>
          <a:prstGeom prst="rect">
            <a:avLst/>
          </a:prstGeom>
        </p:spPr>
        <p:txBody>
          <a:bodyPr vert="horz" lIns="91440" tIns="36000" rIns="91440" bIns="3600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59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1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7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17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nhs.uk/every-mind-matters/supporting-others/childrens-mental-health/#top-tips" TargetMode="External"/><Relationship Id="rId7" Type="http://schemas.openxmlformats.org/officeDocument/2006/relationships/hyperlink" Target="https://www.nhs.uk/every-mind-matters/supporting-others/childrens-mental-health/#support" TargetMode="External"/><Relationship Id="rId2" Type="http://schemas.openxmlformats.org/officeDocument/2006/relationships/hyperlink" Target="https://www.nhs.uk/every-mind-matters/supporting-others/childrens-mental-health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hs.uk/every-mind-matters/supporting-others/childrens-mental-health/#your-own-mental-health" TargetMode="External"/><Relationship Id="rId5" Type="http://schemas.openxmlformats.org/officeDocument/2006/relationships/hyperlink" Target="https://www.nhs.uk/every-mind-matters/supporting-others/childrens-mental-health/#signs" TargetMode="External"/><Relationship Id="rId4" Type="http://schemas.openxmlformats.org/officeDocument/2006/relationships/hyperlink" Target="https://www.nhs.uk/every-mind-matters/supporting-others/childrens-mental-health/#back-to-schoo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gertips.phe.org.uk/profile/public-health-outcomes-framework" TargetMode="External"/><Relationship Id="rId2" Type="http://schemas.openxmlformats.org/officeDocument/2006/relationships/hyperlink" Target="https://fingertips.phe.org.uk/profile-group/mental-health/profile/cypmh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ingertips.phe.org.uk/profile/child-health-profil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entreformentalhealth.org.uk/fact-sheet-children-and-young-peoples-mental-health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ssets.publishing.service.gov.uk/government/uploads/system/uploads/attachment_data/file/575632/Mental_health_of_children_in_England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harmaceutical-journal.com/article/feature/a-perfect-storm-the-impact-of-covid-19-on-the-mental-health-of-young-people" TargetMode="External"/><Relationship Id="rId2" Type="http://schemas.openxmlformats.org/officeDocument/2006/relationships/hyperlink" Target="https://www.unicef-irc.org/publications/pdf/Life-in-Lockdown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ospaceoxford.org/findings/changes-in-childrens-mental-health-symptoms-from-march-2020-to-june-2021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digital.nhs.uk/A6/EA7D58/MHCYP%202017%20Summary.pdf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digital.nhs.uk/data-and-information/publications/statistical/mental-health-of-children-and-young-people-in-england/2020-wave-1-follow-up" TargetMode="External"/><Relationship Id="rId5" Type="http://schemas.openxmlformats.org/officeDocument/2006/relationships/hyperlink" Target="https://files.digital.nhs.uk/excel/9/s/apms-2014-ch-02-tabs.xls" TargetMode="External"/><Relationship Id="rId4" Type="http://schemas.openxmlformats.org/officeDocument/2006/relationships/hyperlink" Target="https://files.digital.nhs.uk/3D/77EAB8/MHCYP%202017%20Trends%20Characteristics%20Tables.xls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4D809E50-385A-4A0D-8607-49355F3F4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42910" y="2578210"/>
            <a:ext cx="9144000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/>
              <a:t>Children and Young People’s Mental Health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E5373CD-9AC6-48B1-9BC7-E05AA0664B93}"/>
              </a:ext>
            </a:extLst>
          </p:cNvPr>
          <p:cNvSpPr txBox="1">
            <a:spLocks/>
          </p:cNvSpPr>
          <p:nvPr/>
        </p:nvSpPr>
        <p:spPr>
          <a:xfrm>
            <a:off x="842910" y="4490262"/>
            <a:ext cx="6209897" cy="125265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7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b="1" dirty="0"/>
              <a:t>Dr Jackie Chin</a:t>
            </a:r>
          </a:p>
          <a:p>
            <a:r>
              <a:rPr lang="en-US" b="1" dirty="0"/>
              <a:t>Consultant in Public Health </a:t>
            </a:r>
            <a:endParaRPr lang="en-GB" b="1" dirty="0"/>
          </a:p>
          <a:p>
            <a:r>
              <a:rPr lang="en-US" b="1" dirty="0"/>
              <a:t>Office for Health Improvement and Disparities,  London Region</a:t>
            </a:r>
          </a:p>
        </p:txBody>
      </p:sp>
    </p:spTree>
    <p:extLst>
      <p:ext uri="{BB962C8B-B14F-4D97-AF65-F5344CB8AC3E}">
        <p14:creationId xmlns:p14="http://schemas.microsoft.com/office/powerpoint/2010/main" val="12796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CFB7744F-6A64-4040-980A-5E92BF3A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4381" y="6356350"/>
            <a:ext cx="75969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44ADC-FBC0-4698-B0EC-1AD4A40603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712EFE-B86A-4598-9A8E-83AF7C20D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89" y="360001"/>
            <a:ext cx="9822854" cy="978729"/>
          </a:xfrm>
        </p:spPr>
        <p:txBody>
          <a:bodyPr/>
          <a:lstStyle/>
          <a:p>
            <a:r>
              <a:rPr lang="en-GB" dirty="0"/>
              <a:t>Every Mind Matters – Children’s mental health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FEC346-6F65-4BEA-89A9-53B59A92B439}"/>
              </a:ext>
            </a:extLst>
          </p:cNvPr>
          <p:cNvSpPr txBox="1">
            <a:spLocks/>
          </p:cNvSpPr>
          <p:nvPr/>
        </p:nvSpPr>
        <p:spPr>
          <a:xfrm>
            <a:off x="0" y="1140647"/>
            <a:ext cx="9085211" cy="4351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b="0" dirty="0"/>
          </a:p>
          <a:p>
            <a:endParaRPr lang="en-GB" sz="2000" b="0" dirty="0"/>
          </a:p>
          <a:p>
            <a:endParaRPr lang="en-GB" sz="2000" dirty="0"/>
          </a:p>
          <a:p>
            <a:endParaRPr lang="en-GB" sz="2000" b="0" u="sng" dirty="0"/>
          </a:p>
          <a:p>
            <a:endParaRPr lang="en-GB" sz="20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B3E2C6-A5C8-4225-BE5C-80FB215453F0}"/>
              </a:ext>
            </a:extLst>
          </p:cNvPr>
          <p:cNvSpPr/>
          <p:nvPr/>
        </p:nvSpPr>
        <p:spPr>
          <a:xfrm>
            <a:off x="172278" y="1366015"/>
            <a:ext cx="12152243" cy="3321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Children's mental health - Every Mind Matters - NHS (www.nhs.uk)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1125"/>
              </a:spcAft>
              <a:tabLst>
                <a:tab pos="457200" algn="l"/>
              </a:tabLst>
            </a:pPr>
            <a:r>
              <a:rPr lang="en-GB" sz="2400" u="sng" dirty="0">
                <a:latin typeface="Arial" panose="020B060402020202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tips to support children and young people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1125"/>
              </a:spcAft>
              <a:tabLst>
                <a:tab pos="457200" algn="l"/>
              </a:tabLst>
            </a:pPr>
            <a:r>
              <a:rPr lang="en-GB" sz="2400" u="sng" dirty="0">
                <a:latin typeface="Arial" panose="020B0604020202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Going back to school or college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1125"/>
              </a:spcAft>
              <a:tabLst>
                <a:tab pos="457200" algn="l"/>
              </a:tabLst>
            </a:pPr>
            <a:r>
              <a:rPr lang="en-GB" sz="2400" u="sng" dirty="0">
                <a:latin typeface="Arial" panose="020B060402020202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Signs something is wrong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1125"/>
              </a:spcAft>
              <a:tabLst>
                <a:tab pos="457200" algn="l"/>
              </a:tabLst>
            </a:pPr>
            <a:r>
              <a:rPr lang="en-GB" sz="2400" u="sng" dirty="0">
                <a:latin typeface="Arial" panose="020B0604020202020204" pitchFamily="34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Looking after your own mental health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tabLst>
                <a:tab pos="457200" algn="l"/>
              </a:tabLst>
            </a:pPr>
            <a:r>
              <a:rPr lang="en-GB" sz="2400" u="sng" dirty="0">
                <a:latin typeface="Arial" panose="020B0604020202020204" pitchFamily="34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support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2D29E-9035-408A-A8B8-D41431ADBC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3809" y="1842053"/>
            <a:ext cx="55659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0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CFB7744F-6A64-4040-980A-5E92BF3A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4381" y="6356350"/>
            <a:ext cx="75969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44ADC-FBC0-4698-B0EC-1AD4A40603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712EFE-B86A-4598-9A8E-83AF7C20D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89" y="360001"/>
            <a:ext cx="8584622" cy="480131"/>
          </a:xfrm>
        </p:spPr>
        <p:txBody>
          <a:bodyPr/>
          <a:lstStyle/>
          <a:p>
            <a:r>
              <a:rPr lang="en-GB" sz="2800" dirty="0"/>
              <a:t>Sources of 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FEC346-6F65-4BEA-89A9-53B59A92B439}"/>
              </a:ext>
            </a:extLst>
          </p:cNvPr>
          <p:cNvSpPr txBox="1">
            <a:spLocks/>
          </p:cNvSpPr>
          <p:nvPr/>
        </p:nvSpPr>
        <p:spPr>
          <a:xfrm>
            <a:off x="500589" y="1140647"/>
            <a:ext cx="8584622" cy="4351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Children and Young People's Mental Health and Wellbeing Profile </a:t>
            </a:r>
            <a:r>
              <a:rPr lang="en-GB" sz="2000" b="0" dirty="0">
                <a:hlinkClick r:id="rId2"/>
              </a:rPr>
              <a:t>https://fingertips.phe.org.uk/profile-group/mental-health/profile/cypmh</a:t>
            </a:r>
            <a:endParaRPr lang="en-GB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Public Health Outcomes Framework </a:t>
            </a:r>
            <a:r>
              <a:rPr lang="en-GB" sz="2000" b="0" dirty="0">
                <a:hlinkClick r:id="rId3"/>
              </a:rPr>
              <a:t>https://fingertips.phe.org.uk/profile/public-health-outcomes-framework</a:t>
            </a:r>
            <a:endParaRPr lang="en-GB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Child and Maternal Health Profile </a:t>
            </a:r>
            <a:r>
              <a:rPr lang="en-GB" sz="2000" b="0" dirty="0">
                <a:hlinkClick r:id="rId4"/>
              </a:rPr>
              <a:t>https://fingertips.phe.org.uk/profile/child-health-profiles</a:t>
            </a:r>
            <a:endParaRPr lang="en-GB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latin typeface="+mj-lt"/>
              </a:rPr>
              <a:t>NHS Digital. (2018). Mental Health of Children and Young People in England, 2017 – Summary of Key Findings and data tables</a:t>
            </a:r>
          </a:p>
          <a:p>
            <a:endParaRPr lang="en-GB" sz="2000" b="0" dirty="0"/>
          </a:p>
          <a:p>
            <a:endParaRPr lang="en-GB" sz="2000" b="0" dirty="0"/>
          </a:p>
          <a:p>
            <a:endParaRPr lang="en-GB" sz="2000" dirty="0"/>
          </a:p>
          <a:p>
            <a:endParaRPr lang="en-GB" sz="2000" b="0" u="sng" dirty="0"/>
          </a:p>
          <a:p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237508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EFF6B7-DC23-4DD4-95F4-1F252643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GB" dirty="0">
                <a:hlinkClick r:id="rId2"/>
              </a:rPr>
              <a:t>Fact sheet: Children and young people's mental health | Centre for Mental Health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7E40BB-089F-433B-8D28-DD4458CE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44ADC-FBC0-4698-B0EC-1AD4A40603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A9EB3D-D681-4D0B-BDBF-EBEC3DD4F5D4}"/>
              </a:ext>
            </a:extLst>
          </p:cNvPr>
          <p:cNvSpPr/>
          <p:nvPr/>
        </p:nvSpPr>
        <p:spPr>
          <a:xfrm>
            <a:off x="149150" y="182157"/>
            <a:ext cx="11733533" cy="381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Arial" panose="020B0604020202020204"/>
              </a:rPr>
              <a:t>Children and Young people’s mental health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dirty="0">
              <a:solidFill>
                <a:prstClr val="black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defRPr/>
            </a:pPr>
            <a:r>
              <a:rPr lang="en-GB" sz="2400" dirty="0"/>
              <a:t>Seventy-five percent of lifelong mental health problems in the UK start before the </a:t>
            </a:r>
          </a:p>
          <a:p>
            <a:pPr>
              <a:defRPr/>
            </a:pPr>
            <a:r>
              <a:rPr lang="en-GB" sz="2400" dirty="0"/>
              <a:t>age of 25 (RCPCH 2021).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dirty="0">
              <a:solidFill>
                <a:prstClr val="black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>
              <a:defRPr/>
            </a:pPr>
            <a:r>
              <a:rPr lang="en-GB" sz="2400" dirty="0"/>
              <a:t>At any one time, a child or young person may be anywhere on a spectrum between</a:t>
            </a:r>
          </a:p>
          <a:p>
            <a:pPr lvl="0">
              <a:defRPr/>
            </a:pPr>
            <a:r>
              <a:rPr lang="en-GB" sz="2400" dirty="0"/>
              <a:t> being healthy and unwell.  Many children move along the spectrum at different times</a:t>
            </a:r>
          </a:p>
          <a:p>
            <a:pPr lvl="0"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DC3DC5-687A-4DA1-9D0E-A42820F11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34" y="3647090"/>
            <a:ext cx="11017207" cy="250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7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EFF6B7-DC23-4DD4-95F4-1F252643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GB" dirty="0">
                <a:hlinkClick r:id="rId2"/>
              </a:rPr>
              <a:t>Mental health of children in England (publishing.service.gov.uk)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7E40BB-089F-433B-8D28-DD4458CE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44ADC-FBC0-4698-B0EC-1AD4A40603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A9EB3D-D681-4D0B-BDBF-EBEC3DD4F5D4}"/>
              </a:ext>
            </a:extLst>
          </p:cNvPr>
          <p:cNvSpPr/>
          <p:nvPr/>
        </p:nvSpPr>
        <p:spPr>
          <a:xfrm>
            <a:off x="149150" y="182157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prstClr val="black"/>
              </a:solidFill>
              <a:latin typeface="Arial" panose="020B0604020202020204"/>
            </a:endParaRPr>
          </a:p>
          <a:p>
            <a:pPr lvl="0"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7873F-4A78-4CFC-8AA5-C0530E14D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34" y="136526"/>
            <a:ext cx="11375180" cy="602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8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12DF8-42AA-4465-B9A6-0C64CDFBB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4072" cy="978729"/>
          </a:xfrm>
        </p:spPr>
        <p:txBody>
          <a:bodyPr/>
          <a:lstStyle/>
          <a:p>
            <a:r>
              <a:rPr lang="en-GB" dirty="0"/>
              <a:t>Implications for </a:t>
            </a:r>
            <a:r>
              <a:rPr lang="en-GB" dirty="0">
                <a:solidFill>
                  <a:prstClr val="black"/>
                </a:solidFill>
              </a:rPr>
              <a:t>children and young people’s mental health </a:t>
            </a:r>
            <a:r>
              <a:rPr lang="en-GB" dirty="0"/>
              <a:t>(0–19 years) in the early stages of the pandemic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DC372-9BE9-41F0-B48F-B25AA12BC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14" y="1508760"/>
            <a:ext cx="5580000" cy="4439458"/>
          </a:xfrm>
        </p:spPr>
        <p:txBody>
          <a:bodyPr>
            <a:noAutofit/>
          </a:bodyPr>
          <a:lstStyle/>
          <a:p>
            <a:r>
              <a:rPr lang="en-GB" sz="2200" b="0" dirty="0"/>
              <a:t>• Increase in stress and anxiety symptoms</a:t>
            </a:r>
          </a:p>
          <a:p>
            <a:r>
              <a:rPr lang="en-GB" sz="2200" b="0" dirty="0"/>
              <a:t>• moderate increase in depressive symptoms and sadness</a:t>
            </a:r>
          </a:p>
          <a:p>
            <a:r>
              <a:rPr lang="en-GB" sz="2200" b="0" dirty="0"/>
              <a:t>• moderate increase in anger, irritability and inattention, particularly among children with ADHD and/or autism</a:t>
            </a:r>
          </a:p>
          <a:p>
            <a:r>
              <a:rPr lang="en-GB" sz="2200" b="0" dirty="0"/>
              <a:t>• increased alcohol and substance use and abuse among adolescents and young people, especially among adolescent boys</a:t>
            </a:r>
          </a:p>
          <a:p>
            <a:r>
              <a:rPr lang="en-GB" sz="2200" b="0" dirty="0"/>
              <a:t>• decreased physical activity and irregular sleep patterns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03874-0B8A-4BD9-93AC-5D1986F46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072" y="1615440"/>
            <a:ext cx="5815528" cy="4332778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/>
              <a:t>• </a:t>
            </a:r>
            <a:r>
              <a:rPr lang="en-GB" sz="8800" b="0" dirty="0"/>
              <a:t>Fewer prosocial behaviours and, in</a:t>
            </a:r>
          </a:p>
          <a:p>
            <a:r>
              <a:rPr lang="en-GB" sz="8800" b="0" dirty="0"/>
              <a:t>some studies, decreased life</a:t>
            </a:r>
          </a:p>
          <a:p>
            <a:r>
              <a:rPr lang="en-GB" sz="8800" b="0" dirty="0"/>
              <a:t> satisfaction compared with the pre pandemic</a:t>
            </a:r>
          </a:p>
          <a:p>
            <a:r>
              <a:rPr lang="en-GB" sz="8800" b="0" dirty="0"/>
              <a:t>period – particularly among those</a:t>
            </a:r>
          </a:p>
          <a:p>
            <a:r>
              <a:rPr lang="en-GB" sz="8800" b="0" dirty="0"/>
              <a:t>with pre-existing neurodevelopmental</a:t>
            </a:r>
          </a:p>
          <a:p>
            <a:r>
              <a:rPr lang="en-GB" sz="8800" b="0" dirty="0"/>
              <a:t>conditions and mental health issues</a:t>
            </a:r>
          </a:p>
          <a:p>
            <a:r>
              <a:rPr lang="en-GB" sz="8800" b="0" dirty="0"/>
              <a:t>• mixed results – albeit based on limited</a:t>
            </a:r>
          </a:p>
          <a:p>
            <a:r>
              <a:rPr lang="en-GB" sz="8800" b="0" dirty="0"/>
              <a:t>evidence – related to the impact of</a:t>
            </a:r>
          </a:p>
          <a:p>
            <a:r>
              <a:rPr lang="en-GB" sz="8800" b="0" dirty="0"/>
              <a:t>COVID-19 on self-harm and suicide</a:t>
            </a:r>
          </a:p>
          <a:p>
            <a:r>
              <a:rPr lang="en-GB" sz="8800" b="0" dirty="0"/>
              <a:t>NHS figures show that more children and young people were referred to mental health services between April 2020 and December 2020, up by 28% on 2019​</a:t>
            </a:r>
          </a:p>
          <a:p>
            <a:r>
              <a:rPr lang="en-GB" sz="3200" dirty="0">
                <a:hlinkClick r:id="rId2"/>
              </a:rPr>
              <a:t>Life-in-Lockdown.pdf (unicef-irc.org)</a:t>
            </a:r>
            <a:endParaRPr lang="en-GB" sz="3200" dirty="0"/>
          </a:p>
          <a:p>
            <a:r>
              <a:rPr lang="en-GB" sz="3200" dirty="0">
                <a:hlinkClick r:id="rId3"/>
              </a:rPr>
              <a:t>A perfect storm: the impact of COVID-19 on the mental health of young people - The Pharmaceutical Journal (pharmaceutical-journal.com)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07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EFF6B7-DC23-4DD4-95F4-1F252643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GB" dirty="0">
                <a:hlinkClick r:id="rId2"/>
              </a:rPr>
              <a:t>Changes in children’s mental health symptoms from March 2020 to June 2021 - Co-Space (cospaceoxford.org)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7E40BB-089F-433B-8D28-DD4458CE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44ADC-FBC0-4698-B0EC-1AD4A40603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A9EB3D-D681-4D0B-BDBF-EBEC3DD4F5D4}"/>
              </a:ext>
            </a:extLst>
          </p:cNvPr>
          <p:cNvSpPr/>
          <p:nvPr/>
        </p:nvSpPr>
        <p:spPr>
          <a:xfrm>
            <a:off x="149150" y="182157"/>
            <a:ext cx="4124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Impact of COVID-19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30C2A7-D300-4DDA-8B98-3D2AB0064F2B}"/>
              </a:ext>
            </a:extLst>
          </p:cNvPr>
          <p:cNvSpPr/>
          <p:nvPr/>
        </p:nvSpPr>
        <p:spPr>
          <a:xfrm>
            <a:off x="518160" y="889844"/>
            <a:ext cx="106832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Co-Space study </a:t>
            </a:r>
            <a:r>
              <a:rPr lang="en-GB" sz="2400" dirty="0">
                <a:solidFill>
                  <a:prstClr val="black"/>
                </a:solidFill>
                <a:latin typeface="+mj-lt"/>
              </a:rPr>
              <a:t>found o</a:t>
            </a:r>
            <a:r>
              <a:rPr lang="en-GB" sz="2400" dirty="0">
                <a:latin typeface="+mj-lt"/>
              </a:rPr>
              <a:t>n average, behavioural, emotional, and attentional difficulties decreased as COVID-19 related restrictions eased from February to April 2021. 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The decrease in symptoms since February was especially pronounced for primary school aged children (4-10 years old).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On average, children with </a:t>
            </a:r>
            <a:r>
              <a:rPr lang="en-GB" sz="2400" dirty="0"/>
              <a:t>special educational needs and/or neurodevelopmental disorder</a:t>
            </a:r>
            <a:r>
              <a:rPr lang="en-GB" sz="2400" dirty="0">
                <a:latin typeface="+mj-lt"/>
              </a:rPr>
              <a:t> and those from low-income households have not shown this post-lockdown recovery and have continued to have elevated mental health symptoms.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6990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F311D-C582-417C-817E-E332490B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10" y="262826"/>
            <a:ext cx="11444072" cy="923330"/>
          </a:xfrm>
        </p:spPr>
        <p:txBody>
          <a:bodyPr/>
          <a:lstStyle/>
          <a:p>
            <a:r>
              <a:rPr lang="en-GB" sz="2000" dirty="0"/>
              <a:t>Based on data from a major prevalence survey in 2017, </a:t>
            </a:r>
            <a:r>
              <a:rPr lang="en-GB" sz="2000" dirty="0">
                <a:solidFill>
                  <a:prstClr val="black"/>
                </a:solidFill>
              </a:rPr>
              <a:t>approximately </a:t>
            </a:r>
            <a:r>
              <a:rPr lang="en-GB" sz="2000" dirty="0"/>
              <a:t>1 in 9 children and young people (10.8%) </a:t>
            </a:r>
            <a:r>
              <a:rPr lang="en-GB" sz="2000" dirty="0">
                <a:solidFill>
                  <a:prstClr val="black"/>
                </a:solidFill>
              </a:rPr>
              <a:t>aged between 5 and 19 years had a </a:t>
            </a:r>
            <a:r>
              <a:rPr lang="en-GB" sz="2000" dirty="0"/>
              <a:t>probable </a:t>
            </a:r>
            <a:r>
              <a:rPr lang="en-GB" sz="2000" dirty="0">
                <a:solidFill>
                  <a:prstClr val="black"/>
                </a:solidFill>
              </a:rPr>
              <a:t>mental disorder (this means they are highly likely to have a clinically diagnosable condition)</a:t>
            </a:r>
            <a:r>
              <a:rPr lang="en-GB" sz="2000" dirty="0"/>
              <a:t> 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D806DF8-0016-4F2A-BD4A-3DF58D54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3302" y="6005659"/>
            <a:ext cx="8060770" cy="85234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NHS Digital. (2018).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Mental Health of Children and Young People in England, 2017 – Summary of Key Findings.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Accessed </a:t>
            </a:r>
            <a:r>
              <a:rPr kumimoji="0" lang="en-GB" sz="8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here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NHS Digital. (2018).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Mental Health of Children and Young People in England, 2017 – Trends and Characteristics (table 4).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Accessed </a:t>
            </a:r>
            <a:r>
              <a:rPr kumimoji="0" lang="en-GB" sz="8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here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30000" noProof="0" dirty="0">
                <a:ln>
                  <a:noFill/>
                </a:ln>
                <a:solidFill>
                  <a:srgbClr val="61626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NHS Digital. (2016).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Adult Psychiatric Morbidity Survey: Survey of Mental Health and Wellbeing, England, 2014 – Common Mental Disorders (table 2.4).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Accessed </a:t>
            </a:r>
            <a:r>
              <a:rPr kumimoji="0" lang="en-GB" sz="8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here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NHS Digital. (2020).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Mental Health of Children and Young People in England, 2020: Wave 1 follow up to the 2017 survey.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Accessed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here</a:t>
            </a:r>
            <a:endParaRPr kumimoji="0" lang="en-GB" sz="900" b="0" i="0" u="none" strike="noStrike" kern="1200" cap="none" spc="0" normalizeH="0" baseline="30000" noProof="0" dirty="0">
              <a:ln>
                <a:noFill/>
              </a:ln>
              <a:solidFill>
                <a:srgbClr val="616265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D04528-10A4-4552-B2FE-B606462A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44ADC-FBC0-4698-B0EC-1AD4A40603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2ACAC6F6-8E19-4341-8417-E691196FFABA}"/>
              </a:ext>
            </a:extLst>
          </p:cNvPr>
          <p:cNvSpPr/>
          <p:nvPr/>
        </p:nvSpPr>
        <p:spPr>
          <a:xfrm flipH="1">
            <a:off x="4978400" y="1283330"/>
            <a:ext cx="6862766" cy="4263826"/>
          </a:xfrm>
          <a:prstGeom prst="round2DiagRect">
            <a:avLst/>
          </a:prstGeom>
          <a:noFill/>
          <a:ln w="19050">
            <a:solidFill>
              <a:srgbClr val="00A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240FF3-A124-4487-A870-7A5985D1D28D}"/>
              </a:ext>
            </a:extLst>
          </p:cNvPr>
          <p:cNvSpPr/>
          <p:nvPr/>
        </p:nvSpPr>
        <p:spPr>
          <a:xfrm>
            <a:off x="4978400" y="1389873"/>
            <a:ext cx="6825672" cy="44627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Prevalence of particular types of mental health disorder were only collected in the 2017 Mental Health of Children and Young People Survey in England: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in 12 (8.1%) children and young people aged 5 to 19-years old had an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emotional disorder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(including anxiety, depressive, mania and bipolar affective disorders), with prevalence rates higher in girls (10.0%) than boys (6.2%).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in 20 (4.6%) children and young people aged 5 to 19-years old had a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behavioural disorder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(repetitive and persistent patterns of disruptive and violent behaviour where the rights of others, and social norms or rules, are violated), with rates higher in boys (5.8%) than girls (3.4%).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in 60 (1.6%) children and young people aged 5 to 19-years old had a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hyperactivity disorder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(inattention, impulsivity and hyperactivity), with rates higher in boys (2.6%) than girls (0.6%).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in 50 (2.1%) children and young people aged 5 to 19-years old were identified with one or more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less common disorders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such as autism spectrum disorder (1.2%), eating disorders (0.4%), tic disorders and several low prevalence conditions (0.8%). Please note that due to the relatively few cases identified in the sample, the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estimates presented for less common disorders may not all be precise.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Based on more in-depth studies, prevalence of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eating disorders in children and young people may be as high as 6%.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in 20 (5.0%) children and young people aged 5 to 19-years old met the criteria for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two or more individual mental health disorders at the same time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Children and young people with mental health disorder were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times more likely to have speech or language problems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(14.9%) than children without a mental health disorder (3.2%).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FBF600-31B4-422A-8EA2-654723DF1273}"/>
              </a:ext>
            </a:extLst>
          </p:cNvPr>
          <p:cNvSpPr/>
          <p:nvPr/>
        </p:nvSpPr>
        <p:spPr>
          <a:xfrm>
            <a:off x="350834" y="1351954"/>
            <a:ext cx="42922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Prevalence (%) of MH disorders by type, 2017; Ages 5-19 years, England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203938D5-AB38-4748-A66B-BB364AA30D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603" y="1797683"/>
            <a:ext cx="3097815" cy="24854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E70C9A-B4BC-4F7F-87E8-B13DD8D22217}"/>
              </a:ext>
            </a:extLst>
          </p:cNvPr>
          <p:cNvSpPr/>
          <p:nvPr/>
        </p:nvSpPr>
        <p:spPr>
          <a:xfrm>
            <a:off x="155126" y="5644330"/>
            <a:ext cx="1156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follow-up survey with a smaller cohort using the same, robust methodology in July 2020 suggests this may have increased to 1 in 6 (16.6%) </a:t>
            </a:r>
          </a:p>
        </p:txBody>
      </p:sp>
    </p:spTree>
    <p:extLst>
      <p:ext uri="{BB962C8B-B14F-4D97-AF65-F5344CB8AC3E}">
        <p14:creationId xmlns:p14="http://schemas.microsoft.com/office/powerpoint/2010/main" val="292778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EFF6B7-DC23-4DD4-95F4-1F252643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NHS Digital. (2018). Mental Health of Children and Young People in England, 2017 - Predictors of mental disorders. NHS Digital. Accessed here.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7E40BB-089F-433B-8D28-DD4458CE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44ADC-FBC0-4698-B0EC-1AD4A40603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43588-0523-43D9-84EA-822EC0426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91" y="829339"/>
            <a:ext cx="11562781" cy="52269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A9EB3D-D681-4D0B-BDBF-EBEC3DD4F5D4}"/>
              </a:ext>
            </a:extLst>
          </p:cNvPr>
          <p:cNvSpPr/>
          <p:nvPr/>
        </p:nvSpPr>
        <p:spPr>
          <a:xfrm>
            <a:off x="149150" y="182157"/>
            <a:ext cx="11562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Breakdown by ethnicity and household income (from 2017 prevalence survey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302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CFB7744F-6A64-4040-980A-5E92BF3A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4381" y="6356350"/>
            <a:ext cx="75969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44ADC-FBC0-4698-B0EC-1AD4A40603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DDF69C-83F4-47F2-BC56-22625AD35C4E}"/>
              </a:ext>
            </a:extLst>
          </p:cNvPr>
          <p:cNvSpPr txBox="1">
            <a:spLocks/>
          </p:cNvSpPr>
          <p:nvPr/>
        </p:nvSpPr>
        <p:spPr>
          <a:xfrm>
            <a:off x="152561" y="220467"/>
            <a:ext cx="11774395" cy="8448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/>
              <a:t>School pupils with social, emotional and mental health needs, London and England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4AA1D-7F4C-4D20-9D38-D757AADB7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97" y="750427"/>
            <a:ext cx="3563182" cy="26785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D9D214-3E11-4C83-896F-1861193B7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39" y="696656"/>
            <a:ext cx="3471765" cy="2605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69CB5E-4151-46BE-AAD5-8E886FAED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83" y="3403937"/>
            <a:ext cx="4157832" cy="27861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1A01EF-FBEE-441E-A02C-2756180634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526"/>
          <a:stretch/>
        </p:blipFill>
        <p:spPr>
          <a:xfrm>
            <a:off x="5223215" y="3429000"/>
            <a:ext cx="3980992" cy="27610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2EA32B-87CC-42BB-AECF-1500EA9CF631}"/>
              </a:ext>
            </a:extLst>
          </p:cNvPr>
          <p:cNvSpPr txBox="1"/>
          <p:nvPr/>
        </p:nvSpPr>
        <p:spPr>
          <a:xfrm>
            <a:off x="9021010" y="865515"/>
            <a:ext cx="24032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London’s rate is increasing overall but not as steeply as 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London has higher rates for pupils of secondary school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Rates are higher for more deprived areas in 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England has higher rates for males</a:t>
            </a:r>
          </a:p>
        </p:txBody>
      </p:sp>
    </p:spTree>
    <p:extLst>
      <p:ext uri="{BB962C8B-B14F-4D97-AF65-F5344CB8AC3E}">
        <p14:creationId xmlns:p14="http://schemas.microsoft.com/office/powerpoint/2010/main" val="71080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CFB7744F-6A64-4040-980A-5E92BF3A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76791" y="6266531"/>
            <a:ext cx="6961769" cy="49604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9B1960-52D1-4999-B516-F925144C3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1" y="198267"/>
            <a:ext cx="11015925" cy="757130"/>
          </a:xfrm>
        </p:spPr>
        <p:txBody>
          <a:bodyPr/>
          <a:lstStyle/>
          <a:p>
            <a:r>
              <a:rPr lang="en-GB" sz="2400" dirty="0"/>
              <a:t>Percentage of looked after children whose emotional wellbeing is a cause for concern, London and England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47CDA-9B6C-457C-9E3B-3B0D732A3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853" y="1036450"/>
            <a:ext cx="3554276" cy="26641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0EE78C-C20B-47FF-AC55-3D13B4709ECF}"/>
              </a:ext>
            </a:extLst>
          </p:cNvPr>
          <p:cNvSpPr txBox="1"/>
          <p:nvPr/>
        </p:nvSpPr>
        <p:spPr>
          <a:xfrm>
            <a:off x="6151741" y="1036450"/>
            <a:ext cx="51868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Lower (better) rates for London than England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Recent trends show a plateau for London and a decline nationally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32.1% LAC in London, 37.4% England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Mixed profile for national rates by deprivation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E4CEFB-A538-4770-859D-5F515BEBC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7" b="9597"/>
          <a:stretch/>
        </p:blipFill>
        <p:spPr>
          <a:xfrm>
            <a:off x="3256908" y="3700633"/>
            <a:ext cx="5342562" cy="25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96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HSC">
      <a:dk1>
        <a:sysClr val="windowText" lastClr="000000"/>
      </a:dk1>
      <a:lt1>
        <a:sysClr val="window" lastClr="FFFFFF"/>
      </a:lt1>
      <a:dk2>
        <a:srgbClr val="616265"/>
      </a:dk2>
      <a:lt2>
        <a:srgbClr val="E0E0E1"/>
      </a:lt2>
      <a:accent1>
        <a:srgbClr val="01A188"/>
      </a:accent1>
      <a:accent2>
        <a:srgbClr val="0063BE"/>
      </a:accent2>
      <a:accent3>
        <a:srgbClr val="E57200"/>
      </a:accent3>
      <a:accent4>
        <a:srgbClr val="512698"/>
      </a:accent4>
      <a:accent5>
        <a:srgbClr val="34B6E4"/>
      </a:accent5>
      <a:accent6>
        <a:srgbClr val="CC092F"/>
      </a:accent6>
      <a:hlink>
        <a:srgbClr val="0063BE"/>
      </a:hlink>
      <a:folHlink>
        <a:srgbClr val="5126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4398_DHSC_Ppt_template_DRAFT_v6.potx" id="{FF5623C2-E648-4D18-8D02-A8C6CCA3E916}" vid="{5CEE7835-84B0-457A-AA1D-DEDF797DD026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4398_DHSC_Ppt_template_DRAFT_v6.potx" id="{FF5623C2-E648-4D18-8D02-A8C6CCA3E916}" vid="{5CEE7835-84B0-457A-AA1D-DEDF797DD0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1225</Words>
  <Application>Microsoft Office PowerPoint</Application>
  <PresentationFormat>Widescreen</PresentationFormat>
  <Paragraphs>99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Implications for children and young people’s mental health (0–19 years) in the early stages of the pandemic</vt:lpstr>
      <vt:lpstr>PowerPoint Presentation</vt:lpstr>
      <vt:lpstr>Based on data from a major prevalence survey in 2017, approximately 1 in 9 children and young people (10.8%) aged between 5 and 19 years had a probable mental disorder (this means they are highly likely to have a clinically diagnosable condition) </vt:lpstr>
      <vt:lpstr>PowerPoint Presentation</vt:lpstr>
      <vt:lpstr>PowerPoint Presentation</vt:lpstr>
      <vt:lpstr>Percentage of looked after children whose emotional wellbeing is a cause for concern, London and England</vt:lpstr>
      <vt:lpstr>Every Mind Matters – Children’s mental health</vt:lpstr>
      <vt:lpstr>Sources of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Godden</dc:creator>
  <cp:lastModifiedBy>Erica Deti</cp:lastModifiedBy>
  <cp:revision>39</cp:revision>
  <dcterms:created xsi:type="dcterms:W3CDTF">2022-03-01T14:29:19Z</dcterms:created>
  <dcterms:modified xsi:type="dcterms:W3CDTF">2022-03-22T13:48:00Z</dcterms:modified>
</cp:coreProperties>
</file>