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1"/>
    <p:sldMasterId id="2147483696" r:id="rId2"/>
    <p:sldMasterId id="2147483746" r:id="rId3"/>
    <p:sldMasterId id="2147483757" r:id="rId4"/>
    <p:sldMasterId id="2147483731" r:id="rId5"/>
  </p:sldMasterIdLst>
  <p:notesMasterIdLst>
    <p:notesMasterId r:id="rId26"/>
  </p:notesMasterIdLst>
  <p:sldIdLst>
    <p:sldId id="268" r:id="rId6"/>
    <p:sldId id="275" r:id="rId7"/>
    <p:sldId id="277" r:id="rId8"/>
    <p:sldId id="349" r:id="rId9"/>
    <p:sldId id="350" r:id="rId10"/>
    <p:sldId id="348" r:id="rId11"/>
    <p:sldId id="335" r:id="rId12"/>
    <p:sldId id="336" r:id="rId13"/>
    <p:sldId id="337" r:id="rId14"/>
    <p:sldId id="338" r:id="rId15"/>
    <p:sldId id="339" r:id="rId16"/>
    <p:sldId id="340" r:id="rId17"/>
    <p:sldId id="341" r:id="rId18"/>
    <p:sldId id="278" r:id="rId19"/>
    <p:sldId id="342" r:id="rId20"/>
    <p:sldId id="347" r:id="rId21"/>
    <p:sldId id="343" r:id="rId22"/>
    <p:sldId id="344" r:id="rId23"/>
    <p:sldId id="345" r:id="rId24"/>
    <p:sldId id="346"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Mind Meridian" panose="020B0604020202020204" charset="0"/>
      <p:regular r:id="rId31"/>
      <p:bold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ample intro slide - With Mind logo" id="{E42C9623-885A-8E49-97DB-D15DA27665BB}">
          <p14:sldIdLst/>
        </p14:section>
        <p14:section name="Intro slide - Upload your own logo" id="{699C9935-C733-E144-A5B3-08759F72446E}">
          <p14:sldIdLst>
            <p14:sldId id="268"/>
          </p14:sldIdLst>
        </p14:section>
        <p14:section name="Title slides - Upload your own logo" id="{F2DE87B9-C663-D04B-8A3E-D5B3901ECA2E}">
          <p14:sldIdLst>
            <p14:sldId id="275"/>
            <p14:sldId id="277"/>
            <p14:sldId id="349"/>
            <p14:sldId id="350"/>
            <p14:sldId id="348"/>
            <p14:sldId id="335"/>
            <p14:sldId id="336"/>
            <p14:sldId id="337"/>
            <p14:sldId id="338"/>
            <p14:sldId id="339"/>
            <p14:sldId id="340"/>
            <p14:sldId id="341"/>
            <p14:sldId id="278"/>
            <p14:sldId id="342"/>
            <p14:sldId id="347"/>
            <p14:sldId id="343"/>
            <p14:sldId id="344"/>
            <p14:sldId id="345"/>
            <p14:sldId id="346"/>
          </p14:sldIdLst>
        </p14:section>
        <p14:section name="Section breakers" id="{492867E5-C567-CC4C-88D6-8AF63F3829DB}">
          <p14:sldIdLst/>
        </p14:section>
        <p14:section name="Content slides" id="{39BBAB07-0584-7D44-95DD-6CF3D4C2ABA4}">
          <p14:sldIdLst/>
        </p14:section>
        <p14:section name="Photography layout" id="{9E2FFDF4-DDD6-3140-A966-091F80F207E5}">
          <p14:sldIdLst/>
        </p14:section>
        <p14:section name="Slides for quotes" id="{533A0B2B-3704-7C42-A4F9-27EE826245F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Pickering" initials="LP" lastIdx="11" clrIdx="0">
    <p:extLst>
      <p:ext uri="{19B8F6BF-5375-455C-9EA6-DF929625EA0E}">
        <p15:presenceInfo xmlns:p15="http://schemas.microsoft.com/office/powerpoint/2012/main" userId="Laura Picker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92"/>
    <p:restoredTop sz="94745"/>
  </p:normalViewPr>
  <p:slideViewPr>
    <p:cSldViewPr snapToGrid="0" snapToObjects="1">
      <p:cViewPr varScale="1">
        <p:scale>
          <a:sx n="132" d="100"/>
          <a:sy n="132" d="100"/>
        </p:scale>
        <p:origin x="6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C-WMM-FS01\Company%20Data\Children%20and%20Young%20People\Service%20Evaluation\Service%20evaluation%20project\Data\RCADS%20tables%20and%20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White</c:v>
                </c:pt>
              </c:strCache>
            </c:strRef>
          </c:tx>
          <c:spPr>
            <a:solidFill>
              <a:schemeClr val="accent1"/>
            </a:solidFill>
            <a:ln>
              <a:noFill/>
            </a:ln>
            <a:effectLst/>
          </c:spPr>
          <c:invertIfNegative val="0"/>
          <c:cat>
            <c:strRef>
              <c:f>Sheet1!$A$2:$A$3</c:f>
              <c:strCache>
                <c:ptCount val="2"/>
                <c:pt idx="0">
                  <c:v>Referrals for Westminster MHST</c:v>
                </c:pt>
                <c:pt idx="1">
                  <c:v>Westminster GLA  population data (2017)</c:v>
                </c:pt>
              </c:strCache>
            </c:strRef>
          </c:cat>
          <c:val>
            <c:numRef>
              <c:f>Sheet1!$B$2:$B$3</c:f>
              <c:numCache>
                <c:formatCode>0.00%</c:formatCode>
                <c:ptCount val="2"/>
                <c:pt idx="0">
                  <c:v>0.41899999999999998</c:v>
                </c:pt>
                <c:pt idx="1">
                  <c:v>0.6</c:v>
                </c:pt>
              </c:numCache>
            </c:numRef>
          </c:val>
          <c:extLst>
            <c:ext xmlns:c16="http://schemas.microsoft.com/office/drawing/2014/chart" uri="{C3380CC4-5D6E-409C-BE32-E72D297353CC}">
              <c16:uniqueId val="{00000000-F552-4307-89E9-CB50C1D51B29}"/>
            </c:ext>
          </c:extLst>
        </c:ser>
        <c:ser>
          <c:idx val="1"/>
          <c:order val="1"/>
          <c:tx>
            <c:strRef>
              <c:f>Sheet1!$C$1</c:f>
              <c:strCache>
                <c:ptCount val="1"/>
                <c:pt idx="0">
                  <c:v>Black</c:v>
                </c:pt>
              </c:strCache>
            </c:strRef>
          </c:tx>
          <c:spPr>
            <a:solidFill>
              <a:schemeClr val="accent2"/>
            </a:solidFill>
            <a:ln>
              <a:noFill/>
            </a:ln>
            <a:effectLst/>
          </c:spPr>
          <c:invertIfNegative val="0"/>
          <c:cat>
            <c:strRef>
              <c:f>Sheet1!$A$2:$A$3</c:f>
              <c:strCache>
                <c:ptCount val="2"/>
                <c:pt idx="0">
                  <c:v>Referrals for Westminster MHST</c:v>
                </c:pt>
                <c:pt idx="1">
                  <c:v>Westminster GLA  population data (2017)</c:v>
                </c:pt>
              </c:strCache>
            </c:strRef>
          </c:cat>
          <c:val>
            <c:numRef>
              <c:f>Sheet1!$C$2:$C$3</c:f>
              <c:numCache>
                <c:formatCode>0.00%</c:formatCode>
                <c:ptCount val="2"/>
                <c:pt idx="0">
                  <c:v>0.14899999999999999</c:v>
                </c:pt>
                <c:pt idx="1">
                  <c:v>6.5000000000000002E-2</c:v>
                </c:pt>
              </c:numCache>
            </c:numRef>
          </c:val>
          <c:extLst>
            <c:ext xmlns:c16="http://schemas.microsoft.com/office/drawing/2014/chart" uri="{C3380CC4-5D6E-409C-BE32-E72D297353CC}">
              <c16:uniqueId val="{00000001-F552-4307-89E9-CB50C1D51B29}"/>
            </c:ext>
          </c:extLst>
        </c:ser>
        <c:ser>
          <c:idx val="2"/>
          <c:order val="2"/>
          <c:tx>
            <c:strRef>
              <c:f>Sheet1!$D$1</c:f>
              <c:strCache>
                <c:ptCount val="1"/>
                <c:pt idx="0">
                  <c:v>Mixed</c:v>
                </c:pt>
              </c:strCache>
            </c:strRef>
          </c:tx>
          <c:spPr>
            <a:solidFill>
              <a:srgbClr val="E69F9A"/>
            </a:solidFill>
            <a:ln>
              <a:noFill/>
            </a:ln>
            <a:effectLst/>
          </c:spPr>
          <c:invertIfNegative val="0"/>
          <c:cat>
            <c:strRef>
              <c:f>Sheet1!$A$2:$A$3</c:f>
              <c:strCache>
                <c:ptCount val="2"/>
                <c:pt idx="0">
                  <c:v>Referrals for Westminster MHST</c:v>
                </c:pt>
                <c:pt idx="1">
                  <c:v>Westminster GLA  population data (2017)</c:v>
                </c:pt>
              </c:strCache>
            </c:strRef>
          </c:cat>
          <c:val>
            <c:numRef>
              <c:f>Sheet1!$D$2:$D$3</c:f>
              <c:numCache>
                <c:formatCode>0.00%</c:formatCode>
                <c:ptCount val="2"/>
                <c:pt idx="0">
                  <c:v>0.125</c:v>
                </c:pt>
                <c:pt idx="1">
                  <c:v>5.3999999999999999E-2</c:v>
                </c:pt>
              </c:numCache>
            </c:numRef>
          </c:val>
          <c:extLst>
            <c:ext xmlns:c16="http://schemas.microsoft.com/office/drawing/2014/chart" uri="{C3380CC4-5D6E-409C-BE32-E72D297353CC}">
              <c16:uniqueId val="{00000002-F552-4307-89E9-CB50C1D51B29}"/>
            </c:ext>
          </c:extLst>
        </c:ser>
        <c:ser>
          <c:idx val="3"/>
          <c:order val="3"/>
          <c:tx>
            <c:strRef>
              <c:f>Sheet1!$E$1</c:f>
              <c:strCache>
                <c:ptCount val="1"/>
                <c:pt idx="0">
                  <c:v>Asian</c:v>
                </c:pt>
              </c:strCache>
            </c:strRef>
          </c:tx>
          <c:spPr>
            <a:solidFill>
              <a:schemeClr val="accent4"/>
            </a:solidFill>
            <a:ln>
              <a:noFill/>
            </a:ln>
            <a:effectLst/>
          </c:spPr>
          <c:invertIfNegative val="0"/>
          <c:cat>
            <c:strRef>
              <c:f>Sheet1!$A$2:$A$3</c:f>
              <c:strCache>
                <c:ptCount val="2"/>
                <c:pt idx="0">
                  <c:v>Referrals for Westminster MHST</c:v>
                </c:pt>
                <c:pt idx="1">
                  <c:v>Westminster GLA  population data (2017)</c:v>
                </c:pt>
              </c:strCache>
            </c:strRef>
          </c:cat>
          <c:val>
            <c:numRef>
              <c:f>Sheet1!$E$2:$E$3</c:f>
              <c:numCache>
                <c:formatCode>0.00%</c:formatCode>
                <c:ptCount val="2"/>
                <c:pt idx="0">
                  <c:v>0.121</c:v>
                </c:pt>
                <c:pt idx="1">
                  <c:v>0.14000000000000001</c:v>
                </c:pt>
              </c:numCache>
            </c:numRef>
          </c:val>
          <c:extLst>
            <c:ext xmlns:c16="http://schemas.microsoft.com/office/drawing/2014/chart" uri="{C3380CC4-5D6E-409C-BE32-E72D297353CC}">
              <c16:uniqueId val="{00000003-F552-4307-89E9-CB50C1D51B29}"/>
            </c:ext>
          </c:extLst>
        </c:ser>
        <c:ser>
          <c:idx val="4"/>
          <c:order val="4"/>
          <c:tx>
            <c:strRef>
              <c:f>Sheet1!$F$1</c:f>
              <c:strCache>
                <c:ptCount val="1"/>
                <c:pt idx="0">
                  <c:v>Other</c:v>
                </c:pt>
              </c:strCache>
            </c:strRef>
          </c:tx>
          <c:spPr>
            <a:solidFill>
              <a:srgbClr val="92D050"/>
            </a:solidFill>
            <a:ln>
              <a:noFill/>
            </a:ln>
            <a:effectLst/>
          </c:spPr>
          <c:invertIfNegative val="0"/>
          <c:cat>
            <c:strRef>
              <c:f>Sheet1!$A$2:$A$3</c:f>
              <c:strCache>
                <c:ptCount val="2"/>
                <c:pt idx="0">
                  <c:v>Referrals for Westminster MHST</c:v>
                </c:pt>
                <c:pt idx="1">
                  <c:v>Westminster GLA  population data (2017)</c:v>
                </c:pt>
              </c:strCache>
            </c:strRef>
          </c:cat>
          <c:val>
            <c:numRef>
              <c:f>Sheet1!$F$2:$F$3</c:f>
              <c:numCache>
                <c:formatCode>0.00%</c:formatCode>
                <c:ptCount val="2"/>
                <c:pt idx="0">
                  <c:v>0.186</c:v>
                </c:pt>
                <c:pt idx="1">
                  <c:v>0.13700000000000001</c:v>
                </c:pt>
              </c:numCache>
            </c:numRef>
          </c:val>
          <c:extLst>
            <c:ext xmlns:c16="http://schemas.microsoft.com/office/drawing/2014/chart" uri="{C3380CC4-5D6E-409C-BE32-E72D297353CC}">
              <c16:uniqueId val="{00000004-F552-4307-89E9-CB50C1D51B29}"/>
            </c:ext>
          </c:extLst>
        </c:ser>
        <c:dLbls>
          <c:showLegendKey val="0"/>
          <c:showVal val="0"/>
          <c:showCatName val="0"/>
          <c:showSerName val="0"/>
          <c:showPercent val="0"/>
          <c:showBubbleSize val="0"/>
        </c:dLbls>
        <c:gapWidth val="150"/>
        <c:overlap val="100"/>
        <c:axId val="519971936"/>
        <c:axId val="519974432"/>
      </c:barChart>
      <c:catAx>
        <c:axId val="51997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ind Meridian" panose="020B0503030507020204" pitchFamily="34" charset="0"/>
                <a:ea typeface="+mn-ea"/>
                <a:cs typeface="Mind Meridian" panose="020B0503030507020204" pitchFamily="34" charset="0"/>
              </a:defRPr>
            </a:pPr>
            <a:endParaRPr lang="en-US"/>
          </a:p>
        </c:txPr>
        <c:crossAx val="519974432"/>
        <c:crosses val="autoZero"/>
        <c:auto val="1"/>
        <c:lblAlgn val="ctr"/>
        <c:lblOffset val="100"/>
        <c:noMultiLvlLbl val="0"/>
      </c:catAx>
      <c:valAx>
        <c:axId val="519974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ind Meridian" panose="020B0503030507020204" pitchFamily="34" charset="0"/>
                <a:ea typeface="+mn-ea"/>
                <a:cs typeface="Mind Meridian" panose="020B0503030507020204" pitchFamily="34" charset="0"/>
              </a:defRPr>
            </a:pPr>
            <a:endParaRPr lang="en-US"/>
          </a:p>
        </c:txPr>
        <c:crossAx val="51997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ind Meridian" panose="020B0503030507020204" pitchFamily="34" charset="0"/>
              <a:ea typeface="+mn-ea"/>
              <a:cs typeface="Mind Meridian" panose="020B0503030507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2000">
          <a:latin typeface="Mind Meridian" panose="020B0503030507020204" pitchFamily="34" charset="0"/>
          <a:cs typeface="Mind Meridian" panose="020B0503030507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'Total for all RCADS by ethnicit'!$C$2</c:f>
              <c:strCache>
                <c:ptCount val="1"/>
                <c:pt idx="0">
                  <c:v>Assessment</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F7C0-4F0C-B261-69D4B4ED4D88}"/>
              </c:ext>
            </c:extLst>
          </c:dPt>
          <c:dPt>
            <c:idx val="1"/>
            <c:invertIfNegative val="0"/>
            <c:bubble3D val="0"/>
            <c:spPr>
              <a:solidFill>
                <a:srgbClr val="00B0F0"/>
              </a:solidFill>
              <a:ln>
                <a:noFill/>
              </a:ln>
              <a:effectLst/>
            </c:spPr>
            <c:extLst>
              <c:ext xmlns:c16="http://schemas.microsoft.com/office/drawing/2014/chart" uri="{C3380CC4-5D6E-409C-BE32-E72D297353CC}">
                <c16:uniqueId val="{00000003-F7C0-4F0C-B261-69D4B4ED4D88}"/>
              </c:ext>
            </c:extLst>
          </c:dPt>
          <c:dPt>
            <c:idx val="2"/>
            <c:invertIfNegative val="0"/>
            <c:bubble3D val="0"/>
            <c:spPr>
              <a:solidFill>
                <a:srgbClr val="FF6600"/>
              </a:solidFill>
              <a:ln>
                <a:noFill/>
              </a:ln>
              <a:effectLst/>
            </c:spPr>
            <c:extLst>
              <c:ext xmlns:c16="http://schemas.microsoft.com/office/drawing/2014/chart" uri="{C3380CC4-5D6E-409C-BE32-E72D297353CC}">
                <c16:uniqueId val="{00000005-F7C0-4F0C-B261-69D4B4ED4D88}"/>
              </c:ext>
            </c:extLst>
          </c:dPt>
          <c:dPt>
            <c:idx val="3"/>
            <c:invertIfNegative val="0"/>
            <c:bubble3D val="0"/>
            <c:spPr>
              <a:solidFill>
                <a:srgbClr val="FF6600"/>
              </a:solidFill>
              <a:ln>
                <a:noFill/>
              </a:ln>
              <a:effectLst/>
            </c:spPr>
            <c:extLst>
              <c:ext xmlns:c16="http://schemas.microsoft.com/office/drawing/2014/chart" uri="{C3380CC4-5D6E-409C-BE32-E72D297353CC}">
                <c16:uniqueId val="{00000007-F7C0-4F0C-B261-69D4B4ED4D88}"/>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F7C0-4F0C-B261-69D4B4ED4D88}"/>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B-F7C0-4F0C-B261-69D4B4ED4D88}"/>
              </c:ext>
            </c:extLst>
          </c:dPt>
          <c:dPt>
            <c:idx val="6"/>
            <c:invertIfNegative val="0"/>
            <c:bubble3D val="0"/>
            <c:spPr>
              <a:solidFill>
                <a:srgbClr val="FFC000"/>
              </a:solidFill>
              <a:ln>
                <a:noFill/>
              </a:ln>
              <a:effectLst/>
            </c:spPr>
            <c:extLst>
              <c:ext xmlns:c16="http://schemas.microsoft.com/office/drawing/2014/chart" uri="{C3380CC4-5D6E-409C-BE32-E72D297353CC}">
                <c16:uniqueId val="{0000000D-F7C0-4F0C-B261-69D4B4ED4D88}"/>
              </c:ext>
            </c:extLst>
          </c:dPt>
          <c:dPt>
            <c:idx val="7"/>
            <c:invertIfNegative val="0"/>
            <c:bubble3D val="0"/>
            <c:spPr>
              <a:solidFill>
                <a:srgbClr val="FFC000"/>
              </a:solidFill>
              <a:ln>
                <a:noFill/>
              </a:ln>
              <a:effectLst/>
            </c:spPr>
            <c:extLst>
              <c:ext xmlns:c16="http://schemas.microsoft.com/office/drawing/2014/chart" uri="{C3380CC4-5D6E-409C-BE32-E72D297353CC}">
                <c16:uniqueId val="{0000000F-F7C0-4F0C-B261-69D4B4ED4D88}"/>
              </c:ext>
            </c:extLst>
          </c:dPt>
          <c:dPt>
            <c:idx val="8"/>
            <c:invertIfNegative val="0"/>
            <c:bubble3D val="0"/>
            <c:spPr>
              <a:solidFill>
                <a:srgbClr val="0070C0"/>
              </a:solidFill>
              <a:ln>
                <a:noFill/>
              </a:ln>
              <a:effectLst/>
            </c:spPr>
            <c:extLst>
              <c:ext xmlns:c16="http://schemas.microsoft.com/office/drawing/2014/chart" uri="{C3380CC4-5D6E-409C-BE32-E72D297353CC}">
                <c16:uniqueId val="{00000011-F7C0-4F0C-B261-69D4B4ED4D88}"/>
              </c:ext>
            </c:extLst>
          </c:dPt>
          <c:dPt>
            <c:idx val="9"/>
            <c:invertIfNegative val="0"/>
            <c:bubble3D val="0"/>
            <c:spPr>
              <a:solidFill>
                <a:srgbClr val="0070C0"/>
              </a:solidFill>
              <a:ln>
                <a:noFill/>
              </a:ln>
              <a:effectLst/>
            </c:spPr>
            <c:extLst>
              <c:ext xmlns:c16="http://schemas.microsoft.com/office/drawing/2014/chart" uri="{C3380CC4-5D6E-409C-BE32-E72D297353CC}">
                <c16:uniqueId val="{00000013-F7C0-4F0C-B261-69D4B4ED4D88}"/>
              </c:ext>
            </c:extLst>
          </c:dPt>
          <c:dPt>
            <c:idx val="10"/>
            <c:invertIfNegative val="0"/>
            <c:bubble3D val="0"/>
            <c:spPr>
              <a:solidFill>
                <a:srgbClr val="00B050"/>
              </a:solidFill>
              <a:ln>
                <a:noFill/>
              </a:ln>
              <a:effectLst/>
            </c:spPr>
            <c:extLst>
              <c:ext xmlns:c16="http://schemas.microsoft.com/office/drawing/2014/chart" uri="{C3380CC4-5D6E-409C-BE32-E72D297353CC}">
                <c16:uniqueId val="{00000015-F7C0-4F0C-B261-69D4B4ED4D88}"/>
              </c:ext>
            </c:extLst>
          </c:dPt>
          <c:dPt>
            <c:idx val="11"/>
            <c:invertIfNegative val="0"/>
            <c:bubble3D val="0"/>
            <c:spPr>
              <a:solidFill>
                <a:srgbClr val="00B050"/>
              </a:solidFill>
              <a:ln>
                <a:noFill/>
              </a:ln>
              <a:effectLst/>
            </c:spPr>
            <c:extLst>
              <c:ext xmlns:c16="http://schemas.microsoft.com/office/drawing/2014/chart" uri="{C3380CC4-5D6E-409C-BE32-E72D297353CC}">
                <c16:uniqueId val="{00000017-F7C0-4F0C-B261-69D4B4ED4D88}"/>
              </c:ext>
            </c:extLst>
          </c:dPt>
          <c:dPt>
            <c:idx val="12"/>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19-F7C0-4F0C-B261-69D4B4ED4D88}"/>
              </c:ext>
            </c:extLst>
          </c:dPt>
          <c:dPt>
            <c:idx val="1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1B-F7C0-4F0C-B261-69D4B4ED4D88}"/>
              </c:ext>
            </c:extLst>
          </c:dPt>
          <c:cat>
            <c:multiLvlStrRef>
              <c:f>'Total for all RCADS by ethnicit'!$A$3:$B$16</c:f>
              <c:multiLvlStrCache>
                <c:ptCount val="14"/>
                <c:lvl>
                  <c:pt idx="0">
                    <c:v>White</c:v>
                  </c:pt>
                  <c:pt idx="1">
                    <c:v>Non-White</c:v>
                  </c:pt>
                  <c:pt idx="2">
                    <c:v>White</c:v>
                  </c:pt>
                  <c:pt idx="3">
                    <c:v>Non-White</c:v>
                  </c:pt>
                  <c:pt idx="4">
                    <c:v>White</c:v>
                  </c:pt>
                  <c:pt idx="5">
                    <c:v>Non-White</c:v>
                  </c:pt>
                  <c:pt idx="6">
                    <c:v>White</c:v>
                  </c:pt>
                  <c:pt idx="7">
                    <c:v>Non-White</c:v>
                  </c:pt>
                  <c:pt idx="8">
                    <c:v>White</c:v>
                  </c:pt>
                  <c:pt idx="9">
                    <c:v>Non-White</c:v>
                  </c:pt>
                  <c:pt idx="10">
                    <c:v>White</c:v>
                  </c:pt>
                  <c:pt idx="11">
                    <c:v>Non-White</c:v>
                  </c:pt>
                  <c:pt idx="12">
                    <c:v>White</c:v>
                  </c:pt>
                  <c:pt idx="13">
                    <c:v>Non-White</c:v>
                  </c:pt>
                </c:lvl>
                <c:lvl>
                  <c:pt idx="0">
                    <c:v>Total Score</c:v>
                  </c:pt>
                  <c:pt idx="2">
                    <c:v>Total Anxiety</c:v>
                  </c:pt>
                  <c:pt idx="4">
                    <c:v>Separation Anxiety</c:v>
                  </c:pt>
                  <c:pt idx="6">
                    <c:v>Generalised Anxiety</c:v>
                  </c:pt>
                  <c:pt idx="8">
                    <c:v>Panic</c:v>
                  </c:pt>
                  <c:pt idx="10">
                    <c:v>Social Phobia</c:v>
                  </c:pt>
                  <c:pt idx="12">
                    <c:v>Mood</c:v>
                  </c:pt>
                </c:lvl>
              </c:multiLvlStrCache>
            </c:multiLvlStrRef>
          </c:cat>
          <c:val>
            <c:numRef>
              <c:f>'Total for all RCADS by ethnicit'!$C$3:$C$16</c:f>
              <c:numCache>
                <c:formatCode>0.00</c:formatCode>
                <c:ptCount val="14"/>
                <c:pt idx="0">
                  <c:v>58.0167</c:v>
                </c:pt>
                <c:pt idx="1">
                  <c:v>60.004899999999999</c:v>
                </c:pt>
                <c:pt idx="2">
                  <c:v>56.867199999999997</c:v>
                </c:pt>
                <c:pt idx="3">
                  <c:v>58.541600000000003</c:v>
                </c:pt>
                <c:pt idx="4">
                  <c:v>58.723199999999999</c:v>
                </c:pt>
                <c:pt idx="5">
                  <c:v>59.325400000000002</c:v>
                </c:pt>
                <c:pt idx="6">
                  <c:v>49.739600000000003</c:v>
                </c:pt>
                <c:pt idx="7">
                  <c:v>50.321800000000003</c:v>
                </c:pt>
                <c:pt idx="8">
                  <c:v>61.213500000000003</c:v>
                </c:pt>
                <c:pt idx="9">
                  <c:v>66.308499999999995</c:v>
                </c:pt>
                <c:pt idx="10">
                  <c:v>56.1372</c:v>
                </c:pt>
                <c:pt idx="11">
                  <c:v>54.468400000000003</c:v>
                </c:pt>
                <c:pt idx="12">
                  <c:v>59.551200000000001</c:v>
                </c:pt>
                <c:pt idx="13">
                  <c:v>61.536099999999998</c:v>
                </c:pt>
              </c:numCache>
            </c:numRef>
          </c:val>
          <c:extLst>
            <c:ext xmlns:c16="http://schemas.microsoft.com/office/drawing/2014/chart" uri="{C3380CC4-5D6E-409C-BE32-E72D297353CC}">
              <c16:uniqueId val="{0000001C-F7C0-4F0C-B261-69D4B4ED4D88}"/>
            </c:ext>
          </c:extLst>
        </c:ser>
        <c:ser>
          <c:idx val="1"/>
          <c:order val="1"/>
          <c:tx>
            <c:strRef>
              <c:f>'Total for all RCADS by ethnicit'!$D$2</c:f>
              <c:strCache>
                <c:ptCount val="1"/>
                <c:pt idx="0">
                  <c:v>End of intervention</c:v>
                </c:pt>
              </c:strCache>
            </c:strRef>
          </c:tx>
          <c:spPr>
            <a:solidFill>
              <a:schemeClr val="accent2"/>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1E-F7C0-4F0C-B261-69D4B4ED4D88}"/>
              </c:ext>
            </c:extLst>
          </c:dPt>
          <c:dPt>
            <c:idx val="1"/>
            <c:invertIfNegative val="0"/>
            <c:bubble3D val="0"/>
            <c:spPr>
              <a:solidFill>
                <a:srgbClr val="00B0F0"/>
              </a:solidFill>
              <a:ln>
                <a:noFill/>
              </a:ln>
              <a:effectLst/>
            </c:spPr>
            <c:extLst>
              <c:ext xmlns:c16="http://schemas.microsoft.com/office/drawing/2014/chart" uri="{C3380CC4-5D6E-409C-BE32-E72D297353CC}">
                <c16:uniqueId val="{00000020-F7C0-4F0C-B261-69D4B4ED4D88}"/>
              </c:ext>
            </c:extLst>
          </c:dPt>
          <c:dPt>
            <c:idx val="2"/>
            <c:invertIfNegative val="0"/>
            <c:bubble3D val="0"/>
            <c:spPr>
              <a:solidFill>
                <a:srgbClr val="FF6600"/>
              </a:solidFill>
              <a:ln>
                <a:noFill/>
              </a:ln>
              <a:effectLst/>
            </c:spPr>
            <c:extLst>
              <c:ext xmlns:c16="http://schemas.microsoft.com/office/drawing/2014/chart" uri="{C3380CC4-5D6E-409C-BE32-E72D297353CC}">
                <c16:uniqueId val="{00000022-F7C0-4F0C-B261-69D4B4ED4D88}"/>
              </c:ext>
            </c:extLst>
          </c:dPt>
          <c:dPt>
            <c:idx val="3"/>
            <c:invertIfNegative val="0"/>
            <c:bubble3D val="0"/>
            <c:spPr>
              <a:solidFill>
                <a:srgbClr val="FF6600"/>
              </a:solidFill>
              <a:ln>
                <a:noFill/>
              </a:ln>
              <a:effectLst/>
            </c:spPr>
            <c:extLst>
              <c:ext xmlns:c16="http://schemas.microsoft.com/office/drawing/2014/chart" uri="{C3380CC4-5D6E-409C-BE32-E72D297353CC}">
                <c16:uniqueId val="{00000024-F7C0-4F0C-B261-69D4B4ED4D88}"/>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26-F7C0-4F0C-B261-69D4B4ED4D88}"/>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28-F7C0-4F0C-B261-69D4B4ED4D88}"/>
              </c:ext>
            </c:extLst>
          </c:dPt>
          <c:dPt>
            <c:idx val="6"/>
            <c:invertIfNegative val="0"/>
            <c:bubble3D val="0"/>
            <c:spPr>
              <a:solidFill>
                <a:srgbClr val="FFC000"/>
              </a:solidFill>
              <a:ln>
                <a:noFill/>
              </a:ln>
              <a:effectLst/>
            </c:spPr>
            <c:extLst>
              <c:ext xmlns:c16="http://schemas.microsoft.com/office/drawing/2014/chart" uri="{C3380CC4-5D6E-409C-BE32-E72D297353CC}">
                <c16:uniqueId val="{0000002A-F7C0-4F0C-B261-69D4B4ED4D88}"/>
              </c:ext>
            </c:extLst>
          </c:dPt>
          <c:dPt>
            <c:idx val="7"/>
            <c:invertIfNegative val="0"/>
            <c:bubble3D val="0"/>
            <c:spPr>
              <a:solidFill>
                <a:srgbClr val="FFC000"/>
              </a:solidFill>
              <a:ln>
                <a:noFill/>
              </a:ln>
              <a:effectLst/>
            </c:spPr>
            <c:extLst>
              <c:ext xmlns:c16="http://schemas.microsoft.com/office/drawing/2014/chart" uri="{C3380CC4-5D6E-409C-BE32-E72D297353CC}">
                <c16:uniqueId val="{0000002C-F7C0-4F0C-B261-69D4B4ED4D88}"/>
              </c:ext>
            </c:extLst>
          </c:dPt>
          <c:dPt>
            <c:idx val="8"/>
            <c:invertIfNegative val="0"/>
            <c:bubble3D val="0"/>
            <c:spPr>
              <a:solidFill>
                <a:srgbClr val="0070C0"/>
              </a:solidFill>
              <a:ln>
                <a:noFill/>
              </a:ln>
              <a:effectLst/>
            </c:spPr>
            <c:extLst>
              <c:ext xmlns:c16="http://schemas.microsoft.com/office/drawing/2014/chart" uri="{C3380CC4-5D6E-409C-BE32-E72D297353CC}">
                <c16:uniqueId val="{0000002E-F7C0-4F0C-B261-69D4B4ED4D88}"/>
              </c:ext>
            </c:extLst>
          </c:dPt>
          <c:dPt>
            <c:idx val="9"/>
            <c:invertIfNegative val="0"/>
            <c:bubble3D val="0"/>
            <c:spPr>
              <a:solidFill>
                <a:srgbClr val="0070C0"/>
              </a:solidFill>
              <a:ln>
                <a:noFill/>
              </a:ln>
              <a:effectLst/>
            </c:spPr>
            <c:extLst>
              <c:ext xmlns:c16="http://schemas.microsoft.com/office/drawing/2014/chart" uri="{C3380CC4-5D6E-409C-BE32-E72D297353CC}">
                <c16:uniqueId val="{00000030-F7C0-4F0C-B261-69D4B4ED4D88}"/>
              </c:ext>
            </c:extLst>
          </c:dPt>
          <c:dPt>
            <c:idx val="10"/>
            <c:invertIfNegative val="0"/>
            <c:bubble3D val="0"/>
            <c:spPr>
              <a:solidFill>
                <a:srgbClr val="00B050"/>
              </a:solidFill>
              <a:ln>
                <a:noFill/>
              </a:ln>
              <a:effectLst/>
            </c:spPr>
            <c:extLst>
              <c:ext xmlns:c16="http://schemas.microsoft.com/office/drawing/2014/chart" uri="{C3380CC4-5D6E-409C-BE32-E72D297353CC}">
                <c16:uniqueId val="{00000032-F7C0-4F0C-B261-69D4B4ED4D88}"/>
              </c:ext>
            </c:extLst>
          </c:dPt>
          <c:dPt>
            <c:idx val="11"/>
            <c:invertIfNegative val="0"/>
            <c:bubble3D val="0"/>
            <c:spPr>
              <a:solidFill>
                <a:srgbClr val="00B050"/>
              </a:solidFill>
              <a:ln>
                <a:noFill/>
              </a:ln>
              <a:effectLst/>
            </c:spPr>
            <c:extLst>
              <c:ext xmlns:c16="http://schemas.microsoft.com/office/drawing/2014/chart" uri="{C3380CC4-5D6E-409C-BE32-E72D297353CC}">
                <c16:uniqueId val="{00000034-F7C0-4F0C-B261-69D4B4ED4D88}"/>
              </c:ext>
            </c:extLst>
          </c:dPt>
          <c:dPt>
            <c:idx val="12"/>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36-F7C0-4F0C-B261-69D4B4ED4D88}"/>
              </c:ext>
            </c:extLst>
          </c:dPt>
          <c:dPt>
            <c:idx val="1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38-F7C0-4F0C-B261-69D4B4ED4D88}"/>
              </c:ext>
            </c:extLst>
          </c:dPt>
          <c:cat>
            <c:multiLvlStrRef>
              <c:f>'Total for all RCADS by ethnicit'!$A$3:$B$16</c:f>
              <c:multiLvlStrCache>
                <c:ptCount val="14"/>
                <c:lvl>
                  <c:pt idx="0">
                    <c:v>White</c:v>
                  </c:pt>
                  <c:pt idx="1">
                    <c:v>Non-White</c:v>
                  </c:pt>
                  <c:pt idx="2">
                    <c:v>White</c:v>
                  </c:pt>
                  <c:pt idx="3">
                    <c:v>Non-White</c:v>
                  </c:pt>
                  <c:pt idx="4">
                    <c:v>White</c:v>
                  </c:pt>
                  <c:pt idx="5">
                    <c:v>Non-White</c:v>
                  </c:pt>
                  <c:pt idx="6">
                    <c:v>White</c:v>
                  </c:pt>
                  <c:pt idx="7">
                    <c:v>Non-White</c:v>
                  </c:pt>
                  <c:pt idx="8">
                    <c:v>White</c:v>
                  </c:pt>
                  <c:pt idx="9">
                    <c:v>Non-White</c:v>
                  </c:pt>
                  <c:pt idx="10">
                    <c:v>White</c:v>
                  </c:pt>
                  <c:pt idx="11">
                    <c:v>Non-White</c:v>
                  </c:pt>
                  <c:pt idx="12">
                    <c:v>White</c:v>
                  </c:pt>
                  <c:pt idx="13">
                    <c:v>Non-White</c:v>
                  </c:pt>
                </c:lvl>
                <c:lvl>
                  <c:pt idx="0">
                    <c:v>Total Score</c:v>
                  </c:pt>
                  <c:pt idx="2">
                    <c:v>Total Anxiety</c:v>
                  </c:pt>
                  <c:pt idx="4">
                    <c:v>Separation Anxiety</c:v>
                  </c:pt>
                  <c:pt idx="6">
                    <c:v>Generalised Anxiety</c:v>
                  </c:pt>
                  <c:pt idx="8">
                    <c:v>Panic</c:v>
                  </c:pt>
                  <c:pt idx="10">
                    <c:v>Social Phobia</c:v>
                  </c:pt>
                  <c:pt idx="12">
                    <c:v>Mood</c:v>
                  </c:pt>
                </c:lvl>
              </c:multiLvlStrCache>
            </c:multiLvlStrRef>
          </c:cat>
          <c:val>
            <c:numRef>
              <c:f>'Total for all RCADS by ethnicit'!$D$3:$D$16</c:f>
              <c:numCache>
                <c:formatCode>0.00</c:formatCode>
                <c:ptCount val="14"/>
                <c:pt idx="0">
                  <c:v>52.311799999999998</c:v>
                </c:pt>
                <c:pt idx="1">
                  <c:v>51.6248</c:v>
                </c:pt>
                <c:pt idx="2">
                  <c:v>51.299599999999998</c:v>
                </c:pt>
                <c:pt idx="3">
                  <c:v>50.575699999999998</c:v>
                </c:pt>
                <c:pt idx="4">
                  <c:v>55.471899999999998</c:v>
                </c:pt>
                <c:pt idx="5">
                  <c:v>54.5379</c:v>
                </c:pt>
                <c:pt idx="6">
                  <c:v>46.089599999999997</c:v>
                </c:pt>
                <c:pt idx="7">
                  <c:v>45.101300000000002</c:v>
                </c:pt>
                <c:pt idx="8">
                  <c:v>58.054200000000002</c:v>
                </c:pt>
                <c:pt idx="9">
                  <c:v>58.511600000000001</c:v>
                </c:pt>
                <c:pt idx="10">
                  <c:v>48.7014</c:v>
                </c:pt>
                <c:pt idx="11">
                  <c:v>47.749499999999998</c:v>
                </c:pt>
                <c:pt idx="12">
                  <c:v>55.237000000000002</c:v>
                </c:pt>
                <c:pt idx="13">
                  <c:v>54.6492</c:v>
                </c:pt>
              </c:numCache>
            </c:numRef>
          </c:val>
          <c:extLst>
            <c:ext xmlns:c16="http://schemas.microsoft.com/office/drawing/2014/chart" uri="{C3380CC4-5D6E-409C-BE32-E72D297353CC}">
              <c16:uniqueId val="{00000039-F7C0-4F0C-B261-69D4B4ED4D88}"/>
            </c:ext>
          </c:extLst>
        </c:ser>
        <c:dLbls>
          <c:showLegendKey val="0"/>
          <c:showVal val="0"/>
          <c:showCatName val="0"/>
          <c:showSerName val="0"/>
          <c:showPercent val="0"/>
          <c:showBubbleSize val="0"/>
        </c:dLbls>
        <c:gapWidth val="219"/>
        <c:overlap val="-27"/>
        <c:axId val="525548760"/>
        <c:axId val="525553024"/>
      </c:barChart>
      <c:catAx>
        <c:axId val="525548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5553024"/>
        <c:crosses val="autoZero"/>
        <c:auto val="1"/>
        <c:lblAlgn val="ctr"/>
        <c:lblOffset val="100"/>
        <c:noMultiLvlLbl val="0"/>
      </c:catAx>
      <c:valAx>
        <c:axId val="5255530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554876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1.65533E-5</cdr:x>
      <cdr:y>0.03396</cdr:y>
    </cdr:from>
    <cdr:to>
      <cdr:x>1</cdr:x>
      <cdr:y>0.13139</cdr:y>
    </cdr:to>
    <cdr:grpSp>
      <cdr:nvGrpSpPr>
        <cdr:cNvPr id="2" name="Group 1">
          <a:extLst xmlns:a="http://schemas.openxmlformats.org/drawingml/2006/main">
            <a:ext uri="{FF2B5EF4-FFF2-40B4-BE49-F238E27FC236}">
              <a16:creationId xmlns:a16="http://schemas.microsoft.com/office/drawing/2014/main" id="{88EE320F-6A8D-4CE8-B144-DEA371762CB2}"/>
            </a:ext>
          </a:extLst>
        </cdr:cNvPr>
        <cdr:cNvGrpSpPr/>
      </cdr:nvGrpSpPr>
      <cdr:grpSpPr>
        <a:xfrm xmlns:a="http://schemas.openxmlformats.org/drawingml/2006/main">
          <a:off x="107" y="115183"/>
          <a:ext cx="6439380" cy="330454"/>
          <a:chOff x="-1419357" y="-1751045"/>
          <a:chExt cx="5799899" cy="384809"/>
        </a:xfrm>
      </cdr:grpSpPr>
      <cdr:sp macro="" textlink="">
        <cdr:nvSpPr>
          <cdr:cNvPr id="3" name="Text Box 11"/>
          <cdr:cNvSpPr txBox="1">
            <a:spLocks xmlns:a="http://schemas.openxmlformats.org/drawingml/2006/main" noChangeArrowheads="1"/>
          </cdr:cNvSpPr>
        </cdr:nvSpPr>
        <cdr:spPr bwMode="auto">
          <a:xfrm xmlns:a="http://schemas.openxmlformats.org/drawingml/2006/main">
            <a:off x="2511564" y="-1751045"/>
            <a:ext cx="1868978" cy="3848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spAutoFit/>
          </a:bodyPr>
          <a:lstStyle xmlns:a="http://schemas.openxmlformats.org/drawingml/2006/main"/>
          <a:p xmlns:a="http://schemas.openxmlformats.org/drawingml/2006/main">
            <a:pPr>
              <a:lnSpc>
                <a:spcPct val="106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Borderline Clinical Threshold</a:t>
            </a:r>
            <a:endParaRPr lang="en-GB" sz="1200">
              <a:effectLst/>
              <a:latin typeface="Times New Roman" panose="02020603050405020304" pitchFamily="18" charset="0"/>
              <a:ea typeface="Times New Roman" panose="02020603050405020304" pitchFamily="18" charset="0"/>
            </a:endParaRPr>
          </a:p>
        </cdr:txBody>
      </cdr:sp>
      <cdr:cxnSp macro="">
        <cdr:nvCxnSpPr>
          <cdr:cNvPr id="4" name="Straight Connector 3">
            <a:extLst xmlns:a="http://schemas.openxmlformats.org/drawingml/2006/main">
              <a:ext uri="{FF2B5EF4-FFF2-40B4-BE49-F238E27FC236}">
                <a16:creationId xmlns:a16="http://schemas.microsoft.com/office/drawing/2014/main" id="{A7EA092A-682D-4303-AD18-3B57FECD7A3A}"/>
              </a:ext>
            </a:extLst>
          </cdr:cNvPr>
          <cdr:cNvCxnSpPr/>
        </cdr:nvCxnSpPr>
        <cdr:spPr>
          <a:xfrm xmlns:a="http://schemas.openxmlformats.org/drawingml/2006/main">
            <a:off x="-1419357" y="-1559660"/>
            <a:ext cx="5486649" cy="27642"/>
          </a:xfrm>
          <a:prstGeom xmlns:a="http://schemas.openxmlformats.org/drawingml/2006/main" prst="line">
            <a:avLst/>
          </a:prstGeom>
          <a:ln xmlns:a="http://schemas.openxmlformats.org/drawingml/2006/main">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30916-0AB3-AE47-A5F7-B4253BB62DD3}"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0A1E8-6048-744F-BF8D-D527A8DE2096}" type="slidenum">
              <a:rPr lang="en-US" smtClean="0"/>
              <a:t>‹#›</a:t>
            </a:fld>
            <a:endParaRPr lang="en-US"/>
          </a:p>
        </p:txBody>
      </p:sp>
    </p:spTree>
    <p:extLst>
      <p:ext uri="{BB962C8B-B14F-4D97-AF65-F5344CB8AC3E}">
        <p14:creationId xmlns:p14="http://schemas.microsoft.com/office/powerpoint/2010/main" val="10048596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ind Meridian" panose="020B0503030507020204" pitchFamily="34" charset="0"/>
                <a:cs typeface="Mind Meridian" panose="020B0503030507020204" pitchFamily="34" charset="0"/>
              </a:rPr>
              <a:t>The population referred to our service were more diverse than the population of Westminster as a whole. Specifically, Westminster MHST received less White referrals and more Black, Mixed and ‘Other’ referrals than is typically represented in Westminster.</a:t>
            </a:r>
            <a:endParaRPr lang="en-GB"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latin typeface="Mind Meridian" panose="020B0503030507020204" pitchFamily="34" charset="0"/>
                <a:cs typeface="Mind Meridian" panose="020B0503030507020204" pitchFamily="34" charset="0"/>
              </a:rPr>
              <a:t>All ethnicities who were referred were </a:t>
            </a:r>
            <a:r>
              <a:rPr lang="en-GB" sz="900" b="1" dirty="0">
                <a:solidFill>
                  <a:srgbClr val="00B050"/>
                </a:solidFill>
                <a:latin typeface="Mind Meridian" panose="020B0503030507020204" pitchFamily="34" charset="0"/>
                <a:cs typeface="Mind Meridian" panose="020B0503030507020204" pitchFamily="34" charset="0"/>
              </a:rPr>
              <a:t>equally likely to complete treatment</a:t>
            </a:r>
            <a:r>
              <a:rPr lang="en-GB" sz="900" dirty="0">
                <a:latin typeface="Mind Meridian" panose="020B0503030507020204" pitchFamily="34" charset="0"/>
                <a:cs typeface="Mind Meridian" panose="020B0503030507020204" pitchFamily="34" charset="0"/>
              </a:rPr>
              <a:t>.</a:t>
            </a:r>
          </a:p>
          <a:p>
            <a:endParaRPr lang="en-GB" dirty="0"/>
          </a:p>
          <a:p>
            <a:endParaRPr lang="en-GB" dirty="0"/>
          </a:p>
        </p:txBody>
      </p:sp>
      <p:sp>
        <p:nvSpPr>
          <p:cNvPr id="4" name="Slide Number Placeholder 3"/>
          <p:cNvSpPr>
            <a:spLocks noGrp="1"/>
          </p:cNvSpPr>
          <p:nvPr>
            <p:ph type="sldNum" sz="quarter" idx="10"/>
          </p:nvPr>
        </p:nvSpPr>
        <p:spPr/>
        <p:txBody>
          <a:bodyPr/>
          <a:lstStyle/>
          <a:p>
            <a:fld id="{D320A1E8-6048-744F-BF8D-D527A8DE2096}" type="slidenum">
              <a:rPr lang="en-US" smtClean="0"/>
              <a:t>15</a:t>
            </a:fld>
            <a:endParaRPr lang="en-US"/>
          </a:p>
        </p:txBody>
      </p:sp>
    </p:spTree>
    <p:extLst>
      <p:ext uri="{BB962C8B-B14F-4D97-AF65-F5344CB8AC3E}">
        <p14:creationId xmlns:p14="http://schemas.microsoft.com/office/powerpoint/2010/main" val="103618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900" b="1" dirty="0">
                <a:solidFill>
                  <a:srgbClr val="00B050"/>
                </a:solidFill>
                <a:latin typeface="Mind Meridian" panose="020B0503030507020204" pitchFamily="34" charset="0"/>
                <a:cs typeface="Mind Meridian" panose="020B0503030507020204" pitchFamily="34" charset="0"/>
              </a:rPr>
              <a:t>Non-white</a:t>
            </a:r>
            <a:r>
              <a:rPr lang="en-GB" sz="900" dirty="0">
                <a:latin typeface="Mind Meridian" panose="020B0503030507020204" pitchFamily="34" charset="0"/>
                <a:cs typeface="Mind Meridian" panose="020B0503030507020204" pitchFamily="34" charset="0"/>
              </a:rPr>
              <a:t> service users </a:t>
            </a:r>
            <a:r>
              <a:rPr lang="en-GB" sz="900" b="1" dirty="0">
                <a:solidFill>
                  <a:srgbClr val="00B050"/>
                </a:solidFill>
                <a:latin typeface="Mind Meridian" panose="020B0503030507020204" pitchFamily="34" charset="0"/>
                <a:cs typeface="Mind Meridian" panose="020B0503030507020204" pitchFamily="34" charset="0"/>
              </a:rPr>
              <a:t>started with higher scores </a:t>
            </a:r>
            <a:r>
              <a:rPr lang="en-GB" sz="900" dirty="0">
                <a:latin typeface="Mind Meridian" panose="020B0503030507020204" pitchFamily="34" charset="0"/>
                <a:cs typeface="Mind Meridian" panose="020B0503030507020204" pitchFamily="34" charset="0"/>
              </a:rPr>
              <a:t>on most subscales than white service users, but </a:t>
            </a:r>
            <a:r>
              <a:rPr lang="en-GB" sz="900" b="1" dirty="0">
                <a:solidFill>
                  <a:srgbClr val="00B050"/>
                </a:solidFill>
                <a:latin typeface="Mind Meridian" panose="020B0503030507020204" pitchFamily="34" charset="0"/>
                <a:cs typeface="Mind Meridian" panose="020B0503030507020204" pitchFamily="34" charset="0"/>
              </a:rPr>
              <a:t>showed more improvement </a:t>
            </a:r>
            <a:r>
              <a:rPr lang="en-GB" sz="900" dirty="0">
                <a:latin typeface="Mind Meridian" panose="020B0503030507020204" pitchFamily="34" charset="0"/>
                <a:cs typeface="Mind Meridian" panose="020B0503030507020204" pitchFamily="34" charset="0"/>
              </a:rPr>
              <a:t>in symptoms by the end of interventions than white service users.</a:t>
            </a:r>
          </a:p>
          <a:p>
            <a:endParaRPr lang="en-GB" dirty="0"/>
          </a:p>
        </p:txBody>
      </p:sp>
      <p:sp>
        <p:nvSpPr>
          <p:cNvPr id="4" name="Slide Number Placeholder 3"/>
          <p:cNvSpPr>
            <a:spLocks noGrp="1"/>
          </p:cNvSpPr>
          <p:nvPr>
            <p:ph type="sldNum" sz="quarter" idx="10"/>
          </p:nvPr>
        </p:nvSpPr>
        <p:spPr/>
        <p:txBody>
          <a:bodyPr/>
          <a:lstStyle/>
          <a:p>
            <a:fld id="{D320A1E8-6048-744F-BF8D-D527A8DE2096}" type="slidenum">
              <a:rPr lang="en-US" smtClean="0"/>
              <a:t>16</a:t>
            </a:fld>
            <a:endParaRPr lang="en-US"/>
          </a:p>
        </p:txBody>
      </p:sp>
    </p:spTree>
    <p:extLst>
      <p:ext uri="{BB962C8B-B14F-4D97-AF65-F5344CB8AC3E}">
        <p14:creationId xmlns:p14="http://schemas.microsoft.com/office/powerpoint/2010/main" val="69811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Mind Meridian" panose="020B0503030507020204" pitchFamily="34" charset="0"/>
                <a:cs typeface="Mind Meridian" panose="020B0503030507020204" pitchFamily="34" charset="0"/>
              </a:rPr>
              <a:t>Compared to the population of Westminster as a whole, our service users tend to live in more deprived areas.</a:t>
            </a:r>
          </a:p>
          <a:p>
            <a:endParaRPr lang="en-GB" dirty="0"/>
          </a:p>
        </p:txBody>
      </p:sp>
      <p:sp>
        <p:nvSpPr>
          <p:cNvPr id="4" name="Slide Number Placeholder 3"/>
          <p:cNvSpPr>
            <a:spLocks noGrp="1"/>
          </p:cNvSpPr>
          <p:nvPr>
            <p:ph type="sldNum" sz="quarter" idx="10"/>
          </p:nvPr>
        </p:nvSpPr>
        <p:spPr/>
        <p:txBody>
          <a:bodyPr/>
          <a:lstStyle/>
          <a:p>
            <a:fld id="{D320A1E8-6048-744F-BF8D-D527A8DE2096}" type="slidenum">
              <a:rPr lang="en-US" smtClean="0"/>
              <a:t>17</a:t>
            </a:fld>
            <a:endParaRPr lang="en-US"/>
          </a:p>
        </p:txBody>
      </p:sp>
    </p:spTree>
    <p:extLst>
      <p:ext uri="{BB962C8B-B14F-4D97-AF65-F5344CB8AC3E}">
        <p14:creationId xmlns:p14="http://schemas.microsoft.com/office/powerpoint/2010/main" val="321878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a:t>https://www.kaemotherapy.com/</a:t>
            </a:r>
          </a:p>
          <a:p>
            <a:endParaRPr lang="en-GB" dirty="0"/>
          </a:p>
        </p:txBody>
      </p:sp>
      <p:sp>
        <p:nvSpPr>
          <p:cNvPr id="4" name="Slide Number Placeholder 3"/>
          <p:cNvSpPr>
            <a:spLocks noGrp="1"/>
          </p:cNvSpPr>
          <p:nvPr>
            <p:ph type="sldNum" sz="quarter" idx="10"/>
          </p:nvPr>
        </p:nvSpPr>
        <p:spPr/>
        <p:txBody>
          <a:bodyPr/>
          <a:lstStyle/>
          <a:p>
            <a:fld id="{D320A1E8-6048-744F-BF8D-D527A8DE2096}" type="slidenum">
              <a:rPr lang="en-US" smtClean="0"/>
              <a:t>18</a:t>
            </a:fld>
            <a:endParaRPr lang="en-US"/>
          </a:p>
        </p:txBody>
      </p:sp>
    </p:spTree>
    <p:extLst>
      <p:ext uri="{BB962C8B-B14F-4D97-AF65-F5344CB8AC3E}">
        <p14:creationId xmlns:p14="http://schemas.microsoft.com/office/powerpoint/2010/main" val="648759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imated hol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09B55-A617-8C42-98B6-E643FEDD2D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8853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a:lvl2pPr>
            <a:lvl3pPr marL="762000" indent="-285750" defTabSz="1080000">
              <a:buSzPct val="100000"/>
              <a:buFontTx/>
              <a:buBlip>
                <a:blip r:embed="rId2"/>
              </a:buBlip>
              <a:tabLst>
                <a:tab pos="1079500" algn="l"/>
              </a:tabLst>
              <a:defRPr/>
            </a:lvl3pPr>
            <a:lvl4pPr marL="984250" indent="-285750" defTabSz="1080000">
              <a:buSzPct val="100000"/>
              <a:buFontTx/>
              <a:buBlip>
                <a:blip r:embed="rId2"/>
              </a:buBlip>
              <a:tabLst>
                <a:tab pos="1079500" algn="l"/>
              </a:tabLst>
              <a:defRPr/>
            </a:lvl4pPr>
            <a:lvl5pPr marL="1163638" indent="-25400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6370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dirty="0"/>
              <a:t>Click to add title here</a:t>
            </a:r>
            <a:endParaRPr lang="en-US" dirty="0"/>
          </a:p>
        </p:txBody>
      </p:sp>
      <p:sp>
        <p:nvSpPr>
          <p:cNvPr id="3" name="Content Placeholder 2"/>
          <p:cNvSpPr>
            <a:spLocks noGrp="1"/>
          </p:cNvSpPr>
          <p:nvPr>
            <p:ph sz="half" idx="1" hasCustomPrompt="1"/>
          </p:nvPr>
        </p:nvSpPr>
        <p:spPr>
          <a:xfrm>
            <a:off x="462998" y="2223983"/>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7" name="Content Placeholder 2">
            <a:extLst>
              <a:ext uri="{FF2B5EF4-FFF2-40B4-BE49-F238E27FC236}">
                <a16:creationId xmlns:a16="http://schemas.microsoft.com/office/drawing/2014/main" id="{BA444273-EED2-004B-8A77-7C1A58DA6C29}"/>
              </a:ext>
            </a:extLst>
          </p:cNvPr>
          <p:cNvSpPr>
            <a:spLocks noGrp="1"/>
          </p:cNvSpPr>
          <p:nvPr>
            <p:ph sz="half" idx="11" hasCustomPrompt="1"/>
          </p:nvPr>
        </p:nvSpPr>
        <p:spPr>
          <a:xfrm>
            <a:off x="4463498" y="2223982"/>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253491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39750" indent="-254000" defTabSz="1080000">
              <a:buSzPct val="100000"/>
              <a:buFontTx/>
              <a:buBlip>
                <a:blip r:embed="rId2"/>
              </a:buBlip>
              <a:tabLst>
                <a:tab pos="1079500" algn="l"/>
              </a:tabLst>
              <a:defRPr/>
            </a:lvl2pPr>
            <a:lvl3pPr marL="719138" indent="-254000" defTabSz="1080000">
              <a:buSzPct val="100000"/>
              <a:buFontTx/>
              <a:buBlip>
                <a:blip r:embed="rId2"/>
              </a:buBlip>
              <a:tabLst>
                <a:tab pos="1079500" algn="l"/>
              </a:tabLst>
              <a:defRPr/>
            </a:lvl3pPr>
            <a:lvl4pPr marL="941388" indent="-285750" defTabSz="1080000">
              <a:buSzPct val="100000"/>
              <a:buFontTx/>
              <a:buBlip>
                <a:blip r:embed="rId2"/>
              </a:buBlip>
              <a:tabLst>
                <a:tab pos="1079500" algn="l"/>
              </a:tabLst>
              <a:defRPr/>
            </a:lvl4pPr>
            <a:lvl5pPr marL="1120775" indent="-2857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8883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dirty="0"/>
              <a:t>Click to add title here</a:t>
            </a:r>
            <a:endParaRPr lang="en-US" dirty="0"/>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9" name="Content Placeholder 2">
            <a:extLst>
              <a:ext uri="{FF2B5EF4-FFF2-40B4-BE49-F238E27FC236}">
                <a16:creationId xmlns:a16="http://schemas.microsoft.com/office/drawing/2014/main" id="{A5F4767E-155A-EA47-87C0-9CBA1E924992}"/>
              </a:ext>
            </a:extLst>
          </p:cNvPr>
          <p:cNvSpPr>
            <a:spLocks noGrp="1"/>
          </p:cNvSpPr>
          <p:nvPr>
            <p:ph sz="half" idx="1" hasCustomPrompt="1"/>
          </p:nvPr>
        </p:nvSpPr>
        <p:spPr>
          <a:xfrm>
            <a:off x="462998" y="2223983"/>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3EEFC8C1-D52E-604D-963E-D47767F67B48}"/>
              </a:ext>
            </a:extLst>
          </p:cNvPr>
          <p:cNvSpPr>
            <a:spLocks noGrp="1"/>
          </p:cNvSpPr>
          <p:nvPr>
            <p:ph sz="half" idx="11" hasCustomPrompt="1"/>
          </p:nvPr>
        </p:nvSpPr>
        <p:spPr>
          <a:xfrm>
            <a:off x="4463498" y="2223982"/>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326720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F0050B-5446-9040-A177-1639251448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V="1">
            <a:off x="7189373" y="3181893"/>
            <a:ext cx="2311420" cy="1611795"/>
          </a:xfrm>
          <a:prstGeom prst="rect">
            <a:avLst/>
          </a:prstGeom>
        </p:spPr>
      </p:pic>
      <p:sp>
        <p:nvSpPr>
          <p:cNvPr id="2" name="Title 1"/>
          <p:cNvSpPr>
            <a:spLocks noGrp="1"/>
          </p:cNvSpPr>
          <p:nvPr>
            <p:ph type="title" hasCustomPrompt="1"/>
          </p:nvPr>
        </p:nvSpPr>
        <p:spPr>
          <a:xfrm>
            <a:off x="476250" y="121299"/>
            <a:ext cx="7886700" cy="1142726"/>
          </a:xfrm>
        </p:spPr>
        <p:txBody>
          <a:bodyPr/>
          <a:lstStyle/>
          <a:p>
            <a:r>
              <a:rPr lang="en-GB" dirty="0"/>
              <a:t>Click to add title</a:t>
            </a:r>
            <a:endParaRPr lang="en-US" dirty="0"/>
          </a:p>
        </p:txBody>
      </p:sp>
      <p:sp>
        <p:nvSpPr>
          <p:cNvPr id="3" name="Content Placeholder 2"/>
          <p:cNvSpPr>
            <a:spLocks noGrp="1"/>
          </p:cNvSpPr>
          <p:nvPr>
            <p:ph sz="half" idx="1" hasCustomPrompt="1"/>
          </p:nvPr>
        </p:nvSpPr>
        <p:spPr>
          <a:xfrm>
            <a:off x="476250" y="1369219"/>
            <a:ext cx="3886200" cy="3263504"/>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0"/>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4476750" y="1369219"/>
            <a:ext cx="3886200" cy="3263504"/>
          </a:xfrm>
        </p:spPr>
        <p:txBody>
          <a:bodyPr/>
          <a:lstStyle>
            <a:lvl2pPr marL="0" marR="0" indent="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lvl2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0"/>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0679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picture containing connector&#10;&#10;Description automatically generated">
            <a:extLst>
              <a:ext uri="{FF2B5EF4-FFF2-40B4-BE49-F238E27FC236}">
                <a16:creationId xmlns:a16="http://schemas.microsoft.com/office/drawing/2014/main" id="{81B89D7C-DA4D-9B42-9237-2B82C582A8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flipV="1">
            <a:off x="5874043" y="0"/>
            <a:ext cx="3430368" cy="1434310"/>
          </a:xfrm>
          <a:prstGeom prst="rect">
            <a:avLst/>
          </a:prstGeom>
        </p:spPr>
      </p:pic>
      <p:sp>
        <p:nvSpPr>
          <p:cNvPr id="2" name="Title 1"/>
          <p:cNvSpPr>
            <a:spLocks noGrp="1"/>
          </p:cNvSpPr>
          <p:nvPr>
            <p:ph type="title" hasCustomPrompt="1"/>
          </p:nvPr>
        </p:nvSpPr>
        <p:spPr>
          <a:xfrm>
            <a:off x="484067" y="273844"/>
            <a:ext cx="7886700" cy="994172"/>
          </a:xfrm>
        </p:spPr>
        <p:txBody>
          <a:bodyPr/>
          <a:lstStyle/>
          <a:p>
            <a:r>
              <a:rPr lang="en-GB" dirty="0"/>
              <a:t>Click to add title</a:t>
            </a:r>
            <a:endParaRPr lang="en-US" dirty="0"/>
          </a:p>
        </p:txBody>
      </p:sp>
      <p:sp>
        <p:nvSpPr>
          <p:cNvPr id="3" name="Text Placeholder 2"/>
          <p:cNvSpPr>
            <a:spLocks noGrp="1"/>
          </p:cNvSpPr>
          <p:nvPr>
            <p:ph type="body" idx="1" hasCustomPrompt="1"/>
          </p:nvPr>
        </p:nvSpPr>
        <p:spPr>
          <a:xfrm>
            <a:off x="484068" y="1260872"/>
            <a:ext cx="3868340"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subtitle</a:t>
            </a:r>
          </a:p>
        </p:txBody>
      </p:sp>
      <p:sp>
        <p:nvSpPr>
          <p:cNvPr id="4" name="Content Placeholder 3"/>
          <p:cNvSpPr>
            <a:spLocks noGrp="1"/>
          </p:cNvSpPr>
          <p:nvPr>
            <p:ph sz="half" idx="2" hasCustomPrompt="1"/>
          </p:nvPr>
        </p:nvSpPr>
        <p:spPr>
          <a:xfrm>
            <a:off x="484068" y="1878806"/>
            <a:ext cx="3868340" cy="2763441"/>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hasCustomPrompt="1"/>
          </p:nvPr>
        </p:nvSpPr>
        <p:spPr>
          <a:xfrm>
            <a:off x="4483376" y="1260872"/>
            <a:ext cx="3887391"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subtitle</a:t>
            </a:r>
          </a:p>
        </p:txBody>
      </p:sp>
      <p:sp>
        <p:nvSpPr>
          <p:cNvPr id="6" name="Content Placeholder 5"/>
          <p:cNvSpPr>
            <a:spLocks noGrp="1"/>
          </p:cNvSpPr>
          <p:nvPr>
            <p:ph sz="quarter" idx="4" hasCustomPrompt="1"/>
          </p:nvPr>
        </p:nvSpPr>
        <p:spPr>
          <a:xfrm>
            <a:off x="4483376" y="1878806"/>
            <a:ext cx="3887391" cy="2763441"/>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7453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96129" y="1385325"/>
            <a:ext cx="6819554" cy="3247398"/>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sz="1600"/>
            </a:lvl2pPr>
            <a:lvl3pPr marL="898525" indent="-254000" defTabSz="1080000">
              <a:buSzPct val="100000"/>
              <a:buFontTx/>
              <a:buBlip>
                <a:blip r:embed="rId2"/>
              </a:buBlip>
              <a:tabLst>
                <a:tab pos="1079500" algn="l"/>
              </a:tabLst>
              <a:defRPr sz="1400"/>
            </a:lvl3pPr>
            <a:lvl4pPr marL="1247775" indent="-285750" defTabSz="1080000">
              <a:buSzPct val="100000"/>
              <a:buFontTx/>
              <a:buBlip>
                <a:blip r:embed="rId2"/>
              </a:buBlip>
              <a:tabLst>
                <a:tab pos="1079500" algn="l"/>
              </a:tabLst>
              <a:defRPr sz="1200"/>
            </a:lvl4pPr>
            <a:lvl5pPr marL="1565275" indent="-254000" defTabSz="1080000">
              <a:buSzPct val="100000"/>
              <a:buFontTx/>
              <a:buBlip>
                <a:blip r:embed="rId2"/>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 picture containing connector&#10;&#10;Description automatically generated">
            <a:extLst>
              <a:ext uri="{FF2B5EF4-FFF2-40B4-BE49-F238E27FC236}">
                <a16:creationId xmlns:a16="http://schemas.microsoft.com/office/drawing/2014/main" id="{95A08CF0-6852-DB41-812D-055CEF9EAE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5788340" y="1201479"/>
            <a:ext cx="4732544" cy="1978777"/>
          </a:xfrm>
          <a:prstGeom prst="rect">
            <a:avLst/>
          </a:prstGeom>
        </p:spPr>
      </p:pic>
    </p:spTree>
    <p:extLst>
      <p:ext uri="{BB962C8B-B14F-4D97-AF65-F5344CB8AC3E}">
        <p14:creationId xmlns:p14="http://schemas.microsoft.com/office/powerpoint/2010/main" val="2775350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descr="A picture containing loop knot, connector&#10;&#10;Description automatically generated">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39593" y="0"/>
            <a:ext cx="2704407" cy="3834159"/>
          </a:xfrm>
          <a:prstGeom prst="rect">
            <a:avLst/>
          </a:prstGeom>
        </p:spPr>
      </p:pic>
      <p:sp>
        <p:nvSpPr>
          <p:cNvPr id="5" name="Content Placeholder 2">
            <a:extLst>
              <a:ext uri="{FF2B5EF4-FFF2-40B4-BE49-F238E27FC236}">
                <a16:creationId xmlns:a16="http://schemas.microsoft.com/office/drawing/2014/main" id="{649FE77F-09CF-8845-A8B8-DA6652A17A42}"/>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9893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upersquiggle - pea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48384" y="-11644"/>
            <a:ext cx="2704407" cy="3832531"/>
          </a:xfrm>
          <a:prstGeom prst="rect">
            <a:avLst/>
          </a:prstGeom>
        </p:spPr>
      </p:pic>
      <p:sp>
        <p:nvSpPr>
          <p:cNvPr id="5" name="Content Placeholder 2">
            <a:extLst>
              <a:ext uri="{FF2B5EF4-FFF2-40B4-BE49-F238E27FC236}">
                <a16:creationId xmlns:a16="http://schemas.microsoft.com/office/drawing/2014/main" id="{044D6A80-9BA6-6F4C-BAA5-3056A0F83568}"/>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2748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A57074BA-D937-FD42-9568-2C5AA73D24EA}"/>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3814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2697" y="1596474"/>
            <a:ext cx="3438605" cy="1482157"/>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5" cy="3807614"/>
          </a:xfrm>
          <a:prstGeom prst="rect">
            <a:avLst/>
          </a:prstGeom>
        </p:spPr>
      </p:pic>
      <p:sp>
        <p:nvSpPr>
          <p:cNvPr id="5" name="Content Placeholder 2">
            <a:extLst>
              <a:ext uri="{FF2B5EF4-FFF2-40B4-BE49-F238E27FC236}">
                <a16:creationId xmlns:a16="http://schemas.microsoft.com/office/drawing/2014/main" id="{3E74B1F7-019D-A240-84BD-C2694E02537D}"/>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45539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30B2B29D-4B74-C749-B43A-20A2F467D855}"/>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3065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highlight peac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Tree>
    <p:extLst>
      <p:ext uri="{BB962C8B-B14F-4D97-AF65-F5344CB8AC3E}">
        <p14:creationId xmlns:p14="http://schemas.microsoft.com/office/powerpoint/2010/main" val="3049513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highlight sk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418" y="3309755"/>
            <a:ext cx="9196418"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9EB52351-4149-244C-92CC-C4C687269E64}"/>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412161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highlight green">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0" y="6032"/>
            <a:ext cx="9140299" cy="5143500"/>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24C5B316-DFBD-3D4F-8E90-12ACAFF25B38}"/>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3753188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highlight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46E39631-19F0-B443-A6C8-991AF2E83815}"/>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8409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highlight pi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F552EE61-B175-5744-89B8-EFD24ABDA879}"/>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128204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ubsection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4400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2381322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section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4400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824728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section sk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328456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83129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slide - Blue - Change logo">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Picture Placeholder 2">
            <a:extLst>
              <a:ext uri="{FF2B5EF4-FFF2-40B4-BE49-F238E27FC236}">
                <a16:creationId xmlns:a16="http://schemas.microsoft.com/office/drawing/2014/main" id="{EE7A775E-C3AC-2F41-BEA0-B04C1A8E6725}"/>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bg1"/>
                </a:solidFill>
              </a:defRPr>
            </a:lvl1pPr>
          </a:lstStyle>
          <a:p>
            <a:r>
              <a:rPr lang="en-US" dirty="0"/>
              <a:t>Click to insert your logo</a:t>
            </a:r>
          </a:p>
        </p:txBody>
      </p:sp>
    </p:spTree>
    <p:extLst>
      <p:ext uri="{BB962C8B-B14F-4D97-AF65-F5344CB8AC3E}">
        <p14:creationId xmlns:p14="http://schemas.microsoft.com/office/powerpoint/2010/main" val="48512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section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08" y="2678"/>
            <a:ext cx="9130784" cy="5140822"/>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415566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section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E3E8CE-85C9-4641-AACE-EF1C358BD5A4}"/>
              </a:ext>
            </a:extLst>
          </p:cNvPr>
          <p:cNvSpPr/>
          <p:nvPr userDrawn="1"/>
        </p:nvSpPr>
        <p:spPr>
          <a:xfrm>
            <a:off x="0" y="0"/>
            <a:ext cx="391117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1584000" y="0"/>
            <a:ext cx="7560000"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4576596" cy="3842017"/>
          </a:xfrm>
        </p:spPr>
        <p:txBody>
          <a:bodyPr anchor="ctr"/>
          <a:lstStyle>
            <a:lvl1pPr algn="l">
              <a:defRPr sz="3800" spc="-100" baseline="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1652184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section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4320000"/>
          </a:xfrm>
          <a:prstGeom prst="rect">
            <a:avLst/>
          </a:prstGeom>
          <a:no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2471977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ghlight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3977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1507303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ighlight sky">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5288277C-9E3B-F74B-A914-4F00037A9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0" y="0"/>
            <a:ext cx="9134475"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290122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ighl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6608" y="4016"/>
            <a:ext cx="9130784" cy="5138145"/>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556435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ighlight purple">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4475"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114635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ighlight pink">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34475" cy="5143500"/>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3440172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ea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2407669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k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1893648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852697" y="1596474"/>
            <a:ext cx="3438604" cy="1482157"/>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2256129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dirty="0"/>
              <a:t>Click to add quote</a:t>
            </a:r>
            <a:endParaRPr lang="en-US" dirty="0"/>
          </a:p>
        </p:txBody>
      </p:sp>
    </p:spTree>
    <p:extLst>
      <p:ext uri="{BB962C8B-B14F-4D97-AF65-F5344CB8AC3E}">
        <p14:creationId xmlns:p14="http://schemas.microsoft.com/office/powerpoint/2010/main" val="25439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dirty="0"/>
              <a:t>Click to add quote</a:t>
            </a:r>
            <a:endParaRPr lang="en-US" dirty="0"/>
          </a:p>
        </p:txBody>
      </p:sp>
    </p:spTree>
    <p:extLst>
      <p:ext uri="{BB962C8B-B14F-4D97-AF65-F5344CB8AC3E}">
        <p14:creationId xmlns:p14="http://schemas.microsoft.com/office/powerpoint/2010/main" val="23838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highlight pink">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2276769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ighlight peach">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61676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green">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4207484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 sky">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591574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 purple">
    <p:bg>
      <p:bgPr>
        <a:solidFill>
          <a:schemeClr val="accent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3388601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ighlight pink">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9487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83598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lding slide - White - Change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sp>
        <p:nvSpPr>
          <p:cNvPr id="4" name="Picture Placeholder 2">
            <a:extLst>
              <a:ext uri="{FF2B5EF4-FFF2-40B4-BE49-F238E27FC236}">
                <a16:creationId xmlns:a16="http://schemas.microsoft.com/office/drawing/2014/main" id="{8AED0435-D83A-1742-BBC9-8E7BAEADF61B}"/>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tx1">
                    <a:lumMod val="50000"/>
                    <a:lumOff val="50000"/>
                  </a:schemeClr>
                </a:solidFill>
              </a:defRPr>
            </a:lvl1pPr>
          </a:lstStyle>
          <a:p>
            <a:r>
              <a:rPr lang="en-US" dirty="0"/>
              <a:t>Click to insert your logo</a:t>
            </a:r>
          </a:p>
        </p:txBody>
      </p:sp>
    </p:spTree>
    <p:extLst>
      <p:ext uri="{BB962C8B-B14F-4D97-AF65-F5344CB8AC3E}">
        <p14:creationId xmlns:p14="http://schemas.microsoft.com/office/powerpoint/2010/main" val="1210654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581025" indent="-285750" defTabSz="1080000">
              <a:buSzPct val="100000"/>
              <a:buFontTx/>
              <a:buBlip>
                <a:blip r:embed="rId2"/>
              </a:buBlip>
              <a:tabLst>
                <a:tab pos="1079500" algn="l"/>
              </a:tabLst>
              <a:defRPr>
                <a:solidFill>
                  <a:schemeClr val="tx1"/>
                </a:solidFill>
              </a:defRPr>
            </a:lvl2pPr>
            <a:lvl3pPr marL="762000"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6284558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E5BB89E2-9F3C-994F-9139-72B2DE7C06C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71443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1186442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799536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505798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792175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826877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4249650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197091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80391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651" y="303403"/>
            <a:ext cx="1903720" cy="820569"/>
          </a:xfrm>
          <a:prstGeom prst="rect">
            <a:avLst/>
          </a:prstGeom>
        </p:spPr>
      </p:pic>
    </p:spTree>
    <p:extLst>
      <p:ext uri="{BB962C8B-B14F-4D97-AF65-F5344CB8AC3E}">
        <p14:creationId xmlns:p14="http://schemas.microsoft.com/office/powerpoint/2010/main" val="25344460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2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222003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16213942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61282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1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6265170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63357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633571" cy="3371103"/>
          </a:xfrm>
          <a:prstGeom prst="rect">
            <a:avLst/>
          </a:prstGeom>
        </p:spPr>
        <p:txBody>
          <a:bodyPr/>
          <a:lstStyle>
            <a:lvl1pPr marL="285750" indent="-285750" defTabSz="1080000">
              <a:buSzPct val="100000"/>
              <a:buFont typeface="Arial" panose="020B0604020202020204" pitchFamily="34" charset="0"/>
              <a:buChar char="•"/>
              <a:tabLst>
                <a:tab pos="1079500" algn="l"/>
              </a:tabLst>
              <a:defRPr>
                <a:solidFill>
                  <a:schemeClr val="tx1"/>
                </a:solidFill>
              </a:defRPr>
            </a:lvl1pPr>
            <a:lvl2pPr marL="293688" indent="-285750" defTabSz="1080000">
              <a:buSzPct val="100000"/>
              <a:buFont typeface="Arial" panose="020B0604020202020204" pitchFamily="34" charset="0"/>
              <a:buChar char="•"/>
              <a:tabLst>
                <a:tab pos="1079500" algn="l"/>
              </a:tabLst>
              <a:defRPr>
                <a:solidFill>
                  <a:schemeClr val="tx1"/>
                </a:solidFill>
              </a:defRPr>
            </a:lvl2pPr>
            <a:lvl3pPr marL="293688" indent="-285750" defTabSz="1080000">
              <a:buSzPct val="100000"/>
              <a:buFont typeface="Arial" panose="020B0604020202020204" pitchFamily="34" charset="0"/>
              <a:buChar char="•"/>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p>
          <a:p>
            <a:pPr lvl="0"/>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534867" y="0"/>
            <a:ext cx="4609133"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307CDA6E-D45E-3C46-8D36-A2D026398933}"/>
              </a:ext>
            </a:extLst>
          </p:cNvPr>
          <p:cNvPicPr>
            <a:picLocks noChangeAspect="1"/>
          </p:cNvPicPr>
          <p:nvPr userDrawn="1"/>
        </p:nvPicPr>
        <p:blipFill>
          <a:blip r:embed="rId3"/>
          <a:srcRect/>
          <a:stretch/>
        </p:blipFill>
        <p:spPr>
          <a:xfrm>
            <a:off x="3925229" y="3021980"/>
            <a:ext cx="5218770" cy="2121519"/>
          </a:xfrm>
          <a:prstGeom prst="rect">
            <a:avLst/>
          </a:prstGeom>
        </p:spPr>
      </p:pic>
    </p:spTree>
    <p:extLst>
      <p:ext uri="{BB962C8B-B14F-4D97-AF65-F5344CB8AC3E}">
        <p14:creationId xmlns:p14="http://schemas.microsoft.com/office/powerpoint/2010/main" val="261797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squiggle - blu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F24794A7-1DB4-D044-B337-DF329CBF48E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22880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lue - change logo">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418252"/>
            <a:ext cx="6858000" cy="1214219"/>
          </a:xfrm>
        </p:spPr>
        <p:txBody>
          <a:bodyPr anchor="b"/>
          <a:lstStyle>
            <a:lvl1pPr algn="l">
              <a:defRPr sz="3800" spc="-100" baseline="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sp>
        <p:nvSpPr>
          <p:cNvPr id="8" name="Picture Placeholder 2">
            <a:extLst>
              <a:ext uri="{FF2B5EF4-FFF2-40B4-BE49-F238E27FC236}">
                <a16:creationId xmlns:a16="http://schemas.microsoft.com/office/drawing/2014/main" id="{BE9B6EBE-C174-4646-AA25-A073E2523196}"/>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bg1"/>
                </a:solidFill>
              </a:defRPr>
            </a:lvl1pPr>
          </a:lstStyle>
          <a:p>
            <a:r>
              <a:rPr lang="en-US" dirty="0"/>
              <a:t>Click to insert </a:t>
            </a:r>
            <a:br>
              <a:rPr lang="en-US" dirty="0"/>
            </a:br>
            <a:r>
              <a:rPr lang="en-US" dirty="0"/>
              <a:t>your logo</a:t>
            </a:r>
          </a:p>
        </p:txBody>
      </p:sp>
    </p:spTree>
    <p:extLst>
      <p:ext uri="{BB962C8B-B14F-4D97-AF65-F5344CB8AC3E}">
        <p14:creationId xmlns:p14="http://schemas.microsoft.com/office/powerpoint/2010/main" val="132113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24651" y="303403"/>
            <a:ext cx="1903720" cy="820568"/>
          </a:xfrm>
          <a:prstGeom prst="rect">
            <a:avLst/>
          </a:prstGeom>
        </p:spPr>
      </p:pic>
    </p:spTree>
    <p:extLst>
      <p:ext uri="{BB962C8B-B14F-4D97-AF65-F5344CB8AC3E}">
        <p14:creationId xmlns:p14="http://schemas.microsoft.com/office/powerpoint/2010/main" val="424241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 change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sp>
        <p:nvSpPr>
          <p:cNvPr id="6" name="Picture Placeholder 2">
            <a:extLst>
              <a:ext uri="{FF2B5EF4-FFF2-40B4-BE49-F238E27FC236}">
                <a16:creationId xmlns:a16="http://schemas.microsoft.com/office/drawing/2014/main" id="{916E549F-0158-844E-B5F3-C7D77E6742A3}"/>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tx1">
                    <a:lumMod val="50000"/>
                    <a:lumOff val="50000"/>
                  </a:schemeClr>
                </a:solidFill>
              </a:defRPr>
            </a:lvl1pPr>
          </a:lstStyle>
          <a:p>
            <a:r>
              <a:rPr lang="en-US" dirty="0"/>
              <a:t>Click to insert Mind logo</a:t>
            </a:r>
          </a:p>
        </p:txBody>
      </p:sp>
    </p:spTree>
    <p:extLst>
      <p:ext uri="{BB962C8B-B14F-4D97-AF65-F5344CB8AC3E}">
        <p14:creationId xmlns:p14="http://schemas.microsoft.com/office/powerpoint/2010/main" val="328949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2.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1.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dirty="0"/>
              <a:t>Click to add title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84032346"/>
      </p:ext>
    </p:extLst>
  </p:cSld>
  <p:clrMap bg1="lt1" tx1="dk1" bg2="lt2" tx2="dk2" accent1="accent1" accent2="accent2" accent3="accent3" accent4="accent4" accent5="accent5" accent6="accent6" hlink="hlink" folHlink="folHlink"/>
  <p:sldLayoutIdLst>
    <p:sldLayoutId id="2147483730" r:id="rId1"/>
    <p:sldLayoutId id="2147483694" r:id="rId2"/>
    <p:sldLayoutId id="2147483726" r:id="rId3"/>
    <p:sldLayoutId id="2147483725" r:id="rId4"/>
    <p:sldLayoutId id="2147483727" r:id="rId5"/>
    <p:sldLayoutId id="2147483685" r:id="rId6"/>
    <p:sldLayoutId id="2147483728" r:id="rId7"/>
    <p:sldLayoutId id="2147483695" r:id="rId8"/>
    <p:sldLayoutId id="2147483729" r:id="rId9"/>
    <p:sldLayoutId id="2147483714" r:id="rId10"/>
    <p:sldLayoutId id="2147483688" r:id="rId11"/>
    <p:sldLayoutId id="2147483781" r:id="rId12"/>
    <p:sldLayoutId id="2147483782" r:id="rId13"/>
    <p:sldLayoutId id="2147483715" r:id="rId14"/>
    <p:sldLayoutId id="2147483689" r:id="rId15"/>
    <p:sldLayoutId id="2147483797" r:id="rId16"/>
    <p:sldLayoutId id="2147483716" r:id="rId17"/>
    <p:sldLayoutId id="2147483721" r:id="rId18"/>
    <p:sldLayoutId id="2147483723" r:id="rId19"/>
    <p:sldLayoutId id="2147483722" r:id="rId20"/>
    <p:sldLayoutId id="2147483724" r:id="rId21"/>
    <p:sldLayoutId id="2147483717" r:id="rId22"/>
    <p:sldLayoutId id="2147483718" r:id="rId23"/>
    <p:sldLayoutId id="2147483713" r:id="rId24"/>
    <p:sldLayoutId id="2147483719" r:id="rId25"/>
    <p:sldLayoutId id="2147483720" r:id="rId26"/>
    <p:sldLayoutId id="2147483812" r:id="rId27"/>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29"/>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29"/>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29"/>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2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2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79381106"/>
      </p:ext>
    </p:extLst>
  </p:cSld>
  <p:clrMap bg1="lt1" tx1="dk1" bg2="lt2" tx2="dk2" accent1="accent1" accent2="accent2" accent3="accent3" accent4="accent4" accent5="accent5" accent6="accent6" hlink="hlink" folHlink="folHlink"/>
  <p:sldLayoutIdLst>
    <p:sldLayoutId id="2147483697" r:id="rId1"/>
    <p:sldLayoutId id="2147483709" r:id="rId2"/>
    <p:sldLayoutId id="2147483710" r:id="rId3"/>
    <p:sldLayoutId id="2147483711" r:id="rId4"/>
    <p:sldLayoutId id="2147483743" r:id="rId5"/>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24889261"/>
      </p:ext>
    </p:extLst>
  </p:cSld>
  <p:clrMap bg1="lt1" tx1="dk1" bg2="lt2" tx2="dk2" accent1="accent1" accent2="accent2" accent3="accent3" accent4="accent4" accent5="accent5" accent6="accent6" hlink="hlink" folHlink="folHlink"/>
  <p:sldLayoutIdLst>
    <p:sldLayoutId id="2147483747" r:id="rId1"/>
    <p:sldLayoutId id="2147483752" r:id="rId2"/>
    <p:sldLayoutId id="2147483749" r:id="rId3"/>
    <p:sldLayoutId id="2147483750" r:id="rId4"/>
    <p:sldLayoutId id="2147483751" r:id="rId5"/>
    <p:sldLayoutId id="2147483748" r:id="rId6"/>
    <p:sldLayoutId id="2147483753" r:id="rId7"/>
    <p:sldLayoutId id="2147483754" r:id="rId8"/>
    <p:sldLayoutId id="2147483755" r:id="rId9"/>
    <p:sldLayoutId id="2147483756" r:id="rId10"/>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49794277"/>
      </p:ext>
    </p:extLst>
  </p:cSld>
  <p:clrMap bg1="lt1" tx1="dk1" bg2="lt2" tx2="dk2" accent1="accent1" accent2="accent2" accent3="accent3" accent4="accent4" accent5="accent5" accent6="accent6" hlink="hlink" folHlink="folHlink"/>
  <p:sldLayoutIdLst>
    <p:sldLayoutId id="2147483763" r:id="rId1"/>
    <p:sldLayoutId id="2147483758" r:id="rId2"/>
    <p:sldLayoutId id="2147483760" r:id="rId3"/>
    <p:sldLayoutId id="2147483759" r:id="rId4"/>
    <p:sldLayoutId id="2147483761" r:id="rId5"/>
    <p:sldLayoutId id="2147483762" r:id="rId6"/>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C795540-EE31-BE4D-91C4-69F108802C66}"/>
              </a:ext>
            </a:extLst>
          </p:cNvPr>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dirty="0"/>
              <a:t>Click to add title</a:t>
            </a:r>
            <a:endParaRPr lang="en-US" dirty="0"/>
          </a:p>
        </p:txBody>
      </p:sp>
      <p:sp>
        <p:nvSpPr>
          <p:cNvPr id="5" name="Text Placeholder 2">
            <a:extLst>
              <a:ext uri="{FF2B5EF4-FFF2-40B4-BE49-F238E27FC236}">
                <a16:creationId xmlns:a16="http://schemas.microsoft.com/office/drawing/2014/main" id="{06C6CAD2-E81A-8845-92AE-44D8F614766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05952462"/>
      </p:ext>
    </p:extLst>
  </p:cSld>
  <p:clrMap bg1="lt1" tx1="dk1" bg2="lt2" tx2="dk2" accent1="accent1" accent2="accent2" accent3="accent3" accent4="accent4" accent5="accent5" accent6="accent6" hlink="hlink" folHlink="folHlink"/>
  <p:sldLayoutIdLst>
    <p:sldLayoutId id="2147483742" r:id="rId1"/>
    <p:sldLayoutId id="2147483785" r:id="rId2"/>
    <p:sldLayoutId id="2147483786"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10" r:id="rId12"/>
    <p:sldLayoutId id="2147483811" r:id="rId13"/>
    <p:sldLayoutId id="2147483808" r:id="rId14"/>
    <p:sldLayoutId id="2147483809" r:id="rId15"/>
    <p:sldLayoutId id="2147483745" r:id="rId16"/>
    <p:sldLayoutId id="2147483744" r:id="rId17"/>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19"/>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0327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68388"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34302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981" y="1620454"/>
            <a:ext cx="4521510" cy="1601679"/>
          </a:xfrm>
          <a:prstGeom prst="rect">
            <a:avLst/>
          </a:prstGeom>
        </p:spPr>
      </p:pic>
    </p:spTree>
    <p:extLst>
      <p:ext uri="{BB962C8B-B14F-4D97-AF65-F5344CB8AC3E}">
        <p14:creationId xmlns:p14="http://schemas.microsoft.com/office/powerpoint/2010/main" val="2956035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1200149"/>
            <a:ext cx="6858000" cy="718297"/>
          </a:xfrm>
        </p:spPr>
        <p:txBody>
          <a:bodyPr/>
          <a:lstStyle/>
          <a:p>
            <a:r>
              <a:rPr lang="en-GB" sz="2000" dirty="0"/>
              <a:t>4. Workforce and staffing</a:t>
            </a:r>
            <a:endParaRPr lang="en-US" sz="2000" dirty="0"/>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792118"/>
            <a:ext cx="6858000" cy="510960"/>
          </a:xfrm>
        </p:spPr>
        <p:txBody>
          <a:bodyPr/>
          <a:lstStyle/>
          <a:p>
            <a:br>
              <a:rPr lang="en-GB" sz="1600" dirty="0"/>
            </a:br>
            <a:r>
              <a:rPr lang="en-GB" sz="1600" dirty="0"/>
              <a:t>• There has been some reflection on difficulty in recruitment of EMHPs and wider issues in lack of diversity within the field of Psychology that can also be reflected in the senior management group.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3626621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3040179" y="481852"/>
            <a:ext cx="6858000" cy="718297"/>
          </a:xfrm>
        </p:spPr>
        <p:txBody>
          <a:bodyPr/>
          <a:lstStyle/>
          <a:p>
            <a:r>
              <a:rPr lang="en-GB" sz="1800" dirty="0"/>
              <a:t>Audit outcome in context </a:t>
            </a:r>
            <a:br>
              <a:rPr lang="en-GB" sz="1800" dirty="0"/>
            </a:br>
            <a:r>
              <a:rPr lang="en-GB" sz="1800" dirty="0"/>
              <a:t>Diversity Case Study Summary</a:t>
            </a:r>
            <a:br>
              <a:rPr lang="en-GB" sz="1800" dirty="0"/>
            </a:br>
            <a:r>
              <a:rPr lang="en-GB" sz="1800" dirty="0"/>
              <a:t>Success Story</a:t>
            </a:r>
            <a:endParaRPr lang="en-US" sz="1800" dirty="0"/>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079874"/>
            <a:ext cx="6858000" cy="510960"/>
          </a:xfrm>
        </p:spPr>
        <p:txBody>
          <a:bodyPr/>
          <a:lstStyle/>
          <a:p>
            <a:br>
              <a:rPr lang="en-GB" sz="1600" dirty="0"/>
            </a:br>
            <a:r>
              <a:rPr lang="en-GB" sz="1400" b="1" dirty="0"/>
              <a:t>Background Information:</a:t>
            </a:r>
            <a:r>
              <a:rPr lang="en-GB" sz="1400" dirty="0"/>
              <a:t> </a:t>
            </a:r>
            <a:r>
              <a:rPr lang="en-GB" sz="1400" dirty="0" err="1"/>
              <a:t>Farid</a:t>
            </a:r>
            <a:r>
              <a:rPr lang="en-GB" sz="1400" dirty="0"/>
              <a:t> (pseudonym) is a male adolescent with Asian heritage who was 18 at the time of the beginning of the intervention. He attended a high performing state school in Westminster. At an earlier age he was diagnosed with a behavioural condition of which he had been receiving medication for. Due to parental illness, and being the oldest sibling, </a:t>
            </a:r>
            <a:r>
              <a:rPr lang="en-GB" sz="1400" dirty="0" err="1"/>
              <a:t>Farid</a:t>
            </a:r>
            <a:r>
              <a:rPr lang="en-GB" sz="1400" dirty="0"/>
              <a:t> has increased responsibilities at home.  </a:t>
            </a:r>
          </a:p>
          <a:p>
            <a:r>
              <a:rPr lang="en-GB" sz="1400" dirty="0"/>
              <a:t> </a:t>
            </a:r>
          </a:p>
          <a:p>
            <a:r>
              <a:rPr lang="en-GB" sz="1400" dirty="0"/>
              <a:t>Due to where </a:t>
            </a:r>
            <a:r>
              <a:rPr lang="en-GB" sz="1400" dirty="0" err="1"/>
              <a:t>Farid</a:t>
            </a:r>
            <a:r>
              <a:rPr lang="en-GB" sz="1400" dirty="0"/>
              <a:t> lives, he faces the pressures and often witnesses the consequences of the gang culture prevalent in certain parts of Westminster. Despite deciding to not be involved, the permeating nature of this culture means that for him, he cannot completely ignore the consequences of this environment. A few months before treatment begun, </a:t>
            </a:r>
            <a:r>
              <a:rPr lang="en-GB" sz="1400" dirty="0" err="1"/>
              <a:t>Farid</a:t>
            </a:r>
            <a:r>
              <a:rPr lang="en-GB" sz="1400" dirty="0"/>
              <a:t> had been the victim of armed robbery and had experienced the murder of a friend. He has also experienced being stopped and searched by the Police in the local area of his school a high number of times, resulting in distrust in authority. </a:t>
            </a:r>
          </a:p>
          <a:p>
            <a:r>
              <a:rPr lang="en-GB" sz="1400" dirty="0"/>
              <a:t> </a:t>
            </a:r>
          </a:p>
          <a:p>
            <a:r>
              <a:rPr lang="en-GB" sz="1400" dirty="0" err="1"/>
              <a:t>Farid’s</a:t>
            </a:r>
            <a:r>
              <a:rPr lang="en-GB" sz="1400" dirty="0"/>
              <a:t> desire to have academic success that would later lead to a career where he can help others is both a goal and protective factor.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2028381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841001"/>
            <a:ext cx="6858000" cy="718297"/>
          </a:xfrm>
        </p:spPr>
        <p:txBody>
          <a:bodyPr/>
          <a:lstStyle/>
          <a:p>
            <a:r>
              <a:rPr lang="en-GB" sz="2000" dirty="0"/>
              <a:t>Adapting Therapy </a:t>
            </a:r>
            <a:endParaRPr lang="en-US" sz="2000" dirty="0"/>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407487"/>
            <a:ext cx="6858000" cy="510960"/>
          </a:xfrm>
        </p:spPr>
        <p:txBody>
          <a:bodyPr/>
          <a:lstStyle/>
          <a:p>
            <a:br>
              <a:rPr lang="en-GB" sz="1600" dirty="0"/>
            </a:br>
            <a:r>
              <a:rPr lang="en-GB" sz="1600" b="1" dirty="0"/>
              <a:t>Space was given </a:t>
            </a:r>
            <a:r>
              <a:rPr lang="en-GB" sz="1600" dirty="0"/>
              <a:t>during sessions for </a:t>
            </a:r>
            <a:r>
              <a:rPr lang="en-GB" sz="1600" dirty="0" err="1"/>
              <a:t>Farid</a:t>
            </a:r>
            <a:r>
              <a:rPr lang="en-GB" sz="1600" dirty="0"/>
              <a:t> to reflect on his feelings about gang culture in West London and how he felt being stopped and searched had impacted his mental health. </a:t>
            </a:r>
          </a:p>
          <a:p>
            <a:r>
              <a:rPr lang="en-GB" sz="1600" dirty="0"/>
              <a:t>The practitioner asked about ethnicity, culture and background and used this knowledge to help </a:t>
            </a:r>
            <a:r>
              <a:rPr lang="en-GB" sz="1600" dirty="0" err="1"/>
              <a:t>Farid</a:t>
            </a:r>
            <a:r>
              <a:rPr lang="en-GB" sz="1600" dirty="0"/>
              <a:t> in considering his values and therefore what pleasurable activities he could take part in that would help improve his wellbeing. </a:t>
            </a:r>
            <a:r>
              <a:rPr lang="en-GB" sz="1600" dirty="0" err="1"/>
              <a:t>Farid</a:t>
            </a:r>
            <a:r>
              <a:rPr lang="en-GB" sz="1600" dirty="0"/>
              <a:t> was given the space to reflect on the role of his faith in his wellbeing and the stigma prevalent in his culture.</a:t>
            </a:r>
          </a:p>
          <a:p>
            <a:endParaRPr lang="en-GB" sz="1600" dirty="0"/>
          </a:p>
          <a:p>
            <a:r>
              <a:rPr lang="en-GB" sz="1600" dirty="0" err="1"/>
              <a:t>Farid</a:t>
            </a:r>
            <a:r>
              <a:rPr lang="en-GB" sz="1600" dirty="0"/>
              <a:t> found it challenging to complete the weekly activity diaries due to his additional household responsibilities. Rather than allowing this to be a barrier for treatment, space was given for </a:t>
            </a:r>
            <a:r>
              <a:rPr lang="en-GB" sz="1600" dirty="0" err="1"/>
              <a:t>Farid</a:t>
            </a:r>
            <a:r>
              <a:rPr lang="en-GB" sz="1600" dirty="0"/>
              <a:t> to speak in depth about the activities he had done in the past week from what he could recall.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105186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841001"/>
            <a:ext cx="6858000" cy="718297"/>
          </a:xfrm>
        </p:spPr>
        <p:txBody>
          <a:bodyPr/>
          <a:lstStyle/>
          <a:p>
            <a:r>
              <a:rPr lang="en-US" sz="2000" dirty="0"/>
              <a:t>Results</a:t>
            </a:r>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407487"/>
            <a:ext cx="6858000" cy="510960"/>
          </a:xfrm>
        </p:spPr>
        <p:txBody>
          <a:bodyPr/>
          <a:lstStyle/>
          <a:p>
            <a:br>
              <a:rPr lang="en-GB" sz="1600" dirty="0"/>
            </a:br>
            <a:r>
              <a:rPr lang="en-GB" sz="1600" dirty="0"/>
              <a:t>ROMS demonstrated a reduction in depression scores. </a:t>
            </a:r>
            <a:r>
              <a:rPr lang="en-GB" sz="1600" dirty="0" err="1"/>
              <a:t>Farid</a:t>
            </a:r>
            <a:r>
              <a:rPr lang="en-GB" sz="1600" dirty="0"/>
              <a:t> spoke of having learnt methods of increasing his motivation and that consequently he had been more sociable and had been better managing his studies. </a:t>
            </a:r>
            <a:r>
              <a:rPr lang="en-GB" sz="1600" dirty="0" err="1"/>
              <a:t>Farid</a:t>
            </a:r>
            <a:r>
              <a:rPr lang="en-GB" sz="1600" dirty="0"/>
              <a:t> had gone back to doing the activities that were pleasurable and rewarding for him such a religious activities and spending listening to music. </a:t>
            </a:r>
            <a:r>
              <a:rPr lang="en-GB" sz="1600" dirty="0" err="1"/>
              <a:t>Farid</a:t>
            </a:r>
            <a:r>
              <a:rPr lang="en-GB" sz="1600" dirty="0"/>
              <a:t> had also learnt how to create and implement a routine in his life and discovered how much this helped him better manage the different aspects of his life and not feel overwhelmed. Overall, </a:t>
            </a:r>
            <a:r>
              <a:rPr lang="en-GB" sz="1600" dirty="0" err="1"/>
              <a:t>Farid</a:t>
            </a:r>
            <a:r>
              <a:rPr lang="en-GB" sz="1600" dirty="0"/>
              <a:t> had been feeling much better emotionally which helped him to feel more helpful about his upcoming academic assessments.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4177415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8377-BA30-474C-B6EF-CDEFEE0213DA}"/>
              </a:ext>
            </a:extLst>
          </p:cNvPr>
          <p:cNvSpPr>
            <a:spLocks noGrp="1"/>
          </p:cNvSpPr>
          <p:nvPr>
            <p:ph type="ctrTitle"/>
          </p:nvPr>
        </p:nvSpPr>
        <p:spPr/>
        <p:txBody>
          <a:bodyPr/>
          <a:lstStyle/>
          <a:p>
            <a:r>
              <a:rPr lang="en-US" dirty="0"/>
              <a:t>Statistics</a:t>
            </a:r>
          </a:p>
        </p:txBody>
      </p:sp>
      <p:pic>
        <p:nvPicPr>
          <p:cNvPr id="3" name="Picture 2"/>
          <p:cNvPicPr>
            <a:picLocks noChangeAspect="1"/>
          </p:cNvPicPr>
          <p:nvPr/>
        </p:nvPicPr>
        <p:blipFill>
          <a:blip r:embed="rId2"/>
          <a:stretch>
            <a:fillRect/>
          </a:stretch>
        </p:blipFill>
        <p:spPr>
          <a:xfrm>
            <a:off x="6481823" y="1"/>
            <a:ext cx="2662177" cy="940850"/>
          </a:xfrm>
          <a:prstGeom prst="rect">
            <a:avLst/>
          </a:prstGeom>
        </p:spPr>
      </p:pic>
    </p:spTree>
    <p:extLst>
      <p:ext uri="{BB962C8B-B14F-4D97-AF65-F5344CB8AC3E}">
        <p14:creationId xmlns:p14="http://schemas.microsoft.com/office/powerpoint/2010/main" val="3729071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354576" y="841001"/>
            <a:ext cx="6858000" cy="718297"/>
          </a:xfrm>
        </p:spPr>
        <p:txBody>
          <a:bodyPr/>
          <a:lstStyle/>
          <a:p>
            <a:r>
              <a:rPr lang="en-US" sz="2000" dirty="0"/>
              <a:t>1. Ethnicity</a:t>
            </a:r>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354576" y="4625844"/>
            <a:ext cx="6858000" cy="510960"/>
          </a:xfrm>
        </p:spPr>
        <p:txBody>
          <a:bodyPr/>
          <a:lstStyle/>
          <a:p>
            <a:r>
              <a:rPr lang="en-US" sz="1200" dirty="0"/>
              <a:t>January 2020- July 23rd 2021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graphicFrame>
        <p:nvGraphicFramePr>
          <p:cNvPr id="6" name="Chart 5">
            <a:extLst>
              <a:ext uri="{FF2B5EF4-FFF2-40B4-BE49-F238E27FC236}">
                <a16:creationId xmlns:a16="http://schemas.microsoft.com/office/drawing/2014/main" id="{0A611B90-7F2C-4A4E-A3B3-4C7FEA632A44}"/>
              </a:ext>
            </a:extLst>
          </p:cNvPr>
          <p:cNvGraphicFramePr/>
          <p:nvPr>
            <p:extLst>
              <p:ext uri="{D42A27DB-BD31-4B8C-83A1-F6EECF244321}">
                <p14:modId xmlns:p14="http://schemas.microsoft.com/office/powerpoint/2010/main" val="1015288257"/>
              </p:ext>
            </p:extLst>
          </p:nvPr>
        </p:nvGraphicFramePr>
        <p:xfrm>
          <a:off x="354576" y="1559298"/>
          <a:ext cx="6671257" cy="29240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0955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841001"/>
            <a:ext cx="6858000" cy="718297"/>
          </a:xfrm>
        </p:spPr>
        <p:txBody>
          <a:bodyPr/>
          <a:lstStyle/>
          <a:p>
            <a:r>
              <a:rPr lang="en-GB" sz="2000" dirty="0"/>
              <a:t>2. Ethnicity</a:t>
            </a:r>
            <a:endParaRPr lang="en-US" sz="2000" dirty="0"/>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331803" y="4836471"/>
            <a:ext cx="6858000" cy="510960"/>
          </a:xfrm>
        </p:spPr>
        <p:txBody>
          <a:bodyPr/>
          <a:lstStyle/>
          <a:p>
            <a:r>
              <a:rPr lang="en-GB" sz="1200" dirty="0"/>
              <a:t>January 2020- July 23</a:t>
            </a:r>
            <a:r>
              <a:rPr lang="en-GB" sz="1200" baseline="30000" dirty="0"/>
              <a:t>rd</a:t>
            </a:r>
            <a:r>
              <a:rPr lang="en-GB" sz="1200" dirty="0"/>
              <a:t> 2021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graphicFrame>
        <p:nvGraphicFramePr>
          <p:cNvPr id="9" name="Chart 8">
            <a:extLst>
              <a:ext uri="{FF2B5EF4-FFF2-40B4-BE49-F238E27FC236}">
                <a16:creationId xmlns:a16="http://schemas.microsoft.com/office/drawing/2014/main" id="{A3F9BAF0-8293-40BA-BDEF-DC377D44CC65}"/>
              </a:ext>
            </a:extLst>
          </p:cNvPr>
          <p:cNvGraphicFramePr/>
          <p:nvPr>
            <p:extLst>
              <p:ext uri="{D42A27DB-BD31-4B8C-83A1-F6EECF244321}">
                <p14:modId xmlns:p14="http://schemas.microsoft.com/office/powerpoint/2010/main" val="3573645469"/>
              </p:ext>
            </p:extLst>
          </p:nvPr>
        </p:nvGraphicFramePr>
        <p:xfrm>
          <a:off x="482173" y="1502027"/>
          <a:ext cx="6439487" cy="33917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7714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841001"/>
            <a:ext cx="6858000" cy="718297"/>
          </a:xfrm>
        </p:spPr>
        <p:txBody>
          <a:bodyPr/>
          <a:lstStyle/>
          <a:p>
            <a:r>
              <a:rPr lang="en-GB" sz="2000" dirty="0"/>
              <a:t>3. Deprivation</a:t>
            </a:r>
            <a:endParaRPr lang="en-US" sz="2000" dirty="0"/>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331803" y="4587745"/>
            <a:ext cx="6858000" cy="510960"/>
          </a:xfrm>
        </p:spPr>
        <p:txBody>
          <a:bodyPr/>
          <a:lstStyle/>
          <a:p>
            <a:r>
              <a:rPr lang="en-GB" sz="1200" dirty="0"/>
              <a:t>January 2020- July 23</a:t>
            </a:r>
            <a:r>
              <a:rPr lang="en-GB" sz="1200" baseline="30000" dirty="0"/>
              <a:t>rd</a:t>
            </a:r>
            <a:r>
              <a:rPr lang="en-GB" sz="1200" dirty="0"/>
              <a:t> 2021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pic>
        <p:nvPicPr>
          <p:cNvPr id="7" name="Picture 6"/>
          <p:cNvPicPr>
            <a:picLocks noChangeAspect="1"/>
          </p:cNvPicPr>
          <p:nvPr/>
        </p:nvPicPr>
        <p:blipFill>
          <a:blip r:embed="rId4"/>
          <a:stretch>
            <a:fillRect/>
          </a:stretch>
        </p:blipFill>
        <p:spPr>
          <a:xfrm>
            <a:off x="482174" y="1586683"/>
            <a:ext cx="5215907" cy="3001062"/>
          </a:xfrm>
          <a:prstGeom prst="rect">
            <a:avLst/>
          </a:prstGeom>
        </p:spPr>
      </p:pic>
    </p:spTree>
    <p:extLst>
      <p:ext uri="{BB962C8B-B14F-4D97-AF65-F5344CB8AC3E}">
        <p14:creationId xmlns:p14="http://schemas.microsoft.com/office/powerpoint/2010/main" val="1604952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331803" y="1646775"/>
            <a:ext cx="6858000" cy="718297"/>
          </a:xfrm>
        </p:spPr>
        <p:txBody>
          <a:bodyPr/>
          <a:lstStyle/>
          <a:p>
            <a:r>
              <a:rPr lang="en-GB" sz="2000" dirty="0"/>
              <a:t>Concluding Remarks</a:t>
            </a:r>
            <a:br>
              <a:rPr lang="en-GB" sz="2000" dirty="0"/>
            </a:br>
            <a:r>
              <a:rPr lang="en-GB" sz="2000" dirty="0"/>
              <a:t>Reflection and take home messages from diversity training received on 09/03/2022</a:t>
            </a:r>
            <a:br>
              <a:rPr lang="en-GB" sz="2000" dirty="0"/>
            </a:br>
            <a:endParaRPr lang="en-US" sz="2000" dirty="0"/>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331803" y="2005924"/>
            <a:ext cx="6858000" cy="510960"/>
          </a:xfrm>
        </p:spPr>
        <p:txBody>
          <a:bodyPr/>
          <a:lstStyle/>
          <a:p>
            <a:br>
              <a:rPr lang="en-GB" sz="1600" dirty="0"/>
            </a:br>
            <a:r>
              <a:rPr lang="en-GB" sz="1600" dirty="0"/>
              <a:t>As a team we have been using reflective practice as a platform to consider our level of comfort/discomfort in discussing race related themes with our clients.</a:t>
            </a:r>
          </a:p>
          <a:p>
            <a:r>
              <a:rPr lang="en-GB" sz="1600" dirty="0"/>
              <a:t>The team has now received training from </a:t>
            </a:r>
            <a:r>
              <a:rPr lang="en-GB" sz="1600" dirty="0" err="1"/>
              <a:t>KaeMoTherapy</a:t>
            </a:r>
            <a:r>
              <a:rPr lang="en-GB" sz="1600" dirty="0"/>
              <a:t>. The aim was to equip the team with practical tools that can help us to confidently explore race in the therapeutic rapport.</a:t>
            </a:r>
          </a:p>
          <a:p>
            <a:r>
              <a:rPr lang="en-GB" sz="1600" dirty="0"/>
              <a:t>I am proud to say that as a team, we have greatly benefitted from the training and there is a collective excitement around putting the knowledge learnt into practice, as well as continuing to make good use of supervision.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835998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331803" y="2365001"/>
            <a:ext cx="6858000" cy="718297"/>
          </a:xfrm>
        </p:spPr>
        <p:txBody>
          <a:bodyPr/>
          <a:lstStyle/>
          <a:p>
            <a:r>
              <a:rPr lang="en-GB" sz="3200" dirty="0"/>
              <a:t>Thank you very much for listening!</a:t>
            </a:r>
            <a:br>
              <a:rPr lang="en-GB" sz="2000" dirty="0"/>
            </a:br>
            <a:br>
              <a:rPr lang="en-GB" sz="2000" dirty="0"/>
            </a:br>
            <a:r>
              <a:rPr lang="en-GB" sz="2000" b="0" dirty="0"/>
              <a:t>This is not just a project, but it is a work in progress, an ongoing mission for the team.</a:t>
            </a:r>
            <a:endParaRPr lang="en-US" sz="2000" dirty="0"/>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331803" y="3083298"/>
            <a:ext cx="6858000" cy="510960"/>
          </a:xfrm>
        </p:spPr>
        <p:txBody>
          <a:bodyPr/>
          <a:lstStyle/>
          <a:p>
            <a:br>
              <a:rPr lang="en-GB" sz="2400" dirty="0"/>
            </a:br>
            <a:r>
              <a:rPr lang="en-GB" sz="2400" dirty="0"/>
              <a:t>Any questions?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94814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BA62F-C3E5-BE43-84CE-CB8327B803DB}"/>
              </a:ext>
            </a:extLst>
          </p:cNvPr>
          <p:cNvSpPr>
            <a:spLocks noGrp="1"/>
          </p:cNvSpPr>
          <p:nvPr>
            <p:ph type="ctrTitle"/>
          </p:nvPr>
        </p:nvSpPr>
        <p:spPr>
          <a:xfrm>
            <a:off x="124825" y="1079513"/>
            <a:ext cx="6858000" cy="1214219"/>
          </a:xfrm>
        </p:spPr>
        <p:txBody>
          <a:bodyPr/>
          <a:lstStyle/>
          <a:p>
            <a:pPr algn="ctr"/>
            <a:r>
              <a:rPr lang="en-US" sz="2800" dirty="0"/>
              <a:t>CELEBRATNG DIVERSITY at BWW Mind</a:t>
            </a:r>
          </a:p>
        </p:txBody>
      </p:sp>
      <p:sp>
        <p:nvSpPr>
          <p:cNvPr id="3" name="Subtitle 2">
            <a:extLst>
              <a:ext uri="{FF2B5EF4-FFF2-40B4-BE49-F238E27FC236}">
                <a16:creationId xmlns:a16="http://schemas.microsoft.com/office/drawing/2014/main" id="{46900D0C-C1F1-884D-922C-726493782572}"/>
              </a:ext>
            </a:extLst>
          </p:cNvPr>
          <p:cNvSpPr>
            <a:spLocks noGrp="1"/>
          </p:cNvSpPr>
          <p:nvPr>
            <p:ph type="subTitle" idx="1"/>
          </p:nvPr>
        </p:nvSpPr>
        <p:spPr>
          <a:xfrm>
            <a:off x="219919" y="2356361"/>
            <a:ext cx="6858000" cy="510960"/>
          </a:xfrm>
        </p:spPr>
        <p:txBody>
          <a:bodyPr/>
          <a:lstStyle/>
          <a:p>
            <a:r>
              <a:rPr lang="en-US" sz="2400" dirty="0"/>
              <a:t>Cristina Eddo, EMHP</a:t>
            </a:r>
          </a:p>
          <a:p>
            <a:r>
              <a:rPr lang="en-US" sz="2400" dirty="0"/>
              <a:t>Ayla Mammadova, Clinical Lead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19" y="160998"/>
            <a:ext cx="3067291" cy="1086543"/>
          </a:xfrm>
          <a:prstGeom prst="rect">
            <a:avLst/>
          </a:prstGeom>
        </p:spPr>
      </p:pic>
    </p:spTree>
    <p:extLst>
      <p:ext uri="{BB962C8B-B14F-4D97-AF65-F5344CB8AC3E}">
        <p14:creationId xmlns:p14="http://schemas.microsoft.com/office/powerpoint/2010/main" val="567709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841001"/>
            <a:ext cx="6858000" cy="718297"/>
          </a:xfrm>
        </p:spPr>
        <p:txBody>
          <a:bodyPr/>
          <a:lstStyle/>
          <a:p>
            <a:r>
              <a:rPr lang="en-GB" sz="2000" dirty="0"/>
              <a:t>4. Workforce and staffing</a:t>
            </a:r>
            <a:endParaRPr lang="en-US" sz="2000" dirty="0"/>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407487"/>
            <a:ext cx="6858000" cy="510960"/>
          </a:xfrm>
        </p:spPr>
        <p:txBody>
          <a:bodyPr/>
          <a:lstStyle/>
          <a:p>
            <a:br>
              <a:rPr lang="en-GB" sz="1600" dirty="0"/>
            </a:br>
            <a:r>
              <a:rPr lang="en-GB" sz="1600" dirty="0"/>
              <a:t>• There has been some reflection on difficulty in recruitment of EMHPs and wider issues in lack of diversity within the field of Psychology that can also be reflected in the senior management group.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3326960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841001"/>
            <a:ext cx="6858000" cy="718297"/>
          </a:xfrm>
        </p:spPr>
        <p:txBody>
          <a:bodyPr/>
          <a:lstStyle/>
          <a:p>
            <a:r>
              <a:rPr lang="en-US" sz="2000" dirty="0"/>
              <a:t>Introduction</a:t>
            </a:r>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407487"/>
            <a:ext cx="6858000" cy="510960"/>
          </a:xfrm>
        </p:spPr>
        <p:txBody>
          <a:bodyPr/>
          <a:lstStyle/>
          <a:p>
            <a:br>
              <a:rPr lang="en-GB" sz="1600" dirty="0"/>
            </a:br>
            <a:r>
              <a:rPr lang="en-GB" sz="1600" dirty="0"/>
              <a:t>My name is Cristina and I am an Educational Mental Health Practitioner and I am from Mind in Westminster, Brent and </a:t>
            </a:r>
            <a:r>
              <a:rPr lang="en-GB" sz="1600" dirty="0" err="1"/>
              <a:t>Wandsworth</a:t>
            </a:r>
            <a:r>
              <a:rPr lang="en-GB" sz="1600" dirty="0"/>
              <a:t>. I work with various Primary and Secondary schools across Central London, delivering 1:1 and group self-guided sessions around anxiety, low mood and challenging behaviour for young people and their parents. </a:t>
            </a:r>
            <a:br>
              <a:rPr lang="en-GB" sz="1600" dirty="0"/>
            </a:br>
            <a:br>
              <a:rPr lang="en-GB" sz="1600" dirty="0"/>
            </a:br>
            <a:r>
              <a:rPr lang="en-GB" sz="1600" dirty="0"/>
              <a:t>I am passionate about what I do, as I believe that mental health is a fundamental area of our lives that must be prioritised and looked after. I also love public speaking, so I enjoy delivering mental health related workshops for schools as part of my job!</a:t>
            </a:r>
            <a:br>
              <a:rPr lang="en-GB" sz="1600" dirty="0"/>
            </a:br>
            <a:br>
              <a:rPr lang="en-GB" sz="1600" dirty="0"/>
            </a:br>
            <a:r>
              <a:rPr lang="en-GB" sz="1600" dirty="0"/>
              <a:t>As a team of mental health practitioners and clinical supervisors, we work across 33 schools in Westminster.</a:t>
            </a:r>
            <a:br>
              <a:rPr lang="en-GB" sz="1600" dirty="0"/>
            </a:br>
            <a:br>
              <a:rPr lang="en-GB" sz="1600" dirty="0"/>
            </a:br>
            <a:r>
              <a:rPr lang="en-GB" sz="1600" dirty="0"/>
              <a:t>Ayla, our Clinical Lead, is here with me today.</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1296026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1200149"/>
            <a:ext cx="6858000" cy="718297"/>
          </a:xfrm>
        </p:spPr>
        <p:txBody>
          <a:bodyPr/>
          <a:lstStyle/>
          <a:p>
            <a:r>
              <a:rPr lang="en-GB" sz="2000" dirty="0"/>
              <a:t>Diversity project- 2019-2022 a Journey</a:t>
            </a:r>
            <a:endParaRPr lang="en-US" sz="2000" dirty="0"/>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918447"/>
            <a:ext cx="6858000" cy="510960"/>
          </a:xfrm>
        </p:spPr>
        <p:txBody>
          <a:bodyPr/>
          <a:lstStyle/>
          <a:p>
            <a:pPr marL="285750" indent="-285750">
              <a:buFont typeface="Arial" panose="020B0604020202020204" pitchFamily="34" charset="0"/>
              <a:buChar char="•"/>
            </a:pPr>
            <a:r>
              <a:rPr lang="en-GB" sz="1600" dirty="0"/>
              <a:t>2019- EMHPs started training and supervisors were recruited</a:t>
            </a:r>
          </a:p>
          <a:p>
            <a:pPr marL="285750" indent="-285750">
              <a:buFont typeface="Arial" panose="020B0604020202020204" pitchFamily="34" charset="0"/>
              <a:buChar char="•"/>
            </a:pPr>
            <a:r>
              <a:rPr lang="en-GB" sz="1600" dirty="0"/>
              <a:t>2020- EMHPs qualified</a:t>
            </a:r>
          </a:p>
          <a:p>
            <a:pPr marL="285750" indent="-285750">
              <a:buFont typeface="Arial" panose="020B0604020202020204" pitchFamily="34" charset="0"/>
              <a:buChar char="•"/>
            </a:pPr>
            <a:r>
              <a:rPr lang="en-GB" sz="1600" dirty="0"/>
              <a:t>Between 2020 and 2021 the theme of diversity emerged as a real need to address. This was particularly triggered as a result of the injustice faced by George Floyd.</a:t>
            </a:r>
          </a:p>
          <a:p>
            <a:pPr marL="285750" indent="-285750">
              <a:buFont typeface="Arial" panose="020B0604020202020204" pitchFamily="34" charset="0"/>
              <a:buChar char="•"/>
            </a:pPr>
            <a:r>
              <a:rPr lang="en-GB" sz="1600" dirty="0"/>
              <a:t>Early 2021- A colleague took it upon her self to commence an audit of our service based on the BACBP Positive Practice Audit.</a:t>
            </a:r>
          </a:p>
          <a:p>
            <a:pPr marL="285750" indent="-285750">
              <a:buFont typeface="Arial" panose="020B0604020202020204" pitchFamily="34" charset="0"/>
              <a:buChar char="•"/>
            </a:pPr>
            <a:r>
              <a:rPr lang="en-GB" sz="1600" dirty="0"/>
              <a:t>End of 2021 – The diversity project group commenced, which aims to make the team more culturally competent. This is a work in progress,  as we continue to develop on this area.</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1369212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1200149"/>
            <a:ext cx="6858000" cy="718297"/>
          </a:xfrm>
        </p:spPr>
        <p:txBody>
          <a:bodyPr/>
          <a:lstStyle/>
          <a:p>
            <a:r>
              <a:rPr lang="en-US" sz="2000" dirty="0"/>
              <a:t>The Purpose</a:t>
            </a:r>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918447"/>
            <a:ext cx="6858000" cy="510960"/>
          </a:xfrm>
        </p:spPr>
        <p:txBody>
          <a:bodyPr/>
          <a:lstStyle/>
          <a:p>
            <a:br>
              <a:rPr lang="en-GB" sz="1600" dirty="0"/>
            </a:br>
            <a:r>
              <a:rPr lang="en-GB" sz="1600" dirty="0"/>
              <a:t>Our vision as a team is to be able to have a workforce that is confident and skilled at meeting the emotional needs of a diverse population within the framework of our practice.</a:t>
            </a:r>
          </a:p>
          <a:p>
            <a:r>
              <a:rPr lang="en-GB" sz="1600" dirty="0"/>
              <a:t>The purpose of the diversity project is to be able to invest time into discussing what the team needs in order to move closer to our overall vision.</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1914300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8377-BA30-474C-B6EF-CDEFEE0213DA}"/>
              </a:ext>
            </a:extLst>
          </p:cNvPr>
          <p:cNvSpPr>
            <a:spLocks noGrp="1"/>
          </p:cNvSpPr>
          <p:nvPr>
            <p:ph type="ctrTitle"/>
          </p:nvPr>
        </p:nvSpPr>
        <p:spPr/>
        <p:txBody>
          <a:bodyPr/>
          <a:lstStyle/>
          <a:p>
            <a:r>
              <a:rPr lang="en-GB" sz="3600" dirty="0"/>
              <a:t>Audit main areas of development</a:t>
            </a:r>
            <a:br>
              <a:rPr lang="en-GB" sz="4000" dirty="0"/>
            </a:br>
            <a:br>
              <a:rPr lang="en-GB" sz="4000" dirty="0"/>
            </a:br>
            <a:br>
              <a:rPr lang="en-US" sz="4000" dirty="0"/>
            </a:br>
            <a:r>
              <a:rPr lang="en-GB" sz="2000" dirty="0"/>
              <a:t>https://www.babcp.com/Therapists/BAME-Positive-Practice-Guide</a:t>
            </a:r>
            <a:br>
              <a:rPr lang="en-US" sz="4000" dirty="0"/>
            </a:br>
            <a:endParaRPr lang="en-US" dirty="0"/>
          </a:p>
        </p:txBody>
      </p:sp>
      <p:pic>
        <p:nvPicPr>
          <p:cNvPr id="3" name="Picture 2"/>
          <p:cNvPicPr/>
          <p:nvPr/>
        </p:nvPicPr>
        <p:blipFill rotWithShape="1">
          <a:blip r:embed="rId2"/>
          <a:srcRect l="557" t="21302" r="46381" b="43394"/>
          <a:stretch/>
        </p:blipFill>
        <p:spPr bwMode="auto">
          <a:xfrm>
            <a:off x="6528122" y="1"/>
            <a:ext cx="2615878" cy="7523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9522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841001"/>
            <a:ext cx="6858000" cy="718297"/>
          </a:xfrm>
        </p:spPr>
        <p:txBody>
          <a:bodyPr/>
          <a:lstStyle/>
          <a:p>
            <a:r>
              <a:rPr lang="en-US" sz="2000" dirty="0"/>
              <a:t>1. Improving Access</a:t>
            </a:r>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740306"/>
            <a:ext cx="6858000" cy="510960"/>
          </a:xfrm>
        </p:spPr>
        <p:txBody>
          <a:bodyPr/>
          <a:lstStyle/>
          <a:p>
            <a:pPr marL="285750" lvl="0" indent="-285750">
              <a:buFont typeface="Arial" panose="020B0604020202020204" pitchFamily="34" charset="0"/>
              <a:buChar char="•"/>
            </a:pPr>
            <a:r>
              <a:rPr lang="en-GB" sz="1600" dirty="0">
                <a:solidFill>
                  <a:schemeClr val="tx2">
                    <a:lumMod val="40000"/>
                    <a:lumOff val="60000"/>
                  </a:schemeClr>
                </a:solidFill>
              </a:rPr>
              <a:t>Asking for ethnicity of all clients to help understand what ethnicities ‘other’ is made up of </a:t>
            </a:r>
          </a:p>
          <a:p>
            <a:pPr marL="285750" lvl="0" indent="-285750">
              <a:buFont typeface="Arial" panose="020B0604020202020204" pitchFamily="34" charset="0"/>
              <a:buChar char="•"/>
            </a:pPr>
            <a:r>
              <a:rPr lang="en-GB" sz="1600" dirty="0">
                <a:solidFill>
                  <a:schemeClr val="tx2">
                    <a:lumMod val="40000"/>
                    <a:lumOff val="60000"/>
                  </a:schemeClr>
                </a:solidFill>
              </a:rPr>
              <a:t>Find ways of comparing referral statistics to the demographic of each individual school we are in (even if only can be done roughly) and discussing this with mental health leads </a:t>
            </a:r>
          </a:p>
          <a:p>
            <a:pPr marL="285750" lvl="0" indent="-285750">
              <a:buFont typeface="Arial" panose="020B0604020202020204" pitchFamily="34" charset="0"/>
              <a:buChar char="•"/>
            </a:pPr>
            <a:r>
              <a:rPr lang="en-GB" sz="1600" dirty="0">
                <a:solidFill>
                  <a:schemeClr val="tx2">
                    <a:lumMod val="40000"/>
                    <a:lumOff val="60000"/>
                  </a:schemeClr>
                </a:solidFill>
              </a:rPr>
              <a:t>Getting SPSS to allow us to compare outcomes for different people groups </a:t>
            </a:r>
          </a:p>
          <a:p>
            <a:pPr marL="285750" lvl="0" indent="-285750">
              <a:buFont typeface="Arial" panose="020B0604020202020204" pitchFamily="34" charset="0"/>
              <a:buChar char="•"/>
            </a:pPr>
            <a:r>
              <a:rPr lang="en-GB" sz="1600" dirty="0">
                <a:solidFill>
                  <a:schemeClr val="tx2">
                    <a:lumMod val="40000"/>
                    <a:lumOff val="60000"/>
                  </a:schemeClr>
                </a:solidFill>
              </a:rPr>
              <a:t>Establish the main languages spoken in the community we work in </a:t>
            </a:r>
          </a:p>
          <a:p>
            <a:pPr marL="285750" lvl="0" indent="-285750">
              <a:buFont typeface="Arial" panose="020B0604020202020204" pitchFamily="34" charset="0"/>
              <a:buChar char="•"/>
            </a:pPr>
            <a:r>
              <a:rPr lang="en-GB" sz="1600" dirty="0">
                <a:solidFill>
                  <a:schemeClr val="tx2">
                    <a:lumMod val="40000"/>
                    <a:lumOff val="60000"/>
                  </a:schemeClr>
                </a:solidFill>
              </a:rPr>
              <a:t>Liaise with MHST that are creating information leaflets in community languages that we could use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1785817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871774"/>
            <a:ext cx="6858000" cy="718297"/>
          </a:xfrm>
        </p:spPr>
        <p:txBody>
          <a:bodyPr/>
          <a:lstStyle/>
          <a:p>
            <a:r>
              <a:rPr lang="en-US" sz="2000" dirty="0"/>
              <a:t>2. Adapting Therapy</a:t>
            </a:r>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781980"/>
            <a:ext cx="6858000" cy="510960"/>
          </a:xfrm>
        </p:spPr>
        <p:txBody>
          <a:bodyPr/>
          <a:lstStyle/>
          <a:p>
            <a:pPr marL="285750" lvl="0" indent="-285750">
              <a:buFont typeface="Arial" panose="020B0604020202020204" pitchFamily="34" charset="0"/>
              <a:buChar char="•"/>
            </a:pPr>
            <a:r>
              <a:rPr lang="en-GB" sz="1600" dirty="0">
                <a:solidFill>
                  <a:schemeClr val="tx2">
                    <a:lumMod val="40000"/>
                    <a:lumOff val="60000"/>
                  </a:schemeClr>
                </a:solidFill>
              </a:rPr>
              <a:t>Clinical staff and supervisors accessing CPD which includes working with diversity (therapeutically and in terms of providing supervision) </a:t>
            </a:r>
          </a:p>
          <a:p>
            <a:pPr marL="285750" lvl="0" indent="-285750">
              <a:buFont typeface="Arial" panose="020B0604020202020204" pitchFamily="34" charset="0"/>
              <a:buChar char="•"/>
            </a:pPr>
            <a:r>
              <a:rPr lang="en-GB" sz="1600" dirty="0">
                <a:solidFill>
                  <a:schemeClr val="tx2">
                    <a:lumMod val="40000"/>
                    <a:lumOff val="60000"/>
                  </a:schemeClr>
                </a:solidFill>
              </a:rPr>
              <a:t>Consistent requests for training in cultural competency. Some specific areas of training specified include: managing cultural/familial clashes due to treatment, incorporating matters of diversity into clinical work, understanding how mental health is approached/understood in different cultures, training in how to effectively use an interpreter as part of clinical practice </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3108172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9472-0E27-7C42-975A-E3F715FA8712}"/>
              </a:ext>
            </a:extLst>
          </p:cNvPr>
          <p:cNvSpPr>
            <a:spLocks noGrp="1"/>
          </p:cNvSpPr>
          <p:nvPr>
            <p:ph type="ctrTitle"/>
          </p:nvPr>
        </p:nvSpPr>
        <p:spPr>
          <a:xfrm>
            <a:off x="482174" y="1119175"/>
            <a:ext cx="6858000" cy="718297"/>
          </a:xfrm>
        </p:spPr>
        <p:txBody>
          <a:bodyPr/>
          <a:lstStyle/>
          <a:p>
            <a:r>
              <a:rPr lang="en-GB" sz="2000" dirty="0"/>
              <a:t>3. Improving engagement with service users and communities </a:t>
            </a:r>
            <a:endParaRPr lang="en-US" sz="2000" dirty="0"/>
          </a:p>
        </p:txBody>
      </p:sp>
      <p:sp>
        <p:nvSpPr>
          <p:cNvPr id="3" name="Subtitle 2">
            <a:extLst>
              <a:ext uri="{FF2B5EF4-FFF2-40B4-BE49-F238E27FC236}">
                <a16:creationId xmlns:a16="http://schemas.microsoft.com/office/drawing/2014/main" id="{5AF7B06C-F3A3-7A4E-B374-FE8D21D76C41}"/>
              </a:ext>
            </a:extLst>
          </p:cNvPr>
          <p:cNvSpPr>
            <a:spLocks noGrp="1"/>
          </p:cNvSpPr>
          <p:nvPr>
            <p:ph type="subTitle" idx="1"/>
          </p:nvPr>
        </p:nvSpPr>
        <p:spPr>
          <a:xfrm>
            <a:off x="482174" y="1918447"/>
            <a:ext cx="6858000" cy="510960"/>
          </a:xfrm>
        </p:spPr>
        <p:txBody>
          <a:bodyPr/>
          <a:lstStyle/>
          <a:p>
            <a:pPr marL="285750" indent="-285750">
              <a:buFont typeface="Arial" panose="020B0604020202020204" pitchFamily="34" charset="0"/>
              <a:buChar char="•"/>
            </a:pPr>
            <a:r>
              <a:rPr lang="en-GB" sz="1600" dirty="0"/>
              <a:t>Be more mindful of whether forums are representative. If not, share this information with the team so they can be aware of this when recruiting.</a:t>
            </a:r>
          </a:p>
          <a:p>
            <a:r>
              <a:rPr lang="en-GB" sz="1600" dirty="0"/>
              <a:t>•    Make use of both forums to ask explicit questions about matters of diversity.</a:t>
            </a:r>
          </a:p>
          <a:p>
            <a:endParaRPr lang="en-GB" sz="1600" dirty="0"/>
          </a:p>
          <a:p>
            <a:r>
              <a:rPr lang="en-GB" sz="1600" dirty="0"/>
              <a:t>Whilst the above areas have proven to be more challenging to meet in comparison to the points mentioned in previous slides, we are mindful of the importance of engaging communities and we therefore seek to build on this area of development.</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3" y="138895"/>
            <a:ext cx="2538720" cy="899305"/>
          </a:xfrm>
          <a:prstGeom prst="rect">
            <a:avLst/>
          </a:prstGeom>
        </p:spPr>
      </p:pic>
    </p:spTree>
    <p:extLst>
      <p:ext uri="{BB962C8B-B14F-4D97-AF65-F5344CB8AC3E}">
        <p14:creationId xmlns:p14="http://schemas.microsoft.com/office/powerpoint/2010/main" val="2794318224"/>
      </p:ext>
    </p:extLst>
  </p:cSld>
  <p:clrMapOvr>
    <a:masterClrMapping/>
  </p:clrMapOvr>
</p:sld>
</file>

<file path=ppt/theme/theme1.xml><?xml version="1.0" encoding="utf-8"?>
<a:theme xmlns:a="http://schemas.openxmlformats.org/drawingml/2006/main" name="Mind main background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er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graphy layout - use with set slid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1870</TotalTime>
  <Words>1496</Words>
  <Application>Microsoft Office PowerPoint</Application>
  <PresentationFormat>On-screen Show (16:9)</PresentationFormat>
  <Paragraphs>69</Paragraphs>
  <Slides>20</Slides>
  <Notes>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Times New Roman</vt:lpstr>
      <vt:lpstr>FS Meridian</vt:lpstr>
      <vt:lpstr>Mind Meridian</vt:lpstr>
      <vt:lpstr>Calibri</vt:lpstr>
      <vt:lpstr>Arial</vt:lpstr>
      <vt:lpstr>Mind main backgrounds</vt:lpstr>
      <vt:lpstr>Section breakers</vt:lpstr>
      <vt:lpstr>Highlight pages</vt:lpstr>
      <vt:lpstr>1_Highlight pages</vt:lpstr>
      <vt:lpstr>Photography layout - use with set slides</vt:lpstr>
      <vt:lpstr>PowerPoint Presentation</vt:lpstr>
      <vt:lpstr>CELEBRATNG DIVERSITY at BWW Mind</vt:lpstr>
      <vt:lpstr>Introduction</vt:lpstr>
      <vt:lpstr>Diversity project- 2019-2022 a Journey</vt:lpstr>
      <vt:lpstr>The Purpose</vt:lpstr>
      <vt:lpstr>Audit main areas of development   https://www.babcp.com/Therapists/BAME-Positive-Practice-Guide </vt:lpstr>
      <vt:lpstr>1. Improving Access</vt:lpstr>
      <vt:lpstr>2. Adapting Therapy</vt:lpstr>
      <vt:lpstr>3. Improving engagement with service users and communities </vt:lpstr>
      <vt:lpstr>4. Workforce and staffing</vt:lpstr>
      <vt:lpstr>Audit outcome in context  Diversity Case Study Summary Success Story</vt:lpstr>
      <vt:lpstr>Adapting Therapy </vt:lpstr>
      <vt:lpstr>Results</vt:lpstr>
      <vt:lpstr>Statistics</vt:lpstr>
      <vt:lpstr>1. Ethnicity</vt:lpstr>
      <vt:lpstr>2. Ethnicity</vt:lpstr>
      <vt:lpstr>3. Deprivation</vt:lpstr>
      <vt:lpstr>Concluding Remarks Reflection and take home messages from diversity training received on 09/03/2022 </vt:lpstr>
      <vt:lpstr>Thank you very much for listening!  This is not just a project, but it is a work in progress, an ongoing mission for the team.</vt:lpstr>
      <vt:lpstr>4. Workforce and staffing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Whyte</dc:creator>
  <cp:lastModifiedBy>Erica Deti</cp:lastModifiedBy>
  <cp:revision>137</cp:revision>
  <dcterms:created xsi:type="dcterms:W3CDTF">2021-02-06T18:56:46Z</dcterms:created>
  <dcterms:modified xsi:type="dcterms:W3CDTF">2022-03-22T13:59:53Z</dcterms:modified>
  <cp:contentStatus/>
</cp:coreProperties>
</file>