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4"/>
  </p:sldMasterIdLst>
  <p:notesMasterIdLst>
    <p:notesMasterId r:id="rId20"/>
  </p:notesMasterIdLst>
  <p:sldIdLst>
    <p:sldId id="275" r:id="rId5"/>
    <p:sldId id="279" r:id="rId6"/>
    <p:sldId id="294" r:id="rId7"/>
    <p:sldId id="300" r:id="rId8"/>
    <p:sldId id="287" r:id="rId9"/>
    <p:sldId id="301" r:id="rId10"/>
    <p:sldId id="303" r:id="rId11"/>
    <p:sldId id="302" r:id="rId12"/>
    <p:sldId id="304" r:id="rId13"/>
    <p:sldId id="305" r:id="rId14"/>
    <p:sldId id="306" r:id="rId15"/>
    <p:sldId id="309" r:id="rId16"/>
    <p:sldId id="308" r:id="rId17"/>
    <p:sldId id="310"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est User" initials="G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3EA102-0FA9-B17D-FCC1-B10160001198}" v="2" dt="2021-10-07T14:49:56.6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52"/>
    <p:restoredTop sz="87891"/>
  </p:normalViewPr>
  <p:slideViewPr>
    <p:cSldViewPr snapToGrid="0">
      <p:cViewPr varScale="1">
        <p:scale>
          <a:sx n="70" d="100"/>
          <a:sy n="70" d="100"/>
        </p:scale>
        <p:origin x="51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B73827-8FD3-42CF-9A3C-BAD5D4D6B259}" type="datetimeFigureOut">
              <a:rPr lang="en-GB" smtClean="0"/>
              <a:t>17/12/2021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9CA4F-5373-4264-B830-EA1B2363A7CC}" type="slidenum">
              <a:rPr lang="en-GB" smtClean="0"/>
              <a:t>‹#›</a:t>
            </a:fld>
            <a:endParaRPr lang="en-GB"/>
          </a:p>
        </p:txBody>
      </p:sp>
    </p:spTree>
    <p:extLst>
      <p:ext uri="{BB962C8B-B14F-4D97-AF65-F5344CB8AC3E}">
        <p14:creationId xmlns:p14="http://schemas.microsoft.com/office/powerpoint/2010/main" val="3032632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Small but cohesive PCN</a:t>
            </a:r>
          </a:p>
          <a:p>
            <a:r>
              <a:rPr lang="en-US" dirty="0">
                <a:cs typeface="Calibri"/>
              </a:rPr>
              <a:t>Fostered Trust</a:t>
            </a:r>
          </a:p>
          <a:p>
            <a:r>
              <a:rPr lang="en-US" dirty="0">
                <a:cs typeface="Calibri"/>
              </a:rPr>
              <a:t>Quick to </a:t>
            </a:r>
            <a:r>
              <a:rPr lang="en-US" dirty="0" err="1">
                <a:cs typeface="Calibri"/>
              </a:rPr>
              <a:t>mobilise</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2609CA4F-5373-4264-B830-EA1B2363A7CC}" type="slidenum">
              <a:rPr lang="en-GB" smtClean="0"/>
              <a:t>2</a:t>
            </a:fld>
            <a:endParaRPr lang="en-GB"/>
          </a:p>
        </p:txBody>
      </p:sp>
    </p:spTree>
    <p:extLst>
      <p:ext uri="{BB962C8B-B14F-4D97-AF65-F5344CB8AC3E}">
        <p14:creationId xmlns:p14="http://schemas.microsoft.com/office/powerpoint/2010/main" val="131849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This demonstrates in all of our 3 practices, a higher percentage uptake of cervical screening/practice achievement in the 50-64 years old age group compared to the 25-64 years old age group. There may be a number of reasons for this: </a:t>
            </a:r>
          </a:p>
          <a:p>
            <a:r>
              <a:rPr lang="en-GB" sz="1200" kern="1200" dirty="0">
                <a:solidFill>
                  <a:schemeClr val="tx1"/>
                </a:solidFill>
                <a:effectLst/>
                <a:latin typeface="+mn-lt"/>
                <a:ea typeface="+mn-ea"/>
                <a:cs typeface="+mn-cs"/>
              </a:rPr>
              <a:t>the larger number of patients in the 25-64 year cohort; </a:t>
            </a:r>
          </a:p>
          <a:p>
            <a:r>
              <a:rPr lang="en-GB" sz="1200" kern="1200" dirty="0">
                <a:solidFill>
                  <a:schemeClr val="tx1"/>
                </a:solidFill>
                <a:effectLst/>
                <a:latin typeface="+mn-lt"/>
                <a:ea typeface="+mn-ea"/>
                <a:cs typeface="+mn-cs"/>
              </a:rPr>
              <a:t>the fact that this cohort needs 3 yearly smears compared to 5 yearly smears for the older cohort </a:t>
            </a:r>
          </a:p>
          <a:p>
            <a:r>
              <a:rPr lang="en-GB" sz="1200" kern="1200" dirty="0">
                <a:solidFill>
                  <a:schemeClr val="tx1"/>
                </a:solidFill>
                <a:effectLst/>
                <a:latin typeface="+mn-lt"/>
                <a:ea typeface="+mn-ea"/>
                <a:cs typeface="+mn-cs"/>
              </a:rPr>
              <a:t>and the fact that the younger cohort is likely to represent a greater proportion of the working population, or mothers with parenting commitments, for whom the current in hours timings offered by our practices may not be suitable.</a:t>
            </a:r>
          </a:p>
          <a:p>
            <a:r>
              <a:rPr lang="en-GB" sz="1200" kern="1200" dirty="0">
                <a:solidFill>
                  <a:schemeClr val="tx1"/>
                </a:solidFill>
                <a:effectLst/>
                <a:latin typeface="+mn-lt"/>
                <a:ea typeface="+mn-ea"/>
                <a:cs typeface="+mn-cs"/>
              </a:rPr>
              <a:t>Even booking appointments may present a challenge on the phone, so a greater online accessibility may be helpful</a:t>
            </a:r>
          </a:p>
          <a:p>
            <a:br>
              <a:rPr lang="en-GB" sz="1200" kern="1200" dirty="0">
                <a:solidFill>
                  <a:schemeClr val="tx1"/>
                </a:solidFill>
                <a:effectLst/>
                <a:latin typeface="+mn-lt"/>
                <a:ea typeface="+mn-ea"/>
                <a:cs typeface="+mn-cs"/>
              </a:rPr>
            </a:br>
            <a:r>
              <a:rPr lang="en-GB" sz="1200" u="sng" kern="1200" dirty="0">
                <a:solidFill>
                  <a:schemeClr val="tx1"/>
                </a:solidFill>
                <a:effectLst/>
                <a:latin typeface="+mn-lt"/>
                <a:ea typeface="+mn-ea"/>
                <a:cs typeface="+mn-cs"/>
              </a:rPr>
              <a:t>Trends in cancer screening uptake</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There has been a definite progressive increase in cervical screening uptake in all of our practices, but there is room for improvement in both areas, particularly in terms of cervical screening in the 25-49 years old cohort.</a:t>
            </a:r>
          </a:p>
          <a:p>
            <a:endParaRPr lang="en-US" dirty="0"/>
          </a:p>
        </p:txBody>
      </p:sp>
      <p:sp>
        <p:nvSpPr>
          <p:cNvPr id="4" name="Slide Number Placeholder 3"/>
          <p:cNvSpPr>
            <a:spLocks noGrp="1"/>
          </p:cNvSpPr>
          <p:nvPr>
            <p:ph type="sldNum" sz="quarter" idx="5"/>
          </p:nvPr>
        </p:nvSpPr>
        <p:spPr/>
        <p:txBody>
          <a:bodyPr/>
          <a:lstStyle/>
          <a:p>
            <a:fld id="{2609CA4F-5373-4264-B830-EA1B2363A7CC}" type="slidenum">
              <a:rPr lang="en-GB" smtClean="0"/>
              <a:t>3</a:t>
            </a:fld>
            <a:endParaRPr lang="en-GB"/>
          </a:p>
        </p:txBody>
      </p:sp>
    </p:spTree>
    <p:extLst>
      <p:ext uri="{BB962C8B-B14F-4D97-AF65-F5344CB8AC3E}">
        <p14:creationId xmlns:p14="http://schemas.microsoft.com/office/powerpoint/2010/main" val="375975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While we have all achieved overall QOF targets of at least 80% cervical cytology, we are aware that this does not necessarily translate to 80% of eligible women actually having had cervical screening. This is because many women decline their smear test and we are aware that many do not attend repeated appointments, thus skewing the figures.  </a:t>
            </a:r>
          </a:p>
          <a:p>
            <a:r>
              <a:rPr lang="en-GB" sz="1200" kern="1200" dirty="0">
                <a:solidFill>
                  <a:schemeClr val="tx1"/>
                </a:solidFill>
                <a:effectLst/>
                <a:latin typeface="+mn-lt"/>
                <a:ea typeface="+mn-ea"/>
                <a:cs typeface="+mn-cs"/>
              </a:rPr>
              <a:t>Auditing and understanding the reasons for non-attendance would go a long way, not only in our PCN, but also in other practices/PCNs, to helping practices address and overcome these reasons and barriers. </a:t>
            </a:r>
          </a:p>
          <a:p>
            <a:r>
              <a:rPr lang="en-GB" sz="1200" kern="1200" dirty="0">
                <a:solidFill>
                  <a:schemeClr val="tx1"/>
                </a:solidFill>
                <a:effectLst/>
                <a:latin typeface="+mn-lt"/>
                <a:ea typeface="+mn-ea"/>
                <a:cs typeface="+mn-cs"/>
              </a:rPr>
              <a:t> </a:t>
            </a:r>
            <a:endParaRPr lang="en-GB" b="1" dirty="0"/>
          </a:p>
          <a:p>
            <a:r>
              <a:rPr lang="en-GB" b="1" dirty="0"/>
              <a:t>For Non-Attenders</a:t>
            </a:r>
            <a:endParaRPr lang="en-US" b="1" dirty="0">
              <a:cs typeface="Calibri"/>
            </a:endParaRPr>
          </a:p>
          <a:p>
            <a:r>
              <a:rPr lang="en-GB" dirty="0"/>
              <a:t>we plan to understand and address such barriers. For example, this may include language and cultural barriers. Increasing awareness, addressing fears and </a:t>
            </a:r>
            <a:r>
              <a:rPr lang="en-GB" dirty="0" err="1"/>
              <a:t>mythnusting</a:t>
            </a:r>
            <a:r>
              <a:rPr lang="en-GB" dirty="0"/>
              <a:t>.</a:t>
            </a:r>
            <a:endParaRPr lang="en-GB" dirty="0">
              <a:cs typeface="Calibri"/>
            </a:endParaRPr>
          </a:p>
          <a:p>
            <a:r>
              <a:rPr lang="en-GB" dirty="0"/>
              <a:t>We plan to conduct a survey of repeated non-attenders re any other barriers to understand what </a:t>
            </a:r>
            <a:r>
              <a:rPr lang="en-GB" dirty="0" err="1"/>
              <a:t>prevenst</a:t>
            </a:r>
            <a:r>
              <a:rPr lang="en-GB" dirty="0"/>
              <a:t> them having their smear and what would make them more likely to attend a smear appointment and develop a plan accordingly to improve uptake.</a:t>
            </a:r>
            <a:endParaRPr lang="en-GB" dirty="0">
              <a:cs typeface="Calibri"/>
            </a:endParaRPr>
          </a:p>
          <a:p>
            <a:r>
              <a:rPr lang="en-GB" b="1" dirty="0">
                <a:cs typeface="Calibri"/>
              </a:rPr>
              <a:t>Text Messaging</a:t>
            </a:r>
          </a:p>
          <a:p>
            <a:r>
              <a:rPr lang="en-GB" dirty="0"/>
              <a:t>Reviewing the Prior Notification Lists on Open Exeter and also the lists in the EMIS Library of women eligible for cervical screening, we proactively contact women inviting them to book their cervical screening test, using approved text messaging providers, e.g. MJOG and </a:t>
            </a:r>
            <a:r>
              <a:rPr lang="en-GB" dirty="0" err="1"/>
              <a:t>Accu</a:t>
            </a:r>
            <a:r>
              <a:rPr lang="en-GB" dirty="0"/>
              <a:t> Rx.</a:t>
            </a:r>
            <a:endParaRPr lang="en-GB" dirty="0">
              <a:cs typeface="Calibri"/>
            </a:endParaRPr>
          </a:p>
        </p:txBody>
      </p:sp>
      <p:sp>
        <p:nvSpPr>
          <p:cNvPr id="4" name="Slide Number Placeholder 3"/>
          <p:cNvSpPr>
            <a:spLocks noGrp="1"/>
          </p:cNvSpPr>
          <p:nvPr>
            <p:ph type="sldNum" sz="quarter" idx="5"/>
          </p:nvPr>
        </p:nvSpPr>
        <p:spPr/>
        <p:txBody>
          <a:bodyPr/>
          <a:lstStyle/>
          <a:p>
            <a:fld id="{2609CA4F-5373-4264-B830-EA1B2363A7CC}" type="slidenum">
              <a:rPr lang="en-GB" smtClean="0"/>
              <a:t>5</a:t>
            </a:fld>
            <a:endParaRPr lang="en-GB"/>
          </a:p>
        </p:txBody>
      </p:sp>
    </p:spTree>
    <p:extLst>
      <p:ext uri="{BB962C8B-B14F-4D97-AF65-F5344CB8AC3E}">
        <p14:creationId xmlns:p14="http://schemas.microsoft.com/office/powerpoint/2010/main" val="99127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p>
        </p:txBody>
      </p:sp>
      <p:sp>
        <p:nvSpPr>
          <p:cNvPr id="4" name="Date Placeholder 3"/>
          <p:cNvSpPr>
            <a:spLocks noGrp="1"/>
          </p:cNvSpPr>
          <p:nvPr>
            <p:ph type="dt" sz="half" idx="10"/>
          </p:nvPr>
        </p:nvSpPr>
        <p:spPr/>
        <p:txBody>
          <a:bodyPr/>
          <a:lstStyle/>
          <a:p>
            <a:fld id="{F11D0D61-9252-48D7-8F08-99EA0937F622}" type="datetime1">
              <a:rPr lang="en-GB" smtClean="0"/>
              <a:t>17/12/2021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B090CD-2EC3-4E62-8158-0C986895E342}" type="datetime1">
              <a:rPr lang="en-GB" smtClean="0"/>
              <a:t>17/12/2021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4347DB-1392-41B0-A5BC-D408C110E370}" type="datetime1">
              <a:rPr lang="en-GB" smtClean="0"/>
              <a:t>17/12/2021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28E6FC-3E59-46B8-9113-64168C9DACFE}" type="datetime1">
              <a:rPr lang="en-GB" smtClean="0"/>
              <a:t>17/12/2021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19089C37-D755-4F78-B817-C9CF0D857167}" type="datetime1">
              <a:rPr lang="en-GB" smtClean="0"/>
              <a:t>17/12/2021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17237-C486-4AFE-ACA1-A776BDBE953D}" type="datetime1">
              <a:rPr lang="en-GB" smtClean="0"/>
              <a:t>17/12/2021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10464-A5BB-4652-A9D4-1C51D4291AC8}" type="slidenum">
              <a:rPr lang="en-GB" smtClean="0"/>
              <a:t>‹#›</a:t>
            </a:fld>
            <a:endParaRPr lang="en-GB"/>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4B922C-411E-4E8A-8162-7F32D7B57FC5}" type="datetime1">
              <a:rPr lang="en-GB" smtClean="0"/>
              <a:t>17/12/2021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2F93EF-9DCE-41DD-9E03-A0AAA00CBBCD}" type="datetime1">
              <a:rPr lang="en-GB" smtClean="0"/>
              <a:t>17/12/2021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FCD2EE-F01C-49C7-A616-7BC9062B24D5}" type="datetime1">
              <a:rPr lang="en-GB" smtClean="0"/>
              <a:t>17/12/2021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1AF5E650-5A0E-4602-A3CE-057DF00B319E}" type="datetime1">
              <a:rPr lang="en-GB" smtClean="0"/>
              <a:t>17/12/2021</a:t>
            </a:fld>
            <a:endParaRPr lang="en-GB"/>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GB"/>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D110464-A5BB-4652-A9D4-1C51D4291AC8}"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F56EA7-ED2B-45C0-852A-267939A5A63B}" type="datetime1">
              <a:rPr lang="en-GB" smtClean="0"/>
              <a:t>17/12/2021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10464-A5BB-4652-A9D4-1C51D4291AC8}"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A7D89FD2-4E11-4478-A399-ACFF6FB3A448}" type="datetime1">
              <a:rPr lang="en-GB" smtClean="0"/>
              <a:t>17/12/2021</a:t>
            </a:fld>
            <a:endParaRPr lang="en-GB"/>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GB"/>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D110464-A5BB-4652-A9D4-1C51D4291AC8}"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332656"/>
            <a:ext cx="7056784" cy="2592288"/>
          </a:xfrm>
        </p:spPr>
        <p:txBody>
          <a:bodyPr>
            <a:normAutofit/>
          </a:bodyPr>
          <a:lstStyle/>
          <a:p>
            <a:pPr algn="ctr"/>
            <a:r>
              <a:rPr lang="en-GB" sz="4400" cap="none">
                <a:latin typeface="+mn-lt"/>
                <a:cs typeface="Aharoni" pitchFamily="2" charset="-79"/>
              </a:rPr>
              <a:t>Harrow East </a:t>
            </a:r>
            <a:br>
              <a:rPr lang="en-GB" sz="4400" cap="none">
                <a:latin typeface="+mn-lt"/>
                <a:cs typeface="Aharoni" pitchFamily="2" charset="-79"/>
              </a:rPr>
            </a:br>
            <a:r>
              <a:rPr lang="en-GB" sz="4400" cap="none">
                <a:latin typeface="+mn-lt"/>
                <a:cs typeface="Aharoni" pitchFamily="2" charset="-79"/>
              </a:rPr>
              <a:t>Primary Care Network</a:t>
            </a:r>
          </a:p>
        </p:txBody>
      </p:sp>
      <p:sp>
        <p:nvSpPr>
          <p:cNvPr id="3" name="Subtitle 2"/>
          <p:cNvSpPr>
            <a:spLocks noGrp="1"/>
          </p:cNvSpPr>
          <p:nvPr>
            <p:ph type="subTitle" idx="1"/>
          </p:nvPr>
        </p:nvSpPr>
        <p:spPr/>
        <p:txBody>
          <a:bodyPr/>
          <a:lstStyle/>
          <a:p>
            <a:r>
              <a:rPr lang="en-GB"/>
              <a:t> </a:t>
            </a:r>
          </a:p>
        </p:txBody>
      </p:sp>
      <p:sp>
        <p:nvSpPr>
          <p:cNvPr id="4" name="AutoShape 2" descr="Image result for honeypot medical centr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827" y="3535394"/>
            <a:ext cx="3661154" cy="1581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5820" y="4539095"/>
            <a:ext cx="3960440" cy="57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820" y="3535394"/>
            <a:ext cx="3960440" cy="852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1006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FB720-11DB-7244-848C-368FD65908C8}"/>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F86909A7-C26E-5C49-874E-DDB8D6C18597}"/>
              </a:ext>
            </a:extLst>
          </p:cNvPr>
          <p:cNvSpPr>
            <a:spLocks noGrp="1"/>
          </p:cNvSpPr>
          <p:nvPr>
            <p:ph idx="1"/>
          </p:nvPr>
        </p:nvSpPr>
        <p:spPr>
          <a:xfrm>
            <a:off x="822960" y="1112058"/>
            <a:ext cx="7520940" cy="3579849"/>
          </a:xfrm>
        </p:spPr>
        <p:txBody>
          <a:bodyPr/>
          <a:lstStyle/>
          <a:p>
            <a:pPr>
              <a:buFont typeface="Arial" panose="020B0604020202020204" pitchFamily="34" charset="0"/>
              <a:buChar char="•"/>
            </a:pPr>
            <a:r>
              <a:rPr lang="en-US" dirty="0"/>
              <a:t>JO’S TRUST, LEAFLETS, VIDEOS</a:t>
            </a:r>
          </a:p>
          <a:p>
            <a:pPr>
              <a:buFont typeface="Arial" panose="020B0604020202020204" pitchFamily="34" charset="0"/>
              <a:buChar char="•"/>
            </a:pPr>
            <a:r>
              <a:rPr lang="en-US" dirty="0"/>
              <a:t>YOUTUBE VIDEOS IN DIFFERENT LANGUAGES</a:t>
            </a:r>
          </a:p>
          <a:p>
            <a:pPr>
              <a:buFont typeface="Arial" panose="020B0604020202020204" pitchFamily="34" charset="0"/>
              <a:buChar char="•"/>
            </a:pPr>
            <a:r>
              <a:rPr lang="en-US" dirty="0"/>
              <a:t>MESSAGING TO PATIENTS </a:t>
            </a:r>
          </a:p>
          <a:p>
            <a:pPr>
              <a:buFont typeface="Arial" panose="020B0604020202020204" pitchFamily="34" charset="0"/>
              <a:buChar char="•"/>
            </a:pPr>
            <a:r>
              <a:rPr lang="en-US" dirty="0"/>
              <a:t>DIFFERENT NUGGET OR MYTHBUSTER SENT EVERY DAY </a:t>
            </a:r>
          </a:p>
          <a:p>
            <a:pPr>
              <a:buFont typeface="Arial" panose="020B0604020202020204" pitchFamily="34" charset="0"/>
              <a:buChar char="•"/>
            </a:pPr>
            <a:r>
              <a:rPr lang="en-US" dirty="0"/>
              <a:t>TEXTS SIGNED OFF BY SENIOR FEMALE GP IN PRACTICE</a:t>
            </a:r>
          </a:p>
          <a:p>
            <a:pPr>
              <a:buFont typeface="Arial" panose="020B0604020202020204" pitchFamily="34" charset="0"/>
              <a:buChar char="•"/>
            </a:pPr>
            <a:r>
              <a:rPr lang="en-US" dirty="0"/>
              <a:t>GAVE OPTION OF SELF-BOOKING ONLINE VIA NHS APP OR PATIENT ACCESS</a:t>
            </a:r>
          </a:p>
          <a:p>
            <a:pPr>
              <a:buFont typeface="Arial" panose="020B0604020202020204" pitchFamily="34" charset="0"/>
              <a:buChar char="•"/>
            </a:pPr>
            <a:r>
              <a:rPr lang="en-US" dirty="0"/>
              <a:t>OR REPLY YES TO TEXT FOR PRACTICE TO CALL PATIENT TO BOOK APPT, SO PATIENTS DID NOT HAVE TO STRUGGLE GETTING THROUGH TO THE PRACTICE (FURTHER BARRIER)</a:t>
            </a:r>
          </a:p>
          <a:p>
            <a:pPr>
              <a:buFont typeface="Arial" panose="020B0604020202020204" pitchFamily="34" charset="0"/>
              <a:buChar char="•"/>
            </a:pPr>
            <a:r>
              <a:rPr lang="en-US" dirty="0"/>
              <a:t>EACH OF THE PRACTICES WITHIN MINUTES OF SENDING TEXTS INITIALLY ABOUT 18 RESPONSES EACH PRACTICE</a:t>
            </a:r>
          </a:p>
        </p:txBody>
      </p:sp>
      <p:sp>
        <p:nvSpPr>
          <p:cNvPr id="4" name="Footer Placeholder 3">
            <a:extLst>
              <a:ext uri="{FF2B5EF4-FFF2-40B4-BE49-F238E27FC236}">
                <a16:creationId xmlns:a16="http://schemas.microsoft.com/office/drawing/2014/main" id="{3EDE9832-47DF-014C-A895-8D46E203C715}"/>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874485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3642E-74EA-7741-8503-D38D7FFA9B28}"/>
              </a:ext>
            </a:extLst>
          </p:cNvPr>
          <p:cNvSpPr>
            <a:spLocks noGrp="1"/>
          </p:cNvSpPr>
          <p:nvPr>
            <p:ph type="title"/>
          </p:nvPr>
        </p:nvSpPr>
        <p:spPr/>
        <p:txBody>
          <a:bodyPr/>
          <a:lstStyle/>
          <a:p>
            <a:r>
              <a:rPr lang="en-US" dirty="0"/>
              <a:t>NON-ATTENDERS	</a:t>
            </a:r>
          </a:p>
        </p:txBody>
      </p:sp>
      <p:sp>
        <p:nvSpPr>
          <p:cNvPr id="3" name="Content Placeholder 2">
            <a:extLst>
              <a:ext uri="{FF2B5EF4-FFF2-40B4-BE49-F238E27FC236}">
                <a16:creationId xmlns:a16="http://schemas.microsoft.com/office/drawing/2014/main" id="{1499985A-F17B-B143-8DF7-2666E55D9A6F}"/>
              </a:ext>
            </a:extLst>
          </p:cNvPr>
          <p:cNvSpPr>
            <a:spLocks noGrp="1"/>
          </p:cNvSpPr>
          <p:nvPr>
            <p:ph idx="1"/>
          </p:nvPr>
        </p:nvSpPr>
        <p:spPr/>
        <p:txBody>
          <a:bodyPr>
            <a:normAutofit lnSpcReduction="10000"/>
          </a:bodyPr>
          <a:lstStyle/>
          <a:p>
            <a:pPr>
              <a:buFont typeface="Arial" panose="020B0604020202020204" pitchFamily="34" charset="0"/>
              <a:buChar char="•"/>
            </a:pPr>
            <a:r>
              <a:rPr lang="en-US" dirty="0"/>
              <a:t>MANY, POSSIBLY 50% INITIALLY</a:t>
            </a:r>
          </a:p>
          <a:p>
            <a:pPr>
              <a:buFont typeface="Arial" panose="020B0604020202020204" pitchFamily="34" charset="0"/>
              <a:buChar char="•"/>
            </a:pPr>
            <a:r>
              <a:rPr lang="en-US" dirty="0"/>
              <a:t> DISHEARTENING</a:t>
            </a:r>
          </a:p>
          <a:p>
            <a:pPr>
              <a:buFont typeface="Arial" panose="020B0604020202020204" pitchFamily="34" charset="0"/>
              <a:buChar char="•"/>
            </a:pPr>
            <a:r>
              <a:rPr lang="en-US" dirty="0"/>
              <a:t>FOLLOW UP INTERVIEWS OF NON-ATTENDERS PHONED ON THE DAY THEY DNA’D– MANY GENUINE E.G. PERIOD STARTED, SOMETHING CAME UP, WERE REBOOKED AND MANY DID ATTEND SUBSEQUENTLY</a:t>
            </a:r>
          </a:p>
          <a:p>
            <a:pPr>
              <a:buFont typeface="Arial" panose="020B0604020202020204" pitchFamily="34" charset="0"/>
              <a:buChar char="•"/>
            </a:pPr>
            <a:r>
              <a:rPr lang="en-US" dirty="0"/>
              <a:t>PERSONALISED ATTENTION</a:t>
            </a:r>
          </a:p>
          <a:p>
            <a:pPr>
              <a:buFont typeface="Arial" panose="020B0604020202020204" pitchFamily="34" charset="0"/>
              <a:buChar char="•"/>
            </a:pPr>
            <a:r>
              <a:rPr lang="en-US" dirty="0"/>
              <a:t>DIFFERENT MESSAGING WITH EACH CONTACT</a:t>
            </a:r>
          </a:p>
          <a:p>
            <a:pPr>
              <a:buFont typeface="Arial" panose="020B0604020202020204" pitchFamily="34" charset="0"/>
              <a:buChar char="•"/>
            </a:pPr>
            <a:r>
              <a:rPr lang="en-US" dirty="0"/>
              <a:t>FOLLOW UPS HAVE BEEN INDIVIDUAL PHONE CALLS – LABOUR INTENSIVE</a:t>
            </a:r>
          </a:p>
          <a:p>
            <a:pPr>
              <a:buFont typeface="Arial" panose="020B0604020202020204" pitchFamily="34" charset="0"/>
              <a:buChar char="•"/>
            </a:pPr>
            <a:r>
              <a:rPr lang="en-US" dirty="0"/>
              <a:t>PLAN TO DEVISE SIMPLE QUESTIONNAIRE WITH TICK BOXES OF POSSIBLE REASONS WHY PTS DNA’D </a:t>
            </a:r>
          </a:p>
          <a:p>
            <a:pPr>
              <a:buFont typeface="Arial" panose="020B0604020202020204" pitchFamily="34" charset="0"/>
              <a:buChar char="•"/>
            </a:pPr>
            <a:r>
              <a:rPr lang="en-US" dirty="0"/>
              <a:t>OPPORTUNITY TO REBOOK – THOUGH PERSONAL ENGAGEMENT WILL ACHIEVE GREATER RESULT, THAN AN IMPERSONAL TEXT</a:t>
            </a:r>
          </a:p>
          <a:p>
            <a:pPr>
              <a:buFont typeface="Arial" panose="020B0604020202020204" pitchFamily="34" charset="0"/>
              <a:buChar char="•"/>
            </a:pPr>
            <a:endParaRPr lang="en-US" dirty="0"/>
          </a:p>
          <a:p>
            <a:endParaRPr lang="en-US" dirty="0"/>
          </a:p>
        </p:txBody>
      </p:sp>
      <p:sp>
        <p:nvSpPr>
          <p:cNvPr id="4" name="Footer Placeholder 3">
            <a:extLst>
              <a:ext uri="{FF2B5EF4-FFF2-40B4-BE49-F238E27FC236}">
                <a16:creationId xmlns:a16="http://schemas.microsoft.com/office/drawing/2014/main" id="{A1EE7E5E-2CAD-AB48-98F8-34798C89780B}"/>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25726931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7ACBB-2054-5A48-9B77-E68973A5CA10}"/>
              </a:ext>
            </a:extLst>
          </p:cNvPr>
          <p:cNvSpPr>
            <a:spLocks noGrp="1"/>
          </p:cNvSpPr>
          <p:nvPr>
            <p:ph type="title"/>
          </p:nvPr>
        </p:nvSpPr>
        <p:spPr/>
        <p:txBody>
          <a:bodyPr/>
          <a:lstStyle/>
          <a:p>
            <a:r>
              <a:rPr lang="en-US" dirty="0"/>
              <a:t>INCREASING ACCESS TO SMEARS	</a:t>
            </a:r>
          </a:p>
        </p:txBody>
      </p:sp>
      <p:sp>
        <p:nvSpPr>
          <p:cNvPr id="3" name="Content Placeholder 2">
            <a:extLst>
              <a:ext uri="{FF2B5EF4-FFF2-40B4-BE49-F238E27FC236}">
                <a16:creationId xmlns:a16="http://schemas.microsoft.com/office/drawing/2014/main" id="{35F02C26-8AF9-5B4A-885E-BE9DB21BF0F3}"/>
              </a:ext>
            </a:extLst>
          </p:cNvPr>
          <p:cNvSpPr>
            <a:spLocks noGrp="1"/>
          </p:cNvSpPr>
          <p:nvPr>
            <p:ph idx="1"/>
          </p:nvPr>
        </p:nvSpPr>
        <p:spPr/>
        <p:txBody>
          <a:bodyPr>
            <a:normAutofit/>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New trainee nurses </a:t>
            </a:r>
          </a:p>
          <a:p>
            <a:pPr>
              <a:buFont typeface="Arial" panose="020B0604020202020204" pitchFamily="34" charset="0"/>
              <a:buChar char="•"/>
            </a:pPr>
            <a:r>
              <a:rPr lang="en-US" sz="1800" dirty="0"/>
              <a:t>Nurse mentors in practices</a:t>
            </a:r>
          </a:p>
          <a:p>
            <a:pPr>
              <a:buFont typeface="Arial" panose="020B0604020202020204" pitchFamily="34" charset="0"/>
              <a:buChar char="•"/>
            </a:pPr>
            <a:r>
              <a:rPr lang="en-US" sz="1800" dirty="0"/>
              <a:t>We trained them up in smears</a:t>
            </a:r>
          </a:p>
          <a:p>
            <a:pPr>
              <a:buFont typeface="Arial" panose="020B0604020202020204" pitchFamily="34" charset="0"/>
              <a:buChar char="•"/>
            </a:pPr>
            <a:r>
              <a:rPr lang="en-US" sz="1800" dirty="0"/>
              <a:t>On line accessibility allowing patients to self book</a:t>
            </a:r>
          </a:p>
          <a:p>
            <a:pPr>
              <a:buFont typeface="Arial" panose="020B0604020202020204" pitchFamily="34" charset="0"/>
              <a:buChar char="•"/>
            </a:pPr>
            <a:r>
              <a:rPr lang="en-US" sz="1800" dirty="0"/>
              <a:t>Ability for patients to speak to the nurse to discuss questions and concerns and removing pressure to have smear straight away</a:t>
            </a:r>
          </a:p>
        </p:txBody>
      </p:sp>
      <p:sp>
        <p:nvSpPr>
          <p:cNvPr id="4" name="Footer Placeholder 3">
            <a:extLst>
              <a:ext uri="{FF2B5EF4-FFF2-40B4-BE49-F238E27FC236}">
                <a16:creationId xmlns:a16="http://schemas.microsoft.com/office/drawing/2014/main" id="{E0A82E80-6357-174C-BF03-DF6FBF029539}"/>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34569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9067-2DC3-7541-9032-228509B864E8}"/>
              </a:ext>
            </a:extLst>
          </p:cNvPr>
          <p:cNvSpPr>
            <a:spLocks noGrp="1"/>
          </p:cNvSpPr>
          <p:nvPr>
            <p:ph type="title"/>
          </p:nvPr>
        </p:nvSpPr>
        <p:spPr/>
        <p:txBody>
          <a:bodyPr/>
          <a:lstStyle/>
          <a:p>
            <a:r>
              <a:rPr lang="en-US" dirty="0"/>
              <a:t>RESOURCES</a:t>
            </a:r>
          </a:p>
        </p:txBody>
      </p:sp>
      <p:graphicFrame>
        <p:nvGraphicFramePr>
          <p:cNvPr id="5" name="Content Placeholder 4">
            <a:extLst>
              <a:ext uri="{FF2B5EF4-FFF2-40B4-BE49-F238E27FC236}">
                <a16:creationId xmlns:a16="http://schemas.microsoft.com/office/drawing/2014/main" id="{F00F1DC6-94A5-904A-B153-5CC2D20575D2}"/>
              </a:ext>
            </a:extLst>
          </p:cNvPr>
          <p:cNvGraphicFramePr>
            <a:graphicFrameLocks noGrp="1"/>
          </p:cNvGraphicFramePr>
          <p:nvPr>
            <p:ph idx="1"/>
            <p:extLst>
              <p:ext uri="{D42A27DB-BD31-4B8C-83A1-F6EECF244321}">
                <p14:modId xmlns:p14="http://schemas.microsoft.com/office/powerpoint/2010/main" val="1797600851"/>
              </p:ext>
            </p:extLst>
          </p:nvPr>
        </p:nvGraphicFramePr>
        <p:xfrm>
          <a:off x="577215" y="914400"/>
          <a:ext cx="7989570" cy="3980406"/>
        </p:xfrm>
        <a:graphic>
          <a:graphicData uri="http://schemas.openxmlformats.org/drawingml/2006/table">
            <a:tbl>
              <a:tblPr/>
              <a:tblGrid>
                <a:gridCol w="1194435">
                  <a:extLst>
                    <a:ext uri="{9D8B030D-6E8A-4147-A177-3AD203B41FA5}">
                      <a16:colId xmlns:a16="http://schemas.microsoft.com/office/drawing/2014/main" val="723616550"/>
                    </a:ext>
                  </a:extLst>
                </a:gridCol>
                <a:gridCol w="403479">
                  <a:extLst>
                    <a:ext uri="{9D8B030D-6E8A-4147-A177-3AD203B41FA5}">
                      <a16:colId xmlns:a16="http://schemas.microsoft.com/office/drawing/2014/main" val="3220998839"/>
                    </a:ext>
                  </a:extLst>
                </a:gridCol>
                <a:gridCol w="798957">
                  <a:extLst>
                    <a:ext uri="{9D8B030D-6E8A-4147-A177-3AD203B41FA5}">
                      <a16:colId xmlns:a16="http://schemas.microsoft.com/office/drawing/2014/main" val="2981758721"/>
                    </a:ext>
                  </a:extLst>
                </a:gridCol>
                <a:gridCol w="798957">
                  <a:extLst>
                    <a:ext uri="{9D8B030D-6E8A-4147-A177-3AD203B41FA5}">
                      <a16:colId xmlns:a16="http://schemas.microsoft.com/office/drawing/2014/main" val="1969637141"/>
                    </a:ext>
                  </a:extLst>
                </a:gridCol>
                <a:gridCol w="798957">
                  <a:extLst>
                    <a:ext uri="{9D8B030D-6E8A-4147-A177-3AD203B41FA5}">
                      <a16:colId xmlns:a16="http://schemas.microsoft.com/office/drawing/2014/main" val="145062472"/>
                    </a:ext>
                  </a:extLst>
                </a:gridCol>
                <a:gridCol w="798957">
                  <a:extLst>
                    <a:ext uri="{9D8B030D-6E8A-4147-A177-3AD203B41FA5}">
                      <a16:colId xmlns:a16="http://schemas.microsoft.com/office/drawing/2014/main" val="3985558968"/>
                    </a:ext>
                  </a:extLst>
                </a:gridCol>
                <a:gridCol w="798957">
                  <a:extLst>
                    <a:ext uri="{9D8B030D-6E8A-4147-A177-3AD203B41FA5}">
                      <a16:colId xmlns:a16="http://schemas.microsoft.com/office/drawing/2014/main" val="400998445"/>
                    </a:ext>
                  </a:extLst>
                </a:gridCol>
                <a:gridCol w="798957">
                  <a:extLst>
                    <a:ext uri="{9D8B030D-6E8A-4147-A177-3AD203B41FA5}">
                      <a16:colId xmlns:a16="http://schemas.microsoft.com/office/drawing/2014/main" val="2288867542"/>
                    </a:ext>
                  </a:extLst>
                </a:gridCol>
                <a:gridCol w="798957">
                  <a:extLst>
                    <a:ext uri="{9D8B030D-6E8A-4147-A177-3AD203B41FA5}">
                      <a16:colId xmlns:a16="http://schemas.microsoft.com/office/drawing/2014/main" val="810094165"/>
                    </a:ext>
                  </a:extLst>
                </a:gridCol>
                <a:gridCol w="798957">
                  <a:extLst>
                    <a:ext uri="{9D8B030D-6E8A-4147-A177-3AD203B41FA5}">
                      <a16:colId xmlns:a16="http://schemas.microsoft.com/office/drawing/2014/main" val="2170979165"/>
                    </a:ext>
                  </a:extLst>
                </a:gridCol>
              </a:tblGrid>
              <a:tr h="131445">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3226158086"/>
                  </a:ext>
                </a:extLst>
              </a:tr>
              <a:tr h="328613">
                <a:tc>
                  <a:txBody>
                    <a:bodyPr/>
                    <a:lstStyle/>
                    <a:p>
                      <a:r>
                        <a:rPr lang="en-GB" sz="1200"/>
                        <a:t>Staff Costs</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r>
                        <a:rPr lang="en-GB" sz="1200"/>
                        <a:t>Rate</a:t>
                      </a:r>
                    </a:p>
                  </a:txBody>
                  <a:tcPr marL="31402" marR="31402" marT="15701" marB="15701" anchor="ctr">
                    <a:lnL>
                      <a:noFill/>
                    </a:lnL>
                    <a:lnR>
                      <a:noFill/>
                    </a:lnR>
                    <a:lnT>
                      <a:noFill/>
                    </a:lnT>
                    <a:lnB>
                      <a:noFill/>
                    </a:lnB>
                  </a:tcPr>
                </a:tc>
                <a:tc>
                  <a:txBody>
                    <a:bodyPr/>
                    <a:lstStyle/>
                    <a:p>
                      <a:r>
                        <a:rPr lang="en-GB" sz="1200"/>
                        <a:t>Oncosts</a:t>
                      </a:r>
                    </a:p>
                  </a:txBody>
                  <a:tcPr marL="31402" marR="31402" marT="15701" marB="15701" anchor="ctr">
                    <a:lnL>
                      <a:noFill/>
                    </a:lnL>
                    <a:lnR>
                      <a:noFill/>
                    </a:lnR>
                    <a:lnT>
                      <a:noFill/>
                    </a:lnT>
                    <a:lnB>
                      <a:noFill/>
                    </a:lnB>
                  </a:tcPr>
                </a:tc>
                <a:tc>
                  <a:txBody>
                    <a:bodyPr/>
                    <a:lstStyle/>
                    <a:p>
                      <a:r>
                        <a:rPr lang="en-GB" sz="1200"/>
                        <a:t>Total</a:t>
                      </a:r>
                    </a:p>
                  </a:txBody>
                  <a:tcPr marL="31402" marR="31402" marT="15701" marB="15701" anchor="ctr">
                    <a:lnL>
                      <a:noFill/>
                    </a:lnL>
                    <a:lnR>
                      <a:noFill/>
                    </a:lnR>
                    <a:lnT>
                      <a:noFill/>
                    </a:lnT>
                    <a:lnB>
                      <a:noFill/>
                    </a:lnB>
                  </a:tcPr>
                </a:tc>
                <a:tc>
                  <a:txBody>
                    <a:bodyPr/>
                    <a:lstStyle/>
                    <a:p>
                      <a:r>
                        <a:rPr lang="en-GB" sz="1200"/>
                        <a:t>Hours per week</a:t>
                      </a:r>
                    </a:p>
                  </a:txBody>
                  <a:tcPr marL="31402" marR="31402" marT="15701" marB="15701" anchor="ctr">
                    <a:lnL>
                      <a:noFill/>
                    </a:lnL>
                    <a:lnR>
                      <a:noFill/>
                    </a:lnR>
                    <a:lnT>
                      <a:noFill/>
                    </a:lnT>
                    <a:lnB>
                      <a:noFill/>
                    </a:lnB>
                  </a:tcPr>
                </a:tc>
                <a:tc>
                  <a:txBody>
                    <a:bodyPr/>
                    <a:lstStyle/>
                    <a:p>
                      <a:r>
                        <a:rPr lang="en-GB" sz="1200"/>
                        <a:t>Weeks per pilot</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2886860373"/>
                  </a:ext>
                </a:extLst>
              </a:tr>
              <a:tr h="427196">
                <a:tc>
                  <a:txBody>
                    <a:bodyPr/>
                    <a:lstStyle/>
                    <a:p>
                      <a:r>
                        <a:rPr lang="en-GB" sz="1200"/>
                        <a:t>Management time</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dirty="0"/>
                        <a:t>971.77</a:t>
                      </a:r>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r>
                        <a:rPr lang="en-GB" sz="1200"/>
                        <a:t>29.2</a:t>
                      </a:r>
                    </a:p>
                  </a:txBody>
                  <a:tcPr marL="31402" marR="31402" marT="15701" marB="15701" anchor="ctr">
                    <a:lnL>
                      <a:noFill/>
                    </a:lnL>
                    <a:lnR>
                      <a:noFill/>
                    </a:lnR>
                    <a:lnT>
                      <a:noFill/>
                    </a:lnT>
                    <a:lnB>
                      <a:noFill/>
                    </a:lnB>
                  </a:tcPr>
                </a:tc>
                <a:tc>
                  <a:txBody>
                    <a:bodyPr/>
                    <a:lstStyle/>
                    <a:p>
                      <a:r>
                        <a:rPr lang="en-GB" sz="1200"/>
                        <a:t>8.176</a:t>
                      </a:r>
                    </a:p>
                  </a:txBody>
                  <a:tcPr marL="31402" marR="31402" marT="15701" marB="15701" anchor="ctr">
                    <a:lnL>
                      <a:noFill/>
                    </a:lnL>
                    <a:lnR>
                      <a:noFill/>
                    </a:lnR>
                    <a:lnT>
                      <a:noFill/>
                    </a:lnT>
                    <a:lnB>
                      <a:noFill/>
                    </a:lnB>
                  </a:tcPr>
                </a:tc>
                <a:tc>
                  <a:txBody>
                    <a:bodyPr/>
                    <a:lstStyle/>
                    <a:p>
                      <a:r>
                        <a:rPr lang="en-GB" sz="1200"/>
                        <a:t>37.376</a:t>
                      </a:r>
                    </a:p>
                  </a:txBody>
                  <a:tcPr marL="31402" marR="31402" marT="15701" marB="15701" anchor="ctr">
                    <a:lnL>
                      <a:noFill/>
                    </a:lnL>
                    <a:lnR>
                      <a:noFill/>
                    </a:lnR>
                    <a:lnT>
                      <a:noFill/>
                    </a:lnT>
                    <a:lnB>
                      <a:noFill/>
                    </a:lnB>
                  </a:tcPr>
                </a:tc>
                <a:tc>
                  <a:txBody>
                    <a:bodyPr/>
                    <a:lstStyle/>
                    <a:p>
                      <a:r>
                        <a:rPr lang="en-GB" sz="1200"/>
                        <a:t>1</a:t>
                      </a:r>
                    </a:p>
                  </a:txBody>
                  <a:tcPr marL="31402" marR="31402" marT="15701" marB="15701" anchor="ctr">
                    <a:lnL>
                      <a:noFill/>
                    </a:lnL>
                    <a:lnR>
                      <a:noFill/>
                    </a:lnR>
                    <a:lnT>
                      <a:noFill/>
                    </a:lnT>
                    <a:lnB>
                      <a:noFill/>
                    </a:lnB>
                  </a:tcPr>
                </a:tc>
                <a:tc>
                  <a:txBody>
                    <a:bodyPr/>
                    <a:lstStyle/>
                    <a:p>
                      <a:r>
                        <a:rPr lang="en-GB" sz="1200"/>
                        <a:t>26</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3808226215"/>
                  </a:ext>
                </a:extLst>
              </a:tr>
              <a:tr h="525780">
                <a:tc>
                  <a:txBody>
                    <a:bodyPr/>
                    <a:lstStyle/>
                    <a:p>
                      <a:r>
                        <a:rPr lang="en-GB" sz="1200"/>
                        <a:t>Admin/Coordinator time</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a:t>8524.8</a:t>
                      </a:r>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r>
                        <a:rPr lang="en-GB" sz="1200"/>
                        <a:t>9.25</a:t>
                      </a:r>
                    </a:p>
                  </a:txBody>
                  <a:tcPr marL="31402" marR="31402" marT="15701" marB="15701" anchor="ctr">
                    <a:lnL>
                      <a:noFill/>
                    </a:lnL>
                    <a:lnR>
                      <a:noFill/>
                    </a:lnR>
                    <a:lnT>
                      <a:noFill/>
                    </a:lnT>
                    <a:lnB>
                      <a:noFill/>
                    </a:lnB>
                  </a:tcPr>
                </a:tc>
                <a:tc>
                  <a:txBody>
                    <a:bodyPr/>
                    <a:lstStyle/>
                    <a:p>
                      <a:r>
                        <a:rPr lang="en-GB" sz="1200"/>
                        <a:t>2.59</a:t>
                      </a:r>
                    </a:p>
                  </a:txBody>
                  <a:tcPr marL="31402" marR="31402" marT="15701" marB="15701" anchor="ctr">
                    <a:lnL>
                      <a:noFill/>
                    </a:lnL>
                    <a:lnR>
                      <a:noFill/>
                    </a:lnR>
                    <a:lnT>
                      <a:noFill/>
                    </a:lnT>
                    <a:lnB>
                      <a:noFill/>
                    </a:lnB>
                  </a:tcPr>
                </a:tc>
                <a:tc>
                  <a:txBody>
                    <a:bodyPr/>
                    <a:lstStyle/>
                    <a:p>
                      <a:r>
                        <a:rPr lang="en-GB" sz="1200"/>
                        <a:t>11.84</a:t>
                      </a:r>
                    </a:p>
                  </a:txBody>
                  <a:tcPr marL="31402" marR="31402" marT="15701" marB="15701" anchor="ctr">
                    <a:lnL>
                      <a:noFill/>
                    </a:lnL>
                    <a:lnR>
                      <a:noFill/>
                    </a:lnR>
                    <a:lnT>
                      <a:noFill/>
                    </a:lnT>
                    <a:lnB>
                      <a:noFill/>
                    </a:lnB>
                  </a:tcPr>
                </a:tc>
                <a:tc>
                  <a:txBody>
                    <a:bodyPr/>
                    <a:lstStyle/>
                    <a:p>
                      <a:r>
                        <a:rPr lang="en-GB" sz="1200"/>
                        <a:t>15</a:t>
                      </a:r>
                    </a:p>
                  </a:txBody>
                  <a:tcPr marL="31402" marR="31402" marT="15701" marB="15701" anchor="ctr">
                    <a:lnL>
                      <a:noFill/>
                    </a:lnL>
                    <a:lnR>
                      <a:noFill/>
                    </a:lnR>
                    <a:lnT>
                      <a:noFill/>
                    </a:lnT>
                    <a:lnB>
                      <a:noFill/>
                    </a:lnB>
                  </a:tcPr>
                </a:tc>
                <a:tc>
                  <a:txBody>
                    <a:bodyPr/>
                    <a:lstStyle/>
                    <a:p>
                      <a:r>
                        <a:rPr lang="en-GB" sz="1200"/>
                        <a:t>48</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2898676719"/>
                  </a:ext>
                </a:extLst>
              </a:tr>
              <a:tr h="328613">
                <a:tc>
                  <a:txBody>
                    <a:bodyPr/>
                    <a:lstStyle/>
                    <a:p>
                      <a:r>
                        <a:rPr lang="en-GB" sz="1200"/>
                        <a:t>Nurse time</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a:t>2649.6</a:t>
                      </a:r>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r>
                        <a:rPr lang="en-GB" sz="1200"/>
                        <a:t>15</a:t>
                      </a:r>
                    </a:p>
                  </a:txBody>
                  <a:tcPr marL="31402" marR="31402" marT="15701" marB="15701" anchor="ctr">
                    <a:lnL>
                      <a:noFill/>
                    </a:lnL>
                    <a:lnR>
                      <a:noFill/>
                    </a:lnR>
                    <a:lnT>
                      <a:noFill/>
                    </a:lnT>
                    <a:lnB>
                      <a:noFill/>
                    </a:lnB>
                  </a:tcPr>
                </a:tc>
                <a:tc>
                  <a:txBody>
                    <a:bodyPr/>
                    <a:lstStyle/>
                    <a:p>
                      <a:r>
                        <a:rPr lang="en-GB" sz="1200"/>
                        <a:t>4.2</a:t>
                      </a:r>
                    </a:p>
                  </a:txBody>
                  <a:tcPr marL="31402" marR="31402" marT="15701" marB="15701" anchor="ctr">
                    <a:lnL>
                      <a:noFill/>
                    </a:lnL>
                    <a:lnR>
                      <a:noFill/>
                    </a:lnR>
                    <a:lnT>
                      <a:noFill/>
                    </a:lnT>
                    <a:lnB>
                      <a:noFill/>
                    </a:lnB>
                  </a:tcPr>
                </a:tc>
                <a:tc>
                  <a:txBody>
                    <a:bodyPr/>
                    <a:lstStyle/>
                    <a:p>
                      <a:r>
                        <a:rPr lang="en-GB" sz="1200"/>
                        <a:t>19.2</a:t>
                      </a:r>
                    </a:p>
                  </a:txBody>
                  <a:tcPr marL="31402" marR="31402" marT="15701" marB="15701" anchor="ctr">
                    <a:lnL>
                      <a:noFill/>
                    </a:lnL>
                    <a:lnR>
                      <a:noFill/>
                    </a:lnR>
                    <a:lnT>
                      <a:noFill/>
                    </a:lnT>
                    <a:lnB>
                      <a:noFill/>
                    </a:lnB>
                  </a:tcPr>
                </a:tc>
                <a:tc>
                  <a:txBody>
                    <a:bodyPr/>
                    <a:lstStyle/>
                    <a:p>
                      <a:r>
                        <a:rPr lang="en-GB" sz="1200"/>
                        <a:t>3</a:t>
                      </a:r>
                    </a:p>
                  </a:txBody>
                  <a:tcPr marL="31402" marR="31402" marT="15701" marB="15701" anchor="ctr">
                    <a:lnL>
                      <a:noFill/>
                    </a:lnL>
                    <a:lnR>
                      <a:noFill/>
                    </a:lnR>
                    <a:lnT>
                      <a:noFill/>
                    </a:lnT>
                    <a:lnB>
                      <a:noFill/>
                    </a:lnB>
                  </a:tcPr>
                </a:tc>
                <a:tc>
                  <a:txBody>
                    <a:bodyPr/>
                    <a:lstStyle/>
                    <a:p>
                      <a:r>
                        <a:rPr lang="en-GB" sz="1200"/>
                        <a:t>46</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3405791412"/>
                  </a:ext>
                </a:extLst>
              </a:tr>
              <a:tr h="230029">
                <a:tc>
                  <a:txBody>
                    <a:bodyPr/>
                    <a:lstStyle/>
                    <a:p>
                      <a:r>
                        <a:rPr lang="en-GB" sz="1200"/>
                        <a:t>HCA</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a:t>3194.88</a:t>
                      </a:r>
                    </a:p>
                  </a:txBody>
                  <a:tcPr marL="31402" marR="31402" marT="15701" marB="15701" anchor="ctr">
                    <a:lnL>
                      <a:noFill/>
                    </a:lnL>
                    <a:lnR>
                      <a:noFill/>
                    </a:lnR>
                    <a:lnT>
                      <a:noFill/>
                    </a:lnT>
                    <a:lnB>
                      <a:noFill/>
                    </a:lnB>
                  </a:tcPr>
                </a:tc>
                <a:tc>
                  <a:txBody>
                    <a:bodyPr/>
                    <a:lstStyle/>
                    <a:p>
                      <a:endParaRPr lang="en-GB" sz="1200" dirty="0"/>
                    </a:p>
                  </a:txBody>
                  <a:tcPr marL="31402" marR="31402" marT="15701" marB="15701" anchor="ctr">
                    <a:lnL>
                      <a:noFill/>
                    </a:lnL>
                    <a:lnR>
                      <a:noFill/>
                    </a:lnR>
                    <a:lnT>
                      <a:noFill/>
                    </a:lnT>
                    <a:lnB>
                      <a:noFill/>
                    </a:lnB>
                  </a:tcPr>
                </a:tc>
                <a:tc>
                  <a:txBody>
                    <a:bodyPr/>
                    <a:lstStyle/>
                    <a:p>
                      <a:r>
                        <a:rPr lang="en-GB" sz="1200"/>
                        <a:t>13</a:t>
                      </a:r>
                    </a:p>
                  </a:txBody>
                  <a:tcPr marL="31402" marR="31402" marT="15701" marB="15701" anchor="ctr">
                    <a:lnL>
                      <a:noFill/>
                    </a:lnL>
                    <a:lnR>
                      <a:noFill/>
                    </a:lnR>
                    <a:lnT>
                      <a:noFill/>
                    </a:lnT>
                    <a:lnB>
                      <a:noFill/>
                    </a:lnB>
                  </a:tcPr>
                </a:tc>
                <a:tc>
                  <a:txBody>
                    <a:bodyPr/>
                    <a:lstStyle/>
                    <a:p>
                      <a:r>
                        <a:rPr lang="en-GB" sz="1200"/>
                        <a:t>3.64</a:t>
                      </a:r>
                    </a:p>
                  </a:txBody>
                  <a:tcPr marL="31402" marR="31402" marT="15701" marB="15701" anchor="ctr">
                    <a:lnL>
                      <a:noFill/>
                    </a:lnL>
                    <a:lnR>
                      <a:noFill/>
                    </a:lnR>
                    <a:lnT>
                      <a:noFill/>
                    </a:lnT>
                    <a:lnB>
                      <a:noFill/>
                    </a:lnB>
                  </a:tcPr>
                </a:tc>
                <a:tc>
                  <a:txBody>
                    <a:bodyPr/>
                    <a:lstStyle/>
                    <a:p>
                      <a:r>
                        <a:rPr lang="en-GB" sz="1200"/>
                        <a:t>16.64</a:t>
                      </a:r>
                    </a:p>
                  </a:txBody>
                  <a:tcPr marL="31402" marR="31402" marT="15701" marB="15701" anchor="ctr">
                    <a:lnL>
                      <a:noFill/>
                    </a:lnL>
                    <a:lnR>
                      <a:noFill/>
                    </a:lnR>
                    <a:lnT>
                      <a:noFill/>
                    </a:lnT>
                    <a:lnB>
                      <a:noFill/>
                    </a:lnB>
                  </a:tcPr>
                </a:tc>
                <a:tc>
                  <a:txBody>
                    <a:bodyPr/>
                    <a:lstStyle/>
                    <a:p>
                      <a:r>
                        <a:rPr lang="en-GB" sz="1200"/>
                        <a:t>4</a:t>
                      </a:r>
                    </a:p>
                  </a:txBody>
                  <a:tcPr marL="31402" marR="31402" marT="15701" marB="15701" anchor="ctr">
                    <a:lnL>
                      <a:noFill/>
                    </a:lnL>
                    <a:lnR>
                      <a:noFill/>
                    </a:lnR>
                    <a:lnT>
                      <a:noFill/>
                    </a:lnT>
                    <a:lnB>
                      <a:noFill/>
                    </a:lnB>
                  </a:tcPr>
                </a:tc>
                <a:tc>
                  <a:txBody>
                    <a:bodyPr/>
                    <a:lstStyle/>
                    <a:p>
                      <a:r>
                        <a:rPr lang="en-GB" sz="1200"/>
                        <a:t>48</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3026579999"/>
                  </a:ext>
                </a:extLst>
              </a:tr>
              <a:tr h="624363">
                <a:tc>
                  <a:txBody>
                    <a:bodyPr/>
                    <a:lstStyle/>
                    <a:p>
                      <a:r>
                        <a:rPr lang="en-GB" sz="1200"/>
                        <a:t>Clinical Director/Lead time</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a:t>1664</a:t>
                      </a:r>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r>
                        <a:rPr lang="en-GB" sz="1200" dirty="0"/>
                        <a:t>50</a:t>
                      </a:r>
                    </a:p>
                  </a:txBody>
                  <a:tcPr marL="31402" marR="31402" marT="15701" marB="15701" anchor="ctr">
                    <a:lnL>
                      <a:noFill/>
                    </a:lnL>
                    <a:lnR>
                      <a:noFill/>
                    </a:lnR>
                    <a:lnT>
                      <a:noFill/>
                    </a:lnT>
                    <a:lnB>
                      <a:noFill/>
                    </a:lnB>
                  </a:tcPr>
                </a:tc>
                <a:tc>
                  <a:txBody>
                    <a:bodyPr/>
                    <a:lstStyle/>
                    <a:p>
                      <a:r>
                        <a:rPr lang="en-GB" sz="1200"/>
                        <a:t>14</a:t>
                      </a:r>
                    </a:p>
                  </a:txBody>
                  <a:tcPr marL="31402" marR="31402" marT="15701" marB="15701" anchor="ctr">
                    <a:lnL>
                      <a:noFill/>
                    </a:lnL>
                    <a:lnR>
                      <a:noFill/>
                    </a:lnR>
                    <a:lnT>
                      <a:noFill/>
                    </a:lnT>
                    <a:lnB>
                      <a:noFill/>
                    </a:lnB>
                  </a:tcPr>
                </a:tc>
                <a:tc>
                  <a:txBody>
                    <a:bodyPr/>
                    <a:lstStyle/>
                    <a:p>
                      <a:r>
                        <a:rPr lang="en-GB" sz="1200"/>
                        <a:t>64</a:t>
                      </a:r>
                    </a:p>
                  </a:txBody>
                  <a:tcPr marL="31402" marR="31402" marT="15701" marB="15701" anchor="ctr">
                    <a:lnL>
                      <a:noFill/>
                    </a:lnL>
                    <a:lnR>
                      <a:noFill/>
                    </a:lnR>
                    <a:lnT>
                      <a:noFill/>
                    </a:lnT>
                    <a:lnB>
                      <a:noFill/>
                    </a:lnB>
                  </a:tcPr>
                </a:tc>
                <a:tc>
                  <a:txBody>
                    <a:bodyPr/>
                    <a:lstStyle/>
                    <a:p>
                      <a:r>
                        <a:rPr lang="en-GB" sz="1200"/>
                        <a:t>1</a:t>
                      </a:r>
                    </a:p>
                  </a:txBody>
                  <a:tcPr marL="31402" marR="31402" marT="15701" marB="15701" anchor="ctr">
                    <a:lnL>
                      <a:noFill/>
                    </a:lnL>
                    <a:lnR>
                      <a:noFill/>
                    </a:lnR>
                    <a:lnT>
                      <a:noFill/>
                    </a:lnT>
                    <a:lnB>
                      <a:noFill/>
                    </a:lnB>
                  </a:tcPr>
                </a:tc>
                <a:tc>
                  <a:txBody>
                    <a:bodyPr/>
                    <a:lstStyle/>
                    <a:p>
                      <a:r>
                        <a:rPr lang="en-GB" sz="1200"/>
                        <a:t>26</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1309417005"/>
                  </a:ext>
                </a:extLst>
              </a:tr>
              <a:tr h="131445">
                <a:tc>
                  <a:txBody>
                    <a:bodyPr/>
                    <a:lstStyle/>
                    <a:p>
                      <a:endParaRPr lang="en-GB" sz="12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1016297252"/>
                  </a:ext>
                </a:extLst>
              </a:tr>
              <a:tr h="230029">
                <a:tc>
                  <a:txBody>
                    <a:bodyPr/>
                    <a:lstStyle/>
                    <a:p>
                      <a:r>
                        <a:rPr lang="en-GB" sz="1200"/>
                        <a:t>Expenses</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2620317569"/>
                  </a:ext>
                </a:extLst>
              </a:tr>
              <a:tr h="427196">
                <a:tc>
                  <a:txBody>
                    <a:bodyPr/>
                    <a:lstStyle/>
                    <a:p>
                      <a:r>
                        <a:rPr lang="en-GB" sz="1200"/>
                        <a:t>Advertising literature</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a:t>500</a:t>
                      </a:r>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378221589"/>
                  </a:ext>
                </a:extLst>
              </a:tr>
              <a:tr h="131445">
                <a:tc>
                  <a:txBody>
                    <a:bodyPr/>
                    <a:lstStyle/>
                    <a:p>
                      <a:endParaRPr lang="en-GB" sz="12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extLst>
                  <a:ext uri="{0D108BD9-81ED-4DB2-BD59-A6C34878D82A}">
                    <a16:rowId xmlns:a16="http://schemas.microsoft.com/office/drawing/2014/main" val="3843571085"/>
                  </a:ext>
                </a:extLst>
              </a:tr>
              <a:tr h="230029">
                <a:tc>
                  <a:txBody>
                    <a:bodyPr/>
                    <a:lstStyle/>
                    <a:p>
                      <a:r>
                        <a:rPr lang="en-GB" sz="1200" dirty="0"/>
                        <a:t>Overheads</a:t>
                      </a:r>
                    </a:p>
                  </a:txBody>
                  <a:tcPr marL="31402" marR="31402" marT="15701" marB="15701" anchor="ctr">
                    <a:lnL>
                      <a:noFill/>
                    </a:lnL>
                    <a:lnR>
                      <a:noFill/>
                    </a:lnR>
                    <a:lnT>
                      <a:noFill/>
                    </a:lnT>
                    <a:lnB>
                      <a:noFill/>
                    </a:lnB>
                  </a:tcPr>
                </a:tc>
                <a:tc>
                  <a:txBody>
                    <a:bodyPr/>
                    <a:lstStyle/>
                    <a:p>
                      <a:endParaRPr lang="en-GB" sz="600"/>
                    </a:p>
                  </a:txBody>
                  <a:tcPr marL="31402" marR="31402" marT="15701" marB="15701" anchor="ctr">
                    <a:lnL>
                      <a:noFill/>
                    </a:lnL>
                    <a:lnR>
                      <a:noFill/>
                    </a:lnR>
                    <a:lnT>
                      <a:noFill/>
                    </a:lnT>
                    <a:lnB>
                      <a:noFill/>
                    </a:lnB>
                  </a:tcPr>
                </a:tc>
                <a:tc>
                  <a:txBody>
                    <a:bodyPr/>
                    <a:lstStyle/>
                    <a:p>
                      <a:r>
                        <a:rPr lang="en-GB" sz="1200" dirty="0"/>
                        <a:t>£1,600</a:t>
                      </a:r>
                    </a:p>
                  </a:txBody>
                  <a:tcPr marL="31402" marR="31402" marT="15701" marB="15701" anchor="ctr">
                    <a:lnL>
                      <a:noFill/>
                    </a:lnL>
                    <a:lnR>
                      <a:noFill/>
                    </a:lnR>
                    <a:lnT>
                      <a:noFill/>
                    </a:lnT>
                    <a:lnB>
                      <a:noFill/>
                    </a:lnB>
                  </a:tcPr>
                </a:tc>
                <a:tc>
                  <a:txBody>
                    <a:bodyPr/>
                    <a:lstStyle/>
                    <a:p>
                      <a:endParaRPr lang="en-GB" sz="1200" dirty="0"/>
                    </a:p>
                  </a:txBody>
                  <a:tcPr marL="31402" marR="31402" marT="15701" marB="15701" anchor="ctr">
                    <a:lnL>
                      <a:noFill/>
                    </a:lnL>
                    <a:lnR>
                      <a:noFill/>
                    </a:lnR>
                    <a:lnT>
                      <a:noFill/>
                    </a:lnT>
                    <a:lnB>
                      <a:noFill/>
                    </a:lnB>
                  </a:tcPr>
                </a:tc>
                <a:tc>
                  <a:txBody>
                    <a:bodyPr/>
                    <a:lstStyle/>
                    <a:p>
                      <a:endParaRPr lang="en-GB" sz="1200" dirty="0"/>
                    </a:p>
                  </a:txBody>
                  <a:tcPr marL="31402" marR="31402" marT="15701" marB="15701" anchor="ctr">
                    <a:lnL>
                      <a:noFill/>
                    </a:lnL>
                    <a:lnR>
                      <a:noFill/>
                    </a:lnR>
                    <a:lnT>
                      <a:noFill/>
                    </a:lnT>
                    <a:lnB>
                      <a:noFill/>
                    </a:lnB>
                  </a:tcPr>
                </a:tc>
                <a:tc>
                  <a:txBody>
                    <a:bodyPr/>
                    <a:lstStyle/>
                    <a:p>
                      <a:endParaRPr lang="en-GB" sz="1200"/>
                    </a:p>
                  </a:txBody>
                  <a:tcPr marL="31402" marR="31402" marT="15701" marB="15701" anchor="ctr">
                    <a:lnL>
                      <a:noFill/>
                    </a:lnL>
                    <a:lnR>
                      <a:noFill/>
                    </a:lnR>
                    <a:lnT>
                      <a:noFill/>
                    </a:lnT>
                    <a:lnB>
                      <a:noFill/>
                    </a:lnB>
                  </a:tcPr>
                </a:tc>
                <a:tc>
                  <a:txBody>
                    <a:bodyPr/>
                    <a:lstStyle/>
                    <a:p>
                      <a:endParaRPr lang="en-GB" sz="1200" dirty="0"/>
                    </a:p>
                  </a:txBody>
                  <a:tcPr marL="31402" marR="31402" marT="15701" marB="15701" anchor="ctr">
                    <a:lnL>
                      <a:noFill/>
                    </a:lnL>
                    <a:lnR>
                      <a:noFill/>
                    </a:lnR>
                    <a:lnT>
                      <a:noFill/>
                    </a:lnT>
                    <a:lnB>
                      <a:noFill/>
                    </a:lnB>
                  </a:tcPr>
                </a:tc>
                <a:tc>
                  <a:txBody>
                    <a:bodyPr/>
                    <a:lstStyle/>
                    <a:p>
                      <a:endParaRPr lang="en-GB" sz="1200" dirty="0"/>
                    </a:p>
                  </a:txBody>
                  <a:tcPr marL="31402" marR="31402" marT="15701" marB="15701" anchor="ctr">
                    <a:lnL>
                      <a:noFill/>
                    </a:lnL>
                    <a:lnR>
                      <a:noFill/>
                    </a:lnR>
                    <a:lnT>
                      <a:noFill/>
                    </a:lnT>
                    <a:lnB>
                      <a:noFill/>
                    </a:lnB>
                  </a:tcPr>
                </a:tc>
                <a:tc>
                  <a:txBody>
                    <a:bodyPr/>
                    <a:lstStyle/>
                    <a:p>
                      <a:endParaRPr lang="en-GB" sz="1200" dirty="0"/>
                    </a:p>
                  </a:txBody>
                  <a:tcPr marL="31402" marR="31402" marT="15701" marB="15701" anchor="ctr">
                    <a:lnL>
                      <a:noFill/>
                    </a:lnL>
                    <a:lnR>
                      <a:noFill/>
                    </a:lnR>
                    <a:lnT>
                      <a:noFill/>
                    </a:lnT>
                    <a:lnB>
                      <a:noFill/>
                    </a:lnB>
                  </a:tcPr>
                </a:tc>
                <a:tc>
                  <a:txBody>
                    <a:bodyPr/>
                    <a:lstStyle/>
                    <a:p>
                      <a:endParaRPr lang="en-US" sz="600" dirty="0"/>
                    </a:p>
                  </a:txBody>
                  <a:tcPr marL="31402" marR="31402" marT="15701" marB="15701">
                    <a:lnL>
                      <a:noFill/>
                    </a:lnL>
                    <a:lnT>
                      <a:noFill/>
                    </a:lnT>
                  </a:tcPr>
                </a:tc>
                <a:extLst>
                  <a:ext uri="{0D108BD9-81ED-4DB2-BD59-A6C34878D82A}">
                    <a16:rowId xmlns:a16="http://schemas.microsoft.com/office/drawing/2014/main" val="3112744683"/>
                  </a:ext>
                </a:extLst>
              </a:tr>
            </a:tbl>
          </a:graphicData>
        </a:graphic>
      </p:graphicFrame>
      <p:sp>
        <p:nvSpPr>
          <p:cNvPr id="4" name="Footer Placeholder 3">
            <a:extLst>
              <a:ext uri="{FF2B5EF4-FFF2-40B4-BE49-F238E27FC236}">
                <a16:creationId xmlns:a16="http://schemas.microsoft.com/office/drawing/2014/main" id="{C619575B-6234-974A-B000-0B4C97B06DC6}"/>
              </a:ext>
            </a:extLst>
          </p:cNvPr>
          <p:cNvSpPr>
            <a:spLocks noGrp="1"/>
          </p:cNvSpPr>
          <p:nvPr>
            <p:ph type="ftr" sz="quarter" idx="11"/>
          </p:nvPr>
        </p:nvSpPr>
        <p:spPr/>
        <p:txBody>
          <a:bodyPr/>
          <a:lstStyle/>
          <a:p>
            <a:endParaRPr lang="en-GB"/>
          </a:p>
        </p:txBody>
      </p:sp>
      <p:sp>
        <p:nvSpPr>
          <p:cNvPr id="6" name="Rectangle 1">
            <a:extLst>
              <a:ext uri="{FF2B5EF4-FFF2-40B4-BE49-F238E27FC236}">
                <a16:creationId xmlns:a16="http://schemas.microsoft.com/office/drawing/2014/main" id="{5447048F-62AB-E845-8D96-5E61E1B44D3B}"/>
              </a:ext>
            </a:extLst>
          </p:cNvPr>
          <p:cNvSpPr>
            <a:spLocks noChangeArrowheads="1"/>
          </p:cNvSpPr>
          <p:nvPr/>
        </p:nvSpPr>
        <p:spPr bwMode="auto">
          <a:xfrm>
            <a:off x="-9594530" y="-185738"/>
            <a:ext cx="2828341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43216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3E28-EE0A-CC4C-91A6-5F9C61CA2943}"/>
              </a:ext>
            </a:extLst>
          </p:cNvPr>
          <p:cNvSpPr>
            <a:spLocks noGrp="1"/>
          </p:cNvSpPr>
          <p:nvPr>
            <p:ph type="title"/>
          </p:nvPr>
        </p:nvSpPr>
        <p:spPr/>
        <p:txBody>
          <a:bodyPr/>
          <a:lstStyle/>
          <a:p>
            <a:r>
              <a:rPr lang="en-US" dirty="0"/>
              <a:t>CERVICAL SCREENING UPTAKE – 24-49 YRS</a:t>
            </a:r>
          </a:p>
        </p:txBody>
      </p:sp>
      <p:sp>
        <p:nvSpPr>
          <p:cNvPr id="3" name="Content Placeholder 2">
            <a:extLst>
              <a:ext uri="{FF2B5EF4-FFF2-40B4-BE49-F238E27FC236}">
                <a16:creationId xmlns:a16="http://schemas.microsoft.com/office/drawing/2014/main" id="{AA004537-4EA9-924A-B553-87BABEBEAADE}"/>
              </a:ext>
            </a:extLst>
          </p:cNvPr>
          <p:cNvSpPr>
            <a:spLocks noGrp="1"/>
          </p:cNvSpPr>
          <p:nvPr>
            <p:ph idx="1"/>
          </p:nvPr>
        </p:nvSpPr>
        <p:spPr/>
        <p:txBody>
          <a:bodyPr/>
          <a:lstStyle/>
          <a:p>
            <a:r>
              <a:rPr lang="en-US" dirty="0"/>
              <a:t>2017 – average between PCN practices – 61%</a:t>
            </a:r>
          </a:p>
          <a:p>
            <a:r>
              <a:rPr lang="en-US" dirty="0"/>
              <a:t>September 2020 – PCN average – 67%</a:t>
            </a:r>
          </a:p>
          <a:p>
            <a:r>
              <a:rPr lang="en-US" dirty="0"/>
              <a:t>JUNE 2021 PCN average - 70%</a:t>
            </a:r>
          </a:p>
          <a:p>
            <a:r>
              <a:rPr lang="en-US" dirty="0"/>
              <a:t>Improvement, (but not as much as would have been the case, due to COVID)</a:t>
            </a:r>
          </a:p>
          <a:p>
            <a:r>
              <a:rPr lang="en-US" dirty="0"/>
              <a:t>Restrictions in accessing general practice</a:t>
            </a:r>
          </a:p>
          <a:p>
            <a:r>
              <a:rPr lang="en-US" dirty="0"/>
              <a:t>IPC requirements</a:t>
            </a:r>
          </a:p>
          <a:p>
            <a:r>
              <a:rPr lang="en-US" dirty="0"/>
              <a:t>Patient fears</a:t>
            </a:r>
          </a:p>
          <a:p>
            <a:r>
              <a:rPr lang="en-US" dirty="0"/>
              <a:t>Focus on COVID vaccination </a:t>
            </a:r>
            <a:r>
              <a:rPr lang="en-US" dirty="0" err="1"/>
              <a:t>programme</a:t>
            </a:r>
            <a:endParaRPr lang="en-US" dirty="0"/>
          </a:p>
          <a:p>
            <a:r>
              <a:rPr lang="en-US" dirty="0"/>
              <a:t>Trend in increased uptake over recent months is higher than previous</a:t>
            </a:r>
          </a:p>
        </p:txBody>
      </p:sp>
      <p:sp>
        <p:nvSpPr>
          <p:cNvPr id="4" name="Footer Placeholder 3">
            <a:extLst>
              <a:ext uri="{FF2B5EF4-FFF2-40B4-BE49-F238E27FC236}">
                <a16:creationId xmlns:a16="http://schemas.microsoft.com/office/drawing/2014/main" id="{9E5D0D63-9479-2F41-9D7C-1BCCABE71102}"/>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20668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4C0E61A-368E-41CE-9696-16DFC856D889}"/>
              </a:ext>
            </a:extLst>
          </p:cNvPr>
          <p:cNvSpPr>
            <a:spLocks noGrp="1"/>
          </p:cNvSpPr>
          <p:nvPr>
            <p:ph type="ctrTitle"/>
          </p:nvPr>
        </p:nvSpPr>
        <p:spPr/>
        <p:txBody>
          <a:bodyPr/>
          <a:lstStyle/>
          <a:p>
            <a:r>
              <a:rPr lang="en-GB" dirty="0"/>
              <a:t>AOB</a:t>
            </a:r>
          </a:p>
        </p:txBody>
      </p:sp>
      <p:sp>
        <p:nvSpPr>
          <p:cNvPr id="2" name="Content Placeholder 1">
            <a:extLst>
              <a:ext uri="{FF2B5EF4-FFF2-40B4-BE49-F238E27FC236}">
                <a16:creationId xmlns:a16="http://schemas.microsoft.com/office/drawing/2014/main" id="{379F4191-7F8B-4E33-BB46-101FF10AFBE7}"/>
              </a:ext>
            </a:extLst>
          </p:cNvPr>
          <p:cNvSpPr>
            <a:spLocks noGrp="1"/>
          </p:cNvSpPr>
          <p:nvPr>
            <p:ph type="subTitle" idx="1"/>
          </p:nvPr>
        </p:nvSpPr>
        <p:spPr/>
        <p:txBody>
          <a:bodyPr vert="horz" lIns="91440" tIns="9144" rIns="91440" bIns="45720" rtlCol="0" anchor="t">
            <a:normAutofit/>
          </a:bodyPr>
          <a:lstStyle/>
          <a:p>
            <a:r>
              <a:rPr lang="en-GB" b="1" dirty="0"/>
              <a:t>Questions?</a:t>
            </a:r>
          </a:p>
        </p:txBody>
      </p:sp>
      <p:sp>
        <p:nvSpPr>
          <p:cNvPr id="4" name="Footer Placeholder 3">
            <a:extLst>
              <a:ext uri="{FF2B5EF4-FFF2-40B4-BE49-F238E27FC236}">
                <a16:creationId xmlns:a16="http://schemas.microsoft.com/office/drawing/2014/main" id="{965870AF-6BA2-4E98-8EE2-BC8BFCD13FDF}"/>
              </a:ext>
            </a:extLst>
          </p:cNvPr>
          <p:cNvSpPr>
            <a:spLocks noGrp="1"/>
          </p:cNvSpPr>
          <p:nvPr>
            <p:ph type="ftr" sz="quarter" idx="11"/>
          </p:nvPr>
        </p:nvSpPr>
        <p:spPr/>
        <p:txBody>
          <a:bodyPr/>
          <a:lstStyle/>
          <a:p>
            <a:endParaRPr lang="en-GB"/>
          </a:p>
        </p:txBody>
      </p:sp>
      <p:pic>
        <p:nvPicPr>
          <p:cNvPr id="7" name="Picture 3" descr="A picture containing drawing&#10;&#10;Description generated with very high confidence">
            <a:extLst>
              <a:ext uri="{FF2B5EF4-FFF2-40B4-BE49-F238E27FC236}">
                <a16:creationId xmlns:a16="http://schemas.microsoft.com/office/drawing/2014/main" id="{FD6A2E60-FD92-476B-B831-E7120A1F81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827" y="5143250"/>
            <a:ext cx="3661154" cy="1581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4" descr="A picture containing food, drawing&#10;&#10;Description generated with very high confidence">
            <a:extLst>
              <a:ext uri="{FF2B5EF4-FFF2-40B4-BE49-F238E27FC236}">
                <a16:creationId xmlns:a16="http://schemas.microsoft.com/office/drawing/2014/main" id="{7F5AEAD1-309D-49C3-BCC6-D97E93343A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85820" y="6146951"/>
            <a:ext cx="3960440" cy="57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5" descr="A picture containing drawing&#10;&#10;Description generated with very high confidence">
            <a:extLst>
              <a:ext uri="{FF2B5EF4-FFF2-40B4-BE49-F238E27FC236}">
                <a16:creationId xmlns:a16="http://schemas.microsoft.com/office/drawing/2014/main" id="{8D0E051B-B909-48A1-B88D-3EF28669B6C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5820" y="5143250"/>
            <a:ext cx="3960440" cy="852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0107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9B5B4-B3D6-454F-B7DF-CBBA4E30F52B}"/>
              </a:ext>
            </a:extLst>
          </p:cNvPr>
          <p:cNvSpPr>
            <a:spLocks noGrp="1"/>
          </p:cNvSpPr>
          <p:nvPr>
            <p:ph type="title"/>
          </p:nvPr>
        </p:nvSpPr>
        <p:spPr>
          <a:xfrm>
            <a:off x="575825" y="365760"/>
            <a:ext cx="7992743" cy="548640"/>
          </a:xfrm>
        </p:spPr>
        <p:txBody>
          <a:bodyPr/>
          <a:lstStyle/>
          <a:p>
            <a:r>
              <a:rPr lang="en-GB" sz="4000" cap="none" dirty="0">
                <a:latin typeface="Franklin Gothic Book"/>
                <a:cs typeface="Aharoni"/>
              </a:rPr>
              <a:t>Harrow</a:t>
            </a:r>
            <a:r>
              <a:rPr lang="en-GB" sz="4000" cap="none" dirty="0">
                <a:latin typeface="+mn-lt"/>
                <a:cs typeface="Aharoni"/>
              </a:rPr>
              <a:t> East Primary Care Network</a:t>
            </a:r>
            <a:endParaRPr lang="en-US" sz="4000" cap="none" dirty="0">
              <a:latin typeface="+mn-lt"/>
              <a:cs typeface="Aharoni"/>
            </a:endParaRPr>
          </a:p>
        </p:txBody>
      </p:sp>
      <p:sp>
        <p:nvSpPr>
          <p:cNvPr id="3" name="Content Placeholder 2">
            <a:extLst>
              <a:ext uri="{FF2B5EF4-FFF2-40B4-BE49-F238E27FC236}">
                <a16:creationId xmlns:a16="http://schemas.microsoft.com/office/drawing/2014/main" id="{B3FE1390-8C5E-4D9F-9566-C8C01BECDC58}"/>
              </a:ext>
            </a:extLst>
          </p:cNvPr>
          <p:cNvSpPr>
            <a:spLocks noGrp="1"/>
          </p:cNvSpPr>
          <p:nvPr>
            <p:ph idx="1"/>
          </p:nvPr>
        </p:nvSpPr>
        <p:spPr>
          <a:xfrm>
            <a:off x="716013" y="1060523"/>
            <a:ext cx="7520940" cy="3579849"/>
          </a:xfrm>
        </p:spPr>
        <p:txBody>
          <a:bodyPr vert="horz" lIns="91440" tIns="45720" rIns="91440" bIns="45720" rtlCol="0" anchor="t">
            <a:normAutofit fontScale="92500" lnSpcReduction="10000"/>
          </a:bodyPr>
          <a:lstStyle/>
          <a:p>
            <a:endParaRPr lang="en-US" dirty="0"/>
          </a:p>
          <a:p>
            <a:endParaRPr lang="en-US" dirty="0"/>
          </a:p>
          <a:p>
            <a:pPr marL="285750" indent="-285750">
              <a:buFont typeface="Arial" pitchFamily="34" charset="0"/>
              <a:buChar char="•"/>
            </a:pPr>
            <a:r>
              <a:rPr lang="en-US" sz="2000" dirty="0"/>
              <a:t>Clinical Director - </a:t>
            </a:r>
            <a:r>
              <a:rPr lang="en-US" sz="2000" b="0" dirty="0"/>
              <a:t>Dr Meena Thakur</a:t>
            </a:r>
          </a:p>
          <a:p>
            <a:pPr marL="285750" indent="-285750">
              <a:buFont typeface="Arial" pitchFamily="34" charset="0"/>
              <a:buChar char="•"/>
            </a:pPr>
            <a:r>
              <a:rPr lang="en-US" sz="2000" dirty="0"/>
              <a:t>Practices in Network - </a:t>
            </a:r>
            <a:r>
              <a:rPr lang="en-US" sz="2000" b="0" dirty="0"/>
              <a:t>Honeypot Medical Centre, Bacon Lane Surgery and Mollison Way Surgery</a:t>
            </a:r>
            <a:r>
              <a:rPr lang="en-US" sz="2000" dirty="0"/>
              <a:t> </a:t>
            </a:r>
            <a:endParaRPr lang="en-US" sz="2000" b="0" dirty="0"/>
          </a:p>
          <a:p>
            <a:pPr marL="285750" indent="-285750">
              <a:buFont typeface="Arial" pitchFamily="34" charset="0"/>
              <a:buChar char="•"/>
            </a:pPr>
            <a:r>
              <a:rPr lang="en-US" sz="2000" dirty="0"/>
              <a:t>Population size: </a:t>
            </a:r>
            <a:r>
              <a:rPr lang="en-US" sz="2000" b="0" dirty="0"/>
              <a:t>28,619 (1st Jan 2019); 29,357 (1st Jan 2020); 32,720 (1st June 2021)</a:t>
            </a:r>
          </a:p>
          <a:p>
            <a:pPr marL="0" indent="0" algn="ctr"/>
            <a:endParaRPr lang="en-US" sz="1800" dirty="0"/>
          </a:p>
          <a:p>
            <a:pPr marL="0" indent="0" algn="ctr"/>
            <a:endParaRPr lang="en-US" sz="1800" dirty="0"/>
          </a:p>
          <a:p>
            <a:pPr marL="0" indent="0" algn="ctr"/>
            <a:br>
              <a:rPr lang="en-US" sz="1800" dirty="0"/>
            </a:br>
            <a:r>
              <a:rPr lang="en-US" sz="2400" i="1" dirty="0"/>
              <a:t>…Small enough to care and large enough to scale…</a:t>
            </a:r>
            <a:endParaRPr lang="en-US" dirty="0"/>
          </a:p>
          <a:p>
            <a:endParaRPr lang="en-US" sz="2400" dirty="0"/>
          </a:p>
        </p:txBody>
      </p:sp>
      <p:sp>
        <p:nvSpPr>
          <p:cNvPr id="4" name="Footer Placeholder 3">
            <a:extLst>
              <a:ext uri="{FF2B5EF4-FFF2-40B4-BE49-F238E27FC236}">
                <a16:creationId xmlns:a16="http://schemas.microsoft.com/office/drawing/2014/main" id="{7AF3CF94-57E2-4EBF-9008-5DE5664ECBB2}"/>
              </a:ext>
            </a:extLst>
          </p:cNvPr>
          <p:cNvSpPr>
            <a:spLocks noGrp="1"/>
          </p:cNvSpPr>
          <p:nvPr>
            <p:ph type="ftr" sz="quarter" idx="11"/>
          </p:nvPr>
        </p:nvSpPr>
        <p:spPr/>
        <p:txBody>
          <a:bodyPr/>
          <a:lstStyle/>
          <a:p>
            <a:endParaRPr lang="en-GB"/>
          </a:p>
        </p:txBody>
      </p:sp>
      <p:pic>
        <p:nvPicPr>
          <p:cNvPr id="6" name="Picture 3" descr="A picture containing drawing&#10;&#10;Description generated with very high confidence">
            <a:extLst>
              <a:ext uri="{FF2B5EF4-FFF2-40B4-BE49-F238E27FC236}">
                <a16:creationId xmlns:a16="http://schemas.microsoft.com/office/drawing/2014/main" id="{21CC086D-1887-47F2-8F77-DCBC6AF5F1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889" y="5132313"/>
            <a:ext cx="3661154" cy="1581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descr="A picture containing food, drawing&#10;&#10;Description generated with very high confidence">
            <a:extLst>
              <a:ext uri="{FF2B5EF4-FFF2-40B4-BE49-F238E27FC236}">
                <a16:creationId xmlns:a16="http://schemas.microsoft.com/office/drawing/2014/main" id="{E6DC6731-1E7C-44EB-97FF-287BA54AF0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4882" y="6136014"/>
            <a:ext cx="3960440" cy="577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5" descr="A picture containing drawing&#10;&#10;Description generated with very high confidence">
            <a:extLst>
              <a:ext uri="{FF2B5EF4-FFF2-40B4-BE49-F238E27FC236}">
                <a16:creationId xmlns:a16="http://schemas.microsoft.com/office/drawing/2014/main" id="{C05230D2-C043-467C-86B7-A5BD4F918B2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4882" y="5132313"/>
            <a:ext cx="3960440" cy="852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499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245913F-F592-0847-B2CD-4DB78346BC23}"/>
              </a:ext>
            </a:extLst>
          </p:cNvPr>
          <p:cNvSpPr>
            <a:spLocks noGrp="1"/>
          </p:cNvSpPr>
          <p:nvPr>
            <p:ph type="title"/>
          </p:nvPr>
        </p:nvSpPr>
        <p:spPr/>
        <p:txBody>
          <a:bodyPr/>
          <a:lstStyle/>
          <a:p>
            <a:r>
              <a:rPr lang="en-US" dirty="0"/>
              <a:t>		</a:t>
            </a:r>
            <a:r>
              <a:rPr lang="en-US" sz="1800" dirty="0"/>
              <a:t>       honeypot       bacon lane           Mollison</a:t>
            </a:r>
            <a:endParaRPr lang="en-US" dirty="0"/>
          </a:p>
        </p:txBody>
      </p:sp>
      <p:graphicFrame>
        <p:nvGraphicFramePr>
          <p:cNvPr id="5" name="Content Placeholder 4">
            <a:extLst>
              <a:ext uri="{FF2B5EF4-FFF2-40B4-BE49-F238E27FC236}">
                <a16:creationId xmlns:a16="http://schemas.microsoft.com/office/drawing/2014/main" id="{74F1DAE7-1B26-8D4E-A56F-0BA15B773B90}"/>
              </a:ext>
            </a:extLst>
          </p:cNvPr>
          <p:cNvGraphicFramePr>
            <a:graphicFrameLocks noGrp="1"/>
          </p:cNvGraphicFramePr>
          <p:nvPr>
            <p:ph idx="1"/>
            <p:extLst>
              <p:ext uri="{D42A27DB-BD31-4B8C-83A1-F6EECF244321}">
                <p14:modId xmlns:p14="http://schemas.microsoft.com/office/powerpoint/2010/main" val="3115956393"/>
              </p:ext>
            </p:extLst>
          </p:nvPr>
        </p:nvGraphicFramePr>
        <p:xfrm>
          <a:off x="824118" y="914400"/>
          <a:ext cx="7519782" cy="4069739"/>
        </p:xfrm>
        <a:graphic>
          <a:graphicData uri="http://schemas.openxmlformats.org/drawingml/2006/table">
            <a:tbl>
              <a:tblPr firstRow="1" firstCol="1" bandRow="1">
                <a:tableStyleId>{5C22544A-7EE6-4342-B048-85BDC9FD1C3A}</a:tableStyleId>
              </a:tblPr>
              <a:tblGrid>
                <a:gridCol w="2272567">
                  <a:extLst>
                    <a:ext uri="{9D8B030D-6E8A-4147-A177-3AD203B41FA5}">
                      <a16:colId xmlns:a16="http://schemas.microsoft.com/office/drawing/2014/main" val="4179620784"/>
                    </a:ext>
                  </a:extLst>
                </a:gridCol>
                <a:gridCol w="1655773">
                  <a:extLst>
                    <a:ext uri="{9D8B030D-6E8A-4147-A177-3AD203B41FA5}">
                      <a16:colId xmlns:a16="http://schemas.microsoft.com/office/drawing/2014/main" val="1260107355"/>
                    </a:ext>
                  </a:extLst>
                </a:gridCol>
                <a:gridCol w="1795721">
                  <a:extLst>
                    <a:ext uri="{9D8B030D-6E8A-4147-A177-3AD203B41FA5}">
                      <a16:colId xmlns:a16="http://schemas.microsoft.com/office/drawing/2014/main" val="1227467181"/>
                    </a:ext>
                  </a:extLst>
                </a:gridCol>
                <a:gridCol w="1795721">
                  <a:extLst>
                    <a:ext uri="{9D8B030D-6E8A-4147-A177-3AD203B41FA5}">
                      <a16:colId xmlns:a16="http://schemas.microsoft.com/office/drawing/2014/main" val="1734720111"/>
                    </a:ext>
                  </a:extLst>
                </a:gridCol>
              </a:tblGrid>
              <a:tr h="976889">
                <a:tc>
                  <a:txBody>
                    <a:bodyPr/>
                    <a:lstStyle/>
                    <a:p>
                      <a:pPr>
                        <a:lnSpc>
                          <a:spcPct val="107000"/>
                        </a:lnSpc>
                        <a:spcAft>
                          <a:spcPts val="0"/>
                        </a:spcAft>
                      </a:pPr>
                      <a:r>
                        <a:rPr lang="en-GB" sz="1200" dirty="0">
                          <a:effectLst/>
                        </a:rPr>
                        <a:t>Eligible population for cervical screening every 3 years</a:t>
                      </a:r>
                    </a:p>
                    <a:p>
                      <a:pPr>
                        <a:lnSpc>
                          <a:spcPct val="107000"/>
                        </a:lnSpc>
                        <a:spcAft>
                          <a:spcPts val="0"/>
                        </a:spcAft>
                      </a:pPr>
                      <a:r>
                        <a:rPr lang="en-GB" sz="1200" dirty="0">
                          <a:effectLst/>
                        </a:rPr>
                        <a:t>Women aged 25-49 </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rPr>
                        <a:t>2172</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rPr>
                        <a:t>1447</a:t>
                      </a:r>
                      <a:endParaRPr lang="en-GB" sz="120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rPr>
                        <a:t>1619</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extLst>
                  <a:ext uri="{0D108BD9-81ED-4DB2-BD59-A6C34878D82A}">
                    <a16:rowId xmlns:a16="http://schemas.microsoft.com/office/drawing/2014/main" val="3216604440"/>
                  </a:ext>
                </a:extLst>
              </a:tr>
              <a:tr h="622881">
                <a:tc>
                  <a:txBody>
                    <a:bodyPr/>
                    <a:lstStyle/>
                    <a:p>
                      <a:pPr>
                        <a:lnSpc>
                          <a:spcPct val="107000"/>
                        </a:lnSpc>
                        <a:spcAft>
                          <a:spcPts val="0"/>
                        </a:spcAft>
                      </a:pPr>
                      <a:r>
                        <a:rPr lang="en-GB" sz="1200" dirty="0">
                          <a:effectLst/>
                        </a:rPr>
                        <a:t>Eligible population for cervical screening every 5 years </a:t>
                      </a:r>
                    </a:p>
                    <a:p>
                      <a:pPr>
                        <a:lnSpc>
                          <a:spcPct val="107000"/>
                        </a:lnSpc>
                        <a:spcAft>
                          <a:spcPts val="0"/>
                        </a:spcAft>
                      </a:pPr>
                      <a:r>
                        <a:rPr lang="en-GB" sz="1200" dirty="0">
                          <a:effectLst/>
                        </a:rPr>
                        <a:t>Women aged 50-64</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rPr>
                        <a:t>848</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rPr>
                        <a:t>654</a:t>
                      </a:r>
                      <a:endParaRPr lang="en-GB" sz="120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rPr>
                        <a:t>426</a:t>
                      </a:r>
                      <a:endParaRPr lang="en-GB" sz="120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extLst>
                  <a:ext uri="{0D108BD9-81ED-4DB2-BD59-A6C34878D82A}">
                    <a16:rowId xmlns:a16="http://schemas.microsoft.com/office/drawing/2014/main" val="3195498507"/>
                  </a:ext>
                </a:extLst>
              </a:tr>
              <a:tr h="622881">
                <a:tc>
                  <a:txBody>
                    <a:bodyPr/>
                    <a:lstStyle/>
                    <a:p>
                      <a:pPr>
                        <a:lnSpc>
                          <a:spcPct val="107000"/>
                        </a:lnSpc>
                        <a:spcAft>
                          <a:spcPts val="0"/>
                        </a:spcAft>
                      </a:pPr>
                      <a:r>
                        <a:rPr lang="en-GB" sz="1200" dirty="0">
                          <a:effectLst/>
                        </a:rPr>
                        <a:t>Cervical screening uptake 25-49 year old cohort (Quarter 2 2019)</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66%</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63%</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highlight>
                            <a:srgbClr val="FFFF00"/>
                          </a:highlight>
                        </a:rPr>
                        <a:t>56%</a:t>
                      </a:r>
                      <a:endParaRPr lang="en-GB" sz="120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extLst>
                  <a:ext uri="{0D108BD9-81ED-4DB2-BD59-A6C34878D82A}">
                    <a16:rowId xmlns:a16="http://schemas.microsoft.com/office/drawing/2014/main" val="1006522197"/>
                  </a:ext>
                </a:extLst>
              </a:tr>
              <a:tr h="622881">
                <a:tc>
                  <a:txBody>
                    <a:bodyPr/>
                    <a:lstStyle/>
                    <a:p>
                      <a:pPr>
                        <a:lnSpc>
                          <a:spcPct val="107000"/>
                        </a:lnSpc>
                        <a:spcAft>
                          <a:spcPts val="0"/>
                        </a:spcAft>
                      </a:pPr>
                      <a:r>
                        <a:rPr lang="en-GB" sz="1200" dirty="0">
                          <a:effectLst/>
                        </a:rPr>
                        <a:t>Cervical screening uptake 50-64 year old cohort (Quarter 2 2019)</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92%</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82%</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81%</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extLst>
                  <a:ext uri="{0D108BD9-81ED-4DB2-BD59-A6C34878D82A}">
                    <a16:rowId xmlns:a16="http://schemas.microsoft.com/office/drawing/2014/main" val="3735780521"/>
                  </a:ext>
                </a:extLst>
              </a:tr>
              <a:tr h="622881">
                <a:tc>
                  <a:txBody>
                    <a:bodyPr/>
                    <a:lstStyle/>
                    <a:p>
                      <a:pPr>
                        <a:lnSpc>
                          <a:spcPct val="107000"/>
                        </a:lnSpc>
                        <a:spcAft>
                          <a:spcPts val="0"/>
                        </a:spcAft>
                      </a:pPr>
                      <a:r>
                        <a:rPr lang="en-GB" sz="1200" dirty="0">
                          <a:effectLst/>
                        </a:rPr>
                        <a:t>Quarter 1 2017</a:t>
                      </a:r>
                    </a:p>
                    <a:p>
                      <a:pPr>
                        <a:lnSpc>
                          <a:spcPct val="107000"/>
                        </a:lnSpc>
                        <a:spcAft>
                          <a:spcPts val="0"/>
                        </a:spcAft>
                      </a:pPr>
                      <a:r>
                        <a:rPr lang="en-GB" sz="1200" dirty="0">
                          <a:effectLst/>
                        </a:rPr>
                        <a:t>Cervical screening uptake 25-49 year old cohort</a:t>
                      </a:r>
                      <a:endParaRPr lang="en-GB" sz="1200" dirty="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highlight>
                            <a:srgbClr val="FFFF00"/>
                          </a:highlight>
                        </a:rPr>
                        <a:t>53.2%</a:t>
                      </a:r>
                      <a:endParaRPr lang="en-GB" sz="120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highlight>
                            <a:srgbClr val="FFFF00"/>
                          </a:highlight>
                        </a:rPr>
                        <a:t>61.5%</a:t>
                      </a:r>
                      <a:endParaRPr lang="en-GB" sz="120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55.2%</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extLst>
                  <a:ext uri="{0D108BD9-81ED-4DB2-BD59-A6C34878D82A}">
                    <a16:rowId xmlns:a16="http://schemas.microsoft.com/office/drawing/2014/main" val="1694477004"/>
                  </a:ext>
                </a:extLst>
              </a:tr>
              <a:tr h="601326">
                <a:tc>
                  <a:txBody>
                    <a:bodyPr/>
                    <a:lstStyle/>
                    <a:p>
                      <a:pPr>
                        <a:lnSpc>
                          <a:spcPct val="107000"/>
                        </a:lnSpc>
                        <a:spcAft>
                          <a:spcPts val="0"/>
                        </a:spcAft>
                      </a:pPr>
                      <a:r>
                        <a:rPr lang="en-GB" sz="1200">
                          <a:effectLst/>
                        </a:rPr>
                        <a:t>Quarter 1 2017</a:t>
                      </a:r>
                    </a:p>
                    <a:p>
                      <a:pPr>
                        <a:lnSpc>
                          <a:spcPct val="107000"/>
                        </a:lnSpc>
                        <a:spcAft>
                          <a:spcPts val="0"/>
                        </a:spcAft>
                      </a:pPr>
                      <a:r>
                        <a:rPr lang="en-GB" sz="1200">
                          <a:effectLst/>
                        </a:rPr>
                        <a:t>uptake 50-64 year old cohort</a:t>
                      </a:r>
                      <a:endParaRPr lang="en-GB" sz="1200">
                        <a:effectLs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highlight>
                            <a:srgbClr val="FFFF00"/>
                          </a:highlight>
                        </a:rPr>
                        <a:t>71%</a:t>
                      </a:r>
                      <a:endParaRPr lang="en-GB" sz="120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a:effectLst/>
                          <a:highlight>
                            <a:srgbClr val="FFFF00"/>
                          </a:highlight>
                        </a:rPr>
                        <a:t>76.7%</a:t>
                      </a:r>
                      <a:endParaRPr lang="en-GB" sz="120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tc>
                  <a:txBody>
                    <a:bodyPr/>
                    <a:lstStyle/>
                    <a:p>
                      <a:pPr>
                        <a:lnSpc>
                          <a:spcPct val="107000"/>
                        </a:lnSpc>
                        <a:spcAft>
                          <a:spcPts val="0"/>
                        </a:spcAft>
                      </a:pPr>
                      <a:r>
                        <a:rPr lang="en-GB" sz="1200" dirty="0">
                          <a:effectLst/>
                          <a:highlight>
                            <a:srgbClr val="FFFF00"/>
                          </a:highlight>
                        </a:rPr>
                        <a:t>77.4%</a:t>
                      </a:r>
                      <a:endParaRPr lang="en-GB" sz="1200" dirty="0">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txBody>
                  <a:tcPr marL="114417" marR="114417" marT="0" marB="0"/>
                </a:tc>
                <a:extLst>
                  <a:ext uri="{0D108BD9-81ED-4DB2-BD59-A6C34878D82A}">
                    <a16:rowId xmlns:a16="http://schemas.microsoft.com/office/drawing/2014/main" val="4023991869"/>
                  </a:ext>
                </a:extLst>
              </a:tr>
            </a:tbl>
          </a:graphicData>
        </a:graphic>
      </p:graphicFrame>
      <p:sp>
        <p:nvSpPr>
          <p:cNvPr id="4" name="Footer Placeholder 3">
            <a:extLst>
              <a:ext uri="{FF2B5EF4-FFF2-40B4-BE49-F238E27FC236}">
                <a16:creationId xmlns:a16="http://schemas.microsoft.com/office/drawing/2014/main" id="{1AC4D36D-A7F1-7148-B81E-BA9209B29816}"/>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580668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DC3C-1B0D-384B-BABB-C25B2E255A66}"/>
              </a:ext>
            </a:extLst>
          </p:cNvPr>
          <p:cNvSpPr>
            <a:spLocks noGrp="1"/>
          </p:cNvSpPr>
          <p:nvPr>
            <p:ph type="title"/>
          </p:nvPr>
        </p:nvSpPr>
        <p:spPr/>
        <p:txBody>
          <a:bodyPr/>
          <a:lstStyle/>
          <a:p>
            <a:r>
              <a:rPr lang="en-US" dirty="0"/>
              <a:t>Challenges	</a:t>
            </a:r>
          </a:p>
        </p:txBody>
      </p:sp>
      <p:sp>
        <p:nvSpPr>
          <p:cNvPr id="3" name="Content Placeholder 2">
            <a:extLst>
              <a:ext uri="{FF2B5EF4-FFF2-40B4-BE49-F238E27FC236}">
                <a16:creationId xmlns:a16="http://schemas.microsoft.com/office/drawing/2014/main" id="{F44CB642-9285-5342-92EB-7125BA02DB42}"/>
              </a:ext>
            </a:extLst>
          </p:cNvPr>
          <p:cNvSpPr>
            <a:spLocks noGrp="1"/>
          </p:cNvSpPr>
          <p:nvPr>
            <p:ph idx="1"/>
          </p:nvPr>
        </p:nvSpPr>
        <p:spPr/>
        <p:txBody>
          <a:bodyPr/>
          <a:lstStyle/>
          <a:p>
            <a:r>
              <a:rPr lang="en-US" dirty="0"/>
              <a:t>COVID PANDEMIC 	– PRIORITISATION OF WORK</a:t>
            </a:r>
          </a:p>
          <a:p>
            <a:r>
              <a:rPr lang="en-US" dirty="0"/>
              <a:t>			- INFECTION PREVENTION &amp; CONTROL LIMITATIONS</a:t>
            </a:r>
          </a:p>
          <a:p>
            <a:r>
              <a:rPr lang="en-US" dirty="0"/>
              <a:t>			- CEASED IN EARLY PART OF PANDEMIC</a:t>
            </a:r>
          </a:p>
          <a:p>
            <a:r>
              <a:rPr lang="en-US" dirty="0"/>
              <a:t>			- MORE REMOTE WORKING</a:t>
            </a:r>
          </a:p>
          <a:p>
            <a:r>
              <a:rPr lang="en-US" dirty="0"/>
              <a:t>			- PATIENTS FRIGHTENED TO ATTEND FOR SCREENING</a:t>
            </a:r>
          </a:p>
          <a:p>
            <a:endParaRPr lang="en-US" dirty="0"/>
          </a:p>
          <a:p>
            <a:r>
              <a:rPr lang="en-US" dirty="0"/>
              <a:t>LED IN COVID VACCINATION PROGRAMME IN HARROW – THE HIVE</a:t>
            </a:r>
          </a:p>
          <a:p>
            <a:endParaRPr lang="en-US" dirty="0"/>
          </a:p>
        </p:txBody>
      </p:sp>
      <p:sp>
        <p:nvSpPr>
          <p:cNvPr id="4" name="Footer Placeholder 3">
            <a:extLst>
              <a:ext uri="{FF2B5EF4-FFF2-40B4-BE49-F238E27FC236}">
                <a16:creationId xmlns:a16="http://schemas.microsoft.com/office/drawing/2014/main" id="{3E4F54BB-B297-124B-8A4F-EFB2ACA85A2B}"/>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4068967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6ADA8-9F00-48FD-A816-A565A9A5BCB6}"/>
              </a:ext>
            </a:extLst>
          </p:cNvPr>
          <p:cNvSpPr>
            <a:spLocks noGrp="1"/>
          </p:cNvSpPr>
          <p:nvPr>
            <p:ph type="title"/>
          </p:nvPr>
        </p:nvSpPr>
        <p:spPr/>
        <p:txBody>
          <a:bodyPr/>
          <a:lstStyle/>
          <a:p>
            <a:r>
              <a:rPr lang="en-GB" b="1" cap="none" dirty="0">
                <a:ea typeface="+mj-lt"/>
                <a:cs typeface="+mj-lt"/>
              </a:rPr>
              <a:t>Initiatives chosen</a:t>
            </a:r>
            <a:endParaRPr lang="en-US" cap="none" dirty="0">
              <a:ea typeface="+mj-lt"/>
              <a:cs typeface="+mj-lt"/>
            </a:endParaRPr>
          </a:p>
        </p:txBody>
      </p:sp>
      <p:sp>
        <p:nvSpPr>
          <p:cNvPr id="3" name="Content Placeholder 2">
            <a:extLst>
              <a:ext uri="{FF2B5EF4-FFF2-40B4-BE49-F238E27FC236}">
                <a16:creationId xmlns:a16="http://schemas.microsoft.com/office/drawing/2014/main" id="{2ECAAE0F-DB38-41D4-9268-214E28BBD2D6}"/>
              </a:ext>
            </a:extLst>
          </p:cNvPr>
          <p:cNvSpPr>
            <a:spLocks noGrp="1"/>
          </p:cNvSpPr>
          <p:nvPr>
            <p:ph idx="1"/>
          </p:nvPr>
        </p:nvSpPr>
        <p:spPr>
          <a:xfrm>
            <a:off x="670998" y="919302"/>
            <a:ext cx="7664865" cy="3934817"/>
          </a:xfrm>
        </p:spPr>
        <p:txBody>
          <a:bodyPr vert="horz" lIns="91440" tIns="45720" rIns="91440" bIns="45720" rtlCol="0" anchor="t">
            <a:normAutofit/>
          </a:bodyPr>
          <a:lstStyle/>
          <a:p>
            <a:pPr marL="173355" lvl="1" indent="-173355">
              <a:buFont typeface="Wingdings"/>
              <a:buChar char="§"/>
            </a:pPr>
            <a:r>
              <a:rPr lang="en-GB" sz="1800" b="1" dirty="0">
                <a:ea typeface="+mn-lt"/>
                <a:cs typeface="+mn-lt"/>
              </a:rPr>
              <a:t>Non-attenders- identify and contact all women who are at least six-months overdue screening:</a:t>
            </a:r>
            <a:endParaRPr lang="en-GB" sz="1800" dirty="0">
              <a:ea typeface="+mn-lt"/>
              <a:cs typeface="+mn-lt"/>
            </a:endParaRPr>
          </a:p>
          <a:p>
            <a:pPr marL="401955" lvl="2" indent="-164465">
              <a:buFont typeface="Wingdings"/>
              <a:buChar char="§"/>
            </a:pPr>
            <a:r>
              <a:rPr lang="en-GB" sz="1800" b="0" i="1" dirty="0">
                <a:ea typeface="+mn-lt"/>
                <a:cs typeface="+mn-lt"/>
              </a:rPr>
              <a:t>Audit reasons for non-attendance and develop and implement a plan to address primary care-specific barriers to </a:t>
            </a:r>
            <a:r>
              <a:rPr lang="en-GB" sz="1800" i="1" dirty="0">
                <a:ea typeface="+mn-lt"/>
                <a:cs typeface="+mn-lt"/>
              </a:rPr>
              <a:t>screening</a:t>
            </a:r>
            <a:endParaRPr lang="en-GB" sz="1800" dirty="0">
              <a:ea typeface="+mn-lt"/>
              <a:cs typeface="+mn-lt"/>
            </a:endParaRPr>
          </a:p>
          <a:p>
            <a:pPr marL="401955" lvl="2" indent="-164465">
              <a:buFont typeface="Wingdings"/>
              <a:buChar char="§"/>
            </a:pPr>
            <a:r>
              <a:rPr lang="en-GB" sz="1800" i="1" dirty="0">
                <a:ea typeface="+mn-lt"/>
                <a:cs typeface="+mn-lt"/>
              </a:rPr>
              <a:t>Schedule</a:t>
            </a:r>
            <a:r>
              <a:rPr lang="en-GB" sz="1800" b="0" i="1" dirty="0">
                <a:ea typeface="+mn-lt"/>
                <a:cs typeface="+mn-lt"/>
              </a:rPr>
              <a:t> screening appointment</a:t>
            </a:r>
            <a:endParaRPr lang="en-GB" sz="1800" b="0" dirty="0">
              <a:ea typeface="+mn-lt"/>
              <a:cs typeface="+mn-lt"/>
            </a:endParaRPr>
          </a:p>
          <a:p>
            <a:endParaRPr lang="en-GB" sz="1800" b="0" dirty="0">
              <a:ea typeface="+mn-lt"/>
              <a:cs typeface="+mn-lt"/>
            </a:endParaRPr>
          </a:p>
          <a:p>
            <a:pPr marL="173355" lvl="1" indent="-173355">
              <a:buFont typeface="Wingdings"/>
              <a:buChar char="§"/>
            </a:pPr>
            <a:r>
              <a:rPr lang="en-GB" sz="1800" b="1" dirty="0">
                <a:ea typeface="+mn-lt"/>
                <a:cs typeface="+mn-lt"/>
              </a:rPr>
              <a:t>Text messaging:</a:t>
            </a:r>
            <a:endParaRPr lang="en-GB" sz="1800" dirty="0">
              <a:ea typeface="+mn-lt"/>
              <a:cs typeface="+mn-lt"/>
            </a:endParaRPr>
          </a:p>
          <a:p>
            <a:pPr marL="401955" lvl="2" indent="-164465">
              <a:buFont typeface="Wingdings"/>
              <a:buChar char="§"/>
            </a:pPr>
            <a:r>
              <a:rPr lang="en-GB" sz="1800" b="0" i="1" dirty="0">
                <a:ea typeface="+mn-lt"/>
                <a:cs typeface="+mn-lt"/>
              </a:rPr>
              <a:t>use text messages to remind women of scheduled cervical screening appointments (at least 90%)</a:t>
            </a:r>
            <a:endParaRPr lang="en-GB" sz="1800" b="0" dirty="0">
              <a:ea typeface="+mn-lt"/>
              <a:cs typeface="+mn-lt"/>
            </a:endParaRPr>
          </a:p>
          <a:p>
            <a:pPr marL="401955" lvl="2" indent="-164465">
              <a:buFont typeface="Wingdings"/>
              <a:buChar char="§"/>
            </a:pPr>
            <a:r>
              <a:rPr lang="en-GB" sz="1800" b="0" i="1" dirty="0">
                <a:ea typeface="+mn-lt"/>
                <a:cs typeface="+mn-lt"/>
              </a:rPr>
              <a:t>Using data provided by NHSE, improve the completeness and accuracy of mobile phone numbers of women aged 24 to 70</a:t>
            </a:r>
            <a:endParaRPr lang="en-GB" sz="1800" b="0" dirty="0">
              <a:ea typeface="+mn-lt"/>
              <a:cs typeface="+mn-lt"/>
            </a:endParaRPr>
          </a:p>
          <a:p>
            <a:endParaRPr lang="en-GB" sz="1800" dirty="0"/>
          </a:p>
        </p:txBody>
      </p:sp>
      <p:sp>
        <p:nvSpPr>
          <p:cNvPr id="4" name="Footer Placeholder 3">
            <a:extLst>
              <a:ext uri="{FF2B5EF4-FFF2-40B4-BE49-F238E27FC236}">
                <a16:creationId xmlns:a16="http://schemas.microsoft.com/office/drawing/2014/main" id="{8E31066D-506A-4AE0-9A1B-8497D1E12A0B}"/>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1621805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C304C-466B-BF47-994B-87D8FF6A8D2F}"/>
              </a:ext>
            </a:extLst>
          </p:cNvPr>
          <p:cNvSpPr>
            <a:spLocks noGrp="1"/>
          </p:cNvSpPr>
          <p:nvPr>
            <p:ph type="title"/>
          </p:nvPr>
        </p:nvSpPr>
        <p:spPr/>
        <p:txBody>
          <a:bodyPr/>
          <a:lstStyle/>
          <a:p>
            <a:r>
              <a:rPr lang="en-US" dirty="0"/>
              <a:t>REFRESH AND RESTART – METHODOLOGY	</a:t>
            </a:r>
          </a:p>
        </p:txBody>
      </p:sp>
      <p:sp>
        <p:nvSpPr>
          <p:cNvPr id="3" name="Content Placeholder 2">
            <a:extLst>
              <a:ext uri="{FF2B5EF4-FFF2-40B4-BE49-F238E27FC236}">
                <a16:creationId xmlns:a16="http://schemas.microsoft.com/office/drawing/2014/main" id="{2D1C5B6B-1DE0-CB46-9E5E-F1DDD283BEDA}"/>
              </a:ext>
            </a:extLst>
          </p:cNvPr>
          <p:cNvSpPr>
            <a:spLocks noGrp="1"/>
          </p:cNvSpPr>
          <p:nvPr>
            <p:ph idx="1"/>
          </p:nvPr>
        </p:nvSpPr>
        <p:spPr/>
        <p:txBody>
          <a:bodyPr/>
          <a:lstStyle/>
          <a:p>
            <a:pPr>
              <a:buFontTx/>
              <a:buChar char="-"/>
            </a:pPr>
            <a:endParaRPr lang="en-US" sz="2000" dirty="0"/>
          </a:p>
          <a:p>
            <a:pPr>
              <a:buFontTx/>
              <a:buChar char="-"/>
            </a:pPr>
            <a:r>
              <a:rPr lang="en-US" sz="2000" dirty="0"/>
              <a:t>Purchased </a:t>
            </a:r>
            <a:r>
              <a:rPr lang="en-US" sz="2000" dirty="0" err="1"/>
              <a:t>Ardens</a:t>
            </a:r>
            <a:r>
              <a:rPr lang="en-US" sz="2000" dirty="0"/>
              <a:t> Software for useful searches</a:t>
            </a:r>
          </a:p>
          <a:p>
            <a:pPr>
              <a:buFontTx/>
              <a:buChar char="-"/>
            </a:pPr>
            <a:r>
              <a:rPr lang="en-US" sz="2000" dirty="0"/>
              <a:t>Identified women with mobile phone numbers as baseline</a:t>
            </a:r>
          </a:p>
          <a:p>
            <a:pPr>
              <a:buFontTx/>
              <a:buChar char="-"/>
            </a:pPr>
            <a:r>
              <a:rPr lang="en-US" sz="2000" dirty="0" err="1"/>
              <a:t>Ardens</a:t>
            </a:r>
            <a:r>
              <a:rPr lang="en-US" sz="2000" dirty="0"/>
              <a:t> search helped to identify women whose mobile phone number was recorded in home number field</a:t>
            </a:r>
          </a:p>
          <a:p>
            <a:pPr>
              <a:buFontTx/>
              <a:buChar char="-"/>
            </a:pPr>
            <a:r>
              <a:rPr lang="en-US" sz="2000" dirty="0"/>
              <a:t>Proportion with no mobile phone number recorded at all – required phone call to every patient on landline or household member’s phone number to ascertain correct mobile phone number for patient</a:t>
            </a:r>
          </a:p>
          <a:p>
            <a:pPr>
              <a:buFontTx/>
              <a:buChar char="-"/>
            </a:pPr>
            <a:endParaRPr lang="en-US" dirty="0"/>
          </a:p>
        </p:txBody>
      </p:sp>
      <p:sp>
        <p:nvSpPr>
          <p:cNvPr id="4" name="Footer Placeholder 3">
            <a:extLst>
              <a:ext uri="{FF2B5EF4-FFF2-40B4-BE49-F238E27FC236}">
                <a16:creationId xmlns:a16="http://schemas.microsoft.com/office/drawing/2014/main" id="{BEE6DB20-377C-DB49-8FC0-15FFBFD62F93}"/>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345860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037DC-C577-F946-BAAD-0432A7BE5BCD}"/>
              </a:ext>
            </a:extLst>
          </p:cNvPr>
          <p:cNvSpPr>
            <a:spLocks noGrp="1"/>
          </p:cNvSpPr>
          <p:nvPr>
            <p:ph type="title"/>
          </p:nvPr>
        </p:nvSpPr>
        <p:spPr>
          <a:xfrm>
            <a:off x="822960" y="125730"/>
            <a:ext cx="7520940" cy="1051560"/>
          </a:xfrm>
        </p:spPr>
        <p:txBody>
          <a:bodyPr/>
          <a:lstStyle/>
          <a:p>
            <a:pPr algn="ctr"/>
            <a:r>
              <a:rPr lang="en-US" dirty="0"/>
              <a:t>Sample results for one of the 3 </a:t>
            </a:r>
            <a:r>
              <a:rPr lang="en-US" dirty="0" err="1"/>
              <a:t>pcn</a:t>
            </a:r>
            <a:r>
              <a:rPr lang="en-US" dirty="0"/>
              <a:t> practices</a:t>
            </a:r>
          </a:p>
        </p:txBody>
      </p:sp>
      <p:graphicFrame>
        <p:nvGraphicFramePr>
          <p:cNvPr id="5" name="Content Placeholder 4">
            <a:extLst>
              <a:ext uri="{FF2B5EF4-FFF2-40B4-BE49-F238E27FC236}">
                <a16:creationId xmlns:a16="http://schemas.microsoft.com/office/drawing/2014/main" id="{59BBE8C1-6153-4744-9380-C9AC13C34ECE}"/>
              </a:ext>
            </a:extLst>
          </p:cNvPr>
          <p:cNvGraphicFramePr>
            <a:graphicFrameLocks noGrp="1"/>
          </p:cNvGraphicFramePr>
          <p:nvPr>
            <p:ph idx="1"/>
            <p:extLst>
              <p:ext uri="{D42A27DB-BD31-4B8C-83A1-F6EECF244321}">
                <p14:modId xmlns:p14="http://schemas.microsoft.com/office/powerpoint/2010/main" val="3936437535"/>
              </p:ext>
            </p:extLst>
          </p:nvPr>
        </p:nvGraphicFramePr>
        <p:xfrm>
          <a:off x="114300" y="1177291"/>
          <a:ext cx="8867837" cy="3755100"/>
        </p:xfrm>
        <a:graphic>
          <a:graphicData uri="http://schemas.openxmlformats.org/drawingml/2006/table">
            <a:tbl>
              <a:tblPr>
                <a:tableStyleId>{5C22544A-7EE6-4342-B048-85BDC9FD1C3A}</a:tableStyleId>
              </a:tblPr>
              <a:tblGrid>
                <a:gridCol w="1919707">
                  <a:extLst>
                    <a:ext uri="{9D8B030D-6E8A-4147-A177-3AD203B41FA5}">
                      <a16:colId xmlns:a16="http://schemas.microsoft.com/office/drawing/2014/main" val="2043862270"/>
                    </a:ext>
                  </a:extLst>
                </a:gridCol>
                <a:gridCol w="992590">
                  <a:extLst>
                    <a:ext uri="{9D8B030D-6E8A-4147-A177-3AD203B41FA5}">
                      <a16:colId xmlns:a16="http://schemas.microsoft.com/office/drawing/2014/main" val="390963421"/>
                    </a:ext>
                  </a:extLst>
                </a:gridCol>
                <a:gridCol w="992590">
                  <a:extLst>
                    <a:ext uri="{9D8B030D-6E8A-4147-A177-3AD203B41FA5}">
                      <a16:colId xmlns:a16="http://schemas.microsoft.com/office/drawing/2014/main" val="1159917728"/>
                    </a:ext>
                  </a:extLst>
                </a:gridCol>
                <a:gridCol w="992590">
                  <a:extLst>
                    <a:ext uri="{9D8B030D-6E8A-4147-A177-3AD203B41FA5}">
                      <a16:colId xmlns:a16="http://schemas.microsoft.com/office/drawing/2014/main" val="3777541664"/>
                    </a:ext>
                  </a:extLst>
                </a:gridCol>
                <a:gridCol w="992590">
                  <a:extLst>
                    <a:ext uri="{9D8B030D-6E8A-4147-A177-3AD203B41FA5}">
                      <a16:colId xmlns:a16="http://schemas.microsoft.com/office/drawing/2014/main" val="842838435"/>
                    </a:ext>
                  </a:extLst>
                </a:gridCol>
                <a:gridCol w="992590">
                  <a:extLst>
                    <a:ext uri="{9D8B030D-6E8A-4147-A177-3AD203B41FA5}">
                      <a16:colId xmlns:a16="http://schemas.microsoft.com/office/drawing/2014/main" val="2481233517"/>
                    </a:ext>
                  </a:extLst>
                </a:gridCol>
                <a:gridCol w="992590">
                  <a:extLst>
                    <a:ext uri="{9D8B030D-6E8A-4147-A177-3AD203B41FA5}">
                      <a16:colId xmlns:a16="http://schemas.microsoft.com/office/drawing/2014/main" val="3599755034"/>
                    </a:ext>
                  </a:extLst>
                </a:gridCol>
                <a:gridCol w="992590">
                  <a:extLst>
                    <a:ext uri="{9D8B030D-6E8A-4147-A177-3AD203B41FA5}">
                      <a16:colId xmlns:a16="http://schemas.microsoft.com/office/drawing/2014/main" val="30956177"/>
                    </a:ext>
                  </a:extLst>
                </a:gridCol>
              </a:tblGrid>
              <a:tr h="409315">
                <a:tc gridSpan="5">
                  <a:txBody>
                    <a:bodyPr/>
                    <a:lstStyle/>
                    <a:p>
                      <a:pPr algn="l" fontAlgn="b"/>
                      <a:r>
                        <a:rPr lang="en-GB" sz="1400" u="none" strike="noStrike" dirty="0">
                          <a:effectLst/>
                        </a:rPr>
                        <a:t>TOTAL ELIGIBLE POPULATION -WOMEN AGE 24-70</a:t>
                      </a:r>
                      <a:endParaRPr lang="en-GB"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GB" sz="1400" u="none" strike="noStrike" dirty="0">
                          <a:effectLst/>
                        </a:rPr>
                        <a:t>4323</a:t>
                      </a:r>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endParaRPr lang="en-GB" sz="1400" b="0" i="0" u="none" strike="noStrike" dirty="0">
                        <a:solidFill>
                          <a:srgbClr val="000000"/>
                        </a:solidFill>
                        <a:effectLst/>
                        <a:highlight>
                          <a:srgbClr val="FFFF00"/>
                        </a:highlight>
                        <a:latin typeface="Calibri" panose="020F0502020204030204" pitchFamily="34" charset="0"/>
                      </a:endParaRPr>
                    </a:p>
                    <a:p>
                      <a:pPr algn="r" fontAlgn="b"/>
                      <a:r>
                        <a:rPr lang="en-GB" sz="1400" b="0" i="0" u="none" strike="noStrike" dirty="0">
                          <a:solidFill>
                            <a:srgbClr val="000000"/>
                          </a:solidFill>
                          <a:effectLst/>
                          <a:highlight>
                            <a:srgbClr val="FFFF00"/>
                          </a:highlight>
                          <a:latin typeface="Calibri" panose="020F0502020204030204" pitchFamily="34" charset="0"/>
                        </a:rPr>
                        <a:t>87%</a:t>
                      </a:r>
                    </a:p>
                  </a:txBody>
                  <a:tcPr marL="9525" marR="9525" marT="9525" marB="0" anchor="b"/>
                </a:tc>
                <a:extLst>
                  <a:ext uri="{0D108BD9-81ED-4DB2-BD59-A6C34878D82A}">
                    <a16:rowId xmlns:a16="http://schemas.microsoft.com/office/drawing/2014/main" val="2603026045"/>
                  </a:ext>
                </a:extLst>
              </a:tr>
              <a:tr h="792393">
                <a:tc gridSpan="4">
                  <a:txBody>
                    <a:bodyPr/>
                    <a:lstStyle/>
                    <a:p>
                      <a:pPr algn="l" fontAlgn="b"/>
                      <a:endParaRPr lang="en-GB" sz="1400" u="none" strike="noStrike" dirty="0">
                        <a:effectLst/>
                      </a:endParaRPr>
                    </a:p>
                    <a:p>
                      <a:pPr algn="l" fontAlgn="b"/>
                      <a:r>
                        <a:rPr lang="en-GB" sz="1400" u="none" strike="noStrike" dirty="0">
                          <a:effectLst/>
                        </a:rPr>
                        <a:t>WITH MOBILE PHONE NUMBER RECORDED</a:t>
                      </a:r>
                    </a:p>
                    <a:p>
                      <a:pPr algn="l" fontAlgn="b"/>
                      <a:endParaRPr lang="en-GB" sz="1400" u="none" strike="noStrike" dirty="0">
                        <a:effectLst/>
                      </a:endParaRPr>
                    </a:p>
                    <a:p>
                      <a:pPr algn="l" fontAlgn="b"/>
                      <a:r>
                        <a:rPr lang="en-GB" sz="1400" u="none" strike="noStrike" dirty="0">
                          <a:effectLst/>
                        </a:rPr>
                        <a:t>TEST MJOG  UNABLE TO SEND TEXT TO</a:t>
                      </a:r>
                      <a:endParaRPr lang="en-GB"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400" u="none" strike="noStrike" dirty="0">
                          <a:effectLst/>
                        </a:rPr>
                        <a:t>588</a:t>
                      </a:r>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400" u="none" strike="noStrike" dirty="0">
                          <a:effectLst/>
                          <a:highlight>
                            <a:srgbClr val="FFFF00"/>
                          </a:highlight>
                        </a:rPr>
                        <a:t>13%</a:t>
                      </a:r>
                      <a:endParaRPr lang="en-GB"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2561095980"/>
                  </a:ext>
                </a:extLst>
              </a:tr>
              <a:tr h="409315">
                <a:tc gridSpan="5">
                  <a:txBody>
                    <a:bodyPr/>
                    <a:lstStyle/>
                    <a:p>
                      <a:pPr algn="l" fontAlgn="b"/>
                      <a:r>
                        <a:rPr lang="en-GB" sz="1400" u="none" strike="noStrike">
                          <a:effectLst/>
                        </a:rPr>
                        <a:t>MOBILE PHONE NO FOUND IN INCORRECT FIELD </a:t>
                      </a:r>
                      <a:endParaRPr lang="en-GB" sz="1400" b="0" i="0" u="none" strike="noStrike">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r" fontAlgn="b"/>
                      <a:r>
                        <a:rPr lang="en-GB" sz="1400" u="none" strike="noStrike" dirty="0">
                          <a:effectLst/>
                        </a:rPr>
                        <a:t>425</a:t>
                      </a:r>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51308658"/>
                  </a:ext>
                </a:extLst>
              </a:tr>
              <a:tr h="409315">
                <a:tc gridSpan="3">
                  <a:txBody>
                    <a:bodyPr/>
                    <a:lstStyle/>
                    <a:p>
                      <a:pPr algn="l" fontAlgn="b"/>
                      <a:r>
                        <a:rPr lang="en-GB" sz="1400" u="none" strike="noStrike" dirty="0">
                          <a:effectLst/>
                        </a:rPr>
                        <a:t>NO PHONE NUMBER AT ALL</a:t>
                      </a:r>
                      <a:endParaRPr lang="en-GB"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400" u="none" strike="noStrike" dirty="0">
                          <a:effectLst/>
                        </a:rPr>
                        <a:t>163</a:t>
                      </a:r>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3156088"/>
                  </a:ext>
                </a:extLst>
              </a:tr>
              <a:tr h="409315">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51605267"/>
                  </a:ext>
                </a:extLst>
              </a:tr>
              <a:tr h="409315">
                <a:tc gridSpan="4">
                  <a:txBody>
                    <a:bodyPr/>
                    <a:lstStyle/>
                    <a:p>
                      <a:pPr algn="l" fontAlgn="b"/>
                      <a:r>
                        <a:rPr lang="en-GB" sz="1400" u="none" strike="noStrike" dirty="0">
                          <a:effectLst/>
                        </a:rPr>
                        <a:t>END RESULT MISSING PHONE NUMBERS  AFTER INTERVENTION</a:t>
                      </a:r>
                      <a:endParaRPr lang="en-GB" sz="1400" b="0" i="0" u="none" strike="noStrike" dirty="0">
                        <a:solidFill>
                          <a:srgbClr val="000000"/>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GB" sz="1400" u="none" strike="noStrike" dirty="0">
                          <a:effectLst/>
                        </a:rPr>
                        <a:t>81</a:t>
                      </a:r>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GB" sz="1400" u="none" strike="noStrike" dirty="0">
                          <a:effectLst/>
                          <a:highlight>
                            <a:srgbClr val="FFFF00"/>
                          </a:highlight>
                        </a:rPr>
                        <a:t>98.20%</a:t>
                      </a:r>
                      <a:endParaRPr lang="en-GB" sz="1400" b="0" i="0" u="none" strike="noStrike" dirty="0">
                        <a:solidFill>
                          <a:srgbClr val="000000"/>
                        </a:solidFill>
                        <a:effectLst/>
                        <a:highlight>
                          <a:srgbClr val="FFFF00"/>
                        </a:highlight>
                        <a:latin typeface="Calibri" panose="020F0502020204030204" pitchFamily="34" charset="0"/>
                      </a:endParaRPr>
                    </a:p>
                  </a:txBody>
                  <a:tcPr marL="9525" marR="9525" marT="9525" marB="0" anchor="b"/>
                </a:tc>
                <a:extLst>
                  <a:ext uri="{0D108BD9-81ED-4DB2-BD59-A6C34878D82A}">
                    <a16:rowId xmlns:a16="http://schemas.microsoft.com/office/drawing/2014/main" val="817250399"/>
                  </a:ext>
                </a:extLst>
              </a:tr>
              <a:tr h="409315">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20027856"/>
                  </a:ext>
                </a:extLst>
              </a:tr>
              <a:tr h="409315">
                <a:tc>
                  <a:txBody>
                    <a:bodyPr/>
                    <a:lstStyle/>
                    <a:p>
                      <a:pPr algn="l" fontAlgn="b"/>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GB" sz="11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94985162"/>
                  </a:ext>
                </a:extLst>
              </a:tr>
            </a:tbl>
          </a:graphicData>
        </a:graphic>
      </p:graphicFrame>
      <p:sp>
        <p:nvSpPr>
          <p:cNvPr id="4" name="Footer Placeholder 3">
            <a:extLst>
              <a:ext uri="{FF2B5EF4-FFF2-40B4-BE49-F238E27FC236}">
                <a16:creationId xmlns:a16="http://schemas.microsoft.com/office/drawing/2014/main" id="{95FF9886-87AF-6146-8656-C48C5A9254C0}"/>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996437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BC0E-E0FC-E54D-8019-8C4CCC8AD118}"/>
              </a:ext>
            </a:extLst>
          </p:cNvPr>
          <p:cNvSpPr>
            <a:spLocks noGrp="1"/>
          </p:cNvSpPr>
          <p:nvPr>
            <p:ph type="title"/>
          </p:nvPr>
        </p:nvSpPr>
        <p:spPr/>
        <p:txBody>
          <a:bodyPr/>
          <a:lstStyle/>
          <a:p>
            <a:r>
              <a:rPr lang="en-US" dirty="0"/>
              <a:t>STUDY OF OUR PCN POPULATION	</a:t>
            </a:r>
          </a:p>
        </p:txBody>
      </p:sp>
      <p:sp>
        <p:nvSpPr>
          <p:cNvPr id="3" name="Content Placeholder 2">
            <a:extLst>
              <a:ext uri="{FF2B5EF4-FFF2-40B4-BE49-F238E27FC236}">
                <a16:creationId xmlns:a16="http://schemas.microsoft.com/office/drawing/2014/main" id="{B23577C4-1D8B-F042-BD76-16D4F0C9BAA6}"/>
              </a:ext>
            </a:extLst>
          </p:cNvPr>
          <p:cNvSpPr>
            <a:spLocks noGrp="1"/>
          </p:cNvSpPr>
          <p:nvPr>
            <p:ph idx="1"/>
          </p:nvPr>
        </p:nvSpPr>
        <p:spPr>
          <a:xfrm>
            <a:off x="822960" y="1100628"/>
            <a:ext cx="7520940" cy="3859992"/>
          </a:xfrm>
        </p:spPr>
        <p:txBody>
          <a:bodyPr>
            <a:normAutofit lnSpcReduction="10000"/>
          </a:bodyPr>
          <a:lstStyle/>
          <a:p>
            <a:r>
              <a:rPr lang="en-US" dirty="0"/>
              <a:t>- WORKED WITH PUBLIC HEALTH DEPT AND FINGERTIPS TO UNDERSTAND OUR POPULATION</a:t>
            </a:r>
          </a:p>
          <a:p>
            <a:pPr>
              <a:buFontTx/>
              <a:buChar char="-"/>
            </a:pPr>
            <a:r>
              <a:rPr lang="en-US" dirty="0"/>
              <a:t>HIGHEST ROMANIAN POPULATION IN OUR BOROUGH (11% IN HARROW EAST VS 7% IN REST OF HARROW)</a:t>
            </a:r>
          </a:p>
          <a:p>
            <a:pPr>
              <a:buFontTx/>
              <a:buChar char="-"/>
            </a:pPr>
            <a:r>
              <a:rPr lang="en-US" dirty="0"/>
              <a:t>HIGH SOMALI POPULATION</a:t>
            </a:r>
          </a:p>
          <a:p>
            <a:pPr>
              <a:buFontTx/>
              <a:buChar char="-"/>
            </a:pPr>
            <a:r>
              <a:rPr lang="en-US" dirty="0"/>
              <a:t>66% POPULATION IS ASIAN WITH MANY NOT SPEAKING ENGLISH</a:t>
            </a:r>
          </a:p>
          <a:p>
            <a:pPr>
              <a:buFontTx/>
              <a:buChar char="-"/>
            </a:pPr>
            <a:r>
              <a:rPr lang="en-US" dirty="0"/>
              <a:t>MAIN LANGUAGES CHOSEN TO COMMUNICATE IN:</a:t>
            </a:r>
          </a:p>
          <a:p>
            <a:pPr>
              <a:buFontTx/>
              <a:buChar char="-"/>
            </a:pPr>
            <a:r>
              <a:rPr lang="en-US" dirty="0"/>
              <a:t>ENGLISH</a:t>
            </a:r>
          </a:p>
          <a:p>
            <a:pPr>
              <a:buFontTx/>
              <a:buChar char="-"/>
            </a:pPr>
            <a:r>
              <a:rPr lang="en-US" dirty="0"/>
              <a:t>ROMANIAN</a:t>
            </a:r>
          </a:p>
          <a:p>
            <a:pPr>
              <a:buFontTx/>
              <a:buChar char="-"/>
            </a:pPr>
            <a:r>
              <a:rPr lang="en-US" dirty="0"/>
              <a:t>URDU</a:t>
            </a:r>
          </a:p>
          <a:p>
            <a:pPr>
              <a:buFontTx/>
              <a:buChar char="-"/>
            </a:pPr>
            <a:r>
              <a:rPr lang="en-US" dirty="0"/>
              <a:t>SOMALI</a:t>
            </a:r>
          </a:p>
          <a:p>
            <a:pPr>
              <a:buFontTx/>
              <a:buChar char="-"/>
            </a:pPr>
            <a:r>
              <a:rPr lang="en-US" dirty="0"/>
              <a:t>GUJARATI</a:t>
            </a:r>
          </a:p>
        </p:txBody>
      </p:sp>
      <p:sp>
        <p:nvSpPr>
          <p:cNvPr id="4" name="Footer Placeholder 3">
            <a:extLst>
              <a:ext uri="{FF2B5EF4-FFF2-40B4-BE49-F238E27FC236}">
                <a16:creationId xmlns:a16="http://schemas.microsoft.com/office/drawing/2014/main" id="{07A11EA1-931A-7445-96FD-394DAEE1514A}"/>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3714341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9FF0C-87BA-4E4F-8F83-A4342742A0F1}"/>
              </a:ext>
            </a:extLst>
          </p:cNvPr>
          <p:cNvSpPr>
            <a:spLocks noGrp="1"/>
          </p:cNvSpPr>
          <p:nvPr>
            <p:ph type="title"/>
          </p:nvPr>
        </p:nvSpPr>
        <p:spPr/>
        <p:txBody>
          <a:bodyPr/>
          <a:lstStyle/>
          <a:p>
            <a:pPr algn="ctr"/>
            <a:r>
              <a:rPr lang="en-US" dirty="0"/>
              <a:t>ENGAGEMENT WITH ROMANIAN COMMUNITY WORKSHOP </a:t>
            </a:r>
          </a:p>
        </p:txBody>
      </p:sp>
      <p:sp>
        <p:nvSpPr>
          <p:cNvPr id="3" name="Content Placeholder 2">
            <a:extLst>
              <a:ext uri="{FF2B5EF4-FFF2-40B4-BE49-F238E27FC236}">
                <a16:creationId xmlns:a16="http://schemas.microsoft.com/office/drawing/2014/main" id="{85786826-72CF-E844-B30B-5ABC66C738A7}"/>
              </a:ext>
            </a:extLst>
          </p:cNvPr>
          <p:cNvSpPr>
            <a:spLocks noGrp="1"/>
          </p:cNvSpPr>
          <p:nvPr>
            <p:ph idx="1"/>
          </p:nvPr>
        </p:nvSpPr>
        <p:spPr/>
        <p:txBody>
          <a:bodyPr>
            <a:normAutofit fontScale="92500"/>
          </a:bodyPr>
          <a:lstStyle/>
          <a:p>
            <a:pPr>
              <a:buFont typeface="Arial" panose="020B0604020202020204" pitchFamily="34" charset="0"/>
              <a:buChar char="•"/>
            </a:pPr>
            <a:r>
              <a:rPr lang="en-US" dirty="0"/>
              <a:t>WORKSHOP WITH LOCAL AUTHORITY, PUBLIC HEALTH AND PRACTICE TEAMS FROM 3 PCN PRACTICES </a:t>
            </a:r>
          </a:p>
          <a:p>
            <a:pPr>
              <a:buFont typeface="Arial" panose="020B0604020202020204" pitchFamily="34" charset="0"/>
              <a:buChar char="•"/>
            </a:pPr>
            <a:endParaRPr lang="en-US" dirty="0"/>
          </a:p>
          <a:p>
            <a:pPr>
              <a:buFont typeface="Arial" panose="020B0604020202020204" pitchFamily="34" charset="0"/>
              <a:buChar char="•"/>
            </a:pPr>
            <a:r>
              <a:rPr lang="en-US" dirty="0"/>
              <a:t>PCN CD LEAD IN TACKLING INEQUALITIES &amp; PREVENTION WORKSTREAM IN OUR ICP</a:t>
            </a:r>
          </a:p>
          <a:p>
            <a:pPr>
              <a:buFont typeface="Arial" panose="020B0604020202020204" pitchFamily="34" charset="0"/>
              <a:buChar char="•"/>
            </a:pPr>
            <a:endParaRPr lang="en-US" dirty="0"/>
          </a:p>
          <a:p>
            <a:pPr>
              <a:buFont typeface="Arial" panose="020B0604020202020204" pitchFamily="34" charset="0"/>
              <a:buChar char="•"/>
            </a:pPr>
            <a:r>
              <a:rPr lang="en-US" dirty="0"/>
              <a:t>EACH OF OUR 3 PRACTICES HAS ROMANIAN SPEAKING STAFF</a:t>
            </a:r>
          </a:p>
          <a:p>
            <a:pPr>
              <a:buFont typeface="Arial" panose="020B0604020202020204" pitchFamily="34" charset="0"/>
              <a:buChar char="•"/>
            </a:pPr>
            <a:endParaRPr lang="en-US" dirty="0"/>
          </a:p>
          <a:p>
            <a:pPr>
              <a:buFont typeface="Arial" panose="020B0604020202020204" pitchFamily="34" charset="0"/>
              <a:buChar char="•"/>
            </a:pPr>
            <a:r>
              <a:rPr lang="en-US" dirty="0"/>
              <a:t>WORKED ON HOW BEST TO ENGAGE WITH ROMANIAN COMMUNITY</a:t>
            </a:r>
          </a:p>
          <a:p>
            <a:pPr>
              <a:buFont typeface="Arial" panose="020B0604020202020204" pitchFamily="34" charset="0"/>
              <a:buChar char="•"/>
            </a:pPr>
            <a:r>
              <a:rPr lang="en-US" dirty="0"/>
              <a:t>FACEBOOK GROUPS</a:t>
            </a:r>
          </a:p>
          <a:p>
            <a:pPr>
              <a:buFont typeface="Arial" panose="020B0604020202020204" pitchFamily="34" charset="0"/>
              <a:buChar char="•"/>
            </a:pPr>
            <a:r>
              <a:rPr lang="en-US" dirty="0"/>
              <a:t>LOCAL ROMANIAN CHURCH</a:t>
            </a:r>
          </a:p>
          <a:p>
            <a:pPr>
              <a:buFont typeface="Arial" panose="020B0604020202020204" pitchFamily="34" charset="0"/>
              <a:buChar char="•"/>
            </a:pPr>
            <a:r>
              <a:rPr lang="en-US" dirty="0"/>
              <a:t>VIDEOS MADE FEATURING OUR HCAS</a:t>
            </a:r>
          </a:p>
          <a:p>
            <a:pPr>
              <a:buFont typeface="Arial" panose="020B0604020202020204" pitchFamily="34" charset="0"/>
              <a:buChar char="•"/>
            </a:pPr>
            <a:endParaRPr lang="en-US" dirty="0"/>
          </a:p>
        </p:txBody>
      </p:sp>
      <p:sp>
        <p:nvSpPr>
          <p:cNvPr id="4" name="Footer Placeholder 3">
            <a:extLst>
              <a:ext uri="{FF2B5EF4-FFF2-40B4-BE49-F238E27FC236}">
                <a16:creationId xmlns:a16="http://schemas.microsoft.com/office/drawing/2014/main" id="{4D83E3D6-AF3B-0240-88A1-46E8F56C6B2C}"/>
              </a:ext>
            </a:extLst>
          </p:cNvPr>
          <p:cNvSpPr>
            <a:spLocks noGrp="1"/>
          </p:cNvSpPr>
          <p:nvPr>
            <p:ph type="ftr" sz="quarter" idx="11"/>
          </p:nvPr>
        </p:nvSpPr>
        <p:spPr/>
        <p:txBody>
          <a:bodyPr/>
          <a:lstStyle/>
          <a:p>
            <a:endParaRPr lang="en-GB"/>
          </a:p>
        </p:txBody>
      </p:sp>
    </p:spTree>
    <p:extLst>
      <p:ext uri="{BB962C8B-B14F-4D97-AF65-F5344CB8AC3E}">
        <p14:creationId xmlns:p14="http://schemas.microsoft.com/office/powerpoint/2010/main" val="144806958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E96FE6BF6B8D04492514F82C661950F" ma:contentTypeVersion="18" ma:contentTypeDescription="Create a new document." ma:contentTypeScope="" ma:versionID="0e8a42835df64111e63484fd3e77c1cc">
  <xsd:schema xmlns:xsd="http://www.w3.org/2001/XMLSchema" xmlns:xs="http://www.w3.org/2001/XMLSchema" xmlns:p="http://schemas.microsoft.com/office/2006/metadata/properties" xmlns:ns1="http://schemas.microsoft.com/sharepoint/v3" xmlns:ns2="a5a897b1-7249-4bde-b383-81f398a3c1c5" xmlns:ns3="19318c83-d02e-4af2-9e05-00912b4a8e7d" targetNamespace="http://schemas.microsoft.com/office/2006/metadata/properties" ma:root="true" ma:fieldsID="3a7d6113a7576bf134c8e893e013922d" ns1:_="" ns2:_="" ns3:_="">
    <xsd:import namespace="http://schemas.microsoft.com/sharepoint/v3"/>
    <xsd:import namespace="a5a897b1-7249-4bde-b383-81f398a3c1c5"/>
    <xsd:import namespace="19318c83-d02e-4af2-9e05-00912b4a8e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1:_ip_UnifiedCompliancePolicyProperties" minOccurs="0"/>
                <xsd:element ref="ns1:_ip_UnifiedCompliancePolicyUIAction"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5a897b1-7249-4bde-b383-81f398a3c1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9318c83-d02e-4af2-9e05-00912b4a8e7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C5B2DD-DF92-4FB5-92BC-CABE61BC4EC5}">
  <ds:schemaRefs>
    <ds:schemaRef ds:uri="http://schemas.microsoft.com/sharepoint/v3/contenttype/forms"/>
  </ds:schemaRefs>
</ds:datastoreItem>
</file>

<file path=customXml/itemProps2.xml><?xml version="1.0" encoding="utf-8"?>
<ds:datastoreItem xmlns:ds="http://schemas.openxmlformats.org/officeDocument/2006/customXml" ds:itemID="{2C62CA4F-0FB3-47F3-A9F3-31A1E1324461}">
  <ds:schemaRefs>
    <ds:schemaRef ds:uri="http://schemas.microsoft.com/office/2006/metadata/properties"/>
    <ds:schemaRef ds:uri="http://schemas.microsoft.com/office/infopath/2007/PartnerControls"/>
    <ds:schemaRef ds:uri="http://schemas.microsoft.com/sharepoint/v3"/>
  </ds:schemaRefs>
</ds:datastoreItem>
</file>

<file path=customXml/itemProps3.xml><?xml version="1.0" encoding="utf-8"?>
<ds:datastoreItem xmlns:ds="http://schemas.openxmlformats.org/officeDocument/2006/customXml" ds:itemID="{DDB57B48-BFDD-4903-9A98-58DB34D711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5a897b1-7249-4bde-b383-81f398a3c1c5"/>
    <ds:schemaRef ds:uri="19318c83-d02e-4af2-9e05-00912b4a8e7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Angles</Template>
  <TotalTime>698</TotalTime>
  <Words>1326</Words>
  <Application>Microsoft Office PowerPoint</Application>
  <PresentationFormat>On-screen Show (4:3)</PresentationFormat>
  <Paragraphs>207</Paragraphs>
  <Slides>15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Franklin Gothic Book</vt:lpstr>
      <vt:lpstr>Franklin Gothic Medium</vt:lpstr>
      <vt:lpstr>Wingdings</vt:lpstr>
      <vt:lpstr>Angles</vt:lpstr>
      <vt:lpstr>Harrow East  Primary Care Network</vt:lpstr>
      <vt:lpstr>Harrow East Primary Care Network</vt:lpstr>
      <vt:lpstr>         honeypot       bacon lane           Mollison</vt:lpstr>
      <vt:lpstr>Challenges </vt:lpstr>
      <vt:lpstr>Initiatives chosen</vt:lpstr>
      <vt:lpstr>REFRESH AND RESTART – METHODOLOGY </vt:lpstr>
      <vt:lpstr>Sample results for one of the 3 pcn practices</vt:lpstr>
      <vt:lpstr>STUDY OF OUR PCN POPULATION </vt:lpstr>
      <vt:lpstr>ENGAGEMENT WITH ROMANIAN COMMUNITY WORKSHOP </vt:lpstr>
      <vt:lpstr>RESOURCES</vt:lpstr>
      <vt:lpstr>NON-ATTENDERS </vt:lpstr>
      <vt:lpstr>INCREASING ACCESS TO SMEARS </vt:lpstr>
      <vt:lpstr>RESOURCES</vt:lpstr>
      <vt:lpstr>CERVICAL SCREENING UPTAKE – 24-49 YRS</vt:lpstr>
      <vt:lpstr>AOB</vt:lpstr>
    </vt:vector>
  </TitlesOfParts>
  <Company>NWLCCCG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Harrow East  Primary Care Network</dc:title>
  <dc:creator>Bobby Pozzoni-Child</dc:creator>
  <cp:lastModifiedBy>Allison Ferdinand</cp:lastModifiedBy>
  <cp:revision>832</cp:revision>
  <dcterms:created xsi:type="dcterms:W3CDTF">2019-12-19T11:23:17Z</dcterms:created>
  <dcterms:modified xsi:type="dcterms:W3CDTF">2021-12-17T15:09:50Z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0x0101007E96FE6BF6B8D04492514F82C661950F</vt:lpwstr>
  </property>
</Properties>
</file>